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oqingju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6" Type="http://schemas.openxmlformats.org/officeDocument/2006/relationships/slide" Target="slide35.xml"/><Relationship Id="rId5" Type="http://schemas.openxmlformats.org/officeDocument/2006/relationships/image" Target="../media/image26.jpeg"/><Relationship Id="rId4" Type="http://schemas.openxmlformats.org/officeDocument/2006/relationships/slide" Target="slide37.xml"/><Relationship Id="rId3" Type="http://schemas.openxmlformats.org/officeDocument/2006/relationships/image" Target="../media/image28.png"/><Relationship Id="rId2" Type="http://schemas.openxmlformats.org/officeDocument/2006/relationships/slide" Target="slide36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" Target="slide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713" y="4091544"/>
            <a:ext cx="4317019" cy="11605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72586" y="1484784"/>
            <a:ext cx="8245554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 塞 腰 鼓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732" y="1302158"/>
            <a:ext cx="954026" cy="8046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67161" y="4379414"/>
            <a:ext cx="298714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刘成章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C:\Users\zhaoqingju\Desktop\图片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836712"/>
            <a:ext cx="8352928" cy="544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991544" y="908720"/>
            <a:ext cx="2189480" cy="1599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但是：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看！——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endParaRPr lang="zh-CN" altLang="en-US" sz="2800" b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64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ygtp4"/>
          <p:cNvPicPr>
            <a:picLocks noChangeArrowheads="1"/>
          </p:cNvPicPr>
          <p:nvPr/>
        </p:nvPicPr>
        <p:blipFill>
          <a:blip r:embed="rId1" cstate="print">
            <a:lum contrast="6000"/>
          </a:blip>
          <a:srcRect/>
          <a:stretch>
            <a:fillRect/>
          </a:stretch>
        </p:blipFill>
        <p:spPr bwMode="auto">
          <a:xfrm>
            <a:off x="1919536" y="764704"/>
            <a:ext cx="8280920" cy="5733256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135560" y="980728"/>
            <a:ext cx="76200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一捶起来就发狠了，忘情了，没命了！百十个斜背响鼓的后生，如百十块被强震不断激起的石头，狂舞在你的面前。</a:t>
            </a:r>
            <a:endParaRPr lang="zh-CN" altLang="en-US" sz="28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388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yg3"/>
          <p:cNvPicPr>
            <a:picLocks noChangeAspect="1" noChangeArrowheads="1"/>
          </p:cNvPicPr>
          <p:nvPr/>
        </p:nvPicPr>
        <p:blipFill>
          <a:blip r:embed="rId1" cstate="print">
            <a:lum contrast="18000"/>
          </a:blip>
          <a:srcRect/>
          <a:stretch>
            <a:fillRect/>
          </a:stretch>
        </p:blipFill>
        <p:spPr bwMode="auto">
          <a:xfrm>
            <a:off x="1919536" y="764704"/>
            <a:ext cx="8424936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28800" y="4249511"/>
            <a:ext cx="86106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骤雨一样，是急促的鼓点；旋风一样，是飞扬的流苏；乱蛙一样，是蹦跳的脚步；火花一样，是闪射的瞳仁；斗虎一样，是强健的风姿。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Picture 5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腰鼓"/>
          <p:cNvPicPr>
            <a:picLocks noChangeAspect="1" noChangeArrowheads="1"/>
          </p:cNvPicPr>
          <p:nvPr/>
        </p:nvPicPr>
        <p:blipFill>
          <a:blip r:embed="rId1" cstate="print">
            <a:lum contrast="6000"/>
          </a:blip>
          <a:srcRect/>
          <a:stretch>
            <a:fillRect/>
          </a:stretch>
        </p:blipFill>
        <p:spPr bwMode="auto">
          <a:xfrm>
            <a:off x="1919536" y="836712"/>
            <a:ext cx="835292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991544" y="980728"/>
            <a:ext cx="84582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黄土高原上，爆出一场多么壮阔、多么豪放、多么火烈的舞蹈哇——安塞腰鼓！        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6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7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晚霞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7528" y="836712"/>
            <a:ext cx="856838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057400" y="1861457"/>
            <a:ext cx="8077200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这腰鼓，使冰冷的空气立即变得燥热了，使恬静的阳光立即变得飞溅了，使困倦的世界立即变得亢奋了。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60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liang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836712"/>
            <a:ext cx="842493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209800" y="2445204"/>
            <a:ext cx="838200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使人想起：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落日照大旗，马鸣风萧萧！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484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9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闪电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867111"/>
            <a:ext cx="8280920" cy="55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343400" y="4290333"/>
            <a:ext cx="5715000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使人想起：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千里的雷声万里的闪！       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08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雷声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lanxue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7528" y="764704"/>
            <a:ext cx="84604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057400" y="763361"/>
            <a:ext cx="8229600" cy="1599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使人想起：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晦暗了又明晰、明晰了又晦暗、尔后最终永远明晰了的大彻大悟！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532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yao9"/>
          <p:cNvPicPr>
            <a:picLocks noChangeAspect="1" noChangeArrowheads="1"/>
          </p:cNvPicPr>
          <p:nvPr/>
        </p:nvPicPr>
        <p:blipFill>
          <a:blip r:embed="rId1" cstate="print">
            <a:lum contrast="12000"/>
          </a:blip>
          <a:srcRect/>
          <a:stretch>
            <a:fillRect/>
          </a:stretch>
        </p:blipFill>
        <p:spPr bwMode="auto">
          <a:xfrm>
            <a:off x="1919536" y="758924"/>
            <a:ext cx="8424936" cy="56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711624" y="1343598"/>
            <a:ext cx="67056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容不得束缚，容不得羁绊，容不得闭塞。是挣脱了、冲破了、撞开了的那么一股劲！    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454600" y="2564904"/>
            <a:ext cx="3027680" cy="4781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好一个安塞腰鼓！</a:t>
            </a:r>
            <a:endParaRPr lang="zh-CN" altLang="en-US" sz="28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557" name="Picture 5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 autoUpdateAnimBg="0"/>
      <p:bldP spid="31748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酸枣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836713"/>
            <a:ext cx="835292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866900" y="4761821"/>
            <a:ext cx="845820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8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百十个腰鼓发出的沉重响声，碰撞在四野长着酸枣树的山崖上，山崖蓦然变成牛皮鼓面了，只听见隆隆，隆隆，隆隆。</a:t>
            </a:r>
            <a:endParaRPr lang="zh-CN" altLang="en-US" sz="28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580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8364539" y="6201826"/>
            <a:ext cx="1754187" cy="52041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2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腰鼓1"/>
          <p:cNvPicPr>
            <a:picLocks noChangeAspect="1" noChangeArrowheads="1"/>
          </p:cNvPicPr>
          <p:nvPr/>
        </p:nvPicPr>
        <p:blipFill>
          <a:blip r:embed="rId1" cstate="print">
            <a:lum contrast="30000"/>
          </a:blip>
          <a:srcRect/>
          <a:stretch>
            <a:fillRect/>
          </a:stretch>
        </p:blipFill>
        <p:spPr bwMode="auto">
          <a:xfrm>
            <a:off x="1887860" y="1417786"/>
            <a:ext cx="2903537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4727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849317" y="108406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43673" y="5813574"/>
            <a:ext cx="187220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腰鼓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104112" y="3365649"/>
            <a:ext cx="331236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陕北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的安塞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48172" y="4516586"/>
            <a:ext cx="3815780" cy="100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你们知道这是什么鼓吗？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448622" y="2205409"/>
            <a:ext cx="489585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你们知道中国的“腰鼓之乡”是哪里吗？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28122" y="4420269"/>
            <a:ext cx="381635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1996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年，安塞县被国家文化部命名为“中国腰鼓之乡”。</a:t>
            </a:r>
            <a:endParaRPr lang="zh-CN" altLang="en-US" sz="28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1" bldLvl="0" animBg="1"/>
      <p:bldP spid="11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908720"/>
            <a:ext cx="8424936" cy="554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847528" y="1268760"/>
            <a:ext cx="845820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百十个腰鼓发出的沉重响声，碰撞在遗落了一切冗杂的观众的心上，观众的心也蓦然变成牛皮鼓面了，也是隆隆，隆隆，隆隆。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5604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土浪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7528" y="734933"/>
            <a:ext cx="8496944" cy="5646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919536" y="980728"/>
            <a:ext cx="84582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隆隆隆隆的豪壮的抒情，隆隆隆隆的严峻的思索，隆隆隆隆的犁尖翻起的杂着草根的土浪，隆隆隆隆的阵痛的发生和排解……</a:t>
            </a:r>
            <a:endParaRPr lang="zh-CN" altLang="en-US" sz="28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628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7528" y="836712"/>
            <a:ext cx="842493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905000" y="2743200"/>
            <a:ext cx="8458200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好一个安塞腰鼓！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后生们的胳膊、腿、全身，有力地搏击着，急速地搏击着，大起大落地搏击着。它震撼着你，烧灼着你，威逼着你。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652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yg2"/>
          <p:cNvPicPr>
            <a:picLocks noChangeAspect="1" noChangeArrowheads="1"/>
          </p:cNvPicPr>
          <p:nvPr/>
        </p:nvPicPr>
        <p:blipFill>
          <a:blip r:embed="rId1" cstate="print">
            <a:lum contrast="18000"/>
          </a:blip>
          <a:srcRect/>
          <a:stretch>
            <a:fillRect/>
          </a:stretch>
        </p:blipFill>
        <p:spPr bwMode="auto">
          <a:xfrm>
            <a:off x="1991544" y="764704"/>
            <a:ext cx="8208912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919536" y="5373216"/>
            <a:ext cx="8568952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它</a:t>
            </a:r>
            <a:r>
              <a:rPr lang="zh-CN" altLang="en-US" sz="24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使你从来没有如此鲜明地感受到生命的存在、活跃和强盛。它使你惊异于那农民衣着包裹着的躯体，那消化着红豆角角老南瓜的躯体，居然可以释放出那么奇伟磅礴的能量！</a:t>
            </a:r>
            <a:endParaRPr lang="zh-CN" altLang="en-US" sz="2400" b="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676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9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背景4"/>
          <p:cNvPicPr>
            <a:picLocks noChangeAspect="1" noChangeArrowheads="1"/>
          </p:cNvPicPr>
          <p:nvPr/>
        </p:nvPicPr>
        <p:blipFill>
          <a:blip r:embed="rId1" cstate="print">
            <a:lum contrast="-12000"/>
          </a:blip>
          <a:srcRect/>
          <a:stretch>
            <a:fillRect/>
          </a:stretch>
        </p:blipFill>
        <p:spPr bwMode="auto">
          <a:xfrm>
            <a:off x="1919536" y="836713"/>
            <a:ext cx="835292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981200" y="1247096"/>
            <a:ext cx="8153400" cy="37534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黄土高原啊，你生养了这些元气淋漓的后生；也只有你，才能承受如此惊心动魄的搏击！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多水的江南是易碎的玻璃，在那儿，打不得这样的腰鼓。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除了黄土高原，哪里再有这么厚这么厚的土层啊！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好一个黄土高原！好一个安塞腰鼓！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700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yao6"/>
          <p:cNvPicPr>
            <a:picLocks noChangeAspect="1" noChangeArrowheads="1"/>
          </p:cNvPicPr>
          <p:nvPr/>
        </p:nvPicPr>
        <p:blipFill>
          <a:blip r:embed="rId1" cstate="print">
            <a:lum contrast="24000"/>
          </a:blip>
          <a:srcRect/>
          <a:stretch>
            <a:fillRect/>
          </a:stretch>
        </p:blipFill>
        <p:spPr bwMode="auto">
          <a:xfrm>
            <a:off x="1919536" y="908720"/>
            <a:ext cx="842493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855788" y="1037635"/>
            <a:ext cx="8534400" cy="203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每一个舞姿都充满了力量。每一个舞姿都呼呼作响。每一个舞姿都是光和影的匆匆变幻。每一个舞姿都使人颤栗在浓烈的艺术享受中，使人叹为观止。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好一个痛快了山河、蓬勃了想象力的安塞腰鼓！</a:t>
            </a:r>
            <a:endParaRPr lang="zh-CN" altLang="en-US" sz="2800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24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yao9"/>
          <p:cNvPicPr>
            <a:picLocks noChangeAspect="1" noChangeArrowheads="1"/>
          </p:cNvPicPr>
          <p:nvPr/>
        </p:nvPicPr>
        <p:blipFill>
          <a:blip r:embed="rId1" cstate="print">
            <a:lum contrast="12000"/>
          </a:blip>
          <a:srcRect/>
          <a:stretch>
            <a:fillRect/>
          </a:stretch>
        </p:blipFill>
        <p:spPr bwMode="auto">
          <a:xfrm>
            <a:off x="1991544" y="857480"/>
            <a:ext cx="8352928" cy="559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212032" y="1112545"/>
            <a:ext cx="7772400" cy="3107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愈捶愈烈！形体成了沉重而又纷飞的思绪！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愈捶愈烈！思绪中不存任何隐秘！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愈捶愈烈！痛苦和欢乐，生活和梦幻，摆脱和追求，都在这舞姿和鼓点中，交织！旋转！凝聚！奔突！辐射！翻飞！升华！人，成了茫茫一片；声，成了茫茫一片……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748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lanxu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91544" y="836713"/>
            <a:ext cx="828092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207568" y="1196752"/>
            <a:ext cx="1752600" cy="838881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991544" y="1196752"/>
            <a:ext cx="8136904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当它戛然而止的时候，世界出奇地寂静，以致使人感到对她十分陌生了。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简直像来到另一个星球。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耳畔是一声渺远的鸡啼。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773" name="Picture 5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063552" y="908720"/>
            <a:ext cx="7696200" cy="28917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感知课文内容：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听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录音朗读课文，用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---------------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的安塞腰鼓，对安塞腰鼓进行评价，可填词、短语、句子（最好用文中内容）。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991544" y="3994065"/>
            <a:ext cx="8382000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独具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魅力的安塞腰鼓 ,像掀起在黄土地上的狂飚，展示出 西北黄土高原农民朴素而豪放的性 格，张扬出独特的艺术个性。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24113" y="2988269"/>
            <a:ext cx="5867400" cy="355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安  塞  腰  鼓</a:t>
            </a:r>
            <a:r>
              <a:rPr kumimoji="0" lang="en-US" altLang="zh-CN" sz="4000" b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——</a:t>
            </a:r>
            <a:r>
              <a:rPr kumimoji="0" lang="zh-CN" altLang="en-US" sz="4000" b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知内容</a:t>
            </a:r>
            <a:endParaRPr kumimoji="0" lang="zh-CN" altLang="en-US" sz="4400" b="0" u="none" strike="noStrike" kern="1200" cap="none" spc="0" normalizeH="0" baseline="0" noProof="0" dirty="0">
              <a:ln>
                <a:noFill/>
              </a:ln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95600" y="1268760"/>
            <a:ext cx="6897191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6000" baseline="1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第二板块    </a:t>
            </a:r>
            <a:r>
              <a:rPr lang="zh-CN" altLang="en-US" sz="7200" baseline="1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仿</a:t>
            </a:r>
            <a:r>
              <a:rPr lang="zh-CN" altLang="en-US" sz="7200" baseline="1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读、感知</a:t>
            </a:r>
            <a:endParaRPr lang="zh-CN" altLang="en-US" sz="7200" baseline="1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424113" y="3951464"/>
            <a:ext cx="6781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Blip>
                <a:blip r:embed="rId1"/>
              </a:buBlip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看图读课文片段，读出你的真情实感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Picture 6" descr="wu1">
            <a:hlinkClick r:id="rId2" action="ppaction://hlinksldjump"/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lum bright="4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06" y="4428132"/>
            <a:ext cx="2262982" cy="1871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yao6">
            <a:hlinkClick r:id="rId4" action="ppaction://hlinksldjump"/>
          </p:cNvPr>
          <p:cNvPicPr preferRelativeResize="0">
            <a:picLocks noChangeAspect="1" noChangeArrowheads="1"/>
          </p:cNvPicPr>
          <p:nvPr/>
        </p:nvPicPr>
        <p:blipFill>
          <a:blip r:embed="rId5" cstate="print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13" y="4428132"/>
            <a:ext cx="2590800" cy="1871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ygtp4">
            <a:hlinkClick r:id="rId6" action="ppaction://hlinksldjump"/>
          </p:cNvPr>
          <p:cNvPicPr preferRelativeResize="0">
            <a:picLocks noChangeArrowheads="1"/>
          </p:cNvPicPr>
          <p:nvPr/>
        </p:nvPicPr>
        <p:blipFill>
          <a:blip r:embed="rId7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75" y="4437657"/>
            <a:ext cx="2663825" cy="1871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92313" y="1730375"/>
            <a:ext cx="8135937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安塞腰鼓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是一种独特的民间大 型舞蹈艺术形式，具有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年 以上的历史。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7528" y="836712"/>
            <a:ext cx="849694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905000" y="2743200"/>
            <a:ext cx="845820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好一个安塞腰鼓！</a:t>
            </a:r>
            <a:endParaRPr lang="zh-CN" altLang="en-US" sz="3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后生们的胳膊、腿、全身，有力地搏击着，急速地搏击着，大起大落地搏击着。它震撼着你，烧灼着你，威逼着你。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5844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yao6"/>
          <p:cNvPicPr>
            <a:picLocks noChangeAspect="1" noChangeArrowheads="1"/>
          </p:cNvPicPr>
          <p:nvPr/>
        </p:nvPicPr>
        <p:blipFill>
          <a:blip r:embed="rId1" cstate="print">
            <a:lum contrast="24000"/>
          </a:blip>
          <a:srcRect/>
          <a:stretch>
            <a:fillRect/>
          </a:stretch>
        </p:blipFill>
        <p:spPr bwMode="auto">
          <a:xfrm>
            <a:off x="1919536" y="881838"/>
            <a:ext cx="8352928" cy="542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133600" y="1268760"/>
            <a:ext cx="792284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每一个舞姿都充满了力量。每一个舞姿都是光和影的匆匆变幻。每一个舞姿都使人颤栗在浓烈的艺术享受中，使人叹为观止。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好一个痛快了山河、蓬勃了想象力的安塞腰鼓！</a:t>
            </a:r>
            <a:endParaRPr lang="zh-CN" altLang="en-US" sz="24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868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ygtp4"/>
          <p:cNvPicPr>
            <a:picLocks noChangeArrowheads="1"/>
          </p:cNvPicPr>
          <p:nvPr/>
        </p:nvPicPr>
        <p:blipFill>
          <a:blip r:embed="rId1" cstate="print">
            <a:lum contrast="6000"/>
          </a:blip>
          <a:srcRect/>
          <a:stretch>
            <a:fillRect/>
          </a:stretch>
        </p:blipFill>
        <p:spPr bwMode="auto">
          <a:xfrm>
            <a:off x="1919536" y="836712"/>
            <a:ext cx="8352928" cy="566124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2220416" y="964466"/>
            <a:ext cx="7620000" cy="1599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       一捶起来就发狠了，忘情了，没命了！   </a:t>
            </a:r>
            <a:endParaRPr lang="en-US" altLang="zh-CN" sz="28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百十个斜背响鼓的后生，如百十块被强震不断激起的石头，狂舞在你的面前。</a:t>
            </a:r>
            <a:endParaRPr lang="zh-CN" altLang="en-US" sz="28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892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ldLvl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03712" y="2163625"/>
            <a:ext cx="6019800" cy="761319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安  塞  腰  鼓</a:t>
            </a:r>
            <a:r>
              <a:rPr lang="en-US" altLang="zh-CN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明结构</a:t>
            </a:r>
            <a:endParaRPr lang="zh-CN" altLang="en-US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2205806" y="2901543"/>
            <a:ext cx="6400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Blip>
                <a:blip r:embed="rId1"/>
              </a:buBlip>
              <a:defRPr/>
            </a:pPr>
            <a:r>
              <a:rPr lang="zh-CN" altLang="en-US" sz="24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自由阅读，找出文章的中心句</a:t>
            </a:r>
            <a:endParaRPr lang="zh-CN" altLang="en-US" sz="2400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351584" y="980728"/>
            <a:ext cx="7488832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6000" baseline="10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第三</a:t>
            </a:r>
            <a:r>
              <a:rPr lang="zh-CN" altLang="en-US" sz="6000" baseline="1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板块    </a:t>
            </a:r>
            <a:r>
              <a:rPr lang="zh-CN" altLang="en-US" sz="7200" baseline="1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朗读</a:t>
            </a:r>
            <a:r>
              <a:rPr lang="zh-CN" altLang="en-US" sz="7200" baseline="1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7200" baseline="1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感知</a:t>
            </a:r>
            <a:endParaRPr lang="zh-CN" altLang="en-US" sz="7200" baseline="1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244476" y="3522712"/>
            <a:ext cx="80279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Blip>
                <a:blip r:embed="rId1"/>
              </a:buBlip>
              <a:defRPr/>
            </a:pPr>
            <a:r>
              <a:rPr lang="zh-CN" altLang="en-US" sz="24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文章分别从哪几个角度来展示安塞腰鼓的艺术魅力</a:t>
            </a:r>
            <a:endParaRPr lang="zh-CN" altLang="en-US" sz="2400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4419600" y="4158842"/>
            <a:ext cx="3352800" cy="58782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4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好一个安塞腰鼓！</a:t>
            </a:r>
            <a:endParaRPr lang="zh-CN" altLang="en-US" sz="2000" dirty="0">
              <a:solidFill>
                <a:srgbClr val="F4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>
            <a:off x="6091239" y="4776324"/>
            <a:ext cx="1587" cy="74090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>
            <a:off x="3932238" y="5505950"/>
            <a:ext cx="4392612" cy="204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>
            <a:off x="3948114" y="5520238"/>
            <a:ext cx="1587" cy="73886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6858000" y="5520238"/>
            <a:ext cx="1588" cy="73886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6" name="Line 12"/>
          <p:cNvSpPr>
            <a:spLocks noChangeShapeType="1"/>
          </p:cNvSpPr>
          <p:nvPr/>
        </p:nvSpPr>
        <p:spPr bwMode="auto">
          <a:xfrm>
            <a:off x="8320089" y="5520238"/>
            <a:ext cx="1587" cy="73886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5486400" y="5505950"/>
            <a:ext cx="1588" cy="73886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8" name="AutoShape 14"/>
          <p:cNvSpPr>
            <a:spLocks noChangeArrowheads="1"/>
          </p:cNvSpPr>
          <p:nvPr/>
        </p:nvSpPr>
        <p:spPr bwMode="auto">
          <a:xfrm>
            <a:off x="3363914" y="6146846"/>
            <a:ext cx="1208087" cy="5225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宏伟场面</a:t>
            </a:r>
            <a:endParaRPr lang="zh-CN" altLang="en-US" sz="18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47119" name="AutoShape 15"/>
          <p:cNvSpPr>
            <a:spLocks noChangeArrowheads="1"/>
          </p:cNvSpPr>
          <p:nvPr/>
        </p:nvSpPr>
        <p:spPr bwMode="auto">
          <a:xfrm>
            <a:off x="7772400" y="6146846"/>
            <a:ext cx="1219200" cy="5225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绮丽舞姿</a:t>
            </a:r>
            <a:endParaRPr lang="zh-CN" altLang="en-US" sz="18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47120" name="AutoShape 16"/>
          <p:cNvSpPr>
            <a:spLocks noChangeArrowheads="1"/>
          </p:cNvSpPr>
          <p:nvPr/>
        </p:nvSpPr>
        <p:spPr bwMode="auto">
          <a:xfrm>
            <a:off x="6259514" y="6146846"/>
            <a:ext cx="1284287" cy="5225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击鼓后生</a:t>
            </a:r>
            <a:endParaRPr lang="zh-CN" altLang="en-US" sz="18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47121" name="AutoShape 17"/>
          <p:cNvSpPr>
            <a:spLocks noChangeArrowheads="1"/>
          </p:cNvSpPr>
          <p:nvPr/>
        </p:nvSpPr>
        <p:spPr bwMode="auto">
          <a:xfrm>
            <a:off x="4811714" y="6146846"/>
            <a:ext cx="1284287" cy="5225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雄壮声响</a:t>
            </a:r>
            <a:endParaRPr lang="zh-CN" altLang="en-US" sz="18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pic>
        <p:nvPicPr>
          <p:cNvPr id="38929" name="Picture 18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0" name="Picture 19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鼓声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bldLvl="0" animBg="1" autoUpdateAnimBg="0"/>
      <p:bldP spid="47111" grpId="0" bldLvl="0" animBg="1" autoUpdateAnimBg="0"/>
      <p:bldP spid="47118" grpId="0" bldLvl="0" animBg="1" autoUpdateAnimBg="0"/>
      <p:bldP spid="47119" grpId="0" bldLvl="0" animBg="1" autoUpdateAnimBg="0"/>
      <p:bldP spid="47120" grpId="0" bldLvl="0" animBg="1" autoUpdateAnimBg="0"/>
      <p:bldP spid="47121" grpId="0" bldLvl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201228" y="1947183"/>
            <a:ext cx="921385" cy="42597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37C945"/>
                </a:solidFill>
                <a:latin typeface="隶书" pitchFamily="49" charset="-122"/>
                <a:ea typeface="隶书" pitchFamily="49" charset="-122"/>
              </a:rPr>
              <a:t>安塞腰鼓</a:t>
            </a:r>
            <a:endParaRPr lang="zh-CN" altLang="en-US" sz="4800">
              <a:solidFill>
                <a:srgbClr val="37C945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3216276" y="1300163"/>
            <a:ext cx="712787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蓄势待发(</a:t>
            </a:r>
            <a:r>
              <a:rPr lang="en-US" altLang="zh-CN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1-4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)</a:t>
            </a:r>
            <a:r>
              <a:rPr lang="en-US" altLang="zh-CN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: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（ 　　）的腰鼓   </a:t>
            </a:r>
            <a:r>
              <a:rPr lang="zh-CN" altLang="en-US" sz="2400">
                <a:solidFill>
                  <a:srgbClr val="F40000"/>
                </a:solidFill>
                <a:latin typeface="方正楷体简体" pitchFamily="2" charset="-122"/>
                <a:ea typeface="方正楷体简体" pitchFamily="2" charset="-122"/>
              </a:rPr>
              <a:t>静态铺垫力量 </a:t>
            </a:r>
            <a:r>
              <a:rPr lang="zh-CN" altLang="en-US" sz="36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           </a:t>
            </a:r>
            <a:endParaRPr lang="zh-CN" altLang="en-US" sz="3600">
              <a:solidFill>
                <a:schemeClr val="tx1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6096001" y="2379890"/>
            <a:ext cx="35290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5-13</a:t>
            </a:r>
            <a:r>
              <a:rPr lang="zh-CN" altLang="en-US" sz="2400" dirty="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： 宏伟的（</a:t>
            </a:r>
            <a:r>
              <a:rPr lang="zh-CN" altLang="en-US" sz="2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场面</a:t>
            </a:r>
            <a:r>
              <a:rPr lang="zh-CN" altLang="en-US" sz="2400" dirty="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）</a:t>
            </a:r>
            <a:endParaRPr lang="zh-CN" altLang="en-US" sz="24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6024563" y="2967718"/>
            <a:ext cx="48768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14-17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：雄壮的（ 　　）</a:t>
            </a:r>
            <a:endParaRPr lang="zh-CN" altLang="en-US" sz="2400">
              <a:solidFill>
                <a:schemeClr val="tx1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6096000" y="3614738"/>
            <a:ext cx="49530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18-21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：击鼓的（ </a:t>
            </a:r>
            <a:r>
              <a:rPr lang="zh-CN" altLang="en-US" sz="2400">
                <a:solidFill>
                  <a:srgbClr val="FF66FF"/>
                </a:solidFill>
                <a:latin typeface="方正楷体简体" pitchFamily="2" charset="-122"/>
                <a:ea typeface="方正楷体简体" pitchFamily="2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）</a:t>
            </a:r>
            <a:endParaRPr lang="zh-CN" altLang="en-US" sz="2400">
              <a:solidFill>
                <a:schemeClr val="tx1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6096000" y="4169909"/>
            <a:ext cx="48006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22-27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  <a:sym typeface="Wingdings" panose="05000000000000000000" pitchFamily="2" charset="2"/>
              </a:rPr>
              <a:t>：绮丽的（     ）</a:t>
            </a:r>
            <a:endParaRPr lang="zh-CN" altLang="en-US" sz="2400">
              <a:solidFill>
                <a:schemeClr val="tx1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3289300" y="5096556"/>
            <a:ext cx="73802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戛然而止(</a:t>
            </a:r>
            <a:r>
              <a:rPr lang="en-US" altLang="zh-CN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28-30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)：（ </a:t>
            </a:r>
            <a:r>
              <a:rPr lang="zh-CN" altLang="en-US" sz="2400">
                <a:solidFill>
                  <a:srgbClr val="FF66FF"/>
                </a:solidFill>
                <a:latin typeface="方正楷体简体" pitchFamily="2" charset="-122"/>
                <a:ea typeface="方正楷体简体" pitchFamily="2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）的腰鼓　</a:t>
            </a:r>
            <a:r>
              <a:rPr lang="zh-CN" altLang="en-US" sz="2400">
                <a:solidFill>
                  <a:srgbClr val="F40000"/>
                </a:solidFill>
                <a:latin typeface="方正楷体简体" pitchFamily="2" charset="-122"/>
                <a:ea typeface="方正楷体简体" pitchFamily="2" charset="-122"/>
              </a:rPr>
              <a:t>寂静反衬热烈</a:t>
            </a:r>
            <a:r>
              <a:rPr lang="zh-CN" altLang="en-US" sz="2400" u="sng">
                <a:solidFill>
                  <a:srgbClr val="F40000"/>
                </a:solidFill>
                <a:latin typeface="方正楷体简体" pitchFamily="2" charset="-122"/>
                <a:ea typeface="方正楷体简体" pitchFamily="2" charset="-122"/>
              </a:rPr>
              <a:t> </a:t>
            </a:r>
            <a:r>
              <a:rPr lang="zh-CN" altLang="en-US" sz="2400" u="sng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  </a:t>
            </a:r>
            <a:r>
              <a:rPr lang="zh-CN" altLang="en-US" sz="2000" u="sng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方正楷体简体" pitchFamily="2" charset="-122"/>
                <a:ea typeface="方正楷体简体" pitchFamily="2" charset="-122"/>
              </a:rPr>
              <a:t> </a:t>
            </a:r>
            <a:endParaRPr lang="zh-CN" altLang="en-US" sz="2000">
              <a:solidFill>
                <a:schemeClr val="tx1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5754689" y="1485901"/>
            <a:ext cx="11144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37C94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安静</a:t>
            </a:r>
            <a:endParaRPr lang="zh-CN" altLang="en-US" sz="2400" dirty="0">
              <a:solidFill>
                <a:srgbClr val="37C94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3648076" y="3800475"/>
            <a:ext cx="792163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37C94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激昂</a:t>
            </a:r>
            <a:endParaRPr lang="zh-CN" altLang="en-US" sz="2000">
              <a:solidFill>
                <a:srgbClr val="37C94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8401050" y="2967718"/>
            <a:ext cx="10795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响声</a:t>
            </a:r>
            <a:endParaRPr lang="zh-CN" altLang="en-US" sz="24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8472488" y="3614738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后生</a:t>
            </a:r>
            <a:endParaRPr lang="zh-CN" altLang="en-US" sz="24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6311901" y="5096556"/>
            <a:ext cx="7985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>
                <a:solidFill>
                  <a:srgbClr val="37C94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寂静</a:t>
            </a:r>
            <a:endParaRPr lang="zh-CN" altLang="en-US" sz="2400">
              <a:solidFill>
                <a:srgbClr val="37C94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44" name="Text Box 16"/>
          <p:cNvSpPr txBox="1">
            <a:spLocks noChangeArrowheads="1"/>
          </p:cNvSpPr>
          <p:nvPr/>
        </p:nvSpPr>
        <p:spPr bwMode="auto">
          <a:xfrm>
            <a:off x="8472488" y="4169909"/>
            <a:ext cx="1447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舞姿</a:t>
            </a:r>
            <a:endParaRPr lang="zh-CN" altLang="en-US" sz="24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39953" name="Rectangle 17"/>
          <p:cNvSpPr>
            <a:spLocks noChangeArrowheads="1"/>
          </p:cNvSpPr>
          <p:nvPr/>
        </p:nvSpPr>
        <p:spPr bwMode="auto">
          <a:xfrm>
            <a:off x="1524001" y="800100"/>
            <a:ext cx="46532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accent2"/>
                </a:solidFill>
                <a:latin typeface="方正楷体简体" pitchFamily="2" charset="-122"/>
                <a:ea typeface="方正楷体简体" pitchFamily="2" charset="-122"/>
              </a:rPr>
              <a:t>根据提示完成文章结构图</a:t>
            </a:r>
            <a:endParaRPr lang="zh-CN" altLang="en-US" sz="3200">
              <a:solidFill>
                <a:schemeClr val="accent2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3360738" y="3800475"/>
            <a:ext cx="23034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　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）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的腰鼓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>
            <a:off x="9620886" y="2410507"/>
            <a:ext cx="551815" cy="2500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lang="zh-CN" altLang="en-US" sz="2400">
                <a:solidFill>
                  <a:srgbClr val="F40000"/>
                </a:solidFill>
              </a:rPr>
              <a:t>激昂宣泄生命</a:t>
            </a:r>
            <a:endParaRPr lang="zh-CN" altLang="en-US" sz="2400">
              <a:solidFill>
                <a:srgbClr val="F40000"/>
              </a:solidFill>
            </a:endParaRPr>
          </a:p>
        </p:txBody>
      </p:sp>
      <p:sp>
        <p:nvSpPr>
          <p:cNvPr id="39956" name="WordArt 20"/>
          <p:cNvSpPr>
            <a:spLocks noChangeArrowheads="1" noChangeShapeType="1"/>
          </p:cNvSpPr>
          <p:nvPr/>
        </p:nvSpPr>
        <p:spPr bwMode="auto">
          <a:xfrm>
            <a:off x="9409113" y="2504396"/>
            <a:ext cx="258762" cy="20349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9" name="Text Box 21"/>
          <p:cNvSpPr txBox="1">
            <a:spLocks noChangeArrowheads="1"/>
          </p:cNvSpPr>
          <p:nvPr/>
        </p:nvSpPr>
        <p:spPr bwMode="auto">
          <a:xfrm>
            <a:off x="2784476" y="6021161"/>
            <a:ext cx="64039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i="1" u="sng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颂扬激荡的生命和磅礴的力量</a:t>
            </a:r>
            <a:endParaRPr lang="zh-CN" altLang="en-US" i="1" u="sng">
              <a:solidFill>
                <a:srgbClr val="3366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8150" name="Text Box 22"/>
          <p:cNvSpPr txBox="1">
            <a:spLocks noChangeArrowheads="1"/>
          </p:cNvSpPr>
          <p:nvPr/>
        </p:nvSpPr>
        <p:spPr bwMode="auto">
          <a:xfrm>
            <a:off x="3359150" y="3059567"/>
            <a:ext cx="22999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火烈表演</a:t>
            </a:r>
            <a:r>
              <a:rPr lang="en-US" altLang="zh-CN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(5-27):</a:t>
            </a:r>
            <a:endParaRPr lang="en-US" altLang="zh-CN" sz="2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2927648" y="1628800"/>
            <a:ext cx="360040" cy="37444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5879976" y="2564904"/>
            <a:ext cx="216024" cy="19442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大括号 25"/>
          <p:cNvSpPr/>
          <p:nvPr/>
        </p:nvSpPr>
        <p:spPr>
          <a:xfrm>
            <a:off x="9408368" y="2492896"/>
            <a:ext cx="288032" cy="208823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 bldLvl="0" animBg="1" autoUpdateAnimBg="0"/>
      <p:bldP spid="48140" grpId="0" bldLvl="0" animBg="1" autoUpdateAnimBg="0"/>
      <p:bldP spid="48141" grpId="0" bldLvl="0" animBg="1" autoUpdateAnimBg="0"/>
      <p:bldP spid="48142" grpId="0" bldLvl="0" animBg="1" autoUpdateAnimBg="0"/>
      <p:bldP spid="48143" grpId="0" bldLvl="0" animBg="1" autoUpdateAnimBg="0"/>
      <p:bldP spid="48144" grpId="0" bldLvl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ygtp4">
            <a:hlinkClick r:id="rId1" action="ppaction://hlinksldjump"/>
          </p:cNvPr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544" y="2616324"/>
            <a:ext cx="8424936" cy="398102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title"/>
          </p:nvPr>
        </p:nvSpPr>
        <p:spPr>
          <a:xfrm>
            <a:off x="2680271" y="1920319"/>
            <a:ext cx="5791200" cy="68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安  塞  腰  鼓</a:t>
            </a:r>
            <a:r>
              <a:rPr lang="en-US" altLang="zh-CN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——</a:t>
            </a: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寻美点</a:t>
            </a:r>
            <a:endParaRPr lang="zh-CN" altLang="en-US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长城楷体" pitchFamily="1" charset="-122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idx="1"/>
          </p:nvPr>
        </p:nvSpPr>
        <p:spPr>
          <a:xfrm>
            <a:off x="1847527" y="2812268"/>
            <a:ext cx="8541643" cy="121443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Blip>
                <a:blip r:embed="rId3"/>
              </a:buBlip>
              <a:defRPr/>
            </a:pPr>
            <a:r>
              <a:rPr lang="zh-CN" altLang="en-US" sz="2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分组朗读，进行寻找美点比赛。用“------美，你看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听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dirty="0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------</a:t>
            </a:r>
            <a:r>
              <a:rPr lang="en-US" altLang="zh-CN" sz="2800" dirty="0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的句式叙述出来。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711624" y="797803"/>
            <a:ext cx="6696075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ts val="200"/>
              </a:spcBef>
              <a:defRPr/>
            </a:pPr>
            <a:r>
              <a:rPr lang="zh-CN" altLang="en-US" sz="6000" baseline="10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第四</a:t>
            </a:r>
            <a:r>
              <a:rPr lang="zh-CN" altLang="en-US" sz="6000" baseline="1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板块    </a:t>
            </a:r>
            <a:r>
              <a:rPr lang="zh-CN" altLang="en-US" sz="7200" baseline="1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齐</a:t>
            </a:r>
            <a:r>
              <a:rPr lang="zh-CN" altLang="en-US" sz="7200" baseline="1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读、感知</a:t>
            </a:r>
            <a:endParaRPr lang="zh-CN" altLang="en-US" sz="7200" baseline="1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66" name="Picture 7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8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yaogu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908720"/>
            <a:ext cx="8352928" cy="547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316089" y="1124744"/>
            <a:ext cx="8172399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66FF66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endParaRPr lang="en-US" altLang="zh-CN" sz="2400" i="1" dirty="0">
              <a:solidFill>
                <a:srgbClr val="66FF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66FF66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2400" dirty="0">
                <a:solidFill>
                  <a:srgbClr val="66FF66"/>
                </a:solidFill>
                <a:latin typeface="微软雅黑" panose="020B0503020204020204" charset="-122"/>
                <a:ea typeface="微软雅黑" panose="020B0503020204020204" charset="-122"/>
              </a:rPr>
              <a:t>蓄势待发的后生美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，你看，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他们身后是一片高梁地。他们朴实得就像那片高梁。咝溜溜的南风吹动了高梁叶子，也吹动了他们的衣衫。他们的神情沉稳而安静。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207568" y="1412776"/>
            <a:ext cx="1039812" cy="589869"/>
          </a:xfrm>
          <a:prstGeom prst="ellipse">
            <a:avLst/>
          </a:prstGeom>
          <a:gradFill rotWithShape="1">
            <a:gsLst>
              <a:gs pos="0">
                <a:srgbClr val="FFFFCC"/>
              </a:gs>
              <a:gs pos="100000">
                <a:srgbClr val="76765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rgbClr val="FF3300"/>
                </a:solidFill>
                <a:ea typeface="黑体" panose="02010609060101010101" pitchFamily="49" charset="-122"/>
              </a:rPr>
              <a:t>示 例</a:t>
            </a:r>
            <a:endParaRPr lang="zh-CN" altLang="en-US" sz="1600" dirty="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ygtp4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7528" y="836712"/>
            <a:ext cx="8379916" cy="4314496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487488" y="5030011"/>
            <a:ext cx="8928100" cy="149533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dirty="0" smtClean="0"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火烈的舞蹈场面美，你看，百十个斜背响鼓的后生，如百十块被强震不断击起的石头，狂舞在你的面前。骤雨一样，是急促的鼓点；旋风一样，是飞扬的流苏；乱蛙一样，是蹦跳的脚步；火花一样，是闪射的瞳仁；斗虎一样，是强健的风姿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1671811" y="4569363"/>
            <a:ext cx="1039813" cy="587829"/>
          </a:xfrm>
          <a:prstGeom prst="ellipse">
            <a:avLst/>
          </a:prstGeom>
          <a:gradFill rotWithShape="1">
            <a:gsLst>
              <a:gs pos="0">
                <a:srgbClr val="FFFFCC"/>
              </a:gs>
              <a:gs pos="100000">
                <a:srgbClr val="76765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示 例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utoUpdateAnimBg="0" build="p"/>
      <p:bldP spid="51204" grpId="0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图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87688" y="2708920"/>
            <a:ext cx="585355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47528" y="908720"/>
            <a:ext cx="8424936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小结：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是一篇</a:t>
            </a:r>
            <a:r>
              <a:rPr lang="zh-CN" altLang="en-US" sz="28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描写抒情性散文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，通过对安塞腰鼓的场面描写，歌颂了激荡的生命和磅礴的力量，这是生命和力量的宣泄，这是中华民族和黄土高原特有的一种文明、一种文化。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2639616" y="1196752"/>
            <a:ext cx="6841007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000" baseline="10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第五</a:t>
            </a:r>
            <a:r>
              <a:rPr lang="zh-CN" altLang="en-US" sz="6000" baseline="1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板块    </a:t>
            </a:r>
            <a:r>
              <a:rPr lang="zh-CN" altLang="en-US" sz="7200" baseline="1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品</a:t>
            </a:r>
            <a:r>
              <a:rPr lang="zh-CN" altLang="en-US" sz="7200" baseline="1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读、感知</a:t>
            </a:r>
            <a:endParaRPr lang="zh-CN" altLang="en-US" sz="7200" baseline="1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title"/>
          </p:nvPr>
        </p:nvSpPr>
        <p:spPr>
          <a:xfrm>
            <a:off x="2495550" y="2939143"/>
            <a:ext cx="5791200" cy="68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安  塞  腰  鼓</a:t>
            </a:r>
            <a:r>
              <a:rPr lang="en-US" altLang="zh-CN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——</a:t>
            </a: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品语言</a:t>
            </a:r>
            <a:endParaRPr lang="zh-CN" altLang="en-US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长城楷体" pitchFamily="1" charset="-122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644651" y="3957638"/>
            <a:ext cx="8270875" cy="2594201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</a:t>
            </a:r>
            <a:r>
              <a:rPr lang="zh-CN" altLang="en-US" sz="4000" dirty="0">
                <a:solidFill>
                  <a:srgbClr val="FF0000"/>
                </a:solidFill>
                <a:ea typeface="黑体" panose="02010609060101010101" pitchFamily="49" charset="-122"/>
              </a:rPr>
              <a:t>改变文章的形式（改成诗）阅读，品味其中的语言节奏美、诗意美。</a:t>
            </a:r>
            <a:endParaRPr lang="zh-CN" altLang="en-US" sz="4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45061" name="Picture 6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7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3790" y="1340768"/>
            <a:ext cx="800265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91544" y="764704"/>
            <a:ext cx="849694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安塞腰鼓展示出西北黄土高原农民朴素而豪放的性格。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781175" y="1059318"/>
            <a:ext cx="2438400" cy="4554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骤雨一样，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是急促的鼓点；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旋风一样，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是飞扬的流苏；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乱蛙一样，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是蹦跳的脚步；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火花一样，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是闪射的瞳仁；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斗虎一样，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是强健的风姿。</a:t>
            </a:r>
            <a:endParaRPr lang="zh-CN" altLang="en-US" sz="2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4156075" y="961346"/>
            <a:ext cx="3240088" cy="4707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愈捶愈烈，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形体成了沉重而又纷飞的思绪；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愈捶愈烈，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思绪中不存任何隐秘；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愈捶愈烈，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痛苦和欢乐，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生活和梦幻，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摆脱和追求，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000375" y="3892324"/>
            <a:ext cx="41910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7751763" y="953181"/>
            <a:ext cx="1871662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都在这舞姿和鼓点中，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交织！</a:t>
            </a:r>
            <a:endParaRPr lang="zh-CN" altLang="en-US" sz="24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旋转！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凝聚！</a:t>
            </a:r>
            <a:endParaRPr lang="zh-CN" altLang="en-US" sz="24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奔突！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辐射！</a:t>
            </a:r>
            <a:endParaRPr lang="zh-CN" altLang="en-US" sz="24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翻飞！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升华！</a:t>
            </a:r>
            <a:endParaRPr lang="zh-CN" altLang="en-US" sz="24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ldLvl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2567608" y="1052736"/>
            <a:ext cx="6749379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000" baseline="10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第六</a:t>
            </a:r>
            <a:r>
              <a:rPr lang="zh-CN" altLang="en-US" sz="6000" baseline="1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板块    </a:t>
            </a:r>
            <a:r>
              <a:rPr lang="zh-CN" altLang="en-US" sz="7200" baseline="1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精读</a:t>
            </a:r>
            <a:r>
              <a:rPr lang="zh-CN" altLang="en-US" sz="7200" baseline="1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、品味</a:t>
            </a:r>
            <a:endParaRPr lang="zh-CN" altLang="en-US" sz="7200" baseline="1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title"/>
          </p:nvPr>
        </p:nvSpPr>
        <p:spPr>
          <a:xfrm>
            <a:off x="2438400" y="2724831"/>
            <a:ext cx="5791200" cy="68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安  塞  腰  鼓</a:t>
            </a:r>
            <a:r>
              <a:rPr lang="en-US" altLang="zh-CN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——</a:t>
            </a:r>
            <a:r>
              <a:rPr lang="zh-CN" altLang="en-US" sz="4000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长城楷体" pitchFamily="1" charset="-122"/>
              </a:rPr>
              <a:t>读意蕴</a:t>
            </a:r>
            <a:endParaRPr lang="zh-CN" altLang="en-US" sz="4000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长城楷体" pitchFamily="1" charset="-122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1847851" y="4600575"/>
            <a:ext cx="7356475" cy="193697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Blip>
                <a:blip r:embed="rId1"/>
              </a:buBlip>
              <a:defRPr/>
            </a:pP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任意寻找自己觉得写得精彩的地方把它背诵下来，并要求用“好，好在”这一句式对其进行评点。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866900" y="3798435"/>
            <a:ext cx="1143000" cy="53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作业：</a:t>
            </a:r>
            <a:endParaRPr lang="zh-CN" altLang="en-US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7111" name="Picture 7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8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2133600" y="1022577"/>
            <a:ext cx="7543800" cy="3192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——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好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一个安塞腰鼓！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好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一个安塞腰鼓！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好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一个黄土高原！好一个安塞腰鼓！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好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一个痛快了山河、蓬勃了想象力的安塞腰鼓！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233614" y="5129214"/>
            <a:ext cx="7920037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好”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包含着什么？或者说作者想要歌颂什么？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ldLvl="0" animBg="1" autoUpdateAnimBg="0"/>
      <p:bldP spid="56323" grpId="0" bldLvl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a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70" y="4237264"/>
            <a:ext cx="4031630" cy="2620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3" descr="yaogu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370" y="1392202"/>
            <a:ext cx="3904630" cy="2845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1909764" y="1200150"/>
            <a:ext cx="4789487" cy="2922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i="1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4000" dirty="0">
                <a:solidFill>
                  <a:srgbClr val="F40000"/>
                </a:solidFill>
                <a:latin typeface="微软雅黑" panose="020B0503020204020204" charset="-122"/>
                <a:ea typeface="微软雅黑" panose="020B0503020204020204" charset="-122"/>
              </a:rPr>
              <a:t>“好”</a:t>
            </a:r>
            <a:endParaRPr lang="zh-CN" altLang="en-US" sz="4000" dirty="0">
              <a:solidFill>
                <a:srgbClr val="F4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在磅礴的不容束缚的力量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在朴实而强盛的生命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在一种质朴粗犷的美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yaogu0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519" y="3429001"/>
            <a:ext cx="4553290" cy="3236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828800" y="1524681"/>
            <a:ext cx="81534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797051" y="1147083"/>
            <a:ext cx="558006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你对文章的语言特色有什么感受？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828801" y="2224768"/>
            <a:ext cx="827246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很有气势，有强烈的节奏感，象鼓点一样使人震撼。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957834" y="4994502"/>
            <a:ext cx="399415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运用了排比、反复、比喻的修辞手法。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1790700" y="3351439"/>
            <a:ext cx="412908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语言运用了哪些方法，使人感到这种气势？</a:t>
            </a:r>
            <a:endParaRPr lang="zh-CN" altLang="en-US" sz="28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bldLvl="0" animBg="1" autoUpdateAnimBg="0"/>
      <p:bldP spid="58374" grpId="0" bldLvl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966144" y="908720"/>
            <a:ext cx="8701856" cy="1999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容不得束缚，容不得羁绊，容不得闭塞。是挣脱了、冲破了、撞开了的那么一股劲！（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“那么一股劲”要“挣脱”“冲破”“撞开”什么？是什么“束缚”“羁绊”“闭塞”了“那一股劲”？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847528" y="3068960"/>
            <a:ext cx="8568952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贫瘠的黄土地、闭塞的生活，让生活在这儿的人们在物质和精神上受到太多的压抑和束缚，安塞腰鼓正是要</a:t>
            </a:r>
            <a:r>
              <a:rPr lang="zh-CN" altLang="en-US" sz="3200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打破这种束缚，让生命宣泄在天地间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，“痛快了山河、蓬勃了想象力”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ldLvl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671192" y="692696"/>
            <a:ext cx="8889304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他们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朴实得就像那片高粱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它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使你惊异于那农民衣着包裹着的躯体，那消化        着红豆角角老南瓜的躯体，居然可以释放出那么奇伟磅礴的能量！（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过着贫困生活的农民，哪里来的这么强大的力量？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735261" y="4221088"/>
            <a:ext cx="8825235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这是自然健康的生命，是原始的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未经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人工雕饰的、没有半点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污染的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、不掺杂任何杂质的完完全全的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生命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。这是他们力量的源泉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ldLvl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699767" y="1196752"/>
            <a:ext cx="8932737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水的江南是易碎的玻璃，在那儿，打不得这样的腰鼓。(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为什么“多水的江南”打不得这样的腰鼓？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703512" y="2996952"/>
            <a:ext cx="8785225" cy="3322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把多水的江南比作易碎的玻璃，生动形象地表现了</a:t>
            </a:r>
            <a:r>
              <a:rPr lang="zh-CN" altLang="en-US" sz="2800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江南的柔美秀丽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，与文中气势磅礴、震天动地的安塞腰鼓形成了鲜明的</a:t>
            </a:r>
            <a:r>
              <a:rPr lang="zh-CN" altLang="en-US" sz="2800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，所以只有黄土高原这样</a:t>
            </a:r>
            <a:r>
              <a:rPr lang="zh-CN" altLang="en-US" sz="2800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原始粗犷的生命力量的“厚土” 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才能承载安塞腰鼓的雄伟豪迈气势。</a:t>
            </a:r>
            <a:endParaRPr lang="zh-CN" altLang="en-US" sz="28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ldLvl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56632" y="2924944"/>
            <a:ext cx="8611368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u="sng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以动衬静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的写作手法。激烈的鼓声突然停息后，用鸡啼声反衬寂静。</a:t>
            </a:r>
            <a:endParaRPr lang="zh-CN" altLang="en-US" sz="28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275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882775" y="1052736"/>
            <a:ext cx="817366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耳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畔是一声渺远的鸡啼。（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为什么听到这样的“鸡啼”？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727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9536" y="1779418"/>
            <a:ext cx="8640960" cy="48965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下列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各项中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加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彩的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成语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使用不恰当的一项是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当优美的旋律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戛然而止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时，晚会现场出奇地寂静，人们都沉浸在无尽的回味中。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面对越来越高的求职门槛，许多大学生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叹为观止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中国作家莫言荣获诺贝尔文学奖后，参观他旧居的人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络绎不绝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D.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诵读经典对提升学生修养、陶冶学生性情的作用是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不容置疑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849317" y="108406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4130" y="1779418"/>
            <a:ext cx="3098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8526268" y="1916832"/>
            <a:ext cx="374015" cy="51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2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2215" y="1479376"/>
            <a:ext cx="8686273" cy="504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19536" y="674693"/>
            <a:ext cx="8496944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表演可由几人或上千人一同进行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磅礴的气势，精湛的表现力令人陶醉，被称为“天下第一鼓”。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927667" y="1289951"/>
            <a:ext cx="8136904" cy="4615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请指出下列句子运用的修辞手法。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）他们的身后是一片高粱地。他们朴实得就像那片高粱。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）一捶起来就发狠了，忘情了，没命了！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）骤雨一样，是急促的鼓点；旋风一样，是飞扬的流苏；乱蛙一样，是蹦跳的脚步；火花一样，是闪射的瞳仁；斗虎一样，是强健的风姿。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151784" y="2694957"/>
            <a:ext cx="792480" cy="51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比喻</a:t>
            </a:r>
            <a:endParaRPr lang="zh-CN" altLang="en-US" sz="2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9151312" y="3339850"/>
            <a:ext cx="792480" cy="51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排比</a:t>
            </a:r>
            <a:endParaRPr lang="zh-CN" altLang="en-US" sz="2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8984450" y="5116356"/>
            <a:ext cx="79248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比喻</a:t>
            </a:r>
            <a:endParaRPr lang="en-US" altLang="zh-CN" sz="2400" dirty="0" smtClean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排比</a:t>
            </a:r>
            <a:endParaRPr lang="zh-CN" altLang="en-US" sz="2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7528" y="1052736"/>
            <a:ext cx="8568952" cy="48965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下列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各项中对本文写作特点的分析不准确的一项是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课文多用短句进行描写，简洁有力，铿锵激昂。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文章以“好一个安塞腰鼓”为线索，反复咏叹，通过鼓在搏击、情在燃烧，歌颂了激荡的生命和磅礴的力量。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课文主体部分一直保持着明快的节奏。这种节奏使情感表达得更热烈、更激荡，充分表现了生命力量喷薄而出的神韵。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D.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这篇文章虽然气势恢宏，节奏铿锵，但是使人觉得晦涩难懂，不知所云。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192344" y="1196752"/>
            <a:ext cx="415290" cy="51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727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1544" y="1988840"/>
            <a:ext cx="8229600" cy="4669979"/>
          </a:xfrm>
        </p:spPr>
        <p:txBody>
          <a:bodyPr>
            <a:normAutofit/>
          </a:bodyPr>
          <a:lstStyle/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刘成章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1937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年生，陕西延安人，作家。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80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年代以来主要以散文创作活跃于文坛。代表作有《黄土情》《转九曲》《羊想云彩》等，其中《羊想云彩》获首届鲁迅文学奖。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849317" y="108406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727848" y="990560"/>
            <a:ext cx="2088232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849317" y="108406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积累词语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992313" y="2197347"/>
            <a:ext cx="8458200" cy="3322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茂腾腾    狂舞   闪射  火烈   亢奋   晦暗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大彻大悟     羁绊    冗杂     搏击     烧灼 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磅礴   淋漓   惊心动魄   叹为观止  奔突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蓦然   辐射   戛然而止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727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849317" y="108406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991544" y="2043569"/>
            <a:ext cx="777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第一板块</a:t>
            </a:r>
            <a:endParaRPr lang="zh-CN" altLang="en-US" sz="40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223792" y="3298918"/>
            <a:ext cx="4103810" cy="2002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听读、感知</a:t>
            </a:r>
            <a:endParaRPr kumimoji="0" lang="zh-CN" altLang="en-US" sz="4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lia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536" y="836712"/>
            <a:ext cx="842493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981200" y="2069647"/>
            <a:ext cx="8153400" cy="2491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一群茂腾腾的后生。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他们的身后是一片高粱地。他们朴实得就像那片高粱。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咝溜溜的南风吹动了高粱叶子，也吹动了他们的衣衫。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他们的神情沉稳而安静。紧贴在他们身体一侧的腰鼓，呆呆地，似乎从来不曾响过。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340" name="Picture 4" descr="Ar_00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8726" y="6537553"/>
            <a:ext cx="396875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Ar_01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714" y="6537553"/>
            <a:ext cx="395287" cy="22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4353</Words>
  <Application>WPS 演示</Application>
  <PresentationFormat>宽屏</PresentationFormat>
  <Paragraphs>301</Paragraphs>
  <Slides>51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Arial Unicode MS</vt:lpstr>
      <vt:lpstr>等线</vt:lpstr>
      <vt:lpstr>Times New Roman</vt:lpstr>
      <vt:lpstr>Franklin Gothic Medium</vt:lpstr>
      <vt:lpstr>黑体</vt:lpstr>
      <vt:lpstr>隶书</vt:lpstr>
      <vt:lpstr>方正楷体简体</vt:lpstr>
      <vt:lpstr>长城楷体</vt:lpstr>
      <vt:lpstr>楷体_GB2312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第一板块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安  塞  腰  鼓——明结构</vt:lpstr>
      <vt:lpstr>PowerPoint 演示文稿</vt:lpstr>
      <vt:lpstr>安  塞  腰  鼓——寻美点</vt:lpstr>
      <vt:lpstr>PowerPoint 演示文稿</vt:lpstr>
      <vt:lpstr>PowerPoint 演示文稿</vt:lpstr>
      <vt:lpstr>PowerPoint 演示文稿</vt:lpstr>
      <vt:lpstr>安  塞  腰  鼓——品语言</vt:lpstr>
      <vt:lpstr>PowerPoint 演示文稿</vt:lpstr>
      <vt:lpstr>安  塞  腰  鼓——读意蕴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缘定今生</cp:lastModifiedBy>
  <cp:revision>393</cp:revision>
  <dcterms:created xsi:type="dcterms:W3CDTF">2017-08-03T09:01:00Z</dcterms:created>
  <dcterms:modified xsi:type="dcterms:W3CDTF">2019-03-01T03:08:55Z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