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697" r:id="rId3"/>
    <p:sldMasterId id="2147483721" r:id="rId4"/>
  </p:sldMasterIdLst>
  <p:notesMasterIdLst>
    <p:notesMasterId r:id="rId28"/>
  </p:notesMasterIdLst>
  <p:sldIdLst>
    <p:sldId id="257" r:id="rId5"/>
    <p:sldId id="264" r:id="rId6"/>
    <p:sldId id="265" r:id="rId7"/>
    <p:sldId id="260" r:id="rId8"/>
    <p:sldId id="261" r:id="rId9"/>
    <p:sldId id="262" r:id="rId10"/>
    <p:sldId id="263" r:id="rId11"/>
    <p:sldId id="266" r:id="rId12"/>
    <p:sldId id="268" r:id="rId13"/>
    <p:sldId id="278" r:id="rId14"/>
    <p:sldId id="270" r:id="rId15"/>
    <p:sldId id="277" r:id="rId16"/>
    <p:sldId id="276" r:id="rId17"/>
    <p:sldId id="271" r:id="rId18"/>
    <p:sldId id="272" r:id="rId19"/>
    <p:sldId id="282" r:id="rId20"/>
    <p:sldId id="280" r:id="rId21"/>
    <p:sldId id="281" r:id="rId22"/>
    <p:sldId id="283" r:id="rId23"/>
    <p:sldId id="284" r:id="rId24"/>
    <p:sldId id="286" r:id="rId25"/>
    <p:sldId id="285" r:id="rId26"/>
    <p:sldId id="287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0FA2E-BA8B-46B4-8708-5A630C75CC70}" type="datetimeFigureOut">
              <a:rPr lang="zh-CN" altLang="en-US" smtClean="0"/>
              <a:pPr/>
              <a:t>2013-09-14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B20E-77E3-4346-A013-DE03E3B614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2793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A7BFC-5744-4954-A8C5-282F2771D4C9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176583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0B80A-7C7B-4BC4-A2E2-68A6CB464DD3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076976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38" y="44450"/>
            <a:ext cx="2141537" cy="6048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44450"/>
            <a:ext cx="6275388" cy="6048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85B2C-2997-40D3-981F-835655714EBD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678788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A7BFC-5744-4954-A8C5-282F2771D4C9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89035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B44D-219D-46F1-B763-6D9F52E529E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750320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EC114-3897-4490-B8EE-F47037407351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571536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1268413"/>
            <a:ext cx="4208463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268413"/>
            <a:ext cx="4208462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3C8EE-80F0-46CC-988F-6D822EF077DC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283321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093E6-66CB-4D55-9446-E00B813B68A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505371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540E7-E58F-4BC5-BD24-BFBE3C624AA5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618895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A5707-12FF-4279-8FB5-89BB59D09A9B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117297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4B650-D406-4F70-9233-33E33E482BDE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234032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B44D-219D-46F1-B763-6D9F52E529E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595839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FC41F-3000-4961-9D94-5A3F7144191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507546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0B80A-7C7B-4BC4-A2E2-68A6CB464DD3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395499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38" y="44450"/>
            <a:ext cx="2141537" cy="6048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44450"/>
            <a:ext cx="6275388" cy="6048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85B2C-2997-40D3-981F-835655714EBD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4796769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287750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23079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97402320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457137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07530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175465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7601504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EC114-3897-4490-B8EE-F47037407351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513247"/>
      </p:ext>
    </p:extLst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28926814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34700078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63394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7294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830195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2207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99356909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250343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60659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06356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1268413"/>
            <a:ext cx="4208463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268413"/>
            <a:ext cx="4208462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3C8EE-80F0-46CC-988F-6D822EF077DC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2703846"/>
      </p:ext>
    </p:extLst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996035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5030865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23681191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296537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855056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093E6-66CB-4D55-9446-E00B813B68A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9528124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540E7-E58F-4BC5-BD24-BFBE3C624AA5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323993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A5707-12FF-4279-8FB5-89BB59D09A9B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032343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4B650-D406-4F70-9233-33E33E482BDE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34605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FC41F-3000-4961-9D94-5A3F71441918}" type="slidenum">
              <a:rPr lang="en-US">
                <a:solidFill>
                  <a:srgbClr val="0000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288804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5" descr="新校区"/>
          <p:cNvPicPr>
            <a:picLocks noChangeAspect="1" noChangeArrowheads="1"/>
          </p:cNvPicPr>
          <p:nvPr userDrawn="1"/>
        </p:nvPicPr>
        <p:blipFill>
          <a:blip r:embed="rId13" cstate="print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407" b="14078"/>
          <a:stretch>
            <a:fillRect/>
          </a:stretch>
        </p:blipFill>
        <p:spPr bwMode="auto">
          <a:xfrm>
            <a:off x="4457700" y="5834063"/>
            <a:ext cx="467995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5088" y="44450"/>
            <a:ext cx="7197725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38D601-A914-4A95-A5A7-B22A4255DDDE}" type="slidenum">
              <a:rPr lang="en-US">
                <a:solidFill>
                  <a:srgbClr val="0000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  <p:pic>
        <p:nvPicPr>
          <p:cNvPr id="1031" name="Picture 7" descr="q"/>
          <p:cNvPicPr>
            <a:picLocks noChangeArrowheads="1"/>
          </p:cNvPicPr>
          <p:nvPr userDrawn="1"/>
        </p:nvPicPr>
        <p:blipFill>
          <a:blip r:embed="rId14" cstate="print">
            <a:lum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52513"/>
            <a:ext cx="702310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268413"/>
            <a:ext cx="85693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33" name="Picture 20" descr="E:\教学\10年下\学校工作\未标题-1.gif"/>
          <p:cNvPicPr>
            <a:picLocks noChangeAspect="1" noChangeArrowheads="1"/>
          </p:cNvPicPr>
          <p:nvPr userDrawn="1"/>
        </p:nvPicPr>
        <p:blipFill>
          <a:blip r:embed="rId15" cstate="print">
            <a:lum bright="-30000" contrast="7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381750"/>
            <a:ext cx="25908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46"/>
          <p:cNvSpPr txBox="1">
            <a:spLocks noChangeArrowheads="1"/>
          </p:cNvSpPr>
          <p:nvPr userDrawn="1"/>
        </p:nvSpPr>
        <p:spPr bwMode="auto">
          <a:xfrm>
            <a:off x="6488113" y="6621463"/>
            <a:ext cx="2332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CC3300"/>
                </a:solidFill>
                <a:latin typeface="Cataneo BT" pitchFamily="66" charset="0"/>
              </a:rPr>
              <a:t>Harbin No.3 middle School</a:t>
            </a:r>
          </a:p>
        </p:txBody>
      </p:sp>
      <p:pic>
        <p:nvPicPr>
          <p:cNvPr id="1035" name="Picture 55" descr="laoxiaoqu1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25" r="8411"/>
          <a:stretch>
            <a:fillRect/>
          </a:stretch>
        </p:blipFill>
        <p:spPr bwMode="auto">
          <a:xfrm>
            <a:off x="73025" y="61913"/>
            <a:ext cx="12588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816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5" descr="新校区"/>
          <p:cNvPicPr>
            <a:picLocks noChangeAspect="1" noChangeArrowheads="1"/>
          </p:cNvPicPr>
          <p:nvPr userDrawn="1"/>
        </p:nvPicPr>
        <p:blipFill>
          <a:blip r:embed="rId13" cstate="print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407" b="14078"/>
          <a:stretch>
            <a:fillRect/>
          </a:stretch>
        </p:blipFill>
        <p:spPr bwMode="auto">
          <a:xfrm>
            <a:off x="4457700" y="5834063"/>
            <a:ext cx="467995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5088" y="44450"/>
            <a:ext cx="7197725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99"/>
              </a:solidFill>
            </a:endParaRP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38D601-A914-4A95-A5A7-B22A4255DDDE}" type="slidenum">
              <a:rPr lang="en-US">
                <a:solidFill>
                  <a:srgbClr val="0000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99"/>
              </a:solidFill>
            </a:endParaRPr>
          </a:p>
        </p:txBody>
      </p:sp>
      <p:pic>
        <p:nvPicPr>
          <p:cNvPr id="1031" name="Picture 7" descr="q"/>
          <p:cNvPicPr>
            <a:picLocks noChangeArrowheads="1"/>
          </p:cNvPicPr>
          <p:nvPr userDrawn="1"/>
        </p:nvPicPr>
        <p:blipFill>
          <a:blip r:embed="rId14" cstate="print">
            <a:lum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52513"/>
            <a:ext cx="702310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268413"/>
            <a:ext cx="85693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33" name="Picture 20" descr="E:\教学\10年下\学校工作\未标题-1.gif"/>
          <p:cNvPicPr>
            <a:picLocks noChangeAspect="1" noChangeArrowheads="1"/>
          </p:cNvPicPr>
          <p:nvPr userDrawn="1"/>
        </p:nvPicPr>
        <p:blipFill>
          <a:blip r:embed="rId15" cstate="print">
            <a:lum bright="-30000" contrast="7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381750"/>
            <a:ext cx="25908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46"/>
          <p:cNvSpPr txBox="1">
            <a:spLocks noChangeArrowheads="1"/>
          </p:cNvSpPr>
          <p:nvPr userDrawn="1"/>
        </p:nvSpPr>
        <p:spPr bwMode="auto">
          <a:xfrm>
            <a:off x="6488113" y="6621463"/>
            <a:ext cx="2332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CC3300"/>
                </a:solidFill>
                <a:latin typeface="Cataneo BT" pitchFamily="66" charset="0"/>
              </a:rPr>
              <a:t>Harbin No.3 middle School</a:t>
            </a:r>
          </a:p>
        </p:txBody>
      </p:sp>
      <p:pic>
        <p:nvPicPr>
          <p:cNvPr id="1035" name="Picture 55" descr="laoxiaoqu1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25" r="8411"/>
          <a:stretch>
            <a:fillRect/>
          </a:stretch>
        </p:blipFill>
        <p:spPr bwMode="auto">
          <a:xfrm>
            <a:off x="73025" y="61913"/>
            <a:ext cx="12588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944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AutoShape 2"/>
          <p:cNvSpPr>
            <a:spLocks noChangeArrowheads="1"/>
          </p:cNvSpPr>
          <p:nvPr userDrawn="1"/>
        </p:nvSpPr>
        <p:spPr bwMode="auto">
          <a:xfrm>
            <a:off x="401638" y="6465888"/>
            <a:ext cx="2822575" cy="347662"/>
          </a:xfrm>
          <a:prstGeom prst="roundRect">
            <a:avLst>
              <a:gd name="adj" fmla="val 16667"/>
            </a:avLst>
          </a:prstGeom>
          <a:solidFill>
            <a:srgbClr val="FFFFFF">
              <a:alpha val="20000"/>
            </a:srgbClr>
          </a:solidFill>
          <a:ln w="9525" algn="ctr">
            <a:solidFill>
              <a:srgbClr val="000000">
                <a:alpha val="5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smtClean="0">
              <a:solidFill>
                <a:srgbClr val="FFFFFF"/>
              </a:solidFill>
              <a:ea typeface="黑体" pitchFamily="2" charset="-122"/>
            </a:endParaRPr>
          </a:p>
        </p:txBody>
      </p:sp>
      <p:pic>
        <p:nvPicPr>
          <p:cNvPr id="151555" name="Picture 3" descr="标志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450" y="6540500"/>
            <a:ext cx="3238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1556" name="Text Box 4"/>
          <p:cNvSpPr txBox="1">
            <a:spLocks noChangeArrowheads="1"/>
          </p:cNvSpPr>
          <p:nvPr userDrawn="1"/>
        </p:nvSpPr>
        <p:spPr bwMode="auto">
          <a:xfrm>
            <a:off x="704850" y="647065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A50021"/>
                </a:solidFill>
                <a:latin typeface="华文中宋" pitchFamily="2" charset="-122"/>
                <a:ea typeface="华文中宋" pitchFamily="2" charset="-122"/>
              </a:rPr>
              <a:t>湖南宁远一中高一语文组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 userDrawn="1"/>
        </p:nvSpPr>
        <p:spPr bwMode="auto">
          <a:xfrm>
            <a:off x="7451725" y="6477000"/>
            <a:ext cx="1644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b="1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sz="1600" b="1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年下期</a:t>
            </a:r>
          </a:p>
        </p:txBody>
      </p:sp>
    </p:spTree>
    <p:extLst>
      <p:ext uri="{BB962C8B-B14F-4D97-AF65-F5344CB8AC3E}">
        <p14:creationId xmlns:p14="http://schemas.microsoft.com/office/powerpoint/2010/main" xmlns="" val="262734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 userDrawn="1"/>
        </p:nvSpPr>
        <p:spPr bwMode="auto">
          <a:xfrm>
            <a:off x="401638" y="6465888"/>
            <a:ext cx="2822575" cy="347662"/>
          </a:xfrm>
          <a:prstGeom prst="roundRect">
            <a:avLst>
              <a:gd name="adj" fmla="val 16667"/>
            </a:avLst>
          </a:prstGeom>
          <a:solidFill>
            <a:srgbClr val="FFFFFF">
              <a:alpha val="20000"/>
            </a:srgbClr>
          </a:solidFill>
          <a:ln w="9525" algn="ctr">
            <a:solidFill>
              <a:srgbClr val="000000">
                <a:alpha val="50195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smtClean="0">
              <a:solidFill>
                <a:srgbClr val="FFFFFF"/>
              </a:solidFill>
              <a:ea typeface="黑体" pitchFamily="49" charset="-122"/>
            </a:endParaRPr>
          </a:p>
        </p:txBody>
      </p:sp>
      <p:pic>
        <p:nvPicPr>
          <p:cNvPr id="1027" name="Picture 3" descr="标志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450" y="6540500"/>
            <a:ext cx="3238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 userDrawn="1"/>
        </p:nvSpPr>
        <p:spPr bwMode="auto">
          <a:xfrm>
            <a:off x="704850" y="647065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1pPr>
            <a:lvl2pPr marL="742950" indent="-28575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2pPr>
            <a:lvl3pPr marL="11430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3pPr>
            <a:lvl4pPr marL="16002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4pPr>
            <a:lvl5pPr marL="20574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srgbClr val="A50021"/>
                </a:solidFill>
                <a:latin typeface="华文中宋" pitchFamily="2" charset="-122"/>
                <a:ea typeface="华文中宋" pitchFamily="2" charset="-122"/>
              </a:rPr>
              <a:t>湖南宁远一中高一语文组</a:t>
            </a:r>
          </a:p>
        </p:txBody>
      </p:sp>
      <p:sp>
        <p:nvSpPr>
          <p:cNvPr id="1029" name="Text Box 5"/>
          <p:cNvSpPr txBox="1">
            <a:spLocks noChangeArrowheads="1"/>
          </p:cNvSpPr>
          <p:nvPr userDrawn="1"/>
        </p:nvSpPr>
        <p:spPr bwMode="auto">
          <a:xfrm>
            <a:off x="7451725" y="6477000"/>
            <a:ext cx="1644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1pPr>
            <a:lvl2pPr marL="742950" indent="-28575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2pPr>
            <a:lvl3pPr marL="11430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3pPr>
            <a:lvl4pPr marL="16002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4pPr>
            <a:lvl5pPr marL="2057400" indent="-228600" eaLnBrk="0" hangingPunct="0"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rgbClr val="A50021"/>
                </a:solidFill>
                <a:latin typeface="黑体" pitchFamily="49" charset="-122"/>
              </a:rPr>
              <a:t>2011</a:t>
            </a:r>
            <a:r>
              <a:rPr lang="zh-CN" altLang="en-US" sz="1600" smtClean="0">
                <a:solidFill>
                  <a:srgbClr val="A50021"/>
                </a:solidFill>
                <a:latin typeface="黑体" pitchFamily="49" charset="-122"/>
              </a:rPr>
              <a:t>年下期</a:t>
            </a:r>
          </a:p>
        </p:txBody>
      </p:sp>
    </p:spTree>
    <p:extLst>
      <p:ext uri="{BB962C8B-B14F-4D97-AF65-F5344CB8AC3E}">
        <p14:creationId xmlns:p14="http://schemas.microsoft.com/office/powerpoint/2010/main" xmlns="" val="194988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第二单元导读：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600" b="1" dirty="0" smtClean="0"/>
              <a:t> 嘉言懿行：嘉、懿，美好。常指有益的言论和高尚的行为。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/>
              <a:t>  提要</a:t>
            </a:r>
            <a:r>
              <a:rPr lang="zh-CN" altLang="en-US" sz="3600" b="1" dirty="0"/>
              <a:t>钩</a:t>
            </a:r>
            <a:r>
              <a:rPr lang="zh-CN" altLang="en-US" sz="3600" b="1" dirty="0" smtClean="0"/>
              <a:t>玄：提要：提出纲要。钩玄：探索精微。精辟而简明的指出主要内容。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/>
              <a:t> 纲举目张：纲，网上的总绳。目，网眼。提起网的总绳，所有网眼都张开。比喻抓住事物的主要环节，就可以带动一切。</a:t>
            </a:r>
          </a:p>
        </p:txBody>
      </p:sp>
    </p:spTree>
    <p:extLst>
      <p:ext uri="{BB962C8B-B14F-4D97-AF65-F5344CB8AC3E}">
        <p14:creationId xmlns:p14="http://schemas.microsoft.com/office/powerpoint/2010/main" xmlns="" val="280203903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精读课文，深入体会</a:t>
            </a:r>
            <a:endParaRPr lang="zh-CN" altLang="en-US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2492896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  精读第一段课文，注意字句的翻译和理解。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xmlns="" val="324444073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096000"/>
            <a:ext cx="509588" cy="58578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60648"/>
            <a:ext cx="2732855" cy="72025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1" hangingPunct="1"/>
            <a:r>
              <a:rPr lang="zh-CN" sz="4000" dirty="0">
                <a:ea typeface="黑体" pitchFamily="49" charset="-122"/>
              </a:rPr>
              <a:t>时代</a:t>
            </a:r>
            <a:r>
              <a:rPr lang="zh-CN" sz="4000" dirty="0" smtClean="0">
                <a:ea typeface="黑体" pitchFamily="49" charset="-122"/>
              </a:rPr>
              <a:t>背景</a:t>
            </a:r>
            <a:r>
              <a:rPr lang="zh-CN" sz="4000" dirty="0" smtClean="0"/>
              <a:t> </a:t>
            </a:r>
            <a:endParaRPr lang="zh-CN" sz="4000" dirty="0"/>
          </a:p>
        </p:txBody>
      </p:sp>
      <p:sp>
        <p:nvSpPr>
          <p:cNvPr id="3" name="矩形 2"/>
          <p:cNvSpPr/>
          <p:nvPr/>
        </p:nvSpPr>
        <p:spPr>
          <a:xfrm>
            <a:off x="0" y="1165920"/>
            <a:ext cx="87882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秦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、晋围郑发生在公元前</a:t>
            </a:r>
            <a:r>
              <a:rPr lang="zh-CN" altLang="en-US" sz="2800" dirty="0">
                <a:latin typeface="Arial" pitchFamily="34" charset="0"/>
                <a:ea typeface="黑体" pitchFamily="49" charset="-122"/>
              </a:rPr>
              <a:t> 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630</a:t>
            </a:r>
            <a:r>
              <a:rPr lang="en-US" altLang="zh-CN" sz="2800" dirty="0">
                <a:latin typeface="Arial" pitchFamily="34" charset="0"/>
                <a:ea typeface="黑体" pitchFamily="49" charset="-122"/>
              </a:rPr>
              <a:t>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年（僖公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三十年）。导致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事情发生的原因有二点。</a:t>
            </a:r>
            <a:endParaRPr lang="zh-CN" altLang="en-US" sz="2800" dirty="0"/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0" y="2420888"/>
            <a:ext cx="9144000" cy="1308973"/>
          </a:xfrm>
        </p:spPr>
        <p:txBody>
          <a:bodyPr/>
          <a:lstStyle/>
          <a:p>
            <a:pPr eaLnBrk="1" hangingPunct="1">
              <a:lnSpc>
                <a:spcPct val="103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第一、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秦晋历史上关系一直很好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，都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要争夺霸权，均需要向外扩张，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晋国要发动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对郑国的战争，自然要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寻找得力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的伙伴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，所以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秦晋联合也就必然了。 </a:t>
            </a:r>
          </a:p>
        </p:txBody>
      </p:sp>
      <p:sp>
        <p:nvSpPr>
          <p:cNvPr id="5" name="矩形 4"/>
          <p:cNvSpPr/>
          <p:nvPr/>
        </p:nvSpPr>
        <p:spPr>
          <a:xfrm>
            <a:off x="-1" y="4388832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第二、“以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其无礼于晋且贰于楚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也”。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63615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1379" name="Picture 3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1380" name="Oval 4"/>
          <p:cNvSpPr>
            <a:spLocks noChangeArrowheads="1"/>
          </p:cNvSpPr>
          <p:nvPr/>
        </p:nvSpPr>
        <p:spPr bwMode="auto">
          <a:xfrm>
            <a:off x="3352800" y="1828800"/>
            <a:ext cx="685800" cy="685800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01381" name="Oval 5"/>
          <p:cNvSpPr>
            <a:spLocks noChangeArrowheads="1"/>
          </p:cNvSpPr>
          <p:nvPr/>
        </p:nvSpPr>
        <p:spPr bwMode="auto">
          <a:xfrm>
            <a:off x="2362200" y="2286000"/>
            <a:ext cx="609600" cy="6096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01382" name="Oval 6"/>
          <p:cNvSpPr>
            <a:spLocks noChangeArrowheads="1"/>
          </p:cNvSpPr>
          <p:nvPr/>
        </p:nvSpPr>
        <p:spPr bwMode="auto">
          <a:xfrm>
            <a:off x="4267200" y="2667000"/>
            <a:ext cx="609600" cy="609600"/>
          </a:xfrm>
          <a:prstGeom prst="ellipse">
            <a:avLst/>
          </a:prstGeom>
          <a:noFill/>
          <a:ln w="6350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grpSp>
        <p:nvGrpSpPr>
          <p:cNvPr id="101383" name="Group 7"/>
          <p:cNvGrpSpPr>
            <a:grpSpLocks/>
          </p:cNvGrpSpPr>
          <p:nvPr/>
        </p:nvGrpSpPr>
        <p:grpSpPr bwMode="auto">
          <a:xfrm>
            <a:off x="4343400" y="4191000"/>
            <a:ext cx="609600" cy="609600"/>
            <a:chOff x="3216" y="2400"/>
            <a:chExt cx="528" cy="528"/>
          </a:xfrm>
        </p:grpSpPr>
        <p:sp>
          <p:nvSpPr>
            <p:cNvPr id="101384" name="Text Box 8"/>
            <p:cNvSpPr txBox="1">
              <a:spLocks noChangeArrowheads="1"/>
            </p:cNvSpPr>
            <p:nvPr/>
          </p:nvSpPr>
          <p:spPr bwMode="auto">
            <a:xfrm>
              <a:off x="3264" y="2448"/>
              <a:ext cx="43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476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01385" name="Oval 9"/>
            <p:cNvSpPr>
              <a:spLocks noChangeArrowheads="1"/>
            </p:cNvSpPr>
            <p:nvPr/>
          </p:nvSpPr>
          <p:spPr bwMode="auto">
            <a:xfrm>
              <a:off x="3216" y="2400"/>
              <a:ext cx="528" cy="528"/>
            </a:xfrm>
            <a:prstGeom prst="ellipse">
              <a:avLst/>
            </a:prstGeom>
            <a:noFill/>
            <a:ln w="476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-28575" y="6034088"/>
            <a:ext cx="72390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chemeClr val="tx2"/>
                </a:solidFill>
                <a:latin typeface="Times New Roman" pitchFamily="18" charset="0"/>
                <a:ea typeface="华文隶书" pitchFamily="2" charset="-122"/>
              </a:rPr>
              <a:t>春秋时期形式简图</a:t>
            </a: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2362200" y="22860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秦</a:t>
            </a:r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3429000" y="1828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晋</a:t>
            </a:r>
          </a:p>
        </p:txBody>
      </p:sp>
      <p:sp>
        <p:nvSpPr>
          <p:cNvPr id="101389" name="Text Box 13"/>
          <p:cNvSpPr txBox="1">
            <a:spLocks noChangeArrowheads="1"/>
          </p:cNvSpPr>
          <p:nvPr/>
        </p:nvSpPr>
        <p:spPr bwMode="auto">
          <a:xfrm>
            <a:off x="4267200" y="26670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郑</a:t>
            </a:r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4343400" y="41910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楚</a:t>
            </a:r>
          </a:p>
        </p:txBody>
      </p:sp>
    </p:spTree>
    <p:extLst>
      <p:ext uri="{BB962C8B-B14F-4D97-AF65-F5344CB8AC3E}">
        <p14:creationId xmlns:p14="http://schemas.microsoft.com/office/powerpoint/2010/main" xmlns="" val="8300973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nimBg="1"/>
      <p:bldP spid="101381" grpId="0" animBg="1"/>
      <p:bldP spid="1013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0" y="1268760"/>
            <a:ext cx="8540750" cy="38282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sz="4000" kern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以其无礼于晋且贰于楚也</a:t>
            </a:r>
          </a:p>
          <a:p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公元前</a:t>
            </a:r>
            <a:r>
              <a:rPr lang="en-US" altLang="zh-CN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637</a:t>
            </a:r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年，重耳过郑，郑文公不加礼遇。</a:t>
            </a:r>
            <a:endParaRPr lang="en-US" altLang="zh-CN" sz="4000" kern="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公元前</a:t>
            </a:r>
            <a:r>
              <a:rPr lang="en-US" altLang="zh-CN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632</a:t>
            </a:r>
            <a:r>
              <a:rPr lang="zh-CN" altLang="en-US" sz="4000" kern="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年，晋楚城濮之战，郑国背晋助楚。楚败，郑又与晋求和。</a:t>
            </a:r>
          </a:p>
          <a:p>
            <a:pPr>
              <a:buFont typeface="Wingdings" pitchFamily="2" charset="2"/>
              <a:buNone/>
            </a:pPr>
            <a:endParaRPr lang="en-US" altLang="zh-CN" sz="4000" kern="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231716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187624" y="188640"/>
            <a:ext cx="3672408" cy="936104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以其无礼于</a:t>
            </a:r>
            <a:r>
              <a:rPr lang="zh-CN" altLang="en-US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晋</a:t>
            </a:r>
            <a:endParaRPr lang="zh-CN" alt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124744"/>
            <a:ext cx="9144000" cy="4948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重耳过郑（公元前</a:t>
            </a:r>
            <a:r>
              <a:rPr kumimoji="1" lang="en-US" altLang="zh-CN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637</a:t>
            </a:r>
            <a:r>
              <a:rPr kumimoji="1" lang="zh-CN" altLang="en-US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kumimoji="1" lang="zh-CN" altLang="en-US" sz="3600" b="1" dirty="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kumimoji="1" lang="zh-CN" altLang="en-US" sz="3600" b="1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这一年</a:t>
            </a:r>
            <a:r>
              <a:rPr kumimoji="1"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，晋公子重耳在齐国居五年后，离开齐国。经曹、宋路过郑国。郑国大夫叔瞻劝郑文公要以礼待重耳，郑文公却以</a:t>
            </a:r>
            <a:r>
              <a:rPr kumimoji="1" lang="zh-CN" altLang="en-US" sz="3600" b="1" dirty="0">
                <a:solidFill>
                  <a:srgbClr val="000099"/>
                </a:solidFill>
                <a:ea typeface="隶书" pitchFamily="49" charset="-122"/>
              </a:rPr>
              <a:t>“</a:t>
            </a:r>
            <a:r>
              <a:rPr kumimoji="1"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诸侯亡公子过此者众，安可尽礼！</a:t>
            </a:r>
            <a:r>
              <a:rPr kumimoji="1" lang="zh-CN" altLang="en-US" sz="3600" b="1" dirty="0">
                <a:solidFill>
                  <a:srgbClr val="000099"/>
                </a:solidFill>
                <a:ea typeface="隶书" pitchFamily="49" charset="-122"/>
              </a:rPr>
              <a:t>”</a:t>
            </a:r>
            <a:r>
              <a:rPr kumimoji="1"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为由，不听叔瞻劝告，对重耳不礼。这就是课文中</a:t>
            </a:r>
            <a:r>
              <a:rPr kumimoji="1" lang="zh-CN" altLang="en-US" sz="3600" b="1" dirty="0">
                <a:solidFill>
                  <a:srgbClr val="000099"/>
                </a:solidFill>
                <a:ea typeface="隶书" pitchFamily="49" charset="-122"/>
              </a:rPr>
              <a:t>“</a:t>
            </a:r>
            <a:r>
              <a:rPr kumimoji="1"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以其无礼于晋</a:t>
            </a:r>
            <a:r>
              <a:rPr kumimoji="1" lang="zh-CN" altLang="en-US" sz="3600" b="1" dirty="0">
                <a:solidFill>
                  <a:srgbClr val="000099"/>
                </a:solidFill>
                <a:ea typeface="隶书" pitchFamily="49" charset="-122"/>
              </a:rPr>
              <a:t>”</a:t>
            </a:r>
            <a:r>
              <a:rPr kumimoji="1" lang="zh-CN" altLang="en-US" sz="36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一事。 </a:t>
            </a:r>
          </a:p>
        </p:txBody>
      </p:sp>
    </p:spTree>
    <p:extLst>
      <p:ext uri="{BB962C8B-B14F-4D97-AF65-F5344CB8AC3E}">
        <p14:creationId xmlns:p14="http://schemas.microsoft.com/office/powerpoint/2010/main" xmlns="" val="3769151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475656" y="-99392"/>
            <a:ext cx="3866728" cy="996950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且贰于楚也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230" y="817315"/>
            <a:ext cx="910977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15900" algn="just">
              <a:lnSpc>
                <a:spcPct val="125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郑楚结盟（公元前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632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年）</a:t>
            </a:r>
          </a:p>
          <a:p>
            <a:pPr lvl="0" indent="215900" algn="just">
              <a:lnSpc>
                <a:spcPct val="125000"/>
              </a:lnSpc>
            </a:pP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  是年四月，晋楚争霸中原，战于城濮，楚军大败。晋文公尊周攘夷，成为春秋霸主之一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。当时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，郑国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处战争之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地，无险可据，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又因无礼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于重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耳，故在城濮之战只能选择背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晋助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楚。郑文公曾到楚国怂恿楚成王出兵作战。楚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败，郑文公内心恐惧，又派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大夫到</a:t>
            </a:r>
            <a:r>
              <a:rPr kumimoji="1" lang="zh-CN" altLang="en-US" sz="28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晋国请罪求和。五月，晋侯、郑伯盟于衡雍（今河南原阳西）。晋文公受周天子册命与四方诸侯盟于践土（在衡雍之西），晋文公为盟主，郑参与践土之盟，但晋、郑间的隔阂并未消除。郑既怂恿楚国出兵攻晋，又盟于晋，这就是文中所言“且贰于楚也”</a:t>
            </a:r>
            <a:r>
              <a:rPr kumimoji="1" lang="zh-CN" altLang="en-US" sz="2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pPr lvl="0" indent="215900" algn="just">
              <a:lnSpc>
                <a:spcPct val="125000"/>
              </a:lnSpc>
            </a:pPr>
            <a:r>
              <a:rPr kumimoji="1" lang="zh-CN" altLang="en-US" sz="2400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2812026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1379" name="Picture 3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1380" name="Oval 4"/>
          <p:cNvSpPr>
            <a:spLocks noChangeArrowheads="1"/>
          </p:cNvSpPr>
          <p:nvPr/>
        </p:nvSpPr>
        <p:spPr bwMode="auto">
          <a:xfrm>
            <a:off x="3352800" y="1828800"/>
            <a:ext cx="685800" cy="685800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01381" name="Oval 5"/>
          <p:cNvSpPr>
            <a:spLocks noChangeArrowheads="1"/>
          </p:cNvSpPr>
          <p:nvPr/>
        </p:nvSpPr>
        <p:spPr bwMode="auto">
          <a:xfrm>
            <a:off x="2362200" y="2286000"/>
            <a:ext cx="609600" cy="6096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01382" name="Oval 6"/>
          <p:cNvSpPr>
            <a:spLocks noChangeArrowheads="1"/>
          </p:cNvSpPr>
          <p:nvPr/>
        </p:nvSpPr>
        <p:spPr bwMode="auto">
          <a:xfrm>
            <a:off x="4267200" y="2667000"/>
            <a:ext cx="609600" cy="609600"/>
          </a:xfrm>
          <a:prstGeom prst="ellipse">
            <a:avLst/>
          </a:prstGeom>
          <a:noFill/>
          <a:ln w="6350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grpSp>
        <p:nvGrpSpPr>
          <p:cNvPr id="101383" name="Group 7"/>
          <p:cNvGrpSpPr>
            <a:grpSpLocks/>
          </p:cNvGrpSpPr>
          <p:nvPr/>
        </p:nvGrpSpPr>
        <p:grpSpPr bwMode="auto">
          <a:xfrm>
            <a:off x="4343400" y="4191000"/>
            <a:ext cx="609600" cy="609600"/>
            <a:chOff x="3216" y="2400"/>
            <a:chExt cx="528" cy="528"/>
          </a:xfrm>
        </p:grpSpPr>
        <p:sp>
          <p:nvSpPr>
            <p:cNvPr id="101384" name="Text Box 8"/>
            <p:cNvSpPr txBox="1">
              <a:spLocks noChangeArrowheads="1"/>
            </p:cNvSpPr>
            <p:nvPr/>
          </p:nvSpPr>
          <p:spPr bwMode="auto">
            <a:xfrm>
              <a:off x="3264" y="2448"/>
              <a:ext cx="43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476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01385" name="Oval 9"/>
            <p:cNvSpPr>
              <a:spLocks noChangeArrowheads="1"/>
            </p:cNvSpPr>
            <p:nvPr/>
          </p:nvSpPr>
          <p:spPr bwMode="auto">
            <a:xfrm>
              <a:off x="3216" y="2400"/>
              <a:ext cx="528" cy="528"/>
            </a:xfrm>
            <a:prstGeom prst="ellipse">
              <a:avLst/>
            </a:prstGeom>
            <a:noFill/>
            <a:ln w="4762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-28575" y="6034088"/>
            <a:ext cx="72390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chemeClr val="tx2"/>
                </a:solidFill>
                <a:latin typeface="Times New Roman" pitchFamily="18" charset="0"/>
                <a:ea typeface="华文隶书" pitchFamily="2" charset="-122"/>
              </a:rPr>
              <a:t>春秋时期形式简图</a:t>
            </a: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2362200" y="22860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秦</a:t>
            </a:r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3429000" y="1828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晋</a:t>
            </a:r>
          </a:p>
        </p:txBody>
      </p:sp>
      <p:sp>
        <p:nvSpPr>
          <p:cNvPr id="101389" name="Text Box 13"/>
          <p:cNvSpPr txBox="1">
            <a:spLocks noChangeArrowheads="1"/>
          </p:cNvSpPr>
          <p:nvPr/>
        </p:nvSpPr>
        <p:spPr bwMode="auto">
          <a:xfrm>
            <a:off x="4267200" y="26670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郑</a:t>
            </a:r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4343400" y="41910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楚</a:t>
            </a:r>
          </a:p>
        </p:txBody>
      </p:sp>
    </p:spTree>
    <p:extLst>
      <p:ext uri="{BB962C8B-B14F-4D97-AF65-F5344CB8AC3E}">
        <p14:creationId xmlns:p14="http://schemas.microsoft.com/office/powerpoint/2010/main" xmlns="" val="198066462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nimBg="1"/>
      <p:bldP spid="101381" grpId="0" animBg="1"/>
      <p:bldP spid="1013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83" y="33759"/>
            <a:ext cx="90364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              </a:t>
            </a:r>
            <a:r>
              <a:rPr lang="zh-CN" altLang="en-US" sz="4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j-cs"/>
              </a:rPr>
              <a:t>“且君尝为晋君赐矣”</a:t>
            </a:r>
            <a:endParaRPr lang="en-US" altLang="zh-CN" sz="4400" dirty="0">
              <a:solidFill>
                <a:srgbClr val="FF0000"/>
              </a:solidFill>
              <a:latin typeface="隶书" pitchFamily="49" charset="-122"/>
              <a:ea typeface="隶书" pitchFamily="49" charset="-122"/>
              <a:cs typeface="+mj-cs"/>
            </a:endParaRPr>
          </a:p>
          <a:p>
            <a:pPr indent="215900" algn="just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秦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立晋君（公元前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651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年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）</a:t>
            </a:r>
            <a:r>
              <a:rPr kumimoji="1" lang="zh-CN" altLang="en-US" sz="28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 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这一年，晋献公卒，晋国陷入内乱。晋国大夫里克杀了晋献工的庶子夷齐、卓子。并派人迎接公子重耳，重耳不就。后又派人迎接</a:t>
            </a: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献公次子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夷吾。夷吾采纳了</a:t>
            </a: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大臣的</a:t>
            </a:r>
            <a:r>
              <a:rPr kumimoji="1" lang="zh-CN" altLang="en-US" sz="2800" b="1" dirty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意见，厚礼贿赂秦国，答应割让晋河以东之地予秦。于是秦穆公拥立夷吾为君，即晋惠公。这就是课文中所言“且君尝为晋君赐矣”。“君”即秦穆公，“晋君”即晋惠公，“赐”则指“秦立晋君”</a:t>
            </a:r>
            <a:r>
              <a:rPr kumimoji="1" lang="zh-CN" altLang="en-US" sz="2800" b="1" dirty="0" smtClean="0">
                <a:solidFill>
                  <a:srgbClr val="3333FF"/>
                </a:solidFill>
                <a:latin typeface="Times New Roman" pitchFamily="18" charset="0"/>
                <a:ea typeface="华文仿宋" pitchFamily="2" charset="-122"/>
              </a:rPr>
              <a:t>之事。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25189266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6" y="1060242"/>
            <a:ext cx="9036496" cy="526297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215900" algn="just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惠公背约（公元前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650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年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）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晋</a:t>
            </a:r>
            <a:r>
              <a:rPr kumimoji="1" lang="zh-CN" altLang="en-US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惠公借秦国之力即位后，对割让土地之事非常后悔，就派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大臣赴</a:t>
            </a:r>
            <a:r>
              <a:rPr kumimoji="1" lang="zh-CN" altLang="en-US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秦国，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以“先</a:t>
            </a:r>
            <a:r>
              <a:rPr kumimoji="1" lang="zh-CN" altLang="en-US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君之地不得擅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许”为由</a:t>
            </a:r>
            <a:r>
              <a:rPr kumimoji="1" lang="zh-CN" altLang="en-US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食言。这就是文中“许君焦、瑕、朝济而夕设版焉”，“君”指秦穆公，“许君焦、瑕”则指公元前</a:t>
            </a:r>
            <a:r>
              <a:rPr kumimoji="1" lang="en-US" altLang="zh-CN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651</a:t>
            </a:r>
            <a:r>
              <a:rPr kumimoji="1" lang="zh-CN" altLang="en-US" sz="3200" b="1" dirty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年夷吾答应予秦河东之地一事。秦晋两国之间的关系从此出现了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  <a:ea typeface="华文仿宋" pitchFamily="2" charset="-122"/>
              </a:rPr>
              <a:t>裂痕。</a:t>
            </a:r>
            <a:r>
              <a:rPr kumimoji="1" lang="zh-CN" altLang="en-US" sz="3200" b="1" dirty="0" smtClean="0">
                <a:solidFill>
                  <a:srgbClr val="007A77"/>
                </a:solidFill>
                <a:latin typeface="Times New Roman" pitchFamily="18" charset="0"/>
              </a:rPr>
              <a:t> </a:t>
            </a:r>
            <a:endParaRPr kumimoji="1" lang="zh-CN" altLang="en-US" sz="3200" b="1" dirty="0">
              <a:solidFill>
                <a:srgbClr val="007A77"/>
              </a:solidFill>
              <a:latin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60648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“且君尝为晋君赐矣”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141963923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304800" y="2362200"/>
            <a:ext cx="581025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pPr algn="l"/>
            <a:r>
              <a:rPr lang="zh-CN" altLang="en-US" sz="2600" b="1">
                <a:ea typeface="楷体_GB2312" pitchFamily="1" charset="-122"/>
              </a:rPr>
              <a:t>烛之武退秦师</a:t>
            </a: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990600" y="83820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秦晋围郑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（起因）</a:t>
            </a:r>
          </a:p>
        </p:txBody>
      </p:sp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911225" y="2362200"/>
            <a:ext cx="13081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1" charset="-122"/>
              </a:rPr>
              <a:t>烛之武</a:t>
            </a:r>
          </a:p>
          <a:p>
            <a:r>
              <a:rPr lang="zh-CN" altLang="en-US" sz="2200" b="1">
                <a:ea typeface="楷体_GB2312" pitchFamily="1" charset="-122"/>
              </a:rPr>
              <a:t>说服秦伯</a:t>
            </a:r>
          </a:p>
          <a:p>
            <a:r>
              <a:rPr lang="zh-CN" altLang="en-US" sz="2200" b="1">
                <a:ea typeface="楷体_GB2312" pitchFamily="1" charset="-122"/>
              </a:rPr>
              <a:t>（经过）</a:t>
            </a:r>
          </a:p>
        </p:txBody>
      </p:sp>
      <p:sp>
        <p:nvSpPr>
          <p:cNvPr id="30725" name="Rectangle 8"/>
          <p:cNvSpPr>
            <a:spLocks noChangeArrowheads="1"/>
          </p:cNvSpPr>
          <p:nvPr/>
        </p:nvSpPr>
        <p:spPr bwMode="auto">
          <a:xfrm>
            <a:off x="914400" y="502920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秦晋退师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（结果）</a:t>
            </a:r>
          </a:p>
        </p:txBody>
      </p:sp>
      <p:sp>
        <p:nvSpPr>
          <p:cNvPr id="30726" name="Rectangle 9"/>
          <p:cNvSpPr>
            <a:spLocks noChangeArrowheads="1"/>
          </p:cNvSpPr>
          <p:nvPr/>
        </p:nvSpPr>
        <p:spPr bwMode="auto">
          <a:xfrm>
            <a:off x="2667000" y="838200"/>
            <a:ext cx="3556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理由（无理于晋；贰于楚）</a:t>
            </a:r>
          </a:p>
        </p:txBody>
      </p:sp>
      <p:sp>
        <p:nvSpPr>
          <p:cNvPr id="30727" name="Rectangle 10"/>
          <p:cNvSpPr>
            <a:spLocks noChangeArrowheads="1"/>
          </p:cNvSpPr>
          <p:nvPr/>
        </p:nvSpPr>
        <p:spPr bwMode="auto">
          <a:xfrm>
            <a:off x="1981200" y="214313"/>
            <a:ext cx="5029200" cy="5492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sz="3000" b="1">
                <a:ea typeface="楷体_GB2312" pitchFamily="1" charset="-122"/>
              </a:rPr>
              <a:t> </a:t>
            </a:r>
            <a:r>
              <a:rPr lang="en-US" sz="2600" b="1"/>
              <a:t>●</a:t>
            </a:r>
            <a:r>
              <a:rPr lang="en-US" sz="2800" b="1">
                <a:solidFill>
                  <a:srgbClr val="660033"/>
                </a:solidFill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660033"/>
                </a:solidFill>
                <a:ea typeface="楷体_GB2312" pitchFamily="1" charset="-122"/>
              </a:rPr>
              <a:t>烛之武退秦师</a:t>
            </a:r>
            <a:r>
              <a:rPr lang="en-US" sz="2800" b="1">
                <a:solidFill>
                  <a:srgbClr val="660033"/>
                </a:solidFill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660033"/>
                </a:solidFill>
                <a:ea typeface="楷体_GB2312" pitchFamily="1" charset="-122"/>
              </a:rPr>
              <a:t>结构图解</a:t>
            </a:r>
          </a:p>
        </p:txBody>
      </p:sp>
      <p:sp>
        <p:nvSpPr>
          <p:cNvPr id="30728" name="Rectangle 11"/>
          <p:cNvSpPr>
            <a:spLocks noChangeArrowheads="1"/>
          </p:cNvSpPr>
          <p:nvPr/>
        </p:nvSpPr>
        <p:spPr bwMode="auto">
          <a:xfrm>
            <a:off x="2205038" y="1447800"/>
            <a:ext cx="1870075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200" b="1">
                <a:ea typeface="楷体_GB2312" pitchFamily="1" charset="-122"/>
              </a:rPr>
              <a:t>灭郑无益</a:t>
            </a:r>
          </a:p>
          <a:p>
            <a:r>
              <a:rPr lang="zh-CN" altLang="en-US" sz="2200" b="1">
                <a:ea typeface="楷体_GB2312" pitchFamily="1" charset="-122"/>
              </a:rPr>
              <a:t>于秦</a:t>
            </a:r>
          </a:p>
          <a:p>
            <a:r>
              <a:rPr lang="zh-CN" altLang="en-US" sz="2200" b="1">
                <a:ea typeface="楷体_GB2312" pitchFamily="1" charset="-122"/>
              </a:rPr>
              <a:t>（争取结盟）</a:t>
            </a:r>
          </a:p>
        </p:txBody>
      </p:sp>
      <p:sp>
        <p:nvSpPr>
          <p:cNvPr id="30729" name="Rectangle 12"/>
          <p:cNvSpPr>
            <a:spLocks noChangeArrowheads="1"/>
          </p:cNvSpPr>
          <p:nvPr/>
        </p:nvSpPr>
        <p:spPr bwMode="auto">
          <a:xfrm>
            <a:off x="2362200" y="3236913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 dirty="0">
                <a:ea typeface="楷体_GB2312" pitchFamily="1" charset="-122"/>
              </a:rPr>
              <a:t>晋有野心</a:t>
            </a:r>
          </a:p>
          <a:p>
            <a:pPr algn="l"/>
            <a:r>
              <a:rPr lang="zh-CN" altLang="en-US" sz="2200" b="1" dirty="0">
                <a:ea typeface="楷体_GB2312" pitchFamily="1" charset="-122"/>
              </a:rPr>
              <a:t>（离间）</a:t>
            </a:r>
          </a:p>
        </p:txBody>
      </p:sp>
      <p:sp>
        <p:nvSpPr>
          <p:cNvPr id="30730" name="Rectangle 13"/>
          <p:cNvSpPr>
            <a:spLocks noChangeArrowheads="1"/>
          </p:cNvSpPr>
          <p:nvPr/>
        </p:nvSpPr>
        <p:spPr bwMode="auto">
          <a:xfrm>
            <a:off x="3962400" y="1371600"/>
            <a:ext cx="27098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越国以鄙远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困难</a:t>
            </a:r>
          </a:p>
        </p:txBody>
      </p:sp>
      <p:sp>
        <p:nvSpPr>
          <p:cNvPr id="30731" name="Rectangle 14"/>
          <p:cNvSpPr>
            <a:spLocks noChangeArrowheads="1"/>
          </p:cNvSpPr>
          <p:nvPr/>
        </p:nvSpPr>
        <p:spPr bwMode="auto">
          <a:xfrm>
            <a:off x="3962400" y="1752600"/>
            <a:ext cx="27098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亡郑以陪邻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失策</a:t>
            </a:r>
          </a:p>
        </p:txBody>
      </p:sp>
      <p:sp>
        <p:nvSpPr>
          <p:cNvPr id="30732" name="Rectangle 15"/>
          <p:cNvSpPr>
            <a:spLocks noChangeArrowheads="1"/>
          </p:cNvSpPr>
          <p:nvPr/>
        </p:nvSpPr>
        <p:spPr bwMode="auto">
          <a:xfrm>
            <a:off x="3962400" y="2209800"/>
            <a:ext cx="28543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latin typeface="楷体_GB2312" pitchFamily="1" charset="-122"/>
                <a:ea typeface="楷体_GB2312" pitchFamily="1" charset="-122"/>
              </a:rPr>
              <a:t>建议</a:t>
            </a:r>
            <a:r>
              <a:rPr lang="en-US" sz="2200" b="1">
                <a:latin typeface="楷体_GB2312" pitchFamily="1" charset="-122"/>
                <a:ea typeface="楷体_GB2312" pitchFamily="1" charset="-122"/>
              </a:rPr>
              <a:t>:</a:t>
            </a:r>
            <a:r>
              <a:rPr lang="zh-CN" altLang="en-US" sz="2200" b="1">
                <a:latin typeface="楷体_GB2312" pitchFamily="1" charset="-122"/>
                <a:ea typeface="楷体_GB2312" pitchFamily="1" charset="-122"/>
              </a:rPr>
              <a:t>舍郑以为东道主</a:t>
            </a:r>
          </a:p>
        </p:txBody>
      </p:sp>
      <p:sp>
        <p:nvSpPr>
          <p:cNvPr id="30733" name="Rectangle 16"/>
          <p:cNvSpPr>
            <a:spLocks noChangeArrowheads="1"/>
          </p:cNvSpPr>
          <p:nvPr/>
        </p:nvSpPr>
        <p:spPr bwMode="auto">
          <a:xfrm>
            <a:off x="6858000" y="1981200"/>
            <a:ext cx="15890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行李之往来</a:t>
            </a:r>
          </a:p>
        </p:txBody>
      </p:sp>
      <p:sp>
        <p:nvSpPr>
          <p:cNvPr id="30734" name="Rectangle 17"/>
          <p:cNvSpPr>
            <a:spLocks noChangeArrowheads="1"/>
          </p:cNvSpPr>
          <p:nvPr/>
        </p:nvSpPr>
        <p:spPr bwMode="auto">
          <a:xfrm>
            <a:off x="6858000" y="2362200"/>
            <a:ext cx="13081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共其乏困</a:t>
            </a:r>
          </a:p>
        </p:txBody>
      </p:sp>
      <p:sp>
        <p:nvSpPr>
          <p:cNvPr id="30735" name="Rectangle 18"/>
          <p:cNvSpPr>
            <a:spLocks noChangeArrowheads="1"/>
          </p:cNvSpPr>
          <p:nvPr/>
        </p:nvSpPr>
        <p:spPr bwMode="auto">
          <a:xfrm>
            <a:off x="8458200" y="1828800"/>
            <a:ext cx="5191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于秦有益</a:t>
            </a:r>
          </a:p>
        </p:txBody>
      </p:sp>
      <p:sp>
        <p:nvSpPr>
          <p:cNvPr id="30736" name="Rectangle 19"/>
          <p:cNvSpPr>
            <a:spLocks noChangeArrowheads="1"/>
          </p:cNvSpPr>
          <p:nvPr/>
        </p:nvSpPr>
        <p:spPr bwMode="auto">
          <a:xfrm>
            <a:off x="3962400" y="2819400"/>
            <a:ext cx="38369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许君焦、瑕，朝济而夕设版焉</a:t>
            </a:r>
          </a:p>
        </p:txBody>
      </p:sp>
      <p:sp>
        <p:nvSpPr>
          <p:cNvPr id="30737" name="Rectangle 20"/>
          <p:cNvSpPr>
            <a:spLocks noChangeArrowheads="1"/>
          </p:cNvSpPr>
          <p:nvPr/>
        </p:nvSpPr>
        <p:spPr bwMode="auto">
          <a:xfrm>
            <a:off x="3886200" y="3733800"/>
            <a:ext cx="13081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何厌之有</a:t>
            </a:r>
          </a:p>
        </p:txBody>
      </p:sp>
      <p:sp>
        <p:nvSpPr>
          <p:cNvPr id="30738" name="Rectangle 21"/>
          <p:cNvSpPr>
            <a:spLocks noChangeArrowheads="1"/>
          </p:cNvSpPr>
          <p:nvPr/>
        </p:nvSpPr>
        <p:spPr bwMode="auto">
          <a:xfrm>
            <a:off x="5257800" y="3200400"/>
            <a:ext cx="3257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既东封郑，又欲肆其西封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（举例论证）</a:t>
            </a:r>
          </a:p>
        </p:txBody>
      </p:sp>
      <p:sp>
        <p:nvSpPr>
          <p:cNvPr id="30739" name="Rectangle 22"/>
          <p:cNvSpPr>
            <a:spLocks noChangeArrowheads="1"/>
          </p:cNvSpPr>
          <p:nvPr/>
        </p:nvSpPr>
        <p:spPr bwMode="auto">
          <a:xfrm>
            <a:off x="5257800" y="3886200"/>
            <a:ext cx="27130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若不阙秦，将焉取之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（推理论证）</a:t>
            </a:r>
          </a:p>
        </p:txBody>
      </p:sp>
      <p:sp>
        <p:nvSpPr>
          <p:cNvPr id="30740" name="Rectangle 23"/>
          <p:cNvSpPr>
            <a:spLocks noChangeArrowheads="1"/>
          </p:cNvSpPr>
          <p:nvPr/>
        </p:nvSpPr>
        <p:spPr bwMode="auto">
          <a:xfrm>
            <a:off x="8458200" y="3429000"/>
            <a:ext cx="51911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不可靠</a:t>
            </a:r>
          </a:p>
        </p:txBody>
      </p:sp>
      <p:sp>
        <p:nvSpPr>
          <p:cNvPr id="30741" name="Rectangle 24"/>
          <p:cNvSpPr>
            <a:spLocks noChangeArrowheads="1"/>
          </p:cNvSpPr>
          <p:nvPr/>
        </p:nvSpPr>
        <p:spPr bwMode="auto">
          <a:xfrm>
            <a:off x="2286000" y="4648200"/>
            <a:ext cx="63309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latin typeface="楷体_GB2312" pitchFamily="1" charset="-122"/>
                <a:ea typeface="楷体_GB2312" pitchFamily="1" charset="-122"/>
              </a:rPr>
              <a:t>秦伯说</a:t>
            </a:r>
            <a:r>
              <a:rPr lang="en-US" sz="2200" b="1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200" b="1">
                <a:latin typeface="楷体_GB2312" pitchFamily="1" charset="-122"/>
                <a:ea typeface="楷体_GB2312" pitchFamily="1" charset="-122"/>
              </a:rPr>
              <a:t>与郑人盟。使杞子、逢孙、杨孙戌之</a:t>
            </a:r>
            <a:r>
              <a:rPr lang="en-US" sz="2200" b="1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200" b="1">
                <a:latin typeface="楷体_GB2312" pitchFamily="1" charset="-122"/>
                <a:ea typeface="楷体_GB2312" pitchFamily="1" charset="-122"/>
              </a:rPr>
              <a:t>乃还</a:t>
            </a:r>
          </a:p>
        </p:txBody>
      </p:sp>
      <p:sp>
        <p:nvSpPr>
          <p:cNvPr id="30742" name="Rectangle 25"/>
          <p:cNvSpPr>
            <a:spLocks noChangeArrowheads="1"/>
          </p:cNvSpPr>
          <p:nvPr/>
        </p:nvSpPr>
        <p:spPr bwMode="auto">
          <a:xfrm>
            <a:off x="2286000" y="5029200"/>
            <a:ext cx="21478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子犯请击之</a:t>
            </a:r>
            <a:r>
              <a:rPr lang="en-US" sz="2200" b="1">
                <a:ea typeface="楷体_GB2312" pitchFamily="1" charset="-122"/>
              </a:rPr>
              <a:t>……</a:t>
            </a:r>
          </a:p>
        </p:txBody>
      </p:sp>
      <p:sp>
        <p:nvSpPr>
          <p:cNvPr id="30743" name="Rectangle 27"/>
          <p:cNvSpPr>
            <a:spLocks noChangeArrowheads="1"/>
          </p:cNvSpPr>
          <p:nvPr/>
        </p:nvSpPr>
        <p:spPr bwMode="auto">
          <a:xfrm>
            <a:off x="2286000" y="5715000"/>
            <a:ext cx="21478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晋文公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不可</a:t>
            </a:r>
          </a:p>
        </p:txBody>
      </p:sp>
      <p:sp>
        <p:nvSpPr>
          <p:cNvPr id="30744" name="Rectangle 28"/>
          <p:cNvSpPr>
            <a:spLocks noChangeArrowheads="1"/>
          </p:cNvSpPr>
          <p:nvPr/>
        </p:nvSpPr>
        <p:spPr bwMode="auto">
          <a:xfrm>
            <a:off x="4419600" y="5410200"/>
            <a:ext cx="327183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因人之力而敝之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不仁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失其所与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不知</a:t>
            </a:r>
          </a:p>
          <a:p>
            <a:pPr algn="l"/>
            <a:r>
              <a:rPr lang="zh-CN" altLang="en-US" sz="2200" b="1">
                <a:ea typeface="楷体_GB2312" pitchFamily="1" charset="-122"/>
              </a:rPr>
              <a:t>以乱易整</a:t>
            </a:r>
            <a:r>
              <a:rPr lang="en-US" sz="2200" b="1">
                <a:ea typeface="楷体_GB2312" pitchFamily="1" charset="-122"/>
              </a:rPr>
              <a:t>——</a:t>
            </a:r>
            <a:r>
              <a:rPr lang="zh-CN" altLang="en-US" sz="2200" b="1">
                <a:ea typeface="楷体_GB2312" pitchFamily="1" charset="-122"/>
              </a:rPr>
              <a:t>不武</a:t>
            </a:r>
          </a:p>
        </p:txBody>
      </p:sp>
      <p:sp>
        <p:nvSpPr>
          <p:cNvPr id="30745" name="Rectangle 29"/>
          <p:cNvSpPr>
            <a:spLocks noChangeArrowheads="1"/>
          </p:cNvSpPr>
          <p:nvPr/>
        </p:nvSpPr>
        <p:spPr bwMode="auto">
          <a:xfrm>
            <a:off x="7620000" y="5715000"/>
            <a:ext cx="13081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200" b="1">
                <a:ea typeface="楷体_GB2312" pitchFamily="1" charset="-122"/>
              </a:rPr>
              <a:t>吾其还也</a:t>
            </a:r>
          </a:p>
        </p:txBody>
      </p:sp>
      <p:sp>
        <p:nvSpPr>
          <p:cNvPr id="30746" name="AutoShape 36"/>
          <p:cNvSpPr>
            <a:spLocks/>
          </p:cNvSpPr>
          <p:nvPr/>
        </p:nvSpPr>
        <p:spPr bwMode="auto">
          <a:xfrm>
            <a:off x="762000" y="1143000"/>
            <a:ext cx="228600" cy="4343400"/>
          </a:xfrm>
          <a:prstGeom prst="leftBrace">
            <a:avLst>
              <a:gd name="adj1" fmla="val 1583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200"/>
          </a:p>
        </p:txBody>
      </p:sp>
      <p:sp>
        <p:nvSpPr>
          <p:cNvPr id="30747" name="AutoShape 37"/>
          <p:cNvSpPr>
            <a:spLocks/>
          </p:cNvSpPr>
          <p:nvPr/>
        </p:nvSpPr>
        <p:spPr bwMode="auto">
          <a:xfrm>
            <a:off x="2103437" y="1690687"/>
            <a:ext cx="304800" cy="2362200"/>
          </a:xfrm>
          <a:prstGeom prst="leftBrace">
            <a:avLst>
              <a:gd name="adj1" fmla="val 6458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8" name="AutoShape 39"/>
          <p:cNvSpPr>
            <a:spLocks/>
          </p:cNvSpPr>
          <p:nvPr/>
        </p:nvSpPr>
        <p:spPr bwMode="auto">
          <a:xfrm>
            <a:off x="2133600" y="47244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9" name="AutoShape 40"/>
          <p:cNvSpPr>
            <a:spLocks/>
          </p:cNvSpPr>
          <p:nvPr/>
        </p:nvSpPr>
        <p:spPr bwMode="auto">
          <a:xfrm>
            <a:off x="3810000" y="14478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0" name="AutoShape 41"/>
          <p:cNvSpPr>
            <a:spLocks/>
          </p:cNvSpPr>
          <p:nvPr/>
        </p:nvSpPr>
        <p:spPr bwMode="auto">
          <a:xfrm>
            <a:off x="6705600" y="2057400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1" name="AutoShape 42"/>
          <p:cNvSpPr>
            <a:spLocks/>
          </p:cNvSpPr>
          <p:nvPr/>
        </p:nvSpPr>
        <p:spPr bwMode="auto">
          <a:xfrm>
            <a:off x="8382000" y="1981200"/>
            <a:ext cx="76200" cy="76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2" name="AutoShape 43"/>
          <p:cNvSpPr>
            <a:spLocks/>
          </p:cNvSpPr>
          <p:nvPr/>
        </p:nvSpPr>
        <p:spPr bwMode="auto">
          <a:xfrm>
            <a:off x="3733800" y="29718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3" name="AutoShape 44"/>
          <p:cNvSpPr>
            <a:spLocks/>
          </p:cNvSpPr>
          <p:nvPr/>
        </p:nvSpPr>
        <p:spPr bwMode="auto">
          <a:xfrm>
            <a:off x="5105400" y="33528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4" name="AutoShape 45"/>
          <p:cNvSpPr>
            <a:spLocks/>
          </p:cNvSpPr>
          <p:nvPr/>
        </p:nvSpPr>
        <p:spPr bwMode="auto">
          <a:xfrm>
            <a:off x="4343400" y="5486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5" name="AutoShape 46"/>
          <p:cNvSpPr>
            <a:spLocks/>
          </p:cNvSpPr>
          <p:nvPr/>
        </p:nvSpPr>
        <p:spPr bwMode="auto">
          <a:xfrm>
            <a:off x="8382000" y="32766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6" name="AutoShape 47"/>
          <p:cNvSpPr>
            <a:spLocks/>
          </p:cNvSpPr>
          <p:nvPr/>
        </p:nvSpPr>
        <p:spPr bwMode="auto">
          <a:xfrm>
            <a:off x="7543800" y="548640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279781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800" decel="100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800" decel="100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 nodeType="clickPar">
                      <p:stCondLst>
                        <p:cond delay="indefinite"/>
                      </p:stCondLst>
                      <p:childTnLst>
                        <p:par>
                          <p:cTn id="2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 nodeType="clickPar">
                      <p:stCondLst>
                        <p:cond delay="indefinite"/>
                      </p:stCondLst>
                      <p:childTnLst>
                        <p:par>
                          <p:cTn id="2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 nodeType="clickPar">
                      <p:stCondLst>
                        <p:cond delay="indefinite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 nodeType="clickPar">
                      <p:stCondLst>
                        <p:cond delay="indefinite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 nodeType="clickPar">
                      <p:stCondLst>
                        <p:cond delay="indefinite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 nodeType="clickPar">
                      <p:stCondLst>
                        <p:cond delay="indefinite"/>
                      </p:stCondLst>
                      <p:childTnLst>
                        <p:par>
                          <p:cTn id="3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 nodeType="clickPar">
                      <p:stCondLst>
                        <p:cond delay="indefinite"/>
                      </p:stCondLst>
                      <p:childTnLst>
                        <p:par>
                          <p:cTn id="3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30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30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 nodeType="clickPar">
                      <p:stCondLst>
                        <p:cond delay="indefinite"/>
                      </p:stCondLst>
                      <p:childTnLst>
                        <p:par>
                          <p:cTn id="3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30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30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 nodeType="clickPar">
                      <p:stCondLst>
                        <p:cond delay="indefinite"/>
                      </p:stCondLst>
                      <p:childTnLst>
                        <p:par>
                          <p:cTn id="3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  <p:bldP spid="30724" grpId="0" autoUpdateAnimBg="0"/>
      <p:bldP spid="30725" grpId="0" autoUpdateAnimBg="0"/>
      <p:bldP spid="30728" grpId="0" autoUpdateAnimBg="0"/>
      <p:bldP spid="30729" grpId="0" autoUpdateAnimBg="0"/>
      <p:bldP spid="30730" grpId="0" autoUpdateAnimBg="0"/>
      <p:bldP spid="30731" grpId="0" autoUpdateAnimBg="0"/>
      <p:bldP spid="30732" grpId="0" autoUpdateAnimBg="0"/>
      <p:bldP spid="30733" grpId="0" autoUpdateAnimBg="0"/>
      <p:bldP spid="30734" grpId="0" autoUpdateAnimBg="0"/>
      <p:bldP spid="30735" grpId="0" autoUpdateAnimBg="0"/>
      <p:bldP spid="30736" grpId="0" autoUpdateAnimBg="0"/>
      <p:bldP spid="30737" grpId="0" autoUpdateAnimBg="0"/>
      <p:bldP spid="30738" grpId="0" autoUpdateAnimBg="0"/>
      <p:bldP spid="30739" grpId="0" autoUpdateAnimBg="0"/>
      <p:bldP spid="30740" grpId="0" autoUpdateAnimBg="0"/>
      <p:bldP spid="30741" grpId="0" autoUpdateAnimBg="0"/>
      <p:bldP spid="30742" grpId="0" autoUpdateAnimBg="0"/>
      <p:bldP spid="30743" grpId="0" autoUpdateAnimBg="0"/>
      <p:bldP spid="30745" grpId="0" autoUpdateAnimBg="0"/>
      <p:bldP spid="30746" grpId="0" animBg="1" autoUpdateAnimBg="0"/>
      <p:bldP spid="30747" grpId="0" animBg="1" autoUpdateAnimBg="0"/>
      <p:bldP spid="30748" grpId="0" animBg="1" autoUpdateAnimBg="0"/>
      <p:bldP spid="30749" grpId="0" animBg="1" autoUpdateAnimBg="0"/>
      <p:bldP spid="30750" grpId="0" animBg="1" autoUpdateAnimBg="0"/>
      <p:bldP spid="30751" grpId="0" animBg="1" autoUpdateAnimBg="0"/>
      <p:bldP spid="30752" grpId="0" animBg="1" autoUpdateAnimBg="0"/>
      <p:bldP spid="30753" grpId="0" animBg="1" autoUpdateAnimBg="0"/>
      <p:bldP spid="30754" grpId="0" animBg="1" autoUpdateAnimBg="0"/>
      <p:bldP spid="30755" grpId="0" animBg="1" autoUpdateAnimBg="0"/>
      <p:bldP spid="3075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标题 1"/>
          <p:cNvSpPr>
            <a:spLocks noGrp="1"/>
          </p:cNvSpPr>
          <p:nvPr>
            <p:ph type="title" idx="4294967295"/>
          </p:nvPr>
        </p:nvSpPr>
        <p:spPr>
          <a:xfrm>
            <a:off x="1335088" y="188640"/>
            <a:ext cx="7808912" cy="996950"/>
          </a:xfrm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学习文言文要重点关注哪些内容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4294967295"/>
          </p:nvPr>
        </p:nvSpPr>
        <p:spPr>
          <a:xfrm>
            <a:off x="323528" y="1196752"/>
            <a:ext cx="8229600" cy="46863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、文言基础知识：通假字、实词、虚词、特殊文</a:t>
            </a:r>
          </a:p>
          <a:p>
            <a:pPr>
              <a:lnSpc>
                <a:spcPct val="110000"/>
              </a:lnSpc>
              <a:spcBef>
                <a:spcPct val="40000"/>
              </a:spcBef>
              <a:buFont typeface="Wingdings" pitchFamily="2" charset="2"/>
              <a:buNone/>
            </a:pPr>
            <a:r>
              <a:rPr lang="zh-CN" altLang="en-US" sz="2800" b="1" dirty="0"/>
              <a:t>    言句式、文句翻译；</a:t>
            </a:r>
            <a:endParaRPr lang="en-US" sz="2800" b="1" dirty="0"/>
          </a:p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、重要的文学知识：作家、作品、文体、流派、</a:t>
            </a:r>
          </a:p>
          <a:p>
            <a:pPr>
              <a:lnSpc>
                <a:spcPct val="110000"/>
              </a:lnSpc>
              <a:spcBef>
                <a:spcPct val="40000"/>
              </a:spcBef>
              <a:buFont typeface="Wingdings" pitchFamily="2" charset="2"/>
              <a:buNone/>
            </a:pPr>
            <a:r>
              <a:rPr lang="zh-CN" altLang="en-US" sz="2800" b="1" dirty="0"/>
              <a:t>    文学成就、文化运动等；</a:t>
            </a:r>
          </a:p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、语感：句读、轻重长短（反复诵读）；</a:t>
            </a:r>
            <a:endParaRPr lang="en-US" sz="2800" b="1" dirty="0"/>
          </a:p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、章法：文章的写作技巧；</a:t>
            </a:r>
            <a:endParaRPr lang="en-US" sz="2800" b="1" dirty="0"/>
          </a:p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、古人的思想、智慧和精神。</a:t>
            </a:r>
          </a:p>
        </p:txBody>
      </p:sp>
    </p:spTree>
    <p:extLst>
      <p:ext uri="{BB962C8B-B14F-4D97-AF65-F5344CB8AC3E}">
        <p14:creationId xmlns:p14="http://schemas.microsoft.com/office/powerpoint/2010/main" xmlns="" val="422741606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3265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烛之武退秦师知识点总结</a:t>
            </a:r>
            <a:endParaRPr lang="zh-CN" altLang="en-US" sz="3200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512" y="1096676"/>
            <a:ext cx="86868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66"/>
                </a:solidFill>
                <a:ea typeface="迷你简隶变" pitchFamily="65" charset="-122"/>
              </a:rPr>
              <a:t>一、</a:t>
            </a:r>
            <a:r>
              <a:rPr lang="zh-CN" altLang="en-US" sz="3200" b="1" dirty="0">
                <a:solidFill>
                  <a:srgbClr val="FF0066"/>
                </a:solidFill>
                <a:ea typeface="迷你简隶变" pitchFamily="65" charset="-122"/>
              </a:rPr>
              <a:t>  </a:t>
            </a:r>
            <a:r>
              <a:rPr lang="zh-CN" altLang="en-US" sz="3200" b="1" dirty="0">
                <a:solidFill>
                  <a:srgbClr val="FF0066"/>
                </a:solidFill>
                <a:latin typeface="迷你简隶变" pitchFamily="65" charset="-122"/>
                <a:ea typeface="迷你简隶变" pitchFamily="65" charset="-122"/>
              </a:rPr>
              <a:t> </a:t>
            </a:r>
            <a:r>
              <a:rPr lang="zh-CN" altLang="en-US" sz="3200" b="1" dirty="0" smtClean="0">
                <a:solidFill>
                  <a:srgbClr val="FF0066"/>
                </a:solidFill>
                <a:latin typeface="迷你简隶变" pitchFamily="65" charset="-122"/>
                <a:ea typeface="迷你简隶变" pitchFamily="65" charset="-122"/>
              </a:rPr>
              <a:t>文学常识填空：</a:t>
            </a:r>
            <a:endParaRPr lang="zh-CN" altLang="en-US" sz="3200" b="1" dirty="0">
              <a:solidFill>
                <a:srgbClr val="FF0066"/>
              </a:solidFill>
              <a:latin typeface="迷你简隶变" pitchFamily="65" charset="-122"/>
              <a:ea typeface="迷你简隶变" pitchFamily="65" charset="-122"/>
            </a:endParaRPr>
          </a:p>
          <a:p>
            <a:r>
              <a:rPr lang="en-US" altLang="zh-CN" sz="3200" dirty="0"/>
              <a:t>1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烛之武退秦师</a:t>
            </a:r>
            <a:r>
              <a:rPr lang="en-US" altLang="zh-CN" sz="3200" dirty="0"/>
              <a:t>》</a:t>
            </a:r>
            <a:r>
              <a:rPr lang="zh-CN" altLang="en-US" sz="3200" dirty="0"/>
              <a:t>选自</a:t>
            </a:r>
            <a:r>
              <a:rPr lang="en-US" altLang="zh-CN" sz="3200" u="sng" dirty="0">
                <a:solidFill>
                  <a:srgbClr val="FF0066"/>
                </a:solidFill>
              </a:rPr>
              <a:t>《</a:t>
            </a:r>
            <a:r>
              <a:rPr lang="zh-CN" altLang="en-US" sz="3200" u="sng" dirty="0">
                <a:solidFill>
                  <a:srgbClr val="FF0066"/>
                </a:solidFill>
              </a:rPr>
              <a:t>左传</a:t>
            </a:r>
            <a:r>
              <a:rPr lang="en-US" altLang="zh-CN" sz="3200" u="sng" dirty="0">
                <a:solidFill>
                  <a:srgbClr val="FF0066"/>
                </a:solidFill>
              </a:rPr>
              <a:t>》</a:t>
            </a:r>
            <a:r>
              <a:rPr lang="zh-CN" altLang="en-US" sz="3200" dirty="0"/>
              <a:t>又名</a:t>
            </a:r>
            <a:r>
              <a:rPr lang="en-US" altLang="zh-CN" sz="3200" u="sng" dirty="0">
                <a:solidFill>
                  <a:srgbClr val="FF0066"/>
                </a:solidFill>
              </a:rPr>
              <a:t>《</a:t>
            </a:r>
            <a:r>
              <a:rPr lang="zh-CN" altLang="en-US" sz="3200" u="sng" dirty="0">
                <a:solidFill>
                  <a:srgbClr val="FF0066"/>
                </a:solidFill>
              </a:rPr>
              <a:t>左氏春秋</a:t>
            </a:r>
            <a:r>
              <a:rPr lang="en-US" altLang="zh-CN" sz="3200" u="sng" dirty="0">
                <a:solidFill>
                  <a:srgbClr val="FF0066"/>
                </a:solidFill>
              </a:rPr>
              <a:t>》</a:t>
            </a:r>
            <a:r>
              <a:rPr lang="zh-CN" altLang="en-US" sz="3200" dirty="0"/>
              <a:t>，是我国历史上第一部叙事详细的</a:t>
            </a:r>
            <a:r>
              <a:rPr lang="zh-CN" altLang="en-US" sz="3200" u="sng" dirty="0"/>
              <a:t>编年</a:t>
            </a:r>
            <a:r>
              <a:rPr lang="zh-CN" altLang="en-US" sz="3200" dirty="0"/>
              <a:t>史书，相传为</a:t>
            </a:r>
            <a:r>
              <a:rPr lang="zh-CN" altLang="en-US" sz="3200" u="sng" dirty="0">
                <a:solidFill>
                  <a:srgbClr val="FF0066"/>
                </a:solidFill>
              </a:rPr>
              <a:t>春秋</a:t>
            </a:r>
            <a:r>
              <a:rPr lang="zh-CN" altLang="en-US" sz="3200" dirty="0">
                <a:solidFill>
                  <a:srgbClr val="FF0066"/>
                </a:solidFill>
              </a:rPr>
              <a:t> </a:t>
            </a:r>
            <a:r>
              <a:rPr lang="zh-CN" altLang="en-US" sz="3200" dirty="0"/>
              <a:t>末年</a:t>
            </a:r>
            <a:r>
              <a:rPr lang="zh-CN" altLang="en-US" sz="3200" u="sng" dirty="0"/>
              <a:t>鲁</a:t>
            </a:r>
            <a:r>
              <a:rPr lang="zh-CN" altLang="en-US" sz="3200" dirty="0"/>
              <a:t>国史官</a:t>
            </a:r>
            <a:r>
              <a:rPr lang="zh-CN" altLang="en-US" sz="3200" u="sng" dirty="0">
                <a:solidFill>
                  <a:srgbClr val="FF0066"/>
                </a:solidFill>
              </a:rPr>
              <a:t>左丘明</a:t>
            </a:r>
            <a:r>
              <a:rPr lang="zh-CN" altLang="en-US" sz="3200" dirty="0"/>
              <a:t>所做，主要记载了</a:t>
            </a:r>
            <a:r>
              <a:rPr lang="zh-CN" altLang="en-US" sz="3200" u="sng" dirty="0">
                <a:solidFill>
                  <a:srgbClr val="FF0066"/>
                </a:solidFill>
              </a:rPr>
              <a:t>东周</a:t>
            </a:r>
            <a:r>
              <a:rPr lang="zh-CN" altLang="en-US" sz="3200" dirty="0">
                <a:solidFill>
                  <a:srgbClr val="FF0066"/>
                </a:solidFill>
              </a:rPr>
              <a:t> </a:t>
            </a:r>
            <a:r>
              <a:rPr lang="zh-CN" altLang="en-US" sz="3200" dirty="0"/>
              <a:t>前期各国政治、经济、军事、外交和文化方面的一些事情。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左传</a:t>
            </a:r>
            <a:r>
              <a:rPr lang="en-US" altLang="zh-CN" sz="3200" dirty="0"/>
              <a:t>》</a:t>
            </a:r>
            <a:r>
              <a:rPr lang="zh-CN" altLang="en-US" sz="3200" dirty="0"/>
              <a:t>善于描写战争和外交辞令，记事条理清楚，叙述精确；写人简而精，人物形象栩栩如生。因</a:t>
            </a:r>
            <a:r>
              <a:rPr lang="en-US" altLang="zh-CN" sz="3200" dirty="0"/>
              <a:t>《</a:t>
            </a:r>
            <a:r>
              <a:rPr lang="zh-CN" altLang="en-US" sz="3200" dirty="0"/>
              <a:t>左传</a:t>
            </a:r>
            <a:r>
              <a:rPr lang="en-US" altLang="zh-CN" sz="3200" dirty="0"/>
              <a:t>》</a:t>
            </a:r>
            <a:r>
              <a:rPr lang="zh-CN" altLang="en-US" sz="3200" dirty="0"/>
              <a:t>是解释</a:t>
            </a:r>
            <a:r>
              <a:rPr lang="en-US" altLang="zh-CN" sz="3200" dirty="0"/>
              <a:t>《</a:t>
            </a:r>
            <a:r>
              <a:rPr lang="zh-CN" altLang="en-US" sz="3200" dirty="0"/>
              <a:t>春秋</a:t>
            </a:r>
            <a:r>
              <a:rPr lang="en-US" altLang="zh-CN" sz="3200" dirty="0"/>
              <a:t>》</a:t>
            </a:r>
            <a:r>
              <a:rPr lang="zh-CN" altLang="en-US" sz="3200" dirty="0"/>
              <a:t>这部史书的，又和</a:t>
            </a:r>
            <a:r>
              <a:rPr lang="en-US" altLang="zh-CN" sz="3200" u="sng" dirty="0">
                <a:solidFill>
                  <a:srgbClr val="FF0066"/>
                </a:solidFill>
              </a:rPr>
              <a:t>《</a:t>
            </a:r>
            <a:r>
              <a:rPr lang="zh-CN" altLang="en-US" sz="3200" u="sng" dirty="0">
                <a:solidFill>
                  <a:srgbClr val="FF0066"/>
                </a:solidFill>
              </a:rPr>
              <a:t>春秋公羊传</a:t>
            </a:r>
            <a:r>
              <a:rPr lang="en-US" altLang="zh-CN" sz="3200" u="sng" dirty="0">
                <a:solidFill>
                  <a:srgbClr val="FF0066"/>
                </a:solidFill>
              </a:rPr>
              <a:t>》《</a:t>
            </a:r>
            <a:r>
              <a:rPr lang="zh-CN" altLang="en-US" sz="3200" u="sng" dirty="0">
                <a:solidFill>
                  <a:srgbClr val="FF0066"/>
                </a:solidFill>
              </a:rPr>
              <a:t>春秋谷梁传 </a:t>
            </a:r>
            <a:r>
              <a:rPr lang="en-US" altLang="zh-CN" sz="3200" u="sng" dirty="0">
                <a:solidFill>
                  <a:srgbClr val="FF0066"/>
                </a:solidFill>
              </a:rPr>
              <a:t>》</a:t>
            </a:r>
            <a:r>
              <a:rPr lang="zh-CN" altLang="en-US" sz="3200" dirty="0"/>
              <a:t>并称为</a:t>
            </a:r>
            <a:r>
              <a:rPr lang="zh-CN" altLang="en-US" sz="3200" dirty="0">
                <a:solidFill>
                  <a:srgbClr val="FF0066"/>
                </a:solidFill>
              </a:rPr>
              <a:t>“春秋三传”</a:t>
            </a:r>
            <a:r>
              <a:rPr lang="zh-CN" altLang="en-US" sz="3200" dirty="0"/>
              <a:t>。</a:t>
            </a: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467544" y="1340768"/>
            <a:ext cx="7776095" cy="481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汜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南　　            佚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之狐　　　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夜缒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而出           亡郑以陪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邻　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共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其乏困　　   </a:t>
            </a:r>
            <a:r>
              <a:rPr kumimoji="0" lang="zh-CN" altLang="en-US" sz="32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阙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秦伯说</a:t>
            </a:r>
            <a:r>
              <a:rPr lang="en-US" altLang="zh-CN" sz="3200" kern="0" dirty="0" smtClean="0">
                <a:solidFill>
                  <a:srgbClr val="FF0000"/>
                </a:solidFill>
              </a:rPr>
              <a:t>(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　 逢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     )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孙 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547664" y="332656"/>
            <a:ext cx="3698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66"/>
                </a:solidFill>
                <a:latin typeface="迷你简隶变" pitchFamily="65" charset="-122"/>
                <a:ea typeface="迷你简隶变" pitchFamily="65" charset="-122"/>
              </a:rPr>
              <a:t>二、生字注音：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403350" y="1844675"/>
            <a:ext cx="8787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 smtClean="0"/>
              <a:t>F</a:t>
            </a:r>
            <a:r>
              <a:rPr lang="en-US" altLang="zh-CN" sz="2800" dirty="0" err="1" smtClean="0"/>
              <a:t>á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</a:t>
            </a:r>
            <a:endParaRPr lang="en-US" altLang="zh-CN" sz="3200" dirty="0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436096" y="1844824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/>
              <a:t>yì</a:t>
            </a:r>
            <a:endParaRPr lang="en-US" altLang="zh-CN" sz="3200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763688" y="2492896"/>
            <a:ext cx="8915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zhuì</a:t>
            </a:r>
            <a:endParaRPr lang="en-US" altLang="zh-CN" sz="2800" dirty="0"/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6588224" y="2492896"/>
            <a:ext cx="6864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 smtClean="0"/>
              <a:t>péi</a:t>
            </a:r>
            <a:endParaRPr lang="en-US" altLang="zh-CN" sz="3200" dirty="0"/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403648" y="3140968"/>
            <a:ext cx="1063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/>
              <a:t>gōng</a:t>
            </a:r>
            <a:endParaRPr lang="en-US" altLang="zh-CN" sz="3200" dirty="0"/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5508625" y="29972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/>
              <a:t>quē</a:t>
            </a:r>
            <a:endParaRPr lang="en-US" altLang="zh-CN" sz="3200" dirty="0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2267744" y="3717032"/>
            <a:ext cx="83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/>
              <a:t>yuè</a:t>
            </a:r>
            <a:endParaRPr lang="en-US" altLang="zh-CN" sz="3200" dirty="0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5436096" y="3645024"/>
            <a:ext cx="108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/>
              <a:t>páng</a:t>
            </a:r>
            <a:endParaRPr lang="en-US" altLang="zh-CN" sz="3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948690"/>
            <a:ext cx="91440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283" tIns="0" rIns="14283" bIns="0" anchor="ctr">
            <a:spAutoFit/>
          </a:bodyPr>
          <a:lstStyle/>
          <a:p>
            <a:pPr fontAlgn="ctr"/>
            <a:r>
              <a:rPr lang="en-US" altLang="zh-CN" sz="2400" b="1" dirty="0"/>
              <a:t>     </a:t>
            </a:r>
            <a:r>
              <a:rPr lang="zh-CN" altLang="en-US" sz="2400" b="1" dirty="0"/>
              <a:t>晋侯、秦伯</a:t>
            </a:r>
            <a:r>
              <a:rPr lang="zh-CN" altLang="en-US" sz="2400" b="1" dirty="0">
                <a:solidFill>
                  <a:srgbClr val="FF0066"/>
                </a:solidFill>
              </a:rPr>
              <a:t>围</a:t>
            </a:r>
            <a:r>
              <a:rPr lang="zh-CN" altLang="en-US" sz="2400" b="1" dirty="0"/>
              <a:t>郑，</a:t>
            </a:r>
            <a:r>
              <a:rPr lang="zh-CN" altLang="en-US" sz="2400" b="1" dirty="0">
                <a:solidFill>
                  <a:srgbClr val="FF0066"/>
                </a:solidFill>
              </a:rPr>
              <a:t>以</a:t>
            </a:r>
            <a:r>
              <a:rPr lang="zh-CN" altLang="en-US" sz="2400" b="1" dirty="0"/>
              <a:t>其无礼于晋，且</a:t>
            </a:r>
            <a:r>
              <a:rPr lang="zh-CN" altLang="en-US" sz="2400" b="1" dirty="0">
                <a:solidFill>
                  <a:srgbClr val="FF0066"/>
                </a:solidFill>
              </a:rPr>
              <a:t>贰</a:t>
            </a:r>
            <a:r>
              <a:rPr lang="zh-CN" altLang="en-US" sz="2400" b="1" dirty="0"/>
              <a:t>于楚也。晋军函陵，秦军氾南</a:t>
            </a:r>
            <a:r>
              <a:rPr lang="zh-CN" altLang="en-US" sz="2400" b="1" dirty="0" smtClean="0"/>
              <a:t>。佚</a:t>
            </a:r>
            <a:r>
              <a:rPr lang="zh-CN" altLang="en-US" sz="2400" b="1" dirty="0"/>
              <a:t>之狐</a:t>
            </a:r>
            <a:r>
              <a:rPr lang="zh-CN" altLang="en-US" sz="2400" b="1" dirty="0">
                <a:solidFill>
                  <a:srgbClr val="FF0066"/>
                </a:solidFill>
              </a:rPr>
              <a:t>言</a:t>
            </a:r>
            <a:r>
              <a:rPr lang="zh-CN" altLang="en-US" sz="2400" b="1" dirty="0"/>
              <a:t>于郑伯曰：“国危矣，</a:t>
            </a:r>
            <a:r>
              <a:rPr lang="zh-CN" altLang="en-US" sz="2400" b="1" dirty="0">
                <a:solidFill>
                  <a:srgbClr val="FF0066"/>
                </a:solidFill>
              </a:rPr>
              <a:t>若</a:t>
            </a:r>
            <a:r>
              <a:rPr lang="zh-CN" altLang="en-US" sz="2400" b="1" dirty="0"/>
              <a:t>使烛之武见秦君，师必退。”公从之。</a:t>
            </a:r>
            <a:r>
              <a:rPr lang="zh-CN" altLang="en-US" sz="2400" b="1" dirty="0">
                <a:solidFill>
                  <a:srgbClr val="FF0066"/>
                </a:solidFill>
              </a:rPr>
              <a:t>辞</a:t>
            </a:r>
            <a:r>
              <a:rPr lang="zh-CN" altLang="en-US" sz="2400" b="1" dirty="0"/>
              <a:t>曰：“臣</a:t>
            </a:r>
            <a:r>
              <a:rPr lang="zh-CN" altLang="en-US" sz="2400" b="1" dirty="0">
                <a:solidFill>
                  <a:srgbClr val="0000FF"/>
                </a:solidFill>
              </a:rPr>
              <a:t>之</a:t>
            </a:r>
            <a:r>
              <a:rPr lang="zh-CN" altLang="en-US" sz="2400" b="1" dirty="0"/>
              <a:t>壮也，</a:t>
            </a:r>
            <a:r>
              <a:rPr lang="zh-CN" altLang="en-US" sz="2400" b="1" dirty="0">
                <a:solidFill>
                  <a:srgbClr val="FF0066"/>
                </a:solidFill>
              </a:rPr>
              <a:t>犹</a:t>
            </a:r>
            <a:r>
              <a:rPr lang="zh-CN" altLang="en-US" sz="2400" b="1" dirty="0"/>
              <a:t>不如人；今老矣，无能为也已。”公曰：“吾不能早</a:t>
            </a:r>
            <a:r>
              <a:rPr lang="zh-CN" altLang="en-US" sz="2400" b="1" dirty="0">
                <a:solidFill>
                  <a:srgbClr val="FF0066"/>
                </a:solidFill>
              </a:rPr>
              <a:t>用</a:t>
            </a:r>
            <a:r>
              <a:rPr lang="zh-CN" altLang="en-US" sz="2400" b="1" dirty="0"/>
              <a:t>子，今急而求子，</a:t>
            </a:r>
            <a:r>
              <a:rPr lang="zh-CN" altLang="en-US" sz="2400" b="1" dirty="0">
                <a:solidFill>
                  <a:srgbClr val="FF0066"/>
                </a:solidFill>
              </a:rPr>
              <a:t>是</a:t>
            </a:r>
            <a:r>
              <a:rPr lang="zh-CN" altLang="en-US" sz="2400" b="1" dirty="0"/>
              <a:t>寡人之</a:t>
            </a:r>
            <a:r>
              <a:rPr lang="zh-CN" altLang="en-US" sz="2400" b="1" dirty="0">
                <a:solidFill>
                  <a:srgbClr val="FF0066"/>
                </a:solidFill>
              </a:rPr>
              <a:t>过</a:t>
            </a:r>
            <a:r>
              <a:rPr lang="zh-CN" altLang="en-US" sz="2400" b="1" dirty="0"/>
              <a:t>也。</a:t>
            </a:r>
            <a:r>
              <a:rPr lang="zh-CN" altLang="en-US" sz="2400" b="1" dirty="0">
                <a:solidFill>
                  <a:srgbClr val="FF0066"/>
                </a:solidFill>
              </a:rPr>
              <a:t>然</a:t>
            </a:r>
            <a:r>
              <a:rPr lang="zh-CN" altLang="en-US" sz="2400" b="1" dirty="0"/>
              <a:t>郑亡，子亦有不利焉！”</a:t>
            </a:r>
            <a:r>
              <a:rPr lang="zh-CN" altLang="en-US" sz="2400" b="1" dirty="0">
                <a:solidFill>
                  <a:srgbClr val="FF0066"/>
                </a:solidFill>
              </a:rPr>
              <a:t>许</a:t>
            </a:r>
            <a:r>
              <a:rPr lang="zh-CN" altLang="en-US" sz="2400" b="1" dirty="0"/>
              <a:t>之。</a:t>
            </a:r>
            <a:br>
              <a:rPr lang="zh-CN" altLang="en-US" sz="2400" b="1" dirty="0"/>
            </a:br>
            <a:r>
              <a:rPr lang="zh-CN" altLang="en-US" sz="2400" b="1" dirty="0"/>
              <a:t>　　夜</a:t>
            </a:r>
            <a:r>
              <a:rPr lang="zh-CN" altLang="en-US" sz="2400" b="1" dirty="0">
                <a:solidFill>
                  <a:srgbClr val="FF0066"/>
                </a:solidFill>
              </a:rPr>
              <a:t>缒</a:t>
            </a:r>
            <a:r>
              <a:rPr lang="zh-CN" altLang="en-US" sz="2400" b="1" dirty="0"/>
              <a:t>而出。见秦伯曰：“秦、晋围郑，郑</a:t>
            </a:r>
            <a:r>
              <a:rPr lang="zh-CN" altLang="en-US" sz="2400" b="1" dirty="0">
                <a:solidFill>
                  <a:srgbClr val="FF0066"/>
                </a:solidFill>
              </a:rPr>
              <a:t>既</a:t>
            </a:r>
            <a:r>
              <a:rPr lang="zh-CN" altLang="en-US" sz="2400" b="1" dirty="0"/>
              <a:t>知亡矣。若亡郑而有益于君，敢以烦</a:t>
            </a:r>
            <a:r>
              <a:rPr lang="zh-CN" altLang="en-US" sz="2400" b="1" dirty="0">
                <a:solidFill>
                  <a:srgbClr val="FF0066"/>
                </a:solidFill>
              </a:rPr>
              <a:t>执事</a:t>
            </a:r>
            <a:r>
              <a:rPr lang="zh-CN" altLang="en-US" sz="2400" b="1" dirty="0"/>
              <a:t>。越国以鄙远，君知其难也。焉</a:t>
            </a:r>
            <a:r>
              <a:rPr lang="zh-CN" altLang="en-US" sz="2400" b="1" dirty="0">
                <a:solidFill>
                  <a:srgbClr val="FF0066"/>
                </a:solidFill>
              </a:rPr>
              <a:t>用</a:t>
            </a:r>
            <a:r>
              <a:rPr lang="zh-CN" altLang="en-US" sz="2400" b="1" dirty="0"/>
              <a:t>亡郑以陪邻？邻之厚，君之薄也。若</a:t>
            </a:r>
            <a:r>
              <a:rPr lang="zh-CN" altLang="en-US" sz="2400" b="1" dirty="0">
                <a:solidFill>
                  <a:srgbClr val="FF0066"/>
                </a:solidFill>
              </a:rPr>
              <a:t>舍</a:t>
            </a:r>
            <a:r>
              <a:rPr lang="zh-CN" altLang="en-US" sz="2400" b="1" dirty="0"/>
              <a:t>郑以为东道主，行李之往来，共其乏困，君亦无所害。且君</a:t>
            </a:r>
            <a:r>
              <a:rPr lang="zh-CN" altLang="en-US" sz="2400" b="1" dirty="0">
                <a:solidFill>
                  <a:srgbClr val="FF0066"/>
                </a:solidFill>
              </a:rPr>
              <a:t>尝为</a:t>
            </a:r>
            <a:r>
              <a:rPr lang="zh-CN" altLang="en-US" sz="2400" b="1" dirty="0"/>
              <a:t>晋君</a:t>
            </a:r>
            <a:r>
              <a:rPr lang="zh-CN" altLang="en-US" sz="2400" b="1" dirty="0">
                <a:solidFill>
                  <a:srgbClr val="FF0066"/>
                </a:solidFill>
              </a:rPr>
              <a:t>赐</a:t>
            </a:r>
            <a:r>
              <a:rPr lang="zh-CN" altLang="en-US" sz="2400" b="1" dirty="0"/>
              <a:t>矣；许君焦、瑕，朝</a:t>
            </a:r>
            <a:r>
              <a:rPr lang="zh-CN" altLang="en-US" sz="2400" b="1" dirty="0">
                <a:solidFill>
                  <a:srgbClr val="FF0066"/>
                </a:solidFill>
              </a:rPr>
              <a:t>济</a:t>
            </a:r>
            <a:r>
              <a:rPr lang="zh-CN" altLang="en-US" sz="2400" b="1" dirty="0"/>
              <a:t>而夕</a:t>
            </a:r>
            <a:r>
              <a:rPr lang="zh-CN" altLang="en-US" sz="2400" b="1" dirty="0">
                <a:solidFill>
                  <a:srgbClr val="FF0066"/>
                </a:solidFill>
              </a:rPr>
              <a:t>设版</a:t>
            </a:r>
            <a:r>
              <a:rPr lang="zh-CN" altLang="en-US" sz="2400" b="1" dirty="0"/>
              <a:t>焉，君之所知也。夫晋，何厌之有？既东封郑、又欲</a:t>
            </a:r>
            <a:r>
              <a:rPr lang="zh-CN" altLang="en-US" sz="2400" b="1" dirty="0">
                <a:solidFill>
                  <a:srgbClr val="FF0066"/>
                </a:solidFill>
              </a:rPr>
              <a:t>肆</a:t>
            </a:r>
            <a:r>
              <a:rPr lang="zh-CN" altLang="en-US" sz="2400" b="1" dirty="0"/>
              <a:t>其西封，若不</a:t>
            </a:r>
            <a:r>
              <a:rPr lang="zh-CN" altLang="en-US" sz="2400" b="1" dirty="0">
                <a:solidFill>
                  <a:srgbClr val="FF0066"/>
                </a:solidFill>
              </a:rPr>
              <a:t>阙</a:t>
            </a:r>
            <a:r>
              <a:rPr lang="zh-CN" altLang="en-US" sz="2400" b="1" dirty="0"/>
              <a:t>秦，将</a:t>
            </a:r>
            <a:r>
              <a:rPr lang="zh-CN" altLang="en-US" sz="2400" b="1" dirty="0">
                <a:solidFill>
                  <a:srgbClr val="FF0066"/>
                </a:solidFill>
              </a:rPr>
              <a:t>焉</a:t>
            </a:r>
            <a:r>
              <a:rPr lang="zh-CN" altLang="en-US" sz="2400" b="1" dirty="0"/>
              <a:t>取之？阙秦以利晋，</a:t>
            </a:r>
            <a:r>
              <a:rPr lang="zh-CN" altLang="en-US" sz="2400" b="1" dirty="0">
                <a:solidFill>
                  <a:srgbClr val="FF0066"/>
                </a:solidFill>
              </a:rPr>
              <a:t>唯</a:t>
            </a:r>
            <a:r>
              <a:rPr lang="zh-CN" altLang="en-US" sz="2400" b="1" dirty="0"/>
              <a:t>君</a:t>
            </a:r>
            <a:r>
              <a:rPr lang="zh-CN" altLang="en-US" sz="2400" b="1" dirty="0">
                <a:solidFill>
                  <a:srgbClr val="FF0066"/>
                </a:solidFill>
              </a:rPr>
              <a:t>图</a:t>
            </a:r>
            <a:r>
              <a:rPr lang="zh-CN" altLang="en-US" sz="2400" b="1" dirty="0"/>
              <a:t>之。”秦伯说，与郑人</a:t>
            </a:r>
            <a:r>
              <a:rPr lang="zh-CN" altLang="en-US" sz="2400" b="1" dirty="0">
                <a:solidFill>
                  <a:srgbClr val="FF0066"/>
                </a:solidFill>
              </a:rPr>
              <a:t>盟</a:t>
            </a:r>
            <a:r>
              <a:rPr lang="zh-CN" altLang="en-US" sz="2400" b="1" dirty="0"/>
              <a:t>。使杞子、逢孙、杨孙</a:t>
            </a:r>
            <a:r>
              <a:rPr lang="zh-CN" altLang="en-US" sz="2400" b="1" dirty="0">
                <a:solidFill>
                  <a:srgbClr val="FF0066"/>
                </a:solidFill>
              </a:rPr>
              <a:t>戍</a:t>
            </a:r>
            <a:r>
              <a:rPr lang="zh-CN" altLang="en-US" sz="2400" b="1" dirty="0"/>
              <a:t>之，乃还。</a:t>
            </a:r>
            <a:br>
              <a:rPr lang="zh-CN" altLang="en-US" sz="2400" b="1" dirty="0"/>
            </a:br>
            <a:r>
              <a:rPr lang="zh-CN" altLang="en-US" sz="2400" b="1" dirty="0"/>
              <a:t>　　子犯请击之。公曰：“不可。</a:t>
            </a:r>
            <a:r>
              <a:rPr lang="zh-CN" altLang="en-US" sz="2400" b="1" dirty="0">
                <a:solidFill>
                  <a:srgbClr val="FF0066"/>
                </a:solidFill>
              </a:rPr>
              <a:t>微夫人</a:t>
            </a:r>
            <a:r>
              <a:rPr lang="zh-CN" altLang="en-US" sz="2400" b="1" dirty="0"/>
              <a:t>之力不及此。</a:t>
            </a:r>
            <a:r>
              <a:rPr lang="zh-CN" altLang="en-US" sz="2400" b="1" dirty="0">
                <a:solidFill>
                  <a:srgbClr val="FF0066"/>
                </a:solidFill>
              </a:rPr>
              <a:t>因</a:t>
            </a:r>
            <a:r>
              <a:rPr lang="zh-CN" altLang="en-US" sz="2400" b="1" dirty="0"/>
              <a:t>人之力而</a:t>
            </a:r>
            <a:r>
              <a:rPr lang="zh-CN" altLang="en-US" sz="2400" b="1" dirty="0">
                <a:solidFill>
                  <a:srgbClr val="FF0066"/>
                </a:solidFill>
              </a:rPr>
              <a:t>敝</a:t>
            </a:r>
            <a:r>
              <a:rPr lang="zh-CN" altLang="en-US" sz="2400" b="1" dirty="0"/>
              <a:t>之，不仁；失其所</a:t>
            </a:r>
            <a:r>
              <a:rPr lang="zh-CN" altLang="en-US" sz="2400" b="1" dirty="0">
                <a:solidFill>
                  <a:srgbClr val="FF0066"/>
                </a:solidFill>
              </a:rPr>
              <a:t>与</a:t>
            </a:r>
            <a:r>
              <a:rPr lang="zh-CN" altLang="en-US" sz="2400" b="1" dirty="0"/>
              <a:t>，不知；以乱</a:t>
            </a:r>
            <a:r>
              <a:rPr lang="zh-CN" altLang="en-US" sz="2400" b="1" dirty="0">
                <a:solidFill>
                  <a:srgbClr val="FF0066"/>
                </a:solidFill>
              </a:rPr>
              <a:t>易</a:t>
            </a:r>
            <a:r>
              <a:rPr lang="zh-CN" altLang="en-US" sz="2400" b="1" dirty="0"/>
              <a:t>整，不</a:t>
            </a:r>
            <a:r>
              <a:rPr lang="zh-CN" altLang="en-US" sz="2400" b="1" dirty="0">
                <a:solidFill>
                  <a:srgbClr val="FF0066"/>
                </a:solidFill>
              </a:rPr>
              <a:t>武</a:t>
            </a:r>
            <a:r>
              <a:rPr lang="zh-CN" altLang="en-US" sz="2400" b="1" dirty="0"/>
              <a:t>。吾</a:t>
            </a:r>
            <a:r>
              <a:rPr lang="zh-CN" altLang="en-US" sz="2400" b="1" dirty="0">
                <a:solidFill>
                  <a:srgbClr val="FF0066"/>
                </a:solidFill>
              </a:rPr>
              <a:t>其</a:t>
            </a:r>
            <a:r>
              <a:rPr lang="zh-CN" altLang="en-US" sz="2400" b="1" dirty="0"/>
              <a:t>还也。”亦</a:t>
            </a:r>
            <a:r>
              <a:rPr lang="zh-CN" altLang="en-US" sz="2400" b="1" dirty="0">
                <a:solidFill>
                  <a:srgbClr val="FF0066"/>
                </a:solidFill>
              </a:rPr>
              <a:t>去</a:t>
            </a:r>
            <a:r>
              <a:rPr lang="zh-CN" altLang="en-US" sz="2400" b="1" dirty="0"/>
              <a:t>之。</a:t>
            </a:r>
            <a:br>
              <a:rPr lang="zh-CN" altLang="en-US" sz="2400" b="1" dirty="0"/>
            </a:br>
            <a:endParaRPr lang="zh-CN" altLang="en-US" sz="2400" b="1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331640" y="260648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迷你简隶变" pitchFamily="65" charset="-122"/>
              </a:rPr>
              <a:t>三、掌握</a:t>
            </a:r>
            <a:r>
              <a:rPr lang="zh-CN" altLang="en-US" sz="2800" b="1" dirty="0">
                <a:solidFill>
                  <a:srgbClr val="FF0000"/>
                </a:solidFill>
                <a:ea typeface="迷你简隶变" pitchFamily="65" charset="-122"/>
              </a:rPr>
              <a:t>重点实词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04664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常见的史书体例介绍：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287" y="1484784"/>
            <a:ext cx="908861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第一种：</a:t>
            </a:r>
            <a:endParaRPr lang="en-US" altLang="zh-CN" sz="2800" dirty="0" smtClean="0"/>
          </a:p>
          <a:p>
            <a:r>
              <a:rPr lang="zh-CN" altLang="zh-CN" sz="2800" dirty="0" smtClean="0"/>
              <a:t>通史</a:t>
            </a:r>
            <a:r>
              <a:rPr lang="zh-CN" altLang="zh-CN" sz="2800" dirty="0"/>
              <a:t>：不间断地记叙自古及今的历史事件，如《史记》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 smtClean="0"/>
              <a:t>断代史</a:t>
            </a:r>
            <a:r>
              <a:rPr lang="zh-CN" altLang="zh-CN" sz="2800" dirty="0"/>
              <a:t>：记录某一时期或某一朝代的历史，如《汉书》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第二种：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zh-CN" altLang="zh-CN" sz="2800" dirty="0" smtClean="0"/>
              <a:t>编年体</a:t>
            </a:r>
            <a:r>
              <a:rPr lang="zh-CN" altLang="zh-CN" sz="2800" dirty="0"/>
              <a:t>：以年代为线索编排的有关历史事件，如《左传》。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zh-CN" altLang="zh-CN" sz="2800" dirty="0" smtClean="0"/>
              <a:t>国</a:t>
            </a:r>
            <a:r>
              <a:rPr lang="zh-CN" altLang="zh-CN" sz="2800" dirty="0"/>
              <a:t>别体：以国家为单位分别记叙的历史，如《战国策》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纪传体：通过记叙人物活动反映历史事件，如《史记》。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408984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5656" y="188640"/>
            <a:ext cx="4032448" cy="762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1" hangingPunct="1"/>
            <a:r>
              <a:rPr lang="en-US" sz="4000" dirty="0">
                <a:ea typeface="黑体" pitchFamily="49" charset="-122"/>
              </a:rPr>
              <a:t>《</a:t>
            </a:r>
            <a:r>
              <a:rPr lang="zh-CN" altLang="en-US" sz="4000" dirty="0">
                <a:ea typeface="黑体" pitchFamily="49" charset="-122"/>
              </a:rPr>
              <a:t>左传</a:t>
            </a:r>
            <a:r>
              <a:rPr lang="en-US" sz="4000" dirty="0" smtClean="0">
                <a:ea typeface="黑体" pitchFamily="49" charset="-122"/>
              </a:rPr>
              <a:t>》</a:t>
            </a:r>
            <a:r>
              <a:rPr lang="zh-CN" altLang="en-US" sz="4000" dirty="0" smtClean="0">
                <a:ea typeface="黑体" pitchFamily="49" charset="-122"/>
              </a:rPr>
              <a:t>介绍：</a:t>
            </a:r>
            <a:endParaRPr lang="zh-CN" altLang="en-US" sz="4000" dirty="0">
              <a:ea typeface="黑体" pitchFamily="49" charset="-122"/>
            </a:endParaRPr>
          </a:p>
        </p:txBody>
      </p:sp>
      <p:pic>
        <p:nvPicPr>
          <p:cNvPr id="6147" name="Picture 4" descr="KK004412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305800" cy="541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 descr="KK00441209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186738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8377885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3"/>
          <p:cNvSpPr>
            <a:spLocks noChangeArrowheads="1"/>
          </p:cNvSpPr>
          <p:nvPr/>
        </p:nvSpPr>
        <p:spPr bwMode="auto">
          <a:xfrm>
            <a:off x="0" y="1124744"/>
            <a:ext cx="914400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None/>
            </a:pPr>
            <a:r>
              <a:rPr lang="en-US" sz="2800" dirty="0">
                <a:ea typeface="黑体" pitchFamily="49" charset="-122"/>
              </a:rPr>
              <a:t>    </a:t>
            </a:r>
            <a:r>
              <a:rPr lang="en-US" sz="2800" dirty="0" smtClean="0">
                <a:ea typeface="黑体" pitchFamily="49" charset="-122"/>
              </a:rPr>
              <a:t>《</a:t>
            </a:r>
            <a:r>
              <a:rPr lang="zh-CN" altLang="en-US" sz="2800" dirty="0">
                <a:ea typeface="黑体" pitchFamily="49" charset="-122"/>
              </a:rPr>
              <a:t>左传</a:t>
            </a:r>
            <a:r>
              <a:rPr lang="en-US" sz="2800" dirty="0">
                <a:ea typeface="黑体" pitchFamily="49" charset="-122"/>
              </a:rPr>
              <a:t>》</a:t>
            </a:r>
            <a:r>
              <a:rPr lang="zh-CN" altLang="en-US" sz="2800" dirty="0">
                <a:ea typeface="黑体" pitchFamily="49" charset="-122"/>
              </a:rPr>
              <a:t>是我国</a:t>
            </a:r>
            <a:r>
              <a:rPr lang="zh-CN" altLang="en-US" sz="2800" dirty="0">
                <a:solidFill>
                  <a:srgbClr val="FF0000"/>
                </a:solidFill>
                <a:ea typeface="黑体" pitchFamily="49" charset="-122"/>
              </a:rPr>
              <a:t>第一</a:t>
            </a:r>
            <a:r>
              <a:rPr lang="zh-CN" altLang="en-US" sz="2800" dirty="0" smtClean="0">
                <a:solidFill>
                  <a:srgbClr val="FF0000"/>
                </a:solidFill>
                <a:ea typeface="黑体" pitchFamily="49" charset="-122"/>
              </a:rPr>
              <a:t>部叙事详细</a:t>
            </a:r>
            <a:r>
              <a:rPr lang="zh-CN" altLang="en-US" sz="2800" dirty="0" smtClean="0">
                <a:ea typeface="黑体" pitchFamily="49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ea typeface="黑体" pitchFamily="49" charset="-122"/>
              </a:rPr>
              <a:t>编年体</a:t>
            </a:r>
            <a:r>
              <a:rPr lang="zh-CN" altLang="en-US" sz="2800" dirty="0">
                <a:ea typeface="黑体" pitchFamily="49" charset="-122"/>
              </a:rPr>
              <a:t>历史著作（起于鲁隐公元年，终于鲁哀公二十七年</a:t>
            </a:r>
            <a:r>
              <a:rPr lang="zh-CN" altLang="en-US" sz="2800" dirty="0" smtClean="0">
                <a:ea typeface="黑体" pitchFamily="49" charset="-122"/>
              </a:rPr>
              <a:t>）</a:t>
            </a:r>
            <a:endParaRPr lang="en-US" altLang="zh-CN" sz="2800" dirty="0" smtClean="0">
              <a:ea typeface="黑体" pitchFamily="49" charset="-122"/>
            </a:endParaRPr>
          </a:p>
          <a:p>
            <a:pPr algn="l">
              <a:lnSpc>
                <a:spcPct val="120000"/>
              </a:lnSpc>
              <a:buFont typeface="Wingdings" pitchFamily="2" charset="2"/>
              <a:buNone/>
            </a:pPr>
            <a:r>
              <a:rPr lang="en-US" sz="2800" dirty="0">
                <a:ea typeface="黑体" pitchFamily="49" charset="-122"/>
              </a:rPr>
              <a:t> </a:t>
            </a:r>
            <a:r>
              <a:rPr lang="en-US" sz="2800" dirty="0" smtClean="0">
                <a:ea typeface="黑体" pitchFamily="49" charset="-122"/>
              </a:rPr>
              <a:t>  《</a:t>
            </a:r>
            <a:r>
              <a:rPr lang="zh-CN" altLang="en-US" sz="2800" dirty="0">
                <a:ea typeface="黑体" pitchFamily="49" charset="-122"/>
              </a:rPr>
              <a:t>左传</a:t>
            </a:r>
            <a:r>
              <a:rPr lang="en-US" sz="2800" dirty="0">
                <a:ea typeface="黑体" pitchFamily="49" charset="-122"/>
              </a:rPr>
              <a:t>》</a:t>
            </a:r>
            <a:r>
              <a:rPr lang="zh-CN" altLang="en-US" sz="2800" dirty="0">
                <a:ea typeface="黑体" pitchFamily="49" charset="-122"/>
              </a:rPr>
              <a:t>以</a:t>
            </a:r>
            <a:r>
              <a:rPr lang="en-US" sz="2800" dirty="0">
                <a:ea typeface="黑体" pitchFamily="49" charset="-122"/>
              </a:rPr>
              <a:t>《</a:t>
            </a:r>
            <a:r>
              <a:rPr lang="zh-CN" altLang="en-US" sz="2800" dirty="0">
                <a:ea typeface="黑体" pitchFamily="49" charset="-122"/>
              </a:rPr>
              <a:t>春秋</a:t>
            </a:r>
            <a:r>
              <a:rPr lang="en-US" sz="2800" dirty="0">
                <a:ea typeface="黑体" pitchFamily="49" charset="-122"/>
              </a:rPr>
              <a:t>》</a:t>
            </a:r>
            <a:r>
              <a:rPr lang="zh-CN" altLang="en-US" sz="2800" dirty="0">
                <a:ea typeface="黑体" pitchFamily="49" charset="-122"/>
              </a:rPr>
              <a:t>的记事为纲。以时间先后为</a:t>
            </a:r>
            <a:r>
              <a:rPr lang="zh-CN" altLang="en-US" sz="2800" dirty="0" smtClean="0">
                <a:ea typeface="黑体" pitchFamily="49" charset="-122"/>
              </a:rPr>
              <a:t>序</a:t>
            </a:r>
            <a:r>
              <a:rPr lang="zh-CN" altLang="en-US" sz="2800" dirty="0">
                <a:ea typeface="黑体" pitchFamily="49" charset="-122"/>
              </a:rPr>
              <a:t>。 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ea typeface="黑体" pitchFamily="49" charset="-122"/>
              </a:rPr>
              <a:t>  </a:t>
            </a:r>
            <a:r>
              <a:rPr lang="zh-CN" altLang="en-US" sz="2800" dirty="0" smtClean="0">
                <a:ea typeface="黑体" pitchFamily="49" charset="-122"/>
              </a:rPr>
              <a:t> </a:t>
            </a:r>
            <a:r>
              <a:rPr lang="en-US" sz="2800" dirty="0" smtClean="0">
                <a:ea typeface="黑体" pitchFamily="49" charset="-122"/>
              </a:rPr>
              <a:t>《</a:t>
            </a:r>
            <a:r>
              <a:rPr lang="zh-CN" altLang="en-US" sz="2800" dirty="0">
                <a:ea typeface="黑体" pitchFamily="49" charset="-122"/>
              </a:rPr>
              <a:t>左传</a:t>
            </a:r>
            <a:r>
              <a:rPr lang="en-US" sz="2800" dirty="0">
                <a:ea typeface="黑体" pitchFamily="49" charset="-122"/>
              </a:rPr>
              <a:t>》</a:t>
            </a:r>
            <a:r>
              <a:rPr lang="zh-CN" altLang="en-US" sz="2800" dirty="0">
                <a:ea typeface="黑体" pitchFamily="49" charset="-122"/>
              </a:rPr>
              <a:t>也称</a:t>
            </a:r>
            <a:r>
              <a:rPr lang="en-US" sz="2800" dirty="0">
                <a:ea typeface="黑体" pitchFamily="49" charset="-122"/>
              </a:rPr>
              <a:t>《</a:t>
            </a:r>
            <a:r>
              <a:rPr lang="zh-CN" altLang="en-US" sz="2800" dirty="0">
                <a:ea typeface="黑体" pitchFamily="49" charset="-122"/>
              </a:rPr>
              <a:t>左氏春秋</a:t>
            </a:r>
            <a:r>
              <a:rPr lang="en-US" sz="2800" dirty="0" smtClean="0">
                <a:ea typeface="黑体" pitchFamily="49" charset="-122"/>
              </a:rPr>
              <a:t>》</a:t>
            </a:r>
            <a:r>
              <a:rPr lang="zh-CN" altLang="en-US" sz="2800" dirty="0">
                <a:ea typeface="黑体" pitchFamily="49" charset="-122"/>
              </a:rPr>
              <a:t>或</a:t>
            </a:r>
            <a:r>
              <a:rPr lang="en-US" sz="2800" dirty="0" smtClean="0">
                <a:ea typeface="黑体" pitchFamily="49" charset="-122"/>
              </a:rPr>
              <a:t>《</a:t>
            </a:r>
            <a:r>
              <a:rPr lang="zh-CN" altLang="en-US" sz="2800" dirty="0">
                <a:ea typeface="黑体" pitchFamily="49" charset="-122"/>
              </a:rPr>
              <a:t>春秋左氏传</a:t>
            </a:r>
            <a:r>
              <a:rPr lang="en-US" sz="2800" dirty="0">
                <a:ea typeface="黑体" pitchFamily="49" charset="-122"/>
              </a:rPr>
              <a:t>》</a:t>
            </a:r>
            <a:r>
              <a:rPr lang="zh-CN" altLang="en-US" sz="2800" dirty="0" smtClean="0">
                <a:ea typeface="黑体" pitchFamily="49" charset="-122"/>
              </a:rPr>
              <a:t>。</a:t>
            </a:r>
            <a:r>
              <a:rPr lang="zh-CN" altLang="en-US" sz="2800" dirty="0">
                <a:ea typeface="黑体" pitchFamily="49" charset="-122"/>
              </a:rPr>
              <a:t>作者相传为鲁国的史官左丘明。</a:t>
            </a:r>
            <a:r>
              <a:rPr lang="zh-CN" altLang="en-US" sz="2800" dirty="0" smtClean="0">
                <a:ea typeface="黑体" pitchFamily="49" charset="-122"/>
              </a:rPr>
              <a:t>与</a:t>
            </a:r>
            <a:r>
              <a:rPr lang="en-US" altLang="zh-CN" sz="2800" dirty="0" smtClean="0">
                <a:ea typeface="黑体" pitchFamily="49" charset="-122"/>
              </a:rPr>
              <a:t>《</a:t>
            </a:r>
            <a:r>
              <a:rPr lang="zh-CN" altLang="en-US" sz="2800" dirty="0" smtClean="0">
                <a:ea typeface="黑体" pitchFamily="49" charset="-122"/>
              </a:rPr>
              <a:t>公羊传</a:t>
            </a:r>
            <a:r>
              <a:rPr lang="en-US" altLang="zh-CN" sz="2800" dirty="0" smtClean="0">
                <a:ea typeface="黑体" pitchFamily="49" charset="-122"/>
              </a:rPr>
              <a:t>》</a:t>
            </a:r>
            <a:r>
              <a:rPr lang="zh-CN" altLang="en-US" sz="2800" dirty="0" smtClean="0">
                <a:ea typeface="黑体" pitchFamily="49" charset="-122"/>
              </a:rPr>
              <a:t>、</a:t>
            </a:r>
            <a:r>
              <a:rPr lang="en-US" altLang="zh-CN" sz="2800" dirty="0" smtClean="0">
                <a:ea typeface="黑体" pitchFamily="49" charset="-122"/>
              </a:rPr>
              <a:t>《</a:t>
            </a:r>
            <a:r>
              <a:rPr lang="zh-CN" altLang="en-US" sz="2800" dirty="0" smtClean="0">
                <a:ea typeface="黑体" pitchFamily="49" charset="-122"/>
              </a:rPr>
              <a:t>谷梁传</a:t>
            </a:r>
            <a:r>
              <a:rPr lang="en-US" altLang="zh-CN" sz="2800" dirty="0" smtClean="0">
                <a:ea typeface="黑体" pitchFamily="49" charset="-122"/>
              </a:rPr>
              <a:t>》</a:t>
            </a:r>
            <a:r>
              <a:rPr lang="zh-CN" altLang="en-US" sz="2800" dirty="0" smtClean="0">
                <a:ea typeface="黑体" pitchFamily="49" charset="-122"/>
              </a:rPr>
              <a:t>并称“春秋三传”。它</a:t>
            </a:r>
            <a:r>
              <a:rPr lang="zh-CN" altLang="en-US" sz="2800" dirty="0">
                <a:ea typeface="黑体" pitchFamily="49" charset="-122"/>
              </a:rPr>
              <a:t>保存了大量古代史料。有关春秋时期各诸候国间的政治、军事，外交以及经济、文化等方面的重大史实都</a:t>
            </a:r>
            <a:r>
              <a:rPr lang="zh-CN" altLang="en-US" sz="2800" dirty="0" smtClean="0">
                <a:ea typeface="黑体" pitchFamily="49" charset="-122"/>
              </a:rPr>
              <a:t>有</a:t>
            </a:r>
            <a:r>
              <a:rPr lang="zh-CN" altLang="en-US" sz="2800" dirty="0">
                <a:ea typeface="黑体" pitchFamily="49" charset="-122"/>
              </a:rPr>
              <a:t>记述</a:t>
            </a:r>
            <a:r>
              <a:rPr lang="zh-CN" altLang="en-US" sz="2800" dirty="0" smtClean="0">
                <a:ea typeface="黑体" pitchFamily="49" charset="-122"/>
              </a:rPr>
              <a:t>，</a:t>
            </a:r>
            <a:r>
              <a:rPr lang="zh-CN" altLang="en-US" sz="2800" dirty="0">
                <a:ea typeface="黑体" pitchFamily="49" charset="-122"/>
              </a:rPr>
              <a:t>具体而完整地显示了时代概貌</a:t>
            </a:r>
            <a:r>
              <a:rPr lang="zh-CN" altLang="en-US" sz="2800" dirty="0" smtClean="0">
                <a:ea typeface="黑体" pitchFamily="49" charset="-122"/>
              </a:rPr>
              <a:t>。</a:t>
            </a:r>
            <a:endParaRPr lang="zh-CN" altLang="en-US" sz="28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78422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"/>
          <p:cNvSpPr>
            <a:spLocks noChangeArrowheads="1"/>
          </p:cNvSpPr>
          <p:nvPr/>
        </p:nvSpPr>
        <p:spPr bwMode="auto">
          <a:xfrm>
            <a:off x="0" y="1412776"/>
            <a:ext cx="9144000" cy="401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dirty="0">
                <a:ea typeface="黑体" pitchFamily="49" charset="-122"/>
              </a:rPr>
              <a:t>        </a:t>
            </a:r>
            <a:r>
              <a:rPr lang="en-US" sz="3600" dirty="0">
                <a:ea typeface="黑体" pitchFamily="49" charset="-122"/>
              </a:rPr>
              <a:t>《</a:t>
            </a:r>
            <a:r>
              <a:rPr lang="zh-CN" altLang="en-US" sz="3600" dirty="0">
                <a:ea typeface="黑体" pitchFamily="49" charset="-122"/>
              </a:rPr>
              <a:t>左传</a:t>
            </a:r>
            <a:r>
              <a:rPr lang="en-US" sz="3600" dirty="0">
                <a:ea typeface="黑体" pitchFamily="49" charset="-122"/>
              </a:rPr>
              <a:t>》</a:t>
            </a:r>
            <a:r>
              <a:rPr lang="zh-CN" altLang="en-US" sz="3600" dirty="0">
                <a:ea typeface="黑体" pitchFamily="49" charset="-122"/>
              </a:rPr>
              <a:t>又具有很高的文字价值。善于描写战争和</a:t>
            </a:r>
            <a:r>
              <a:rPr lang="zh-CN" altLang="en-US" sz="3600" dirty="0" smtClean="0">
                <a:ea typeface="黑体" pitchFamily="49" charset="-122"/>
              </a:rPr>
              <a:t>记述辞令</a:t>
            </a:r>
            <a:r>
              <a:rPr lang="zh-CN" altLang="en-US" sz="3600" dirty="0">
                <a:ea typeface="黑体" pitchFamily="49" charset="-122"/>
              </a:rPr>
              <a:t>，叙事委婉详尽，情节富于故事性和戏剧性，描写人物婉而有致，人物形象性格鲜明、栩栩如生，常常是寥寥几句，就能使读者如见其人，如闻其声，显示了作者高超的艺术表现能力。 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9367741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 flipH="1" flipV="1">
            <a:off x="3886200" y="1352550"/>
            <a:ext cx="1295400" cy="4121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7891" name="Picture 3" descr="山寺背景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38" t="-1947" r="40674"/>
          <a:stretch>
            <a:fillRect/>
          </a:stretch>
        </p:blipFill>
        <p:spPr bwMode="auto">
          <a:xfrm>
            <a:off x="3824288" y="1390650"/>
            <a:ext cx="144780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山寺背景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" y="1447800"/>
            <a:ext cx="1152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7894" name="Group 6"/>
          <p:cNvGrpSpPr>
            <a:grpSpLocks/>
          </p:cNvGrpSpPr>
          <p:nvPr/>
        </p:nvGrpSpPr>
        <p:grpSpPr bwMode="auto">
          <a:xfrm>
            <a:off x="3352800" y="0"/>
            <a:ext cx="1228725" cy="6858000"/>
            <a:chOff x="720" y="1119"/>
            <a:chExt cx="576" cy="2044"/>
          </a:xfrm>
        </p:grpSpPr>
        <p:grpSp>
          <p:nvGrpSpPr>
            <p:cNvPr id="37895" name="Group 7"/>
            <p:cNvGrpSpPr>
              <a:grpSpLocks/>
            </p:cNvGrpSpPr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37896" name="Rectangle 8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897" name="Rectangle 9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7898" name="Rectangle 10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7899" name="Group 11"/>
          <p:cNvGrpSpPr>
            <a:grpSpLocks/>
          </p:cNvGrpSpPr>
          <p:nvPr/>
        </p:nvGrpSpPr>
        <p:grpSpPr bwMode="auto">
          <a:xfrm>
            <a:off x="4581525" y="0"/>
            <a:ext cx="1133475" cy="6858000"/>
            <a:chOff x="4800" y="1121"/>
            <a:chExt cx="561" cy="2042"/>
          </a:xfrm>
        </p:grpSpPr>
        <p:sp>
          <p:nvSpPr>
            <p:cNvPr id="37900" name="Rectangle 12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901" name="Rectangle 13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902" name="Rectangle 14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7904" name="Oval 16"/>
          <p:cNvSpPr>
            <a:spLocks noChangeAspect="1" noChangeArrowheads="1"/>
          </p:cNvSpPr>
          <p:nvPr/>
        </p:nvSpPr>
        <p:spPr bwMode="auto">
          <a:xfrm>
            <a:off x="6950075" y="1616075"/>
            <a:ext cx="136525" cy="136525"/>
          </a:xfrm>
          <a:prstGeom prst="ellipse">
            <a:avLst/>
          </a:prstGeom>
          <a:gradFill rotWithShape="1">
            <a:gsLst>
              <a:gs pos="0">
                <a:schemeClr val="bg1">
                  <a:alpha val="35001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05" name="Oval 17"/>
          <p:cNvSpPr>
            <a:spLocks noChangeAspect="1" noChangeArrowheads="1"/>
          </p:cNvSpPr>
          <p:nvPr/>
        </p:nvSpPr>
        <p:spPr bwMode="auto">
          <a:xfrm>
            <a:off x="6075363" y="2036763"/>
            <a:ext cx="96837" cy="96837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06" name="Oval 18"/>
          <p:cNvSpPr>
            <a:spLocks noChangeAspect="1" noChangeArrowheads="1"/>
          </p:cNvSpPr>
          <p:nvPr/>
        </p:nvSpPr>
        <p:spPr bwMode="auto">
          <a:xfrm>
            <a:off x="5562600" y="16224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07" name="Oval 19"/>
          <p:cNvSpPr>
            <a:spLocks noChangeAspect="1" noChangeArrowheads="1"/>
          </p:cNvSpPr>
          <p:nvPr/>
        </p:nvSpPr>
        <p:spPr bwMode="auto">
          <a:xfrm>
            <a:off x="1752600" y="1752600"/>
            <a:ext cx="71438" cy="71438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08" name="Oval 20"/>
          <p:cNvSpPr>
            <a:spLocks noChangeAspect="1" noChangeArrowheads="1"/>
          </p:cNvSpPr>
          <p:nvPr/>
        </p:nvSpPr>
        <p:spPr bwMode="auto">
          <a:xfrm>
            <a:off x="7337425" y="22320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09" name="Oval 21"/>
          <p:cNvSpPr>
            <a:spLocks noChangeAspect="1" noChangeArrowheads="1"/>
          </p:cNvSpPr>
          <p:nvPr/>
        </p:nvSpPr>
        <p:spPr bwMode="auto">
          <a:xfrm>
            <a:off x="7794625" y="1927225"/>
            <a:ext cx="53975" cy="53975"/>
          </a:xfrm>
          <a:prstGeom prst="ellipse">
            <a:avLst/>
          </a:prstGeom>
          <a:gradFill rotWithShape="1"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0" name="Oval 22"/>
          <p:cNvSpPr>
            <a:spLocks noChangeAspect="1" noChangeArrowheads="1"/>
          </p:cNvSpPr>
          <p:nvPr/>
        </p:nvSpPr>
        <p:spPr bwMode="auto">
          <a:xfrm>
            <a:off x="685800" y="4800600"/>
            <a:ext cx="96838" cy="9683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1" name="Oval 23"/>
          <p:cNvSpPr>
            <a:spLocks noChangeAspect="1" noChangeArrowheads="1"/>
          </p:cNvSpPr>
          <p:nvPr/>
        </p:nvSpPr>
        <p:spPr bwMode="auto">
          <a:xfrm>
            <a:off x="5943600" y="17526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2" name="Oval 24"/>
          <p:cNvSpPr>
            <a:spLocks noChangeAspect="1" noChangeArrowheads="1"/>
          </p:cNvSpPr>
          <p:nvPr/>
        </p:nvSpPr>
        <p:spPr bwMode="auto">
          <a:xfrm>
            <a:off x="4724400" y="1524000"/>
            <a:ext cx="144463" cy="144463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3" name="Oval 25"/>
          <p:cNvSpPr>
            <a:spLocks noChangeAspect="1" noChangeArrowheads="1"/>
          </p:cNvSpPr>
          <p:nvPr/>
        </p:nvSpPr>
        <p:spPr bwMode="auto">
          <a:xfrm>
            <a:off x="7551738" y="1676400"/>
            <a:ext cx="57150" cy="57150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4" name="Oval 26"/>
          <p:cNvSpPr>
            <a:spLocks noChangeAspect="1" noChangeArrowheads="1"/>
          </p:cNvSpPr>
          <p:nvPr/>
        </p:nvSpPr>
        <p:spPr bwMode="auto">
          <a:xfrm>
            <a:off x="8382000" y="51816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7917" name="Rectangle 29"/>
          <p:cNvSpPr>
            <a:spLocks noChangeArrowheads="1"/>
          </p:cNvSpPr>
          <p:nvPr/>
        </p:nvSpPr>
        <p:spPr bwMode="auto">
          <a:xfrm flipH="1">
            <a:off x="3962400" y="0"/>
            <a:ext cx="9906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400" b="1" smtClean="0">
              <a:solidFill>
                <a:srgbClr val="000000"/>
              </a:solidFill>
              <a:ea typeface="方正康体简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000000"/>
                </a:solidFill>
                <a:ea typeface="方正康体简体" pitchFamily="2" charset="-122"/>
              </a:rPr>
              <a:t>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000" b="1" smtClean="0">
              <a:solidFill>
                <a:srgbClr val="000000"/>
              </a:solidFill>
              <a:ea typeface="方正康体简体" pitchFamily="2" charset="-122"/>
            </a:endParaRPr>
          </a:p>
        </p:txBody>
      </p:sp>
      <p:sp>
        <p:nvSpPr>
          <p:cNvPr id="37915" name="Oval 27"/>
          <p:cNvSpPr>
            <a:spLocks noChangeAspect="1" noChangeArrowheads="1"/>
          </p:cNvSpPr>
          <p:nvPr/>
        </p:nvSpPr>
        <p:spPr bwMode="auto">
          <a:xfrm>
            <a:off x="8305800" y="4837113"/>
            <a:ext cx="115888" cy="115887"/>
          </a:xfrm>
          <a:prstGeom prst="ellipse">
            <a:avLst/>
          </a:prstGeom>
          <a:gradFill rotWithShape="1">
            <a:gsLst>
              <a:gs pos="0">
                <a:schemeClr val="bg1">
                  <a:alpha val="69000"/>
                </a:schemeClr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7919" name="Picture 31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95800"/>
            <a:ext cx="18288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6019800" y="4419600"/>
            <a:ext cx="2667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66"/>
                </a:solidFill>
              </a:rPr>
              <a:t>哈三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中语文组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66"/>
                </a:solidFill>
              </a:rPr>
              <a:t>     郭     笛</a:t>
            </a:r>
          </a:p>
        </p:txBody>
      </p:sp>
    </p:spTree>
    <p:extLst>
      <p:ext uri="{BB962C8B-B14F-4D97-AF65-F5344CB8AC3E}">
        <p14:creationId xmlns:p14="http://schemas.microsoft.com/office/powerpoint/2010/main" xmlns="" val="42473632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4 -0.81667 C -0.04948 -0.79028 -0.05313 -0.76389 -0.05 -0.72778 C -0.04688 -0.69167 -0.02431 -0.63056 -0.02709 -0.60001 C -0.02986 -0.56945 -0.06771 -0.57639 -0.06667 -0.54445 C -0.06563 -0.51251 -0.02014 -0.44445 -0.02084 -0.40834 C -0.02153 -0.37223 -0.06667 -0.35602 -0.07084 -0.32778 C -0.075 -0.29954 -0.05139 -0.26389 -0.04584 -0.23889 C -0.04028 -0.21389 -0.03716 -0.19584 -0.0375 -0.17778 C -0.03785 -0.15973 -0.05 -0.13658 -0.04792 -0.13056 C -0.04584 -0.12454 -0.02848 -0.15093 -0.025 -0.14167 C -0.02153 -0.13241 -0.03056 -0.09676 -0.02709 -0.07501 C -0.02361 -0.05325 -0.0125 -0.01852 -0.00417 -0.01112 C 0.00416 -0.00371 0.02222 -0.03241 0.02291 -0.03056 C 0.02361 -0.02871 0.00312 -0.00417 3.33333E-6 -6.66667E-6 " pathEditMode="relative" ptsTypes="aaaaaaaaaaaaaA">
                                      <p:cBhvr>
                                        <p:cTn id="6" dur="2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37894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37899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33333E-7 -3.33333E-6 L 0.43698 -0.00208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" y="-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0 L -0.43385 0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100" fill="hold"/>
                                        <p:tgtEl>
                                          <p:spTgt spid="37890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29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 tmFilter="0, 0; .2, .5; .8, .5; 1, 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0" autoRev="1" fill="hold"/>
                                        <p:tgtEl>
                                          <p:spTgt spid="379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0.00052 0.0007 C -0.046 0.01249 -0.09236 0.02428 -0.15798 0.03099 C -0.22361 0.03769 -0.34375 0.04347 -0.39375 0.04093 C -0.44375 0.03838 -0.43784 0.03607 -0.45798 0.01596 C -0.47812 -0.00416 -0.47968 -0.07838 -0.51458 -0.07954 C -0.54948 -0.08069 -0.62361 0.01087 -0.66736 0.00833 C -0.71111 0.00578 -0.75017 -0.07098 -0.77691 -0.09456 C -0.80364 -0.11815 -0.8158 -0.12532 -0.82777 -0.13248 " pathEditMode="relative" ptsTypes="aaaaaaaA">
                                      <p:cBhvr>
                                        <p:cTn id="37" dur="14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 tmFilter="0, 0; .2, .5; .8, .5; 1, 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000" autoRev="1" fill="hold"/>
                                        <p:tgtEl>
                                          <p:spTgt spid="379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0" tmFilter="0, 0; .2, .5; .8, .5; 1, 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0" autoRev="1" fill="hold"/>
                                        <p:tgtEl>
                                          <p:spTgt spid="379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 tmFilter="0, 0; .2, .5; .8, .5; 1, 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0" autoRev="1" fill="hold"/>
                                        <p:tgtEl>
                                          <p:spTgt spid="379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 tmFilter="0, 0; .2, .5; .8, .5; 1, 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500" autoRev="1" fill="hold"/>
                                        <p:tgtEl>
                                          <p:spTgt spid="379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0" tmFilter="0, 0; .2, .5; .8, .5; 1, 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0" autoRev="1" fill="hold"/>
                                        <p:tgtEl>
                                          <p:spTgt spid="379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1.94444E-6 -6.7052E-6 C 0.04843 0.00577 0.09687 0.01155 0.14531 0.00231 C 0.19375 -0.00694 0.24566 -0.0474 0.29062 -0.05527 C 0.33559 -0.06313 0.37291 -0.0407 0.4151 -0.04532 C 0.45729 -0.04995 0.50191 -0.08347 0.5434 -0.08301 C 0.58489 -0.08255 0.64982 -0.05943 0.66423 -0.04278 C 0.67864 -0.02613 0.69652 0.01248 0.6302 0.01757 C 0.56389 0.02265 0.33159 0.00277 0.26614 -0.01272 C 0.20069 -0.02821 0.26718 -0.07122 0.23784 -0.07538 C 0.2085 -0.07954 0.09444 -0.05642 0.09062 -0.03769 C 0.0868 -0.01897 0.15885 0.04231 0.2151 0.03768 C 0.27135 0.03306 0.37135 -0.06706 0.4283 -0.06544 C 0.48524 -0.06382 0.51857 0.04138 0.55659 0.04762 C 0.59461 0.05387 0.61632 -0.01596 0.65659 -0.02775 C 0.69687 -0.03954 0.74739 -0.03122 0.79809 -0.02267 " pathEditMode="relative" ptsTypes="aaaaaaaaaaaaaaA">
                                      <p:cBhvr>
                                        <p:cTn id="71" dur="25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indefinite" accel="50000" decel="5000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33333E-6 0.04722 C -0.07275 0.01111 -0.14532 -0.02477 -0.21129 -0.03773 C -0.27743 -0.05093 -0.33889 -0.0382 -0.39618 -0.03102 C -0.45348 -0.02384 -0.49809 0.01967 -0.55469 0.00625 C -0.61146 -0.00718 -0.68889 -0.08866 -0.73577 -0.11204 C -0.78264 -0.13565 -0.8092 -0.13565 -0.83577 -0.13565 " pathEditMode="relative" rAng="0" ptsTypes="aaaaaA">
                                      <p:cBhvr>
                                        <p:cTn id="75" dur="8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88" y="-914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904" grpId="0" animBg="1"/>
      <p:bldP spid="37905" grpId="0" animBg="1"/>
      <p:bldP spid="37905" grpId="1" animBg="1"/>
      <p:bldP spid="37906" grpId="0" animBg="1"/>
      <p:bldP spid="37906" grpId="1" animBg="1"/>
      <p:bldP spid="37908" grpId="0" animBg="1"/>
      <p:bldP spid="37908" grpId="1" animBg="1"/>
      <p:bldP spid="37909" grpId="0" animBg="1"/>
      <p:bldP spid="37909" grpId="1" animBg="1"/>
      <p:bldP spid="37910" grpId="0" animBg="1"/>
      <p:bldP spid="37910" grpId="1" animBg="1"/>
      <p:bldP spid="37911" grpId="0" animBg="1"/>
      <p:bldP spid="37911" grpId="1" animBg="1"/>
      <p:bldP spid="37912" grpId="0" animBg="1"/>
      <p:bldP spid="37912" grpId="1" animBg="1"/>
      <p:bldP spid="37914" grpId="0" animBg="1"/>
      <p:bldP spid="37914" grpId="1" animBg="1"/>
      <p:bldP spid="37917" grpId="0" animBg="1"/>
      <p:bldP spid="37915" grpId="0" animBg="1"/>
      <p:bldP spid="379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47664" y="188640"/>
            <a:ext cx="2808312" cy="655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zh-CN" sz="4000" dirty="0" smtClean="0">
                <a:ea typeface="黑体" pitchFamily="49" charset="-122"/>
              </a:rPr>
              <a:t>解题</a:t>
            </a:r>
            <a:r>
              <a:rPr lang="zh-CN" altLang="en-US" sz="4000" dirty="0" smtClean="0">
                <a:ea typeface="黑体" pitchFamily="49" charset="-122"/>
              </a:rPr>
              <a:t>：</a:t>
            </a:r>
            <a:r>
              <a:rPr lang="zh-CN" sz="4000" dirty="0" smtClean="0"/>
              <a:t> </a:t>
            </a:r>
            <a:endParaRPr lang="zh-CN" sz="4000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844824"/>
            <a:ext cx="9144000" cy="3456384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本文选自</a:t>
            </a:r>
            <a:r>
              <a:rPr lang="en-US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左传</a:t>
            </a:r>
            <a:r>
              <a:rPr lang="en-US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僖公三十年。主要是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记述公元前</a:t>
            </a:r>
            <a:r>
              <a:rPr lang="zh-CN" altLang="en-US" sz="2800" dirty="0">
                <a:latin typeface="Arial" pitchFamily="34" charset="0"/>
                <a:ea typeface="黑体" pitchFamily="49" charset="-122"/>
              </a:rPr>
              <a:t> </a:t>
            </a:r>
            <a:r>
              <a:rPr lang="en-US" sz="2800" dirty="0">
                <a:latin typeface="黑体" pitchFamily="49" charset="-122"/>
                <a:ea typeface="黑体" pitchFamily="49" charset="-122"/>
              </a:rPr>
              <a:t>630</a:t>
            </a:r>
            <a:r>
              <a:rPr lang="en-US" sz="2800" dirty="0">
                <a:latin typeface="Arial" pitchFamily="34" charset="0"/>
                <a:ea typeface="黑体" pitchFamily="49" charset="-122"/>
              </a:rPr>
              <a:t>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年秦、晋大军包围郑国，郑国情势危急。谋士烛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之武利用秦、晋矛盾，向秦伯分析了当前的形势，采取分化瓦解的办法，说明了保存郑国对秦有利，灭掉郑国对秦不利的道理，终于说服了秦伯。秦伯不但撤走了围郑的秦军，反而派兵保卫郑国，迫使晋国不得不撤兵，从而消除了郑国的危机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07007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60648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</a:t>
            </a:r>
            <a:r>
              <a:rPr lang="zh-CN" altLang="en-US" sz="2800" b="1" dirty="0" smtClean="0"/>
              <a:t>听读课文，初步感知</a:t>
            </a:r>
            <a:endParaRPr lang="en-US" altLang="zh-CN" sz="2800" b="1" dirty="0" smtClean="0"/>
          </a:p>
          <a:p>
            <a:r>
              <a:rPr lang="zh-CN" altLang="en-US" sz="4400" dirty="0" smtClean="0"/>
              <a:t>            </a:t>
            </a:r>
            <a:endParaRPr lang="zh-CN" altLang="en-US" sz="44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7121" y="1124744"/>
            <a:ext cx="9061896" cy="5327650"/>
          </a:xfrm>
          <a:prstGeom prst="rect">
            <a:avLst/>
          </a:prstGeom>
          <a:solidFill>
            <a:schemeClr val="bg1"/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CN" sz="2400" b="1" kern="0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400" b="1" kern="0" dirty="0" smtClean="0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晋侯、秦伯围郑，以其无礼于晋，且贰于楚也。晋军函陵，秦军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氾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南。 </a:t>
            </a:r>
            <a:endParaRPr lang="en-US" altLang="zh-CN" sz="2400" b="1" kern="0" dirty="0" smtClean="0"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CN" sz="2400" b="1" kern="0" dirty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佚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之狐言于郑伯曰：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国危矣，若使烛之武见秦君，师必退。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公从之。辞曰：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臣之壮也，犹不如人；今老矣，无能为也已。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公曰：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吾不能早用子，今急而求子，是寡人之过也。然郑亡，子亦有不利焉！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许之。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b="1" kern="0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  夜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缒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而出。见秦伯，曰：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秦、晋围郑，郑既知亡矣。若亡郑而有益于君，敢以烦执事。越国以鄙远，君知其难也，焉用亡郑以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陪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邻？邻之厚，君之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薄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也。若舍郑以为东道主，行李之往来，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共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其乏困，君亦无所害。且君尝为晋君赐矣，许君焦、瑕，朝济而夕设版焉，君之所知也。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夫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晋，何厌之有？既东封郑，又欲肆其西封，若不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阙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秦，将焉取之？阙秦以利晋，惟君图之。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秦伯说，与郑人盟。使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杞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子、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逢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孙、杨孙戍之，乃还。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b="1" kern="0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 子犯请击之。公曰：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不可。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微夫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人之力不及此。因人之力而敝之，不仁；失其所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与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，不</a:t>
            </a:r>
            <a:r>
              <a:rPr lang="zh-CN" altLang="en-US" sz="2400" b="1" kern="0" dirty="0" smtClean="0">
                <a:solidFill>
                  <a:srgbClr val="A50021"/>
                </a:solidFill>
                <a:latin typeface="黑体" pitchFamily="2" charset="-122"/>
                <a:ea typeface="黑体" pitchFamily="2" charset="-122"/>
              </a:rPr>
              <a:t>知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；以乱易整，不武。吾其还也。</a:t>
            </a:r>
            <a:r>
              <a:rPr lang="zh-CN" altLang="en-US" sz="2400" b="1" kern="0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2400" b="1" kern="0" dirty="0" smtClean="0">
                <a:latin typeface="黑体" pitchFamily="2" charset="-122"/>
                <a:ea typeface="黑体" pitchFamily="2" charset="-122"/>
              </a:rPr>
              <a:t>亦去之 。</a:t>
            </a:r>
            <a:endParaRPr lang="zh-CN" altLang="en-US" sz="2400" b="1" kern="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0" y="759610"/>
            <a:ext cx="827535" cy="647779"/>
          </a:xfrm>
          <a:prstGeom prst="wedgeRoundRectCallout">
            <a:avLst>
              <a:gd name="adj1" fmla="val 75176"/>
              <a:gd name="adj2" fmla="val 107176"/>
              <a:gd name="adj3" fmla="val 16667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 smtClean="0">
                <a:solidFill>
                  <a:srgbClr val="FFFFFF"/>
                </a:solidFill>
                <a:ea typeface="黑体" pitchFamily="2" charset="-122"/>
              </a:rPr>
              <a:t>y</a:t>
            </a:r>
            <a:r>
              <a:rPr lang="en-US" altLang="zh-CN" sz="4000" b="1" dirty="0" err="1" smtClean="0">
                <a:solidFill>
                  <a:srgbClr val="FFFFFF"/>
                </a:solidFill>
                <a:ea typeface="黑体" pitchFamily="2" charset="-122"/>
              </a:rPr>
              <a:t>ì</a:t>
            </a:r>
            <a:endParaRPr lang="en-US" altLang="zh-CN" sz="4000" b="1" dirty="0" smtClean="0">
              <a:solidFill>
                <a:srgbClr val="FFFFFF"/>
              </a:solidFill>
              <a:ea typeface="黑体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512265" y="309742"/>
            <a:ext cx="1008211" cy="720080"/>
          </a:xfrm>
          <a:prstGeom prst="wedgeRoundRectCallout">
            <a:avLst>
              <a:gd name="adj1" fmla="val 18403"/>
              <a:gd name="adj2" fmla="val 103431"/>
              <a:gd name="adj3" fmla="val 16667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 smtClean="0">
                <a:solidFill>
                  <a:srgbClr val="FFFFFF"/>
                </a:solidFill>
                <a:ea typeface="黑体" pitchFamily="2" charset="-122"/>
              </a:rPr>
              <a:t>f</a:t>
            </a:r>
            <a:r>
              <a:rPr lang="en-US" altLang="zh-CN" sz="4000" b="1" dirty="0" err="1">
                <a:solidFill>
                  <a:srgbClr val="FFFFFF"/>
                </a:solidFill>
                <a:ea typeface="黑体" pitchFamily="2" charset="-122"/>
              </a:rPr>
              <a:t>á</a:t>
            </a:r>
            <a:r>
              <a:rPr lang="en-US" altLang="zh-CN" sz="3200" b="1" dirty="0" err="1" smtClean="0">
                <a:solidFill>
                  <a:srgbClr val="FFFFFF"/>
                </a:solidFill>
                <a:ea typeface="黑体" pitchFamily="2" charset="-122"/>
              </a:rPr>
              <a:t>n</a:t>
            </a:r>
            <a:endParaRPr lang="en-US" altLang="zh-CN" sz="3200" b="1" dirty="0" smtClean="0">
              <a:solidFill>
                <a:srgbClr val="FFFFFF"/>
              </a:solidFill>
              <a:ea typeface="黑体" pitchFamily="2" charset="-122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1187624" y="2060848"/>
            <a:ext cx="1439863" cy="719138"/>
          </a:xfrm>
          <a:prstGeom prst="wedgeRoundRectCallout">
            <a:avLst>
              <a:gd name="adj1" fmla="val -53417"/>
              <a:gd name="adj2" fmla="val 95255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zhuì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黑体" pitchFamily="2" charset="-122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04105" y="2021433"/>
            <a:ext cx="1223962" cy="719138"/>
          </a:xfrm>
          <a:prstGeom prst="wedgeRoundRectCallout">
            <a:avLst>
              <a:gd name="adj1" fmla="val -42995"/>
              <a:gd name="adj2" fmla="val 174944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kern="0" dirty="0" err="1" smtClean="0">
                <a:solidFill>
                  <a:srgbClr val="FFFFFF"/>
                </a:solidFill>
                <a:ea typeface="黑体" pitchFamily="2" charset="-122"/>
              </a:rPr>
              <a:t>p</a:t>
            </a:r>
            <a:r>
              <a:rPr lang="en-US" altLang="zh-CN" sz="4000" b="1" kern="0" dirty="0" err="1">
                <a:solidFill>
                  <a:srgbClr val="FFFFFF"/>
                </a:solidFill>
                <a:ea typeface="黑体" pitchFamily="2" charset="-122"/>
              </a:rPr>
              <a:t>é</a:t>
            </a:r>
            <a:r>
              <a:rPr kumimoji="0" lang="en-US" altLang="zh-CN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i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黑体" pitchFamily="2" charset="-122"/>
            </a:endParaRPr>
          </a:p>
        </p:txBody>
      </p:sp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3995936" y="2257177"/>
            <a:ext cx="1008063" cy="719138"/>
          </a:xfrm>
          <a:prstGeom prst="wedgeRoundRectCallout">
            <a:avLst>
              <a:gd name="adj1" fmla="val -104486"/>
              <a:gd name="adj2" fmla="val 142273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bó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116086" y="2636044"/>
            <a:ext cx="1512887" cy="719138"/>
          </a:xfrm>
          <a:prstGeom prst="wedgeRoundRectCallout">
            <a:avLst>
              <a:gd name="adj1" fmla="val -102569"/>
              <a:gd name="adj2" fmla="val 161259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gōng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黑体" pitchFamily="2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3808" y="2936082"/>
            <a:ext cx="1008062" cy="719137"/>
          </a:xfrm>
          <a:prstGeom prst="wedgeRoundRectCallout">
            <a:avLst>
              <a:gd name="adj1" fmla="val 45907"/>
              <a:gd name="adj2" fmla="val 123287"/>
              <a:gd name="adj3" fmla="val 16667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err="1" smtClean="0">
                <a:solidFill>
                  <a:srgbClr val="FFFFFF"/>
                </a:solidFill>
                <a:ea typeface="黑体" pitchFamily="2" charset="-122"/>
              </a:rPr>
              <a:t>fú</a:t>
            </a:r>
            <a:endParaRPr lang="en-US" altLang="zh-CN" sz="4000" b="1" dirty="0" smtClean="0">
              <a:solidFill>
                <a:srgbClr val="FFFFFF"/>
              </a:solidFill>
              <a:ea typeface="黑体" pitchFamily="2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1365323" y="3280570"/>
            <a:ext cx="1296988" cy="719137"/>
          </a:xfrm>
          <a:prstGeom prst="wedgeRoundRectCallout">
            <a:avLst>
              <a:gd name="adj1" fmla="val 16097"/>
              <a:gd name="adj2" fmla="val 129028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quē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黑体" pitchFamily="2" charset="-122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2555081" y="3429000"/>
            <a:ext cx="1008063" cy="719137"/>
          </a:xfrm>
          <a:prstGeom prst="wedgeRoundRectCallout">
            <a:avLst>
              <a:gd name="adj1" fmla="val -34093"/>
              <a:gd name="adj2" fmla="val 161259"/>
              <a:gd name="adj3" fmla="val 16667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err="1" smtClean="0">
                <a:solidFill>
                  <a:srgbClr val="FFFFFF"/>
                </a:solidFill>
                <a:ea typeface="黑体" pitchFamily="2" charset="-122"/>
              </a:rPr>
              <a:t>qǐ</a:t>
            </a:r>
            <a:endParaRPr lang="en-US" altLang="zh-CN" sz="4000" b="1" dirty="0" smtClean="0">
              <a:solidFill>
                <a:srgbClr val="FFFFFF"/>
              </a:solidFill>
              <a:ea typeface="黑体" pitchFamily="2" charset="-122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3553420" y="3767931"/>
            <a:ext cx="1727200" cy="719138"/>
          </a:xfrm>
          <a:prstGeom prst="wedgeRoundRectCallout">
            <a:avLst>
              <a:gd name="adj1" fmla="val -37778"/>
              <a:gd name="adj2" fmla="val 79801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páng</a:t>
            </a: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4283968" y="3640138"/>
            <a:ext cx="1223963" cy="719137"/>
          </a:xfrm>
          <a:prstGeom prst="wedgeRoundRectCallout">
            <a:avLst>
              <a:gd name="adj1" fmla="val -15630"/>
              <a:gd name="adj2" fmla="val 168986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wēi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5724526" y="4127500"/>
            <a:ext cx="1008062" cy="719137"/>
          </a:xfrm>
          <a:prstGeom prst="wedgeRoundRectCallout">
            <a:avLst>
              <a:gd name="adj1" fmla="val -128898"/>
              <a:gd name="adj2" fmla="val 102319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fú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1008211" y="5373688"/>
            <a:ext cx="1008062" cy="719137"/>
          </a:xfrm>
          <a:prstGeom prst="wedgeRoundRectCallout">
            <a:avLst>
              <a:gd name="adj1" fmla="val 154250"/>
              <a:gd name="adj2" fmla="val 5852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yǔ</a:t>
            </a: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4391918" y="5733256"/>
            <a:ext cx="1008062" cy="719138"/>
          </a:xfrm>
          <a:prstGeom prst="wedgeRoundRectCallout">
            <a:avLst>
              <a:gd name="adj1" fmla="val -88111"/>
              <a:gd name="adj2" fmla="val -47569"/>
              <a:gd name="adj3" fmla="val 16667"/>
            </a:avLst>
          </a:prstGeom>
          <a:solidFill>
            <a:srgbClr val="99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zhì</a:t>
            </a:r>
          </a:p>
        </p:txBody>
      </p:sp>
    </p:spTree>
    <p:extLst>
      <p:ext uri="{BB962C8B-B14F-4D97-AF65-F5344CB8AC3E}">
        <p14:creationId xmlns:p14="http://schemas.microsoft.com/office/powerpoint/2010/main" xmlns="" val="341413549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info2">
  <a:themeElements>
    <a:clrScheme name="">
      <a:dk1>
        <a:srgbClr val="000099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82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info2">
      <a:majorFont>
        <a:latin typeface="Times New Roman"/>
        <a:ea typeface="隶书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info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fo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info2">
  <a:themeElements>
    <a:clrScheme name="">
      <a:dk1>
        <a:srgbClr val="000099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82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info2">
      <a:majorFont>
        <a:latin typeface="Times New Roman"/>
        <a:ea typeface="隶书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info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fo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fo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默认设计模板">
  <a:themeElements>
    <a:clrScheme name="3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默认设计模板">
  <a:themeElements>
    <a:clrScheme name="3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1759</Words>
  <Application>Microsoft Office PowerPoint</Application>
  <PresentationFormat>全屏显示(4:3)</PresentationFormat>
  <Paragraphs>139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1_info2</vt:lpstr>
      <vt:lpstr>2_info2</vt:lpstr>
      <vt:lpstr>3_默认设计模板</vt:lpstr>
      <vt:lpstr>4_默认设计模板</vt:lpstr>
      <vt:lpstr>第二单元导读：</vt:lpstr>
      <vt:lpstr>学习文言文要重点关注哪些内容</vt:lpstr>
      <vt:lpstr>幻灯片 3</vt:lpstr>
      <vt:lpstr>《左传》介绍：</vt:lpstr>
      <vt:lpstr>幻灯片 5</vt:lpstr>
      <vt:lpstr>幻灯片 6</vt:lpstr>
      <vt:lpstr>幻灯片 7</vt:lpstr>
      <vt:lpstr>解题： </vt:lpstr>
      <vt:lpstr>幻灯片 9</vt:lpstr>
      <vt:lpstr>幻灯片 10</vt:lpstr>
      <vt:lpstr>时代背景 </vt:lpstr>
      <vt:lpstr>幻灯片 12</vt:lpstr>
      <vt:lpstr>幻灯片 13</vt:lpstr>
      <vt:lpstr>以其无礼于晋</vt:lpstr>
      <vt:lpstr>且贰于楚也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伊人的书房</dc:creator>
  <cp:lastModifiedBy>guodi</cp:lastModifiedBy>
  <cp:revision>31</cp:revision>
  <dcterms:created xsi:type="dcterms:W3CDTF">2013-09-11T08:50:19Z</dcterms:created>
  <dcterms:modified xsi:type="dcterms:W3CDTF">2013-09-14T12:11:49Z</dcterms:modified>
</cp:coreProperties>
</file>