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bin" ContentType="application/vnd.ms-office.activeX"/>
  <Default Extension="vml" ContentType="application/vnd.openxmlformats-officedocument.vmlDrawing"/>
  <Default Extension="png" ContentType="image/png"/>
  <Default Extension="wmf" ContentType="image/x-wmf"/>
  <Default Extension="mp3" ContentType="audio/mpeg"/>
  <Default Extension="wav" ContentType="audio/x-wav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2" r:id="rId2"/>
    <p:sldMasterId id="2147483675" r:id="rId3"/>
  </p:sldMasterIdLst>
  <p:notesMasterIdLst>
    <p:notesMasterId r:id="rId4"/>
  </p:notesMasterIdLst>
  <p:sldIdLst>
    <p:sldId id="275" r:id="rId5"/>
    <p:sldId id="293" r:id="rId6"/>
    <p:sldId id="294" r:id="rId7"/>
    <p:sldId id="295" r:id="rId8"/>
    <p:sldId id="296" r:id="rId9"/>
    <p:sldId id="297" r:id="rId10"/>
    <p:sldId id="299" r:id="rId11"/>
    <p:sldId id="300" r:id="rId12"/>
    <p:sldId id="279" r:id="rId13"/>
    <p:sldId id="301" r:id="rId14"/>
    <p:sldId id="350" r:id="rId15"/>
    <p:sldId id="305" r:id="rId16"/>
    <p:sldId id="307" r:id="rId17"/>
    <p:sldId id="309" r:id="rId18"/>
    <p:sldId id="338" r:id="rId19"/>
    <p:sldId id="339" r:id="rId20"/>
    <p:sldId id="340" r:id="rId21"/>
    <p:sldId id="343" r:id="rId22"/>
    <p:sldId id="342" r:id="rId23"/>
    <p:sldId id="291" r:id="rId24"/>
    <p:sldId id="344" r:id="rId25"/>
    <p:sldId id="347" r:id="rId26"/>
    <p:sldId id="346" r:id="rId27"/>
    <p:sldId id="348" r:id="rId28"/>
    <p:sldId id="349" r:id="rId29"/>
    <p:sldId id="262" r:id="rId30"/>
    <p:sldId id="351" r:id="rId31"/>
    <p:sldId id="353" r:id="rId32"/>
    <p:sldId id="354" r:id="rId33"/>
    <p:sldId id="355" r:id="rId34"/>
    <p:sldId id="356" r:id="rId35"/>
    <p:sldId id="358" r:id="rId36"/>
    <p:sldId id="345" r:id="rId37"/>
    <p:sldId id="357" r:id="rId38"/>
  </p:sldIdLst>
  <p:sldSz cx="9144000" cy="5715000" type="screen16x1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3" d="100"/>
          <a:sy n="93" d="100"/>
        </p:scale>
        <p:origin x="990" y="78"/>
      </p:cViewPr>
      <p:guideLst>
        <p:guide orient="horz" pos="180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tags" Target="tags/tag28.xml" /><Relationship Id="rId4" Type="http://schemas.openxmlformats.org/officeDocument/2006/relationships/notesMaster" Target="notesMasters/notesMaster1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activeX/_rels/activeX1.xml.rels>&#65279;<?xml version="1.0" encoding="utf-8" standalone="yes"?><Relationships xmlns="http://schemas.openxmlformats.org/package/2006/relationships"><Relationship Id="rId1" Type="http://schemas.microsoft.com/office/2006/relationships/activeXControlBinary" Target="activeX1.bin" /></Relationships>
</file>

<file path=ppt/activeX/activeX1.xml><?xml version="1.0" encoding="utf-8"?>
<ax:ocx xmlns:r="http://schemas.openxmlformats.org/officeDocument/2006/relationships" xmlns:ax="http://schemas.microsoft.com/office/2006/activeX" ax:classid="{d27cdb6e-ae6d-11cf-96b8-444553540000}" r:id="rId1" ax:persistence="persistStorage"/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120" y="1143000"/>
            <a:ext cx="493776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708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981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1167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9693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6844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5205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0416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6712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AF47CFDF-BAF7-4551-8882-54C1DFDE6C17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24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50000"/>
              </a:spcBef>
            </a:pPr>
            <a:endParaRPr lang="zh-CN" altLang="en-US" b="1"/>
          </a:p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1836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0176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4273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4DF0A5-0A35-4C6B-AF10-8ABA32275BD5}" type="slidenum">
              <a:rPr lang="zh-CN" altLang="en-US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618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5872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7731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4DF0A5-0A35-4C6B-AF10-8ABA32275BD5}" type="slidenum">
              <a:rPr lang="zh-CN" altLang="en-US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980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20276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585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2055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1770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4525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544668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3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标题 7169"/>
          <p:cNvSpPr>
            <a:spLocks noGrp="1" noRot="1"/>
          </p:cNvSpPr>
          <p:nvPr>
            <p:ph type="ctrTitle"/>
          </p:nvPr>
        </p:nvSpPr>
        <p:spPr>
          <a:xfrm>
            <a:off x="685800" y="1905000"/>
            <a:ext cx="7772400" cy="952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7171" name="副标题 7170"/>
          <p:cNvSpPr>
            <a:spLocks noGrp="1" noRot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1pPr>
            <a:lvl2pPr marL="342900" lvl="1" indent="0" algn="ctr"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685800" lvl="2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3pPr>
            <a:lvl4pPr marL="1028700" lvl="3" indent="0" algn="ctr"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371600" lvl="4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7172" name="日期占位符 7171"/>
          <p:cNvSpPr>
            <a:spLocks noGrp="1"/>
          </p:cNvSpPr>
          <p:nvPr>
            <p:ph type="dt" sz="half" idx="2"/>
          </p:nvPr>
        </p:nvSpPr>
        <p:spPr>
          <a:xfrm>
            <a:off x="301625" y="5204354"/>
            <a:ext cx="2289175" cy="3968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50"/>
            </a:lvl1pPr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173" name="页脚占位符 7172"/>
          <p:cNvSpPr>
            <a:spLocks noGrp="1"/>
          </p:cNvSpPr>
          <p:nvPr>
            <p:ph type="ftr" sz="quarter" idx="3"/>
          </p:nvPr>
        </p:nvSpPr>
        <p:spPr>
          <a:xfrm>
            <a:off x="3124200" y="5204354"/>
            <a:ext cx="2895600" cy="3968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50"/>
            </a:lvl1pPr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174" name="灯片编号占位符 7173"/>
          <p:cNvSpPr>
            <a:spLocks noGrp="1"/>
          </p:cNvSpPr>
          <p:nvPr>
            <p:ph type="sldNum" sz="quarter" idx="4"/>
          </p:nvPr>
        </p:nvSpPr>
        <p:spPr>
          <a:xfrm>
            <a:off x="6553200" y="5204354"/>
            <a:ext cx="2289175" cy="3968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50"/>
            </a:lvl1pPr>
          </a:lstStyle>
          <a:p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508000"/>
            <a:ext cx="2135188" cy="457464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508000"/>
            <a:ext cx="6281784" cy="457464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508000"/>
            <a:ext cx="8540750" cy="45746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>2021/3/17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-26988" y="0"/>
            <a:ext cx="9170988" cy="5715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38125"/>
            <a:ext cx="9144000" cy="500591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524AE3-B353-406C-9CD4-DF012B806E1E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DD9040-5DDB-4813-B174-24EA339BF0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4" descr="Z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1856" y="0"/>
            <a:ext cx="1639887" cy="153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-26988" y="0"/>
            <a:ext cx="9170988" cy="5715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38125"/>
            <a:ext cx="9144000" cy="500591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5296958"/>
            <a:ext cx="2057400" cy="30427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9D3C8-1138-48F6-8A77-CB9749958289}" type="datetimeFigureOut">
              <a:rPr lang="zh-CN" altLang="en-US"/>
              <a:t>2021/3/17</a:t>
            </a:fld>
            <a:endParaRPr lang="zh-CN" alt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5296958"/>
            <a:ext cx="3086100" cy="30427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296958"/>
            <a:ext cx="2057400" cy="30427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7ED54-DC70-47BC-9239-C21C57CB7B25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12" name="Picture 4" descr="Z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1856" y="0"/>
            <a:ext cx="1639887" cy="153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-26988" y="0"/>
            <a:ext cx="9170988" cy="5715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38125"/>
            <a:ext cx="9144000" cy="500591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5296958"/>
            <a:ext cx="2057400" cy="30427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9D3C8-1138-48F6-8A77-CB9749958289}" type="datetimeFigureOut">
              <a:rPr lang="zh-CN" altLang="en-US"/>
              <a:t>2021/3/17</a:t>
            </a:fld>
            <a:endParaRPr lang="zh-CN" alt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5296958"/>
            <a:ext cx="3086100" cy="30427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296958"/>
            <a:ext cx="2057400" cy="30427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7ED54-DC70-47BC-9239-C21C57CB7B25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12" name="Picture 4" descr="Z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1856" y="0"/>
            <a:ext cx="1639887" cy="153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E1E24-6801-413B-95C8-9FC0D6191AAF}" type="datetimeFigureOut">
              <a:rPr lang="zh-CN" altLang="en-US"/>
              <a:t>2021/3/17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99285-BBF1-4A3A-9415-33D012FD1E07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8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-26988" y="0"/>
            <a:ext cx="9170988" cy="5715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38125"/>
            <a:ext cx="9144000" cy="500591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Date Placeholder 3"/>
          <p:cNvSpPr txBox="1"/>
          <p:nvPr/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 vert="horz" lIns="68578" tIns="34288" rIns="68578" bIns="34288" rtlCol="0" anchor="ctr"/>
          <a:lstStyle>
            <a:defPPr>
              <a:defRPr lang="zh-CN"/>
            </a:defPPr>
            <a:lvl1pPr algn="l" rtl="0" fontAlgn="auto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0DA9D3C8-1138-48F6-8A77-CB9749958289}" type="datetimeFigureOut">
              <a:rPr lang="zh-CN" altLang="en-US" sz="900" smtClean="0"/>
              <a:t>2021/3/17</a:t>
            </a:fld>
            <a:endParaRPr lang="zh-CN" altLang="en-US" sz="900"/>
          </a:p>
        </p:txBody>
      </p:sp>
      <p:sp>
        <p:nvSpPr>
          <p:cNvPr id="11" name="Slide Number Placeholder 5"/>
          <p:cNvSpPr txBox="1"/>
          <p:nvPr/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 vert="horz" lIns="68578" tIns="34288" rIns="68578" bIns="34288" rtlCol="0" anchor="ctr"/>
          <a:lstStyle>
            <a:defPPr>
              <a:defRPr lang="zh-CN"/>
            </a:defPPr>
            <a:lvl1pPr algn="r" rtl="0" fontAlgn="auto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6947ED54-DC70-47BC-9239-C21C57CB7B25}" type="slidenum">
              <a:rPr lang="zh-CN" altLang="en-US" sz="900" smtClean="0"/>
              <a:t>‹#›</a:t>
            </a:fld>
            <a:endParaRPr lang="zh-CN" altLang="en-US" sz="900"/>
          </a:p>
        </p:txBody>
      </p:sp>
      <p:pic>
        <p:nvPicPr>
          <p:cNvPr id="12" name="Picture 4" descr="Z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1856" y="0"/>
            <a:ext cx="1639887" cy="153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2"/>
            <a:ext cx="7886700" cy="110463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A2984-0095-46E0-9CF1-752AB647E426}" type="datetimeFigureOut">
              <a:rPr lang="zh-CN" altLang="en-US"/>
              <a:t>2021/3/17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61118-34EF-46D0-AD7E-3EC4DBF891A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1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-26988" y="-15033"/>
            <a:ext cx="9170988" cy="5715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215395"/>
            <a:ext cx="9144000" cy="500591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Date Placeholder 3"/>
          <p:cNvSpPr txBox="1"/>
          <p:nvPr/>
        </p:nvSpPr>
        <p:spPr>
          <a:xfrm>
            <a:off x="628650" y="5251138"/>
            <a:ext cx="2057400" cy="304271"/>
          </a:xfrm>
          <a:prstGeom prst="rect">
            <a:avLst/>
          </a:prstGeom>
        </p:spPr>
        <p:txBody>
          <a:bodyPr vert="horz" lIns="68578" tIns="34288" rIns="68578" bIns="34288" rtlCol="0" anchor="ctr"/>
          <a:lstStyle>
            <a:defPPr>
              <a:defRPr lang="zh-CN"/>
            </a:defPPr>
            <a:lvl1pPr algn="l" rtl="0" fontAlgn="auto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0DA9D3C8-1138-48F6-8A77-CB9749958289}" type="datetimeFigureOut">
              <a:rPr lang="zh-CN" altLang="en-US" sz="900" smtClean="0"/>
              <a:t>2021/3/17</a:t>
            </a:fld>
            <a:endParaRPr lang="zh-CN" altLang="en-US" sz="900"/>
          </a:p>
        </p:txBody>
      </p:sp>
      <p:sp>
        <p:nvSpPr>
          <p:cNvPr id="13" name="Slide Number Placeholder 5"/>
          <p:cNvSpPr txBox="1"/>
          <p:nvPr/>
        </p:nvSpPr>
        <p:spPr>
          <a:xfrm>
            <a:off x="6457950" y="5251138"/>
            <a:ext cx="2057400" cy="304271"/>
          </a:xfrm>
          <a:prstGeom prst="rect">
            <a:avLst/>
          </a:prstGeom>
        </p:spPr>
        <p:txBody>
          <a:bodyPr vert="horz" lIns="68578" tIns="34288" rIns="68578" bIns="34288" rtlCol="0" anchor="ctr"/>
          <a:lstStyle>
            <a:defPPr>
              <a:defRPr lang="zh-CN"/>
            </a:defPPr>
            <a:lvl1pPr algn="r" rtl="0" fontAlgn="auto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6947ED54-DC70-47BC-9239-C21C57CB7B25}" type="slidenum">
              <a:rPr lang="zh-CN" altLang="en-US" sz="900" smtClean="0"/>
              <a:t>‹#›</a:t>
            </a:fld>
            <a:endParaRPr lang="zh-CN" altLang="en-US" sz="900"/>
          </a:p>
        </p:txBody>
      </p:sp>
      <p:pic>
        <p:nvPicPr>
          <p:cNvPr id="14" name="Picture 4" descr="Z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1856" y="0"/>
            <a:ext cx="1639887" cy="153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8BDBC-D1FA-4C2A-8D1C-77C08496EF91}" type="datetimeFigureOut">
              <a:rPr lang="zh-CN" altLang="en-US"/>
              <a:t>2021/3/17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182DD-CEE4-4CF5-B643-4FAAE04257A0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-31600" y="-3843"/>
            <a:ext cx="9170988" cy="5715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624" y="241978"/>
            <a:ext cx="9144000" cy="500591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" name="Date Placeholder 3"/>
          <p:cNvSpPr txBox="1"/>
          <p:nvPr/>
        </p:nvSpPr>
        <p:spPr>
          <a:xfrm>
            <a:off x="633274" y="5300812"/>
            <a:ext cx="2057400" cy="304271"/>
          </a:xfrm>
          <a:prstGeom prst="rect">
            <a:avLst/>
          </a:prstGeom>
        </p:spPr>
        <p:txBody>
          <a:bodyPr vert="horz" lIns="68578" tIns="34288" rIns="68578" bIns="34288" rtlCol="0" anchor="ctr"/>
          <a:lstStyle>
            <a:defPPr>
              <a:defRPr lang="zh-CN"/>
            </a:defPPr>
            <a:lvl1pPr algn="l" rtl="0" fontAlgn="auto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0DA9D3C8-1138-48F6-8A77-CB9749958289}" type="datetimeFigureOut">
              <a:rPr lang="zh-CN" altLang="en-US" sz="900" smtClean="0"/>
              <a:t>2021/3/17</a:t>
            </a:fld>
            <a:endParaRPr lang="zh-CN" altLang="en-US" sz="900"/>
          </a:p>
        </p:txBody>
      </p:sp>
      <p:sp>
        <p:nvSpPr>
          <p:cNvPr id="9" name="Slide Number Placeholder 5"/>
          <p:cNvSpPr txBox="1"/>
          <p:nvPr/>
        </p:nvSpPr>
        <p:spPr>
          <a:xfrm>
            <a:off x="6462574" y="5300812"/>
            <a:ext cx="2057400" cy="304271"/>
          </a:xfrm>
          <a:prstGeom prst="rect">
            <a:avLst/>
          </a:prstGeom>
        </p:spPr>
        <p:txBody>
          <a:bodyPr vert="horz" lIns="68578" tIns="34288" rIns="68578" bIns="34288" rtlCol="0" anchor="ctr"/>
          <a:lstStyle>
            <a:defPPr>
              <a:defRPr lang="zh-CN"/>
            </a:defPPr>
            <a:lvl1pPr algn="r" rtl="0" fontAlgn="auto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6947ED54-DC70-47BC-9239-C21C57CB7B25}" type="slidenum">
              <a:rPr lang="zh-CN" altLang="en-US" sz="900" smtClean="0"/>
              <a:t>‹#›</a:t>
            </a:fld>
            <a:endParaRPr lang="zh-CN" altLang="en-US" sz="900"/>
          </a:p>
        </p:txBody>
      </p:sp>
      <p:pic>
        <p:nvPicPr>
          <p:cNvPr id="10" name="Picture 4" descr="Z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1856" y="0"/>
            <a:ext cx="1639887" cy="153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33FDC-D75E-4964-BD72-154468F64598}" type="datetimeFigureOut">
              <a:rPr lang="zh-CN" altLang="en-US"/>
              <a:t>2021/3/17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67DFB-50AA-41EC-92DC-0DEA5A363A23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-13128" y="3853"/>
            <a:ext cx="9170988" cy="5715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624" y="234282"/>
            <a:ext cx="9144000" cy="500591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" name="Date Placeholder 3"/>
          <p:cNvSpPr txBox="1"/>
          <p:nvPr/>
        </p:nvSpPr>
        <p:spPr>
          <a:xfrm>
            <a:off x="642510" y="5293115"/>
            <a:ext cx="2057400" cy="304271"/>
          </a:xfrm>
          <a:prstGeom prst="rect">
            <a:avLst/>
          </a:prstGeom>
        </p:spPr>
        <p:txBody>
          <a:bodyPr vert="horz" lIns="68578" tIns="34288" rIns="68578" bIns="34288" rtlCol="0" anchor="ctr"/>
          <a:lstStyle>
            <a:defPPr>
              <a:defRPr lang="zh-CN"/>
            </a:defPPr>
            <a:lvl1pPr algn="l" rtl="0" fontAlgn="auto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0DA9D3C8-1138-48F6-8A77-CB9749958289}" type="datetimeFigureOut">
              <a:rPr lang="zh-CN" altLang="en-US" sz="900" smtClean="0"/>
              <a:t>2021/3/17</a:t>
            </a:fld>
            <a:endParaRPr lang="zh-CN" altLang="en-US" sz="900"/>
          </a:p>
        </p:txBody>
      </p:sp>
      <p:sp>
        <p:nvSpPr>
          <p:cNvPr id="8" name="Slide Number Placeholder 5"/>
          <p:cNvSpPr txBox="1"/>
          <p:nvPr/>
        </p:nvSpPr>
        <p:spPr>
          <a:xfrm>
            <a:off x="6471810" y="5293115"/>
            <a:ext cx="2057400" cy="304271"/>
          </a:xfrm>
          <a:prstGeom prst="rect">
            <a:avLst/>
          </a:prstGeom>
        </p:spPr>
        <p:txBody>
          <a:bodyPr vert="horz" lIns="68578" tIns="34288" rIns="68578" bIns="34288" rtlCol="0" anchor="ctr"/>
          <a:lstStyle>
            <a:defPPr>
              <a:defRPr lang="zh-CN"/>
            </a:defPPr>
            <a:lvl1pPr algn="r" rtl="0" fontAlgn="auto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6947ED54-DC70-47BC-9239-C21C57CB7B25}" type="slidenum">
              <a:rPr lang="zh-CN" altLang="en-US" sz="900" smtClean="0"/>
              <a:t>‹#›</a:t>
            </a:fld>
            <a:endParaRPr lang="zh-CN" altLang="en-US" sz="900"/>
          </a:p>
        </p:txBody>
      </p:sp>
      <p:pic>
        <p:nvPicPr>
          <p:cNvPr id="9" name="Picture 4" descr="Z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1856" y="0"/>
            <a:ext cx="1639887" cy="153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A2A56-05DE-4F07-8983-956F40059999}" type="datetimeFigureOut">
              <a:rPr lang="zh-CN" altLang="en-US"/>
              <a:t>2021/3/17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CDF1B-7B41-4A9E-9CEF-A852C26430F9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8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-31600" y="3853"/>
            <a:ext cx="9170988" cy="5715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860" y="241978"/>
            <a:ext cx="9144000" cy="500591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Date Placeholder 3"/>
          <p:cNvSpPr txBox="1"/>
          <p:nvPr/>
        </p:nvSpPr>
        <p:spPr>
          <a:xfrm>
            <a:off x="642510" y="5300812"/>
            <a:ext cx="2057400" cy="304271"/>
          </a:xfrm>
          <a:prstGeom prst="rect">
            <a:avLst/>
          </a:prstGeom>
        </p:spPr>
        <p:txBody>
          <a:bodyPr vert="horz" lIns="68578" tIns="34288" rIns="68578" bIns="34288" rtlCol="0" anchor="ctr"/>
          <a:lstStyle>
            <a:defPPr>
              <a:defRPr lang="zh-CN"/>
            </a:defPPr>
            <a:lvl1pPr algn="l" rtl="0" fontAlgn="auto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0DA9D3C8-1138-48F6-8A77-CB9749958289}" type="datetimeFigureOut">
              <a:rPr lang="zh-CN" altLang="en-US" sz="900" smtClean="0"/>
              <a:t>2021/3/17</a:t>
            </a:fld>
            <a:endParaRPr lang="zh-CN" altLang="en-US" sz="900"/>
          </a:p>
        </p:txBody>
      </p:sp>
      <p:sp>
        <p:nvSpPr>
          <p:cNvPr id="11" name="Slide Number Placeholder 5"/>
          <p:cNvSpPr txBox="1"/>
          <p:nvPr/>
        </p:nvSpPr>
        <p:spPr>
          <a:xfrm>
            <a:off x="6471810" y="5300812"/>
            <a:ext cx="2057400" cy="304271"/>
          </a:xfrm>
          <a:prstGeom prst="rect">
            <a:avLst/>
          </a:prstGeom>
        </p:spPr>
        <p:txBody>
          <a:bodyPr vert="horz" lIns="68578" tIns="34288" rIns="68578" bIns="34288" rtlCol="0" anchor="ctr"/>
          <a:lstStyle>
            <a:defPPr>
              <a:defRPr lang="zh-CN"/>
            </a:defPPr>
            <a:lvl1pPr algn="r" rtl="0" fontAlgn="auto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6947ED54-DC70-47BC-9239-C21C57CB7B25}" type="slidenum">
              <a:rPr lang="zh-CN" altLang="en-US" sz="900" smtClean="0"/>
              <a:t>‹#›</a:t>
            </a:fld>
            <a:endParaRPr lang="zh-CN" altLang="en-US" sz="900"/>
          </a:p>
        </p:txBody>
      </p:sp>
      <p:pic>
        <p:nvPicPr>
          <p:cNvPr id="12" name="Picture 4" descr="Z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1856" y="0"/>
            <a:ext cx="1639887" cy="153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5FD4D-3079-4081-9974-2630BE479B95}" type="datetimeFigureOut">
              <a:rPr lang="zh-CN" altLang="en-US"/>
              <a:t>2021/3/17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EB398-7D7D-4670-9A2C-F337620F2E8D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8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-22364" y="3853"/>
            <a:ext cx="9170988" cy="5715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624" y="241978"/>
            <a:ext cx="9144000" cy="500591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Date Placeholder 3"/>
          <p:cNvSpPr txBox="1"/>
          <p:nvPr/>
        </p:nvSpPr>
        <p:spPr>
          <a:xfrm>
            <a:off x="633274" y="5300812"/>
            <a:ext cx="2057400" cy="304271"/>
          </a:xfrm>
          <a:prstGeom prst="rect">
            <a:avLst/>
          </a:prstGeom>
        </p:spPr>
        <p:txBody>
          <a:bodyPr vert="horz" lIns="68578" tIns="34288" rIns="68578" bIns="34288" rtlCol="0" anchor="ctr"/>
          <a:lstStyle>
            <a:defPPr>
              <a:defRPr lang="zh-CN"/>
            </a:defPPr>
            <a:lvl1pPr algn="l" rtl="0" fontAlgn="auto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0DA9D3C8-1138-48F6-8A77-CB9749958289}" type="datetimeFigureOut">
              <a:rPr lang="zh-CN" altLang="en-US" sz="900" smtClean="0"/>
              <a:t>2021/3/17</a:t>
            </a:fld>
            <a:endParaRPr lang="zh-CN" altLang="en-US" sz="900"/>
          </a:p>
        </p:txBody>
      </p:sp>
      <p:sp>
        <p:nvSpPr>
          <p:cNvPr id="11" name="Slide Number Placeholder 5"/>
          <p:cNvSpPr txBox="1"/>
          <p:nvPr/>
        </p:nvSpPr>
        <p:spPr>
          <a:xfrm>
            <a:off x="6462574" y="5300812"/>
            <a:ext cx="2057400" cy="304271"/>
          </a:xfrm>
          <a:prstGeom prst="rect">
            <a:avLst/>
          </a:prstGeom>
        </p:spPr>
        <p:txBody>
          <a:bodyPr vert="horz" lIns="68578" tIns="34288" rIns="68578" bIns="34288" rtlCol="0" anchor="ctr"/>
          <a:lstStyle>
            <a:defPPr>
              <a:defRPr lang="zh-CN"/>
            </a:defPPr>
            <a:lvl1pPr algn="r" rtl="0" fontAlgn="auto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6947ED54-DC70-47BC-9239-C21C57CB7B25}" type="slidenum">
              <a:rPr lang="zh-CN" altLang="en-US" sz="900" smtClean="0"/>
              <a:t>‹#›</a:t>
            </a:fld>
            <a:endParaRPr lang="zh-CN" altLang="en-US" sz="900"/>
          </a:p>
        </p:txBody>
      </p:sp>
      <p:pic>
        <p:nvPicPr>
          <p:cNvPr id="12" name="Picture 4" descr="Z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1856" y="0"/>
            <a:ext cx="1639887" cy="153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51E28-ECF4-448B-8DD6-14A27E771A46}" type="datetimeFigureOut">
              <a:rPr lang="zh-CN" altLang="en-US"/>
              <a:t>2021/3/17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DE696-A2B9-49D3-B093-0C2E9A2DBC67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-31600" y="-3843"/>
            <a:ext cx="9170988" cy="5715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4612" y="241978"/>
            <a:ext cx="9144000" cy="500591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9" name="Date Placeholder 3"/>
          <p:cNvSpPr txBox="1"/>
          <p:nvPr/>
        </p:nvSpPr>
        <p:spPr>
          <a:xfrm>
            <a:off x="624038" y="5300812"/>
            <a:ext cx="2057400" cy="304271"/>
          </a:xfrm>
          <a:prstGeom prst="rect">
            <a:avLst/>
          </a:prstGeom>
        </p:spPr>
        <p:txBody>
          <a:bodyPr vert="horz" lIns="68578" tIns="34288" rIns="68578" bIns="34288" rtlCol="0" anchor="ctr"/>
          <a:lstStyle>
            <a:defPPr>
              <a:defRPr lang="zh-CN"/>
            </a:defPPr>
            <a:lvl1pPr algn="l" rtl="0" fontAlgn="auto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0DA9D3C8-1138-48F6-8A77-CB9749958289}" type="datetimeFigureOut">
              <a:rPr lang="zh-CN" altLang="en-US" sz="900" smtClean="0"/>
              <a:t>2021/3/17</a:t>
            </a:fld>
            <a:endParaRPr lang="zh-CN" altLang="en-US" sz="900"/>
          </a:p>
        </p:txBody>
      </p:sp>
      <p:sp>
        <p:nvSpPr>
          <p:cNvPr id="10" name="Slide Number Placeholder 5"/>
          <p:cNvSpPr txBox="1"/>
          <p:nvPr/>
        </p:nvSpPr>
        <p:spPr>
          <a:xfrm>
            <a:off x="6453338" y="5300812"/>
            <a:ext cx="2057400" cy="304271"/>
          </a:xfrm>
          <a:prstGeom prst="rect">
            <a:avLst/>
          </a:prstGeom>
        </p:spPr>
        <p:txBody>
          <a:bodyPr vert="horz" lIns="68578" tIns="34288" rIns="68578" bIns="34288" rtlCol="0" anchor="ctr"/>
          <a:lstStyle>
            <a:defPPr>
              <a:defRPr lang="zh-CN"/>
            </a:defPPr>
            <a:lvl1pPr algn="r" rtl="0" fontAlgn="auto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6947ED54-DC70-47BC-9239-C21C57CB7B25}" type="slidenum">
              <a:rPr lang="zh-CN" altLang="en-US" sz="900" smtClean="0"/>
              <a:t>‹#›</a:t>
            </a:fld>
            <a:endParaRPr lang="zh-CN" altLang="en-US" sz="900"/>
          </a:p>
        </p:txBody>
      </p:sp>
      <p:pic>
        <p:nvPicPr>
          <p:cNvPr id="11" name="Picture 4" descr="Z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1856" y="0"/>
            <a:ext cx="1639887" cy="153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03BB0-0197-446B-B23C-6B753D849817}" type="datetimeFigureOut">
              <a:rPr lang="zh-CN" altLang="en-US"/>
              <a:t>2021/3/17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9DFAF-5878-4156-977F-93DCF2289816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-31600" y="3853"/>
            <a:ext cx="9170988" cy="5715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4612" y="241978"/>
            <a:ext cx="9144000" cy="500591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9" name="Date Placeholder 3"/>
          <p:cNvSpPr txBox="1"/>
          <p:nvPr/>
        </p:nvSpPr>
        <p:spPr>
          <a:xfrm>
            <a:off x="624038" y="5300812"/>
            <a:ext cx="2057400" cy="304271"/>
          </a:xfrm>
          <a:prstGeom prst="rect">
            <a:avLst/>
          </a:prstGeom>
        </p:spPr>
        <p:txBody>
          <a:bodyPr vert="horz" lIns="68578" tIns="34288" rIns="68578" bIns="34288" rtlCol="0" anchor="ctr"/>
          <a:lstStyle>
            <a:defPPr>
              <a:defRPr lang="zh-CN"/>
            </a:defPPr>
            <a:lvl1pPr algn="l" rtl="0" fontAlgn="auto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0DA9D3C8-1138-48F6-8A77-CB9749958289}" type="datetimeFigureOut">
              <a:rPr lang="zh-CN" altLang="en-US" sz="900" smtClean="0"/>
              <a:t>2021/3/17</a:t>
            </a:fld>
            <a:endParaRPr lang="zh-CN" altLang="en-US" sz="900"/>
          </a:p>
        </p:txBody>
      </p:sp>
      <p:sp>
        <p:nvSpPr>
          <p:cNvPr id="10" name="Slide Number Placeholder 5"/>
          <p:cNvSpPr txBox="1"/>
          <p:nvPr/>
        </p:nvSpPr>
        <p:spPr>
          <a:xfrm>
            <a:off x="6453338" y="5300812"/>
            <a:ext cx="2057400" cy="304271"/>
          </a:xfrm>
          <a:prstGeom prst="rect">
            <a:avLst/>
          </a:prstGeom>
        </p:spPr>
        <p:txBody>
          <a:bodyPr vert="horz" lIns="68578" tIns="34288" rIns="68578" bIns="34288" rtlCol="0" anchor="ctr"/>
          <a:lstStyle>
            <a:defPPr>
              <a:defRPr lang="zh-CN"/>
            </a:defPPr>
            <a:lvl1pPr algn="r" rtl="0" fontAlgn="auto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fld id="{6947ED54-DC70-47BC-9239-C21C57CB7B25}" type="slidenum">
              <a:rPr lang="zh-CN" altLang="en-US" sz="900" smtClean="0"/>
              <a:t>‹#›</a:t>
            </a:fld>
            <a:endParaRPr lang="zh-CN" altLang="en-US" sz="900"/>
          </a:p>
        </p:txBody>
      </p:sp>
      <p:pic>
        <p:nvPicPr>
          <p:cNvPr id="12" name="Picture 4" descr="Z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1856" y="0"/>
            <a:ext cx="1639887" cy="153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24AE3-B353-406C-9CD4-DF012B806E1E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D9040-5DDB-4813-B174-24EA339BF0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2359" y="574546"/>
            <a:ext cx="1989357" cy="141382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07563" y="1438951"/>
            <a:ext cx="735315" cy="34894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273604" y="2983743"/>
            <a:ext cx="459740" cy="874783"/>
            <a:chOff x="9569539" y="1182328"/>
            <a:chExt cx="1004155" cy="171961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96959" y="1187353"/>
              <a:ext cx="679293" cy="152399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569539" y="1182328"/>
              <a:ext cx="1004155" cy="17196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</a:rPr>
                <a:t>丁酉</a:t>
              </a:r>
              <a:r>
                <a:rPr lang="zh-CN" altLang="en-US" smtClean="0">
                  <a:solidFill>
                    <a:schemeClr val="bg1"/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年</a:t>
              </a:r>
              <a:endParaRPr lang="zh-CN" altLang="en-US">
                <a:solidFill>
                  <a:schemeClr val="bg1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709228"/>
            <a:ext cx="6858000" cy="886354"/>
          </a:xfrm>
        </p:spPr>
        <p:txBody>
          <a:bodyPr anchor="ctr">
            <a:noAutofit/>
          </a:bodyPr>
          <a:lstStyle>
            <a:lvl1pPr algn="ctr">
              <a:defRPr sz="495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532897" y="3248858"/>
            <a:ext cx="2078207" cy="346833"/>
          </a:xfrm>
        </p:spPr>
        <p:txBody>
          <a:bodyPr>
            <a:normAutofit/>
          </a:bodyPr>
          <a:lstStyle>
            <a:lvl1pPr marL="0" indent="0" algn="ctr">
              <a:buNone/>
              <a:defRPr sz="15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单击此处编辑副标题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818358" y="3738572"/>
            <a:ext cx="3507284" cy="635000"/>
          </a:xfrm>
        </p:spPr>
        <p:txBody>
          <a:bodyPr anchor="ctr">
            <a:normAutofit/>
          </a:bodyPr>
          <a:lstStyle>
            <a:lvl1pPr algn="dist">
              <a:defRPr sz="24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818358" y="4396063"/>
            <a:ext cx="3507284" cy="509322"/>
          </a:xfrm>
        </p:spPr>
        <p:txBody>
          <a:bodyPr>
            <a:normAutofit/>
          </a:bodyPr>
          <a:lstStyle>
            <a:lvl1pPr marL="0" indent="0" algn="dist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405929" y="1079908"/>
            <a:ext cx="2351315" cy="2612572"/>
          </a:xfrm>
          <a:prstGeom prst="ellipse">
            <a:avLst/>
          </a:prstGeom>
          <a:blipFill dpi="0" rotWithShape="1">
            <a:blip r:embed="rId1"/>
            <a:stretch>
              <a:fillRect r="-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087563"/>
            <a:ext cx="3868340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2359" y="574546"/>
            <a:ext cx="1989357" cy="141382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07563" y="1438951"/>
            <a:ext cx="735315" cy="34894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273604" y="2983743"/>
            <a:ext cx="459740" cy="874783"/>
            <a:chOff x="9569539" y="1182328"/>
            <a:chExt cx="1004155" cy="171961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96959" y="1187353"/>
              <a:ext cx="679293" cy="1523999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9569539" y="1182328"/>
              <a:ext cx="1004155" cy="17196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</a:rPr>
                <a:t>丁酉</a:t>
              </a:r>
              <a:r>
                <a:rPr lang="zh-CN" altLang="en-US" smtClean="0">
                  <a:solidFill>
                    <a:schemeClr val="bg1"/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年</a:t>
              </a:r>
              <a:endParaRPr lang="zh-CN" altLang="en-US">
                <a:solidFill>
                  <a:schemeClr val="bg1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</p:grpSp>
      <p:sp>
        <p:nvSpPr>
          <p:cNvPr id="14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709228"/>
            <a:ext cx="6858000" cy="886354"/>
          </a:xfrm>
        </p:spPr>
        <p:txBody>
          <a:bodyPr anchor="ctr">
            <a:noAutofit/>
          </a:bodyPr>
          <a:lstStyle>
            <a:lvl1pPr algn="ctr">
              <a:defRPr sz="495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345218" y="3248858"/>
            <a:ext cx="2453566" cy="609668"/>
          </a:xfrm>
        </p:spPr>
        <p:txBody>
          <a:bodyPr>
            <a:normAutofit/>
          </a:bodyPr>
          <a:lstStyle>
            <a:lvl1pPr marL="0" indent="0" algn="ctr">
              <a:buNone/>
              <a:defRPr sz="15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单击此处编辑副标题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433FDC-D75E-4964-BD72-154468F64598}" type="datetimeFigureOut">
              <a:rPr lang="zh-CN" altLang="en-US"/>
              <a:t>2021/3/17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167DFB-50AA-41EC-92DC-0DEA5A363A2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90073"/>
            <a:ext cx="2949178" cy="1333500"/>
          </a:xfrm>
        </p:spPr>
        <p:txBody>
          <a:bodyPr anchor="t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81001"/>
            <a:ext cx="4629150" cy="450320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5296959"/>
            <a:ext cx="2057400" cy="304271"/>
          </a:xfrm>
        </p:spPr>
        <p:txBody>
          <a:bodyPr/>
          <a:lstStyle>
            <a:lvl1pPr>
              <a:defRPr/>
            </a:lvl1pPr>
          </a:lstStyle>
          <a:p>
            <a:fld id="{5A079F21-3BE8-4E0A-A2CF-C18BDEAD91D7}" type="datetime1">
              <a:rPr lang="zh-CN" altLang="en-US">
                <a:solidFill>
                  <a:prstClr val="black">
                    <a:tint val="75000"/>
                  </a:prstClr>
                </a:solidFill>
              </a:rPr>
              <a:t>2021/3/17</a:t>
            </a:fld>
            <a:endParaRPr lang="zh-CN" altLang="en-US" sz="1865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5296959"/>
            <a:ext cx="3086100" cy="304271"/>
          </a:xfrm>
        </p:spPr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5296959"/>
            <a:ext cx="2057400" cy="304271"/>
          </a:xfrm>
        </p:spPr>
        <p:txBody>
          <a:bodyPr/>
          <a:lstStyle>
            <a:lvl1pPr>
              <a:defRPr/>
            </a:lvl1pPr>
          </a:lstStyle>
          <a:p>
            <a:fld id="{70336DA7-0B35-4766-B3FA-87CC82BF78C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sz="1865">
              <a:solidFill>
                <a:prstClr val="black"/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43719"/>
            <a:ext cx="7886700" cy="4564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587500"/>
            <a:ext cx="4184968" cy="34951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587500"/>
            <a:ext cx="4184968" cy="34951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482032"/>
            <a:ext cx="3655181" cy="686593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221149"/>
            <a:ext cx="3655181" cy="293690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482032"/>
            <a:ext cx="3673182" cy="686593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221149"/>
            <a:ext cx="3673182" cy="293690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8EA55-F66F-46B0-AA0D-9DAE1AC41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 bwMode="auto">
          <a:xfrm>
            <a:off x="-26988" y="0"/>
            <a:ext cx="9170988" cy="5715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0" y="238125"/>
            <a:ext cx="9144000" cy="500591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9D3C8-1138-48F6-8A77-CB9749958289}" type="datetimeFigureOut">
              <a:rPr lang="zh-CN" altLang="en-US"/>
              <a:t>2021/3/17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7ED54-DC70-47BC-9239-C21C57CB7B25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7" name="Picture 4" descr="Zi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1856" y="0"/>
            <a:ext cx="1639887" cy="153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>2021/3/17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822854"/>
            <a:ext cx="4629150" cy="4061354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3124012" cy="13335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81001"/>
            <a:ext cx="4629150" cy="450320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3124012" cy="3176323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slideLayout" Target="../slideLayouts/slideLayout23.xml" /><Relationship Id="rId11" Type="http://schemas.openxmlformats.org/officeDocument/2006/relationships/slideLayout" Target="../slideLayouts/slideLayout24.xml" /><Relationship Id="rId12" Type="http://schemas.openxmlformats.org/officeDocument/2006/relationships/slideLayout" Target="../slideLayouts/slideLayout25.xml" /><Relationship Id="rId13" Type="http://schemas.openxmlformats.org/officeDocument/2006/relationships/image" Target="../media/image1.png" /><Relationship Id="rId14" Type="http://schemas.openxmlformats.org/officeDocument/2006/relationships/image" Target="../media/image3.png" /><Relationship Id="rId15" Type="http://schemas.openxmlformats.org/officeDocument/2006/relationships/image" Target="../media/image2.png" /><Relationship Id="rId16" Type="http://schemas.openxmlformats.org/officeDocument/2006/relationships/theme" Target="../theme/theme2.xml" /><Relationship Id="rId2" Type="http://schemas.openxmlformats.org/officeDocument/2006/relationships/slideLayout" Target="../slideLayouts/slideLayout15.xml" /><Relationship Id="rId3" Type="http://schemas.openxmlformats.org/officeDocument/2006/relationships/slideLayout" Target="../slideLayouts/slideLayout16.xml" /><Relationship Id="rId4" Type="http://schemas.openxmlformats.org/officeDocument/2006/relationships/slideLayout" Target="../slideLayouts/slideLayout17.xml" /><Relationship Id="rId5" Type="http://schemas.openxmlformats.org/officeDocument/2006/relationships/slideLayout" Target="../slideLayouts/slideLayout18.xml" /><Relationship Id="rId6" Type="http://schemas.openxmlformats.org/officeDocument/2006/relationships/slideLayout" Target="../slideLayouts/slideLayout19.xml" /><Relationship Id="rId7" Type="http://schemas.openxmlformats.org/officeDocument/2006/relationships/slideLayout" Target="../slideLayouts/slideLayout20.xml" /><Relationship Id="rId8" Type="http://schemas.openxmlformats.org/officeDocument/2006/relationships/slideLayout" Target="../slideLayouts/slideLayout21.xml" /><Relationship Id="rId9" Type="http://schemas.openxmlformats.org/officeDocument/2006/relationships/slideLayout" Target="../slideLayouts/slideLayout2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10" Type="http://schemas.openxmlformats.org/officeDocument/2006/relationships/slideLayout" Target="../slideLayouts/slideLayout35.xml" /><Relationship Id="rId11" Type="http://schemas.openxmlformats.org/officeDocument/2006/relationships/slideLayout" Target="../slideLayouts/slideLayout36.xml" /><Relationship Id="rId12" Type="http://schemas.openxmlformats.org/officeDocument/2006/relationships/slideLayout" Target="../slideLayouts/slideLayout37.xml" /><Relationship Id="rId13" Type="http://schemas.openxmlformats.org/officeDocument/2006/relationships/slideLayout" Target="../slideLayouts/slideLayout38.xml" /><Relationship Id="rId14" Type="http://schemas.openxmlformats.org/officeDocument/2006/relationships/slideLayout" Target="../slideLayouts/slideLayout39.xml" /><Relationship Id="rId15" Type="http://schemas.openxmlformats.org/officeDocument/2006/relationships/slideLayout" Target="../slideLayouts/slideLayout40.xml" /><Relationship Id="rId16" Type="http://schemas.openxmlformats.org/officeDocument/2006/relationships/slideLayout" Target="../slideLayouts/slideLayout41.xml" /><Relationship Id="rId17" Type="http://schemas.openxmlformats.org/officeDocument/2006/relationships/slideLayout" Target="../slideLayouts/slideLayout42.xml" /><Relationship Id="rId18" Type="http://schemas.openxmlformats.org/officeDocument/2006/relationships/slideLayout" Target="../slideLayouts/slideLayout43.xml" /><Relationship Id="rId19" Type="http://schemas.openxmlformats.org/officeDocument/2006/relationships/slideLayout" Target="../slideLayouts/slideLayout44.xml" /><Relationship Id="rId2" Type="http://schemas.openxmlformats.org/officeDocument/2006/relationships/slideLayout" Target="../slideLayouts/slideLayout27.xml" /><Relationship Id="rId20" Type="http://schemas.openxmlformats.org/officeDocument/2006/relationships/slideLayout" Target="../slideLayouts/slideLayout45.xml" /><Relationship Id="rId21" Type="http://schemas.openxmlformats.org/officeDocument/2006/relationships/slideLayout" Target="../slideLayouts/slideLayout46.xml" /><Relationship Id="rId22" Type="http://schemas.openxmlformats.org/officeDocument/2006/relationships/slideLayout" Target="../slideLayouts/slideLayout47.xml" /><Relationship Id="rId23" Type="http://schemas.openxmlformats.org/officeDocument/2006/relationships/slideLayout" Target="../slideLayouts/slideLayout48.xml" /><Relationship Id="rId24" Type="http://schemas.openxmlformats.org/officeDocument/2006/relationships/slideLayout" Target="../slideLayouts/slideLayout49.xml" /><Relationship Id="rId25" Type="http://schemas.openxmlformats.org/officeDocument/2006/relationships/slideLayout" Target="../slideLayouts/slideLayout50.xml" /><Relationship Id="rId26" Type="http://schemas.openxmlformats.org/officeDocument/2006/relationships/slideLayout" Target="../slideLayouts/slideLayout51.xml" /><Relationship Id="rId27" Type="http://schemas.openxmlformats.org/officeDocument/2006/relationships/slideLayout" Target="../slideLayouts/slideLayout52.xml" /><Relationship Id="rId28" Type="http://schemas.openxmlformats.org/officeDocument/2006/relationships/tags" Target="../tags/tag1.xml" /><Relationship Id="rId29" Type="http://schemas.openxmlformats.org/officeDocument/2006/relationships/tags" Target="../tags/tag2.xml" /><Relationship Id="rId3" Type="http://schemas.openxmlformats.org/officeDocument/2006/relationships/slideLayout" Target="../slideLayouts/slideLayout28.xml" /><Relationship Id="rId30" Type="http://schemas.openxmlformats.org/officeDocument/2006/relationships/theme" Target="../theme/theme3.xml" /><Relationship Id="rId4" Type="http://schemas.openxmlformats.org/officeDocument/2006/relationships/slideLayout" Target="../slideLayouts/slideLayout29.xml" /><Relationship Id="rId5" Type="http://schemas.openxmlformats.org/officeDocument/2006/relationships/slideLayout" Target="../slideLayouts/slideLayout30.xml" /><Relationship Id="rId6" Type="http://schemas.openxmlformats.org/officeDocument/2006/relationships/slideLayout" Target="../slideLayouts/slideLayout31.xml" /><Relationship Id="rId7" Type="http://schemas.openxmlformats.org/officeDocument/2006/relationships/slideLayout" Target="../slideLayouts/slideLayout32.xml" /><Relationship Id="rId8" Type="http://schemas.openxmlformats.org/officeDocument/2006/relationships/slideLayout" Target="../slideLayouts/slideLayout33.xml" /><Relationship Id="rId9" Type="http://schemas.openxmlformats.org/officeDocument/2006/relationships/slideLayout" Target="../slideLayouts/slideLayout3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标题 6145"/>
          <p:cNvSpPr>
            <a:spLocks noGrp="1" noRot="1"/>
          </p:cNvSpPr>
          <p:nvPr>
            <p:ph type="title"/>
          </p:nvPr>
        </p:nvSpPr>
        <p:spPr>
          <a:xfrm>
            <a:off x="301625" y="508000"/>
            <a:ext cx="8540750" cy="952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147" name="文本占位符 6146"/>
          <p:cNvSpPr>
            <a:spLocks noGrp="1" noRot="1"/>
          </p:cNvSpPr>
          <p:nvPr>
            <p:ph type="body" idx="1"/>
          </p:nvPr>
        </p:nvSpPr>
        <p:spPr>
          <a:xfrm>
            <a:off x="301625" y="1587500"/>
            <a:ext cx="8540750" cy="349514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148" name="日期占位符 6147"/>
          <p:cNvSpPr>
            <a:spLocks noGrp="1"/>
          </p:cNvSpPr>
          <p:nvPr>
            <p:ph type="dt" sz="half" idx="2"/>
          </p:nvPr>
        </p:nvSpPr>
        <p:spPr>
          <a:xfrm>
            <a:off x="301625" y="5204354"/>
            <a:ext cx="2289175" cy="3968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/>
            </a:lvl1pPr>
          </a:lstStyle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>2021/3/17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149" name="页脚占位符 6148"/>
          <p:cNvSpPr>
            <a:spLocks noGrp="1"/>
          </p:cNvSpPr>
          <p:nvPr>
            <p:ph type="ftr" sz="quarter" idx="3"/>
          </p:nvPr>
        </p:nvSpPr>
        <p:spPr>
          <a:xfrm>
            <a:off x="3124200" y="5204354"/>
            <a:ext cx="2895600" cy="3968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150" name="灯片编号占位符 6149"/>
          <p:cNvSpPr>
            <a:spLocks noGrp="1"/>
          </p:cNvSpPr>
          <p:nvPr>
            <p:ph type="sldNum" sz="quarter" idx="4"/>
          </p:nvPr>
        </p:nvSpPr>
        <p:spPr>
          <a:xfrm>
            <a:off x="6553200" y="5204354"/>
            <a:ext cx="2289175" cy="3968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5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  <p:txStyles>
    <p:titleStyle>
      <a:lvl1pPr marL="0" lvl="0" indent="0" algn="ctr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rtl="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 bwMode="auto">
          <a:xfrm>
            <a:off x="-26988" y="0"/>
            <a:ext cx="9170988" cy="5715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04271"/>
            <a:ext cx="7886700" cy="11046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521354"/>
            <a:ext cx="7886700" cy="362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7D524AE3-B353-406C-9CD4-DF012B806E1E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96DD9040-5DDB-4813-B174-24EA339BF0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4" descr="Zi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1856" y="0"/>
            <a:ext cx="1639887" cy="153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 bwMode="auto">
          <a:xfrm>
            <a:off x="0" y="238125"/>
            <a:ext cx="9144000" cy="5005917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mc:AlternateContent>
    <mc:Choice xmlns:p14="http://schemas.microsoft.com/office/powerpoint/2010/main" Requires="p14">
      <p:transition p14:dur="10">
        <p:fade/>
      </p:transition>
    </mc:Choice>
    <mc:Fallback>
      <p:transition>
        <p:fade/>
      </p:transition>
    </mc:Fallback>
  </mc:AlternateContent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ct val="75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8"/>
            </p:custDataLst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9"/>
            </p:custDataLst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C5916-0DF7-464F-BFB6-844216A4FC19}" type="datetimeFigureOut">
              <a:rPr lang="zh-CN" altLang="en-US" smtClean="0"/>
              <a:t>2021/3/17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8EA55-F66F-46B0-AA0D-9DAE1AC41C9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  <p:sldLayoutId id="2147483694" r:id="rId19"/>
    <p:sldLayoutId id="2147483695" r:id="rId20"/>
    <p:sldLayoutId id="2147483696" r:id="rId21"/>
    <p:sldLayoutId id="2147483697" r:id="rId22"/>
    <p:sldLayoutId id="2147483698" r:id="rId23"/>
    <p:sldLayoutId id="2147483699" r:id="rId24"/>
    <p:sldLayoutId id="2147483700" r:id="rId25"/>
    <p:sldLayoutId id="2147483701" r:id="rId26"/>
    <p:sldLayoutId id="2147483702" r:id="rId27"/>
  </p:sldLayoutIdLst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tags" Target="../tags/tag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image" Target="../media/image1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5.jpeg" /><Relationship Id="rId4" Type="http://schemas.openxmlformats.org/officeDocument/2006/relationships/image" Target="../media/image16.png" /><Relationship Id="rId5" Type="http://schemas.openxmlformats.org/officeDocument/2006/relationships/image" Target="../media/image11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7.jpeg" /><Relationship Id="rId4" Type="http://schemas.openxmlformats.org/officeDocument/2006/relationships/image" Target="../media/image18.jpeg" /><Relationship Id="rId5" Type="http://schemas.openxmlformats.org/officeDocument/2006/relationships/tags" Target="../tags/tag10.xml" /><Relationship Id="rId6" Type="http://schemas.openxmlformats.org/officeDocument/2006/relationships/audio" Target="../media/projctor1.wav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image" Target="../media/image18.jpeg" /><Relationship Id="rId6" Type="http://schemas.openxmlformats.org/officeDocument/2006/relationships/tags" Target="../tags/tag13.xml" /><Relationship Id="rId7" Type="http://schemas.openxmlformats.org/officeDocument/2006/relationships/tags" Target="../tags/tag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1.png" /><Relationship Id="rId4" Type="http://schemas.openxmlformats.org/officeDocument/2006/relationships/image" Target="../media/image19.png" /><Relationship Id="rId5" Type="http://schemas.openxmlformats.org/officeDocument/2006/relationships/hyperlink" Target="&#24773;&#26223;&#26391;&#35829;%20&#20851;&#38606;(270P).qlv" TargetMode="Ex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20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21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1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image" Target="../media/image1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2" Type="http://schemas.openxmlformats.org/officeDocument/2006/relationships/image" Target="../media/image9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tags" Target="../tags/tag1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1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tags" Target="../tags/tag1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10" Type="http://schemas.openxmlformats.org/officeDocument/2006/relationships/tags" Target="../tags/tag21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image" Target="../media/image22.jpeg" /><Relationship Id="rId6" Type="http://schemas.openxmlformats.org/officeDocument/2006/relationships/tags" Target="../tags/tag20.xml" /><Relationship Id="rId7" Type="http://schemas.openxmlformats.org/officeDocument/2006/relationships/image" Target="../media/image23.png" /><Relationship Id="rId8" Type="http://schemas.openxmlformats.org/officeDocument/2006/relationships/audio" Target="../media/media2.mp3" /><Relationship Id="rId9" Type="http://schemas.microsoft.com/office/2007/relationships/media" Target="../media/media2.mp3" TargetMode="Interna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1.png" /><Relationship Id="rId4" Type="http://schemas.openxmlformats.org/officeDocument/2006/relationships/image" Target="../media/image24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image" Target="../media/image11.png" /><Relationship Id="rId3" Type="http://schemas.openxmlformats.org/officeDocument/2006/relationships/image" Target="../media/image25.png" /><Relationship Id="rId4" Type="http://schemas.openxmlformats.org/officeDocument/2006/relationships/tags" Target="../tags/tag2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image" Target="../media/image11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image" Target="../media/image26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image" Target="../media/image11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image" Target="../media/image27.jpeg" /><Relationship Id="rId3" Type="http://schemas.openxmlformats.org/officeDocument/2006/relationships/image" Target="../media/image28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0.png" /><Relationship Id="rId4" Type="http://schemas.openxmlformats.org/officeDocument/2006/relationships/image" Target="../media/image11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29.jpeg" /><Relationship Id="rId4" Type="http://schemas.openxmlformats.org/officeDocument/2006/relationships/image" Target="../media/image11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29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1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30.png" /><Relationship Id="rId4" Type="http://schemas.openxmlformats.org/officeDocument/2006/relationships/tags" Target="../tags/tag23.xml" /><Relationship Id="rId5" Type="http://schemas.openxmlformats.org/officeDocument/2006/relationships/image" Target="../media/image31.png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image" Target="../media/image11.png" /><Relationship Id="rId9" Type="http://schemas.openxmlformats.org/officeDocument/2006/relationships/tags" Target="../tags/tag26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image" Target="../media/image11.png" /><Relationship Id="rId3" Type="http://schemas.openxmlformats.org/officeDocument/2006/relationships/image" Target="../media/image32.png" /><Relationship Id="rId4" Type="http://schemas.openxmlformats.org/officeDocument/2006/relationships/tags" Target="../tags/tag2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4.xml" /><Relationship Id="rId4" Type="http://schemas.openxmlformats.org/officeDocument/2006/relationships/tags" Target="../tags/tag5.xml" /><Relationship Id="rId5" Type="http://schemas.openxmlformats.org/officeDocument/2006/relationships/image" Target="../media/image11.png" /><Relationship Id="rId6" Type="http://schemas.openxmlformats.org/officeDocument/2006/relationships/tags" Target="../tags/tag6.xml" /><Relationship Id="rId7" Type="http://schemas.openxmlformats.org/officeDocument/2006/relationships/image" Target="../media/image12.jpeg" /><Relationship Id="rId8" Type="http://schemas.openxmlformats.org/officeDocument/2006/relationships/tags" Target="../tags/tag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3.jpeg" /><Relationship Id="rId4" Type="http://schemas.openxmlformats.org/officeDocument/2006/relationships/image" Target="../media/image1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control" Target="../activeX/activeX1.xml" /><Relationship Id="rId3" Type="http://schemas.openxmlformats.org/officeDocument/2006/relationships/image" Target="../media/image14.wmf" /><Relationship Id="rId4" Type="http://schemas.openxmlformats.org/officeDocument/2006/relationships/vmlDrawing" Target="../drawings/vmlDrawing1.v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椭圆 1"/>
          <p:cNvSpPr/>
          <p:nvPr/>
        </p:nvSpPr>
        <p:spPr>
          <a:xfrm>
            <a:off x="5323523" y="2870835"/>
            <a:ext cx="391478" cy="85201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文本框 7"/>
          <p:cNvSpPr txBox="1"/>
          <p:nvPr/>
        </p:nvSpPr>
        <p:spPr>
          <a:xfrm>
            <a:off x="156845" y="162560"/>
            <a:ext cx="36322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人教版</a:t>
            </a:r>
            <a:r>
              <a:rPr lang="en-US" altLang="zh-CN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八年级语文下册</a:t>
            </a:r>
            <a:r>
              <a:rPr lang="en-US" altLang="zh-CN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</a:t>
            </a:r>
            <a:r>
              <a:rPr lang="en-US" altLang="zh-CN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</a:t>
            </a: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466975" y="2028190"/>
            <a:ext cx="4754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</a:rPr>
              <a:t>《诗经二首》</a:t>
            </a:r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978378" y="3941137"/>
            <a:ext cx="3507284" cy="635000"/>
          </a:xfrm>
        </p:spPr>
        <p:txBody>
          <a:bodyPr/>
          <a:lstStyle/>
          <a:p>
            <a:r>
              <a:rPr lang="zh-CN" altLang="en-US"/>
              <a:t>朗读《关雎》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54150" y="4576445"/>
            <a:ext cx="64382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  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朗读诗歌，读准字音，把握节奏，体味感情。</a:t>
            </a: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459740" y="2075815"/>
            <a:ext cx="7562215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45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u="sng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雎鸠</a:t>
            </a:r>
            <a:r>
              <a:rPr lang="zh-CN" altLang="en-US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（        ）   </a:t>
            </a:r>
            <a:r>
              <a:rPr lang="zh-CN" altLang="en-US" u="sng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窈窕</a:t>
            </a:r>
            <a:r>
              <a:rPr lang="zh-CN" altLang="en-US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（        ）  </a:t>
            </a:r>
          </a:p>
          <a:p>
            <a:pPr ea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u="sng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好逑</a:t>
            </a:r>
            <a:r>
              <a:rPr lang="zh-CN" altLang="en-US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（        ）   </a:t>
            </a:r>
            <a:r>
              <a:rPr lang="zh-CN" altLang="en-US" u="sng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寤寐</a:t>
            </a:r>
            <a:r>
              <a:rPr lang="zh-CN" altLang="en-US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（        ）  </a:t>
            </a:r>
          </a:p>
          <a:p>
            <a:pPr eaLnBrk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u="sng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荇</a:t>
            </a:r>
            <a:r>
              <a:rPr lang="zh-CN" altLang="en-US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 （        ）   </a:t>
            </a:r>
            <a:r>
              <a:rPr lang="zh-CN" altLang="en-US" u="sng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芼</a:t>
            </a:r>
            <a:r>
              <a:rPr lang="zh-CN" altLang="en-US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（        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470944" y="2275364"/>
            <a:ext cx="4766998" cy="1692221"/>
            <a:chOff x="2050733" y="2730437"/>
            <a:chExt cx="5720397" cy="2030666"/>
          </a:xfrm>
        </p:grpSpPr>
        <p:sp>
          <p:nvSpPr>
            <p:cNvPr id="23557" name="文本框 1"/>
            <p:cNvSpPr txBox="1">
              <a:spLocks noChangeArrowheads="1"/>
            </p:cNvSpPr>
            <p:nvPr/>
          </p:nvSpPr>
          <p:spPr bwMode="auto">
            <a:xfrm>
              <a:off x="2050733" y="2730437"/>
              <a:ext cx="1746250" cy="47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err="1" smtClean="0">
                  <a:solidFill>
                    <a:srgbClr val="CC0000"/>
                  </a:solidFill>
                  <a:latin typeface="宋体" panose="02010600030101010101" pitchFamily="2" charset="-122"/>
                </a:rPr>
                <a:t>jū  </a:t>
              </a:r>
              <a:r>
                <a:rPr lang="en-US" altLang="zh-CN" sz="2000" err="1">
                  <a:solidFill>
                    <a:srgbClr val="CC0000"/>
                  </a:solidFill>
                  <a:latin typeface="宋体" panose="02010600030101010101" pitchFamily="2" charset="-122"/>
                </a:rPr>
                <a:t>jiū </a:t>
              </a: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23558" name="文本框 4"/>
            <p:cNvSpPr txBox="1">
              <a:spLocks noChangeArrowheads="1"/>
            </p:cNvSpPr>
            <p:nvPr/>
          </p:nvSpPr>
          <p:spPr bwMode="auto">
            <a:xfrm>
              <a:off x="5904802" y="2730437"/>
              <a:ext cx="1746250" cy="47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CC0000"/>
                  </a:solidFill>
                  <a:latin typeface="宋体" panose="02010600030101010101" pitchFamily="2" charset="-122"/>
                </a:rPr>
                <a:t>yǎo tiǎo</a:t>
              </a:r>
              <a:endParaRPr lang="zh-CN" altLang="en-US" sz="200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3559" name="文本框 5"/>
            <p:cNvSpPr txBox="1">
              <a:spLocks noChangeArrowheads="1"/>
            </p:cNvSpPr>
            <p:nvPr/>
          </p:nvSpPr>
          <p:spPr bwMode="auto">
            <a:xfrm>
              <a:off x="2050733" y="3469704"/>
              <a:ext cx="1746250" cy="47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err="1">
                  <a:solidFill>
                    <a:srgbClr val="CC0000"/>
                  </a:solidFill>
                  <a:latin typeface="宋体" panose="02010600030101010101" pitchFamily="2" charset="-122"/>
                </a:rPr>
                <a:t>hǎo </a:t>
              </a:r>
              <a:r>
                <a:rPr lang="en-US" altLang="zh-CN" sz="2000" err="1" smtClean="0">
                  <a:solidFill>
                    <a:srgbClr val="CC0000"/>
                  </a:solidFill>
                  <a:latin typeface="宋体" panose="02010600030101010101" pitchFamily="2" charset="-122"/>
                </a:rPr>
                <a:t>qiú</a:t>
              </a: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23560" name="文本框 6"/>
            <p:cNvSpPr txBox="1">
              <a:spLocks noChangeArrowheads="1"/>
            </p:cNvSpPr>
            <p:nvPr/>
          </p:nvSpPr>
          <p:spPr bwMode="auto">
            <a:xfrm>
              <a:off x="6024880" y="3555810"/>
              <a:ext cx="1746250" cy="47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err="1">
                  <a:solidFill>
                    <a:srgbClr val="CC0000"/>
                  </a:solidFill>
                  <a:latin typeface="宋体" panose="02010600030101010101" pitchFamily="2" charset="-122"/>
                </a:rPr>
                <a:t>wù mèi</a:t>
              </a:r>
              <a:endParaRPr lang="en-US" altLang="zh-CN" sz="2000">
                <a:solidFill>
                  <a:srgbClr val="CC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3561" name="文本框 7"/>
            <p:cNvSpPr txBox="1">
              <a:spLocks noChangeArrowheads="1"/>
            </p:cNvSpPr>
            <p:nvPr/>
          </p:nvSpPr>
          <p:spPr bwMode="auto">
            <a:xfrm>
              <a:off x="2050796" y="4282567"/>
              <a:ext cx="1744663" cy="47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err="1">
                  <a:solidFill>
                    <a:srgbClr val="CC0000"/>
                  </a:solidFill>
                  <a:latin typeface="宋体" panose="02010600030101010101" pitchFamily="2" charset="-122"/>
                </a:rPr>
                <a:t>xìnɡ</a:t>
              </a: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23562" name="文本框 8"/>
            <p:cNvSpPr txBox="1">
              <a:spLocks noChangeArrowheads="1"/>
            </p:cNvSpPr>
            <p:nvPr/>
          </p:nvSpPr>
          <p:spPr bwMode="auto">
            <a:xfrm>
              <a:off x="5904992" y="4282186"/>
              <a:ext cx="1746250" cy="478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CC0000"/>
                  </a:solidFill>
                  <a:latin typeface="宋体" panose="02010600030101010101" pitchFamily="2" charset="-122"/>
                </a:rPr>
                <a:t>mào</a:t>
              </a:r>
              <a:endParaRPr lang="zh-CN" altLang="en-US" sz="2000">
                <a:latin typeface="宋体" panose="02010600030101010101" pitchFamily="2" charset="-122"/>
              </a:endParaRPr>
            </a:p>
          </p:txBody>
        </p:sp>
      </p:grpSp>
      <p:grpSp>
        <p:nvGrpSpPr>
          <p:cNvPr id="4097" name="Group 19"/>
          <p:cNvGrpSpPr/>
          <p:nvPr/>
        </p:nvGrpSpPr>
        <p:grpSpPr>
          <a:xfrm>
            <a:off x="687547" y="937948"/>
            <a:ext cx="1932781" cy="583406"/>
            <a:chOff x="138" y="461"/>
            <a:chExt cx="1461" cy="441"/>
          </a:xfrm>
        </p:grpSpPr>
        <p:pic>
          <p:nvPicPr>
            <p:cNvPr id="4098" name="Picture 1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9" name="文本框 2"/>
            <p:cNvSpPr txBox="1"/>
            <p:nvPr/>
          </p:nvSpPr>
          <p:spPr>
            <a:xfrm>
              <a:off x="476" y="509"/>
              <a:ext cx="1080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读准字音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75" y="1785408"/>
            <a:ext cx="3942821" cy="310515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410229" y="2145242"/>
            <a:ext cx="2584979" cy="24777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335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r>
              <a:rPr lang="zh-CN" altLang="en-US" sz="20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自由</a:t>
            </a:r>
            <a:r>
              <a:rPr lang="zh-CN" altLang="en-US" sz="2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朗读全诗。</a:t>
            </a:r>
            <a:r>
              <a:rPr lang="zh-CN" altLang="en-US" sz="2000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注意把握感情</a:t>
            </a:r>
            <a:r>
              <a:rPr lang="zh-CN" altLang="en-US" sz="2000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，读出</a:t>
            </a:r>
            <a:r>
              <a:rPr lang="zh-CN" altLang="en-US" sz="2000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凄迷之</a:t>
            </a:r>
            <a:r>
              <a:rPr lang="zh-CN" altLang="en-US" sz="2000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景，惆怅之</a:t>
            </a:r>
            <a:r>
              <a:rPr lang="zh-CN" altLang="en-US" sz="2000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情。</a:t>
            </a:r>
            <a:r>
              <a:rPr lang="zh-CN" altLang="en-US" sz="2000" b="1">
                <a:solidFill>
                  <a:schemeClr val="bg2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并尝试结合注释，理解诗歌大意。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3396" y="1693207"/>
            <a:ext cx="3535987" cy="2682473"/>
          </a:xfrm>
          <a:prstGeom prst="rect">
            <a:avLst/>
          </a:prstGeom>
        </p:spPr>
      </p:pic>
      <p:grpSp>
        <p:nvGrpSpPr>
          <p:cNvPr id="4097" name="Group 19"/>
          <p:cNvGrpSpPr/>
          <p:nvPr/>
        </p:nvGrpSpPr>
        <p:grpSpPr>
          <a:xfrm>
            <a:off x="613252" y="574728"/>
            <a:ext cx="1932781" cy="583406"/>
            <a:chOff x="138" y="461"/>
            <a:chExt cx="1461" cy="441"/>
          </a:xfrm>
        </p:grpSpPr>
        <p:pic>
          <p:nvPicPr>
            <p:cNvPr id="4098" name="Picture 18" descr="未标题-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9" name="文本框 2"/>
            <p:cNvSpPr txBox="1"/>
            <p:nvPr/>
          </p:nvSpPr>
          <p:spPr>
            <a:xfrm>
              <a:off x="476" y="509"/>
              <a:ext cx="1080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整体感知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23"/>
          <p:cNvSpPr txBox="1"/>
          <p:nvPr/>
        </p:nvSpPr>
        <p:spPr>
          <a:xfrm>
            <a:off x="1130829" y="2016654"/>
            <a:ext cx="6882871" cy="3322955"/>
          </a:xfrm>
          <a:prstGeom prst="rect">
            <a:avLst/>
          </a:prstGeom>
          <a:solidFill>
            <a:schemeClr val="bg1"/>
          </a:solidFill>
          <a:ln w="3175">
            <a:solidFill>
              <a:srgbClr val="008651"/>
            </a:solidFill>
          </a:ln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66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1665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000" b="1" smtClean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关关</a:t>
            </a:r>
            <a:r>
              <a:rPr lang="zh-CN" altLang="en-US" sz="20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和鸣的</a:t>
            </a:r>
            <a:r>
              <a:rPr lang="zh-CN" altLang="en-US" sz="2000" b="1" smtClean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雎鸠，相伴</a:t>
            </a:r>
            <a:r>
              <a:rPr lang="zh-CN" altLang="en-US" sz="20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在河中的小洲。那美丽贤淑的</a:t>
            </a:r>
            <a:r>
              <a:rPr lang="zh-CN" altLang="en-US" sz="2000" b="1" smtClean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女子，是</a:t>
            </a:r>
            <a:r>
              <a:rPr lang="zh-CN" altLang="en-US" sz="20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君子的好配偶。参差不齐的</a:t>
            </a:r>
            <a:r>
              <a:rPr lang="zh-CN" altLang="en-US" sz="2000" b="1" smtClean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荇菜，时</a:t>
            </a:r>
            <a:r>
              <a:rPr lang="zh-CN" altLang="en-US" sz="20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左时右地捞取。那文静美好的姑娘</a:t>
            </a:r>
            <a:r>
              <a:rPr lang="zh-CN" altLang="en-US" sz="2000" b="1" smtClean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啊，醒</a:t>
            </a:r>
            <a:r>
              <a:rPr lang="zh-CN" altLang="en-US" sz="20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着梦里追求她。追求的愿望难</a:t>
            </a:r>
            <a:r>
              <a:rPr lang="zh-CN" altLang="en-US" sz="2000" b="1" smtClean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实现，白天</a:t>
            </a:r>
            <a:r>
              <a:rPr lang="zh-CN" altLang="en-US" sz="20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黑夜想念着她。绵长的思念</a:t>
            </a:r>
            <a:r>
              <a:rPr lang="zh-CN" altLang="en-US" sz="2000" b="1" smtClean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哟，叫</a:t>
            </a:r>
            <a:r>
              <a:rPr lang="zh-CN" altLang="en-US" sz="20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人翻来覆去难入眠。参差不齐的</a:t>
            </a:r>
            <a:r>
              <a:rPr lang="zh-CN" altLang="en-US" sz="2000" b="1" smtClean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荇菜，时</a:t>
            </a:r>
            <a:r>
              <a:rPr lang="zh-CN" altLang="en-US" sz="20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左时右地采摘。那</a:t>
            </a:r>
            <a:r>
              <a:rPr lang="zh-CN" altLang="en-US" sz="20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文静美好的姑娘</a:t>
            </a:r>
            <a:r>
              <a:rPr lang="zh-CN" altLang="en-US" sz="2000" b="1" smtClean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啊</a:t>
            </a:r>
            <a:r>
              <a:rPr lang="zh-CN" altLang="en-US" sz="2000" b="1" smtClean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，弹奏</a:t>
            </a:r>
            <a:r>
              <a:rPr lang="zh-CN" altLang="en-US" sz="20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起琴瑟来亲近她。参差不齐的</a:t>
            </a:r>
            <a:r>
              <a:rPr lang="zh-CN" altLang="en-US" sz="2000" b="1" smtClean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荇菜，仔仔细细</a:t>
            </a:r>
            <a:r>
              <a:rPr lang="zh-CN" altLang="en-US" sz="20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地挑选。那</a:t>
            </a:r>
            <a:r>
              <a:rPr lang="zh-CN" altLang="en-US" sz="20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文静美好的姑娘</a:t>
            </a:r>
            <a:r>
              <a:rPr lang="zh-CN" altLang="en-US" sz="2000" b="1" smtClean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啊</a:t>
            </a:r>
            <a:r>
              <a:rPr lang="zh-CN" altLang="en-US" sz="2000" b="1" smtClean="0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，敲</a:t>
            </a:r>
            <a:r>
              <a:rPr lang="zh-CN" altLang="en-US" sz="20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起钟鼓来使她快乐。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504719" y="550968"/>
            <a:ext cx="1869017" cy="1181100"/>
            <a:chOff x="10657" y="898"/>
            <a:chExt cx="3532" cy="2232"/>
          </a:xfrm>
        </p:grpSpPr>
        <p:pic>
          <p:nvPicPr>
            <p:cNvPr id="26" name="图片 25" descr="timg (1)"/>
            <p:cNvPicPr>
              <a:picLocks noChangeAspect="1"/>
            </p:cNvPicPr>
            <p:nvPr/>
          </p:nvPicPr>
          <p:blipFill>
            <a:blip r:embed="rId3"/>
            <a:srcRect l="5586" r="3872" b="10804"/>
            <a:stretch>
              <a:fillRect/>
            </a:stretch>
          </p:blipFill>
          <p:spPr>
            <a:xfrm>
              <a:off x="10657" y="898"/>
              <a:ext cx="3532" cy="223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7" name="文本框 26"/>
            <p:cNvSpPr txBox="1"/>
            <p:nvPr/>
          </p:nvSpPr>
          <p:spPr>
            <a:xfrm>
              <a:off x="11183" y="1603"/>
              <a:ext cx="2726" cy="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35" b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读懂诗意</a:t>
              </a:r>
            </a:p>
          </p:txBody>
        </p:sp>
      </p:grpSp>
      <p:pic>
        <p:nvPicPr>
          <p:cNvPr id="11" name="图片占位符 10"/>
          <p:cNvPicPr>
            <a:picLocks noGrp="1" noChangeAspect="1"/>
          </p:cNvPicPr>
          <p:nvPr>
            <p:ph type="pic"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967855" y="0"/>
            <a:ext cx="2176145" cy="1885950"/>
          </a:xfrm>
        </p:spPr>
      </p:pic>
    </p:spTree>
  </p:cSld>
  <p:clrMapOvr>
    <a:masterClrMapping/>
  </p:clrMapOvr>
  <p:transition spd="med">
    <p:random/>
    <p:sndAc>
      <p:stSnd>
        <p:snd r:embed="rId6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928688" y="1098550"/>
            <a:ext cx="5621655" cy="1200150"/>
          </a:xfrm>
        </p:spPr>
        <p:txBody>
          <a:bodyPr>
            <a:normAutofit/>
          </a:bodyPr>
          <a:lstStyle/>
          <a:p>
            <a:r>
              <a:rPr lang="en-US" altLang="zh-CN">
                <a:solidFill>
                  <a:schemeClr val="tx1"/>
                </a:solidFill>
              </a:rPr>
              <a:t>    </a:t>
            </a:r>
            <a:r>
              <a:rPr lang="zh-CN" altLang="en-US">
                <a:solidFill>
                  <a:schemeClr val="tx1"/>
                </a:solidFill>
              </a:rPr>
              <a:t>再次</a:t>
            </a:r>
            <a:r>
              <a:rPr lang="en-US" altLang="zh-CN">
                <a:solidFill>
                  <a:schemeClr val="tx1"/>
                </a:solidFill>
              </a:rPr>
              <a:t>诵读《关雎》这首诗，简要说说</a:t>
            </a:r>
            <a:r>
              <a:rPr lang="zh-CN" altLang="en-US">
                <a:solidFill>
                  <a:schemeClr val="tx1"/>
                </a:solidFill>
              </a:rPr>
              <a:t>这首诗歌的主要内容。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761841" y="2941796"/>
            <a:ext cx="5788343" cy="2858929"/>
          </a:xfrm>
        </p:spPr>
        <p:txBody>
          <a:bodyPr/>
          <a:lstStyle/>
          <a:p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《关雎》写了一个男子对一个女子的思念、追求过程，表达了他求之不得的痛苦和对美满婚姻的美好期望。</a:t>
            </a: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idx="1"/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840379" y="717233"/>
            <a:ext cx="2117884" cy="4052888"/>
          </a:xfrm>
        </p:spPr>
      </p:pic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16878" y="1413828"/>
            <a:ext cx="6333067" cy="3870325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3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335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335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335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）首</a:t>
            </a:r>
            <a:r>
              <a:rPr lang="zh-CN" altLang="en-US" sz="23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章四句写一个青年</a:t>
            </a:r>
            <a:r>
              <a:rPr lang="zh-CN" altLang="en-US" sz="2335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小伙子，见到</a:t>
            </a:r>
            <a:r>
              <a:rPr lang="zh-CN" altLang="en-US" sz="23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河洲上一对水鸟的</a:t>
            </a:r>
            <a:r>
              <a:rPr lang="zh-CN" altLang="en-US" sz="2335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相亲相爱，听到</a:t>
            </a:r>
            <a:r>
              <a:rPr lang="zh-CN" altLang="en-US" sz="23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它们一唱一和的</a:t>
            </a:r>
            <a:r>
              <a:rPr lang="zh-CN" altLang="en-US" sz="2335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鸣叫，引起了无限情思，何况</a:t>
            </a:r>
            <a:r>
              <a:rPr lang="zh-CN" altLang="en-US" sz="23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他心目中正有着一位所爱的人儿</a:t>
            </a:r>
            <a:r>
              <a:rPr lang="zh-CN" altLang="en-US" sz="2335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呢！他</a:t>
            </a:r>
            <a:r>
              <a:rPr lang="zh-CN" altLang="en-US" sz="23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向往着那位美丽贤淑的好</a:t>
            </a:r>
            <a:r>
              <a:rPr lang="zh-CN" altLang="en-US" sz="2335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姑娘能够</a:t>
            </a:r>
            <a:r>
              <a:rPr lang="zh-CN" altLang="en-US" sz="23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成为自己理想的配偶。 </a:t>
            </a:r>
            <a:endParaRPr lang="zh-CN" altLang="en-US" sz="23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所听：关关雎鸠；所见：在</a:t>
            </a:r>
            <a:r>
              <a:rPr lang="zh-CN" altLang="en-US" sz="233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河之</a:t>
            </a:r>
            <a:r>
              <a:rPr lang="zh-CN" altLang="en-US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洲。</a:t>
            </a:r>
            <a:endParaRPr lang="zh-CN" altLang="en-US" sz="2335" b="1">
              <a:solidFill>
                <a:srgbClr val="00865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33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</a:t>
            </a:r>
            <a:r>
              <a:rPr lang="zh-CN" altLang="en-US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所思：窈窕淑女；所愿：君子</a:t>
            </a:r>
            <a:r>
              <a:rPr lang="zh-CN" altLang="en-US" sz="233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好逑。</a:t>
            </a:r>
            <a:endParaRPr lang="zh-CN" altLang="en-US" sz="2335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097" name="Group 19"/>
          <p:cNvGrpSpPr/>
          <p:nvPr/>
        </p:nvGrpSpPr>
        <p:grpSpPr>
          <a:xfrm>
            <a:off x="613252" y="574728"/>
            <a:ext cx="1932781" cy="583406"/>
            <a:chOff x="138" y="461"/>
            <a:chExt cx="1461" cy="441"/>
          </a:xfrm>
        </p:grpSpPr>
        <p:pic>
          <p:nvPicPr>
            <p:cNvPr id="4098" name="Picture 18" descr="未标题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9" name="文本框 2"/>
            <p:cNvSpPr txBox="1"/>
            <p:nvPr/>
          </p:nvSpPr>
          <p:spPr>
            <a:xfrm>
              <a:off x="476" y="509"/>
              <a:ext cx="1080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诗歌探究</a:t>
              </a:r>
            </a:p>
          </p:txBody>
        </p:sp>
      </p:grpSp>
      <p:pic>
        <p:nvPicPr>
          <p:cNvPr id="80903" name="图片 80902" descr="Still1028_00002">
            <a:hlinkClick r:id="rId5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0262" y="2110970"/>
            <a:ext cx="2272242" cy="2221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83895" y="1192530"/>
            <a:ext cx="5254625" cy="3330575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en-US" altLang="zh-CN" sz="2335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335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2335" b="1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335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en-US" altLang="zh-CN" sz="2335" b="1" err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次章八句写他日夜相思</a:t>
            </a:r>
            <a:r>
              <a:rPr lang="zh-CN" altLang="en-US" sz="2335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335" b="1" err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须臾不能忘怀这位采荇菜的姑娘在水边劳动时的窈窕身影</a:t>
            </a:r>
            <a:r>
              <a:rPr lang="en-US" altLang="zh-CN" sz="2335" b="1" err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。难耐的相思之苦已达到了长夜不眠的程度</a:t>
            </a:r>
            <a:r>
              <a:rPr lang="zh-CN" altLang="en-US" sz="2335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en-US" altLang="zh-CN" sz="2335" b="1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寤</a:t>
            </a:r>
            <a:r>
              <a:rPr lang="zh-CN" altLang="en-US" sz="233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寐求之——追慕之</a:t>
            </a:r>
            <a:r>
              <a:rPr lang="zh-CN" altLang="en-US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心</a:t>
            </a:r>
            <a:endParaRPr lang="zh-CN" altLang="en-US" sz="2335" b="1">
              <a:solidFill>
                <a:srgbClr val="00865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33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</a:t>
            </a:r>
            <a:r>
              <a:rPr lang="zh-CN" altLang="en-US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辗转反侧</a:t>
            </a:r>
            <a:r>
              <a:rPr lang="zh-CN" altLang="en-US" sz="233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——相思之</a:t>
            </a:r>
            <a:r>
              <a:rPr lang="zh-CN" altLang="en-US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苦</a:t>
            </a:r>
            <a:r>
              <a:rPr lang="en-US" altLang="zh-CN" sz="2335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 </a:t>
            </a:r>
            <a:endParaRPr lang="en-US" altLang="zh-CN" sz="2335" b="1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414" y="3717713"/>
            <a:ext cx="3008313" cy="1775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69265" y="1127760"/>
            <a:ext cx="5424170" cy="3870325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335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（</a:t>
            </a:r>
            <a:r>
              <a:rPr lang="en-US" altLang="zh-CN" sz="2335" b="1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335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en-US" altLang="zh-CN" sz="2335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第三章八句突然出现了</a:t>
            </a:r>
            <a:r>
              <a:rPr lang="en-US" altLang="zh-CN" sz="2335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“琴瑟友之”、“钟鼓乐之”的欢快、</a:t>
            </a:r>
            <a:r>
              <a:rPr lang="en-US" altLang="zh-CN" sz="2335" b="1" err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热闹的场面</a:t>
            </a:r>
            <a:r>
              <a:rPr lang="zh-CN" altLang="en-US" sz="2335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335" b="1" err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这是个戏剧性的转变</a:t>
            </a:r>
            <a:r>
              <a:rPr lang="en-US" altLang="zh-CN" sz="2335" b="1" err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r>
              <a:rPr lang="en-US" altLang="zh-CN" sz="2335" b="1" err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幻由情生</a:t>
            </a:r>
            <a:r>
              <a:rPr lang="zh-CN" altLang="en-US" sz="2335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335" b="1" err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这正是这位害相思之苦的男子对未来的设想</a:t>
            </a:r>
            <a:r>
              <a:rPr lang="zh-CN" altLang="en-US" sz="2335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335" b="1" err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是他寤寐求其实现的愿望</a:t>
            </a:r>
            <a:r>
              <a:rPr lang="en-US" altLang="zh-CN" sz="2335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</a:p>
          <a:p>
            <a:pPr lvl="0" algn="l">
              <a:lnSpc>
                <a:spcPct val="150000"/>
              </a:lnSpc>
            </a:pPr>
            <a:r>
              <a:rPr lang="en-US" altLang="zh-CN" sz="2335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</a:t>
            </a:r>
            <a:r>
              <a:rPr lang="en-US" altLang="zh-CN" sz="233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335" b="1" err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琴瑟友之</a:t>
            </a:r>
            <a:r>
              <a:rPr lang="en-US" altLang="zh-CN" sz="233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——亲密相爱</a:t>
            </a:r>
          </a:p>
          <a:p>
            <a:pPr lvl="0" algn="l">
              <a:lnSpc>
                <a:spcPct val="150000"/>
              </a:lnSpc>
            </a:pPr>
            <a:r>
              <a:rPr lang="en-US" altLang="zh-CN" sz="233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</a:t>
            </a:r>
            <a:r>
              <a:rPr lang="en-US" altLang="zh-CN" sz="2335" b="1" err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钟鼓乐之</a:t>
            </a:r>
            <a:r>
              <a:rPr lang="en-US" altLang="zh-CN" sz="233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——欢快热闹      </a:t>
            </a:r>
            <a:r>
              <a:rPr lang="en-US" altLang="zh-CN" sz="2335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1870" y="3308350"/>
            <a:ext cx="2910205" cy="223139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88999" y="1383771"/>
            <a:ext cx="2701193" cy="1710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335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335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本诗以“关关雎鸠”</a:t>
            </a:r>
            <a:r>
              <a:rPr lang="zh-CN" altLang="en-US" sz="2335" b="1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开头，这种</a:t>
            </a:r>
            <a:r>
              <a:rPr lang="zh-CN" altLang="en-US" sz="2335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表现手法叫</a:t>
            </a:r>
            <a:r>
              <a:rPr lang="zh-CN" altLang="en-US" sz="2335" b="1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什么？</a:t>
            </a:r>
            <a:endParaRPr lang="zh-CN" altLang="en-US" sz="2335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6823" y="3210237"/>
            <a:ext cx="2855041" cy="2251075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335" b="1">
                <a:solidFill>
                  <a:srgbClr val="00865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335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这种</a:t>
            </a:r>
            <a:r>
              <a:rPr lang="zh-CN" altLang="en-US" sz="23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手法就是比兴</a:t>
            </a:r>
            <a:r>
              <a:rPr lang="zh-CN" altLang="en-US" sz="2335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手法，这种</a:t>
            </a:r>
            <a:r>
              <a:rPr lang="zh-CN" altLang="en-US" sz="23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手法对后世诗歌创作有</a:t>
            </a:r>
            <a:r>
              <a:rPr lang="zh-CN" altLang="en-US" sz="2335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很大的影响</a:t>
            </a:r>
            <a:r>
              <a:rPr lang="zh-CN" altLang="en-US" sz="23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</a:p>
        </p:txBody>
      </p:sp>
      <p:sp>
        <p:nvSpPr>
          <p:cNvPr id="20" name="文本框 19"/>
          <p:cNvSpPr txBox="1"/>
          <p:nvPr/>
        </p:nvSpPr>
        <p:spPr>
          <a:xfrm rot="20820000">
            <a:off x="4828551" y="1818219"/>
            <a:ext cx="3609975" cy="2790825"/>
          </a:xfrm>
          <a:prstGeom prst="rect">
            <a:avLst/>
          </a:prstGeom>
          <a:noFill/>
          <a:ln w="19050">
            <a:solidFill>
              <a:srgbClr val="DB2232"/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335" b="1">
                <a:solidFill>
                  <a:srgbClr val="00865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335" b="1" smtClean="0">
                <a:solidFill>
                  <a:srgbClr val="00865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朱熹说：“</a:t>
            </a:r>
            <a:r>
              <a:rPr lang="zh-CN" altLang="en-US" sz="2335" b="1">
                <a:solidFill>
                  <a:srgbClr val="00865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赋</a:t>
            </a:r>
            <a:r>
              <a:rPr lang="zh-CN" altLang="en-US" sz="2335" b="1" smtClean="0">
                <a:solidFill>
                  <a:srgbClr val="00865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者，敷陈</a:t>
            </a:r>
            <a:r>
              <a:rPr lang="zh-CN" altLang="en-US" sz="2335" b="1">
                <a:solidFill>
                  <a:srgbClr val="00865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其事而直言之者也</a:t>
            </a:r>
            <a:r>
              <a:rPr lang="zh-CN" altLang="en-US" sz="2335" b="1" smtClean="0">
                <a:solidFill>
                  <a:srgbClr val="00865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”；“</a:t>
            </a:r>
            <a:r>
              <a:rPr lang="zh-CN" altLang="en-US" sz="2335" b="1">
                <a:solidFill>
                  <a:srgbClr val="00865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比</a:t>
            </a:r>
            <a:r>
              <a:rPr lang="zh-CN" altLang="en-US" sz="2335" b="1" smtClean="0">
                <a:solidFill>
                  <a:srgbClr val="00865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者，以此</a:t>
            </a:r>
            <a:r>
              <a:rPr lang="zh-CN" altLang="en-US" sz="2335" b="1">
                <a:solidFill>
                  <a:srgbClr val="00865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物比彼物也</a:t>
            </a:r>
            <a:r>
              <a:rPr lang="zh-CN" altLang="en-US" sz="2335" b="1" smtClean="0">
                <a:solidFill>
                  <a:srgbClr val="00865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”；“</a:t>
            </a:r>
            <a:r>
              <a:rPr lang="zh-CN" altLang="en-US" sz="2335" b="1">
                <a:solidFill>
                  <a:srgbClr val="00865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兴</a:t>
            </a:r>
            <a:r>
              <a:rPr lang="zh-CN" altLang="en-US" sz="2335" b="1" smtClean="0">
                <a:solidFill>
                  <a:srgbClr val="00865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者，先</a:t>
            </a:r>
            <a:r>
              <a:rPr lang="zh-CN" altLang="en-US" sz="2335" b="1">
                <a:solidFill>
                  <a:srgbClr val="00865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言他物以引起所咏之辞也”。</a:t>
            </a:r>
            <a:endParaRPr lang="zh-CN" altLang="en-US" sz="2335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grpSp>
        <p:nvGrpSpPr>
          <p:cNvPr id="4097" name="Group 19"/>
          <p:cNvGrpSpPr/>
          <p:nvPr/>
        </p:nvGrpSpPr>
        <p:grpSpPr>
          <a:xfrm>
            <a:off x="613252" y="574728"/>
            <a:ext cx="1932781" cy="583406"/>
            <a:chOff x="138" y="461"/>
            <a:chExt cx="1461" cy="441"/>
          </a:xfrm>
        </p:grpSpPr>
        <p:pic>
          <p:nvPicPr>
            <p:cNvPr id="4098" name="Picture 18" descr="未标题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9" name="文本框 2"/>
            <p:cNvSpPr txBox="1"/>
            <p:nvPr/>
          </p:nvSpPr>
          <p:spPr>
            <a:xfrm>
              <a:off x="476" y="509"/>
              <a:ext cx="1080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诗歌探究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1730" y="2825750"/>
            <a:ext cx="7491730" cy="1104900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首诗通过一个男子在河边遇到一个采摘荇菜的姑娘，并为姑娘的勤劳、美貌和娴静而动心，随之引起了强烈的爱慕之情，在梦里也会梦见那位姑娘的一系列追求过程，充分表现了古代劳动人民内心对美好爱情的向往和追求，突出表达了青年男女健康、真挚的思想感情。 本篇是诗经的首篇，更加表明了关雎在古代人们心中的地位。</a:t>
            </a:r>
          </a:p>
        </p:txBody>
      </p:sp>
      <p:grpSp>
        <p:nvGrpSpPr>
          <p:cNvPr id="4097" name="Group 19"/>
          <p:cNvGrpSpPr/>
          <p:nvPr/>
        </p:nvGrpSpPr>
        <p:grpSpPr>
          <a:xfrm>
            <a:off x="613252" y="574728"/>
            <a:ext cx="1932781" cy="583406"/>
            <a:chOff x="138" y="461"/>
            <a:chExt cx="1461" cy="441"/>
          </a:xfrm>
        </p:grpSpPr>
        <p:pic>
          <p:nvPicPr>
            <p:cNvPr id="4098" name="Picture 1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9" name="文本框 2"/>
            <p:cNvSpPr txBox="1"/>
            <p:nvPr/>
          </p:nvSpPr>
          <p:spPr>
            <a:xfrm>
              <a:off x="476" y="509"/>
              <a:ext cx="1080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诗歌小结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3535231" y="2154330"/>
            <a:ext cx="4067306" cy="1764771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zh-CN" sz="3335" b="1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335" b="1">
                <a:latin typeface="黑体" panose="02010609060101010101" pitchFamily="2" charset="-122"/>
                <a:ea typeface="黑体" panose="02010609060101010101" pitchFamily="2" charset="-122"/>
              </a:rPr>
              <a:t>不学诗，无以言</a:t>
            </a:r>
            <a:r>
              <a:rPr lang="en-US" altLang="zh-CN" sz="3335" b="1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5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3335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210469" y="452585"/>
            <a:ext cx="2413663" cy="422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1215866" y="1137761"/>
            <a:ext cx="7020401" cy="291179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434465" y="2139315"/>
            <a:ext cx="6582728" cy="1640681"/>
          </a:xfrm>
        </p:spPr>
        <p:txBody>
          <a:bodyPr/>
          <a:lstStyle/>
          <a:p>
            <a:pPr algn="l"/>
            <a:r>
              <a:rPr lang="en-US" altLang="zh-CN" sz="2700">
                <a:sym typeface="+mn-ea"/>
              </a:rPr>
              <a:t>    </a:t>
            </a:r>
            <a:r>
              <a:rPr lang="en-US" altLang="zh-CN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这便是《关雎》“乐而不淫，哀而不伤”，这就是《诗经》纯净、简单、思无邪！让我们继续传唱这古老的歌谣，诗意地栖居在大地上。</a:t>
            </a:r>
            <a:br>
              <a:rPr lang="zh-CN" altLang="en-US"/>
            </a:b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228725" y="1984182"/>
            <a:ext cx="6858000" cy="886354"/>
          </a:xfrm>
        </p:spPr>
        <p:txBody>
          <a:bodyPr/>
          <a:lstStyle/>
          <a:p>
            <a:r>
              <a:rPr lang="zh-CN" b="1">
                <a:latin typeface="楷体" panose="02010609060101010101" charset="-122"/>
                <a:ea typeface="楷体" panose="02010609060101010101" charset="-122"/>
              </a:rPr>
              <a:t>蒹葭</a:t>
            </a:r>
          </a:p>
        </p:txBody>
      </p:sp>
      <p:sp>
        <p:nvSpPr>
          <p:cNvPr id="2" name="椭圆 1"/>
          <p:cNvSpPr/>
          <p:nvPr/>
        </p:nvSpPr>
        <p:spPr>
          <a:xfrm>
            <a:off x="5323523" y="2870835"/>
            <a:ext cx="391478" cy="85201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978378" y="3941137"/>
            <a:ext cx="3507284" cy="635000"/>
          </a:xfrm>
        </p:spPr>
        <p:txBody>
          <a:bodyPr/>
          <a:lstStyle/>
          <a:p>
            <a:r>
              <a:rPr lang="zh-CN" altLang="en-US"/>
              <a:t>听读《蒹葭》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56435" y="4576445"/>
            <a:ext cx="64382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  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读准字音，把握节奏，体味感情</a:t>
            </a: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Rectangle 3"/>
          <p:cNvSpPr/>
          <p:nvPr>
            <p:custDataLst>
              <p:tags r:id="rId3"/>
            </p:custDataLst>
          </p:nvPr>
        </p:nvSpPr>
        <p:spPr>
          <a:xfrm>
            <a:off x="877729" y="628650"/>
            <a:ext cx="3468529" cy="396811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250" b="1">
                <a:latin typeface="楷体" panose="02010609060101010101" charset="-122"/>
                <a:ea typeface="楷体" panose="02010609060101010101" charset="-122"/>
              </a:rPr>
              <a:t>蒹葭</a:t>
            </a:r>
            <a:r>
              <a:rPr lang="zh-CN" altLang="en-US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苍苍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</a:rPr>
              <a:t>，白露</a:t>
            </a:r>
            <a:r>
              <a:rPr lang="zh-CN" altLang="en-US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为霜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</a:rPr>
              <a:t>。</a:t>
            </a:r>
            <a:br>
              <a:rPr lang="zh-CN" altLang="en-US" sz="2250" b="1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250" b="1">
                <a:latin typeface="楷体" panose="02010609060101010101" charset="-122"/>
                <a:ea typeface="楷体" panose="02010609060101010101" charset="-122"/>
              </a:rPr>
              <a:t>所谓伊人，在水</a:t>
            </a:r>
            <a:r>
              <a:rPr lang="zh-CN" altLang="en-US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一方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</a:rPr>
              <a:t>。 </a:t>
            </a:r>
            <a:br>
              <a:rPr lang="zh-CN" altLang="en-US" sz="2250" b="1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250" b="1">
                <a:latin typeface="楷体" panose="02010609060101010101" charset="-122"/>
                <a:ea typeface="楷体" panose="02010609060101010101" charset="-122"/>
              </a:rPr>
              <a:t>溯洄从之，道阻</a:t>
            </a:r>
            <a:r>
              <a:rPr lang="zh-CN" altLang="en-US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且长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</a:rPr>
              <a:t>。 </a:t>
            </a:r>
            <a:br>
              <a:rPr lang="zh-CN" altLang="en-US" sz="2250" b="1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2250" b="1">
                <a:latin typeface="楷体" panose="02010609060101010101" charset="-122"/>
                <a:ea typeface="楷体" panose="02010609060101010101" charset="-122"/>
              </a:rPr>
              <a:t>溯游从之，宛在</a:t>
            </a:r>
            <a:r>
              <a:rPr lang="zh-CN" altLang="en-US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水中央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</a:rPr>
              <a:t>。</a:t>
            </a: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 sz="225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  <a:t>蒹葭</a:t>
            </a:r>
            <a:r>
              <a:rPr lang="zh-CN" altLang="en-US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萋萋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  <a:t>，白露</a:t>
            </a:r>
            <a:r>
              <a:rPr lang="zh-CN" altLang="en-US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未晞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25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  <a:t>所谓伊人，在水</a:t>
            </a:r>
            <a:r>
              <a:rPr lang="zh-CN" altLang="en-US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之湄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25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  <a:t>溯洄从之，道阻</a:t>
            </a:r>
            <a:r>
              <a:rPr lang="zh-CN" altLang="en-US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且跻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25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  <a:t>溯游从之，宛在</a:t>
            </a:r>
            <a:r>
              <a:rPr lang="zh-CN" altLang="en-US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水中坻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25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Rectangle 3"/>
          <p:cNvSpPr/>
          <p:nvPr>
            <p:custDataLst>
              <p:tags r:id="rId4"/>
            </p:custDataLst>
          </p:nvPr>
        </p:nvSpPr>
        <p:spPr>
          <a:xfrm>
            <a:off x="4467701" y="2889647"/>
            <a:ext cx="3268266" cy="1850231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  <a:t>蒹葭</a:t>
            </a:r>
            <a:r>
              <a:rPr lang="zh-CN" altLang="en-US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采采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  <a:t>，白露</a:t>
            </a:r>
            <a:r>
              <a:rPr lang="zh-CN" altLang="en-US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未已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b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</a:b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  <a:t>所谓伊人，在水</a:t>
            </a:r>
            <a:r>
              <a:rPr lang="zh-CN" altLang="en-US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之涘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  <a:t>。 </a:t>
            </a:r>
            <a:b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</a:b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  <a:t>溯洄从之，道阻</a:t>
            </a:r>
            <a:r>
              <a:rPr lang="zh-CN" altLang="en-US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且右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  <a:t>。 </a:t>
            </a:r>
            <a:b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</a:b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  <a:t>溯游从之，宛在</a:t>
            </a:r>
            <a:r>
              <a:rPr lang="zh-CN" altLang="en-US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水中沚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250"/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en-US" sz="225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4346258" y="453866"/>
            <a:ext cx="3998119" cy="2218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蒹葭">
            <a:hlinkClick action="ppaction://media"/>
          </p:cNvPr>
          <p:cNvPicPr>
            <a:picLocks noRot="1"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338536" y="2425541"/>
            <a:ext cx="464344" cy="464344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5" dur="1190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9938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Text Box 4"/>
          <p:cNvSpPr txBox="1">
            <a:spLocks noChangeArrowheads="1"/>
          </p:cNvSpPr>
          <p:nvPr/>
        </p:nvSpPr>
        <p:spPr bwMode="auto">
          <a:xfrm>
            <a:off x="1143000" y="1244398"/>
            <a:ext cx="6858000" cy="4061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000" b="1">
                <a:solidFill>
                  <a:schemeClr val="bg2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蒹 葭</a:t>
            </a:r>
            <a:endParaRPr lang="en-US" altLang="zh-CN" sz="750" b="1">
              <a:solidFill>
                <a:schemeClr val="bg2">
                  <a:lumMod val="1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bg2">
                    <a:lumMod val="1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 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蒹葭苍苍，白露为霜。所谓伊人，在水一方。</a:t>
            </a:r>
            <a:b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溯洄从之，道阻且长；溯游从之，宛在水中央。</a:t>
            </a:r>
            <a:b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蒹葭萋萋，白露未晞。所谓伊人，在水之湄。　　</a:t>
            </a:r>
            <a:b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溯洄从之，道阻且跻；溯游从之，宛在水中坻。</a:t>
            </a:r>
            <a:b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蒹葭采采，白露未已。所谓伊人，在水之涘。　　</a:t>
            </a:r>
            <a:b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溯洄从之，道阻且右；溯游从之，宛在水中沚。</a:t>
            </a:r>
            <a:r>
              <a:rPr lang="zh-CN" altLang="en-US" sz="2400" b="1">
                <a:solidFill>
                  <a:srgbClr val="6699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 </a:t>
            </a:r>
          </a:p>
        </p:txBody>
      </p:sp>
      <p:sp>
        <p:nvSpPr>
          <p:cNvPr id="37891" name="Text Box 18"/>
          <p:cNvSpPr txBox="1">
            <a:spLocks noChangeArrowheads="1"/>
          </p:cNvSpPr>
          <p:nvPr/>
        </p:nvSpPr>
        <p:spPr bwMode="auto">
          <a:xfrm>
            <a:off x="5104080" y="1244398"/>
            <a:ext cx="123229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</a:rPr>
              <a:t>jiān jiā</a:t>
            </a:r>
            <a:endParaRPr kumimoji="1"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2" name="Text Box 11"/>
          <p:cNvSpPr txBox="1">
            <a:spLocks noChangeArrowheads="1"/>
          </p:cNvSpPr>
          <p:nvPr/>
        </p:nvSpPr>
        <p:spPr bwMode="auto">
          <a:xfrm>
            <a:off x="1332230" y="2320925"/>
            <a:ext cx="115697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err="1">
                <a:solidFill>
                  <a:srgbClr val="FF0000"/>
                </a:solidFill>
                <a:latin typeface="Times New Roman" panose="02020603050405020304" pitchFamily="18" charset="0"/>
              </a:rPr>
              <a:t>Sù huí</a:t>
            </a:r>
            <a:endParaRPr kumimoji="1" lang="en-US" altLang="zh-CN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3" name="Text Box 12"/>
          <p:cNvSpPr txBox="1">
            <a:spLocks noChangeArrowheads="1"/>
          </p:cNvSpPr>
          <p:nvPr/>
        </p:nvSpPr>
        <p:spPr bwMode="auto">
          <a:xfrm>
            <a:off x="1938338" y="2790133"/>
            <a:ext cx="540544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</a:rPr>
              <a:t>qī</a:t>
            </a:r>
            <a:endParaRPr kumimoji="1"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4" name="Text Box 13"/>
          <p:cNvSpPr txBox="1">
            <a:spLocks noChangeArrowheads="1"/>
          </p:cNvSpPr>
          <p:nvPr/>
        </p:nvSpPr>
        <p:spPr bwMode="auto">
          <a:xfrm>
            <a:off x="3731051" y="2797558"/>
            <a:ext cx="4857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</a:rPr>
              <a:t>xī</a:t>
            </a:r>
            <a:endParaRPr kumimoji="1"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5" name="Text Box 14"/>
          <p:cNvSpPr txBox="1">
            <a:spLocks noChangeArrowheads="1"/>
          </p:cNvSpPr>
          <p:nvPr/>
        </p:nvSpPr>
        <p:spPr bwMode="auto">
          <a:xfrm>
            <a:off x="6768702" y="2771929"/>
            <a:ext cx="8572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</a:rPr>
              <a:t>méi</a:t>
            </a:r>
            <a:endParaRPr kumimoji="1"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6" name="Text Box 15"/>
          <p:cNvSpPr txBox="1">
            <a:spLocks noChangeArrowheads="1"/>
          </p:cNvSpPr>
          <p:nvPr/>
        </p:nvSpPr>
        <p:spPr bwMode="auto">
          <a:xfrm>
            <a:off x="7054259" y="3318837"/>
            <a:ext cx="69651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</a:rPr>
              <a:t>chí</a:t>
            </a:r>
            <a:endParaRPr kumimoji="1"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7" name="Text Box 16"/>
          <p:cNvSpPr txBox="1">
            <a:spLocks noChangeArrowheads="1"/>
          </p:cNvSpPr>
          <p:nvPr/>
        </p:nvSpPr>
        <p:spPr bwMode="auto">
          <a:xfrm>
            <a:off x="6838159" y="3856891"/>
            <a:ext cx="43219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</a:rPr>
              <a:t>sì</a:t>
            </a:r>
            <a:endParaRPr kumimoji="1"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8" name="Text Box 17"/>
          <p:cNvSpPr txBox="1">
            <a:spLocks noChangeArrowheads="1"/>
          </p:cNvSpPr>
          <p:nvPr/>
        </p:nvSpPr>
        <p:spPr bwMode="auto">
          <a:xfrm>
            <a:off x="7056919" y="4403799"/>
            <a:ext cx="70127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</a:rPr>
              <a:t>zhǐ</a:t>
            </a:r>
            <a:endParaRPr kumimoji="1"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9" name="Text Box 13"/>
          <p:cNvSpPr txBox="1">
            <a:spLocks noChangeArrowheads="1"/>
          </p:cNvSpPr>
          <p:nvPr/>
        </p:nvSpPr>
        <p:spPr bwMode="auto">
          <a:xfrm>
            <a:off x="3818335" y="3324182"/>
            <a:ext cx="48577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err="1">
                <a:solidFill>
                  <a:srgbClr val="FF0000"/>
                </a:solidFill>
                <a:latin typeface="Times New Roman" panose="02020603050405020304" pitchFamily="18" charset="0"/>
              </a:rPr>
              <a:t>jī</a:t>
            </a:r>
            <a:endParaRPr kumimoji="1"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097" name="Group 19"/>
          <p:cNvGrpSpPr/>
          <p:nvPr/>
        </p:nvGrpSpPr>
        <p:grpSpPr>
          <a:xfrm>
            <a:off x="613252" y="574728"/>
            <a:ext cx="1932781" cy="583406"/>
            <a:chOff x="138" y="461"/>
            <a:chExt cx="1461" cy="441"/>
          </a:xfrm>
        </p:grpSpPr>
        <p:pic>
          <p:nvPicPr>
            <p:cNvPr id="4098" name="Picture 18" descr="未标题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9" name="文本框 2"/>
            <p:cNvSpPr txBox="1"/>
            <p:nvPr/>
          </p:nvSpPr>
          <p:spPr>
            <a:xfrm>
              <a:off x="476" y="509"/>
              <a:ext cx="1080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读准字音</a:t>
              </a:r>
            </a:p>
          </p:txBody>
        </p:sp>
      </p:grp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768465" y="78740"/>
            <a:ext cx="2243455" cy="23202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Text Box 4"/>
          <p:cNvSpPr txBox="1">
            <a:spLocks noChangeArrowheads="1"/>
          </p:cNvSpPr>
          <p:nvPr/>
        </p:nvSpPr>
        <p:spPr bwMode="auto">
          <a:xfrm>
            <a:off x="1143000" y="1215161"/>
            <a:ext cx="6858000" cy="4061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0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蒹 葭</a:t>
            </a:r>
            <a:endParaRPr lang="en-US" altLang="zh-CN" sz="750" b="1">
              <a:solidFill>
                <a:schemeClr val="bg2">
                  <a:lumMod val="1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蒹葭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苍苍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白露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为霜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所谓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伊人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在水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一方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b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溯洄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从之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道阻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且长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溯游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从之</a:t>
            </a:r>
            <a:r>
              <a:rPr lang="zh-CN" altLang="en-US" sz="135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宛在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水中央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b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蒹葭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萋萋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白露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未晞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所谓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伊人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在水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之湄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</a:t>
            </a:r>
            <a:b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溯洄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从之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道阻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且跻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溯游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从之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宛在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水中坻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b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蒹葭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采采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白露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未已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所谓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伊人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在水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之涘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</a:t>
            </a:r>
            <a:b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溯洄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从之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道阻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且右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溯游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从之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宛在</a:t>
            </a: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水中沚</a:t>
            </a:r>
            <a:r>
              <a:rPr lang="zh-CN" altLang="en-US" sz="15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400" b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 </a:t>
            </a:r>
          </a:p>
        </p:txBody>
      </p:sp>
      <p:grpSp>
        <p:nvGrpSpPr>
          <p:cNvPr id="4097" name="Group 19"/>
          <p:cNvGrpSpPr/>
          <p:nvPr/>
        </p:nvGrpSpPr>
        <p:grpSpPr>
          <a:xfrm>
            <a:off x="613252" y="574728"/>
            <a:ext cx="1932781" cy="583406"/>
            <a:chOff x="138" y="461"/>
            <a:chExt cx="1461" cy="441"/>
          </a:xfrm>
        </p:grpSpPr>
        <p:pic>
          <p:nvPicPr>
            <p:cNvPr id="4098" name="Picture 1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9" name="文本框 2"/>
            <p:cNvSpPr txBox="1"/>
            <p:nvPr/>
          </p:nvSpPr>
          <p:spPr>
            <a:xfrm>
              <a:off x="476" y="509"/>
              <a:ext cx="1080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读准节奏</a:t>
              </a:r>
            </a:p>
          </p:txBody>
        </p:sp>
      </p:grpSp>
      <p:pic>
        <p:nvPicPr>
          <p:cNvPr id="3075" name="图片 2" descr="P3Y]J%HQANMEG[PTTJ96~H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80175" y="234315"/>
            <a:ext cx="2439035" cy="14547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7" name="Rectangle 2"/>
          <p:cNvSpPr>
            <a:spLocks noChangeArrowheads="1"/>
          </p:cNvSpPr>
          <p:nvPr/>
        </p:nvSpPr>
        <p:spPr bwMode="auto">
          <a:xfrm>
            <a:off x="1277043" y="1516099"/>
            <a:ext cx="6590109" cy="2584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2700" b="1">
                <a:latin typeface="楷体" panose="02010609060101010101" charset="-122"/>
                <a:ea typeface="楷体" panose="02010609060101010101" charset="-122"/>
              </a:rPr>
              <a:t>结合注释，试译全诗。</a:t>
            </a:r>
          </a:p>
          <a:p>
            <a:pPr>
              <a:lnSpc>
                <a:spcPct val="150000"/>
              </a:lnSpc>
            </a:pPr>
            <a:r>
              <a:rPr kumimoji="1" lang="zh-CN" altLang="en-US" sz="2700" b="1">
                <a:latin typeface="楷体" panose="02010609060101010101" charset="-122"/>
                <a:ea typeface="楷体" panose="02010609060101010101" charset="-122"/>
              </a:rPr>
              <a:t>提示：</a:t>
            </a:r>
          </a:p>
          <a:p>
            <a:pPr>
              <a:lnSpc>
                <a:spcPct val="150000"/>
              </a:lnSpc>
            </a:pPr>
            <a:r>
              <a:rPr kumimoji="1" lang="zh-CN" altLang="en-US" sz="2700" b="1">
                <a:latin typeface="楷体" panose="02010609060101010101" charset="-122"/>
                <a:ea typeface="楷体" panose="02010609060101010101" charset="-122"/>
              </a:rPr>
              <a:t> 诗歌重在想象、联想，对于字面意思不必字字落实，但重点字词，关键字词要落实。</a:t>
            </a:r>
          </a:p>
        </p:txBody>
      </p:sp>
      <p:grpSp>
        <p:nvGrpSpPr>
          <p:cNvPr id="4097" name="Group 19"/>
          <p:cNvGrpSpPr/>
          <p:nvPr/>
        </p:nvGrpSpPr>
        <p:grpSpPr>
          <a:xfrm>
            <a:off x="637540" y="372110"/>
            <a:ext cx="2082800" cy="583565"/>
            <a:chOff x="138" y="461"/>
            <a:chExt cx="1461" cy="441"/>
          </a:xfrm>
        </p:grpSpPr>
        <p:pic>
          <p:nvPicPr>
            <p:cNvPr id="4098" name="Picture 1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9" name="文本框 2"/>
            <p:cNvSpPr txBox="1"/>
            <p:nvPr/>
          </p:nvSpPr>
          <p:spPr>
            <a:xfrm>
              <a:off x="476" y="509"/>
              <a:ext cx="1080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翻译诗歌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Text Box 16"/>
          <p:cNvSpPr txBox="1">
            <a:spLocks noChangeArrowheads="1"/>
          </p:cNvSpPr>
          <p:nvPr/>
        </p:nvSpPr>
        <p:spPr bwMode="auto">
          <a:xfrm>
            <a:off x="1417075" y="1401172"/>
            <a:ext cx="6135688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芦苇密密又苍苍，   晶莹露水结成霜。</a:t>
            </a:r>
          </a:p>
          <a:p>
            <a:pPr fontAlgn="auto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我心中那好姑娘，   伫立在那河水旁。</a:t>
            </a:r>
          </a:p>
          <a:p>
            <a:pPr fontAlgn="auto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逆流而上去找她，   道路险阻又太长。</a:t>
            </a:r>
          </a:p>
          <a:p>
            <a:pPr fontAlgn="auto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顺流而下去寻她，   仿佛就在水中央</a:t>
            </a:r>
            <a:r>
              <a:rPr lang="zh-CN" altLang="en-US" sz="20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0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芦苇茂盛密又繁，   晶莹露水还未干。</a:t>
            </a:r>
          </a:p>
          <a:p>
            <a:pPr fontAlgn="auto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我心中那好姑娘，   伫立在那河水边。</a:t>
            </a:r>
          </a:p>
          <a:p>
            <a:pPr fontAlgn="auto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逆流而上去找她，   道路崎岖难登攀。</a:t>
            </a:r>
          </a:p>
          <a:p>
            <a:pPr fontAlgn="auto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顺流而下去寻她，   仿佛就在水中滩。</a:t>
            </a:r>
          </a:p>
          <a:p>
            <a:pPr fontAlgn="auto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芦苇片片根连根，   晶莹露珠如泪痕。</a:t>
            </a:r>
          </a:p>
          <a:p>
            <a:pPr fontAlgn="auto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我心中那好姑娘，   伫立在那河水边。</a:t>
            </a:r>
          </a:p>
          <a:p>
            <a:pPr fontAlgn="auto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逆流而上去找她，   路途艰险如弯绳。</a:t>
            </a:r>
          </a:p>
          <a:p>
            <a:pPr fontAlgn="auto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顺流而下去寻她，   仿佛就在水中洲。</a:t>
            </a:r>
          </a:p>
        </p:txBody>
      </p:sp>
      <p:sp>
        <p:nvSpPr>
          <p:cNvPr id="26627" name="TextBox 27"/>
          <p:cNvSpPr txBox="1">
            <a:spLocks noChangeArrowheads="1"/>
          </p:cNvSpPr>
          <p:nvPr/>
        </p:nvSpPr>
        <p:spPr bwMode="auto">
          <a:xfrm>
            <a:off x="308163" y="331321"/>
            <a:ext cx="2615406" cy="41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5930" indent="-45593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u"/>
            </a:pPr>
            <a:r>
              <a:rPr lang="zh-CN" altLang="en-US" sz="2335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参考译文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4709" y="1336252"/>
            <a:ext cx="2101321" cy="1402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1506" name="Group 6"/>
          <p:cNvGrpSpPr/>
          <p:nvPr/>
        </p:nvGrpSpPr>
        <p:grpSpPr>
          <a:xfrm>
            <a:off x="356077" y="348139"/>
            <a:ext cx="1932781" cy="583406"/>
            <a:chOff x="138" y="461"/>
            <a:chExt cx="1461" cy="441"/>
          </a:xfrm>
        </p:grpSpPr>
        <p:pic>
          <p:nvPicPr>
            <p:cNvPr id="21509" name="Picture 7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0" name="文本框 2"/>
            <p:cNvSpPr txBox="1"/>
            <p:nvPr/>
          </p:nvSpPr>
          <p:spPr>
            <a:xfrm>
              <a:off x="476" y="509"/>
              <a:ext cx="1080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整体感知</a:t>
              </a:r>
            </a:p>
          </p:txBody>
        </p:sp>
      </p:grpSp>
      <p:sp>
        <p:nvSpPr>
          <p:cNvPr id="19459" name="矩形 4"/>
          <p:cNvSpPr/>
          <p:nvPr/>
        </p:nvSpPr>
        <p:spPr>
          <a:xfrm>
            <a:off x="971021" y="1057011"/>
            <a:ext cx="7194021" cy="2790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335" b="1">
                <a:solidFill>
                  <a:srgbClr val="000000"/>
                </a:solidFill>
                <a:latin typeface="宋体" panose="02010600030101010101" pitchFamily="2" charset="-122"/>
              </a:rPr>
              <a:t>诗歌写的是哪个季节的什么时间的内容？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endParaRPr lang="zh-CN" altLang="en-US" sz="2335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endParaRPr lang="zh-CN" altLang="en-US" sz="2335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endParaRPr lang="zh-CN" altLang="en-US" sz="2335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335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335" b="1">
                <a:solidFill>
                  <a:srgbClr val="000000"/>
                </a:solidFill>
                <a:latin typeface="宋体" panose="02010600030101010101" pitchFamily="2" charset="-122"/>
              </a:rPr>
              <a:t>诗中都写了哪些景物，各有什么特点？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19729" y="1911615"/>
            <a:ext cx="63261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1500">
                <a:solidFill>
                  <a:srgbClr val="FF0000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秋季（深秋）的清晨（拂晓），从白露为霜，白露未晞，白露未已可以看出。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182688" y="654844"/>
            <a:ext cx="1381125" cy="450850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335" b="1">
                <a:latin typeface="Arial" panose="020b0604020202020204" pitchFamily="34" charset="0"/>
              </a:rPr>
              <a:t>艺术形象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67125" y="654844"/>
            <a:ext cx="1095375" cy="450850"/>
          </a:xfrm>
          <a:prstGeom prst="rect">
            <a:avLst/>
          </a:prstGeom>
          <a:solidFill>
            <a:srgbClr val="E6B9B8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335" b="1">
                <a:latin typeface="Arial" panose="020b0604020202020204" pitchFamily="34" charset="0"/>
              </a:rPr>
              <a:t>特点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94053" y="1452563"/>
            <a:ext cx="2186781" cy="26092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335" b="1">
                <a:latin typeface="Arial" panose="020b0604020202020204" pitchFamily="34" charset="0"/>
              </a:rPr>
              <a:t>芦苇</a:t>
            </a:r>
          </a:p>
          <a:p>
            <a:pPr eaLnBrk="1" hangingPunct="1">
              <a:buFont typeface="Arial" panose="020b0604020202020204" pitchFamily="34" charset="0"/>
            </a:pPr>
            <a:endParaRPr lang="zh-CN" altLang="en-US" sz="2335" b="1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</a:pPr>
            <a:r>
              <a:rPr lang="zh-CN" altLang="en-US" sz="2335" b="1">
                <a:latin typeface="Arial" panose="020b0604020202020204" pitchFamily="34" charset="0"/>
              </a:rPr>
              <a:t>白露秋霜</a:t>
            </a:r>
          </a:p>
          <a:p>
            <a:pPr eaLnBrk="1" hangingPunct="1">
              <a:buFont typeface="Arial" panose="020b0604020202020204" pitchFamily="34" charset="0"/>
            </a:pPr>
            <a:endParaRPr lang="zh-CN" altLang="en-US" sz="2335" b="1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</a:pPr>
            <a:r>
              <a:rPr lang="zh-CN" altLang="en-US" sz="2335" b="1">
                <a:latin typeface="Arial" panose="020b0604020202020204" pitchFamily="34" charset="0"/>
              </a:rPr>
              <a:t>河畔道路</a:t>
            </a:r>
          </a:p>
          <a:p>
            <a:pPr eaLnBrk="1" hangingPunct="1">
              <a:buFont typeface="Arial" panose="020b0604020202020204" pitchFamily="34" charset="0"/>
            </a:pPr>
            <a:endParaRPr lang="zh-CN" altLang="en-US" sz="2335" b="1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</a:pPr>
            <a:r>
              <a:rPr lang="zh-CN" altLang="en-US" sz="2335" b="1">
                <a:latin typeface="Arial" panose="020b0604020202020204" pitchFamily="34" charset="0"/>
              </a:rPr>
              <a:t>秋水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95625" y="1250157"/>
            <a:ext cx="3063875" cy="975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1915" b="1">
                <a:latin typeface="Arial" panose="020b0604020202020204" pitchFamily="34" charset="0"/>
              </a:rPr>
              <a:t>丛生茂密，秋来变黄，霜袭后发白，秋风摇曳中更添凄凉。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95625" y="2210594"/>
            <a:ext cx="2907771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000" b="1">
                <a:latin typeface="Arial" panose="020b0604020202020204" pitchFamily="34" charset="0"/>
              </a:rPr>
              <a:t>洁白、晶莹、凉凉的。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95625" y="2885282"/>
            <a:ext cx="2559844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000" b="1">
                <a:latin typeface="Arial" panose="020b0604020202020204" pitchFamily="34" charset="0"/>
              </a:rPr>
              <a:t>崎岖难行，险阻重重。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128698" y="3591719"/>
            <a:ext cx="2959364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000" b="1">
                <a:latin typeface="Arial" panose="020b0604020202020204" pitchFamily="34" charset="0"/>
              </a:rPr>
              <a:t>柔和、沉静、澄明、清冷。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188075" y="738505"/>
            <a:ext cx="490220" cy="411226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000" b="1">
                <a:solidFill>
                  <a:srgbClr val="0000FF"/>
                </a:solidFill>
                <a:latin typeface="Arial" panose="020b0604020202020204" pitchFamily="34" charset="0"/>
              </a:rPr>
              <a:t>清冷、孤寂、凄迷、迷离的氛围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182" y="4184650"/>
            <a:ext cx="1410758" cy="1117071"/>
          </a:xfrm>
          <a:prstGeom prst="cloud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7638" y="4167188"/>
            <a:ext cx="1718204" cy="1152525"/>
          </a:xfrm>
          <a:prstGeom prst="ellips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084580" y="1473835"/>
            <a:ext cx="4834890" cy="3870325"/>
          </a:xfrm>
          <a:prstGeom prst="rect">
            <a:avLst/>
          </a:prstGeom>
          <a:noFill/>
          <a:ln w="57150">
            <a:solidFill>
              <a:schemeClr val="tx1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335" b="1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2335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孔子曰：“不学诗，无以言”</a:t>
            </a:r>
            <a:r>
              <a:rPr lang="zh-CN" altLang="en-US" sz="23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《诗经》</a:t>
            </a:r>
            <a:r>
              <a:rPr lang="zh-CN" altLang="en-US" sz="23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是中国古代第一部诗歌总集</a:t>
            </a:r>
            <a:r>
              <a:rPr lang="zh-CN" altLang="en-US" sz="2335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，在</a:t>
            </a:r>
            <a:r>
              <a:rPr lang="zh-CN" altLang="en-US" sz="23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中国文学史上占据着特殊的位置。有人曾</a:t>
            </a:r>
            <a:r>
              <a:rPr lang="zh-CN" altLang="en-US" sz="2335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说：一</a:t>
            </a:r>
            <a:r>
              <a:rPr lang="zh-CN" altLang="en-US" sz="23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翻开中国文学的</a:t>
            </a:r>
            <a:r>
              <a:rPr lang="zh-CN" altLang="en-US" sz="2335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历史，首先</a:t>
            </a:r>
            <a:r>
              <a:rPr lang="zh-CN" altLang="en-US" sz="23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遇到的就是《关雎》。今天我们将一起追溯诗歌的</a:t>
            </a:r>
            <a:r>
              <a:rPr lang="zh-CN" altLang="en-US" sz="2335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源头，聆听</a:t>
            </a:r>
            <a:r>
              <a:rPr lang="zh-CN" altLang="en-US" sz="23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来自三千年前的关关之声。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810" y="946309"/>
            <a:ext cx="2663190" cy="3392805"/>
          </a:xfrm>
          <a:prstGeom prst="rect">
            <a:avLst/>
          </a:prstGeom>
        </p:spPr>
      </p:pic>
      <p:grpSp>
        <p:nvGrpSpPr>
          <p:cNvPr id="4097" name="Group 19"/>
          <p:cNvGrpSpPr/>
          <p:nvPr/>
        </p:nvGrpSpPr>
        <p:grpSpPr>
          <a:xfrm>
            <a:off x="474187" y="362638"/>
            <a:ext cx="1932781" cy="583406"/>
            <a:chOff x="138" y="461"/>
            <a:chExt cx="1461" cy="441"/>
          </a:xfrm>
        </p:grpSpPr>
        <p:pic>
          <p:nvPicPr>
            <p:cNvPr id="4098" name="Picture 18" descr="未标题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9" name="文本框 2"/>
            <p:cNvSpPr txBox="1"/>
            <p:nvPr/>
          </p:nvSpPr>
          <p:spPr>
            <a:xfrm>
              <a:off x="476" y="509"/>
              <a:ext cx="1080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导入新课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85900" y="1357842"/>
            <a:ext cx="6172729" cy="14763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1.</a:t>
            </a:r>
            <a:r>
              <a:rPr lang="zh-CN" altLang="en-US" sz="2000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人们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曾用这样的话来赞誉王维的</a:t>
            </a:r>
            <a:r>
              <a:rPr lang="zh-CN" altLang="en-US" sz="2000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作品：诗中有画，画中有诗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。《蒹葭》也是一副精美的</a:t>
            </a:r>
            <a:r>
              <a:rPr lang="zh-CN" altLang="en-US" sz="2000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图画，这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幅画面由哪些意象</a:t>
            </a:r>
            <a:r>
              <a:rPr lang="zh-CN" altLang="en-US" sz="2000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构成？整体营造了什么样的意境呢？</a:t>
            </a:r>
            <a:endParaRPr lang="zh-CN" altLang="en-US" sz="2000" b="1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58742" y="2908518"/>
            <a:ext cx="6172729" cy="2399665"/>
          </a:xfrm>
          <a:prstGeom prst="rect">
            <a:avLst/>
          </a:prstGeom>
          <a:noFill/>
          <a:ln>
            <a:solidFill>
              <a:srgbClr val="008651"/>
            </a:solidFill>
          </a:ln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000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金秋之际，拂晓</a:t>
            </a:r>
            <a:r>
              <a:rPr lang="zh-CN" altLang="en-US" sz="2000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之</a:t>
            </a:r>
            <a:r>
              <a:rPr lang="zh-CN" altLang="en-US" sz="2000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时，苍苍</a:t>
            </a:r>
            <a:r>
              <a:rPr lang="zh-CN" altLang="en-US" sz="2000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</a:t>
            </a:r>
            <a:r>
              <a:rPr lang="zh-CN" altLang="en-US" sz="2000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芦花，露</a:t>
            </a:r>
            <a:r>
              <a:rPr lang="zh-CN" altLang="en-US" sz="2000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结的</a:t>
            </a:r>
            <a:r>
              <a:rPr lang="zh-CN" altLang="en-US" sz="2000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白霜，茫茫</a:t>
            </a:r>
            <a:r>
              <a:rPr lang="zh-CN" altLang="en-US" sz="2000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</a:t>
            </a:r>
            <a:r>
              <a:rPr lang="zh-CN" altLang="en-US" sz="2000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秋水，曲折</a:t>
            </a:r>
            <a:r>
              <a:rPr lang="zh-CN" altLang="en-US" sz="2000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</a:t>
            </a:r>
            <a:r>
              <a:rPr lang="zh-CN" altLang="en-US" sz="2000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河流，水中</a:t>
            </a:r>
            <a:r>
              <a:rPr lang="zh-CN" altLang="en-US" sz="2000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的小</a:t>
            </a:r>
            <a:r>
              <a:rPr lang="zh-CN" altLang="en-US" sz="2000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洲，宛然</a:t>
            </a:r>
            <a:r>
              <a:rPr lang="zh-CN" altLang="en-US" sz="2000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在目而又见之无踪的伊人</a:t>
            </a:r>
            <a:r>
              <a:rPr lang="zh-CN" altLang="en-US" sz="2000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……全</a:t>
            </a:r>
            <a:r>
              <a:rPr lang="zh-CN" altLang="en-US" sz="2000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诗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情调凄婉</a:t>
            </a:r>
            <a:r>
              <a:rPr lang="zh-CN" altLang="en-US" sz="2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动人</a:t>
            </a:r>
            <a:r>
              <a:rPr lang="zh-CN" altLang="en-US" sz="2000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，意境</a:t>
            </a:r>
            <a:r>
              <a:rPr lang="zh-CN" altLang="en-US" sz="2000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朦胧深邃又萧瑟</a:t>
            </a:r>
            <a:r>
              <a:rPr lang="zh-CN" altLang="en-US" sz="2000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凄迷，</a:t>
            </a:r>
            <a:r>
              <a:rPr lang="zh-CN" altLang="en-US" sz="2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情景交融</a:t>
            </a:r>
            <a:r>
              <a:rPr lang="zh-CN" altLang="en-US" sz="2000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，表达了主人公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凄婉、惆怅、</a:t>
            </a:r>
            <a:r>
              <a:rPr lang="zh-CN" altLang="en-US" sz="20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失望</a:t>
            </a:r>
            <a:r>
              <a:rPr lang="zh-CN" altLang="en-US" sz="2000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的思想感情。</a:t>
            </a:r>
            <a:endParaRPr lang="zh-CN" altLang="en-US" sz="2000" b="1">
              <a:solidFill>
                <a:srgbClr val="00865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187017" y="244475"/>
            <a:ext cx="2159529" cy="1305454"/>
            <a:chOff x="10191" y="569"/>
            <a:chExt cx="4081" cy="2467"/>
          </a:xfrm>
        </p:grpSpPr>
        <p:pic>
          <p:nvPicPr>
            <p:cNvPr id="28" name="图片 27" descr="176"/>
            <p:cNvPicPr>
              <a:picLocks noChangeAspect="1"/>
            </p:cNvPicPr>
            <p:nvPr/>
          </p:nvPicPr>
          <p:blipFill>
            <a:blip r:embed="rId3"/>
            <a:srcRect b="6376"/>
            <a:stretch>
              <a:fillRect/>
            </a:stretch>
          </p:blipFill>
          <p:spPr>
            <a:xfrm>
              <a:off x="10191" y="569"/>
              <a:ext cx="4081" cy="246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9" name="文本框 28"/>
            <p:cNvSpPr txBox="1"/>
            <p:nvPr/>
          </p:nvSpPr>
          <p:spPr>
            <a:xfrm>
              <a:off x="11248" y="1441"/>
              <a:ext cx="2038" cy="85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335" b="1">
                  <a:solidFill>
                    <a:srgbClr val="FF33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意境美</a:t>
              </a:r>
              <a:endParaRPr lang="zh-CN" altLang="en-US" sz="2335"/>
            </a:p>
          </p:txBody>
        </p:sp>
      </p:grpSp>
      <p:grpSp>
        <p:nvGrpSpPr>
          <p:cNvPr id="21506" name="Group 6"/>
          <p:cNvGrpSpPr/>
          <p:nvPr/>
        </p:nvGrpSpPr>
        <p:grpSpPr>
          <a:xfrm>
            <a:off x="356077" y="348139"/>
            <a:ext cx="1932781" cy="583406"/>
            <a:chOff x="138" y="461"/>
            <a:chExt cx="1461" cy="441"/>
          </a:xfrm>
        </p:grpSpPr>
        <p:pic>
          <p:nvPicPr>
            <p:cNvPr id="21509" name="Picture 7" descr="未标题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0" name="文本框 2"/>
            <p:cNvSpPr txBox="1"/>
            <p:nvPr/>
          </p:nvSpPr>
          <p:spPr>
            <a:xfrm>
              <a:off x="476" y="509"/>
              <a:ext cx="1080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精读揣摩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文本框 20"/>
          <p:cNvSpPr txBox="1"/>
          <p:nvPr/>
        </p:nvSpPr>
        <p:spPr>
          <a:xfrm>
            <a:off x="1219200" y="2487295"/>
            <a:ext cx="7282180" cy="2790825"/>
          </a:xfrm>
          <a:prstGeom prst="rect">
            <a:avLst/>
          </a:prstGeom>
          <a:noFill/>
          <a:ln>
            <a:solidFill>
              <a:srgbClr val="008651"/>
            </a:solidFill>
          </a:ln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33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“蒹葭苍苍</a:t>
            </a:r>
            <a:r>
              <a:rPr lang="zh-CN" altLang="en-US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sz="2335" b="1" err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白露为霜”</a:t>
            </a:r>
            <a:r>
              <a:rPr lang="zh-CN" altLang="en-US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</a:t>
            </a:r>
            <a:r>
              <a:rPr lang="en-US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233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蒹葭</a:t>
            </a:r>
            <a:r>
              <a:rPr lang="zh-CN" altLang="en-US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萋萋，白露</a:t>
            </a:r>
            <a:r>
              <a:rPr lang="zh-CN" altLang="en-US" sz="233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未晞</a:t>
            </a:r>
            <a:r>
              <a:rPr lang="en-US" altLang="zh-CN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</a:t>
            </a:r>
            <a:r>
              <a:rPr lang="en-US" altLang="zh-CN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233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蒹葭</a:t>
            </a:r>
            <a:r>
              <a:rPr lang="zh-CN" altLang="en-US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采采，白露</a:t>
            </a:r>
            <a:r>
              <a:rPr lang="zh-CN" altLang="en-US" sz="233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未已</a:t>
            </a:r>
            <a:r>
              <a:rPr lang="en-US" altLang="zh-CN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使用</a:t>
            </a:r>
            <a:r>
              <a:rPr lang="zh-CN" sz="2335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起</a:t>
            </a:r>
            <a:r>
              <a:rPr sz="2335" b="1" err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兴手法</a:t>
            </a:r>
            <a:r>
              <a:rPr lang="zh-CN" altLang="en-US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sz="2335" b="1" err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描写了一幅秋苇苍苍</a:t>
            </a:r>
            <a:r>
              <a:rPr sz="2335" b="1" err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、白露茫茫、寒霜浓重的</a:t>
            </a:r>
            <a:r>
              <a:rPr lang="zh-CN" sz="2335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萧瑟</a:t>
            </a:r>
            <a:r>
              <a:rPr lang="zh-CN" sz="233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的秋</a:t>
            </a:r>
            <a:r>
              <a:rPr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景</a:t>
            </a:r>
            <a:r>
              <a:rPr lang="zh-CN" altLang="en-US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营造</a:t>
            </a:r>
            <a:r>
              <a:rPr lang="zh-CN" sz="233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了一个</a:t>
            </a:r>
            <a:r>
              <a:rPr lang="zh-CN" sz="2335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萧瑟凄迷的</a:t>
            </a:r>
            <a:r>
              <a:rPr lang="zh-CN" sz="2335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意境</a:t>
            </a:r>
            <a:r>
              <a:rPr lang="zh-CN" altLang="en-US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sz="2335" b="1" err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暗衬主人公身当此时此景的心情</a:t>
            </a:r>
            <a:r>
              <a:rPr lang="zh-CN" altLang="en-US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sz="2335" b="1" smtClean="0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引出</a:t>
            </a:r>
            <a:r>
              <a:rPr lang="zh-CN" sz="233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主人公</a:t>
            </a:r>
            <a:r>
              <a:rPr sz="2335" b="1">
                <a:solidFill>
                  <a:srgbClr val="00865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38873" y="1147770"/>
            <a:ext cx="6199452" cy="10928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en-US" altLang="zh-CN" sz="2335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r>
              <a:rPr lang="en-US" altLang="zh-CN" sz="2000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2.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全诗三</a:t>
            </a:r>
            <a:r>
              <a:rPr lang="zh-CN" altLang="en-US" sz="2000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章，每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章八</a:t>
            </a:r>
            <a:r>
              <a:rPr lang="zh-CN" altLang="en-US" sz="2000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句，都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以</a:t>
            </a:r>
            <a:r>
              <a:rPr lang="zh-CN" altLang="en-US" sz="2000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“蒹葭”、“白露”起兴，有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什么</a:t>
            </a:r>
            <a:r>
              <a:rPr lang="zh-CN" altLang="en-US" sz="2000" b="1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作用？</a:t>
            </a:r>
            <a:endParaRPr lang="zh-CN" altLang="en-US" sz="2000" b="1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46840" y="121391"/>
            <a:ext cx="2159529" cy="1305454"/>
            <a:chOff x="10191" y="1109"/>
            <a:chExt cx="4081" cy="2467"/>
          </a:xfrm>
        </p:grpSpPr>
        <p:pic>
          <p:nvPicPr>
            <p:cNvPr id="3" name="图片 2" descr="176"/>
            <p:cNvPicPr>
              <a:picLocks noChangeAspect="1"/>
            </p:cNvPicPr>
            <p:nvPr/>
          </p:nvPicPr>
          <p:blipFill>
            <a:blip r:embed="rId3"/>
            <a:srcRect b="6376"/>
            <a:stretch>
              <a:fillRect/>
            </a:stretch>
          </p:blipFill>
          <p:spPr>
            <a:xfrm>
              <a:off x="10191" y="1109"/>
              <a:ext cx="4081" cy="246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2" name="文本框 21"/>
            <p:cNvSpPr txBox="1"/>
            <p:nvPr/>
          </p:nvSpPr>
          <p:spPr>
            <a:xfrm>
              <a:off x="11248" y="1973"/>
              <a:ext cx="2038" cy="85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335" b="1">
                  <a:solidFill>
                    <a:srgbClr val="FF33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意境美</a:t>
              </a:r>
              <a:endParaRPr lang="zh-CN" altLang="en-US" sz="2335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2" name="Oval 38"/>
          <p:cNvSpPr>
            <a:spLocks noChangeArrowheads="1"/>
          </p:cNvSpPr>
          <p:nvPr/>
        </p:nvSpPr>
        <p:spPr bwMode="auto">
          <a:xfrm rot="-8570020">
            <a:off x="1546622" y="377429"/>
            <a:ext cx="53578" cy="5357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33" name="Oval 39"/>
          <p:cNvSpPr>
            <a:spLocks noChangeArrowheads="1"/>
          </p:cNvSpPr>
          <p:nvPr/>
        </p:nvSpPr>
        <p:spPr bwMode="auto">
          <a:xfrm rot="-8570020">
            <a:off x="1578769" y="334566"/>
            <a:ext cx="53579" cy="5357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34" name="Oval 40"/>
          <p:cNvSpPr>
            <a:spLocks noChangeArrowheads="1"/>
          </p:cNvSpPr>
          <p:nvPr/>
        </p:nvSpPr>
        <p:spPr bwMode="auto">
          <a:xfrm rot="-8570020">
            <a:off x="1545432" y="377429"/>
            <a:ext cx="53579" cy="5357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35" name="Oval 41"/>
          <p:cNvSpPr>
            <a:spLocks noChangeArrowheads="1"/>
          </p:cNvSpPr>
          <p:nvPr/>
        </p:nvSpPr>
        <p:spPr bwMode="auto">
          <a:xfrm rot="-8570020">
            <a:off x="1503760" y="345282"/>
            <a:ext cx="53578" cy="53579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36" name="Oval 42"/>
          <p:cNvSpPr>
            <a:spLocks noChangeArrowheads="1"/>
          </p:cNvSpPr>
          <p:nvPr/>
        </p:nvSpPr>
        <p:spPr bwMode="auto">
          <a:xfrm rot="-8570020">
            <a:off x="1459706" y="311944"/>
            <a:ext cx="53579" cy="53579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37" name="Oval 43"/>
          <p:cNvSpPr>
            <a:spLocks noChangeArrowheads="1"/>
          </p:cNvSpPr>
          <p:nvPr/>
        </p:nvSpPr>
        <p:spPr bwMode="auto">
          <a:xfrm rot="-8570020">
            <a:off x="1460897" y="311944"/>
            <a:ext cx="53578" cy="53579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38" name="Oval 44"/>
          <p:cNvSpPr>
            <a:spLocks noChangeArrowheads="1"/>
          </p:cNvSpPr>
          <p:nvPr/>
        </p:nvSpPr>
        <p:spPr bwMode="auto">
          <a:xfrm rot="-8570020">
            <a:off x="1503760" y="345282"/>
            <a:ext cx="53578" cy="53579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39" name="Oval 45"/>
          <p:cNvSpPr>
            <a:spLocks noChangeArrowheads="1"/>
          </p:cNvSpPr>
          <p:nvPr/>
        </p:nvSpPr>
        <p:spPr bwMode="auto">
          <a:xfrm rot="-8570020">
            <a:off x="1416844" y="279797"/>
            <a:ext cx="53579" cy="53579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40" name="Oval 46"/>
          <p:cNvSpPr>
            <a:spLocks noChangeArrowheads="1"/>
          </p:cNvSpPr>
          <p:nvPr/>
        </p:nvSpPr>
        <p:spPr bwMode="auto">
          <a:xfrm rot="-8570020">
            <a:off x="1515666" y="150019"/>
            <a:ext cx="53578" cy="5357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50" name="Oval 67"/>
          <p:cNvSpPr>
            <a:spLocks noChangeArrowheads="1"/>
          </p:cNvSpPr>
          <p:nvPr/>
        </p:nvSpPr>
        <p:spPr bwMode="auto">
          <a:xfrm rot="-8570020">
            <a:off x="1589486" y="409575"/>
            <a:ext cx="53578" cy="53579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51" name="Oval 68"/>
          <p:cNvSpPr>
            <a:spLocks noChangeArrowheads="1"/>
          </p:cNvSpPr>
          <p:nvPr/>
        </p:nvSpPr>
        <p:spPr bwMode="auto">
          <a:xfrm rot="-8570020">
            <a:off x="1621631" y="366712"/>
            <a:ext cx="53579" cy="53579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52" name="Oval 69"/>
          <p:cNvSpPr>
            <a:spLocks noChangeArrowheads="1"/>
          </p:cNvSpPr>
          <p:nvPr/>
        </p:nvSpPr>
        <p:spPr bwMode="auto">
          <a:xfrm rot="-8570020">
            <a:off x="1588293" y="410765"/>
            <a:ext cx="53579" cy="5357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53" name="Oval 70"/>
          <p:cNvSpPr>
            <a:spLocks noChangeArrowheads="1"/>
          </p:cNvSpPr>
          <p:nvPr/>
        </p:nvSpPr>
        <p:spPr bwMode="auto">
          <a:xfrm rot="-8570020">
            <a:off x="1545432" y="377429"/>
            <a:ext cx="53579" cy="5357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54" name="Oval 71"/>
          <p:cNvSpPr>
            <a:spLocks noChangeArrowheads="1"/>
          </p:cNvSpPr>
          <p:nvPr/>
        </p:nvSpPr>
        <p:spPr bwMode="auto">
          <a:xfrm rot="-8570020">
            <a:off x="1502569" y="345282"/>
            <a:ext cx="53579" cy="53579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55" name="Oval 72"/>
          <p:cNvSpPr>
            <a:spLocks noChangeArrowheads="1"/>
          </p:cNvSpPr>
          <p:nvPr/>
        </p:nvSpPr>
        <p:spPr bwMode="auto">
          <a:xfrm rot="-8570020">
            <a:off x="1502569" y="344091"/>
            <a:ext cx="53579" cy="5357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56" name="Oval 73"/>
          <p:cNvSpPr>
            <a:spLocks noChangeArrowheads="1"/>
          </p:cNvSpPr>
          <p:nvPr/>
        </p:nvSpPr>
        <p:spPr bwMode="auto">
          <a:xfrm rot="-8570020">
            <a:off x="1545432" y="377429"/>
            <a:ext cx="53579" cy="5357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57" name="Oval 74"/>
          <p:cNvSpPr>
            <a:spLocks noChangeArrowheads="1"/>
          </p:cNvSpPr>
          <p:nvPr/>
        </p:nvSpPr>
        <p:spPr bwMode="auto">
          <a:xfrm rot="-8570020">
            <a:off x="1459706" y="311944"/>
            <a:ext cx="53579" cy="53579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58" name="Oval 75"/>
          <p:cNvSpPr>
            <a:spLocks noChangeArrowheads="1"/>
          </p:cNvSpPr>
          <p:nvPr/>
        </p:nvSpPr>
        <p:spPr bwMode="auto">
          <a:xfrm rot="-8570020">
            <a:off x="1558528" y="182165"/>
            <a:ext cx="53578" cy="53579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62" name="Rectangle 14"/>
          <p:cNvSpPr>
            <a:spLocks noChangeArrowheads="1"/>
          </p:cNvSpPr>
          <p:nvPr/>
        </p:nvSpPr>
        <p:spPr bwMode="auto">
          <a:xfrm>
            <a:off x="368825" y="1801151"/>
            <a:ext cx="8553664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两首古诗都是爱情诗，都写了对所爱之人的追求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。《关雎》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里有“寤寐求之”“寤寐思服”“辗转反侧”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“琴瑟友之”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“钟鼓乐之”等诗句。主人公从夜不能寐到主动接近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，表现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了对“淑女”的无限倾慕和大胆追求。在那个时代，在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某些地域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，对男女交往的限制还不太严格，由此我们在这首诗中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可以体会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到年轻小伙对美丽姑娘的大胆追求。</a:t>
            </a: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《蒹葭》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中“溯洄从之”“溯游从之”表现了主人公追求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所爱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之人的坚强意志。“道阻且长”“道阻且跻”“道阻且右”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说明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追求爱的路上困难重重，道路曲折。“宛在水中央”“</a:t>
            </a:r>
            <a:r>
              <a:rPr kumimoji="0" lang="zh-CN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宛在水中</a:t>
            </a:r>
            <a:r>
              <a:rPr kumimoji="0" lang="zh-CN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坻”“宛在水中沚”表现了伊人的可望而不可即。</a:t>
            </a:r>
          </a:p>
        </p:txBody>
      </p:sp>
      <p:sp>
        <p:nvSpPr>
          <p:cNvPr id="201" name="Rectangle 15"/>
          <p:cNvSpPr>
            <a:spLocks noChangeArrowheads="1"/>
          </p:cNvSpPr>
          <p:nvPr/>
        </p:nvSpPr>
        <p:spPr bwMode="auto">
          <a:xfrm>
            <a:off x="432319" y="1202579"/>
            <a:ext cx="8279378" cy="497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</a:t>
            </a:r>
            <a:r>
              <a:rPr kumimoji="0" lang="zh-CN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两首古诗在内容上有哪些相同点？</a:t>
            </a:r>
          </a:p>
        </p:txBody>
      </p:sp>
      <p:grpSp>
        <p:nvGrpSpPr>
          <p:cNvPr id="21506" name="Group 6"/>
          <p:cNvGrpSpPr/>
          <p:nvPr/>
        </p:nvGrpSpPr>
        <p:grpSpPr>
          <a:xfrm>
            <a:off x="356077" y="348139"/>
            <a:ext cx="1932781" cy="583406"/>
            <a:chOff x="138" y="461"/>
            <a:chExt cx="1461" cy="441"/>
          </a:xfrm>
        </p:grpSpPr>
        <p:pic>
          <p:nvPicPr>
            <p:cNvPr id="21509" name="Picture 7" descr="未标题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0" name="文本框 2"/>
            <p:cNvSpPr txBox="1"/>
            <p:nvPr/>
          </p:nvSpPr>
          <p:spPr>
            <a:xfrm>
              <a:off x="476" y="509"/>
              <a:ext cx="1080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诗歌比较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" fill="hold"/>
                                        <p:tgtEl>
                                          <p:spTgt spid="1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1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0" fill="hold"/>
                                        <p:tgtEl>
                                          <p:spTgt spid="1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1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1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3000" fill="hold"/>
                                        <p:tgtEl>
                                          <p:spTgt spid="1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indefinite" autoRev="1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3000" fill="hold"/>
                                        <p:tgtEl>
                                          <p:spTgt spid="1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indefinite" autoRev="1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1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1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1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1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autoRev="1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Scale>
                                      <p:cBhvr>
                                        <p:cTn id="40" dur="3000" fill="hold"/>
                                        <p:tgtEl>
                                          <p:spTgt spid="1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50" grpId="0"/>
      <p:bldP spid="151" grpId="0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20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8653" y="3569018"/>
            <a:ext cx="2749868" cy="14216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69695" y="3422333"/>
            <a:ext cx="1307306" cy="571500"/>
          </a:xfrm>
          <a:prstGeom prst="rect">
            <a:avLst/>
          </a:prstGeom>
        </p:spPr>
      </p:pic>
      <p:sp>
        <p:nvSpPr>
          <p:cNvPr id="119812" name="Text Box 4"/>
          <p:cNvSpPr txBox="1"/>
          <p:nvPr>
            <p:custDataLst>
              <p:tags r:id="rId7"/>
            </p:custDataLst>
          </p:nvPr>
        </p:nvSpPr>
        <p:spPr>
          <a:xfrm>
            <a:off x="2913380" y="1205230"/>
            <a:ext cx="5337810" cy="2009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en-US" sz="24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《蒹葭》是一首情景相生的爱情诗。通过对实际情景的描写和对想象、幻想的描述，淋漓尽致地表达了</a:t>
            </a:r>
            <a:r>
              <a:rPr lang="zh-CN" altLang="en-US" sz="24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主人公对伊人可望不可即的苦恼和惆怅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grpSp>
        <p:nvGrpSpPr>
          <p:cNvPr id="21506" name="Group 6"/>
          <p:cNvGrpSpPr/>
          <p:nvPr/>
        </p:nvGrpSpPr>
        <p:grpSpPr>
          <a:xfrm>
            <a:off x="356077" y="348139"/>
            <a:ext cx="1932781" cy="583406"/>
            <a:chOff x="138" y="461"/>
            <a:chExt cx="1461" cy="441"/>
          </a:xfrm>
        </p:grpSpPr>
        <p:pic>
          <p:nvPicPr>
            <p:cNvPr id="21509" name="Picture 7" descr="未标题-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0" name="文本框 2"/>
            <p:cNvSpPr txBox="1"/>
            <p:nvPr/>
          </p:nvSpPr>
          <p:spPr>
            <a:xfrm>
              <a:off x="476" y="509"/>
              <a:ext cx="1080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主旨归纳</a:t>
              </a:r>
            </a:p>
          </p:txBody>
        </p:sp>
      </p:grpSp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30630" y="1703705"/>
            <a:ext cx="692912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一首首诗词，陶冶了我们的情操；一曲曲乐章，升华了我们的灵魂。诗让我们博学多才，诗让我们潇洒多情，最后，让我们在音乐中吟唱《蒹葭》，进一步领悟这首诗的艺术魅力。</a:t>
            </a:r>
          </a:p>
        </p:txBody>
      </p:sp>
      <p:grpSp>
        <p:nvGrpSpPr>
          <p:cNvPr id="21506" name="Group 6"/>
          <p:cNvGrpSpPr/>
          <p:nvPr/>
        </p:nvGrpSpPr>
        <p:grpSpPr>
          <a:xfrm>
            <a:off x="3728562" y="775494"/>
            <a:ext cx="1932781" cy="583406"/>
            <a:chOff x="138" y="461"/>
            <a:chExt cx="1461" cy="441"/>
          </a:xfrm>
        </p:grpSpPr>
        <p:pic>
          <p:nvPicPr>
            <p:cNvPr id="21509" name="Picture 7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0" name="文本框 2"/>
            <p:cNvSpPr txBox="1"/>
            <p:nvPr/>
          </p:nvSpPr>
          <p:spPr>
            <a:xfrm>
              <a:off x="476" y="509"/>
              <a:ext cx="1080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anose="020b0604020202020204" pitchFamily="34" charset="0"/>
              </a:pPr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课堂小结</a:t>
              </a:r>
            </a:p>
          </p:txBody>
        </p:sp>
      </p:grpSp>
      <p:pic>
        <p:nvPicPr>
          <p:cNvPr id="2151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160000" y="10515600"/>
            <a:ext cx="368300" cy="2667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2" name="Oval 38"/>
          <p:cNvSpPr>
            <a:spLocks noChangeArrowheads="1"/>
          </p:cNvSpPr>
          <p:nvPr/>
        </p:nvSpPr>
        <p:spPr bwMode="auto">
          <a:xfrm rot="-8570020">
            <a:off x="1546622" y="377429"/>
            <a:ext cx="53578" cy="5357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33" name="Oval 39"/>
          <p:cNvSpPr>
            <a:spLocks noChangeArrowheads="1"/>
          </p:cNvSpPr>
          <p:nvPr/>
        </p:nvSpPr>
        <p:spPr bwMode="auto">
          <a:xfrm rot="-8570020">
            <a:off x="1578769" y="334566"/>
            <a:ext cx="53579" cy="5357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34" name="Oval 40"/>
          <p:cNvSpPr>
            <a:spLocks noChangeArrowheads="1"/>
          </p:cNvSpPr>
          <p:nvPr/>
        </p:nvSpPr>
        <p:spPr bwMode="auto">
          <a:xfrm rot="-8570020">
            <a:off x="1545432" y="377429"/>
            <a:ext cx="53579" cy="5357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35" name="Oval 41"/>
          <p:cNvSpPr>
            <a:spLocks noChangeArrowheads="1"/>
          </p:cNvSpPr>
          <p:nvPr/>
        </p:nvSpPr>
        <p:spPr bwMode="auto">
          <a:xfrm rot="-8570020">
            <a:off x="1503760" y="345282"/>
            <a:ext cx="53578" cy="53579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36" name="Oval 42"/>
          <p:cNvSpPr>
            <a:spLocks noChangeArrowheads="1"/>
          </p:cNvSpPr>
          <p:nvPr/>
        </p:nvSpPr>
        <p:spPr bwMode="auto">
          <a:xfrm rot="-8570020">
            <a:off x="1459706" y="311944"/>
            <a:ext cx="53579" cy="53579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37" name="Oval 43"/>
          <p:cNvSpPr>
            <a:spLocks noChangeArrowheads="1"/>
          </p:cNvSpPr>
          <p:nvPr/>
        </p:nvSpPr>
        <p:spPr bwMode="auto">
          <a:xfrm rot="-8570020">
            <a:off x="1460897" y="311944"/>
            <a:ext cx="53578" cy="53579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38" name="Oval 44"/>
          <p:cNvSpPr>
            <a:spLocks noChangeArrowheads="1"/>
          </p:cNvSpPr>
          <p:nvPr/>
        </p:nvSpPr>
        <p:spPr bwMode="auto">
          <a:xfrm rot="-8570020">
            <a:off x="1503760" y="345282"/>
            <a:ext cx="53578" cy="53579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39" name="Oval 45"/>
          <p:cNvSpPr>
            <a:spLocks noChangeArrowheads="1"/>
          </p:cNvSpPr>
          <p:nvPr/>
        </p:nvSpPr>
        <p:spPr bwMode="auto">
          <a:xfrm rot="-8570020">
            <a:off x="1416844" y="279797"/>
            <a:ext cx="53579" cy="53579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40" name="Oval 46"/>
          <p:cNvSpPr>
            <a:spLocks noChangeArrowheads="1"/>
          </p:cNvSpPr>
          <p:nvPr/>
        </p:nvSpPr>
        <p:spPr bwMode="auto">
          <a:xfrm rot="-8570020">
            <a:off x="1515666" y="150019"/>
            <a:ext cx="53578" cy="5357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50" name="Oval 67"/>
          <p:cNvSpPr>
            <a:spLocks noChangeArrowheads="1"/>
          </p:cNvSpPr>
          <p:nvPr/>
        </p:nvSpPr>
        <p:spPr bwMode="auto">
          <a:xfrm rot="-8570020">
            <a:off x="1589486" y="409575"/>
            <a:ext cx="53578" cy="53579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sp>
        <p:nvSpPr>
          <p:cNvPr id="152" name="Oval 69"/>
          <p:cNvSpPr>
            <a:spLocks noChangeArrowheads="1"/>
          </p:cNvSpPr>
          <p:nvPr/>
        </p:nvSpPr>
        <p:spPr bwMode="auto">
          <a:xfrm rot="-8570020">
            <a:off x="1588293" y="410765"/>
            <a:ext cx="53579" cy="53578"/>
          </a:xfrm>
          <a:prstGeom prst="ellipse">
            <a:avLst/>
          </a:prstGeom>
          <a:gradFill rotWithShape="0">
            <a:gsLst>
              <a:gs pos="0">
                <a:srgbClr val="FFC000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00">
              <a:latin typeface="Calibri"/>
            </a:endParaRPr>
          </a:p>
        </p:txBody>
      </p:sp>
      <p:grpSp>
        <p:nvGrpSpPr>
          <p:cNvPr id="216" name="组合 215"/>
          <p:cNvGrpSpPr/>
          <p:nvPr/>
        </p:nvGrpSpPr>
        <p:grpSpPr>
          <a:xfrm>
            <a:off x="686302" y="1438809"/>
            <a:ext cx="7771441" cy="3541593"/>
            <a:chOff x="803" y="1278"/>
            <a:chExt cx="12240" cy="5578"/>
          </a:xfrm>
        </p:grpSpPr>
        <p:sp>
          <p:nvSpPr>
            <p:cNvPr id="162" name="Rectangle 17"/>
            <p:cNvSpPr>
              <a:spLocks noChangeArrowheads="1"/>
            </p:cNvSpPr>
            <p:nvPr/>
          </p:nvSpPr>
          <p:spPr bwMode="auto">
            <a:xfrm>
              <a:off x="833" y="4968"/>
              <a:ext cx="12003" cy="18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 marL="0" marR="0" lvl="0" indent="382905" algn="l" defTabSz="4572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3.</a:t>
              </a: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培养健康纯洁的爱情观，以及对我国古代</a:t>
              </a:r>
              <a:r>
                <a: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文化</a:t>
              </a: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的热爱之情。</a:t>
              </a:r>
            </a:p>
          </p:txBody>
        </p:sp>
        <p:sp>
          <p:nvSpPr>
            <p:cNvPr id="202" name="矩形 201"/>
            <p:cNvSpPr/>
            <p:nvPr/>
          </p:nvSpPr>
          <p:spPr>
            <a:xfrm>
              <a:off x="803" y="1278"/>
              <a:ext cx="12240" cy="18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382905" algn="l" defTabSz="4572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1. </a:t>
              </a: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  <a:sym typeface="+mn-ea"/>
                </a:rPr>
                <a:t>了解《诗经》在我国文学史上的地位，理解诗</a:t>
              </a:r>
            </a:p>
            <a:p>
              <a:pPr marL="0" marR="0" lvl="0" indent="382905" algn="l" defTabSz="4572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  <a:sym typeface="+mn-ea"/>
                </a:rPr>
                <a:t>   歌的内容。</a:t>
              </a:r>
            </a:p>
          </p:txBody>
        </p:sp>
        <p:sp>
          <p:nvSpPr>
            <p:cNvPr id="204" name="矩形 203"/>
            <p:cNvSpPr/>
            <p:nvPr/>
          </p:nvSpPr>
          <p:spPr>
            <a:xfrm>
              <a:off x="973" y="3166"/>
              <a:ext cx="12070" cy="188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R="0" lvl="0" algn="l" defTabSz="4572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　</a:t>
              </a: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2.</a:t>
              </a: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学习比兴手法，体会一咏三叹的写作</a:t>
              </a:r>
              <a:r>
                <a: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结构</a:t>
              </a: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，</a:t>
              </a:r>
              <a:r>
                <a: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体会</a:t>
              </a: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它朴素优美、音韵和谐的语言特色。</a:t>
              </a:r>
            </a:p>
          </p:txBody>
        </p:sp>
        <p:sp>
          <p:nvSpPr>
            <p:cNvPr id="206" name="矩形 205"/>
            <p:cNvSpPr/>
            <p:nvPr/>
          </p:nvSpPr>
          <p:spPr>
            <a:xfrm>
              <a:off x="6429" y="2150"/>
              <a:ext cx="891" cy="5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382905" algn="l" defTabSz="4572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4" name="矩形 213"/>
            <p:cNvSpPr/>
            <p:nvPr/>
          </p:nvSpPr>
          <p:spPr>
            <a:xfrm>
              <a:off x="8012" y="4038"/>
              <a:ext cx="891" cy="5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382905" algn="l" defTabSz="4572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5" name="矩形 214"/>
            <p:cNvSpPr/>
            <p:nvPr/>
          </p:nvSpPr>
          <p:spPr>
            <a:xfrm>
              <a:off x="2564" y="5840"/>
              <a:ext cx="891" cy="5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382905" algn="l" defTabSz="4572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7" name="Group 19"/>
          <p:cNvGrpSpPr/>
          <p:nvPr/>
        </p:nvGrpSpPr>
        <p:grpSpPr>
          <a:xfrm>
            <a:off x="613252" y="574728"/>
            <a:ext cx="1932781" cy="583406"/>
            <a:chOff x="138" y="461"/>
            <a:chExt cx="1461" cy="441"/>
          </a:xfrm>
        </p:grpSpPr>
        <p:pic>
          <p:nvPicPr>
            <p:cNvPr id="4098" name="Picture 18" descr="未标题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9" name="文本框 2"/>
            <p:cNvSpPr txBox="1"/>
            <p:nvPr/>
          </p:nvSpPr>
          <p:spPr>
            <a:xfrm>
              <a:off x="476" y="509"/>
              <a:ext cx="1080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学习目标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" fill="hold"/>
                                        <p:tgtEl>
                                          <p:spTgt spid="1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1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0" fill="hold"/>
                                        <p:tgtEl>
                                          <p:spTgt spid="1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1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1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3000" fill="hold"/>
                                        <p:tgtEl>
                                          <p:spTgt spid="1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50" grpId="0"/>
      <p:bldP spid="1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Rectangle 14"/>
          <p:cNvSpPr/>
          <p:nvPr>
            <p:custDataLst>
              <p:tags r:id="rId3"/>
            </p:custDataLst>
          </p:nvPr>
        </p:nvSpPr>
        <p:spPr>
          <a:xfrm>
            <a:off x="3079115" y="1773555"/>
            <a:ext cx="5014595" cy="3207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50" b="1">
                <a:latin typeface="宋体" panose="02010600030101010101" pitchFamily="2" charset="-122"/>
              </a:rPr>
              <a:t>   </a:t>
            </a:r>
            <a:r>
              <a:rPr lang="en-US" altLang="zh-CN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《诗经》</a:t>
            </a:r>
            <a:r>
              <a:rPr lang="en-US" altLang="zh-CN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是我国</a:t>
            </a:r>
            <a:r>
              <a:rPr lang="zh-CN" altLang="en-US" sz="225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最早的</a:t>
            </a:r>
            <a:r>
              <a:rPr lang="en-US" altLang="zh-CN" sz="225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一部诗歌总集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，收录了从</a:t>
            </a:r>
            <a:r>
              <a:rPr lang="en-US" altLang="zh-CN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西周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到</a:t>
            </a:r>
            <a:r>
              <a:rPr lang="en-US" altLang="zh-CN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春秋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时期</a:t>
            </a:r>
            <a:r>
              <a:rPr lang="en-US" altLang="zh-CN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的诗歌</a:t>
            </a:r>
            <a:r>
              <a:rPr lang="en-US" altLang="zh-CN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305篇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，因此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，也被叫为</a:t>
            </a:r>
            <a:r>
              <a:rPr lang="en-US" altLang="zh-CN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诗三百</a:t>
            </a:r>
            <a:r>
              <a:rPr lang="en-US" altLang="zh-CN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分为</a:t>
            </a:r>
            <a:r>
              <a:rPr lang="zh-CN" altLang="en-US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“风”“雅”“颂”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三个部分。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</a:t>
            </a:r>
            <a:r>
              <a:rPr lang="zh-CN" altLang="en-US" sz="22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儒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家奉为经典，原本只称</a:t>
            </a:r>
            <a:r>
              <a:rPr lang="en-US" altLang="zh-CN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</a:t>
            </a:r>
            <a:r>
              <a:rPr lang="en-US" altLang="zh-CN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，后世才称为</a:t>
            </a:r>
            <a:r>
              <a:rPr lang="en-US" altLang="zh-CN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诗经</a:t>
            </a:r>
            <a:r>
              <a:rPr lang="en-US" altLang="zh-CN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25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6150" name="文本框 2"/>
          <p:cNvSpPr txBox="1"/>
          <p:nvPr>
            <p:custDataLst>
              <p:tags r:id="rId4"/>
            </p:custDataLst>
          </p:nvPr>
        </p:nvSpPr>
        <p:spPr>
          <a:xfrm>
            <a:off x="887492" y="929402"/>
            <a:ext cx="128587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100" b="1">
                <a:solidFill>
                  <a:srgbClr val="0099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走近作品</a:t>
            </a:r>
          </a:p>
        </p:txBody>
      </p:sp>
      <p:pic>
        <p:nvPicPr>
          <p:cNvPr id="6149" name="Picture 7" descr="未标题-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39591" y="862965"/>
            <a:ext cx="1739265" cy="52482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tim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3803" y="1900978"/>
            <a:ext cx="2070629" cy="2757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142700" y="1370212"/>
            <a:ext cx="6858000" cy="332295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en-US" altLang="zh-CN" sz="20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《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诗经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》“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六义”指的是：风、雅、颂、赋、比、兴，前三个说的是内容，后三个说的是手法。  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20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《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雅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颂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三部分的划分，是依据音乐的不同。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包括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部分，大部分是黄河流域的民间乐歌，称作“十五国风”，共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160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篇。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雅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分为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小雅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大雅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，是宫廷乐歌，共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105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篇。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颂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包括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周颂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鲁颂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商颂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，是宗庙用于祭祀的乐歌和舞歌，共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40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篇。</a:t>
            </a:r>
          </a:p>
        </p:txBody>
      </p:sp>
      <p:sp>
        <p:nvSpPr>
          <p:cNvPr id="22531" name="TextBox 27"/>
          <p:cNvSpPr txBox="1">
            <a:spLocks noChangeArrowheads="1"/>
          </p:cNvSpPr>
          <p:nvPr/>
        </p:nvSpPr>
        <p:spPr bwMode="auto">
          <a:xfrm>
            <a:off x="1259205" y="834390"/>
            <a:ext cx="390842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5930" indent="-45593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en-US" altLang="zh-CN" sz="2335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335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诗经</a:t>
            </a:r>
            <a:r>
              <a:rPr lang="en-US" altLang="zh-CN" sz="2335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335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“六义”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078865" y="1984182"/>
            <a:ext cx="6858000" cy="886354"/>
          </a:xfrm>
        </p:spPr>
        <p:txBody>
          <a:bodyPr/>
          <a:lstStyle/>
          <a:p>
            <a:r>
              <a:rPr altLang="zh-CN" b="1">
                <a:latin typeface="楷体" panose="02010609060101010101" charset="-122"/>
                <a:ea typeface="楷体" panose="02010609060101010101" charset="-122"/>
              </a:rPr>
              <a:t>关雎</a:t>
            </a:r>
          </a:p>
        </p:txBody>
      </p:sp>
      <p:sp>
        <p:nvSpPr>
          <p:cNvPr id="2" name="椭圆 1"/>
          <p:cNvSpPr/>
          <p:nvPr/>
        </p:nvSpPr>
        <p:spPr>
          <a:xfrm>
            <a:off x="5323523" y="2870835"/>
            <a:ext cx="391478" cy="85201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4995" name="文本占位符 84994"/>
          <p:cNvSpPr txBox="1">
            <a:spLocks noGrp="1"/>
          </p:cNvSpPr>
          <p:nvPr>
            <p:ph idx="4294967295"/>
          </p:nvPr>
        </p:nvSpPr>
        <p:spPr>
          <a:xfrm>
            <a:off x="3786717" y="1414463"/>
            <a:ext cx="3884613" cy="3330575"/>
          </a:xfrm>
          <a:noFill/>
          <a:ln w="57150">
            <a:solidFill>
              <a:schemeClr val="tx1"/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marL="0" lvl="0" algn="l">
              <a:lnSpc>
                <a:spcPct val="150000"/>
              </a:lnSpc>
              <a:buNone/>
            </a:pPr>
            <a:r>
              <a:rPr lang="en-US" altLang="zh-CN" sz="2335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r>
              <a:rPr lang="en-US" altLang="zh-CN" sz="23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335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en-US" altLang="zh-CN" sz="2335" b="1" err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诗经》中诗的标题一般取自该诗的第一句。本诗第一句中“关关”</a:t>
            </a:r>
            <a:r>
              <a:rPr lang="en-US" altLang="zh-CN" sz="2335" b="1" err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一词</a:t>
            </a:r>
            <a:r>
              <a:rPr lang="zh-CN" altLang="en-US" sz="2335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335" b="1" err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为拟声词</a:t>
            </a:r>
            <a:r>
              <a:rPr lang="en-US" altLang="zh-CN" sz="2335" b="1" err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2335" b="1" err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雎鸠</a:t>
            </a:r>
            <a:r>
              <a:rPr lang="zh-CN" altLang="en-US" sz="2335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335" b="1" err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一般认为就是鱼鹰</a:t>
            </a:r>
            <a:r>
              <a:rPr lang="zh-CN" altLang="en-US" sz="2335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en-US" altLang="zh-CN" sz="2335" b="1" err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传说它们雌雄形影不离</a:t>
            </a:r>
            <a:r>
              <a:rPr lang="en-US" altLang="zh-CN" sz="23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</p:txBody>
      </p:sp>
      <p:pic>
        <p:nvPicPr>
          <p:cNvPr id="77826" name="联机映像占位符 77825" descr="dw1792"/>
          <p:cNvPicPr>
            <a:picLocks noGrp="1" noChangeAspect="1"/>
          </p:cNvPicPr>
          <p:nvPr>
            <p:ph type="clipArt" sz="half" idx="4294967295"/>
          </p:nvPr>
        </p:nvPicPr>
        <p:blipFill>
          <a:blip r:embed="rId3"/>
          <a:stretch>
            <a:fillRect/>
          </a:stretch>
        </p:blipFill>
        <p:spPr>
          <a:xfrm>
            <a:off x="762000" y="1701271"/>
            <a:ext cx="2553229" cy="2733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097" name="Group 19"/>
          <p:cNvGrpSpPr/>
          <p:nvPr/>
        </p:nvGrpSpPr>
        <p:grpSpPr>
          <a:xfrm>
            <a:off x="613252" y="574728"/>
            <a:ext cx="1932781" cy="583406"/>
            <a:chOff x="138" y="461"/>
            <a:chExt cx="1461" cy="441"/>
          </a:xfrm>
        </p:grpSpPr>
        <p:pic>
          <p:nvPicPr>
            <p:cNvPr id="4098" name="Picture 18" descr="未标题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9" name="文本框 2"/>
            <p:cNvSpPr txBox="1"/>
            <p:nvPr/>
          </p:nvSpPr>
          <p:spPr>
            <a:xfrm>
              <a:off x="476" y="509"/>
              <a:ext cx="1080" cy="3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335" b="1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标题解读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978378" y="3941137"/>
            <a:ext cx="3507284" cy="635000"/>
          </a:xfrm>
        </p:spPr>
        <p:txBody>
          <a:bodyPr/>
          <a:lstStyle/>
          <a:p>
            <a:r>
              <a:rPr lang="zh-CN" altLang="en-US"/>
              <a:t>听读《关雎》</a:t>
            </a:r>
          </a:p>
        </p:txBody>
      </p:sp>
    </p:spTree>
    <p:controls>
      <mc:AlternateContent>
        <mc:Choice xmlns:v="urn:schemas-microsoft-com:vml" Requires="v">
          <p:control spid="1038" r:id="rId2" imgW="67290188000" imgH="36193476000"/>
        </mc:Choice>
        <mc:Fallback>
          <p:control r:id="rId2" imgW="5298440" imgH="2849880">
            <p:pic>
              <p:nvPicPr>
                <p:cNvPr id="0" name=""/>
                <p:cNvPicPr>
                  <a:picLocks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199640" y="867410"/>
                  <a:ext cx="5298440" cy="2849880"/>
                </a:xfrm>
                <a:prstGeom prst="rect"/>
                <a:noFill/>
                <a:ln/>
              </p:spPr>
            </p:pic>
          </p:control>
        </mc:Fallback>
      </mc:AlternateContent>
    </p:controls>
  </p:cSld>
  <p:clrMapOvr>
    <a:masterClrMapping/>
  </p:clrMapOvr>
  <mc:AlternateContent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/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3537"/>
</p:tagLst>
</file>

<file path=ppt/tags/tag10.xml><?xml version="1.0" encoding="utf-8"?>
<p:tagLst xmlns:p="http://schemas.openxmlformats.org/presentationml/2006/main">
  <p:tag name="KSO_WM_BEAUTIFY_FLAG" val="#wm#"/>
  <p:tag name="KSO_WM_FULL_TEXT_BEAUTIFY_COPY_ID" val="11"/>
  <p:tag name="KSO_WM_TAG_VERSION" val="1.0"/>
  <p:tag name="KSO_WM_TEMPLATE_CATEGORY" val="custom"/>
  <p:tag name="KSO_WM_TEMPLATE_INDEX" val="20189055"/>
  <p:tag name="KSO_WM_UNIT_CLEAR" val="0"/>
  <p:tag name="KSO_WM_UNIT_COMPATIBLE" val="0"/>
  <p:tag name="KSO_WM_UNIT_HIGHLIGHT" val="0"/>
  <p:tag name="KSO_WM_UNIT_ID" val="custom20189055_4*d*1"/>
  <p:tag name="KSO_WM_UNIT_INDEX" val="1"/>
  <p:tag name="KSO_WM_UNIT_LAYERLEVEL" val="1"/>
  <p:tag name="KSO_WM_UNIT_TYPE" val="d"/>
  <p:tag name="KSO_WM_UNIT_VALUE" val="1500*1713"/>
</p:tagLst>
</file>

<file path=ppt/tags/tag11.xml><?xml version="1.0" encoding="utf-8"?>
<p:tagLst xmlns:p="http://schemas.openxmlformats.org/presentationml/2006/main">
  <p:tag name="KSO_WM_BEAUTIFY_FLAG" val="#wm#"/>
  <p:tag name="KSO_WM_FULL_TEXT_BEAUTIFY_COPY_ID" val="5"/>
  <p:tag name="KSO_WM_TAG_VERSION" val="1.0"/>
  <p:tag name="KSO_WM_TEMPLATE_CATEGORY" val="custom"/>
  <p:tag name="KSO_WM_TEMPLATE_INDEX" val="20189055"/>
  <p:tag name="KSO_WM_UNIT_CLEAR" val="0"/>
  <p:tag name="KSO_WM_UNIT_COMPATIBLE" val="0"/>
  <p:tag name="KSO_WM_UNIT_HIGHLIGHT" val="0"/>
  <p:tag name="KSO_WM_UNIT_ID" val="custom20189055_4*a*1"/>
  <p:tag name="KSO_WM_UNIT_INDEX" val="1"/>
  <p:tag name="KSO_WM_UNIT_ISCONTENTSTITLE" val="0"/>
  <p:tag name="KSO_WM_UNIT_LAYERLEVEL" val="1"/>
  <p:tag name="KSO_WM_UNIT_PRESET_TEXT_INDEX" val="0"/>
  <p:tag name="KSO_WM_UNIT_PRESET_TEXT_LEN" val="9"/>
  <p:tag name="KSO_WM_UNIT_TYPE" val="a"/>
  <p:tag name="KSO_WM_UNIT_VALUE" val="18"/>
</p:tagLst>
</file>

<file path=ppt/tags/tag12.xml><?xml version="1.0" encoding="utf-8"?>
<p:tagLst xmlns:p="http://schemas.openxmlformats.org/presentationml/2006/main">
  <p:tag name="KSO_WM_BEAUTIFY_FLAG" val="#wm#"/>
  <p:tag name="KSO_WM_FULL_TEXT_BEAUTIFY_COPY_ID" val="2"/>
  <p:tag name="KSO_WM_TAG_VERSION" val="1.0"/>
  <p:tag name="KSO_WM_TEMPLATE_CATEGORY" val="custom"/>
  <p:tag name="KSO_WM_TEMPLATE_INDEX" val="20189055"/>
  <p:tag name="KSO_WM_UNIT_CLEAR" val="0"/>
  <p:tag name="KSO_WM_UNIT_COMPATIBLE" val="0"/>
  <p:tag name="KSO_WM_UNIT_HIGHLIGHT" val="0"/>
  <p:tag name="KSO_WM_UNIT_ID" val="custom20189055_4*f*1"/>
  <p:tag name="KSO_WM_UNIT_INDEX" val="1"/>
  <p:tag name="KSO_WM_UNIT_LAYERLEVEL" val="1"/>
  <p:tag name="KSO_WM_UNIT_PRESET_TEXT_INDEX" val="2"/>
  <p:tag name="KSO_WM_UNIT_PRESET_TEXT_LEN" val="80"/>
  <p:tag name="KSO_WM_UNIT_TYPE" val="f"/>
  <p:tag name="KSO_WM_UNIT_VALUE" val="150"/>
</p:tagLst>
</file>

<file path=ppt/tags/tag13.xml><?xml version="1.0" encoding="utf-8"?>
<p:tagLst xmlns:p="http://schemas.openxmlformats.org/presentationml/2006/main">
  <p:tag name="KSO_WM_BEAUTIFY_FLAG" val="#wm#"/>
  <p:tag name="KSO_WM_FULL_TEXT_BEAUTIFY_COPY_ID" val="11"/>
  <p:tag name="KSO_WM_TAG_VERSION" val="1.0"/>
  <p:tag name="KSO_WM_TEMPLATE_CATEGORY" val="custom"/>
  <p:tag name="KSO_WM_TEMPLATE_INDEX" val="20189055"/>
  <p:tag name="KSO_WM_UNIT_CLEAR" val="0"/>
  <p:tag name="KSO_WM_UNIT_COMPATIBLE" val="0"/>
  <p:tag name="KSO_WM_UNIT_HIGHLIGHT" val="0"/>
  <p:tag name="KSO_WM_UNIT_ID" val="custom20189055_4*d*1"/>
  <p:tag name="KSO_WM_UNIT_INDEX" val="1"/>
  <p:tag name="KSO_WM_UNIT_LAYERLEVEL" val="1"/>
  <p:tag name="KSO_WM_UNIT_TYPE" val="d"/>
  <p:tag name="KSO_WM_UNIT_VALUE" val="1500*1713"/>
</p:tagLst>
</file>

<file path=ppt/tags/tag14.xml><?xml version="1.0" encoding="utf-8"?>
<p:tagLst xmlns:p="http://schemas.openxmlformats.org/presentationml/2006/main">
  <p:tag name="KSO_WM_BEAUTIFY_FLAG" val="#wm#"/>
  <p:tag name="KSO_WM_COMBINE_RELATE_SLIDE_ID" val="background20185116_4"/>
  <p:tag name="KSO_WM_FULL_TEXT_BEAUTIFY_COPY_ID" val="150995205"/>
  <p:tag name="KSO_WM_SLIDE_ID" val="custom20189055_4"/>
  <p:tag name="KSO_WM_SLIDE_INDEX" val="4"/>
  <p:tag name="KSO_WM_SLIDE_ITEM_CNT" val="2"/>
  <p:tag name="KSO_WM_SLIDE_LAYOUT" val="a_f_d"/>
  <p:tag name="KSO_WM_SLIDE_LAYOUT_CNT" val="1_1_1"/>
  <p:tag name="KSO_WM_SLIDE_POSITION" val="66*36"/>
  <p:tag name="KSO_WM_SLIDE_SIZE" val="827*426"/>
  <p:tag name="KSO_WM_SLIDE_SUBTYPE" val="picTxt"/>
  <p:tag name="KSO_WM_SLIDE_TYPE" val="text"/>
  <p:tag name="KSO_WM_TAG_VERSION" val="1.0"/>
  <p:tag name="KSO_WM_TEMPLATE_CATEGORY" val="custom"/>
  <p:tag name="KSO_WM_TEMPLATE_INDEX" val="20189055"/>
  <p:tag name="KSO_WM_TEMPLATE_SUBCATEGORY" val="combine"/>
</p:tagLst>
</file>

<file path=ppt/tags/tag15.xml><?xml version="1.0" encoding="utf-8"?>
<p:tagLst xmlns:p="http://schemas.openxmlformats.org/presentationml/2006/main">
  <p:tag name="KSO_WM_BEAUTIFY_FLAG" val="#wm#"/>
  <p:tag name="KSO_WM_TEMPLATE_CATEGORY" val="basetag"/>
  <p:tag name="KSO_WM_TEMPLATE_INDEX" val="20163537"/>
</p:tagLst>
</file>

<file path=ppt/tags/tag16.xml><?xml version="1.0" encoding="utf-8"?>
<p:tagLst xmlns:p="http://schemas.openxmlformats.org/presentationml/2006/main">
  <p:tag name="KSO_WM_BEAUTIFY_FLAG" val="#wm#"/>
  <p:tag name="KSO_WM_SLIDE_ID" val="custom20204120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basetag"/>
  <p:tag name="KSO_WM_TEMPLATE_COLOR_TYPE" val="1"/>
  <p:tag name="KSO_WM_TEMPLATE_INDEX" val="20163537"/>
  <p:tag name="KSO_WM_TEMPLATE_MASTER_THUMB_INDEX" val="12"/>
  <p:tag name="KSO_WM_TEMPLATE_MASTER_TYPE" val="1"/>
  <p:tag name="KSO_WM_TEMPLATE_SUBCATEGORY" val="0"/>
  <p:tag name="KSO_WM_TEMPLATE_THUMBS_INDEX" val="1、4、7、8、9、10、15、17、18、19、24、28、33、36"/>
</p:tagLst>
</file>

<file path=ppt/tags/tag17.xml><?xml version="1.0" encoding="utf-8"?>
<p:tagLst xmlns:p="http://schemas.openxmlformats.org/presentationml/2006/main">
  <p:tag name="KSO_WM_BEAUTIFY_FLAG" val="#wm#"/>
  <p:tag name="KSO_WM_SPECIAL_SOURCE" val="bdnull"/>
  <p:tag name="KSO_WM_TEMPLATE_CATEGORY" val="basetag"/>
  <p:tag name="KSO_WM_TEMPLATE_INDEX" val="20163537"/>
</p:tagLst>
</file>

<file path=ppt/tags/tag18.xml><?xml version="1.0" encoding="utf-8"?>
<p:tagLst xmlns:p="http://schemas.openxmlformats.org/presentationml/2006/main">
  <p:tag name="KSO_WM_FULL_TEXT_BEAUTIFY_COPY_ID" val="39938"/>
</p:tagLst>
</file>

<file path=ppt/tags/tag19.xml><?xml version="1.0" encoding="utf-8"?>
<p:tagLst xmlns:p="http://schemas.openxmlformats.org/presentationml/2006/main">
  <p:tag name="KSO_WM_FULL_TEXT_BEAUTIFY_COPY_ID" val="3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3537"/>
</p:tagLst>
</file>

<file path=ppt/tags/tag20.xml><?xml version="1.0" encoding="utf-8"?>
<p:tagLst xmlns:p="http://schemas.openxmlformats.org/presentationml/2006/main">
  <p:tag name="KSO_WM_FULL_TEXT_BEAUTIFY_COPY_ID" val="17410"/>
</p:tagLst>
</file>

<file path=ppt/tags/tag21.xml><?xml version="1.0" encoding="utf-8"?>
<p:tagLst xmlns:p="http://schemas.openxmlformats.org/presentationml/2006/main">
  <p:tag name="KSO_WM_BEAUTIFY_FLAG" val="#wm#"/>
  <p:tag name="KSO_WM_COMBINE_RELATE_SLIDE_ID" val="background20185116_12"/>
  <p:tag name="KSO_WM_FULL_TEXT_BEAUTIFY_COPY_ID" val="150995217"/>
  <p:tag name="KSO_WM_SLIDE_ID" val="custom20189055_12"/>
  <p:tag name="KSO_WM_SLIDE_INDEX" val="12"/>
  <p:tag name="KSO_WM_SLIDE_ITEM_CNT" val="1"/>
  <p:tag name="KSO_WM_SLIDE_LAYOUT" val="f"/>
  <p:tag name="KSO_WM_SLIDE_LAYOUT_CNT" val="1"/>
  <p:tag name="KSO_WM_SLIDE_POSITION" val="66*43"/>
  <p:tag name="KSO_WM_SLIDE_SIZE" val="828*437"/>
  <p:tag name="KSO_WM_SLIDE_SUBTYPE" val="pureTxt"/>
  <p:tag name="KSO_WM_SLIDE_TYPE" val="text"/>
  <p:tag name="KSO_WM_TAG_VERSION" val="1.0"/>
  <p:tag name="KSO_WM_TEMPLATE_CATEGORY" val="custom"/>
  <p:tag name="KSO_WM_TEMPLATE_INDEX" val="20189055"/>
  <p:tag name="KSO_WM_TEMPLATE_SUBCATEGORY" val="combine"/>
</p:tagLst>
</file>

<file path=ppt/tags/tag22.xml><?xml version="1.0" encoding="utf-8"?>
<p:tagLst xmlns:p="http://schemas.openxmlformats.org/presentationml/2006/main">
  <p:tag name="KSO_WM_FULL_TEXT_BEAUTIFY_COPY_ID" val="3075"/>
</p:tagLst>
</file>

<file path=ppt/tags/tag23.xml><?xml version="1.0" encoding="utf-8"?>
<p:tagLst xmlns:p="http://schemas.openxmlformats.org/presentationml/2006/main">
  <p:tag name="KSO_WM_BEAUTIFY_FLAG" val="#wm#"/>
  <p:tag name="KSO_WM_FULL_TEXT_BEAUTIFY_COPY_ID" val="6"/>
  <p:tag name="KSO_WM_TAG_VERSION" val="1.0"/>
  <p:tag name="KSO_WM_TEMPLATE_CATEGORY" val="custom"/>
  <p:tag name="KSO_WM_TEMPLATE_INDEX" val="20189055"/>
  <p:tag name="KSO_WM_UNIT_ID" val="custom20189055_10*i*4"/>
  <p:tag name="KSO_WM_UNIT_INDEX" val="4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FULL_TEXT_BEAUTIFY_COPY_ID" val="11"/>
  <p:tag name="KSO_WM_TAG_VERSION" val="1.0"/>
  <p:tag name="KSO_WM_TEMPLATE_CATEGORY" val="custom"/>
  <p:tag name="KSO_WM_TEMPLATE_INDEX" val="20189055"/>
  <p:tag name="KSO_WM_UNIT_ID" val="custom20189055_10*i*5"/>
  <p:tag name="KSO_WM_UNIT_INDEX" val="5"/>
  <p:tag name="KSO_WM_UNIT_TYPE" val="i"/>
</p:tagLst>
</file>

<file path=ppt/tags/tag25.xml><?xml version="1.0" encoding="utf-8"?>
<p:tagLst xmlns:p="http://schemas.openxmlformats.org/presentationml/2006/main">
  <p:tag name="KSO_WM_FULL_TEXT_BEAUTIFY_COPY_ID" val="119812"/>
</p:tagLst>
</file>

<file path=ppt/tags/tag26.xml><?xml version="1.0" encoding="utf-8"?>
<p:tagLst xmlns:p="http://schemas.openxmlformats.org/presentationml/2006/main">
  <p:tag name="KSO_WM_BEAUTIFY_FLAG" val="#wm#"/>
  <p:tag name="KSO_WM_COMBINE_RELATE_SLIDE_ID" val="background20185116_10"/>
  <p:tag name="KSO_WM_FULL_TEXT_BEAUTIFY_COPY_ID" val="150995222"/>
  <p:tag name="KSO_WM_SLIDE_ID" val="custom20189055_10"/>
  <p:tag name="KSO_WM_SLIDE_INDEX" val="10"/>
  <p:tag name="KSO_WM_SLIDE_ITEM_CNT" val="2"/>
  <p:tag name="KSO_WM_SLIDE_LAYOUT" val="a_f"/>
  <p:tag name="KSO_WM_SLIDE_LAYOUT_CNT" val="1_2"/>
  <p:tag name="KSO_WM_SLIDE_POSITION" val="253*177"/>
  <p:tag name="KSO_WM_SLIDE_SIZE" val="579*283"/>
  <p:tag name="KSO_WM_SLIDE_SUBTYPE" val="pureTxt"/>
  <p:tag name="KSO_WM_SLIDE_TYPE" val="text"/>
  <p:tag name="KSO_WM_TAG_VERSION" val="1.0"/>
  <p:tag name="KSO_WM_TEMPLATE_CATEGORY" val="custom"/>
  <p:tag name="KSO_WM_TEMPLATE_INDEX" val="20189055"/>
  <p:tag name="KSO_WM_TEMPLATE_SUBCATEGORY" val="combine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9055"/>
</p:tagLst>
</file>

<file path=ppt/tags/tag2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MAGE_HYPERLINK" val="IMAGE_HYPERLINK"/>
</p:tagLst>
</file>

<file path=ppt/tags/tag3.xml><?xml version="1.0" encoding="utf-8"?>
<p:tagLst xmlns:p="http://schemas.openxmlformats.org/presentationml/2006/main">
  <p:tag name="KSO_WM_BEAUTIFY_FLAG" val="#wm#"/>
  <p:tag name="KSO_WM_SLIDE_ID" val="custom20204120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basetag"/>
  <p:tag name="KSO_WM_TEMPLATE_COLOR_TYPE" val="1"/>
  <p:tag name="KSO_WM_TEMPLATE_INDEX" val="20163537"/>
  <p:tag name="KSO_WM_TEMPLATE_MASTER_THUMB_INDEX" val="12"/>
  <p:tag name="KSO_WM_TEMPLATE_MASTER_TYPE" val="1"/>
  <p:tag name="KSO_WM_TEMPLATE_SUBCATEGORY" val="0"/>
  <p:tag name="KSO_WM_TEMPLATE_THUMBS_INDEX" val="1、4、7、8、9、10、15、17、18、19、24、28、33、36"/>
</p:tagLst>
</file>

<file path=ppt/tags/tag4.xml><?xml version="1.0" encoding="utf-8"?>
<p:tagLst xmlns:p="http://schemas.openxmlformats.org/presentationml/2006/main">
  <p:tag name="KSO_WM_FULL_TEXT_BEAUTIFY_COPY_ID" val="11"/>
</p:tagLst>
</file>

<file path=ppt/tags/tag5.xml><?xml version="1.0" encoding="utf-8"?>
<p:tagLst xmlns:p="http://schemas.openxmlformats.org/presentationml/2006/main">
  <p:tag name="KSO_WM_FULL_TEXT_BEAUTIFY_COPY_ID" val="6150"/>
</p:tagLst>
</file>

<file path=ppt/tags/tag6.xml><?xml version="1.0" encoding="utf-8"?>
<p:tagLst xmlns:p="http://schemas.openxmlformats.org/presentationml/2006/main">
  <p:tag name="KSO_WM_FULL_TEXT_BEAUTIFY_COPY_ID" val="6149"/>
</p:tagLst>
</file>

<file path=ppt/tags/tag7.xml><?xml version="1.0" encoding="utf-8"?>
<p:tagLst xmlns:p="http://schemas.openxmlformats.org/presentationml/2006/main">
  <p:tag name="KSO_WM_BEAUTIFY_FLAG" val="#wm#"/>
  <p:tag name="KSO_WM_COMBINE_RELATE_SLIDE_ID" val="background20185116_3"/>
  <p:tag name="KSO_WM_FULL_TEXT_BEAUTIFY_COPY_ID" val="150995202"/>
  <p:tag name="KSO_WM_SLIDE_ID" val="custom20189055_3"/>
  <p:tag name="KSO_WM_SLIDE_INDEX" val="3"/>
  <p:tag name="KSO_WM_SLIDE_ITEM_CNT" val="2"/>
  <p:tag name="KSO_WM_SLIDE_LAYOUT" val="a_f"/>
  <p:tag name="KSO_WM_SLIDE_LAYOUT_CNT" val="1_2"/>
  <p:tag name="KSO_WM_SLIDE_POSITION" val="66*143"/>
  <p:tag name="KSO_WM_SLIDE_SIZE" val="828*342"/>
  <p:tag name="KSO_WM_SLIDE_SUBTYPE" val="pureTxt"/>
  <p:tag name="KSO_WM_SLIDE_TYPE" val="text"/>
  <p:tag name="KSO_WM_TAG_VERSION" val="1.0"/>
  <p:tag name="KSO_WM_TEMPLATE_CATEGORY" val="custom"/>
  <p:tag name="KSO_WM_TEMPLATE_INDEX" val="20189055"/>
  <p:tag name="KSO_WM_TEMPLATE_SUBCATEGORY" val="combine"/>
</p:tagLst>
</file>

<file path=ppt/tags/tag8.xml><?xml version="1.0" encoding="utf-8"?>
<p:tagLst xmlns:p="http://schemas.openxmlformats.org/presentationml/2006/main">
  <p:tag name="KSO_WM_BEAUTIFY_FLAG" val="#wm#"/>
  <p:tag name="KSO_WM_SLIDE_ID" val="custom20204120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basetag"/>
  <p:tag name="KSO_WM_TEMPLATE_COLOR_TYPE" val="1"/>
  <p:tag name="KSO_WM_TEMPLATE_INDEX" val="20163537"/>
  <p:tag name="KSO_WM_TEMPLATE_MASTER_THUMB_INDEX" val="12"/>
  <p:tag name="KSO_WM_TEMPLATE_MASTER_TYPE" val="1"/>
  <p:tag name="KSO_WM_TEMPLATE_SUBCATEGORY" val="0"/>
  <p:tag name="KSO_WM_TEMPLATE_THUMBS_INDEX" val="1、4、7、8、9、10、15、17、18、19、24、28、33、36"/>
</p:tagLst>
</file>

<file path=ppt/tags/tag9.xml><?xml version="1.0" encoding="utf-8"?>
<p:tagLst xmlns:p="http://schemas.openxmlformats.org/presentationml/2006/main">
  <p:tag name="KSO_WM_BEAUTIFY_FLAG" val="#wm#"/>
  <p:tag name="KSO_WM_SPECIAL_SOURCE" val="bdnull"/>
  <p:tag name="KSO_WM_TEMPLATE_CATEGORY" val="basetag"/>
  <p:tag name="KSO_WM_TEMPLATE_INDEX" val="20163537"/>
</p:tagLst>
</file>

<file path=ppt/theme/theme1.xml><?xml version="1.0" encoding="utf-8"?>
<a:theme xmlns:r="http://schemas.openxmlformats.org/officeDocument/2006/relationships" xmlns:a="http://schemas.openxmlformats.org/drawingml/2006/main" name="1_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>
            <a:lumMod val="20000"/>
            <a:lumOff val="80000"/>
          </a:schemeClr>
        </a:solidFill>
      </a:spPr>
      <a:bodyPr rtlCol="0" anchor="ctr"/>
      <a:lstStyle>
        <a:defPPr algn="ctr">
          <a:defRPr lang="zh-CN" altLang="en-US" sz="2000" b="1">
            <a:solidFill>
              <a:srgbClr val="000D16"/>
            </a:solidFill>
            <a:latin typeface="黑体" panose="02010609060101010101" pitchFamily="2" charset="-122"/>
            <a:ea typeface="黑体" panose="0201060906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4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(16:10)</PresentationFormat>
  <Paragraphs>126</Paragraphs>
  <Slides>34</Slides>
  <Notes>20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baseType="lpstr" size="48">
      <vt:lpstr>Arial</vt:lpstr>
      <vt:lpstr>宋体</vt:lpstr>
      <vt:lpstr>Wingdings</vt:lpstr>
      <vt:lpstr>Calibri Light</vt:lpstr>
      <vt:lpstr>Calibri</vt:lpstr>
      <vt:lpstr>苏新诗古印宋简</vt:lpstr>
      <vt:lpstr>楷体</vt:lpstr>
      <vt:lpstr>微软雅黑</vt:lpstr>
      <vt:lpstr>黑体</vt:lpstr>
      <vt:lpstr>华文楷体</vt:lpstr>
      <vt:lpstr>Times New Roman</vt:lpstr>
      <vt:lpstr>华文中宋</vt:lpstr>
      <vt:lpstr>楷体_GB2312</vt:lpstr>
      <vt:lpstr>1_诗情画意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关雎</vt:lpstr>
      <vt:lpstr>PowerPoint Presentation</vt:lpstr>
      <vt:lpstr>听读《关雎》</vt:lpstr>
      <vt:lpstr>朗读《关雎》</vt:lpstr>
      <vt:lpstr>PowerPoint Presentation</vt:lpstr>
      <vt:lpstr>PowerPoint Presentation</vt:lpstr>
      <vt:lpstr>PowerPoint Presentation</vt:lpstr>
      <vt:lpstr>    再次诵读《关雎》这首诗，简要说说这首诗歌的主要内容。</vt:lpstr>
      <vt:lpstr>PowerPoint Presentation</vt:lpstr>
      <vt:lpstr>PowerPoint Presentation</vt:lpstr>
      <vt:lpstr>PowerPoint Presentation</vt:lpstr>
      <vt:lpstr>PowerPoint Presentation</vt:lpstr>
      <vt:lpstr>   这首诗通过一个男子在河边遇到一个采摘荇菜的姑娘，并为姑娘的勤劳、美貌和娴静而动心，随之引起了强烈的爱慕之情，在梦里也会梦见那位姑娘的一系列追求过程，充分表现了古代劳动人民内心对美好爱情的向往和追求，突出表达了青年男女健康、真挚的思想感情。 本篇是诗经的首篇，更加表明了关雎在古代人们心中的地位。</vt:lpstr>
      <vt:lpstr>       这便是《关雎》“乐而不淫，哀而不伤”，这就是《诗经》纯净、简单、思无邪！让我们继续传唱这古老的歌谣，诗意地栖居在大地上。</vt:lpstr>
      <vt:lpstr>蒹葭</vt:lpstr>
      <vt:lpstr>听读《蒹葭》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2021-03-17T21:18:56.088</cp:lastPrinted>
  <dcterms:created xsi:type="dcterms:W3CDTF">2021-03-17T21:18:56Z</dcterms:created>
  <dcterms:modified xsi:type="dcterms:W3CDTF">2021-03-17T13:18:58Z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