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4179" r:id="rId2"/>
    <p:sldId id="4376" r:id="rId3"/>
    <p:sldId id="3496" r:id="rId4"/>
    <p:sldId id="2687" r:id="rId5"/>
    <p:sldId id="4468" r:id="rId6"/>
    <p:sldId id="4469" r:id="rId7"/>
    <p:sldId id="4267" r:id="rId8"/>
    <p:sldId id="4466" r:id="rId9"/>
    <p:sldId id="4232" r:id="rId10"/>
    <p:sldId id="4233" r:id="rId11"/>
    <p:sldId id="4318" r:id="rId12"/>
    <p:sldId id="4321" r:id="rId13"/>
    <p:sldId id="4349" r:id="rId14"/>
    <p:sldId id="4414" r:id="rId15"/>
    <p:sldId id="4467" r:id="rId16"/>
    <p:sldId id="2945" r:id="rId17"/>
    <p:sldId id="3151" r:id="rId18"/>
    <p:sldId id="4350" r:id="rId19"/>
    <p:sldId id="4351" r:id="rId20"/>
    <p:sldId id="3354" r:id="rId21"/>
    <p:sldId id="4416" r:id="rId22"/>
    <p:sldId id="4269" r:id="rId23"/>
    <p:sldId id="4446" r:id="rId24"/>
    <p:sldId id="4270" r:id="rId25"/>
    <p:sldId id="4419" r:id="rId26"/>
  </p:sldIdLst>
  <p:sldSz cx="9144000" cy="6858000" type="screen4x3"/>
  <p:notesSz cx="6858000" cy="9144000"/>
  <p:custDataLst>
    <p:tags r:id="rId29"/>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5">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p:cViewPr varScale="1">
        <p:scale>
          <a:sx n="113" d="100"/>
          <a:sy n="113" d="100"/>
        </p:scale>
        <p:origin x="816" y="114"/>
      </p:cViewPr>
      <p:guideLst>
        <p:guide orient="horz" pos="2065"/>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8C5AE000-91DC-415E-B266-E316B34E5986}" type="datetimeFigureOut">
              <a:rPr lang="zh-CN" altLang="en-US"/>
              <a:t>2022/2/10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09065174-E80F-4F09-B061-6D047B3C6488}" type="slidenum">
              <a:rPr lang="zh-CN" altLang="en-US"/>
              <a:t>‹#›</a:t>
            </a:fld>
            <a:endParaRPr lang="zh-CN" altLang="en-US"/>
          </a:p>
        </p:txBody>
      </p:sp>
    </p:spTree>
    <p:extLst>
      <p:ext uri="{BB962C8B-B14F-4D97-AF65-F5344CB8AC3E}">
        <p14:creationId xmlns:p14="http://schemas.microsoft.com/office/powerpoint/2010/main" val="34926582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99EEEE30-11CE-41CC-A791-6BF089F5616E}" type="datetimeFigureOut">
              <a:rPr lang="zh-CN" altLang="en-US"/>
              <a:t>2022/2/10</a:t>
            </a:fld>
            <a:endParaRPr lang="zh-CN" altLang="en-US"/>
          </a:p>
        </p:txBody>
      </p:sp>
      <p:sp>
        <p:nvSpPr>
          <p:cNvPr id="2052" name="幻灯片图像占位符 3"/>
          <p:cNvSpPr>
            <a:spLocks noGrp="1" noRot="1" noChangeAspect="1"/>
          </p:cNvSpPr>
          <p:nvPr>
            <p:ph type="sldImg" idx="6"/>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CC4D8669-66E5-4B8E-A071-DF6A20DB850A}" type="slidenum">
              <a:rPr lang="zh-CN" altLang="en-US"/>
              <a:t>‹#›</a:t>
            </a:fld>
            <a:endParaRPr lang="zh-CN" altLang="en-US"/>
          </a:p>
        </p:txBody>
      </p:sp>
    </p:spTree>
    <p:extLst>
      <p:ext uri="{BB962C8B-B14F-4D97-AF65-F5344CB8AC3E}">
        <p14:creationId xmlns:p14="http://schemas.microsoft.com/office/powerpoint/2010/main" val="3177177093"/>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046306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54838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74021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4677477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131620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583656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62291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4984406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608011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35469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549179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9770363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134710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910478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898740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7431805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41828126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295373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9D076A93-1CA8-4A47-85BE-C057EC79F482}"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461089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45AFD176-B5EE-43F6-9421-1F6D2530C57E}"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670370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50BD410F-DACB-4406-93C0-A98E93F0CE3D}"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147072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EF58BBB6-8823-480A-A23B-2F7D6D86A30C}"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418890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526118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3886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37343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lvl1pPr>
              <a:defRPr/>
            </a:lvl1pPr>
          </a:lstStyle>
          <a:p>
            <a:pPr>
              <a:defRPr/>
            </a:pPr>
            <a:fld id="{6BCD5938-F560-4984-9133-024E5D247E1E}"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3BB4C53-7640-4200-910B-ACA10DFFA214}" type="slidenum">
              <a:rPr lang="zh-CN"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5AC683EC-33FF-42B5-8C91-4D60AA656A7E}"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5B5EB0-0664-4D67-9957-BE162B84E289}" type="slidenum">
              <a:rPr lang="zh-CN"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A2DDD933-C5D0-4579-B48C-448BE6B60B81}"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3F64074-B292-4777-9D78-307C14A523C8}" type="slidenum">
              <a:rPr lang="zh-CN" altLang="en-US"/>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36A5CA93-2B0C-4D1B-B596-8FCB643738E2}" type="datetimeFigureOut">
              <a:rPr lang="zh-CN" altLang="en-US"/>
              <a:t>2022/2/10</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316B731-B1BC-41D5-A8AE-CD6372C61CA9}" type="slidenum">
              <a:rPr lang="zh-CN" altLang="en-US"/>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48AA717-4912-4291-9E75-D4D76E81B57F}" type="datetimeFigureOut">
              <a:rPr lang="zh-CN" altLang="en-US"/>
              <a:t>2022/2/10</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9CB4699C-4F93-449A-854A-620D317F9C7D}" type="slidenum">
              <a:rPr lang="zh-CN" altLang="en-US"/>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CBB0768-7201-4D1B-BE92-01FED25A05A4}" type="datetimeFigureOut">
              <a:rPr lang="zh-CN" altLang="en-US"/>
              <a:t>2022/2/10</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0A5A2A4-FA07-4F2B-A8CC-3DFBA087A54A}" type="slidenum">
              <a:rPr lang="zh-CN" altLang="en-US"/>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77FB5E25-3903-4090-9837-4C5987B0EC12}" type="datetimeFigureOut">
              <a:rPr lang="zh-CN" altLang="en-US"/>
              <a:t>2022/2/10</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F67ED78-C4A3-4C1A-B628-FC24CD8EFD2A}" type="slidenum">
              <a:rPr lang="zh-CN" altLang="en-US"/>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1CA41F21-97BE-4F63-858F-006403ABD518}" type="datetimeFigureOut">
              <a:rPr lang="zh-CN" altLang="en-US"/>
              <a:t>2022/2/10</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85703E61-FB58-4E65-957B-CA4CEFDA581D}"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10223"/>
          <p:cNvSpPr/>
          <p:nvPr>
            <p:custDataLst>
              <p:tags r:id="rId1"/>
            </p:custDataLst>
          </p:nvPr>
        </p:nvSpPr>
        <p:spPr>
          <a:xfrm>
            <a:off x="-635" y="2275840"/>
            <a:ext cx="9144635" cy="1174115"/>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ctr" eaLnBrk="1" hangingPunct="1">
              <a:lnSpc>
                <a:spcPct val="110000"/>
              </a:lnSpc>
              <a:defRPr/>
            </a:pPr>
            <a:r>
              <a:rPr lang="zh-CN" altLang="en-US" sz="64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宇宙的边疆</a:t>
            </a:r>
          </a:p>
        </p:txBody>
      </p:sp>
      <p:sp>
        <p:nvSpPr>
          <p:cNvPr id="4099" name="文本框 2"/>
          <p:cNvSpPr txBox="1">
            <a:spLocks noChangeArrowheads="1"/>
          </p:cNvSpPr>
          <p:nvPr/>
        </p:nvSpPr>
        <p:spPr bwMode="auto">
          <a:xfrm>
            <a:off x="0" y="4073525"/>
            <a:ext cx="91440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a:t>卡尔·萨根</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806450" y="1852613"/>
            <a:ext cx="7532688" cy="1044575"/>
          </a:xfrm>
          <a:prstGeom prst="rect">
            <a:avLst/>
          </a:prstGeom>
          <a:noFill/>
          <a:ln w="9525">
            <a:noFill/>
            <a:miter lim="800000"/>
          </a:ln>
          <a:effectLst/>
        </p:spPr>
        <p:txBody>
          <a:bodyPr>
            <a:spAutoFit/>
          </a:bodyPr>
          <a:lstStyle/>
          <a:p>
            <a:pPr eaLnBrk="1" hangingPunct="1">
              <a:spcBef>
                <a:spcPct val="50000"/>
              </a:spcBef>
              <a:defRPr/>
            </a:pPr>
            <a:r>
              <a:rPr lang="zh-CN" altLang="en-US" sz="3100" b="1">
                <a:solidFill>
                  <a:schemeClr val="accent5"/>
                </a:solidFill>
                <a:latin typeface="宋体" panose="02010600030101010101" pitchFamily="2" charset="-122"/>
                <a:cs typeface="宋体" panose="02010600030101010101" pitchFamily="2" charset="-122"/>
              </a:rPr>
              <a:t>第九段介绍了“星系”的哪些内容？有什么作用？</a:t>
            </a:r>
          </a:p>
        </p:txBody>
      </p:sp>
      <p:pic>
        <p:nvPicPr>
          <p:cNvPr id="22531"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806450" y="3159125"/>
            <a:ext cx="7532688"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7030A0"/>
                </a:solidFill>
                <a:latin typeface="宋体" panose="02010600030101010101" pitchFamily="2" charset="-122"/>
              </a:rPr>
              <a:t>内容：</a:t>
            </a:r>
            <a:r>
              <a:rPr lang="zh-CN" altLang="en-US" sz="2900" b="1">
                <a:latin typeface="宋体" panose="02010600030101010101" pitchFamily="2" charset="-122"/>
              </a:rPr>
              <a:t>①介绍了星系的构成与数量。②由星系中“行星的数量跟恒星的总数大概样多”，推测除地球外，“宇宙里很可能到处都充满着生命”。</a:t>
            </a:r>
          </a:p>
          <a:p>
            <a:pPr eaLnBrk="1" hangingPunct="1"/>
            <a:r>
              <a:rPr lang="zh-CN" altLang="en-US" sz="2900" b="1">
                <a:solidFill>
                  <a:srgbClr val="7030A0"/>
                </a:solidFill>
                <a:latin typeface="宋体" panose="02010600030101010101" pitchFamily="2" charset="-122"/>
              </a:rPr>
              <a:t>作用：</a:t>
            </a:r>
            <a:r>
              <a:rPr lang="zh-CN" altLang="en-US" sz="2900" b="1">
                <a:latin typeface="宋体" panose="02010600030101010101" pitchFamily="2" charset="-122"/>
              </a:rPr>
              <a:t>丰富读者的科学知识，引发读者的好奇心与探索兴趣。</a:t>
            </a:r>
          </a:p>
        </p:txBody>
      </p:sp>
      <p:sp>
        <p:nvSpPr>
          <p:cNvPr id="8" name="文本框 7"/>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681038" y="1800225"/>
            <a:ext cx="7781925" cy="952500"/>
          </a:xfrm>
          <a:prstGeom prst="rect">
            <a:avLst/>
          </a:prstGeom>
          <a:noFill/>
          <a:ln w="9525">
            <a:noFill/>
            <a:miter lim="800000"/>
          </a:ln>
          <a:effectLst/>
        </p:spPr>
        <p:txBody>
          <a:bodyPr>
            <a:spAutoFit/>
          </a:bodyPr>
          <a:lstStyle/>
          <a:p>
            <a:pPr eaLnBrk="1" hangingPunct="1">
              <a:spcBef>
                <a:spcPct val="50000"/>
              </a:spcBef>
              <a:defRPr/>
            </a:pPr>
            <a:r>
              <a:rPr lang="zh-CN" altLang="en-US" sz="2800" b="1">
                <a:solidFill>
                  <a:schemeClr val="accent5"/>
                </a:solidFill>
                <a:latin typeface="宋体" panose="02010600030101010101" pitchFamily="2" charset="-122"/>
                <a:cs typeface="宋体" panose="02010600030101010101" pitchFamily="2" charset="-122"/>
              </a:rPr>
              <a:t>由“本星系群”到“M31”再到“M31以外”，这属于哪种说明顺序？这种结构安排有什么好处？</a:t>
            </a:r>
          </a:p>
        </p:txBody>
      </p:sp>
      <p:pic>
        <p:nvPicPr>
          <p:cNvPr id="24579"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681038" y="3028950"/>
            <a:ext cx="778192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700" b="1">
                <a:solidFill>
                  <a:srgbClr val="7030A0"/>
                </a:solidFill>
                <a:latin typeface="宋体" panose="02010600030101010101" pitchFamily="2" charset="-122"/>
              </a:rPr>
              <a:t>说明顺序：</a:t>
            </a:r>
            <a:r>
              <a:rPr lang="zh-CN" sz="2700" b="1">
                <a:latin typeface="宋体" panose="02010600030101010101" pitchFamily="2" charset="-122"/>
              </a:rPr>
              <a:t>由远及近的空间顺序。文中先介绍本星系群的构成与形状；其后将镜头聚焦于其中的</a:t>
            </a:r>
            <a:r>
              <a:rPr lang="zh-CN" altLang="zh-CN" sz="2700" b="1">
                <a:latin typeface="宋体" panose="02010600030101010101" pitchFamily="2" charset="-122"/>
              </a:rPr>
              <a:t>M31</a:t>
            </a:r>
            <a:r>
              <a:rPr lang="zh-CN" sz="2700" b="1">
                <a:latin typeface="宋体" panose="02010600030101010101" pitchFamily="2" charset="-122"/>
              </a:rPr>
              <a:t>上，较全面地解说它的位置、构成和具体形状；最后再转到</a:t>
            </a:r>
            <a:r>
              <a:rPr lang="zh-CN" altLang="zh-CN" sz="2700" b="1">
                <a:latin typeface="宋体" panose="02010600030101010101" pitchFamily="2" charset="-122"/>
              </a:rPr>
              <a:t>M31</a:t>
            </a:r>
            <a:r>
              <a:rPr lang="zh-CN" sz="2700" b="1">
                <a:latin typeface="宋体" panose="02010600030101010101" pitchFamily="2" charset="-122"/>
              </a:rPr>
              <a:t>以外的银河系</a:t>
            </a:r>
            <a:r>
              <a:rPr lang="zh-CN" altLang="zh-CN" sz="2700" b="1">
                <a:latin typeface="宋体" panose="02010600030101010101" pitchFamily="2" charset="-122"/>
              </a:rPr>
              <a:t>——</a:t>
            </a:r>
            <a:r>
              <a:rPr lang="zh-CN" sz="2700" b="1">
                <a:latin typeface="宋体" panose="02010600030101010101" pitchFamily="2" charset="-122"/>
              </a:rPr>
              <a:t>我们所在的星系。</a:t>
            </a:r>
          </a:p>
          <a:p>
            <a:pPr eaLnBrk="1" hangingPunct="1"/>
            <a:r>
              <a:rPr lang="zh-CN" sz="2700" b="1">
                <a:solidFill>
                  <a:srgbClr val="7030A0"/>
                </a:solidFill>
                <a:latin typeface="宋体" panose="02010600030101010101" pitchFamily="2" charset="-122"/>
              </a:rPr>
              <a:t>好处：</a:t>
            </a:r>
            <a:r>
              <a:rPr lang="zh-CN" sz="2700" b="1">
                <a:latin typeface="宋体" panose="02010600030101010101" pitchFamily="2" charset="-122"/>
              </a:rPr>
              <a:t>便于镜头拍摄和画面呈现，同时也使相关部分的内容解说易被观众接受与理解。</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646113" y="1793875"/>
            <a:ext cx="8386762" cy="952500"/>
          </a:xfrm>
          <a:prstGeom prst="rect">
            <a:avLst/>
          </a:prstGeom>
          <a:noFill/>
          <a:ln w="9525">
            <a:noFill/>
            <a:miter lim="800000"/>
          </a:ln>
          <a:effectLst/>
        </p:spPr>
        <p:txBody>
          <a:bodyPr>
            <a:spAutoFit/>
          </a:bodyPr>
          <a:lstStyle/>
          <a:p>
            <a:pPr eaLnBrk="1" hangingPunct="1">
              <a:spcBef>
                <a:spcPct val="50000"/>
              </a:spcBef>
              <a:defRPr/>
            </a:pPr>
            <a:r>
              <a:rPr lang="zh-CN" altLang="en-US" sz="2800" b="1">
                <a:solidFill>
                  <a:schemeClr val="accent5"/>
                </a:solidFill>
                <a:latin typeface="宋体" panose="02010600030101010101" pitchFamily="2" charset="-122"/>
                <a:cs typeface="宋体" panose="02010600030101010101" pitchFamily="2" charset="-122"/>
              </a:rPr>
              <a:t>第十二段作者从哪些方面对宇宙中的恒星做了详细的说明？主要运用了哪种说明方法？</a:t>
            </a:r>
          </a:p>
        </p:txBody>
      </p:sp>
      <p:pic>
        <p:nvPicPr>
          <p:cNvPr id="26627"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646113" y="3016250"/>
            <a:ext cx="7853362"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600" b="1">
                <a:latin typeface="宋体" panose="02010600030101010101" pitchFamily="2" charset="-122"/>
              </a:rPr>
              <a:t>主要从密度和体积、存在形式、亮度、亮度的稳定性及光的色彩等方面对宇宙中的恒星做了详细的说明。</a:t>
            </a:r>
          </a:p>
          <a:p>
            <a:pPr eaLnBrk="1" hangingPunct="1"/>
            <a:r>
              <a:rPr lang="zh-CN" sz="2600" b="1">
                <a:latin typeface="宋体" panose="02010600030101010101" pitchFamily="2" charset="-122"/>
              </a:rPr>
              <a:t>主要运用了</a:t>
            </a:r>
            <a:r>
              <a:rPr lang="zh-CN" sz="2600" b="1">
                <a:solidFill>
                  <a:srgbClr val="7030A0"/>
                </a:solidFill>
                <a:latin typeface="宋体" panose="02010600030101010101" pitchFamily="2" charset="-122"/>
              </a:rPr>
              <a:t>分类别</a:t>
            </a:r>
            <a:r>
              <a:rPr lang="zh-CN" sz="2600" b="1">
                <a:latin typeface="宋体" panose="02010600030101010101" pitchFamily="2" charset="-122"/>
              </a:rPr>
              <a:t>的说明方法。如不同的恒星有着各自的特点，最典型的是写不同“年龄”的恒星发出不同颜色的光：蓝光</a:t>
            </a:r>
            <a:r>
              <a:rPr lang="zh-CN" altLang="zh-CN" sz="2600" b="1">
                <a:latin typeface="宋体" panose="02010600030101010101" pitchFamily="2" charset="-122"/>
              </a:rPr>
              <a:t>——</a:t>
            </a:r>
            <a:r>
              <a:rPr lang="zh-CN" sz="2600" b="1">
                <a:latin typeface="宋体" panose="02010600030101010101" pitchFamily="2" charset="-122"/>
              </a:rPr>
              <a:t>年轻、黄光</a:t>
            </a:r>
            <a:r>
              <a:rPr lang="zh-CN" altLang="zh-CN" sz="2600" b="1">
                <a:latin typeface="宋体" panose="02010600030101010101" pitchFamily="2" charset="-122"/>
              </a:rPr>
              <a:t>——</a:t>
            </a:r>
            <a:r>
              <a:rPr lang="zh-CN" sz="2600" b="1">
                <a:latin typeface="宋体" panose="02010600030101010101" pitchFamily="2" charset="-122"/>
              </a:rPr>
              <a:t>中年、红光</a:t>
            </a:r>
            <a:r>
              <a:rPr lang="zh-CN" altLang="zh-CN" sz="2600" b="1">
                <a:latin typeface="宋体" panose="02010600030101010101" pitchFamily="2" charset="-122"/>
              </a:rPr>
              <a:t>——</a:t>
            </a:r>
            <a:r>
              <a:rPr lang="zh-CN" sz="2600" b="1">
                <a:latin typeface="宋体" panose="02010600030101010101" pitchFamily="2" charset="-122"/>
              </a:rPr>
              <a:t>老年、白光或黑光</a:t>
            </a:r>
            <a:r>
              <a:rPr lang="zh-CN" altLang="zh-CN" sz="2600" b="1">
                <a:latin typeface="宋体" panose="02010600030101010101" pitchFamily="2" charset="-122"/>
              </a:rPr>
              <a:t>——</a:t>
            </a:r>
            <a:r>
              <a:rPr lang="zh-CN" sz="2600" b="1">
                <a:latin typeface="宋体" panose="02010600030101010101" pitchFamily="2" charset="-122"/>
              </a:rPr>
              <a:t>奄奄一息等。分类说明，深入浅出，有助于观众迅速了解恒星的相关知识，容易给人留下深刻的印象。</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649288" y="1958975"/>
            <a:ext cx="7921625" cy="954088"/>
          </a:xfrm>
          <a:prstGeom prst="rect">
            <a:avLst/>
          </a:prstGeom>
          <a:noFill/>
          <a:ln w="9525">
            <a:noFill/>
            <a:miter lim="800000"/>
          </a:ln>
          <a:effectLst/>
        </p:spPr>
        <p:txBody>
          <a:bodyPr>
            <a:spAutoFit/>
          </a:bodyPr>
          <a:lstStyle/>
          <a:p>
            <a:pPr eaLnBrk="1" hangingPunct="1">
              <a:spcBef>
                <a:spcPct val="50000"/>
              </a:spcBef>
              <a:defRPr/>
            </a:pPr>
            <a:r>
              <a:rPr lang="zh-CN" altLang="en-US" sz="2800" b="1">
                <a:solidFill>
                  <a:schemeClr val="accent5"/>
                </a:solidFill>
                <a:latin typeface="宋体" panose="02010600030101010101" pitchFamily="2" charset="-122"/>
                <a:cs typeface="宋体" panose="02010600030101010101" pitchFamily="2" charset="-122"/>
              </a:rPr>
              <a:t>最后一段文字表达了作者对地球及整个宇宙哪些丰富的情感？</a:t>
            </a:r>
          </a:p>
        </p:txBody>
      </p:sp>
      <p:pic>
        <p:nvPicPr>
          <p:cNvPr id="28675"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725488" y="3170238"/>
            <a:ext cx="784383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①“有幸”一词表明对人类生于地球的庆幸与感恩。②“这里有……有……有还有……”，用排比句表达作者对地球的热爱、赞美之情。③“许多这样的星球”指像地球一样存在的星球，这其中应该有无穷的秘密，引发了读者的好奇心。④“家园”在这里指宇宙，它表明作者对自己作为人类一员充满了自豪感，并产生了认识字宙、探索宇宙的强烈愿望。</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577850" y="1684338"/>
            <a:ext cx="8070850" cy="554037"/>
          </a:xfrm>
          <a:prstGeom prst="rect">
            <a:avLst/>
          </a:prstGeom>
          <a:noFill/>
          <a:ln w="9525">
            <a:noFill/>
            <a:miter lim="800000"/>
          </a:ln>
          <a:effectLst/>
        </p:spPr>
        <p:txBody>
          <a:bodyPr>
            <a:spAutoFit/>
          </a:bodyPr>
          <a:lstStyle/>
          <a:p>
            <a:pPr eaLnBrk="1" hangingPunct="1">
              <a:spcBef>
                <a:spcPct val="50000"/>
              </a:spcBef>
              <a:defRPr/>
            </a:pPr>
            <a:r>
              <a:rPr lang="zh-CN" altLang="en-US" sz="3000" b="1">
                <a:solidFill>
                  <a:schemeClr val="accent5"/>
                </a:solidFill>
                <a:latin typeface="宋体" panose="02010600030101010101" pitchFamily="2" charset="-122"/>
                <a:cs typeface="宋体" panose="02010600030101010101" pitchFamily="2" charset="-122"/>
              </a:rPr>
              <a:t>从全文看，作者对宇宙有怎样的认识？</a:t>
            </a:r>
          </a:p>
        </p:txBody>
      </p:sp>
      <p:pic>
        <p:nvPicPr>
          <p:cNvPr id="30723"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577850" y="2438400"/>
            <a:ext cx="80708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作者对宇宙的认识包含五个方面：①宇宙辽阔无垠，神秘莫测。“它有典雅的事实，错综的关系，微妙的机制”，它是个无限永恒的时空。任何行星、恒星或星系只是它的一个地方，而绝不可能是“典型”的。②宇宙真空中，广袤、寒冷、荒芜而又一片黑暗。③整个宇宙中的自然法则都是一样的。④宇宙里很可能到处都充满着生命，必定有许多像地球一样的星球散布在整个宇宙空间中。⑤宇宙有无穷的奥秘等待着人类去探索。</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358775" y="1703388"/>
            <a:ext cx="8428038" cy="492125"/>
          </a:xfrm>
          <a:prstGeom prst="rect">
            <a:avLst/>
          </a:prstGeom>
          <a:noFill/>
          <a:ln w="9525">
            <a:noFill/>
            <a:miter lim="800000"/>
          </a:ln>
          <a:effectLst/>
        </p:spPr>
        <p:txBody>
          <a:bodyPr>
            <a:spAutoFit/>
          </a:bodyPr>
          <a:lstStyle/>
          <a:p>
            <a:pPr eaLnBrk="1" hangingPunct="1">
              <a:spcBef>
                <a:spcPct val="50000"/>
              </a:spcBef>
              <a:defRPr/>
            </a:pPr>
            <a:r>
              <a:rPr lang="zh-CN" altLang="en-US" sz="2600" b="1">
                <a:solidFill>
                  <a:schemeClr val="accent5"/>
                </a:solidFill>
                <a:latin typeface="宋体" panose="02010600030101010101" pitchFamily="2" charset="-122"/>
                <a:cs typeface="宋体" panose="02010600030101010101" pitchFamily="2" charset="-122"/>
              </a:rPr>
              <a:t>文中有大段的议论和抒情，这是否干扰了对宇宙的说明？</a:t>
            </a:r>
          </a:p>
        </p:txBody>
      </p:sp>
      <p:pic>
        <p:nvPicPr>
          <p:cNvPr id="32771"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715963" y="2362200"/>
            <a:ext cx="8070850" cy="393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500" b="1">
                <a:latin typeface="宋体" panose="02010600030101010101" pitchFamily="2" charset="-122"/>
              </a:rPr>
              <a:t>课文介绍了大量关于宇宙的知识，但作者为了抒发自己的感情，运用了大量的议论和抒情，如开篇三段和结尾两段都有深刻的哲理与浓郁的感情色彩，并且和文章主体简洁易懂的说明性文字相得益彰，表达了作者对宇宙和人类的认识与热爱。作为电视片的解说词，不仅要让观众了解宇宙的客观构成和相关知识，还要表达人类对宇宙的主观认识和人类探索宇宙的意义，这样才能感染观众，激发他们对宇宙的兴趣。所以议论和抒情不仅没有干扰对宇宙的说明，反而使说明更具科学意蕴和人文内涵。</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81990" y="69977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中心思想</a:t>
            </a:r>
          </a:p>
        </p:txBody>
      </p:sp>
      <p:pic>
        <p:nvPicPr>
          <p:cNvPr id="34819" name="图片 5" descr="企业微信截图_1605927333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496175" y="4140200"/>
            <a:ext cx="164782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911225" y="2136775"/>
            <a:ext cx="732155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宇宙的边疆》是一部电视片的解说词，也是一篇讲述关于宇宙探索问题的科普作品。文章主要向读者介绍有关宇宙的知识。作者以形象、优美而又严谨的语言向人们展示了宇宙的浩瀚无边和神秘莫测，激发人们探索宇宙的兴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42315" y="85598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艺术特色</a:t>
            </a:r>
          </a:p>
        </p:txBody>
      </p:sp>
      <p:pic>
        <p:nvPicPr>
          <p:cNvPr id="36867" name="图片 4" descr="企业微信截图_1600914893179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29488" y="3956050"/>
            <a:ext cx="1814512"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a:spLocks noChangeArrowheads="1"/>
          </p:cNvSpPr>
          <p:nvPr/>
        </p:nvSpPr>
        <p:spPr bwMode="auto">
          <a:xfrm>
            <a:off x="1793875" y="2563813"/>
            <a:ext cx="6729413"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latin typeface="宋体" panose="02010600030101010101" pitchFamily="2" charset="-122"/>
              </a:rPr>
              <a:t>①思路清晰，结构严谨。</a:t>
            </a:r>
          </a:p>
          <a:p>
            <a:pPr eaLnBrk="1" hangingPunct="1">
              <a:lnSpc>
                <a:spcPct val="150000"/>
              </a:lnSpc>
            </a:pPr>
            <a:r>
              <a:rPr lang="zh-CN" altLang="en-US" sz="3200" b="1">
                <a:latin typeface="宋体" panose="02010600030101010101" pitchFamily="2" charset="-122"/>
              </a:rPr>
              <a:t>②说明中融入议论、抒情。</a:t>
            </a:r>
          </a:p>
          <a:p>
            <a:pPr eaLnBrk="1" hangingPunct="1">
              <a:lnSpc>
                <a:spcPct val="150000"/>
              </a:lnSpc>
            </a:pPr>
            <a:r>
              <a:rPr lang="zh-CN" altLang="en-US" sz="3200" b="1">
                <a:latin typeface="宋体" panose="02010600030101010101" pitchFamily="2" charset="-122"/>
              </a:rPr>
              <a:t>③综合运用多种说明方法。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42315" y="85598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艺术特色</a:t>
            </a:r>
          </a:p>
        </p:txBody>
      </p:sp>
      <p:pic>
        <p:nvPicPr>
          <p:cNvPr id="38915" name="图片 4" descr="企业微信截图_1600914893179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29488" y="3956050"/>
            <a:ext cx="1814512"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1208088" y="2613025"/>
            <a:ext cx="69088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C00000"/>
                </a:solidFill>
                <a:latin typeface="宋体" panose="02010600030101010101" pitchFamily="2" charset="-122"/>
              </a:rPr>
              <a:t>①思路清晰，结构严谨。</a:t>
            </a:r>
          </a:p>
          <a:p>
            <a:pPr eaLnBrk="1" hangingPunct="1"/>
            <a:r>
              <a:rPr lang="zh-CN" altLang="en-US" sz="2800" b="1">
                <a:latin typeface="宋体" panose="02010600030101010101" pitchFamily="2" charset="-122"/>
              </a:rPr>
              <a:t>文章按照空间顺序，由广阔的宇宙穿过无尽的空间，最终回到人类的家园，这是探索和发现的过程，表现了人类对宇宙的敬畏和“掌握我们自己的命运”的热情。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76885" y="52768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艺术特色</a:t>
            </a:r>
          </a:p>
        </p:txBody>
      </p:sp>
      <p:pic>
        <p:nvPicPr>
          <p:cNvPr id="40963" name="图片 4" descr="企业微信截图_1600914893179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618413" y="4362450"/>
            <a:ext cx="1525587"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782638" y="1720850"/>
            <a:ext cx="77168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solidFill>
                  <a:srgbClr val="C00000"/>
                </a:solidFill>
                <a:latin typeface="宋体" panose="02010600030101010101" pitchFamily="2" charset="-122"/>
              </a:rPr>
              <a:t>③综合运用多种说明方法。</a:t>
            </a:r>
          </a:p>
          <a:p>
            <a:pPr eaLnBrk="1" hangingPunct="1"/>
            <a:r>
              <a:rPr lang="zh-CN" altLang="en-US" sz="2600" b="1">
                <a:solidFill>
                  <a:srgbClr val="7030A0"/>
                </a:solidFill>
                <a:latin typeface="宋体" panose="02010600030101010101" pitchFamily="2" charset="-122"/>
              </a:rPr>
              <a:t>a.列数字</a:t>
            </a:r>
            <a:r>
              <a:rPr lang="zh-CN" altLang="en-US" sz="2600" b="1">
                <a:latin typeface="宋体" panose="02010600030101010101" pitchFamily="2" charset="-122"/>
              </a:rPr>
              <a:t>。如“宇宙间有若干千亿（10^11）个星系。每个星系平均由1000亿个恒星组成”。列数字可以使人对事物的大小、数量有比较清晰的了解。</a:t>
            </a:r>
          </a:p>
          <a:p>
            <a:pPr eaLnBrk="1" hangingPunct="1"/>
            <a:r>
              <a:rPr lang="zh-CN" altLang="en-US" sz="2600" b="1">
                <a:solidFill>
                  <a:srgbClr val="7030A0"/>
                </a:solidFill>
                <a:latin typeface="宋体" panose="02010600030101010101" pitchFamily="2" charset="-122"/>
              </a:rPr>
              <a:t>b.作比较</a:t>
            </a:r>
            <a:r>
              <a:rPr lang="zh-CN" altLang="en-US" sz="2600" b="1">
                <a:latin typeface="宋体" panose="02010600030101010101" pitchFamily="2" charset="-122"/>
              </a:rPr>
              <a:t>。如“一束光每秒钟传播18.6万英里，约30万千米，也就是7倍于地球的周长”。作者把光每秒传播的距离和地球周长作比较，使我们对光的传播速度有了具体可感的认识。</a:t>
            </a:r>
          </a:p>
          <a:p>
            <a:pPr eaLnBrk="1" hangingPunct="1"/>
            <a:r>
              <a:rPr lang="zh-CN" altLang="en-US" sz="2600" b="1">
                <a:solidFill>
                  <a:srgbClr val="7030A0"/>
                </a:solidFill>
                <a:latin typeface="宋体" panose="02010600030101010101" pitchFamily="2" charset="-122"/>
              </a:rPr>
              <a:t>c.举例子</a:t>
            </a:r>
            <a:r>
              <a:rPr lang="zh-CN" altLang="en-US" sz="2600" b="1">
                <a:latin typeface="宋体" panose="02010600030101010101" pitchFamily="2" charset="-122"/>
              </a:rPr>
              <a:t>。如“在那里有红色行星——火星”。作者举这个例子是为了说明“在气体行星及其冰冻卫星的内侧就是充满岩石的温暖的内太阳系”。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学习目标</a:t>
            </a:r>
          </a:p>
        </p:txBody>
      </p:sp>
      <p:pic>
        <p:nvPicPr>
          <p:cNvPr id="6147" name="图片 4"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908050" y="2544763"/>
            <a:ext cx="7637463"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9pPr>
          </a:lstStyle>
          <a:p>
            <a:pPr eaLnBrk="1" hangingPunct="1">
              <a:lnSpc>
                <a:spcPct val="100000"/>
              </a:lnSpc>
              <a:spcBef>
                <a:spcPct val="0"/>
              </a:spcBef>
              <a:buFont typeface="Arial" panose="020B0604020202020204" pitchFamily="34" charset="0"/>
              <a:buNone/>
            </a:pPr>
            <a:r>
              <a:rPr lang="zh-CN" altLang="en-US" sz="3500" b="1">
                <a:latin typeface="宋体" panose="02010600030101010101" pitchFamily="2" charset="-122"/>
                <a:ea typeface="宋体" panose="02010600030101010101" pitchFamily="2" charset="-122"/>
              </a:rPr>
              <a:t>1.理解本文的说明层次与说明顺序。</a:t>
            </a:r>
          </a:p>
          <a:p>
            <a:pPr eaLnBrk="1" hangingPunct="1">
              <a:lnSpc>
                <a:spcPct val="100000"/>
              </a:lnSpc>
              <a:spcBef>
                <a:spcPct val="0"/>
              </a:spcBef>
              <a:buFont typeface="Arial" panose="020B0604020202020204" pitchFamily="34" charset="0"/>
              <a:buNone/>
            </a:pPr>
            <a:r>
              <a:rPr lang="zh-CN" altLang="en-US" sz="3500" b="1">
                <a:latin typeface="宋体" panose="02010600030101010101" pitchFamily="2" charset="-122"/>
                <a:ea typeface="宋体" panose="02010600030101010101" pitchFamily="2" charset="-122"/>
              </a:rPr>
              <a:t>2.理解解说词中议论与抒情的作用。</a:t>
            </a:r>
          </a:p>
          <a:p>
            <a:pPr eaLnBrk="1" hangingPunct="1">
              <a:lnSpc>
                <a:spcPct val="100000"/>
              </a:lnSpc>
              <a:spcBef>
                <a:spcPct val="0"/>
              </a:spcBef>
              <a:buFont typeface="Arial" panose="020B0604020202020204" pitchFamily="34" charset="0"/>
              <a:buNone/>
            </a:pPr>
            <a:r>
              <a:rPr lang="zh-CN" altLang="en-US" sz="3500" b="1">
                <a:latin typeface="宋体" panose="02010600030101010101" pitchFamily="2" charset="-122"/>
                <a:ea typeface="宋体" panose="02010600030101010101" pitchFamily="2" charset="-122"/>
              </a:rPr>
              <a:t>3.了解作者对宇宙和人类的思考认识。</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a:spLocks noChangeArrowheads="1"/>
          </p:cNvSpPr>
          <p:nvPr/>
        </p:nvSpPr>
        <p:spPr bwMode="auto">
          <a:xfrm>
            <a:off x="425450" y="1681163"/>
            <a:ext cx="85471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400" b="1">
                <a:latin typeface="宋体" panose="02010600030101010101" pitchFamily="2" charset="-122"/>
              </a:rPr>
              <a:t>1.</a:t>
            </a:r>
            <a:r>
              <a:rPr lang="zh-CN" sz="2400" b="1">
                <a:latin typeface="宋体" panose="02010600030101010101" pitchFamily="2" charset="-122"/>
              </a:rPr>
              <a:t>对下列各句所用说明方法的解说，不恰当的一项是（   ）</a:t>
            </a:r>
          </a:p>
          <a:p>
            <a:pPr eaLnBrk="1" hangingPunct="1"/>
            <a:r>
              <a:rPr lang="zh-CN" altLang="zh-CN" sz="2400" b="1">
                <a:latin typeface="宋体" panose="02010600030101010101" pitchFamily="2" charset="-122"/>
              </a:rPr>
              <a:t>A.</a:t>
            </a:r>
            <a:r>
              <a:rPr lang="zh-CN" sz="2400" b="1">
                <a:latin typeface="宋体" panose="02010600030101010101" pitchFamily="2" charset="-122"/>
              </a:rPr>
              <a:t>地球的表面就是宇宙汪洋之滨。我们现有的知识大部分是从地球上获得的。</a:t>
            </a:r>
            <a:r>
              <a:rPr lang="zh-CN" altLang="zh-CN" sz="2400" b="1">
                <a:latin typeface="宋体" panose="02010600030101010101" pitchFamily="2" charset="-122"/>
              </a:rPr>
              <a:t>(</a:t>
            </a:r>
            <a:r>
              <a:rPr lang="zh-CN" sz="2400" b="1">
                <a:latin typeface="宋体" panose="02010600030101010101" pitchFamily="2" charset="-122"/>
              </a:rPr>
              <a:t>打比方</a:t>
            </a:r>
            <a:r>
              <a:rPr lang="zh-CN" altLang="zh-CN" sz="2400" b="1">
                <a:latin typeface="宋体" panose="02010600030101010101" pitchFamily="2" charset="-122"/>
              </a:rPr>
              <a:t>)</a:t>
            </a:r>
          </a:p>
          <a:p>
            <a:pPr eaLnBrk="1" hangingPunct="1"/>
            <a:r>
              <a:rPr lang="zh-CN" altLang="zh-CN" sz="2400" b="1">
                <a:latin typeface="宋体" panose="02010600030101010101" pitchFamily="2" charset="-122"/>
              </a:rPr>
              <a:t>B.—</a:t>
            </a:r>
            <a:r>
              <a:rPr lang="zh-CN" sz="2400" b="1">
                <a:latin typeface="宋体" panose="02010600030101010101" pitchFamily="2" charset="-122"/>
              </a:rPr>
              <a:t>束光每秒钟传播</a:t>
            </a:r>
            <a:r>
              <a:rPr lang="zh-CN" altLang="zh-CN" sz="2400" b="1">
                <a:latin typeface="宋体" panose="02010600030101010101" pitchFamily="2" charset="-122"/>
              </a:rPr>
              <a:t>18.6</a:t>
            </a:r>
            <a:r>
              <a:rPr lang="zh-CN" sz="2400" b="1">
                <a:latin typeface="宋体" panose="02010600030101010101" pitchFamily="2" charset="-122"/>
              </a:rPr>
              <a:t>万英里，约</a:t>
            </a:r>
            <a:r>
              <a:rPr lang="zh-CN" altLang="zh-CN" sz="2400" b="1">
                <a:latin typeface="宋体" panose="02010600030101010101" pitchFamily="2" charset="-122"/>
              </a:rPr>
              <a:t>30</a:t>
            </a:r>
            <a:r>
              <a:rPr lang="zh-CN" sz="2400" b="1">
                <a:latin typeface="宋体" panose="02010600030101010101" pitchFamily="2" charset="-122"/>
              </a:rPr>
              <a:t>万公里， 也就是</a:t>
            </a:r>
            <a:r>
              <a:rPr lang="zh-CN" altLang="zh-CN" sz="2400" b="1">
                <a:latin typeface="宋体" panose="02010600030101010101" pitchFamily="2" charset="-122"/>
              </a:rPr>
              <a:t>7</a:t>
            </a:r>
            <a:r>
              <a:rPr lang="zh-CN" sz="2400" b="1">
                <a:latin typeface="宋体" panose="02010600030101010101" pitchFamily="2" charset="-122"/>
              </a:rPr>
              <a:t>倍于地球的周长。</a:t>
            </a:r>
            <a:r>
              <a:rPr lang="zh-CN" altLang="zh-CN" sz="2400" b="1">
                <a:latin typeface="宋体" panose="02010600030101010101" pitchFamily="2" charset="-122"/>
              </a:rPr>
              <a:t>(</a:t>
            </a:r>
            <a:r>
              <a:rPr lang="zh-CN" sz="2400" b="1">
                <a:latin typeface="宋体" panose="02010600030101010101" pitchFamily="2" charset="-122"/>
              </a:rPr>
              <a:t>列数字</a:t>
            </a:r>
            <a:r>
              <a:rPr lang="zh-CN" altLang="zh-CN" sz="2400" b="1">
                <a:latin typeface="宋体" panose="02010600030101010101" pitchFamily="2" charset="-122"/>
              </a:rPr>
              <a:t>)</a:t>
            </a:r>
          </a:p>
          <a:p>
            <a:pPr eaLnBrk="1" hangingPunct="1"/>
            <a:r>
              <a:rPr lang="zh-CN" altLang="zh-CN" sz="2400" b="1">
                <a:latin typeface="宋体" panose="02010600030101010101" pitchFamily="2" charset="-122"/>
              </a:rPr>
              <a:t>C.</a:t>
            </a:r>
            <a:r>
              <a:rPr lang="zh-CN" sz="2400" b="1">
                <a:latin typeface="宋体" panose="02010600030101010101" pitchFamily="2" charset="-122"/>
              </a:rPr>
              <a:t>其中的一个星系是</a:t>
            </a:r>
            <a:r>
              <a:rPr lang="zh-CN" altLang="zh-CN" sz="2400" b="1">
                <a:latin typeface="宋体" panose="02010600030101010101" pitchFamily="2" charset="-122"/>
              </a:rPr>
              <a:t>M31</a:t>
            </a:r>
            <a:r>
              <a:rPr lang="zh-CN" sz="2400" b="1">
                <a:latin typeface="宋体" panose="02010600030101010101" pitchFamily="2" charset="-122"/>
              </a:rPr>
              <a:t>，从地球上看，这个星系位于仙女星座。跟其他旋涡星系一样，它是一个由恒星、气体和尘埃组成的巨大火轮。</a:t>
            </a:r>
            <a:r>
              <a:rPr lang="zh-CN" altLang="zh-CN" sz="2400" b="1">
                <a:latin typeface="宋体" panose="02010600030101010101" pitchFamily="2" charset="-122"/>
              </a:rPr>
              <a:t>(</a:t>
            </a:r>
            <a:r>
              <a:rPr lang="zh-CN" sz="2400" b="1">
                <a:latin typeface="宋体" panose="02010600030101010101" pitchFamily="2" charset="-122"/>
              </a:rPr>
              <a:t>下定义</a:t>
            </a:r>
            <a:r>
              <a:rPr lang="zh-CN" altLang="zh-CN" sz="2400" b="1">
                <a:latin typeface="宋体" panose="02010600030101010101" pitchFamily="2" charset="-122"/>
              </a:rPr>
              <a:t>)</a:t>
            </a:r>
          </a:p>
          <a:p>
            <a:pPr eaLnBrk="1" hangingPunct="1"/>
            <a:r>
              <a:rPr lang="zh-CN" altLang="zh-CN" sz="2400" b="1">
                <a:latin typeface="宋体" panose="02010600030101010101" pitchFamily="2" charset="-122"/>
              </a:rPr>
              <a:t>D.</a:t>
            </a:r>
            <a:r>
              <a:rPr lang="zh-CN" sz="2400" b="1">
                <a:latin typeface="宋体" panose="02010600030101010101" pitchFamily="2" charset="-122"/>
              </a:rPr>
              <a:t>有些虽然像肥皂泡一样脆弱，却又大得可以容得下</a:t>
            </a:r>
            <a:r>
              <a:rPr lang="zh-CN" altLang="zh-CN" sz="2400" b="1">
                <a:latin typeface="宋体" panose="02010600030101010101" pitchFamily="2" charset="-122"/>
              </a:rPr>
              <a:t>1</a:t>
            </a:r>
            <a:r>
              <a:rPr lang="zh-CN" sz="2400" b="1">
                <a:latin typeface="宋体" panose="02010600030101010101" pitchFamily="2" charset="-122"/>
              </a:rPr>
              <a:t>万个太阳或</a:t>
            </a:r>
            <a:r>
              <a:rPr lang="zh-CN" altLang="zh-CN" sz="2400" b="1">
                <a:latin typeface="宋体" panose="02010600030101010101" pitchFamily="2" charset="-122"/>
              </a:rPr>
              <a:t>1</a:t>
            </a:r>
            <a:r>
              <a:rPr lang="zh-CN" sz="2400" b="1">
                <a:latin typeface="宋体" panose="02010600030101010101" pitchFamily="2" charset="-122"/>
              </a:rPr>
              <a:t>万亿个地球；有些小如一座城池，但密度却比铅大</a:t>
            </a:r>
            <a:r>
              <a:rPr lang="zh-CN" altLang="zh-CN" sz="2400" b="1">
                <a:latin typeface="宋体" panose="02010600030101010101" pitchFamily="2" charset="-122"/>
              </a:rPr>
              <a:t>100</a:t>
            </a:r>
            <a:r>
              <a:rPr lang="zh-CN" sz="2400" b="1">
                <a:latin typeface="宋体" panose="02010600030101010101" pitchFamily="2" charset="-122"/>
              </a:rPr>
              <a:t>万亿倍。</a:t>
            </a:r>
            <a:r>
              <a:rPr lang="zh-CN" altLang="zh-CN" sz="2400" b="1">
                <a:latin typeface="宋体" panose="02010600030101010101" pitchFamily="2" charset="-122"/>
              </a:rPr>
              <a:t>(</a:t>
            </a:r>
            <a:r>
              <a:rPr lang="zh-CN" sz="2400" b="1">
                <a:latin typeface="宋体" panose="02010600030101010101" pitchFamily="2" charset="-122"/>
              </a:rPr>
              <a:t>作比较</a:t>
            </a:r>
            <a:r>
              <a:rPr lang="zh-CN" altLang="zh-CN" sz="2400" b="1">
                <a:latin typeface="宋体" panose="02010600030101010101" pitchFamily="2" charset="-122"/>
              </a:rPr>
              <a:t>)</a:t>
            </a:r>
          </a:p>
        </p:txBody>
      </p:sp>
      <p:sp>
        <p:nvSpPr>
          <p:cNvPr id="100" name="文本框 99"/>
          <p:cNvSpPr txBox="1">
            <a:spLocks noChangeArrowheads="1"/>
          </p:cNvSpPr>
          <p:nvPr/>
        </p:nvSpPr>
        <p:spPr bwMode="auto">
          <a:xfrm>
            <a:off x="7880350" y="1601788"/>
            <a:ext cx="4762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B050"/>
                </a:solidFill>
                <a:latin typeface="Times New Roman" panose="02020603050405020304" pitchFamily="18" charset="0"/>
              </a:rPr>
              <a:t>C</a:t>
            </a:r>
          </a:p>
        </p:txBody>
      </p:sp>
      <p:sp>
        <p:nvSpPr>
          <p:cNvPr id="7" name="文本框 6"/>
          <p:cNvSpPr txBox="1"/>
          <p:nvPr/>
        </p:nvSpPr>
        <p:spPr>
          <a:xfrm>
            <a:off x="716915" y="66611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43013" name="图片 5"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69338" y="428625"/>
            <a:ext cx="4746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533400" y="6005513"/>
            <a:ext cx="782320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500" b="1">
                <a:solidFill>
                  <a:srgbClr val="00B050"/>
                </a:solidFill>
                <a:latin typeface="宋体" panose="02010600030101010101" pitchFamily="2" charset="-122"/>
              </a:rPr>
              <a:t>解析：这句运用了作诠释和打比方的说明方法。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6"/>
          <p:cNvSpPr txBox="1">
            <a:spLocks noChangeArrowheads="1"/>
          </p:cNvSpPr>
          <p:nvPr/>
        </p:nvSpPr>
        <p:spPr bwMode="auto">
          <a:xfrm>
            <a:off x="555625" y="1509713"/>
            <a:ext cx="8113713"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300" b="1">
                <a:latin typeface="宋体" panose="02010600030101010101" pitchFamily="2" charset="-122"/>
              </a:rPr>
              <a:t>2.</a:t>
            </a:r>
            <a:r>
              <a:rPr lang="en-US" sz="2300" b="1">
                <a:latin typeface="宋体" panose="02010600030101010101" pitchFamily="2" charset="-122"/>
              </a:rPr>
              <a:t>对课文内容的解说，下列说法不正确的一项是（   ）</a:t>
            </a:r>
          </a:p>
          <a:p>
            <a:pPr eaLnBrk="1" hangingPunct="1"/>
            <a:r>
              <a:rPr lang="en-US" altLang="zh-CN" sz="2300" b="1">
                <a:latin typeface="宋体" panose="02010600030101010101" pitchFamily="2" charset="-122"/>
              </a:rPr>
              <a:t>A.</a:t>
            </a:r>
            <a:r>
              <a:rPr lang="en-US" sz="2300" b="1">
                <a:latin typeface="宋体" panose="02010600030101010101" pitchFamily="2" charset="-122"/>
              </a:rPr>
              <a:t>本文作者是按照空间顺序，由大尺度空间向小尺度空间推进介绍的，先后介绍了宇宙、星系、恒星、行星、太阳系。</a:t>
            </a:r>
          </a:p>
          <a:p>
            <a:pPr eaLnBrk="1" hangingPunct="1"/>
            <a:r>
              <a:rPr lang="en-US" altLang="zh-CN" sz="2300" b="1">
                <a:latin typeface="宋体" panose="02010600030101010101" pitchFamily="2" charset="-122"/>
              </a:rPr>
              <a:t>B.</a:t>
            </a:r>
            <a:r>
              <a:rPr lang="en-US" sz="2300" b="1">
                <a:latin typeface="宋体" panose="02010600030101010101" pitchFamily="2" charset="-122"/>
              </a:rPr>
              <a:t>本文以</a:t>
            </a:r>
            <a:r>
              <a:rPr lang="en-US" altLang="zh-CN" sz="2300" b="1">
                <a:latin typeface="宋体" panose="02010600030101010101" pitchFamily="2" charset="-122"/>
              </a:rPr>
              <a:t>《</a:t>
            </a:r>
            <a:r>
              <a:rPr lang="en-US" sz="2300" b="1">
                <a:latin typeface="宋体" panose="02010600030101010101" pitchFamily="2" charset="-122"/>
              </a:rPr>
              <a:t>宇宙的边疆</a:t>
            </a:r>
            <a:r>
              <a:rPr lang="en-US" altLang="zh-CN" sz="2300" b="1">
                <a:latin typeface="宋体" panose="02010600030101010101" pitchFamily="2" charset="-122"/>
              </a:rPr>
              <a:t>》</a:t>
            </a:r>
            <a:r>
              <a:rPr lang="en-US" sz="2300" b="1">
                <a:latin typeface="宋体" panose="02010600030101010101" pitchFamily="2" charset="-122"/>
              </a:rPr>
              <a:t>为题，但作者认为宇宙是无穷的，目前所探测到的最远的世界是总星系，它的半径为</a:t>
            </a:r>
            <a:r>
              <a:rPr lang="en-US" altLang="zh-CN" sz="2300" b="1">
                <a:latin typeface="宋体" panose="02010600030101010101" pitchFamily="2" charset="-122"/>
              </a:rPr>
              <a:t>100</a:t>
            </a:r>
            <a:r>
              <a:rPr lang="en-US" sz="2300" b="1">
                <a:latin typeface="宋体" panose="02010600030101010101" pitchFamily="2" charset="-122"/>
              </a:rPr>
              <a:t>亿光年。</a:t>
            </a:r>
          </a:p>
          <a:p>
            <a:pPr eaLnBrk="1" hangingPunct="1"/>
            <a:r>
              <a:rPr lang="en-US" altLang="zh-CN" sz="2300" b="1">
                <a:latin typeface="宋体" panose="02010600030101010101" pitchFamily="2" charset="-122"/>
              </a:rPr>
              <a:t>C.</a:t>
            </a:r>
            <a:r>
              <a:rPr lang="en-US" sz="2300" b="1">
                <a:latin typeface="宋体" panose="02010600030101010101" pitchFamily="2" charset="-122"/>
              </a:rPr>
              <a:t>地球是宇宙中唯一有生命的星体，这是由其本身独特的环境决定的</a:t>
            </a:r>
            <a:r>
              <a:rPr lang="en-US" altLang="zh-CN" sz="2300" b="1">
                <a:latin typeface="宋体" panose="02010600030101010101" pitchFamily="2" charset="-122"/>
              </a:rPr>
              <a:t>:</a:t>
            </a:r>
            <a:r>
              <a:rPr lang="en-US" sz="2300" b="1">
                <a:latin typeface="宋体" panose="02010600030101010101" pitchFamily="2" charset="-122"/>
              </a:rPr>
              <a:t>阳光、水、大气层、二氧化碳、氧气等。</a:t>
            </a:r>
          </a:p>
          <a:p>
            <a:pPr eaLnBrk="1" hangingPunct="1"/>
            <a:r>
              <a:rPr lang="en-US" altLang="zh-CN" sz="2300" b="1">
                <a:latin typeface="宋体" panose="02010600030101010101" pitchFamily="2" charset="-122"/>
              </a:rPr>
              <a:t>D.</a:t>
            </a:r>
            <a:r>
              <a:rPr lang="en-US" sz="2300" b="1">
                <a:latin typeface="宋体" panose="02010600030101010101" pitchFamily="2" charset="-122"/>
              </a:rPr>
              <a:t>作者认为人类在宇宙中是渺小的，人类关心的大多数问题，对宇宙来说更是微不足道、毫无意义；但人类以渺小的身躯，来探索广阔的宇宙，在渺小之中迸发出宇宙般的伟大。</a:t>
            </a:r>
          </a:p>
        </p:txBody>
      </p:sp>
      <p:sp>
        <p:nvSpPr>
          <p:cNvPr id="100" name="文本框 99"/>
          <p:cNvSpPr txBox="1">
            <a:spLocks noChangeArrowheads="1"/>
          </p:cNvSpPr>
          <p:nvPr/>
        </p:nvSpPr>
        <p:spPr bwMode="auto">
          <a:xfrm>
            <a:off x="7091363" y="1401763"/>
            <a:ext cx="47783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B050"/>
                </a:solidFill>
                <a:latin typeface="Times New Roman" panose="02020603050405020304" pitchFamily="18" charset="0"/>
              </a:rPr>
              <a:t>C</a:t>
            </a:r>
          </a:p>
        </p:txBody>
      </p:sp>
      <p:sp>
        <p:nvSpPr>
          <p:cNvPr id="2" name="文本框 1"/>
          <p:cNvSpPr txBox="1"/>
          <p:nvPr/>
        </p:nvSpPr>
        <p:spPr>
          <a:xfrm>
            <a:off x="370840" y="42862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45061" name="图片 2"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69338" y="428625"/>
            <a:ext cx="4746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a:spLocks noChangeArrowheads="1"/>
          </p:cNvSpPr>
          <p:nvPr/>
        </p:nvSpPr>
        <p:spPr bwMode="auto">
          <a:xfrm>
            <a:off x="555625" y="5492750"/>
            <a:ext cx="8258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rgbClr val="00B050"/>
                </a:solidFill>
                <a:latin typeface="宋体" panose="02010600030101010101" pitchFamily="2" charset="-122"/>
              </a:rPr>
              <a:t>解析：“地球是宇宙中唯一有生命的星体”说法不准确，正确表达为“地球是目前宇宙中所发现的唯一有生命的星体”。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9735" y="83820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47107" name="图片 4"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707438" y="428625"/>
            <a:ext cx="436562"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文本框 7"/>
          <p:cNvSpPr txBox="1">
            <a:spLocks noChangeArrowheads="1"/>
          </p:cNvSpPr>
          <p:nvPr/>
        </p:nvSpPr>
        <p:spPr bwMode="auto">
          <a:xfrm>
            <a:off x="803275" y="2122488"/>
            <a:ext cx="7726363"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900" b="1">
                <a:latin typeface="宋体" panose="02010600030101010101" pitchFamily="2" charset="-122"/>
              </a:rPr>
              <a:t>3.</a:t>
            </a:r>
            <a:r>
              <a:rPr lang="en-US" sz="2900" b="1">
                <a:latin typeface="宋体" panose="02010600030101010101" pitchFamily="2" charset="-122"/>
              </a:rPr>
              <a:t>把下面这个长句改写成四个较短的句子，可以改变语序，增删词语，但不得改变原意。</a:t>
            </a:r>
          </a:p>
          <a:p>
            <a:pPr eaLnBrk="1" hangingPunct="1"/>
            <a:r>
              <a:rPr lang="en-US" altLang="zh-CN" sz="2900" b="1">
                <a:latin typeface="宋体" panose="02010600030101010101" pitchFamily="2" charset="-122"/>
              </a:rPr>
              <a:t>    </a:t>
            </a:r>
            <a:r>
              <a:rPr lang="en-US" sz="2900" b="1">
                <a:latin typeface="宋体" panose="02010600030101010101" pitchFamily="2" charset="-122"/>
              </a:rPr>
              <a:t>日前国防科工局发布的玉兔号月球车在第二个月昼机构控制出现了异常的消息，让无数国人在产生了第三个月昼它能否正常自主唤醒的忧虑的同时，献上了希望它能经受住第二个月夜超低温考验的祝福。</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6"/>
          <p:cNvSpPr txBox="1">
            <a:spLocks noChangeArrowheads="1"/>
          </p:cNvSpPr>
          <p:nvPr/>
        </p:nvSpPr>
        <p:spPr bwMode="auto">
          <a:xfrm>
            <a:off x="822325" y="1765300"/>
            <a:ext cx="7847013" cy="452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400" b="1">
                <a:solidFill>
                  <a:srgbClr val="00B050"/>
                </a:solidFill>
                <a:latin typeface="宋体" panose="02010600030101010101" pitchFamily="2" charset="-122"/>
              </a:rPr>
              <a:t>答案：①玉兔号月球车在第二个月昼机构控制出现异常。</a:t>
            </a:r>
          </a:p>
          <a:p>
            <a:pPr eaLnBrk="1" hangingPunct="1"/>
            <a:r>
              <a:rPr lang="en-US" altLang="zh-CN" sz="2400" b="1">
                <a:solidFill>
                  <a:srgbClr val="00B050"/>
                </a:solidFill>
                <a:latin typeface="宋体" panose="02010600030101010101" pitchFamily="2" charset="-122"/>
              </a:rPr>
              <a:t>②</a:t>
            </a:r>
            <a:r>
              <a:rPr lang="en-US" sz="2400" b="1">
                <a:solidFill>
                  <a:srgbClr val="00B050"/>
                </a:solidFill>
                <a:latin typeface="宋体" panose="02010600030101010101" pitchFamily="2" charset="-122"/>
              </a:rPr>
              <a:t>国防科工局日前发布了这一消息。</a:t>
            </a:r>
          </a:p>
          <a:p>
            <a:pPr eaLnBrk="1" hangingPunct="1"/>
            <a:r>
              <a:rPr lang="en-US" altLang="zh-CN" sz="2400" b="1">
                <a:solidFill>
                  <a:srgbClr val="00B050"/>
                </a:solidFill>
                <a:latin typeface="宋体" panose="02010600030101010101" pitchFamily="2" charset="-122"/>
              </a:rPr>
              <a:t>③</a:t>
            </a:r>
            <a:r>
              <a:rPr lang="en-US" sz="2400" b="1">
                <a:solidFill>
                  <a:srgbClr val="00B050"/>
                </a:solidFill>
                <a:latin typeface="宋体" panose="02010600030101010101" pitchFamily="2" charset="-122"/>
              </a:rPr>
              <a:t>无数国人忧虑它能否在第三个月昼正常自主唤醒。</a:t>
            </a:r>
          </a:p>
          <a:p>
            <a:pPr eaLnBrk="1" hangingPunct="1"/>
            <a:r>
              <a:rPr lang="en-US" altLang="zh-CN" sz="2400" b="1">
                <a:solidFill>
                  <a:srgbClr val="00B050"/>
                </a:solidFill>
                <a:latin typeface="宋体" panose="02010600030101010101" pitchFamily="2" charset="-122"/>
              </a:rPr>
              <a:t>④</a:t>
            </a:r>
            <a:r>
              <a:rPr lang="en-US" sz="2400" b="1">
                <a:solidFill>
                  <a:srgbClr val="00B050"/>
                </a:solidFill>
                <a:latin typeface="宋体" panose="02010600030101010101" pitchFamily="2" charset="-122"/>
              </a:rPr>
              <a:t>国人又柷福它能经受住第二个月夜超低温的考验。</a:t>
            </a:r>
          </a:p>
          <a:p>
            <a:pPr eaLnBrk="1" hangingPunct="1"/>
            <a:r>
              <a:rPr lang="en-US" sz="2400" b="1">
                <a:solidFill>
                  <a:srgbClr val="00B050"/>
                </a:solidFill>
                <a:latin typeface="宋体" panose="02010600030101010101" pitchFamily="2" charset="-122"/>
              </a:rPr>
              <a:t>解析：长句的特点是并列成分多，变换为短句可把长句的附加成分变为并列分句，然后用一个代词取代它。题中的长句可以分为四个并列成分：“在第二个月昼机构控制出现异常”“国防科工局日前发布了这一消息”“献上了希望它能经受住第二个月夜超低温考验的祝福”“无数国人产生了第三个月昼它能否正常自主唤醒的忧虑”，给他们加上共同的主语“玉兔号”，加以总结即可形成答案，注意表达要流畅。</a:t>
            </a:r>
          </a:p>
        </p:txBody>
      </p:sp>
      <p:sp>
        <p:nvSpPr>
          <p:cNvPr id="2" name="文本框 1"/>
          <p:cNvSpPr txBox="1"/>
          <p:nvPr/>
        </p:nvSpPr>
        <p:spPr>
          <a:xfrm>
            <a:off x="669290" y="65214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49156" name="图片 2"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69338" y="428625"/>
            <a:ext cx="4746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6"/>
          <p:cNvSpPr txBox="1">
            <a:spLocks noChangeArrowheads="1"/>
          </p:cNvSpPr>
          <p:nvPr/>
        </p:nvSpPr>
        <p:spPr bwMode="auto">
          <a:xfrm>
            <a:off x="617538" y="1743075"/>
            <a:ext cx="790892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4.</a:t>
            </a:r>
            <a:r>
              <a:rPr lang="en-US" sz="2600" b="1">
                <a:latin typeface="宋体" panose="02010600030101010101" pitchFamily="2" charset="-122"/>
              </a:rPr>
              <a:t>在下面一段文字横线处补写恰当的语句，使整段文字语意完整连贯，内容贴切，逻辑严密。每处不超过</a:t>
            </a:r>
            <a:r>
              <a:rPr lang="en-US" altLang="zh-CN" sz="2600" b="1">
                <a:latin typeface="宋体" panose="02010600030101010101" pitchFamily="2" charset="-122"/>
              </a:rPr>
              <a:t>10</a:t>
            </a:r>
            <a:r>
              <a:rPr lang="en-US" sz="2600" b="1">
                <a:latin typeface="宋体" panose="02010600030101010101" pitchFamily="2" charset="-122"/>
              </a:rPr>
              <a:t>个字。</a:t>
            </a:r>
          </a:p>
          <a:p>
            <a:pPr eaLnBrk="1" hangingPunct="1"/>
            <a:r>
              <a:rPr lang="en-US" altLang="zh-CN" sz="2600" b="1">
                <a:latin typeface="宋体" panose="02010600030101010101" pitchFamily="2" charset="-122"/>
              </a:rPr>
              <a:t>    </a:t>
            </a:r>
            <a:r>
              <a:rPr lang="en-US" sz="2600" b="1">
                <a:latin typeface="宋体" panose="02010600030101010101" pitchFamily="2" charset="-122"/>
              </a:rPr>
              <a:t>自第一颗人造地球卫星进入太空以来，除了载人航天飞行器会回收之外，其他上天的人造物体陆续被遗弃在太空中，①</a:t>
            </a:r>
            <a:r>
              <a:rPr lang="en-US" altLang="zh-CN" sz="2600" b="1">
                <a:latin typeface="宋体" panose="02010600030101010101" pitchFamily="2" charset="-122"/>
              </a:rPr>
              <a:t>_____________</a:t>
            </a:r>
            <a:r>
              <a:rPr lang="en-US" sz="2600" b="1">
                <a:latin typeface="宋体" panose="02010600030101010101" pitchFamily="2" charset="-122"/>
              </a:rPr>
              <a:t>。太空垃圾已经威胁到人类的航天活动。比如厄瓜多尔的一颗卫星升空后不到一个月，就与太空中的火箭残骸相撞而报废。这种威胁不仅仅发生在太空，甚至地球上的人类生活也会②</a:t>
            </a:r>
            <a:r>
              <a:rPr lang="en-US" altLang="zh-CN" sz="2600" b="1">
                <a:latin typeface="宋体" panose="02010600030101010101" pitchFamily="2" charset="-122"/>
              </a:rPr>
              <a:t>____________</a:t>
            </a:r>
            <a:r>
              <a:rPr lang="en-US" sz="2600" b="1">
                <a:latin typeface="宋体" panose="02010600030101010101" pitchFamily="2" charset="-122"/>
              </a:rPr>
              <a:t>。因此，③</a:t>
            </a:r>
            <a:r>
              <a:rPr lang="en-US" altLang="zh-CN" sz="2600" b="1">
                <a:latin typeface="宋体" panose="02010600030101010101" pitchFamily="2" charset="-122"/>
              </a:rPr>
              <a:t>______________</a:t>
            </a:r>
            <a:r>
              <a:rPr lang="en-US" sz="2600" b="1">
                <a:latin typeface="宋体" panose="02010600030101010101" pitchFamily="2" charset="-122"/>
              </a:rPr>
              <a:t>，应是人类接下来要解决的一个重要课题。</a:t>
            </a:r>
          </a:p>
        </p:txBody>
      </p:sp>
      <p:sp>
        <p:nvSpPr>
          <p:cNvPr id="2" name="文本框 1"/>
          <p:cNvSpPr txBox="1"/>
          <p:nvPr/>
        </p:nvSpPr>
        <p:spPr>
          <a:xfrm>
            <a:off x="524510" y="62547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51204" name="图片 2"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69338" y="428625"/>
            <a:ext cx="4746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6"/>
          <p:cNvSpPr txBox="1">
            <a:spLocks noChangeArrowheads="1"/>
          </p:cNvSpPr>
          <p:nvPr/>
        </p:nvSpPr>
        <p:spPr bwMode="auto">
          <a:xfrm>
            <a:off x="976313" y="2303463"/>
            <a:ext cx="7585075"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900" b="1">
                <a:solidFill>
                  <a:srgbClr val="00B050"/>
                </a:solidFill>
                <a:latin typeface="宋体" panose="02010600030101010101" pitchFamily="2" charset="-122"/>
              </a:rPr>
              <a:t>答案：都变成了太空垃圾；受到太空垃圾的影响 ；如何清理太空垃圾</a:t>
            </a:r>
          </a:p>
          <a:p>
            <a:pPr eaLnBrk="1" hangingPunct="1"/>
            <a:r>
              <a:rPr lang="zh-CN" sz="2900" b="1">
                <a:solidFill>
                  <a:srgbClr val="00B050"/>
                </a:solidFill>
                <a:latin typeface="宋体" panose="02010600030101010101" pitchFamily="2" charset="-122"/>
              </a:rPr>
              <a:t>解析：本题考查语言表达连贯的能力。此类题目要求所填写的句子或引领下文，或总结上文，或与上下文衔接连贯。做到语意完整连贯，内容贴切，逻辑严密。</a:t>
            </a:r>
          </a:p>
        </p:txBody>
      </p:sp>
      <p:sp>
        <p:nvSpPr>
          <p:cNvPr id="2" name="文本框 1"/>
          <p:cNvSpPr txBox="1"/>
          <p:nvPr/>
        </p:nvSpPr>
        <p:spPr>
          <a:xfrm>
            <a:off x="707390" y="741045"/>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当堂检测</a:t>
            </a:r>
          </a:p>
        </p:txBody>
      </p:sp>
      <p:pic>
        <p:nvPicPr>
          <p:cNvPr id="53252" name="图片 2" descr="t01ba7ed428dee759c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69338" y="428625"/>
            <a:ext cx="474662"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New picture"/>
          <p:cNvPicPr/>
          <p:nvPr/>
        </p:nvPicPr>
        <p:blipFill>
          <a:blip r:embed="rId4"/>
          <a:stretch>
            <a:fillRect/>
          </a:stretch>
        </p:blipFill>
        <p:spPr>
          <a:xfrm>
            <a:off x="11341100" y="11277600"/>
            <a:ext cx="330200" cy="2413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2"/>
          <p:cNvSpPr>
            <a:spLocks noChangeArrowheads="1"/>
          </p:cNvSpPr>
          <p:nvPr/>
        </p:nvSpPr>
        <p:spPr bwMode="auto">
          <a:xfrm>
            <a:off x="209550" y="1638300"/>
            <a:ext cx="5672138"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600" b="1">
                <a:latin typeface="宋体" panose="02010600030101010101" pitchFamily="2" charset="-122"/>
                <a:sym typeface="+mn-ea"/>
              </a:rPr>
              <a:t>    </a:t>
            </a:r>
            <a:r>
              <a:rPr lang="zh-CN" sz="2600" b="1">
                <a:latin typeface="宋体" panose="02010600030101010101" pitchFamily="2" charset="-122"/>
                <a:sym typeface="+mn-ea"/>
              </a:rPr>
              <a:t>卡尔</a:t>
            </a:r>
            <a:r>
              <a:rPr lang="zh-CN" altLang="zh-CN" sz="2600" b="1">
                <a:latin typeface="宋体" panose="02010600030101010101" pitchFamily="2" charset="-122"/>
                <a:sym typeface="+mn-ea"/>
              </a:rPr>
              <a:t>·</a:t>
            </a:r>
            <a:r>
              <a:rPr lang="zh-CN" sz="2600" b="1">
                <a:latin typeface="宋体" panose="02010600030101010101" pitchFamily="2" charset="-122"/>
                <a:sym typeface="+mn-ea"/>
              </a:rPr>
              <a:t>萨根（</a:t>
            </a:r>
            <a:r>
              <a:rPr lang="zh-CN" altLang="zh-CN" sz="2600" b="1">
                <a:latin typeface="宋体" panose="02010600030101010101" pitchFamily="2" charset="-122"/>
                <a:sym typeface="+mn-ea"/>
              </a:rPr>
              <a:t>1934-1996</a:t>
            </a:r>
            <a:r>
              <a:rPr lang="zh-CN" sz="2600" b="1">
                <a:latin typeface="宋体" panose="02010600030101010101" pitchFamily="2" charset="-122"/>
                <a:sym typeface="+mn-ea"/>
              </a:rPr>
              <a:t>），美国</a:t>
            </a:r>
            <a:r>
              <a:rPr lang="zh-CN" sz="2600" b="1">
                <a:solidFill>
                  <a:srgbClr val="7030A0"/>
                </a:solidFill>
                <a:latin typeface="宋体" panose="02010600030101010101" pitchFamily="2" charset="-122"/>
                <a:sym typeface="+mn-ea"/>
              </a:rPr>
              <a:t>天文学家、科普作家</a:t>
            </a:r>
            <a:r>
              <a:rPr lang="zh-CN" sz="2600" b="1">
                <a:latin typeface="宋体" panose="02010600030101010101" pitchFamily="2" charset="-122"/>
                <a:sym typeface="+mn-ea"/>
              </a:rPr>
              <a:t>。曾任美国康奈尔大学行星研究中心主任，被称为“</a:t>
            </a:r>
            <a:r>
              <a:rPr lang="zh-CN" sz="2600" b="1">
                <a:solidFill>
                  <a:srgbClr val="7030A0"/>
                </a:solidFill>
                <a:latin typeface="宋体" panose="02010600030101010101" pitchFamily="2" charset="-122"/>
                <a:sym typeface="+mn-ea"/>
              </a:rPr>
              <a:t>大众天文学家</a:t>
            </a:r>
            <a:r>
              <a:rPr lang="zh-CN" sz="2600" b="1">
                <a:latin typeface="宋体" panose="02010600030101010101" pitchFamily="2" charset="-122"/>
                <a:sym typeface="+mn-ea"/>
              </a:rPr>
              <a:t>”和“公众科学家”。他以对科学的热忱和个人巨大的影响力，引领几代年轻人走上探索科学之路。他主持过电视科学节目，出版了大量科普文章和书籍，其</a:t>
            </a:r>
            <a:r>
              <a:rPr lang="zh-CN" altLang="zh-CN" sz="2600" b="1">
                <a:latin typeface="宋体" panose="02010600030101010101" pitchFamily="2" charset="-122"/>
                <a:sym typeface="+mn-ea"/>
              </a:rPr>
              <a:t>《</a:t>
            </a:r>
            <a:r>
              <a:rPr lang="zh-CN" sz="2600" b="1">
                <a:latin typeface="宋体" panose="02010600030101010101" pitchFamily="2" charset="-122"/>
                <a:sym typeface="+mn-ea"/>
              </a:rPr>
              <a:t>伊甸园的飞龙</a:t>
            </a:r>
            <a:r>
              <a:rPr lang="zh-CN" altLang="zh-CN" sz="2600" b="1">
                <a:latin typeface="宋体" panose="02010600030101010101" pitchFamily="2" charset="-122"/>
                <a:sym typeface="+mn-ea"/>
              </a:rPr>
              <a:t>》</a:t>
            </a:r>
            <a:r>
              <a:rPr lang="zh-CN" sz="2600" b="1">
                <a:latin typeface="宋体" panose="02010600030101010101" pitchFamily="2" charset="-122"/>
                <a:sym typeface="+mn-ea"/>
              </a:rPr>
              <a:t>曾获得普里策奖，电视系列节目</a:t>
            </a:r>
            <a:r>
              <a:rPr lang="zh-CN" altLang="zh-CN" sz="2600" b="1">
                <a:latin typeface="宋体" panose="02010600030101010101" pitchFamily="2" charset="-122"/>
                <a:sym typeface="+mn-ea"/>
              </a:rPr>
              <a:t>《</a:t>
            </a:r>
            <a:r>
              <a:rPr lang="zh-CN" sz="2600" b="1">
                <a:latin typeface="宋体" panose="02010600030101010101" pitchFamily="2" charset="-122"/>
                <a:sym typeface="+mn-ea"/>
              </a:rPr>
              <a:t>宇宙</a:t>
            </a:r>
            <a:r>
              <a:rPr lang="zh-CN" altLang="zh-CN" sz="2600" b="1">
                <a:latin typeface="宋体" panose="02010600030101010101" pitchFamily="2" charset="-122"/>
                <a:sym typeface="+mn-ea"/>
              </a:rPr>
              <a:t>》</a:t>
            </a:r>
            <a:r>
              <a:rPr lang="zh-CN" sz="2600" b="1">
                <a:latin typeface="宋体" panose="02010600030101010101" pitchFamily="2" charset="-122"/>
                <a:sym typeface="+mn-ea"/>
              </a:rPr>
              <a:t>在全世界取得热烈反响。主要作品有：</a:t>
            </a:r>
            <a:r>
              <a:rPr lang="zh-CN" altLang="zh-CN" sz="2600" b="1">
                <a:latin typeface="宋体" panose="02010600030101010101" pitchFamily="2" charset="-122"/>
                <a:sym typeface="+mn-ea"/>
              </a:rPr>
              <a:t>《</a:t>
            </a:r>
            <a:r>
              <a:rPr lang="zh-CN" sz="2600" b="1">
                <a:latin typeface="宋体" panose="02010600030101010101" pitchFamily="2" charset="-122"/>
                <a:sym typeface="+mn-ea"/>
              </a:rPr>
              <a:t>宇宙</a:t>
            </a:r>
            <a:r>
              <a:rPr lang="zh-CN" altLang="zh-CN" sz="2600" b="1">
                <a:latin typeface="宋体" panose="02010600030101010101" pitchFamily="2" charset="-122"/>
                <a:sym typeface="+mn-ea"/>
              </a:rPr>
              <a:t>》《</a:t>
            </a:r>
            <a:r>
              <a:rPr lang="zh-CN" sz="2600" b="1">
                <a:latin typeface="宋体" panose="02010600030101010101" pitchFamily="2" charset="-122"/>
                <a:sym typeface="+mn-ea"/>
              </a:rPr>
              <a:t>布鲁卡的脑</a:t>
            </a:r>
            <a:r>
              <a:rPr lang="zh-CN" altLang="zh-CN" sz="2600" b="1">
                <a:latin typeface="宋体" panose="02010600030101010101" pitchFamily="2" charset="-122"/>
                <a:sym typeface="+mn-ea"/>
              </a:rPr>
              <a:t>》《</a:t>
            </a:r>
            <a:r>
              <a:rPr lang="zh-CN" sz="2600" b="1">
                <a:latin typeface="宋体" panose="02010600030101010101" pitchFamily="2" charset="-122"/>
                <a:sym typeface="+mn-ea"/>
              </a:rPr>
              <a:t>魔鬼出没的世界</a:t>
            </a:r>
            <a:r>
              <a:rPr lang="zh-CN" altLang="zh-CN" sz="2600" b="1">
                <a:latin typeface="宋体" panose="02010600030101010101" pitchFamily="2" charset="-122"/>
                <a:sym typeface="+mn-ea"/>
              </a:rPr>
              <a:t>》</a:t>
            </a:r>
            <a:r>
              <a:rPr lang="zh-CN" sz="2600" b="1">
                <a:latin typeface="宋体" panose="02010600030101010101" pitchFamily="2" charset="-122"/>
                <a:sym typeface="+mn-ea"/>
              </a:rPr>
              <a:t>等。</a:t>
            </a:r>
          </a:p>
        </p:txBody>
      </p:sp>
      <p:sp>
        <p:nvSpPr>
          <p:cNvPr id="4" name="文本框 3"/>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走进作者</a:t>
            </a:r>
          </a:p>
        </p:txBody>
      </p:sp>
      <p:pic>
        <p:nvPicPr>
          <p:cNvPr id="8196"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162675" y="1941513"/>
            <a:ext cx="2981325"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2"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5"/>
          <p:cNvSpPr>
            <a:spLocks noChangeArrowheads="1"/>
          </p:cNvSpPr>
          <p:nvPr/>
        </p:nvSpPr>
        <p:spPr bwMode="auto">
          <a:xfrm>
            <a:off x="654050" y="1905000"/>
            <a:ext cx="7837488" cy="439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latin typeface="宋体" panose="02010600030101010101" pitchFamily="2" charset="-122"/>
                <a:sym typeface="+mn-ea"/>
              </a:rPr>
              <a:t>    </a:t>
            </a:r>
            <a:r>
              <a:rPr lang="zh-CN" altLang="zh-CN" sz="2800" b="1">
                <a:latin typeface="宋体" panose="02010600030101010101" pitchFamily="2" charset="-122"/>
                <a:sym typeface="+mn-ea"/>
              </a:rPr>
              <a:t>20</a:t>
            </a:r>
            <a:r>
              <a:rPr lang="zh-CN" sz="2800" b="1">
                <a:latin typeface="宋体" panose="02010600030101010101" pitchFamily="2" charset="-122"/>
                <a:sym typeface="+mn-ea"/>
              </a:rPr>
              <a:t>世纪</a:t>
            </a:r>
            <a:r>
              <a:rPr lang="zh-CN" altLang="zh-CN" sz="2800" b="1">
                <a:latin typeface="宋体" panose="02010600030101010101" pitchFamily="2" charset="-122"/>
                <a:sym typeface="+mn-ea"/>
              </a:rPr>
              <a:t>80</a:t>
            </a:r>
            <a:r>
              <a:rPr lang="zh-CN" sz="2800" b="1">
                <a:latin typeface="宋体" panose="02010600030101010101" pitchFamily="2" charset="-122"/>
                <a:sym typeface="+mn-ea"/>
              </a:rPr>
              <a:t>年代，卡尔</a:t>
            </a:r>
            <a:r>
              <a:rPr lang="zh-CN" altLang="zh-CN" sz="2800" b="1">
                <a:latin typeface="宋体" panose="02010600030101010101" pitchFamily="2" charset="-122"/>
                <a:sym typeface="+mn-ea"/>
              </a:rPr>
              <a:t>·</a:t>
            </a:r>
            <a:r>
              <a:rPr lang="zh-CN" sz="2800" b="1">
                <a:latin typeface="宋体" panose="02010600030101010101" pitchFamily="2" charset="-122"/>
                <a:sym typeface="+mn-ea"/>
              </a:rPr>
              <a:t>萨根主持拍摄的</a:t>
            </a:r>
            <a:r>
              <a:rPr lang="zh-CN" altLang="zh-CN" sz="2800" b="1">
                <a:latin typeface="宋体" panose="02010600030101010101" pitchFamily="2" charset="-122"/>
                <a:sym typeface="+mn-ea"/>
              </a:rPr>
              <a:t>13</a:t>
            </a:r>
            <a:r>
              <a:rPr lang="zh-CN" sz="2800" b="1">
                <a:latin typeface="宋体" panose="02010600030101010101" pitchFamily="2" charset="-122"/>
                <a:sym typeface="+mn-ea"/>
              </a:rPr>
              <a:t>集电视片</a:t>
            </a:r>
            <a:r>
              <a:rPr lang="zh-CN" altLang="zh-CN" sz="2800" b="1">
                <a:latin typeface="宋体" panose="02010600030101010101" pitchFamily="2" charset="-122"/>
                <a:sym typeface="+mn-ea"/>
              </a:rPr>
              <a:t>《</a:t>
            </a:r>
            <a:r>
              <a:rPr lang="zh-CN" sz="2800" b="1">
                <a:latin typeface="宋体" panose="02010600030101010101" pitchFamily="2" charset="-122"/>
                <a:sym typeface="+mn-ea"/>
              </a:rPr>
              <a:t>宇宙</a:t>
            </a:r>
            <a:r>
              <a:rPr lang="zh-CN" altLang="zh-CN" sz="2800" b="1">
                <a:latin typeface="宋体" panose="02010600030101010101" pitchFamily="2" charset="-122"/>
                <a:sym typeface="+mn-ea"/>
              </a:rPr>
              <a:t>》</a:t>
            </a:r>
            <a:r>
              <a:rPr lang="zh-CN" sz="2800" b="1">
                <a:latin typeface="宋体" panose="02010600030101010101" pitchFamily="2" charset="-122"/>
                <a:sym typeface="+mn-ea"/>
              </a:rPr>
              <a:t>，被译成</a:t>
            </a:r>
            <a:r>
              <a:rPr lang="zh-CN" altLang="zh-CN" sz="2800" b="1">
                <a:latin typeface="宋体" panose="02010600030101010101" pitchFamily="2" charset="-122"/>
                <a:sym typeface="+mn-ea"/>
              </a:rPr>
              <a:t>10</a:t>
            </a:r>
            <a:r>
              <a:rPr lang="zh-CN" sz="2800" b="1">
                <a:latin typeface="宋体" panose="02010600030101010101" pitchFamily="2" charset="-122"/>
                <a:sym typeface="+mn-ea"/>
              </a:rPr>
              <a:t>多种语言在</a:t>
            </a:r>
            <a:r>
              <a:rPr lang="zh-CN" altLang="zh-CN" sz="2800" b="1">
                <a:latin typeface="宋体" panose="02010600030101010101" pitchFamily="2" charset="-122"/>
                <a:sym typeface="+mn-ea"/>
              </a:rPr>
              <a:t>60</a:t>
            </a:r>
            <a:r>
              <a:rPr lang="zh-CN" sz="2800" b="1">
                <a:latin typeface="宋体" panose="02010600030101010101" pitchFamily="2" charset="-122"/>
                <a:sym typeface="+mn-ea"/>
              </a:rPr>
              <a:t>多个国家上映，数亿观众观看了这部片子。</a:t>
            </a:r>
            <a:r>
              <a:rPr lang="zh-CN" altLang="zh-CN" sz="2800" b="1">
                <a:latin typeface="宋体" panose="02010600030101010101" pitchFamily="2" charset="-122"/>
                <a:sym typeface="+mn-ea"/>
              </a:rPr>
              <a:t>20</a:t>
            </a:r>
            <a:r>
              <a:rPr lang="zh-CN" sz="2800" b="1">
                <a:latin typeface="宋体" panose="02010600030101010101" pitchFamily="2" charset="-122"/>
                <a:sym typeface="+mn-ea"/>
              </a:rPr>
              <a:t>世纪末，我国开始实施“科教兴国”的战略，科学技术的迅速发展，影响着人类的生产和生活。在“科学技术是第一生产力”的观念的影响下，学科技、用科技、发展科技的热潮渐起。为了吸收世界先进的科研成果，一大批学者相继介绍、翻译了大量的国外科技著作。于是，</a:t>
            </a:r>
            <a:r>
              <a:rPr lang="zh-CN" altLang="zh-CN" sz="2800" b="1">
                <a:latin typeface="宋体" panose="02010600030101010101" pitchFamily="2" charset="-122"/>
                <a:sym typeface="+mn-ea"/>
              </a:rPr>
              <a:t>《</a:t>
            </a:r>
            <a:r>
              <a:rPr lang="zh-CN" sz="2800" b="1">
                <a:latin typeface="宋体" panose="02010600030101010101" pitchFamily="2" charset="-122"/>
                <a:sym typeface="+mn-ea"/>
              </a:rPr>
              <a:t>宇宙</a:t>
            </a:r>
            <a:r>
              <a:rPr lang="zh-CN" altLang="zh-CN" sz="2800" b="1">
                <a:latin typeface="宋体" panose="02010600030101010101" pitchFamily="2" charset="-122"/>
                <a:sym typeface="+mn-ea"/>
              </a:rPr>
              <a:t>》</a:t>
            </a:r>
            <a:r>
              <a:rPr lang="zh-CN" sz="2800" b="1">
                <a:latin typeface="宋体" panose="02010600030101010101" pitchFamily="2" charset="-122"/>
                <a:sym typeface="+mn-ea"/>
              </a:rPr>
              <a:t>被翻译介绍到我国。</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背景介绍</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5"/>
          <p:cNvSpPr>
            <a:spLocks noChangeArrowheads="1"/>
          </p:cNvSpPr>
          <p:nvPr/>
        </p:nvSpPr>
        <p:spPr bwMode="auto">
          <a:xfrm>
            <a:off x="725488" y="1827213"/>
            <a:ext cx="7837487"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latin typeface="宋体" panose="02010600030101010101" pitchFamily="2" charset="-122"/>
                <a:sym typeface="+mn-ea"/>
              </a:rPr>
              <a:t>    </a:t>
            </a:r>
            <a:r>
              <a:rPr lang="zh-CN" sz="3200" b="1">
                <a:solidFill>
                  <a:srgbClr val="7030A0"/>
                </a:solidFill>
                <a:latin typeface="宋体" panose="02010600030101010101" pitchFamily="2" charset="-122"/>
                <a:sym typeface="+mn-ea"/>
              </a:rPr>
              <a:t>解说词</a:t>
            </a:r>
            <a:endParaRPr lang="en-US" sz="2800" b="1">
              <a:latin typeface="宋体" panose="02010600030101010101" pitchFamily="2" charset="-122"/>
              <a:sym typeface="+mn-ea"/>
            </a:endParaRPr>
          </a:p>
          <a:p>
            <a:pPr eaLnBrk="1" hangingPunct="1"/>
            <a:r>
              <a:rPr lang="zh-CN" sz="2800" b="1">
                <a:latin typeface="宋体" panose="02010600030101010101" pitchFamily="2" charset="-122"/>
                <a:sym typeface="+mn-ea"/>
              </a:rPr>
              <a:t>    解说词是对展览、实物、影视、图片或历史文物等进行解释说明的一种文体。根据被解释的对象的不同，解说词可分为文学性解说词和平实性解说词。用于吸引游客参观游览的导游解说词和用于电影电视风光片的解说词，多用散文手法，既有抒情又有解释说明，语言绚丽多彩，情感真挚浓郁。用于科普影片、新闻纪录片的解说词，则多运用朴实真挚的语言。</a:t>
            </a:r>
          </a:p>
          <a:p>
            <a:pPr eaLnBrk="1" hangingPunct="1"/>
            <a:r>
              <a:rPr lang="zh-CN" sz="2800" b="1">
                <a:latin typeface="宋体" panose="02010600030101010101" pitchFamily="2" charset="-122"/>
                <a:sym typeface="+mn-ea"/>
              </a:rPr>
              <a:t>    解说词有以下几个特点：</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资料链接</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2"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5"/>
          <p:cNvSpPr>
            <a:spLocks noChangeArrowheads="1"/>
          </p:cNvSpPr>
          <p:nvPr/>
        </p:nvSpPr>
        <p:spPr bwMode="auto">
          <a:xfrm>
            <a:off x="725488" y="1685925"/>
            <a:ext cx="7837487"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500" b="1">
                <a:solidFill>
                  <a:srgbClr val="7030A0"/>
                </a:solidFill>
                <a:latin typeface="宋体" panose="02010600030101010101" pitchFamily="2" charset="-122"/>
                <a:sym typeface="+mn-ea"/>
              </a:rPr>
              <a:t>（</a:t>
            </a:r>
            <a:r>
              <a:rPr lang="zh-CN" altLang="zh-CN" sz="2500" b="1">
                <a:solidFill>
                  <a:srgbClr val="7030A0"/>
                </a:solidFill>
                <a:latin typeface="宋体" panose="02010600030101010101" pitchFamily="2" charset="-122"/>
                <a:sym typeface="+mn-ea"/>
              </a:rPr>
              <a:t>1</a:t>
            </a:r>
            <a:r>
              <a:rPr lang="zh-CN" sz="2500" b="1">
                <a:solidFill>
                  <a:srgbClr val="7030A0"/>
                </a:solidFill>
                <a:latin typeface="宋体" panose="02010600030101010101" pitchFamily="2" charset="-122"/>
                <a:sym typeface="+mn-ea"/>
              </a:rPr>
              <a:t>）语言通俗、平易，读起来顺只听起来顺耳。</a:t>
            </a:r>
            <a:r>
              <a:rPr lang="zh-CN" sz="2500" b="1">
                <a:latin typeface="宋体" panose="02010600030101010101" pitchFamily="2" charset="-122"/>
                <a:sym typeface="+mn-ea"/>
              </a:rPr>
              <a:t>因为解说词是对画面内容的补充，是通过语言表达来宣传教育或传播知识的。</a:t>
            </a:r>
          </a:p>
          <a:p>
            <a:pPr eaLnBrk="1" hangingPunct="1"/>
            <a:r>
              <a:rPr lang="zh-CN" sz="2500" b="1">
                <a:solidFill>
                  <a:srgbClr val="7030A0"/>
                </a:solidFill>
                <a:latin typeface="宋体" panose="02010600030101010101" pitchFamily="2" charset="-122"/>
                <a:sym typeface="+mn-ea"/>
              </a:rPr>
              <a:t>（</a:t>
            </a:r>
            <a:r>
              <a:rPr lang="zh-CN" altLang="zh-CN" sz="2500" b="1">
                <a:solidFill>
                  <a:srgbClr val="7030A0"/>
                </a:solidFill>
                <a:latin typeface="宋体" panose="02010600030101010101" pitchFamily="2" charset="-122"/>
                <a:sym typeface="+mn-ea"/>
              </a:rPr>
              <a:t>2</a:t>
            </a:r>
            <a:r>
              <a:rPr lang="zh-CN" sz="2500" b="1">
                <a:solidFill>
                  <a:srgbClr val="7030A0"/>
                </a:solidFill>
                <a:latin typeface="宋体" panose="02010600030101010101" pitchFamily="2" charset="-122"/>
                <a:sym typeface="+mn-ea"/>
              </a:rPr>
              <a:t>）紧扣实物和形象进行解说。</a:t>
            </a:r>
            <a:r>
              <a:rPr lang="zh-CN" sz="2500" b="1">
                <a:latin typeface="宋体" panose="02010600030101010101" pitchFamily="2" charset="-122"/>
                <a:sym typeface="+mn-ea"/>
              </a:rPr>
              <a:t>实物和形象是解说词写作的依据，忠于实物和形象是解说词写作的基本原则。围绕实物、形象这一中心点，安排结构，组织段落，绝不能偏离具体的解说对象。</a:t>
            </a:r>
          </a:p>
          <a:p>
            <a:pPr eaLnBrk="1" hangingPunct="1"/>
            <a:r>
              <a:rPr lang="zh-CN" sz="2500" b="1">
                <a:solidFill>
                  <a:srgbClr val="7030A0"/>
                </a:solidFill>
                <a:latin typeface="宋体" panose="02010600030101010101" pitchFamily="2" charset="-122"/>
                <a:sym typeface="+mn-ea"/>
              </a:rPr>
              <a:t>（</a:t>
            </a:r>
            <a:r>
              <a:rPr lang="zh-CN" altLang="zh-CN" sz="2500" b="1">
                <a:solidFill>
                  <a:srgbClr val="7030A0"/>
                </a:solidFill>
                <a:latin typeface="宋体" panose="02010600030101010101" pitchFamily="2" charset="-122"/>
                <a:sym typeface="+mn-ea"/>
              </a:rPr>
              <a:t>3</a:t>
            </a:r>
            <a:r>
              <a:rPr lang="zh-CN" sz="2500" b="1">
                <a:solidFill>
                  <a:srgbClr val="7030A0"/>
                </a:solidFill>
                <a:latin typeface="宋体" panose="02010600030101010101" pitchFamily="2" charset="-122"/>
                <a:sym typeface="+mn-ea"/>
              </a:rPr>
              <a:t>）注重文艺性。</a:t>
            </a:r>
            <a:r>
              <a:rPr lang="zh-CN" sz="2500" b="1">
                <a:latin typeface="宋体" panose="02010600030101010101" pitchFamily="2" charset="-122"/>
                <a:sym typeface="+mn-ea"/>
              </a:rPr>
              <a:t>解说词不是空洞的说教，必须通过形象的语言对实物进行描绘，就像报告文学是报告事实和文艺创作的结合一样，解说词是说明和描写的结合，兼有文艺作品的特点，好的解说词是一支感人的歌，一首动人的诗。</a:t>
            </a:r>
          </a:p>
        </p:txBody>
      </p:sp>
      <p:sp>
        <p:nvSpPr>
          <p:cNvPr id="7" name="文本框 6"/>
          <p:cNvSpPr txBox="1"/>
          <p:nvPr/>
        </p:nvSpPr>
        <p:spPr>
          <a:xfrm>
            <a:off x="725170" y="57658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资料链接</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844550" y="2436813"/>
            <a:ext cx="7735888"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200" b="1">
                <a:latin typeface="宋体" panose="02010600030101010101" pitchFamily="2" charset="-122"/>
              </a:rPr>
              <a:t>本文是一篇讲述关于宇宙的探索问题的科普说明文，是一部电视片的解说词。宇宙是无边无际的，而本文的题目是“宇宙的边疆”，意思是要说明宇宙的范围、构成等问题。</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题目解说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817563" y="2117725"/>
            <a:ext cx="7735887"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000" b="1">
                <a:latin typeface="宋体" panose="02010600030101010101" pitchFamily="2" charset="-122"/>
              </a:rPr>
              <a:t>全文可分为三个部分：</a:t>
            </a:r>
          </a:p>
          <a:p>
            <a:pPr eaLnBrk="1" hangingPunct="1"/>
            <a:r>
              <a:rPr lang="zh-CN" sz="3000" b="1">
                <a:solidFill>
                  <a:srgbClr val="7030A0"/>
                </a:solidFill>
                <a:latin typeface="宋体" panose="02010600030101010101" pitchFamily="2" charset="-122"/>
              </a:rPr>
              <a:t>第一部分（第</a:t>
            </a:r>
            <a:r>
              <a:rPr lang="zh-CN" altLang="zh-CN" sz="3000" b="1">
                <a:solidFill>
                  <a:srgbClr val="7030A0"/>
                </a:solidFill>
                <a:latin typeface="宋体" panose="02010600030101010101" pitchFamily="2" charset="-122"/>
              </a:rPr>
              <a:t>1-6</a:t>
            </a:r>
            <a:r>
              <a:rPr lang="zh-CN" sz="3000" b="1">
                <a:solidFill>
                  <a:srgbClr val="7030A0"/>
                </a:solidFill>
                <a:latin typeface="宋体" panose="02010600030101010101" pitchFamily="2" charset="-122"/>
              </a:rPr>
              <a:t>段）</a:t>
            </a:r>
            <a:r>
              <a:rPr lang="zh-CN" sz="3000" b="1">
                <a:latin typeface="宋体" panose="02010600030101010101" pitchFamily="2" charset="-122"/>
              </a:rPr>
              <a:t>，介绍宇宙的广阔并说明人类探索宇宙的原因及意义。</a:t>
            </a:r>
          </a:p>
          <a:p>
            <a:pPr eaLnBrk="1" hangingPunct="1"/>
            <a:r>
              <a:rPr lang="zh-CN" sz="3000" b="1">
                <a:solidFill>
                  <a:srgbClr val="7030A0"/>
                </a:solidFill>
                <a:latin typeface="宋体" panose="02010600030101010101" pitchFamily="2" charset="-122"/>
              </a:rPr>
              <a:t>第二部分（第</a:t>
            </a:r>
            <a:r>
              <a:rPr lang="zh-CN" altLang="zh-CN" sz="3000" b="1">
                <a:solidFill>
                  <a:srgbClr val="7030A0"/>
                </a:solidFill>
                <a:latin typeface="宋体" panose="02010600030101010101" pitchFamily="2" charset="-122"/>
              </a:rPr>
              <a:t>7-16</a:t>
            </a:r>
            <a:r>
              <a:rPr lang="zh-CN" sz="3000" b="1">
                <a:solidFill>
                  <a:srgbClr val="7030A0"/>
                </a:solidFill>
                <a:latin typeface="宋体" panose="02010600030101010101" pitchFamily="2" charset="-122"/>
              </a:rPr>
              <a:t>段）</a:t>
            </a:r>
            <a:r>
              <a:rPr lang="zh-CN" sz="3000" b="1">
                <a:latin typeface="宋体" panose="02010600030101010101" pitchFamily="2" charset="-122"/>
              </a:rPr>
              <a:t>，漫游宇宙。对星系、银河系、太阳系做了解说。</a:t>
            </a:r>
          </a:p>
          <a:p>
            <a:pPr eaLnBrk="1" hangingPunct="1"/>
            <a:r>
              <a:rPr lang="zh-CN" sz="3000" b="1">
                <a:solidFill>
                  <a:srgbClr val="7030A0"/>
                </a:solidFill>
                <a:latin typeface="宋体" panose="02010600030101010101" pitchFamily="2" charset="-122"/>
              </a:rPr>
              <a:t>第三部分（第</a:t>
            </a:r>
            <a:r>
              <a:rPr lang="zh-CN" altLang="zh-CN" sz="3000" b="1">
                <a:solidFill>
                  <a:srgbClr val="7030A0"/>
                </a:solidFill>
                <a:latin typeface="宋体" panose="02010600030101010101" pitchFamily="2" charset="-122"/>
              </a:rPr>
              <a:t>17-18</a:t>
            </a:r>
            <a:r>
              <a:rPr lang="zh-CN" sz="3000" b="1">
                <a:solidFill>
                  <a:srgbClr val="7030A0"/>
                </a:solidFill>
                <a:latin typeface="宋体" panose="02010600030101010101" pitchFamily="2" charset="-122"/>
              </a:rPr>
              <a:t>段）</a:t>
            </a:r>
            <a:r>
              <a:rPr lang="zh-CN" sz="3000" b="1">
                <a:latin typeface="宋体" panose="02010600030101010101" pitchFamily="2" charset="-122"/>
              </a:rPr>
              <a:t>，回到地球。解说人类与地球及宇宙的关系。</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层次结构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Box 4"/>
          <p:cNvSpPr txBox="1">
            <a:spLocks noChangeArrowheads="1"/>
          </p:cNvSpPr>
          <p:nvPr/>
        </p:nvSpPr>
        <p:spPr bwMode="auto">
          <a:xfrm>
            <a:off x="725488" y="1909763"/>
            <a:ext cx="8281987" cy="552450"/>
          </a:xfrm>
          <a:prstGeom prst="rect">
            <a:avLst/>
          </a:prstGeom>
          <a:noFill/>
          <a:ln w="9525">
            <a:noFill/>
            <a:miter lim="800000"/>
          </a:ln>
          <a:effectLst/>
        </p:spPr>
        <p:txBody>
          <a:bodyPr>
            <a:spAutoFit/>
          </a:bodyPr>
          <a:lstStyle/>
          <a:p>
            <a:pPr eaLnBrk="1" hangingPunct="1">
              <a:spcBef>
                <a:spcPct val="50000"/>
              </a:spcBef>
              <a:defRPr/>
            </a:pPr>
            <a:r>
              <a:rPr lang="zh-CN" altLang="en-US" sz="3000" b="1">
                <a:solidFill>
                  <a:schemeClr val="accent5"/>
                </a:solidFill>
                <a:latin typeface="宋体" panose="02010600030101010101" pitchFamily="2" charset="-122"/>
                <a:cs typeface="宋体" panose="02010600030101010101" pitchFamily="2" charset="-122"/>
              </a:rPr>
              <a:t>第四段主要运用了什么说明方法？请简要分析。</a:t>
            </a:r>
          </a:p>
        </p:txBody>
      </p:sp>
      <p:pic>
        <p:nvPicPr>
          <p:cNvPr id="20483" name="图片 1" descr="企业微信截图_16122528244716"/>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899150" y="4383088"/>
            <a:ext cx="3244850" cy="214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806450" y="2746375"/>
            <a:ext cx="790575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7030A0"/>
                </a:solidFill>
                <a:latin typeface="宋体" panose="02010600030101010101" pitchFamily="2" charset="-122"/>
              </a:rPr>
              <a:t>打比方</a:t>
            </a:r>
            <a:r>
              <a:rPr lang="zh-CN" altLang="en-US" sz="2900" b="1">
                <a:latin typeface="宋体" panose="02010600030101010101" pitchFamily="2" charset="-122"/>
              </a:rPr>
              <a:t>。作者将整个宇宙比作“大海”，将地球表面比作“海滨”，形象地写出了宇宙的深广；将人类开始重视对宇宙的探索比作“开始向大海涉足”，并用“海水……溅湿我们的踝节”比喻目前我们的认识与研究还很浅显，亟待深入。语言表达生动形象，富有趣味性。</a:t>
            </a:r>
          </a:p>
        </p:txBody>
      </p:sp>
      <p:sp>
        <p:nvSpPr>
          <p:cNvPr id="7" name="文本框 6"/>
          <p:cNvSpPr txBox="1"/>
          <p:nvPr/>
        </p:nvSpPr>
        <p:spPr>
          <a:xfrm>
            <a:off x="725170" y="692150"/>
            <a:ext cx="3145155" cy="768350"/>
          </a:xfrm>
          <a:prstGeom prst="rect">
            <a:avLst/>
          </a:prstGeom>
          <a:noFill/>
        </p:spPr>
        <p:txBody>
          <a:bodyPr>
            <a:prstTxWarp prst="textDeflate">
              <a:avLst/>
            </a:prstTxWarp>
            <a:spAutoFit/>
          </a:bodyPr>
          <a:lstStyle/>
          <a:p>
            <a:pPr eaLnBrk="1" hangingPunct="1">
              <a:defRPr/>
            </a:pPr>
            <a:r>
              <a:rPr lang="zh-CN" altLang="en-US" sz="4400">
                <a:solidFill>
                  <a:schemeClr val="tx2"/>
                </a:solidFill>
                <a:effectLst>
                  <a:glow rad="63500">
                    <a:schemeClr val="accent6">
                      <a:satMod val="175000"/>
                      <a:alpha val="40000"/>
                    </a:schemeClr>
                  </a:glow>
                  <a:outerShdw blurRad="38100" dist="19050" dir="2700000" algn="tl" rotWithShape="0">
                    <a:schemeClr val="dk1">
                      <a:alpha val="40000"/>
                    </a:schemeClr>
                  </a:outerShdw>
                </a:effectLst>
              </a:rPr>
              <a:t>文本探究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2144</Words>
  <Application>Microsoft Office PowerPoint</Application>
  <PresentationFormat>全屏显示(4:3)</PresentationFormat>
  <Paragraphs>98</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黑体</vt:lpstr>
      <vt:lpstr>宋体</vt:lpstr>
      <vt:lpstr>微软雅黑</vt:lpstr>
      <vt:lpstr>Arial</vt:lpstr>
      <vt:lpstr>Calibri</vt:lpstr>
      <vt:lpstr>Calibri Light</vt:lpstr>
      <vt:lpstr>Times New Roman</vt:lpstr>
      <vt:lpstr>新教材模板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2021-06-22T10:28:45Z</cp:lastPrinted>
  <dcterms:created xsi:type="dcterms:W3CDTF">2021-06-22T10:28:45Z</dcterms:created>
  <dcterms:modified xsi:type="dcterms:W3CDTF">2022-02-10T03:19:03Z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