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1"/>
  </p:notesMasterIdLst>
  <p:sldIdLst>
    <p:sldId id="313" r:id="rId2"/>
    <p:sldId id="256"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312"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5" r:id="rId37"/>
    <p:sldId id="307" r:id="rId38"/>
    <p:sldId id="308" r:id="rId39"/>
    <p:sldId id="309"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3399"/>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1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378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378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78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378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49F4452B-EAC6-4B8C-8721-5E3A3FE03C0E}" type="slidenum">
              <a:rPr lang="en-US" altLang="zh-CN"/>
              <a:pPr/>
              <a:t>‹#›</a:t>
            </a:fld>
            <a:endParaRPr lang="en-US" altLang="zh-CN"/>
          </a:p>
        </p:txBody>
      </p:sp>
    </p:spTree>
    <p:extLst>
      <p:ext uri="{BB962C8B-B14F-4D97-AF65-F5344CB8AC3E}">
        <p14:creationId xmlns:p14="http://schemas.microsoft.com/office/powerpoint/2010/main" xmlns="" val="12339571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AC6EB6-81F9-4358-9430-70766F826087}" type="slidenum">
              <a:rPr lang="en-US" altLang="zh-CN"/>
              <a:pPr/>
              <a:t>21</a:t>
            </a:fld>
            <a:endParaRPr lang="en-US" altLang="zh-CN"/>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E7E746-E8A4-48C2-BEAE-FC4D1D83E39B}" type="slidenum">
              <a:rPr lang="en-US" altLang="zh-CN"/>
              <a:pPr/>
              <a:t>29</a:t>
            </a:fld>
            <a:endParaRPr lang="en-US" altLang="zh-CN"/>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EC3DA8-9099-410E-A007-314EC00670A7}" type="slidenum">
              <a:rPr lang="en-US" altLang="zh-CN"/>
              <a:pPr/>
              <a:t>30</a:t>
            </a:fld>
            <a:endParaRPr lang="en-US" altLang="zh-CN"/>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C6CD45-FEF5-458D-B537-E0C976B36B2E}" type="slidenum">
              <a:rPr lang="en-US" altLang="zh-CN"/>
              <a:pPr/>
              <a:t>31</a:t>
            </a:fld>
            <a:endParaRPr lang="en-US" altLang="zh-CN"/>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76EFE0F-EFB8-40EB-8A30-486232A2B584}" type="slidenum">
              <a:rPr lang="en-US" altLang="zh-CN"/>
              <a:pPr/>
              <a:t>‹#›</a:t>
            </a:fld>
            <a:endParaRPr lang="en-US" altLang="zh-CN"/>
          </a:p>
        </p:txBody>
      </p:sp>
    </p:spTree>
    <p:extLst>
      <p:ext uri="{BB962C8B-B14F-4D97-AF65-F5344CB8AC3E}">
        <p14:creationId xmlns:p14="http://schemas.microsoft.com/office/powerpoint/2010/main" xmlns="" val="3421974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93EAEA3-54A4-4A94-B5B2-57899DEE5A28}" type="slidenum">
              <a:rPr lang="en-US" altLang="zh-CN"/>
              <a:pPr/>
              <a:t>‹#›</a:t>
            </a:fld>
            <a:endParaRPr lang="en-US" altLang="zh-CN"/>
          </a:p>
        </p:txBody>
      </p:sp>
    </p:spTree>
    <p:extLst>
      <p:ext uri="{BB962C8B-B14F-4D97-AF65-F5344CB8AC3E}">
        <p14:creationId xmlns:p14="http://schemas.microsoft.com/office/powerpoint/2010/main" xmlns="" val="743605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B2CDDD-0ACF-4C7C-B050-43051D5497E0}" type="slidenum">
              <a:rPr lang="en-US" altLang="zh-CN"/>
              <a:pPr/>
              <a:t>‹#›</a:t>
            </a:fld>
            <a:endParaRPr lang="en-US" altLang="zh-CN"/>
          </a:p>
        </p:txBody>
      </p:sp>
    </p:spTree>
    <p:extLst>
      <p:ext uri="{BB962C8B-B14F-4D97-AF65-F5344CB8AC3E}">
        <p14:creationId xmlns:p14="http://schemas.microsoft.com/office/powerpoint/2010/main" xmlns="" val="3446307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72D427B-E4C9-4FAA-88AF-785CA915D610}" type="slidenum">
              <a:rPr lang="en-US" altLang="zh-CN"/>
              <a:pPr/>
              <a:t>‹#›</a:t>
            </a:fld>
            <a:endParaRPr lang="en-US" altLang="zh-CN"/>
          </a:p>
        </p:txBody>
      </p:sp>
    </p:spTree>
    <p:extLst>
      <p:ext uri="{BB962C8B-B14F-4D97-AF65-F5344CB8AC3E}">
        <p14:creationId xmlns:p14="http://schemas.microsoft.com/office/powerpoint/2010/main" xmlns="" val="340687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6664786-1188-45EA-880E-C78AD3B46261}" type="slidenum">
              <a:rPr lang="en-US" altLang="zh-CN"/>
              <a:pPr/>
              <a:t>‹#›</a:t>
            </a:fld>
            <a:endParaRPr lang="en-US" altLang="zh-CN"/>
          </a:p>
        </p:txBody>
      </p:sp>
    </p:spTree>
    <p:extLst>
      <p:ext uri="{BB962C8B-B14F-4D97-AF65-F5344CB8AC3E}">
        <p14:creationId xmlns:p14="http://schemas.microsoft.com/office/powerpoint/2010/main" xmlns="" val="3642975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ACF8556-E380-4C27-B36B-981A111F1DC3}" type="slidenum">
              <a:rPr lang="en-US" altLang="zh-CN"/>
              <a:pPr/>
              <a:t>‹#›</a:t>
            </a:fld>
            <a:endParaRPr lang="en-US" altLang="zh-CN"/>
          </a:p>
        </p:txBody>
      </p:sp>
    </p:spTree>
    <p:extLst>
      <p:ext uri="{BB962C8B-B14F-4D97-AF65-F5344CB8AC3E}">
        <p14:creationId xmlns:p14="http://schemas.microsoft.com/office/powerpoint/2010/main" xmlns="" val="912100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EE034314-68A2-46FE-9E3D-448811D37311}" type="slidenum">
              <a:rPr lang="en-US" altLang="zh-CN"/>
              <a:pPr/>
              <a:t>‹#›</a:t>
            </a:fld>
            <a:endParaRPr lang="en-US" altLang="zh-CN"/>
          </a:p>
        </p:txBody>
      </p:sp>
    </p:spTree>
    <p:extLst>
      <p:ext uri="{BB962C8B-B14F-4D97-AF65-F5344CB8AC3E}">
        <p14:creationId xmlns:p14="http://schemas.microsoft.com/office/powerpoint/2010/main" xmlns="" val="760182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026013F-29FD-4DEE-A56E-145C4379932E}" type="slidenum">
              <a:rPr lang="en-US" altLang="zh-CN"/>
              <a:pPr/>
              <a:t>‹#›</a:t>
            </a:fld>
            <a:endParaRPr lang="en-US" altLang="zh-CN"/>
          </a:p>
        </p:txBody>
      </p:sp>
    </p:spTree>
    <p:extLst>
      <p:ext uri="{BB962C8B-B14F-4D97-AF65-F5344CB8AC3E}">
        <p14:creationId xmlns:p14="http://schemas.microsoft.com/office/powerpoint/2010/main" xmlns="" val="2821909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F242E5E-C733-4475-A31C-A0BEDE2F3077}" type="slidenum">
              <a:rPr lang="en-US" altLang="zh-CN"/>
              <a:pPr/>
              <a:t>‹#›</a:t>
            </a:fld>
            <a:endParaRPr lang="en-US" altLang="zh-CN"/>
          </a:p>
        </p:txBody>
      </p:sp>
    </p:spTree>
    <p:extLst>
      <p:ext uri="{BB962C8B-B14F-4D97-AF65-F5344CB8AC3E}">
        <p14:creationId xmlns:p14="http://schemas.microsoft.com/office/powerpoint/2010/main" xmlns="" val="3174657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3567A54-798A-45FD-8EAF-3F673C5B78DE}" type="slidenum">
              <a:rPr lang="en-US" altLang="zh-CN"/>
              <a:pPr/>
              <a:t>‹#›</a:t>
            </a:fld>
            <a:endParaRPr lang="en-US" altLang="zh-CN"/>
          </a:p>
        </p:txBody>
      </p:sp>
    </p:spTree>
    <p:extLst>
      <p:ext uri="{BB962C8B-B14F-4D97-AF65-F5344CB8AC3E}">
        <p14:creationId xmlns:p14="http://schemas.microsoft.com/office/powerpoint/2010/main" xmlns="" val="4262275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B9A6C40-E761-49B9-88EF-579FB913AFAB}" type="slidenum">
              <a:rPr lang="en-US" altLang="zh-CN"/>
              <a:pPr/>
              <a:t>‹#›</a:t>
            </a:fld>
            <a:endParaRPr lang="en-US" altLang="zh-CN"/>
          </a:p>
        </p:txBody>
      </p:sp>
    </p:spTree>
    <p:extLst>
      <p:ext uri="{BB962C8B-B14F-4D97-AF65-F5344CB8AC3E}">
        <p14:creationId xmlns:p14="http://schemas.microsoft.com/office/powerpoint/2010/main" xmlns="" val="4241174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963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963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6963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6963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163791F-3F73-4D5F-82C3-3DE38F355225}"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Text Box 5"/>
          <p:cNvSpPr txBox="1">
            <a:spLocks noGrp="1" noChangeArrowheads="1"/>
          </p:cNvSpPr>
          <p:nvPr>
            <p:ph type="title"/>
          </p:nvPr>
        </p:nvSpPr>
        <p:spPr bwMode="auto">
          <a:xfrm>
            <a:off x="381000" y="914400"/>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000" dirty="0">
                <a:solidFill>
                  <a:srgbClr val="0000FF"/>
                </a:solidFill>
              </a:rPr>
              <a:t>第</a:t>
            </a:r>
            <a:r>
              <a:rPr lang="en-US" altLang="zh-CN" sz="4000" dirty="0">
                <a:solidFill>
                  <a:srgbClr val="0000FF"/>
                </a:solidFill>
              </a:rPr>
              <a:t>10</a:t>
            </a:r>
            <a:r>
              <a:rPr lang="zh-CN" altLang="en-US" sz="4000" dirty="0">
                <a:solidFill>
                  <a:srgbClr val="0000FF"/>
                </a:solidFill>
              </a:rPr>
              <a:t>课  短文三篇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09600" y="857250"/>
            <a:ext cx="8340725" cy="1905000"/>
          </a:xfrm>
          <a:prstGeom prst="rect">
            <a:avLst/>
          </a:prstGeom>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3600" b="1">
                <a:solidFill>
                  <a:srgbClr val="FF0066"/>
                </a:solidFill>
              </a:rPr>
              <a:t>作者要谈“热爱生命”，为什么开头却从“度日”说起？</a:t>
            </a:r>
            <a:br>
              <a:rPr lang="zh-CN" altLang="en-US" sz="3600" b="1">
                <a:solidFill>
                  <a:srgbClr val="FF0066"/>
                </a:solidFill>
              </a:rPr>
            </a:br>
            <a:r>
              <a:rPr lang="zh-CN" altLang="en-US" sz="3600" b="1">
                <a:solidFill>
                  <a:schemeClr val="tx2"/>
                </a:solidFill>
              </a:rPr>
              <a:t>　</a:t>
            </a:r>
            <a:br>
              <a:rPr lang="zh-CN" altLang="en-US" sz="3600" b="1">
                <a:solidFill>
                  <a:schemeClr val="tx2"/>
                </a:solidFill>
              </a:rPr>
            </a:br>
            <a:endParaRPr lang="zh-CN" altLang="en-US" sz="3600" b="1">
              <a:solidFill>
                <a:schemeClr val="tx2"/>
              </a:solidFill>
            </a:endParaRPr>
          </a:p>
        </p:txBody>
      </p:sp>
      <p:sp>
        <p:nvSpPr>
          <p:cNvPr id="4" name="Rectangle 3"/>
          <p:cNvSpPr txBox="1">
            <a:spLocks noChangeArrowheads="1"/>
          </p:cNvSpPr>
          <p:nvPr/>
        </p:nvSpPr>
        <p:spPr>
          <a:xfrm>
            <a:off x="642938" y="2286000"/>
            <a:ext cx="8001000" cy="3881438"/>
          </a:xfrm>
          <a:prstGeom prst="rect">
            <a:avLst/>
          </a:prstGeom>
        </p:spPr>
        <p:txBody>
          <a:bodyPr/>
          <a:lstStyle>
            <a:lvl1pPr marL="342900" indent="-3429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20000"/>
              </a:spcBef>
              <a:buFontTx/>
              <a:buChar char="•"/>
            </a:pPr>
            <a:r>
              <a:rPr lang="en-US" altLang="zh-CN" sz="3600" b="1"/>
              <a:t>“</a:t>
            </a:r>
            <a:r>
              <a:rPr lang="zh-CN" altLang="en-US" sz="3600" b="1"/>
              <a:t>生命”对人是公平的，人人都有，又和“度日”呀， “光阴”呀，密不可分，但是，面对这一个简单的问题，作者深知不同人有不同的认识和不同的态度。从这入手，会使人感觉：浅显、熟悉、亲切，其后就会自然的一步步的接受作者的观点。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838200" y="609600"/>
            <a:ext cx="7378700" cy="1143000"/>
          </a:xfrm>
          <a:prstGeom prst="rect">
            <a:avLst/>
          </a:prstGeom>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4400" b="1">
                <a:solidFill>
                  <a:srgbClr val="FF0066"/>
                </a:solidFill>
                <a:ea typeface="华文新魏" pitchFamily="2" charset="-122"/>
              </a:rPr>
              <a:t>作者蒙田在第一段中的结论性体会、见解是什么？</a:t>
            </a:r>
            <a:r>
              <a:rPr lang="zh-CN" altLang="en-US" sz="4400" b="1">
                <a:solidFill>
                  <a:srgbClr val="FF33CC"/>
                </a:solidFill>
                <a:ea typeface="华文新魏" pitchFamily="2" charset="-122"/>
              </a:rPr>
              <a:t/>
            </a:r>
            <a:br>
              <a:rPr lang="zh-CN" altLang="en-US" sz="4400" b="1">
                <a:solidFill>
                  <a:srgbClr val="FF33CC"/>
                </a:solidFill>
                <a:ea typeface="华文新魏" pitchFamily="2" charset="-122"/>
              </a:rPr>
            </a:br>
            <a:endParaRPr lang="zh-CN" altLang="en-US" sz="4400" b="1">
              <a:solidFill>
                <a:srgbClr val="FF33CC"/>
              </a:solidFill>
              <a:ea typeface="华文新魏" pitchFamily="2" charset="-122"/>
            </a:endParaRPr>
          </a:p>
        </p:txBody>
      </p:sp>
      <p:sp>
        <p:nvSpPr>
          <p:cNvPr id="4" name="Rectangle 3"/>
          <p:cNvSpPr txBox="1">
            <a:spLocks noChangeArrowheads="1"/>
          </p:cNvSpPr>
          <p:nvPr/>
        </p:nvSpPr>
        <p:spPr>
          <a:xfrm>
            <a:off x="809625" y="2214563"/>
            <a:ext cx="7958138" cy="3881437"/>
          </a:xfrm>
          <a:prstGeom prst="rect">
            <a:avLst/>
          </a:prstGeom>
        </p:spPr>
        <p:txBody>
          <a:bodyPr/>
          <a:lstStyle>
            <a:lvl1pPr marL="342900" indent="-3429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20000"/>
              </a:spcBef>
              <a:buFontTx/>
              <a:buChar char="•"/>
            </a:pPr>
            <a:r>
              <a:rPr lang="zh-CN" altLang="en-US" sz="3600" b="1"/>
              <a:t>蒙田有生命“值得称颂”并“富有乐趣”“到了垂暮之年也还是如此”的体会；直陈反对“虚度此生”的见解。</a:t>
            </a:r>
          </a:p>
          <a:p>
            <a:pPr>
              <a:spcBef>
                <a:spcPct val="20000"/>
              </a:spcBef>
              <a:buFontTx/>
              <a:buChar char="•"/>
            </a:pPr>
            <a:endParaRPr lang="en-US" altLang="zh-CN" sz="3600" b="1"/>
          </a:p>
        </p:txBody>
      </p:sp>
      <p:sp>
        <p:nvSpPr>
          <p:cNvPr id="12293" name="Text Box 4"/>
          <p:cNvSpPr txBox="1">
            <a:spLocks noChangeArrowheads="1"/>
          </p:cNvSpPr>
          <p:nvPr/>
        </p:nvSpPr>
        <p:spPr bwMode="auto">
          <a:xfrm>
            <a:off x="914400" y="4114800"/>
            <a:ext cx="7848600" cy="310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400">
                <a:ea typeface="隶书" pitchFamily="49" charset="-122"/>
              </a:rPr>
              <a:t>作者认为“只有乐于生的人才能真正不感到死之苦恼”你能谈谈自己的看法吗？</a:t>
            </a:r>
          </a:p>
          <a:p>
            <a:pPr>
              <a:spcBef>
                <a:spcPct val="50000"/>
              </a:spcBef>
            </a:pPr>
            <a:endParaRPr lang="en-US" altLang="zh-CN" sz="440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2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914400" y="609600"/>
            <a:ext cx="7378700" cy="1143000"/>
          </a:xfrm>
          <a:prstGeom prst="rect">
            <a:avLst/>
          </a:prstGeom>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4400" b="1">
                <a:solidFill>
                  <a:srgbClr val="FF0066"/>
                </a:solidFill>
              </a:rPr>
              <a:t>作者蒙田认为生命的本质是什么？</a:t>
            </a:r>
          </a:p>
        </p:txBody>
      </p:sp>
      <p:sp>
        <p:nvSpPr>
          <p:cNvPr id="4" name="Rectangle 3"/>
          <p:cNvSpPr txBox="1">
            <a:spLocks noChangeArrowheads="1"/>
          </p:cNvSpPr>
          <p:nvPr/>
        </p:nvSpPr>
        <p:spPr>
          <a:xfrm>
            <a:off x="571500" y="2286000"/>
            <a:ext cx="7977188" cy="3881438"/>
          </a:xfrm>
          <a:prstGeom prst="rect">
            <a:avLst/>
          </a:prstGeom>
        </p:spPr>
        <p:txBody>
          <a:bodyPr/>
          <a:lstStyle>
            <a:lvl1pPr marL="342900" indent="-3429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20000"/>
              </a:spcBef>
              <a:buFontTx/>
              <a:buChar char="•"/>
            </a:pPr>
            <a:r>
              <a:rPr lang="zh-CN" altLang="en-US" sz="4000" b="1"/>
              <a:t>他对 “随时告别人生，毫不惋惜”是因为认识到了“生之本质在于死。因此只有乐于生的人才能真正不感到死之苦恼。”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533400" y="609600"/>
            <a:ext cx="8216900" cy="1143000"/>
          </a:xfrm>
          <a:prstGeom prst="rect">
            <a:avLst/>
          </a:prstGeom>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3600" b="1">
                <a:solidFill>
                  <a:srgbClr val="CC0000"/>
                </a:solidFill>
              </a:rPr>
              <a:t>你怎样理解作者说</a:t>
            </a:r>
            <a:r>
              <a:rPr lang="en-US" altLang="zh-CN" sz="3600" b="1">
                <a:solidFill>
                  <a:srgbClr val="CC0000"/>
                </a:solidFill>
              </a:rPr>
              <a:t>:“</a:t>
            </a:r>
            <a:r>
              <a:rPr lang="zh-CN" altLang="en-US" sz="3600" b="1">
                <a:solidFill>
                  <a:srgbClr val="CC0000"/>
                </a:solidFill>
              </a:rPr>
              <a:t>我们的生命受到自然的厚赐</a:t>
            </a:r>
            <a:r>
              <a:rPr lang="en-US" altLang="zh-CN" sz="3600" b="1">
                <a:solidFill>
                  <a:srgbClr val="CC0000"/>
                </a:solidFill>
              </a:rPr>
              <a:t>,</a:t>
            </a:r>
            <a:r>
              <a:rPr lang="zh-CN" altLang="en-US" sz="3600" b="1">
                <a:solidFill>
                  <a:srgbClr val="CC0000"/>
                </a:solidFill>
              </a:rPr>
              <a:t>它是优越无比的”这句话的</a:t>
            </a:r>
            <a:r>
              <a:rPr lang="en-US" altLang="zh-CN" sz="3600" b="1">
                <a:solidFill>
                  <a:srgbClr val="CC0000"/>
                </a:solidFill>
              </a:rPr>
              <a:t>?</a:t>
            </a:r>
            <a:br>
              <a:rPr lang="en-US" altLang="zh-CN" sz="3600" b="1">
                <a:solidFill>
                  <a:srgbClr val="CC0000"/>
                </a:solidFill>
              </a:rPr>
            </a:br>
            <a:endParaRPr lang="en-US" altLang="zh-CN" sz="3600" b="1">
              <a:solidFill>
                <a:srgbClr val="CC0000"/>
              </a:solidFill>
            </a:endParaRPr>
          </a:p>
        </p:txBody>
      </p:sp>
      <p:sp>
        <p:nvSpPr>
          <p:cNvPr id="4" name="Rectangle 3"/>
          <p:cNvSpPr txBox="1">
            <a:spLocks noChangeArrowheads="1"/>
          </p:cNvSpPr>
          <p:nvPr/>
        </p:nvSpPr>
        <p:spPr>
          <a:xfrm>
            <a:off x="0" y="2133600"/>
            <a:ext cx="9144000" cy="3881438"/>
          </a:xfrm>
          <a:prstGeom prst="rect">
            <a:avLst/>
          </a:prstGeom>
        </p:spPr>
        <p:txBody>
          <a:bodyPr/>
          <a:lstStyle>
            <a:lvl1pPr marL="342900" indent="-3429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90000"/>
              </a:lnSpc>
              <a:spcBef>
                <a:spcPct val="20000"/>
              </a:spcBef>
              <a:buFontTx/>
              <a:buChar char="•"/>
            </a:pPr>
            <a:r>
              <a:rPr lang="zh-CN" altLang="en-US" sz="3200" b="1"/>
              <a:t>这说法表明蒙田具有文艺复兴时期人文主义思想</a:t>
            </a:r>
            <a:r>
              <a:rPr lang="en-US" altLang="zh-CN" sz="3200" b="1"/>
              <a:t>,</a:t>
            </a:r>
            <a:r>
              <a:rPr lang="zh-CN" altLang="en-US" sz="3200" b="1"/>
              <a:t>这思想是进步的。首先它承认自然的伟大，又看到了人的优越。这优越又集中而突出地表现在敬畏热爱宇宙、自然、生命上。：它强调了宇宙、自然、生命的互为依存，不可分割的思想，具体表现在自然与人之间的一种你中有我，我中有你的意境中。面临</a:t>
            </a:r>
            <a:r>
              <a:rPr lang="en-US" altLang="zh-CN" sz="3200" b="1"/>
              <a:t>21</a:t>
            </a:r>
            <a:r>
              <a:rPr lang="zh-CN" altLang="en-US" sz="3200" b="1"/>
              <a:t>世纪的今天，我们更感到这种认识具有现实意义。这些思想认识是作者给予我们的宝贵财富之一。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endParaRPr lang="zh-CN" altLang="zh-CN"/>
          </a:p>
        </p:txBody>
      </p:sp>
      <p:sp>
        <p:nvSpPr>
          <p:cNvPr id="18435" name="Rectangle 3"/>
          <p:cNvSpPr>
            <a:spLocks noGrp="1" noChangeArrowheads="1"/>
          </p:cNvSpPr>
          <p:nvPr>
            <p:ph type="body" idx="1"/>
          </p:nvPr>
        </p:nvSpPr>
        <p:spPr/>
        <p:txBody>
          <a:bodyPr/>
          <a:lstStyle/>
          <a:p>
            <a:r>
              <a:rPr lang="en-US" altLang="zh-CN" sz="6000"/>
              <a:t>       </a:t>
            </a:r>
          </a:p>
          <a:p>
            <a:r>
              <a:rPr lang="en-US" altLang="zh-CN" sz="6000"/>
              <a:t>        </a:t>
            </a:r>
            <a:r>
              <a:rPr lang="zh-CN" altLang="en-US" sz="6000"/>
              <a:t>小结思路内容</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457200" y="609600"/>
            <a:ext cx="8229600" cy="4525963"/>
          </a:xfrm>
        </p:spPr>
        <p:txBody>
          <a:bodyPr/>
          <a:lstStyle/>
          <a:p>
            <a:pPr>
              <a:buFontTx/>
              <a:buNone/>
            </a:pPr>
            <a:r>
              <a:rPr lang="en-US" altLang="zh-CN" sz="6000">
                <a:latin typeface="华文新魏" pitchFamily="2" charset="-122"/>
                <a:ea typeface="华文新魏" pitchFamily="2" charset="-122"/>
              </a:rPr>
              <a:t>  </a:t>
            </a:r>
            <a:r>
              <a:rPr lang="zh-CN" altLang="en-US" sz="6000">
                <a:latin typeface="华文新魏" pitchFamily="2" charset="-122"/>
                <a:ea typeface="华文新魏" pitchFamily="2" charset="-122"/>
              </a:rPr>
              <a:t>本文</a:t>
            </a:r>
            <a:r>
              <a:rPr lang="zh-CN" altLang="en-US" sz="6000">
                <a:solidFill>
                  <a:srgbClr val="FF3300"/>
                </a:solidFill>
                <a:latin typeface="华文新魏" pitchFamily="2" charset="-122"/>
                <a:ea typeface="华文新魏" pitchFamily="2" charset="-122"/>
              </a:rPr>
              <a:t>基本思路</a:t>
            </a:r>
            <a:r>
              <a:rPr lang="zh-CN" altLang="en-US" sz="6000">
                <a:latin typeface="华文新魏" pitchFamily="2" charset="-122"/>
                <a:ea typeface="华文新魏" pitchFamily="2" charset="-122"/>
              </a:rPr>
              <a:t>是：</a:t>
            </a:r>
          </a:p>
          <a:p>
            <a:pPr>
              <a:buFontTx/>
              <a:buNone/>
            </a:pPr>
            <a:r>
              <a:rPr lang="zh-CN" altLang="en-US" sz="6000">
                <a:latin typeface="华文新魏" pitchFamily="2" charset="-122"/>
                <a:ea typeface="华文新魏" pitchFamily="2" charset="-122"/>
              </a:rPr>
              <a:t>  理解词语</a:t>
            </a:r>
            <a:r>
              <a:rPr lang="zh-CN" altLang="en-US" sz="6000">
                <a:latin typeface="Arial"/>
                <a:ea typeface="华文新魏" pitchFamily="2" charset="-122"/>
              </a:rPr>
              <a:t>“</a:t>
            </a:r>
            <a:r>
              <a:rPr lang="zh-CN" altLang="en-US" sz="6000">
                <a:latin typeface="华文新魏" pitchFamily="2" charset="-122"/>
                <a:ea typeface="华文新魏" pitchFamily="2" charset="-122"/>
              </a:rPr>
              <a:t>度日</a:t>
            </a:r>
            <a:r>
              <a:rPr lang="zh-CN" altLang="en-US" sz="6000">
                <a:latin typeface="Arial"/>
                <a:ea typeface="华文新魏" pitchFamily="2" charset="-122"/>
              </a:rPr>
              <a:t>”</a:t>
            </a:r>
            <a:r>
              <a:rPr lang="zh-CN" altLang="en-US" sz="6000">
                <a:latin typeface="华文新魏" pitchFamily="2" charset="-122"/>
                <a:ea typeface="华文新魏" pitchFamily="2" charset="-122"/>
              </a:rPr>
              <a:t>的基本含义</a:t>
            </a:r>
            <a:r>
              <a:rPr lang="en-US" altLang="zh-CN" sz="6000">
                <a:latin typeface="Arial"/>
                <a:ea typeface="华文新魏" pitchFamily="2" charset="-122"/>
              </a:rPr>
              <a:t>—</a:t>
            </a:r>
            <a:r>
              <a:rPr lang="zh-CN" altLang="en-US" sz="6000">
                <a:latin typeface="华文新魏" pitchFamily="2" charset="-122"/>
                <a:ea typeface="华文新魏" pitchFamily="2" charset="-122"/>
              </a:rPr>
              <a:t>我对生命的态度</a:t>
            </a:r>
            <a:r>
              <a:rPr lang="en-US" altLang="zh-CN" sz="6000">
                <a:latin typeface="Arial"/>
                <a:ea typeface="华文新魏" pitchFamily="2" charset="-122"/>
              </a:rPr>
              <a:t>—</a:t>
            </a:r>
            <a:r>
              <a:rPr lang="zh-CN" altLang="en-US" sz="6000">
                <a:latin typeface="华文新魏" pitchFamily="2" charset="-122"/>
                <a:ea typeface="华文新魏" pitchFamily="2" charset="-122"/>
              </a:rPr>
              <a:t>以切身体会告诫人们要热爱生命。</a:t>
            </a:r>
          </a:p>
          <a:p>
            <a:endParaRPr lang="en-US" altLang="zh-CN" sz="600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0" y="0"/>
            <a:ext cx="9144000" cy="2085975"/>
          </a:xfrm>
          <a:prstGeom prst="rect">
            <a:avLst/>
          </a:prstGeom>
          <a:solidFill>
            <a:srgbClr val="CCFFCC">
              <a:alpha val="70195"/>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20000"/>
              </a:lnSpc>
            </a:pPr>
            <a:r>
              <a:rPr kumimoji="1" lang="zh-CN" altLang="en-US" sz="3600" b="1">
                <a:solidFill>
                  <a:srgbClr val="CC0000"/>
                </a:solidFill>
                <a:latin typeface="Times New Roman" pitchFamily="18" charset="0"/>
                <a:ea typeface="方正姚体" pitchFamily="2" charset="-122"/>
              </a:rPr>
              <a:t>作者觉得热爱生命就要</a:t>
            </a:r>
            <a:r>
              <a:rPr kumimoji="1" lang="en-US" altLang="zh-CN" sz="3600" b="1">
                <a:solidFill>
                  <a:srgbClr val="CC0000"/>
                </a:solidFill>
                <a:latin typeface="Times New Roman" pitchFamily="18" charset="0"/>
                <a:ea typeface="方正姚体" pitchFamily="2" charset="-122"/>
              </a:rPr>
              <a:t>——</a:t>
            </a:r>
            <a:r>
              <a:rPr kumimoji="1" lang="zh-CN" altLang="en-US" sz="3600" b="1">
                <a:solidFill>
                  <a:schemeClr val="accent2"/>
                </a:solidFill>
                <a:ea typeface="华文新魏" pitchFamily="2" charset="-122"/>
              </a:rPr>
              <a:t>热爱生活，</a:t>
            </a:r>
          </a:p>
          <a:p>
            <a:pPr algn="ctr">
              <a:lnSpc>
                <a:spcPct val="120000"/>
              </a:lnSpc>
            </a:pPr>
            <a:r>
              <a:rPr kumimoji="1" lang="zh-CN" altLang="en-US" sz="3600" b="1">
                <a:solidFill>
                  <a:schemeClr val="accent2"/>
                </a:solidFill>
                <a:ea typeface="华文新魏" pitchFamily="2" charset="-122"/>
              </a:rPr>
              <a:t>“坏日子”要飞快地过，</a:t>
            </a:r>
          </a:p>
          <a:p>
            <a:pPr algn="ctr">
              <a:lnSpc>
                <a:spcPct val="120000"/>
              </a:lnSpc>
            </a:pPr>
            <a:r>
              <a:rPr kumimoji="1" lang="zh-CN" altLang="en-US" sz="3600" b="1">
                <a:solidFill>
                  <a:schemeClr val="accent2"/>
                </a:solidFill>
                <a:ea typeface="华文新魏" pitchFamily="2" charset="-122"/>
              </a:rPr>
              <a:t>好日子要慢慢赏玩，领略美好的时光。</a:t>
            </a:r>
            <a:endParaRPr kumimoji="1" lang="zh-CN" altLang="en-US" sz="3600" b="1">
              <a:solidFill>
                <a:schemeClr val="accent2"/>
              </a:solidFill>
              <a:latin typeface="Times New Roman" pitchFamily="18" charset="0"/>
              <a:ea typeface="华文新魏" pitchFamily="2" charset="-122"/>
            </a:endParaRPr>
          </a:p>
        </p:txBody>
      </p:sp>
      <p:sp>
        <p:nvSpPr>
          <p:cNvPr id="3" name="Text Box 4"/>
          <p:cNvSpPr txBox="1">
            <a:spLocks noChangeArrowheads="1"/>
          </p:cNvSpPr>
          <p:nvPr/>
        </p:nvSpPr>
        <p:spPr bwMode="auto">
          <a:xfrm>
            <a:off x="0" y="1943100"/>
            <a:ext cx="9144000" cy="4967288"/>
          </a:xfrm>
          <a:prstGeom prst="rect">
            <a:avLst/>
          </a:prstGeom>
          <a:solidFill>
            <a:srgbClr val="CCFFCC">
              <a:alpha val="59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20000"/>
              </a:lnSpc>
            </a:pPr>
            <a:r>
              <a:rPr kumimoji="1" lang="en-US" altLang="zh-CN" sz="3600" b="1">
                <a:solidFill>
                  <a:srgbClr val="CC0000"/>
                </a:solidFill>
                <a:latin typeface="Times New Roman" pitchFamily="18" charset="0"/>
                <a:ea typeface="方正姚体" pitchFamily="2" charset="-122"/>
              </a:rPr>
              <a:t>“</a:t>
            </a:r>
            <a:r>
              <a:rPr kumimoji="1" lang="zh-CN" altLang="en-US" sz="3600" b="1">
                <a:solidFill>
                  <a:srgbClr val="CC0000"/>
                </a:solidFill>
                <a:latin typeface="方正姚体" pitchFamily="2" charset="-122"/>
                <a:ea typeface="方正姚体" pitchFamily="2" charset="-122"/>
              </a:rPr>
              <a:t>哲人</a:t>
            </a:r>
            <a:r>
              <a:rPr kumimoji="1" lang="zh-CN" altLang="en-US" sz="3600" b="1">
                <a:solidFill>
                  <a:srgbClr val="CC0000"/>
                </a:solidFill>
                <a:latin typeface="Times New Roman" pitchFamily="18" charset="0"/>
                <a:ea typeface="方正姚体" pitchFamily="2" charset="-122"/>
              </a:rPr>
              <a:t>”</a:t>
            </a:r>
            <a:r>
              <a:rPr kumimoji="1" lang="zh-CN" altLang="en-US" sz="3600" b="1">
                <a:solidFill>
                  <a:srgbClr val="CC0000"/>
                </a:solidFill>
                <a:latin typeface="方正姚体" pitchFamily="2" charset="-122"/>
                <a:ea typeface="方正姚体" pitchFamily="2" charset="-122"/>
              </a:rPr>
              <a:t>认为：</a:t>
            </a:r>
          </a:p>
          <a:p>
            <a:pPr>
              <a:lnSpc>
                <a:spcPct val="120000"/>
              </a:lnSpc>
            </a:pPr>
            <a:r>
              <a:rPr kumimoji="1" lang="zh-CN" altLang="en-US" sz="3200" b="1">
                <a:solidFill>
                  <a:schemeClr val="accent2"/>
                </a:solidFill>
                <a:latin typeface="楷体_GB2312" pitchFamily="49" charset="-122"/>
                <a:ea typeface="楷体_GB2312" pitchFamily="49" charset="-122"/>
              </a:rPr>
              <a:t>生命的利用不外乎在于将它打发、消磨，</a:t>
            </a:r>
          </a:p>
          <a:p>
            <a:pPr>
              <a:lnSpc>
                <a:spcPct val="120000"/>
              </a:lnSpc>
            </a:pPr>
            <a:r>
              <a:rPr kumimoji="1" lang="zh-CN" altLang="en-US" sz="3200" b="1">
                <a:solidFill>
                  <a:schemeClr val="accent2"/>
                </a:solidFill>
                <a:latin typeface="楷体_GB2312" pitchFamily="49" charset="-122"/>
                <a:ea typeface="楷体_GB2312" pitchFamily="49" charset="-122"/>
              </a:rPr>
              <a:t>并尽量回避它，无视它的存在，</a:t>
            </a:r>
          </a:p>
          <a:p>
            <a:pPr>
              <a:lnSpc>
                <a:spcPct val="120000"/>
              </a:lnSpc>
            </a:pPr>
            <a:r>
              <a:rPr kumimoji="1" lang="zh-CN" altLang="en-US" sz="3200" b="1">
                <a:solidFill>
                  <a:schemeClr val="accent2"/>
                </a:solidFill>
                <a:latin typeface="楷体_GB2312" pitchFamily="49" charset="-122"/>
                <a:ea typeface="楷体_GB2312" pitchFamily="49" charset="-122"/>
              </a:rPr>
              <a:t>仿佛这是一件苦事、一件贱物似的。</a:t>
            </a:r>
          </a:p>
          <a:p>
            <a:pPr>
              <a:lnSpc>
                <a:spcPct val="120000"/>
              </a:lnSpc>
            </a:pPr>
            <a:r>
              <a:rPr kumimoji="1" lang="zh-CN" altLang="en-US" sz="3600" b="1">
                <a:solidFill>
                  <a:srgbClr val="CC0000"/>
                </a:solidFill>
                <a:latin typeface="方正姚体" pitchFamily="2" charset="-122"/>
                <a:ea typeface="方正姚体" pitchFamily="2" charset="-122"/>
              </a:rPr>
              <a:t>我却认为：</a:t>
            </a:r>
          </a:p>
          <a:p>
            <a:pPr>
              <a:lnSpc>
                <a:spcPct val="120000"/>
              </a:lnSpc>
            </a:pPr>
            <a:r>
              <a:rPr kumimoji="1" lang="zh-CN" altLang="en-US" sz="3200" b="1">
                <a:solidFill>
                  <a:schemeClr val="accent2"/>
                </a:solidFill>
                <a:latin typeface="楷体_GB2312" pitchFamily="49" charset="-122"/>
                <a:ea typeface="楷体_GB2312" pitchFamily="49" charset="-122"/>
              </a:rPr>
              <a:t>生命受到自然的恩赐，它是优越无比的，</a:t>
            </a:r>
          </a:p>
          <a:p>
            <a:pPr>
              <a:lnSpc>
                <a:spcPct val="120000"/>
              </a:lnSpc>
            </a:pPr>
            <a:r>
              <a:rPr kumimoji="1" lang="zh-CN" altLang="en-US" sz="3200" b="1">
                <a:solidFill>
                  <a:schemeClr val="accent2"/>
                </a:solidFill>
                <a:latin typeface="楷体_GB2312" pitchFamily="49" charset="-122"/>
                <a:ea typeface="楷体_GB2312" pitchFamily="49" charset="-122"/>
              </a:rPr>
              <a:t>如果我们觉得不堪生之重压或是白白虚度此生，那也只能怪我们。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0" y="0"/>
            <a:ext cx="9144000" cy="2832100"/>
          </a:xfrm>
          <a:prstGeom prst="rect">
            <a:avLst/>
          </a:prstGeom>
          <a:solidFill>
            <a:srgbClr val="CCFFCC">
              <a:alpha val="70195"/>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kumimoji="1" lang="zh-CN" altLang="en-US" sz="2800" b="1">
                <a:solidFill>
                  <a:srgbClr val="FF0000"/>
                </a:solidFill>
                <a:latin typeface="Times New Roman" pitchFamily="18" charset="0"/>
                <a:ea typeface="方正姚体" pitchFamily="2" charset="-122"/>
              </a:rPr>
              <a:t>面对“死亡”，作者的态度是：</a:t>
            </a:r>
          </a:p>
          <a:p>
            <a:pPr algn="ctr">
              <a:lnSpc>
                <a:spcPct val="130000"/>
              </a:lnSpc>
            </a:pPr>
            <a:r>
              <a:rPr kumimoji="1" lang="zh-CN" altLang="en-US" sz="2800" b="1">
                <a:solidFill>
                  <a:schemeClr val="accent2"/>
                </a:solidFill>
                <a:ea typeface="楷体_GB2312" pitchFamily="49" charset="-122"/>
              </a:rPr>
              <a:t>不要害怕死亡，</a:t>
            </a:r>
          </a:p>
          <a:p>
            <a:pPr algn="ctr">
              <a:lnSpc>
                <a:spcPct val="130000"/>
              </a:lnSpc>
            </a:pPr>
            <a:r>
              <a:rPr kumimoji="1" lang="zh-CN" altLang="en-US" sz="2800" b="1">
                <a:solidFill>
                  <a:schemeClr val="accent2"/>
                </a:solidFill>
                <a:ea typeface="楷体_GB2312" pitchFamily="49" charset="-122"/>
              </a:rPr>
              <a:t>只有乐于生，才能不感到死之苦恼。</a:t>
            </a:r>
          </a:p>
          <a:p>
            <a:pPr algn="ctr">
              <a:lnSpc>
                <a:spcPct val="130000"/>
              </a:lnSpc>
            </a:pPr>
            <a:r>
              <a:rPr kumimoji="1" lang="zh-CN" altLang="en-US" sz="2800" b="1">
                <a:solidFill>
                  <a:schemeClr val="accent2"/>
                </a:solidFill>
                <a:ea typeface="楷体_GB2312" pitchFamily="49" charset="-122"/>
              </a:rPr>
              <a:t>剩下的生命愈是短暂，</a:t>
            </a:r>
          </a:p>
          <a:p>
            <a:pPr algn="ctr">
              <a:lnSpc>
                <a:spcPct val="130000"/>
              </a:lnSpc>
            </a:pPr>
            <a:r>
              <a:rPr kumimoji="1" lang="zh-CN" altLang="en-US" sz="2800" b="1">
                <a:solidFill>
                  <a:schemeClr val="accent2"/>
                </a:solidFill>
                <a:ea typeface="楷体_GB2312" pitchFamily="49" charset="-122"/>
              </a:rPr>
              <a:t>“我”愈要使它过得丰盈饱满。</a:t>
            </a:r>
            <a:endParaRPr kumimoji="1" lang="zh-CN" altLang="en-US" sz="2800" b="1">
              <a:solidFill>
                <a:schemeClr val="accent2"/>
              </a:solidFill>
              <a:latin typeface="Times New Roman" pitchFamily="18" charset="0"/>
              <a:ea typeface="楷体_GB2312" pitchFamily="49" charset="-122"/>
            </a:endParaRPr>
          </a:p>
        </p:txBody>
      </p:sp>
      <p:sp>
        <p:nvSpPr>
          <p:cNvPr id="3" name="Rectangle 3"/>
          <p:cNvSpPr txBox="1">
            <a:spLocks noChangeArrowheads="1"/>
          </p:cNvSpPr>
          <p:nvPr/>
        </p:nvSpPr>
        <p:spPr>
          <a:xfrm>
            <a:off x="0" y="2667000"/>
            <a:ext cx="9144000" cy="4648200"/>
          </a:xfrm>
          <a:prstGeom prst="rect">
            <a:avLst/>
          </a:prstGeom>
        </p:spPr>
        <p:txBody>
          <a:bodyPr/>
          <a:lstStyle/>
          <a:p>
            <a:pPr marL="342900" indent="-342900" eaLnBrk="0" hangingPunct="0">
              <a:lnSpc>
                <a:spcPct val="140000"/>
              </a:lnSpc>
              <a:spcBef>
                <a:spcPct val="20000"/>
              </a:spcBef>
              <a:buFontTx/>
              <a:buChar char="•"/>
              <a:defRPr/>
            </a:pPr>
            <a:r>
              <a:rPr lang="en-US" altLang="zh-CN" sz="3200" b="1" kern="0" dirty="0">
                <a:solidFill>
                  <a:schemeClr val="accent2"/>
                </a:solidFill>
                <a:latin typeface="华文新魏" pitchFamily="2" charset="-122"/>
                <a:ea typeface="华文新魏" pitchFamily="2" charset="-122"/>
              </a:rPr>
              <a:t> </a:t>
            </a:r>
            <a:r>
              <a:rPr lang="zh-CN" altLang="en-US" sz="3200" b="1" kern="0" dirty="0">
                <a:solidFill>
                  <a:schemeClr val="accent2"/>
                </a:solidFill>
                <a:latin typeface="华文新魏" pitchFamily="2" charset="-122"/>
                <a:ea typeface="华文新魏" pitchFamily="2" charset="-122"/>
              </a:rPr>
              <a:t>生活是相对于生命而言的，</a:t>
            </a:r>
            <a:r>
              <a:rPr lang="zh-CN" altLang="en-US" sz="3200" b="1" kern="0" dirty="0">
                <a:solidFill>
                  <a:srgbClr val="FF0000"/>
                </a:solidFill>
                <a:latin typeface="华文新魏" pitchFamily="2" charset="-122"/>
                <a:ea typeface="华文新魏" pitchFamily="2" charset="-122"/>
              </a:rPr>
              <a:t>热爱生命的最好方式就是珍惜时光，热爱生活</a:t>
            </a:r>
            <a:r>
              <a:rPr lang="zh-CN" altLang="en-US" sz="3200" b="1" kern="0" dirty="0">
                <a:solidFill>
                  <a:schemeClr val="accent2"/>
                </a:solidFill>
                <a:latin typeface="华文新魏" pitchFamily="2" charset="-122"/>
                <a:ea typeface="华文新魏" pitchFamily="2" charset="-122"/>
              </a:rPr>
              <a:t>。</a:t>
            </a:r>
          </a:p>
          <a:p>
            <a:pPr marL="342900" indent="-342900" eaLnBrk="0" hangingPunct="0">
              <a:lnSpc>
                <a:spcPct val="140000"/>
              </a:lnSpc>
              <a:spcBef>
                <a:spcPct val="20000"/>
              </a:spcBef>
              <a:buFontTx/>
              <a:buChar char="•"/>
              <a:defRPr/>
            </a:pPr>
            <a:r>
              <a:rPr lang="zh-CN" altLang="en-US" sz="3200" b="1" kern="0" dirty="0">
                <a:solidFill>
                  <a:schemeClr val="accent2"/>
                </a:solidFill>
                <a:latin typeface="华文新魏" pitchFamily="2" charset="-122"/>
                <a:ea typeface="华文新魏" pitchFamily="2" charset="-122"/>
              </a:rPr>
              <a:t>同样，</a:t>
            </a:r>
            <a:r>
              <a:rPr lang="zh-CN" altLang="en-US" sz="3200" b="1" kern="0" dirty="0">
                <a:solidFill>
                  <a:schemeClr val="accent2"/>
                </a:solidFill>
                <a:latin typeface="Arial"/>
                <a:ea typeface="华文新魏" pitchFamily="2" charset="-122"/>
              </a:rPr>
              <a:t>“</a:t>
            </a:r>
            <a:r>
              <a:rPr lang="zh-CN" altLang="en-US" sz="3200" b="1" kern="0" dirty="0">
                <a:solidFill>
                  <a:schemeClr val="accent2"/>
                </a:solidFill>
                <a:latin typeface="华文新魏" pitchFamily="2" charset="-122"/>
                <a:ea typeface="华文新魏" pitchFamily="2" charset="-122"/>
              </a:rPr>
              <a:t>死亡</a:t>
            </a:r>
            <a:r>
              <a:rPr lang="zh-CN" altLang="en-US" sz="3200" b="1" kern="0" dirty="0">
                <a:solidFill>
                  <a:schemeClr val="accent2"/>
                </a:solidFill>
                <a:latin typeface="Arial"/>
                <a:ea typeface="华文新魏" pitchFamily="2" charset="-122"/>
              </a:rPr>
              <a:t>”</a:t>
            </a:r>
            <a:r>
              <a:rPr lang="zh-CN" altLang="en-US" sz="3200" b="1" kern="0" dirty="0">
                <a:solidFill>
                  <a:schemeClr val="accent2"/>
                </a:solidFill>
                <a:latin typeface="华文新魏" pitchFamily="2" charset="-122"/>
                <a:ea typeface="华文新魏" pitchFamily="2" charset="-122"/>
              </a:rPr>
              <a:t>是</a:t>
            </a:r>
            <a:r>
              <a:rPr lang="zh-CN" altLang="en-US" sz="3200" b="1" kern="0" dirty="0">
                <a:solidFill>
                  <a:schemeClr val="accent2"/>
                </a:solidFill>
                <a:latin typeface="Arial"/>
                <a:ea typeface="华文新魏" pitchFamily="2" charset="-122"/>
              </a:rPr>
              <a:t>“</a:t>
            </a:r>
            <a:r>
              <a:rPr lang="zh-CN" altLang="en-US" sz="3200" b="1" kern="0" dirty="0">
                <a:solidFill>
                  <a:schemeClr val="accent2"/>
                </a:solidFill>
                <a:latin typeface="华文新魏" pitchFamily="2" charset="-122"/>
                <a:ea typeface="华文新魏" pitchFamily="2" charset="-122"/>
              </a:rPr>
              <a:t>生命</a:t>
            </a:r>
            <a:r>
              <a:rPr lang="zh-CN" altLang="en-US" sz="3200" b="1" kern="0" dirty="0">
                <a:solidFill>
                  <a:schemeClr val="accent2"/>
                </a:solidFill>
                <a:latin typeface="Arial"/>
                <a:ea typeface="华文新魏" pitchFamily="2" charset="-122"/>
              </a:rPr>
              <a:t>”</a:t>
            </a:r>
            <a:r>
              <a:rPr lang="zh-CN" altLang="en-US" sz="3200" b="1" kern="0" dirty="0">
                <a:solidFill>
                  <a:schemeClr val="accent2"/>
                </a:solidFill>
                <a:latin typeface="华文新魏" pitchFamily="2" charset="-122"/>
                <a:ea typeface="华文新魏" pitchFamily="2" charset="-122"/>
              </a:rPr>
              <a:t>的另一种形式，是热烈丰盈的生命形式的终极状态。</a:t>
            </a:r>
            <a:r>
              <a:rPr lang="zh-CN" altLang="en-US" sz="3200" b="1" kern="0" dirty="0">
                <a:solidFill>
                  <a:srgbClr val="FF0000"/>
                </a:solidFill>
                <a:latin typeface="华文新魏" pitchFamily="2" charset="-122"/>
                <a:ea typeface="华文新魏" pitchFamily="2" charset="-122"/>
              </a:rPr>
              <a:t>如果你能够充分地享用生命所赋予的所有快乐，你会留意死亡的降临吗</a:t>
            </a:r>
            <a:r>
              <a:rPr lang="zh-CN" altLang="en-US" sz="3200" b="1" kern="0" dirty="0">
                <a:solidFill>
                  <a:schemeClr val="accent2"/>
                </a:solidFill>
                <a:latin typeface="华文新魏" pitchFamily="2" charset="-122"/>
                <a:ea typeface="华文新魏"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684213" y="2060575"/>
            <a:ext cx="3024187"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4400" b="1">
                <a:solidFill>
                  <a:srgbClr val="FF0000"/>
                </a:solidFill>
                <a:latin typeface="Times New Roman" pitchFamily="18" charset="0"/>
                <a:ea typeface="方正姚体" pitchFamily="2" charset="-122"/>
              </a:rPr>
              <a:t>概括主旨：</a:t>
            </a:r>
          </a:p>
        </p:txBody>
      </p:sp>
      <p:sp>
        <p:nvSpPr>
          <p:cNvPr id="22531" name="Text Box 4"/>
          <p:cNvSpPr txBox="1">
            <a:spLocks noChangeArrowheads="1"/>
          </p:cNvSpPr>
          <p:nvPr/>
        </p:nvSpPr>
        <p:spPr bwMode="auto">
          <a:xfrm>
            <a:off x="323850" y="3716338"/>
            <a:ext cx="7864475" cy="2530475"/>
          </a:xfrm>
          <a:prstGeom prst="rect">
            <a:avLst/>
          </a:prstGeom>
          <a:solidFill>
            <a:srgbClr val="CCFFCC">
              <a:alpha val="59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eaLnBrk="0" hangingPunct="0">
              <a:spcBef>
                <a:spcPct val="20000"/>
              </a:spcBef>
            </a:pPr>
            <a:r>
              <a:rPr lang="zh-CN" altLang="en-US" sz="4000"/>
              <a:t>作者通过对“度日”一词的理解，对生命、生活、生死等问题的自我阐释，道出生命的本质，告诫人们要珍惜时光，热爱生命。 </a:t>
            </a:r>
          </a:p>
        </p:txBody>
      </p:sp>
      <p:pic>
        <p:nvPicPr>
          <p:cNvPr id="22532" name="Picture 4" descr="103715623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51275" y="333375"/>
            <a:ext cx="5076825" cy="306863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zh-CN" altLang="en-US" b="1"/>
              <a:t>艺术特色</a:t>
            </a:r>
          </a:p>
        </p:txBody>
      </p:sp>
      <p:sp>
        <p:nvSpPr>
          <p:cNvPr id="23555" name="Rectangle 3"/>
          <p:cNvSpPr>
            <a:spLocks noGrp="1" noChangeArrowheads="1"/>
          </p:cNvSpPr>
          <p:nvPr>
            <p:ph type="body" idx="1"/>
          </p:nvPr>
        </p:nvSpPr>
        <p:spPr/>
        <p:txBody>
          <a:bodyPr/>
          <a:lstStyle/>
          <a:p>
            <a:endParaRPr lang="en-US" altLang="zh-CN" b="1"/>
          </a:p>
          <a:p>
            <a:pPr>
              <a:buFontTx/>
              <a:buNone/>
            </a:pPr>
            <a:r>
              <a:rPr lang="en-US" altLang="zh-CN" b="1"/>
              <a:t>     </a:t>
            </a:r>
            <a:r>
              <a:rPr lang="en-US" altLang="zh-CN" b="1">
                <a:solidFill>
                  <a:schemeClr val="hlink"/>
                </a:solidFill>
              </a:rPr>
              <a:t>① </a:t>
            </a:r>
            <a:r>
              <a:rPr lang="zh-CN" altLang="en-US" b="1">
                <a:solidFill>
                  <a:schemeClr val="hlink"/>
                </a:solidFill>
              </a:rPr>
              <a:t>以议论为主，间有叙述 </a:t>
            </a:r>
          </a:p>
          <a:p>
            <a:pPr>
              <a:buFontTx/>
              <a:buNone/>
            </a:pPr>
            <a:r>
              <a:rPr lang="zh-CN" altLang="en-US" b="1">
                <a:solidFill>
                  <a:schemeClr val="hlink"/>
                </a:solidFill>
              </a:rPr>
              <a:t>     ② 对比论证的运用</a:t>
            </a:r>
          </a:p>
          <a:p>
            <a:pPr>
              <a:buFontTx/>
              <a:buNone/>
            </a:pPr>
            <a:r>
              <a:rPr lang="zh-CN" altLang="en-US" b="1">
                <a:solidFill>
                  <a:schemeClr val="hlink"/>
                </a:solidFill>
              </a:rPr>
              <a:t>     ③ 语言正统</a:t>
            </a:r>
          </a:p>
        </p:txBody>
      </p:sp>
      <p:pic>
        <p:nvPicPr>
          <p:cNvPr id="23556" name="Picture 4" descr="bb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3438" y="3141663"/>
            <a:ext cx="4500562" cy="371633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3" name="Oval 47"/>
          <p:cNvSpPr>
            <a:spLocks noChangeAspect="1" noChangeArrowheads="1"/>
          </p:cNvSpPr>
          <p:nvPr/>
        </p:nvSpPr>
        <p:spPr bwMode="auto">
          <a:xfrm>
            <a:off x="6950075" y="1616075"/>
            <a:ext cx="136525" cy="136525"/>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44" name="Oval 48"/>
          <p:cNvSpPr>
            <a:spLocks noChangeAspect="1" noChangeArrowheads="1"/>
          </p:cNvSpPr>
          <p:nvPr/>
        </p:nvSpPr>
        <p:spPr bwMode="auto">
          <a:xfrm>
            <a:off x="6075363" y="2036763"/>
            <a:ext cx="96837" cy="96837"/>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45" name="Oval 49"/>
          <p:cNvSpPr>
            <a:spLocks noChangeAspect="1" noChangeArrowheads="1"/>
          </p:cNvSpPr>
          <p:nvPr/>
        </p:nvSpPr>
        <p:spPr bwMode="auto">
          <a:xfrm>
            <a:off x="5562600" y="1622425"/>
            <a:ext cx="53975" cy="53975"/>
          </a:xfrm>
          <a:prstGeom prst="ellipse">
            <a:avLst/>
          </a:prstGeom>
          <a:gradFill rotWithShape="1">
            <a:gsLst>
              <a:gs pos="0">
                <a:schemeClr val="bg1">
                  <a:alpha val="66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46" name="Oval 50"/>
          <p:cNvSpPr>
            <a:spLocks noChangeAspect="1" noChangeArrowheads="1"/>
          </p:cNvSpPr>
          <p:nvPr/>
        </p:nvSpPr>
        <p:spPr bwMode="auto">
          <a:xfrm>
            <a:off x="1752600" y="1752600"/>
            <a:ext cx="71438" cy="71438"/>
          </a:xfrm>
          <a:prstGeom prst="ellipse">
            <a:avLst/>
          </a:prstGeom>
          <a:gradFill rotWithShape="1">
            <a:gsLst>
              <a:gs pos="0">
                <a:schemeClr val="bg1">
                  <a:alpha val="66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47" name="Oval 51"/>
          <p:cNvSpPr>
            <a:spLocks noChangeAspect="1" noChangeArrowheads="1"/>
          </p:cNvSpPr>
          <p:nvPr/>
        </p:nvSpPr>
        <p:spPr bwMode="auto">
          <a:xfrm>
            <a:off x="7337425" y="2232025"/>
            <a:ext cx="53975" cy="53975"/>
          </a:xfrm>
          <a:prstGeom prst="ellipse">
            <a:avLst/>
          </a:prstGeom>
          <a:gradFill rotWithShape="1">
            <a:gsLst>
              <a:gs pos="0">
                <a:schemeClr val="bg1">
                  <a:alpha val="66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48" name="Oval 52"/>
          <p:cNvSpPr>
            <a:spLocks noChangeAspect="1" noChangeArrowheads="1"/>
          </p:cNvSpPr>
          <p:nvPr/>
        </p:nvSpPr>
        <p:spPr bwMode="auto">
          <a:xfrm>
            <a:off x="7794625" y="1927225"/>
            <a:ext cx="53975" cy="53975"/>
          </a:xfrm>
          <a:prstGeom prst="ellipse">
            <a:avLst/>
          </a:prstGeom>
          <a:gradFill rotWithShape="1">
            <a:gsLst>
              <a:gs pos="0">
                <a:schemeClr val="bg1">
                  <a:alpha val="66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50" name="Oval 54"/>
          <p:cNvSpPr>
            <a:spLocks noChangeAspect="1" noChangeArrowheads="1"/>
          </p:cNvSpPr>
          <p:nvPr/>
        </p:nvSpPr>
        <p:spPr bwMode="auto">
          <a:xfrm>
            <a:off x="5943600" y="1752600"/>
            <a:ext cx="115888" cy="115888"/>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51" name="Oval 55"/>
          <p:cNvSpPr>
            <a:spLocks noChangeAspect="1" noChangeArrowheads="1"/>
          </p:cNvSpPr>
          <p:nvPr/>
        </p:nvSpPr>
        <p:spPr bwMode="auto">
          <a:xfrm>
            <a:off x="4724400" y="1524000"/>
            <a:ext cx="144463" cy="144463"/>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52" name="Oval 56"/>
          <p:cNvSpPr>
            <a:spLocks noChangeAspect="1" noChangeArrowheads="1"/>
          </p:cNvSpPr>
          <p:nvPr/>
        </p:nvSpPr>
        <p:spPr bwMode="auto">
          <a:xfrm>
            <a:off x="7551738" y="1676400"/>
            <a:ext cx="57150" cy="5715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53" name="Oval 57"/>
          <p:cNvSpPr>
            <a:spLocks noChangeAspect="1" noChangeArrowheads="1"/>
          </p:cNvSpPr>
          <p:nvPr/>
        </p:nvSpPr>
        <p:spPr bwMode="auto">
          <a:xfrm>
            <a:off x="8382000" y="5181600"/>
            <a:ext cx="115888" cy="115888"/>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54" name="Oval 58"/>
          <p:cNvSpPr>
            <a:spLocks noChangeAspect="1" noChangeArrowheads="1"/>
          </p:cNvSpPr>
          <p:nvPr/>
        </p:nvSpPr>
        <p:spPr bwMode="auto">
          <a:xfrm>
            <a:off x="8305800" y="4837113"/>
            <a:ext cx="115888" cy="115887"/>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a:p>
        </p:txBody>
      </p:sp>
      <p:sp>
        <p:nvSpPr>
          <p:cNvPr id="4124" name="Text Box 28"/>
          <p:cNvSpPr txBox="1">
            <a:spLocks noChangeArrowheads="1"/>
          </p:cNvSpPr>
          <p:nvPr/>
        </p:nvSpPr>
        <p:spPr bwMode="auto">
          <a:xfrm>
            <a:off x="755650" y="260350"/>
            <a:ext cx="7905750" cy="823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nSpc>
                <a:spcPct val="125000"/>
              </a:lnSpc>
            </a:pPr>
            <a:r>
              <a:rPr lang="zh-CN" altLang="en-US" sz="2400" b="1"/>
              <a:t>据北京心理危机研究与干预中心执行主任费立鹏博士介绍</a:t>
            </a:r>
            <a:r>
              <a:rPr lang="en-US" altLang="zh-CN" sz="2400" b="1"/>
              <a:t>:</a:t>
            </a:r>
          </a:p>
          <a:p>
            <a:endParaRPr lang="en-US" altLang="zh-CN"/>
          </a:p>
        </p:txBody>
      </p:sp>
      <p:sp>
        <p:nvSpPr>
          <p:cNvPr id="4125" name="Text Box 29"/>
          <p:cNvSpPr txBox="1">
            <a:spLocks noChangeArrowheads="1"/>
          </p:cNvSpPr>
          <p:nvPr/>
        </p:nvSpPr>
        <p:spPr bwMode="auto">
          <a:xfrm>
            <a:off x="1066800" y="1600200"/>
            <a:ext cx="7123113" cy="3503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a:t>　        </a:t>
            </a:r>
            <a:r>
              <a:rPr lang="zh-CN" altLang="en-US" sz="3200" b="1">
                <a:solidFill>
                  <a:srgbClr val="FF0066"/>
                </a:solidFill>
              </a:rPr>
              <a:t>在中国，自杀已成为中国人的第五大死因，是</a:t>
            </a:r>
            <a:r>
              <a:rPr lang="en-US" altLang="zh-CN" sz="3200" b="1">
                <a:solidFill>
                  <a:srgbClr val="FF0066"/>
                </a:solidFill>
              </a:rPr>
              <a:t>15—34</a:t>
            </a:r>
            <a:r>
              <a:rPr lang="zh-CN" altLang="en-US" sz="3200" b="1">
                <a:solidFill>
                  <a:srgbClr val="FF0066"/>
                </a:solidFill>
              </a:rPr>
              <a:t>岁人群的首位死因。</a:t>
            </a:r>
          </a:p>
          <a:p>
            <a:r>
              <a:rPr lang="zh-CN" altLang="en-US" sz="3200" b="1">
                <a:solidFill>
                  <a:srgbClr val="FF0066"/>
                </a:solidFill>
              </a:rPr>
              <a:t>　　在中国每两分钟有</a:t>
            </a:r>
            <a:r>
              <a:rPr lang="en-US" altLang="zh-CN" sz="3200" b="1">
                <a:solidFill>
                  <a:srgbClr val="FF0066"/>
                </a:solidFill>
              </a:rPr>
              <a:t>1</a:t>
            </a:r>
            <a:r>
              <a:rPr lang="zh-CN" altLang="en-US" sz="3200" b="1">
                <a:solidFill>
                  <a:srgbClr val="FF0066"/>
                </a:solidFill>
              </a:rPr>
              <a:t>人自杀死亡、</a:t>
            </a:r>
            <a:r>
              <a:rPr lang="en-US" altLang="zh-CN" sz="3200" b="1">
                <a:solidFill>
                  <a:srgbClr val="FF0066"/>
                </a:solidFill>
              </a:rPr>
              <a:t>8</a:t>
            </a:r>
            <a:r>
              <a:rPr lang="zh-CN" altLang="en-US" sz="3200" b="1">
                <a:solidFill>
                  <a:srgbClr val="FF0066"/>
                </a:solidFill>
              </a:rPr>
              <a:t>人自杀未遂；目前，我国每年有</a:t>
            </a:r>
            <a:r>
              <a:rPr lang="en-US" altLang="zh-CN" sz="3200" b="1">
                <a:solidFill>
                  <a:srgbClr val="FF0066"/>
                </a:solidFill>
              </a:rPr>
              <a:t>28.7</a:t>
            </a:r>
            <a:r>
              <a:rPr lang="zh-CN" altLang="en-US" sz="3200" b="1">
                <a:solidFill>
                  <a:srgbClr val="FF0066"/>
                </a:solidFill>
              </a:rPr>
              <a:t>万人死于自杀，</a:t>
            </a:r>
            <a:r>
              <a:rPr lang="en-US" altLang="zh-CN" sz="3200" b="1">
                <a:solidFill>
                  <a:srgbClr val="FF0066"/>
                </a:solidFill>
              </a:rPr>
              <a:t>200</a:t>
            </a:r>
            <a:r>
              <a:rPr lang="zh-CN" altLang="en-US" sz="3200" b="1">
                <a:solidFill>
                  <a:srgbClr val="FF0066"/>
                </a:solidFill>
              </a:rPr>
              <a:t>万人自杀未遂。</a:t>
            </a:r>
          </a:p>
          <a:p>
            <a:r>
              <a:rPr lang="en-US" altLang="zh-CN" sz="3200">
                <a:solidFill>
                  <a:srgbClr val="FF0066"/>
                </a:solidFill>
              </a:rPr>
              <a:t>4</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 Box 4"/>
          <p:cNvSpPr txBox="1">
            <a:spLocks noChangeArrowheads="1"/>
          </p:cNvSpPr>
          <p:nvPr/>
        </p:nvSpPr>
        <p:spPr bwMode="auto">
          <a:xfrm>
            <a:off x="609600" y="1676400"/>
            <a:ext cx="800100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6000">
                <a:solidFill>
                  <a:srgbClr val="CC0000"/>
                </a:solidFill>
              </a:rPr>
              <a:t>人是一根能思想的苇草</a:t>
            </a:r>
          </a:p>
        </p:txBody>
      </p:sp>
      <p:sp>
        <p:nvSpPr>
          <p:cNvPr id="67589" name="Text Box 5"/>
          <p:cNvSpPr txBox="1">
            <a:spLocks noChangeArrowheads="1"/>
          </p:cNvSpPr>
          <p:nvPr/>
        </p:nvSpPr>
        <p:spPr bwMode="auto">
          <a:xfrm>
            <a:off x="3124200" y="3505200"/>
            <a:ext cx="2819400" cy="823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800">
                <a:solidFill>
                  <a:srgbClr val="CC3399"/>
                </a:solidFill>
              </a:rPr>
              <a:t>帕斯卡尔</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idx="1"/>
          </p:nvPr>
        </p:nvSpPr>
        <p:spPr>
          <a:xfrm>
            <a:off x="152400" y="112713"/>
            <a:ext cx="8964613" cy="6669087"/>
          </a:xfrm>
        </p:spPr>
        <p:txBody>
          <a:bodyPr/>
          <a:lstStyle/>
          <a:p>
            <a:r>
              <a:rPr lang="zh-CN" altLang="en-US">
                <a:solidFill>
                  <a:schemeClr val="tx2"/>
                </a:solidFill>
              </a:rPr>
              <a:t>思路理脉</a:t>
            </a:r>
            <a:br>
              <a:rPr lang="zh-CN" altLang="en-US">
                <a:solidFill>
                  <a:schemeClr val="tx2"/>
                </a:solidFill>
              </a:rPr>
            </a:br>
            <a:r>
              <a:rPr lang="zh-CN" altLang="en-US">
                <a:solidFill>
                  <a:schemeClr val="tx2"/>
                </a:solidFill>
              </a:rPr>
              <a:t>第</a:t>
            </a:r>
            <a:r>
              <a:rPr lang="en-US" altLang="zh-CN">
                <a:solidFill>
                  <a:schemeClr val="tx2"/>
                </a:solidFill>
              </a:rPr>
              <a:t>1</a:t>
            </a:r>
            <a:r>
              <a:rPr lang="zh-CN" altLang="en-US">
                <a:solidFill>
                  <a:schemeClr val="tx2"/>
                </a:solidFill>
              </a:rPr>
              <a:t>段即是帕斯卡尔的一个核心观点。人之伟大源于他拥有思想。</a:t>
            </a:r>
            <a:br>
              <a:rPr lang="zh-CN" altLang="en-US">
                <a:solidFill>
                  <a:schemeClr val="tx2"/>
                </a:solidFill>
              </a:rPr>
            </a:br>
            <a:r>
              <a:rPr lang="zh-CN" altLang="en-US">
                <a:solidFill>
                  <a:schemeClr val="tx2"/>
                </a:solidFill>
              </a:rPr>
              <a:t>第</a:t>
            </a:r>
            <a:r>
              <a:rPr lang="en-US" altLang="zh-CN">
                <a:solidFill>
                  <a:schemeClr val="tx2"/>
                </a:solidFill>
              </a:rPr>
              <a:t>2——3</a:t>
            </a:r>
            <a:r>
              <a:rPr lang="zh-CN" altLang="en-US">
                <a:solidFill>
                  <a:schemeClr val="tx2"/>
                </a:solidFill>
              </a:rPr>
              <a:t>段，写思想能使渺小的人变得高贵和有尊严。我们“必须提高自己”，要“努力好好地想想”，这就是我们存在于世界的意义，人在自然中的崇高的使命。</a:t>
            </a:r>
            <a:br>
              <a:rPr lang="zh-CN" altLang="en-US">
                <a:solidFill>
                  <a:schemeClr val="tx2"/>
                </a:solidFill>
              </a:rPr>
            </a:br>
            <a:r>
              <a:rPr lang="zh-CN" altLang="en-US">
                <a:solidFill>
                  <a:schemeClr val="tx2"/>
                </a:solidFill>
              </a:rPr>
              <a:t>第</a:t>
            </a:r>
            <a:r>
              <a:rPr lang="en-US" altLang="zh-CN">
                <a:solidFill>
                  <a:schemeClr val="tx2"/>
                </a:solidFill>
              </a:rPr>
              <a:t>4</a:t>
            </a:r>
            <a:r>
              <a:rPr lang="zh-CN" altLang="en-US">
                <a:solidFill>
                  <a:schemeClr val="tx2"/>
                </a:solidFill>
              </a:rPr>
              <a:t>段，写人心灵追求与实际表现的矛盾。正是在这样的一个存在状态中，才有了人性的不幸和悲哀、高尚和喜乐。</a:t>
            </a:r>
            <a:br>
              <a:rPr lang="zh-CN" altLang="en-US">
                <a:solidFill>
                  <a:schemeClr val="tx2"/>
                </a:solidFill>
              </a:rPr>
            </a:br>
            <a:r>
              <a:rPr lang="zh-CN" altLang="en-US">
                <a:solidFill>
                  <a:schemeClr val="tx2"/>
                </a:solidFill>
              </a:rPr>
              <a:t>第</a:t>
            </a:r>
            <a:r>
              <a:rPr lang="en-US" altLang="zh-CN">
                <a:solidFill>
                  <a:schemeClr val="tx2"/>
                </a:solidFill>
              </a:rPr>
              <a:t>5——7</a:t>
            </a:r>
            <a:r>
              <a:rPr lang="zh-CN" altLang="en-US">
                <a:solidFill>
                  <a:schemeClr val="tx2"/>
                </a:solidFill>
              </a:rPr>
              <a:t>段，写思想的伟大和卑贱。</a:t>
            </a:r>
            <a:br>
              <a:rPr lang="zh-CN" altLang="en-US">
                <a:solidFill>
                  <a:schemeClr val="tx2"/>
                </a:solidFill>
              </a:rPr>
            </a:br>
            <a:r>
              <a:rPr lang="zh-CN" altLang="en-US">
                <a:solidFill>
                  <a:schemeClr val="tx2"/>
                </a:solidFill>
              </a:rPr>
              <a:t>第</a:t>
            </a:r>
            <a:r>
              <a:rPr lang="en-US" altLang="zh-CN">
                <a:solidFill>
                  <a:schemeClr val="tx2"/>
                </a:solidFill>
              </a:rPr>
              <a:t>8——10</a:t>
            </a:r>
            <a:r>
              <a:rPr lang="zh-CN" altLang="en-US">
                <a:solidFill>
                  <a:schemeClr val="tx2"/>
                </a:solidFill>
              </a:rPr>
              <a:t>段，写人是可悲与伟大的统一体。</a:t>
            </a:r>
            <a:br>
              <a:rPr lang="zh-CN" altLang="en-US">
                <a:solidFill>
                  <a:schemeClr val="tx2"/>
                </a:solidFill>
              </a:rPr>
            </a:br>
            <a:endParaRPr lang="zh-CN" altLang="en-US">
              <a:solidFill>
                <a:schemeClr val="tx2"/>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219200"/>
            <a:ext cx="8229600" cy="1143000"/>
          </a:xfrm>
        </p:spPr>
        <p:txBody>
          <a:bodyPr/>
          <a:lstStyle/>
          <a:p>
            <a:r>
              <a:rPr lang="en-US" altLang="zh-CN" sz="4000"/>
              <a:t>①</a:t>
            </a:r>
            <a:r>
              <a:rPr lang="zh-CN" altLang="en-US" sz="4000"/>
              <a:t>文章的核心观点是什么？ </a:t>
            </a:r>
            <a:br>
              <a:rPr lang="zh-CN" altLang="en-US" sz="4000"/>
            </a:br>
            <a:endParaRPr lang="zh-CN" altLang="en-US" sz="4000"/>
          </a:p>
        </p:txBody>
      </p:sp>
      <p:sp>
        <p:nvSpPr>
          <p:cNvPr id="41987" name="Rectangle 3"/>
          <p:cNvSpPr>
            <a:spLocks noGrp="1" noChangeArrowheads="1"/>
          </p:cNvSpPr>
          <p:nvPr>
            <p:ph type="body" idx="1"/>
          </p:nvPr>
        </p:nvSpPr>
        <p:spPr>
          <a:xfrm>
            <a:off x="457200" y="2895600"/>
            <a:ext cx="8229600" cy="1752600"/>
          </a:xfrm>
        </p:spPr>
        <p:txBody>
          <a:bodyPr/>
          <a:lstStyle/>
          <a:p>
            <a:r>
              <a:rPr lang="en-US" altLang="zh-CN"/>
              <a:t>◆</a:t>
            </a:r>
            <a:r>
              <a:rPr lang="zh-CN" altLang="en-US"/>
              <a:t>第一段：思想形成人的伟大。即：人之伟大源于他拥有思想。 </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11188" y="1069975"/>
            <a:ext cx="8229600" cy="1139825"/>
          </a:xfrm>
        </p:spPr>
        <p:txBody>
          <a:bodyPr/>
          <a:lstStyle/>
          <a:p>
            <a:r>
              <a:rPr lang="en-US" altLang="zh-CN" sz="4000"/>
              <a:t>② </a:t>
            </a:r>
            <a:r>
              <a:rPr lang="zh-CN" altLang="en-US" sz="4000"/>
              <a:t>作者以“苇草”为喻说明什么？为什么要这样比喻？ </a:t>
            </a:r>
            <a:br>
              <a:rPr lang="zh-CN" altLang="en-US" sz="4000"/>
            </a:br>
            <a:endParaRPr lang="zh-CN" altLang="en-US" sz="4000"/>
          </a:p>
        </p:txBody>
      </p:sp>
      <p:sp>
        <p:nvSpPr>
          <p:cNvPr id="43011" name="Rectangle 3"/>
          <p:cNvSpPr>
            <a:spLocks noGrp="1" noChangeArrowheads="1"/>
          </p:cNvSpPr>
          <p:nvPr>
            <p:ph type="body" idx="1"/>
          </p:nvPr>
        </p:nvSpPr>
        <p:spPr>
          <a:xfrm>
            <a:off x="457200" y="2362200"/>
            <a:ext cx="8229600" cy="3810000"/>
          </a:xfrm>
        </p:spPr>
        <p:txBody>
          <a:bodyPr/>
          <a:lstStyle/>
          <a:p>
            <a:r>
              <a:rPr lang="zh-CN" altLang="en-US"/>
              <a:t>形象写出人的渺小、脆弱，在大自然面前的不堪一击。这样比喻是为了衬托出思想的力量：思想使渺小的人变得高贵和有尊严。宇宙的浩大，能毁灭脆弱渺小的人；人却因为思想，可以概括宇宙，这就是人在宇宙中的全部尊严。 </a:t>
            </a:r>
            <a:br>
              <a:rPr lang="zh-CN" altLang="en-US"/>
            </a:br>
            <a:endParaRPr lang="zh-CN" alt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zh-CN" sz="3000"/>
              <a:t>③</a:t>
            </a:r>
            <a:r>
              <a:rPr lang="zh-CN" altLang="en-US" sz="3000"/>
              <a:t>为什么说“我们全部的尊严就在于思想”？怎样理解“这就是道德的原则”？  </a:t>
            </a:r>
            <a:br>
              <a:rPr lang="zh-CN" altLang="en-US" sz="3000"/>
            </a:br>
            <a:endParaRPr lang="zh-CN" altLang="en-US" sz="3000"/>
          </a:p>
        </p:txBody>
      </p:sp>
      <p:sp>
        <p:nvSpPr>
          <p:cNvPr id="44036" name="Rectangle 4"/>
          <p:cNvSpPr>
            <a:spLocks noChangeArrowheads="1"/>
          </p:cNvSpPr>
          <p:nvPr/>
        </p:nvSpPr>
        <p:spPr bwMode="auto">
          <a:xfrm>
            <a:off x="457200" y="1047750"/>
            <a:ext cx="8458200" cy="5581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endParaRPr lang="en-US" altLang="zh-CN" sz="2400">
              <a:latin typeface="Tahoma" pitchFamily="34" charset="0"/>
            </a:endParaRPr>
          </a:p>
          <a:p>
            <a:r>
              <a:rPr lang="zh-CN" altLang="en-US" sz="2800">
                <a:latin typeface="Tahoma" pitchFamily="34" charset="0"/>
              </a:rPr>
              <a:t>作者把思想看作人之所以为人及人超出其他万物的标志。因为人是高于自然的，在自然界中人有着绝对的优势，它的优势表现在精神上，在他的思想上，思想可以超越自然，超越物质，可以通向无限，这使得人在自然中有了尊严，有了主宰世界的能力，所以说：</a:t>
            </a:r>
            <a:r>
              <a:rPr lang="zh-CN" altLang="en-US" sz="2800">
                <a:latin typeface="Arial"/>
              </a:rPr>
              <a:t>“</a:t>
            </a:r>
            <a:r>
              <a:rPr lang="zh-CN" altLang="en-US" sz="2800">
                <a:latin typeface="Tahoma" pitchFamily="34" charset="0"/>
              </a:rPr>
              <a:t>我们全部的尊严就在于思想。</a:t>
            </a:r>
            <a:r>
              <a:rPr lang="zh-CN" altLang="en-US" sz="2800">
                <a:latin typeface="Arial"/>
              </a:rPr>
              <a:t>” </a:t>
            </a:r>
            <a:r>
              <a:rPr lang="zh-CN" altLang="en-US" sz="2800">
                <a:latin typeface="Tahoma" pitchFamily="34" charset="0"/>
              </a:rPr>
              <a:t>也正因为如此，我们</a:t>
            </a:r>
            <a:r>
              <a:rPr lang="zh-CN" altLang="en-US" sz="2800">
                <a:latin typeface="Arial"/>
              </a:rPr>
              <a:t>“</a:t>
            </a:r>
            <a:r>
              <a:rPr lang="zh-CN" altLang="en-US" sz="2800">
                <a:latin typeface="Tahoma" pitchFamily="34" charset="0"/>
              </a:rPr>
              <a:t>必须提高自己</a:t>
            </a:r>
            <a:r>
              <a:rPr lang="zh-CN" altLang="en-US" sz="2800">
                <a:latin typeface="Arial"/>
              </a:rPr>
              <a:t>”</a:t>
            </a:r>
            <a:r>
              <a:rPr lang="zh-CN" altLang="en-US" sz="2800">
                <a:latin typeface="Tahoma" pitchFamily="34" charset="0"/>
              </a:rPr>
              <a:t>，要</a:t>
            </a:r>
            <a:r>
              <a:rPr lang="zh-CN" altLang="en-US" sz="2800">
                <a:latin typeface="Arial"/>
              </a:rPr>
              <a:t>“</a:t>
            </a:r>
            <a:r>
              <a:rPr lang="zh-CN" altLang="en-US" sz="2800">
                <a:latin typeface="Tahoma" pitchFamily="34" charset="0"/>
              </a:rPr>
              <a:t>努力好好地思想</a:t>
            </a:r>
            <a:r>
              <a:rPr lang="zh-CN" altLang="en-US" sz="2800">
                <a:latin typeface="Arial"/>
              </a:rPr>
              <a:t>”</a:t>
            </a:r>
            <a:r>
              <a:rPr lang="zh-CN" altLang="en-US" sz="2800">
                <a:latin typeface="Tahoma" pitchFamily="34" charset="0"/>
              </a:rPr>
              <a:t>，这就是我们存在于世界的意义，人在自然中的崇高使命。这里作者把这一使命上升到道德层面，换言之，人若不努力思考，就不是一个</a:t>
            </a:r>
          </a:p>
          <a:p>
            <a:r>
              <a:rPr lang="zh-CN" altLang="en-US" sz="2800">
                <a:latin typeface="Tahoma" pitchFamily="34" charset="0"/>
              </a:rPr>
              <a:t>有道德的人，即丧失了人之为人的起码条件。</a:t>
            </a:r>
            <a:r>
              <a:rPr lang="zh-CN" altLang="en-US" sz="2800">
                <a:latin typeface="Arial"/>
              </a:rPr>
              <a:t> </a:t>
            </a:r>
            <a:r>
              <a:rPr lang="zh-CN" altLang="en-US" sz="2800">
                <a:latin typeface="Tahoma" pitchFamily="34" charset="0"/>
              </a:rPr>
              <a:t/>
            </a:r>
            <a:br>
              <a:rPr lang="zh-CN" altLang="en-US" sz="2800">
                <a:latin typeface="Tahoma" pitchFamily="34" charset="0"/>
              </a:rPr>
            </a:br>
            <a:endParaRPr lang="zh-CN" altLang="en-US" sz="2800">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403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3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0" y="665163"/>
            <a:ext cx="8893175" cy="6192837"/>
          </a:xfrm>
        </p:spPr>
        <p:txBody>
          <a:bodyPr/>
          <a:lstStyle/>
          <a:p>
            <a:r>
              <a:rPr lang="en-US" altLang="zh-CN" sz="2800"/>
              <a:t>④</a:t>
            </a:r>
            <a:r>
              <a:rPr lang="zh-CN" altLang="en-US" sz="2800"/>
              <a:t>怎样理解“表现为天使的人却表现为禽兽”？ </a:t>
            </a:r>
            <a:br>
              <a:rPr lang="zh-CN" altLang="en-US" sz="2800"/>
            </a:br>
            <a:r>
              <a:rPr lang="zh-CN" altLang="en-US" sz="2800"/>
              <a:t>  </a:t>
            </a:r>
          </a:p>
          <a:p>
            <a:r>
              <a:rPr lang="zh-CN" altLang="en-US" sz="2800"/>
              <a:t>◆作者认为，人的心灵追求与实际表现是矛盾的。人，即使他堕落了，但也没有完全泯灭心中的灵性之光，所以他才会想表现为天使；但是这个善良的愿望只是人的显意识，而在这一意识的冰山下蠕动的，常常是连禽兽都不如的邪恶，而人又常常由以示或者无意识地漠视这种邪恶。有一句老话：善良的愿望优势八人引导到地狱中去，这些善良的愿望可以用自有、民族、平等、博爱等名之，也可以用幸福、革命、富裕、正义等描绘，但在历史上，有多少罪恶都是凭着这些善良的愿望而大行其道。 </a:t>
            </a:r>
            <a:br>
              <a:rPr lang="zh-CN" altLang="en-US" sz="2800"/>
            </a:b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50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body" idx="1"/>
          </p:nvPr>
        </p:nvSpPr>
        <p:spPr>
          <a:xfrm>
            <a:off x="381000" y="685800"/>
            <a:ext cx="8435975" cy="5870575"/>
          </a:xfrm>
        </p:spPr>
        <p:txBody>
          <a:bodyPr/>
          <a:lstStyle/>
          <a:p>
            <a:pPr>
              <a:lnSpc>
                <a:spcPct val="90000"/>
              </a:lnSpc>
            </a:pPr>
            <a:r>
              <a:rPr lang="en-US" altLang="zh-CN" sz="2400"/>
              <a:t>⑤“</a:t>
            </a:r>
            <a:r>
              <a:rPr lang="zh-CN" altLang="en-US" sz="2400"/>
              <a:t>思想由于他的本性是何等地伟大啊！思想又由于他的缺点是何等卑贱啊！”这里的“本性”和“缺点”指什么？ </a:t>
            </a:r>
            <a:br>
              <a:rPr lang="zh-CN" altLang="en-US" sz="2400"/>
            </a:br>
            <a:r>
              <a:rPr lang="zh-CN" altLang="en-US" sz="2400"/>
              <a:t>  </a:t>
            </a:r>
          </a:p>
          <a:p>
            <a:pPr>
              <a:lnSpc>
                <a:spcPct val="90000"/>
              </a:lnSpc>
            </a:pPr>
            <a:r>
              <a:rPr lang="zh-CN" altLang="en-US" sz="2400"/>
              <a:t>◆思想是伟大的，因为它是独立的、自由的，这本身就是一种可惊叹的、无与伦比的东西。正是它使人如芦苇一样脆弱的生命变得有力；使它使人高于其它万物，超越了一切貌似强悍的对手，成为万物灵长；使它使人拥有了尊严，使它形成了人的伟大。这就是思想的本性。同时，它又是卑贱的的。帕斯卡尔认为“欲念和强力是我们行为的一切根源”，人们总是被许多虚幻、邪恶的欲念包围着，它驱使人们追求享乐、追求安适、追求衣食温饱，追求天伦之乐，人们永远不会满足于此，妄想得到更多得更高的来自别人的关怀，所以思想难以超越这些虚荣而真实地生活。这就是思想的缺点。 </a:t>
            </a:r>
            <a:br>
              <a:rPr lang="zh-CN" altLang="en-US" sz="2400"/>
            </a:b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idx="1"/>
          </p:nvPr>
        </p:nvSpPr>
        <p:spPr>
          <a:xfrm>
            <a:off x="250825" y="831850"/>
            <a:ext cx="8435975" cy="5797550"/>
          </a:xfrm>
        </p:spPr>
        <p:txBody>
          <a:bodyPr/>
          <a:lstStyle/>
          <a:p>
            <a:pPr>
              <a:lnSpc>
                <a:spcPct val="80000"/>
              </a:lnSpc>
            </a:pPr>
            <a:r>
              <a:rPr lang="en-US" altLang="zh-CN" sz="2400"/>
              <a:t>⑥</a:t>
            </a:r>
            <a:r>
              <a:rPr lang="zh-CN" altLang="en-US" sz="2400"/>
              <a:t>第八、九两节反复强调了什么意思？第十节以“伟大的君主”、“失了位的国王”类比，又是强调了什么？ </a:t>
            </a:r>
            <a:br>
              <a:rPr lang="zh-CN" altLang="en-US" sz="2400"/>
            </a:br>
            <a:r>
              <a:rPr lang="zh-CN" altLang="en-US" sz="2400"/>
              <a:t> </a:t>
            </a:r>
          </a:p>
          <a:p>
            <a:pPr>
              <a:lnSpc>
                <a:spcPct val="80000"/>
              </a:lnSpc>
            </a:pPr>
            <a:endParaRPr lang="zh-CN" altLang="en-US" sz="2400"/>
          </a:p>
          <a:p>
            <a:pPr>
              <a:lnSpc>
                <a:spcPct val="80000"/>
              </a:lnSpc>
            </a:pPr>
            <a:r>
              <a:rPr lang="zh-CN" altLang="en-US" sz="2400"/>
              <a:t>◆八九两节写人是伟大与可悲的统一体。人是一个可悲的存在，人是卑鄙渺小、微不足道的，然而可贵的是，人能认识到他的可悲，其他万物，譬如一棵树就做不到，因此人又是伟大的。 </a:t>
            </a:r>
            <a:br>
              <a:rPr lang="zh-CN" altLang="en-US" sz="2400"/>
            </a:br>
            <a:r>
              <a:rPr lang="zh-CN" altLang="en-US" sz="2400"/>
              <a:t>帕斯卡尔深刻地洞察了人类心灵的辩证法。他不像愤世嫉俗的人那样，只看到人性的黑暗；也没有如那些肤浅的乐观主义者一般，只看到了人性的光明。面对着人的心灵，他敏锐地察觉到：人性之中最奇怪的东西莫过于我们在一切事物里都发现相反性。人的伟大与可悲就是其中最突出的一点。 </a:t>
            </a:r>
            <a:br>
              <a:rPr lang="zh-CN" altLang="en-US" sz="2400"/>
            </a:br>
            <a:r>
              <a:rPr lang="zh-CN" altLang="en-US" sz="2400"/>
              <a:t>第十节以“伟大的君主”、“失掉位的国王”类比，仍然强调人是伟大与可悲的统一体。 </a:t>
            </a:r>
            <a:br>
              <a:rPr lang="zh-CN" altLang="en-US" sz="2400"/>
            </a:b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71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250825" y="692150"/>
            <a:ext cx="8362950" cy="5654675"/>
          </a:xfrm>
        </p:spPr>
        <p:txBody>
          <a:bodyPr/>
          <a:lstStyle/>
          <a:p>
            <a:r>
              <a:rPr lang="zh-CN" altLang="en-US" sz="2800"/>
              <a:t>总结：“人是能思想的苇草”这一著名比喻，不仅确立了思想对于人生的重要意义，也蕴含了帕斯卡尔对于能思想的人生的自尊与激情。帕斯卡尔认为只有同时看到人的崇高使命和人的软弱无力才能看到真理。他在</a:t>
            </a:r>
            <a:r>
              <a:rPr lang="en-US" altLang="zh-CN" sz="2800"/>
              <a:t>《</a:t>
            </a:r>
            <a:r>
              <a:rPr lang="zh-CN" altLang="en-US" sz="2800"/>
              <a:t>思想录</a:t>
            </a:r>
            <a:r>
              <a:rPr lang="en-US" altLang="zh-CN" sz="2800"/>
              <a:t>》</a:t>
            </a:r>
            <a:r>
              <a:rPr lang="zh-CN" altLang="en-US" sz="2800"/>
              <a:t>中，反复论述：人是伟大崇高的，又是卑鄙渺小的；是可以达到幸福的，又是处于十分悲惨的状况的，所以认识自己至少是认识人的一部分，伟大与卑微的统一，高贵与贫贱的统一，幸福与不幸的统一。我们对自己越是认识得越深刻就越接近于一个真实的人。 </a:t>
            </a:r>
            <a:br>
              <a:rPr lang="zh-CN" altLang="en-US" sz="2800"/>
            </a:br>
            <a:endParaRPr lang="zh-CN" altLang="en-US" sz="280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zh-CN" altLang="en-US" sz="4000"/>
              <a:t>难点剖析</a:t>
            </a:r>
            <a:br>
              <a:rPr lang="zh-CN" altLang="en-US" sz="4000"/>
            </a:br>
            <a:endParaRPr lang="zh-CN" altLang="en-US" sz="4000"/>
          </a:p>
        </p:txBody>
      </p:sp>
      <p:sp>
        <p:nvSpPr>
          <p:cNvPr id="49155" name="Rectangle 3"/>
          <p:cNvSpPr>
            <a:spLocks noGrp="1" noChangeArrowheads="1"/>
          </p:cNvSpPr>
          <p:nvPr>
            <p:ph type="body" idx="1"/>
          </p:nvPr>
        </p:nvSpPr>
        <p:spPr>
          <a:xfrm>
            <a:off x="323850" y="1628775"/>
            <a:ext cx="8540750" cy="4194175"/>
          </a:xfrm>
        </p:spPr>
        <p:txBody>
          <a:bodyPr/>
          <a:lstStyle/>
          <a:p>
            <a:r>
              <a:rPr lang="en-US" altLang="zh-CN"/>
              <a:t>1</a:t>
            </a:r>
            <a:r>
              <a:rPr lang="zh-CN" altLang="en-US"/>
              <a:t>．帕斯卡尔为什么要提出“我们要努力好好地思想”？他是怎样表达的？</a:t>
            </a:r>
            <a:br>
              <a:rPr lang="zh-CN" altLang="en-US"/>
            </a:br>
            <a:endParaRPr lang="zh-CN" altLang="en-US"/>
          </a:p>
        </p:txBody>
      </p:sp>
      <p:sp>
        <p:nvSpPr>
          <p:cNvPr id="49156" name="Rectangle 4"/>
          <p:cNvSpPr>
            <a:spLocks noChangeArrowheads="1"/>
          </p:cNvSpPr>
          <p:nvPr/>
        </p:nvSpPr>
        <p:spPr bwMode="auto">
          <a:xfrm>
            <a:off x="468313" y="2601913"/>
            <a:ext cx="8351837" cy="3743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zh-CN" altLang="en-US" sz="2400">
                <a:solidFill>
                  <a:schemeClr val="tx2"/>
                </a:solidFill>
                <a:latin typeface="Verdana" pitchFamily="34" charset="0"/>
              </a:rPr>
              <a:t>为了说明这一点，作者先抑后扬，</a:t>
            </a:r>
          </a:p>
          <a:p>
            <a:r>
              <a:rPr lang="zh-CN" altLang="en-US" sz="2400">
                <a:solidFill>
                  <a:schemeClr val="tx2"/>
                </a:solidFill>
                <a:latin typeface="Verdana" pitchFamily="34" charset="0"/>
              </a:rPr>
              <a:t>形象地把人比作</a:t>
            </a:r>
            <a:r>
              <a:rPr lang="zh-CN" altLang="en-US" sz="2400">
                <a:solidFill>
                  <a:schemeClr val="tx2"/>
                </a:solidFill>
                <a:latin typeface="Arial"/>
              </a:rPr>
              <a:t>“</a:t>
            </a:r>
            <a:r>
              <a:rPr lang="zh-CN" altLang="en-US" sz="2400">
                <a:solidFill>
                  <a:schemeClr val="tx2"/>
                </a:solidFill>
                <a:latin typeface="Verdana" pitchFamily="34" charset="0"/>
              </a:rPr>
              <a:t>苇草</a:t>
            </a:r>
            <a:r>
              <a:rPr lang="zh-CN" altLang="en-US" sz="2400">
                <a:solidFill>
                  <a:schemeClr val="tx2"/>
                </a:solidFill>
                <a:latin typeface="Arial"/>
              </a:rPr>
              <a:t>”</a:t>
            </a:r>
            <a:r>
              <a:rPr lang="zh-CN" altLang="en-US" sz="2400">
                <a:solidFill>
                  <a:schemeClr val="tx2"/>
                </a:solidFill>
                <a:latin typeface="Verdana" pitchFamily="34" charset="0"/>
              </a:rPr>
              <a:t>，</a:t>
            </a:r>
          </a:p>
          <a:p>
            <a:r>
              <a:rPr lang="zh-CN" altLang="en-US" sz="2400">
                <a:solidFill>
                  <a:schemeClr val="tx2"/>
                </a:solidFill>
                <a:latin typeface="Verdana" pitchFamily="34" charset="0"/>
              </a:rPr>
              <a:t>以示人在宇宙面前的脆弱，不堪一击，</a:t>
            </a:r>
          </a:p>
          <a:p>
            <a:r>
              <a:rPr lang="zh-CN" altLang="en-US" sz="2400">
                <a:solidFill>
                  <a:schemeClr val="tx2"/>
                </a:solidFill>
                <a:latin typeface="Verdana" pitchFamily="34" charset="0"/>
              </a:rPr>
              <a:t>然后用</a:t>
            </a:r>
            <a:r>
              <a:rPr lang="zh-CN" altLang="en-US" sz="2400">
                <a:solidFill>
                  <a:schemeClr val="tx2"/>
                </a:solidFill>
                <a:latin typeface="Arial"/>
              </a:rPr>
              <a:t>“</a:t>
            </a:r>
            <a:r>
              <a:rPr lang="zh-CN" altLang="en-US" sz="2400">
                <a:solidFill>
                  <a:schemeClr val="tx2"/>
                </a:solidFill>
                <a:latin typeface="Verdana" pitchFamily="34" charset="0"/>
              </a:rPr>
              <a:t>然而</a:t>
            </a:r>
            <a:r>
              <a:rPr lang="zh-CN" altLang="en-US" sz="2400">
                <a:solidFill>
                  <a:schemeClr val="tx2"/>
                </a:solidFill>
                <a:latin typeface="Arial"/>
              </a:rPr>
              <a:t>”</a:t>
            </a:r>
            <a:r>
              <a:rPr lang="zh-CN" altLang="en-US" sz="2400">
                <a:solidFill>
                  <a:schemeClr val="tx2"/>
                </a:solidFill>
                <a:latin typeface="Verdana" pitchFamily="34" charset="0"/>
              </a:rPr>
              <a:t>一转，突出人比宇宙要伟大，</a:t>
            </a:r>
          </a:p>
          <a:p>
            <a:r>
              <a:rPr lang="zh-CN" altLang="en-US" sz="2400">
                <a:solidFill>
                  <a:schemeClr val="tx2"/>
                </a:solidFill>
                <a:latin typeface="Verdana" pitchFamily="34" charset="0"/>
              </a:rPr>
              <a:t>因为人有思想，思想会使人的如芦苇</a:t>
            </a:r>
          </a:p>
          <a:p>
            <a:r>
              <a:rPr lang="zh-CN" altLang="en-US" sz="2400">
                <a:solidFill>
                  <a:schemeClr val="tx2"/>
                </a:solidFill>
                <a:latin typeface="Verdana" pitchFamily="34" charset="0"/>
              </a:rPr>
              <a:t>一样脆弱的生命变得有力，从而拥有了</a:t>
            </a:r>
          </a:p>
          <a:p>
            <a:r>
              <a:rPr lang="zh-CN" altLang="en-US" sz="2400">
                <a:solidFill>
                  <a:schemeClr val="tx2"/>
                </a:solidFill>
                <a:latin typeface="Verdana" pitchFamily="34" charset="0"/>
              </a:rPr>
              <a:t>超出宇宙的优势，由此作者水到渠成地下结论，</a:t>
            </a:r>
          </a:p>
          <a:p>
            <a:r>
              <a:rPr lang="zh-CN" altLang="en-US" sz="2400">
                <a:solidFill>
                  <a:schemeClr val="tx2"/>
                </a:solidFill>
                <a:latin typeface="Verdana" pitchFamily="34" charset="0"/>
              </a:rPr>
              <a:t>人要维护自己的尊严，证实自己生命的意义和价值，</a:t>
            </a:r>
          </a:p>
          <a:p>
            <a:r>
              <a:rPr lang="zh-CN" altLang="en-US" sz="2400">
                <a:solidFill>
                  <a:schemeClr val="tx2"/>
                </a:solidFill>
                <a:latin typeface="Verdana" pitchFamily="34" charset="0"/>
              </a:rPr>
              <a:t>就必须</a:t>
            </a:r>
            <a:r>
              <a:rPr lang="zh-CN" altLang="en-US" sz="2400">
                <a:solidFill>
                  <a:schemeClr val="tx2"/>
                </a:solidFill>
                <a:latin typeface="Arial"/>
              </a:rPr>
              <a:t>“</a:t>
            </a:r>
            <a:r>
              <a:rPr lang="zh-CN" altLang="en-US" sz="2400">
                <a:solidFill>
                  <a:schemeClr val="tx2"/>
                </a:solidFill>
                <a:latin typeface="Verdana" pitchFamily="34" charset="0"/>
              </a:rPr>
              <a:t>努力好好地思想</a:t>
            </a:r>
            <a:r>
              <a:rPr lang="zh-CN" altLang="en-US" sz="2400">
                <a:solidFill>
                  <a:schemeClr val="tx2"/>
                </a:solidFill>
                <a:latin typeface="Arial"/>
              </a:rPr>
              <a:t>”</a:t>
            </a:r>
            <a:r>
              <a:rPr lang="zh-CN" altLang="en-US" sz="2400">
                <a:solidFill>
                  <a:schemeClr val="tx2"/>
                </a:solidFill>
                <a:latin typeface="Verdana" pitchFamily="34" charset="0"/>
              </a:rPr>
              <a:t>。</a:t>
            </a:r>
            <a:br>
              <a:rPr lang="zh-CN" altLang="en-US" sz="2400">
                <a:solidFill>
                  <a:schemeClr val="tx2"/>
                </a:solidFill>
                <a:latin typeface="Verdana" pitchFamily="34" charset="0"/>
              </a:rPr>
            </a:br>
            <a:endParaRPr lang="zh-CN" altLang="en-US" sz="2400">
              <a:solidFill>
                <a:schemeClr val="tx2"/>
              </a:solidFill>
              <a:latin typeface="Verdana"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685800" y="685800"/>
            <a:ext cx="7772400" cy="1143000"/>
          </a:xfrm>
          <a:prstGeom prst="rect">
            <a:avLst/>
          </a:prstGeom>
        </p:spPr>
        <p:txBody>
          <a:bodyPr/>
          <a:lstStyle/>
          <a:p>
            <a:pPr algn="ctr">
              <a:defRPr/>
            </a:pPr>
            <a:r>
              <a:rPr kumimoji="1" lang="zh-CN" altLang="en-US" sz="5400" b="1" kern="0">
                <a:latin typeface="+mj-lt"/>
                <a:ea typeface="黑体" pitchFamily="2" charset="-122"/>
                <a:cs typeface="+mj-cs"/>
              </a:rPr>
              <a:t>死亡是否是个人的事情？</a:t>
            </a:r>
          </a:p>
        </p:txBody>
      </p:sp>
      <p:sp>
        <p:nvSpPr>
          <p:cNvPr id="5" name="Rectangle 5"/>
          <p:cNvSpPr txBox="1">
            <a:spLocks noChangeArrowheads="1"/>
          </p:cNvSpPr>
          <p:nvPr/>
        </p:nvSpPr>
        <p:spPr>
          <a:xfrm>
            <a:off x="1066800" y="2286000"/>
            <a:ext cx="7239000" cy="4114800"/>
          </a:xfrm>
          <a:prstGeom prst="rect">
            <a:avLst/>
          </a:prstGeom>
        </p:spPr>
        <p:txBody>
          <a:bodyPr/>
          <a:lstStyle/>
          <a:p>
            <a:pPr marL="342900" indent="-342900">
              <a:lnSpc>
                <a:spcPct val="120000"/>
              </a:lnSpc>
              <a:spcBef>
                <a:spcPct val="20000"/>
              </a:spcBef>
              <a:defRPr/>
            </a:pPr>
            <a:r>
              <a:rPr kumimoji="1" lang="en-US" altLang="zh-CN" sz="3200" b="1" kern="0" dirty="0">
                <a:latin typeface="仿宋_GB2312" pitchFamily="49" charset="-122"/>
                <a:ea typeface="仿宋_GB2312" pitchFamily="49" charset="-122"/>
              </a:rPr>
              <a:t>◆</a:t>
            </a:r>
            <a:r>
              <a:rPr kumimoji="1" lang="zh-CN" altLang="en-US" sz="3200" b="1" kern="0" dirty="0">
                <a:latin typeface="仿宋_GB2312" pitchFamily="49" charset="-122"/>
                <a:ea typeface="仿宋_GB2312" pitchFamily="49" charset="-122"/>
              </a:rPr>
              <a:t>生命是母亲十月怀胎，辛苦呵护的结果，没有权力任性处理</a:t>
            </a:r>
          </a:p>
          <a:p>
            <a:pPr marL="342900" indent="-342900">
              <a:lnSpc>
                <a:spcPct val="120000"/>
              </a:lnSpc>
              <a:spcBef>
                <a:spcPct val="20000"/>
              </a:spcBef>
              <a:defRPr/>
            </a:pPr>
            <a:r>
              <a:rPr kumimoji="1" lang="zh-CN" altLang="en-US" sz="3200" b="1" kern="0" dirty="0">
                <a:latin typeface="仿宋_GB2312" pitchFamily="49" charset="-122"/>
                <a:ea typeface="仿宋_GB2312" pitchFamily="49" charset="-122"/>
              </a:rPr>
              <a:t>◆每起自杀案至少对</a:t>
            </a:r>
            <a:r>
              <a:rPr kumimoji="1" lang="en-US" altLang="zh-CN" sz="3200" b="1" kern="0" dirty="0">
                <a:latin typeface="仿宋_GB2312" pitchFamily="49" charset="-122"/>
                <a:ea typeface="仿宋_GB2312" pitchFamily="49" charset="-122"/>
              </a:rPr>
              <a:t>6</a:t>
            </a:r>
            <a:r>
              <a:rPr kumimoji="1" lang="zh-CN" altLang="en-US" sz="3200" b="1" kern="0" dirty="0">
                <a:latin typeface="仿宋_GB2312" pitchFamily="49" charset="-122"/>
                <a:ea typeface="仿宋_GB2312" pitchFamily="49" charset="-122"/>
              </a:rPr>
              <a:t>个人产生严重的影响</a:t>
            </a:r>
          </a:p>
          <a:p>
            <a:pPr marL="342900" indent="-342900">
              <a:lnSpc>
                <a:spcPct val="120000"/>
              </a:lnSpc>
              <a:spcBef>
                <a:spcPct val="20000"/>
              </a:spcBef>
              <a:defRPr/>
            </a:pPr>
            <a:r>
              <a:rPr kumimoji="1" lang="zh-CN" altLang="en-US" sz="3200" b="1" kern="0" dirty="0">
                <a:latin typeface="仿宋_GB2312" pitchFamily="49" charset="-122"/>
                <a:ea typeface="仿宋_GB2312" pitchFamily="49" charset="-122"/>
              </a:rPr>
              <a:t>◆</a:t>
            </a:r>
            <a:r>
              <a:rPr kumimoji="1" lang="en-US" altLang="zh-CN" sz="3200" b="1" kern="0" dirty="0">
                <a:latin typeface="仿宋_GB2312" pitchFamily="49" charset="-122"/>
                <a:ea typeface="仿宋_GB2312" pitchFamily="49" charset="-122"/>
              </a:rPr>
              <a:t>1500</a:t>
            </a:r>
            <a:r>
              <a:rPr kumimoji="1" lang="zh-CN" altLang="en-US" sz="3200" b="1" kern="0" dirty="0">
                <a:latin typeface="仿宋_GB2312" pitchFamily="49" charset="-122"/>
                <a:ea typeface="仿宋_GB2312" pitchFamily="49" charset="-122"/>
              </a:rPr>
              <a:t>余万自杀死亡者亲友从未因长期存在的悲伤反应接受过心理帮助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0" y="620713"/>
            <a:ext cx="8820150" cy="1541462"/>
          </a:xfrm>
        </p:spPr>
        <p:txBody>
          <a:bodyPr/>
          <a:lstStyle/>
          <a:p>
            <a:r>
              <a:rPr lang="en-US" altLang="zh-CN" sz="2800"/>
              <a:t/>
            </a:r>
            <a:br>
              <a:rPr lang="en-US" altLang="zh-CN" sz="2800"/>
            </a:br>
            <a:r>
              <a:rPr lang="en-US" altLang="zh-CN" sz="2800"/>
              <a:t/>
            </a:r>
            <a:br>
              <a:rPr lang="en-US" altLang="zh-CN" sz="2800"/>
            </a:br>
            <a:r>
              <a:rPr lang="en-US" altLang="zh-CN" sz="2800"/>
              <a:t/>
            </a:r>
            <a:br>
              <a:rPr lang="en-US" altLang="zh-CN" sz="2800"/>
            </a:br>
            <a:r>
              <a:rPr lang="en-US" altLang="zh-CN" sz="2800"/>
              <a:t> 2.</a:t>
            </a:r>
            <a:r>
              <a:rPr lang="zh-CN" altLang="en-US" sz="2800"/>
              <a:t>如何理解“人既不是天使，又不是禽兽；但不幸就在于想表现为天使的人却表现为禽兽”这一句话的含义？</a:t>
            </a:r>
            <a:r>
              <a:rPr lang="zh-CN" altLang="en-US" sz="4000"/>
              <a:t> </a:t>
            </a:r>
            <a:r>
              <a:rPr lang="zh-CN" altLang="en-US" sz="2800"/>
              <a:t/>
            </a:r>
            <a:br>
              <a:rPr lang="zh-CN" altLang="en-US" sz="2800"/>
            </a:br>
            <a:r>
              <a:rPr lang="zh-CN" altLang="en-US" sz="2800"/>
              <a:t/>
            </a:r>
            <a:br>
              <a:rPr lang="zh-CN" altLang="en-US" sz="2800"/>
            </a:br>
            <a:r>
              <a:rPr lang="zh-CN" altLang="en-US" sz="2800"/>
              <a:t/>
            </a:r>
            <a:br>
              <a:rPr lang="zh-CN" altLang="en-US" sz="2800"/>
            </a:br>
            <a:r>
              <a:rPr lang="zh-CN" altLang="en-US" sz="2800"/>
              <a:t/>
            </a:r>
            <a:br>
              <a:rPr lang="zh-CN" altLang="en-US" sz="2800"/>
            </a:br>
            <a:endParaRPr lang="zh-CN" altLang="en-US" sz="2800"/>
          </a:p>
        </p:txBody>
      </p:sp>
      <p:sp>
        <p:nvSpPr>
          <p:cNvPr id="51203" name="Rectangle 3"/>
          <p:cNvSpPr>
            <a:spLocks noGrp="1" noChangeArrowheads="1"/>
          </p:cNvSpPr>
          <p:nvPr>
            <p:ph type="body" idx="1"/>
          </p:nvPr>
        </p:nvSpPr>
        <p:spPr/>
        <p:txBody>
          <a:bodyPr/>
          <a:lstStyle/>
          <a:p>
            <a:pPr>
              <a:lnSpc>
                <a:spcPct val="80000"/>
              </a:lnSpc>
            </a:pPr>
            <a:r>
              <a:rPr lang="zh-CN" altLang="en-US" sz="2800">
                <a:solidFill>
                  <a:schemeClr val="tx2"/>
                </a:solidFill>
                <a:ea typeface="楷体_GB2312" pitchFamily="49" charset="-122"/>
              </a:rPr>
              <a:t>这句话写出了心灵追求与实际表现的矛盾。正是在这样的一个存在状态中，才有了人性的不幸和悲哀、高尚和喜乐。人，即便他堕落了，但也没有完全泯灭心中的灵性之光，所以，他才会想表现为天使；但这个善良的愿望只是人的显意识，而在这一个显意识的冰山下蠕动的，常常是连禽兽都不知的邪恶，而人又常常有意识或者无意识地漠视这些邪恶。有一句老话：善良的愿望往往把人引导到地狱中去，这些善良的愿望可以用自由、民主、平等、博爱名之，也可以用幸福、革命、富裕、正义描绘，但在历史上，有多少的罪恶都是借着这些善良的愿望而大行道呵。</a:t>
            </a:r>
            <a:br>
              <a:rPr lang="zh-CN" altLang="en-US" sz="2800">
                <a:solidFill>
                  <a:schemeClr val="tx2"/>
                </a:solidFill>
                <a:ea typeface="楷体_GB2312" pitchFamily="49" charset="-122"/>
              </a:rPr>
            </a:br>
            <a:endParaRPr lang="zh-CN" altLang="en-US" sz="2800">
              <a:solidFill>
                <a:schemeClr val="tx2"/>
              </a:solidFill>
              <a:ea typeface="楷体_GB2312" pitchFamily="49"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609600"/>
            <a:ext cx="8229600" cy="1143000"/>
          </a:xfrm>
        </p:spPr>
        <p:txBody>
          <a:bodyPr/>
          <a:lstStyle/>
          <a:p>
            <a:r>
              <a:rPr lang="en-US" altLang="zh-CN" sz="3800"/>
              <a:t>3. </a:t>
            </a:r>
            <a:r>
              <a:rPr lang="zh-CN" altLang="en-US" sz="3800"/>
              <a:t>如何认识人是可悲与伟大的统一体？</a:t>
            </a:r>
            <a:br>
              <a:rPr lang="zh-CN" altLang="en-US" sz="3800"/>
            </a:br>
            <a:endParaRPr lang="zh-CN" altLang="en-US" sz="3800"/>
          </a:p>
        </p:txBody>
      </p:sp>
      <p:sp>
        <p:nvSpPr>
          <p:cNvPr id="53251" name="Rectangle 3"/>
          <p:cNvSpPr>
            <a:spLocks noGrp="1" noChangeArrowheads="1"/>
          </p:cNvSpPr>
          <p:nvPr>
            <p:ph type="body" idx="1"/>
          </p:nvPr>
        </p:nvSpPr>
        <p:spPr>
          <a:xfrm>
            <a:off x="0" y="1717675"/>
            <a:ext cx="9144000" cy="5064125"/>
          </a:xfrm>
        </p:spPr>
        <p:txBody>
          <a:bodyPr/>
          <a:lstStyle/>
          <a:p>
            <a:r>
              <a:rPr lang="zh-CN" altLang="en-US" sz="2800">
                <a:solidFill>
                  <a:schemeClr val="tx2"/>
                </a:solidFill>
              </a:rPr>
              <a:t>思想是伟大的，因为它是独立的、自由的，这本身就是一种可惊叹的、无与伦比的东西。正是它使人如芦苇一样脆弱的生命变得有力，是它使人高于其他万物，超越了一切貌似强悍的对手，成为万物灵长。是它使人拥有尊严，是它形成了人的伟大。然而它又是卑贱的，帕斯卡尔认为“欲念和强力是我们一切行为的根源”，人们总是被许多虚幻、邪恶的欲念包围着，它驱使人们追求享乐、追求安适、追求衣食温饱，追求天伦之乐，人们永远不会满足于此，妄想得到更多的更高的来自别人的关注，所以思想难以超越这些虚荣而真实地生活。</a:t>
            </a:r>
            <a:br>
              <a:rPr lang="zh-CN" altLang="en-US" sz="2800">
                <a:solidFill>
                  <a:schemeClr val="tx2"/>
                </a:solidFill>
              </a:rPr>
            </a:br>
            <a:endParaRPr lang="zh-CN" altLang="en-US" sz="2800">
              <a:solidFill>
                <a:schemeClr val="tx2"/>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WordArt 2"/>
          <p:cNvSpPr>
            <a:spLocks noChangeArrowheads="1" noChangeShapeType="1" noTextEdit="1"/>
          </p:cNvSpPr>
          <p:nvPr/>
        </p:nvSpPr>
        <p:spPr bwMode="auto">
          <a:xfrm>
            <a:off x="755650" y="260350"/>
            <a:ext cx="7777163" cy="1800225"/>
          </a:xfrm>
          <a:prstGeom prst="rect">
            <a:avLst/>
          </a:prstGeom>
          <a:extLst>
            <a:ext uri="{AF507438-7753-43E0-B8FC-AC1667EBCBE1}">
              <a14:hiddenEffects xmlns:a14="http://schemas.microsoft.com/office/drawing/2010/main" xmlns="">
                <a:effectLst/>
              </a14:hiddenEffects>
            </a:ext>
          </a:extLst>
        </p:spPr>
        <p:txBody>
          <a:bodyPr wrap="none" fromWordArt="1">
            <a:prstTxWarp prst="textSlantUp">
              <a:avLst>
                <a:gd name="adj" fmla="val 55556"/>
              </a:avLst>
            </a:prstTxWarp>
          </a:bodyPr>
          <a:lstStyle/>
          <a:p>
            <a:pPr algn="ctr"/>
            <a:r>
              <a:rPr lang="en-US" altLang="zh-CN" sz="4400" b="1" kern="10">
                <a:ln w="9525">
                  <a:solidFill>
                    <a:srgbClr val="FF00FF"/>
                  </a:solidFill>
                  <a:round/>
                  <a:headEnd/>
                  <a:tailEnd/>
                </a:ln>
                <a:solidFill>
                  <a:srgbClr val="FFFF00">
                    <a:alpha val="92999"/>
                  </a:srgbClr>
                </a:solidFill>
                <a:latin typeface="方正舒体"/>
                <a:ea typeface="方正舒体"/>
              </a:rPr>
              <a:t>xin</a:t>
            </a:r>
            <a:r>
              <a:rPr lang="zh-CN" altLang="en-US" sz="4400" b="1" kern="10">
                <a:ln w="9525">
                  <a:solidFill>
                    <a:srgbClr val="FF00FF"/>
                  </a:solidFill>
                  <a:round/>
                  <a:headEnd/>
                  <a:tailEnd/>
                </a:ln>
                <a:solidFill>
                  <a:srgbClr val="FFFF00">
                    <a:alpha val="92999"/>
                  </a:srgbClr>
                </a:solidFill>
                <a:latin typeface="方正舒体"/>
                <a:ea typeface="方正舒体"/>
              </a:rPr>
              <a:t>信条</a:t>
            </a:r>
            <a:r>
              <a:rPr lang="en-US" altLang="zh-CN" sz="4400" b="1" kern="10">
                <a:ln w="9525">
                  <a:solidFill>
                    <a:srgbClr val="FF00FF"/>
                  </a:solidFill>
                  <a:round/>
                  <a:headEnd/>
                  <a:tailEnd/>
                </a:ln>
                <a:solidFill>
                  <a:srgbClr val="FFFF00">
                    <a:alpha val="92999"/>
                  </a:srgbClr>
                </a:solidFill>
                <a:latin typeface="方正舒体"/>
                <a:ea typeface="方正舒体"/>
              </a:rPr>
              <a:t>tiao</a:t>
            </a:r>
            <a:endParaRPr lang="zh-CN" altLang="en-US" sz="4400" b="1" kern="10">
              <a:ln w="9525">
                <a:solidFill>
                  <a:srgbClr val="FF00FF"/>
                </a:solidFill>
                <a:round/>
                <a:headEnd/>
                <a:tailEnd/>
              </a:ln>
              <a:solidFill>
                <a:srgbClr val="FFFF00">
                  <a:alpha val="92999"/>
                </a:srgbClr>
              </a:solidFill>
              <a:latin typeface="方正舒体"/>
              <a:ea typeface="方正舒体"/>
            </a:endParaRPr>
          </a:p>
        </p:txBody>
      </p:sp>
      <p:sp>
        <p:nvSpPr>
          <p:cNvPr id="55299" name="WordArt 3"/>
          <p:cNvSpPr>
            <a:spLocks noChangeArrowheads="1" noChangeShapeType="1" noTextEdit="1"/>
          </p:cNvSpPr>
          <p:nvPr/>
        </p:nvSpPr>
        <p:spPr bwMode="auto">
          <a:xfrm>
            <a:off x="2286000" y="1676400"/>
            <a:ext cx="2743200" cy="1389063"/>
          </a:xfrm>
          <a:prstGeom prst="rect">
            <a:avLst/>
          </a:prstGeom>
          <a:extLst>
            <a:ext uri="{AF507438-7753-43E0-B8FC-AC1667EBCBE1}">
              <a14:hiddenEffects xmlns:a14="http://schemas.microsoft.com/office/drawing/2010/main" xmlns="">
                <a:effectLst/>
              </a14:hiddenEffects>
            </a:ext>
          </a:extLst>
        </p:spPr>
        <p:txBody>
          <a:bodyPr wrap="none" fromWordArt="1">
            <a:prstTxWarp prst="textSlantUp">
              <a:avLst>
                <a:gd name="adj" fmla="val 55556"/>
              </a:avLst>
            </a:prstTxWarp>
          </a:bodyPr>
          <a:lstStyle/>
          <a:p>
            <a:pPr algn="ctr"/>
            <a:r>
              <a:rPr lang="zh-CN" altLang="en-US" sz="3600" kern="10">
                <a:ln w="9525">
                  <a:solidFill>
                    <a:schemeClr val="tx1"/>
                  </a:solidFill>
                  <a:round/>
                  <a:headEnd/>
                  <a:tailEnd/>
                </a:ln>
                <a:solidFill>
                  <a:srgbClr val="FF00FF"/>
                </a:solidFill>
                <a:latin typeface="宋体"/>
                <a:ea typeface="宋体"/>
              </a:rPr>
              <a:t>富尔格姆</a:t>
            </a:r>
          </a:p>
        </p:txBody>
      </p:sp>
      <p:pic>
        <p:nvPicPr>
          <p:cNvPr id="55301" name="Picture 5" descr="我有一个梦想的相关图片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87450" y="3789363"/>
            <a:ext cx="7488238" cy="259238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0"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0" fill="hold" grpId="0" nodeType="clickEffect">
                                  <p:stCondLst>
                                    <p:cond delay="0"/>
                                  </p:stCondLst>
                                  <p:childTnLst>
                                    <p:set>
                                      <p:cBhvr>
                                        <p:cTn id="10" dur="1" fill="hold">
                                          <p:stCondLst>
                                            <p:cond delay="0"/>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WordArt 2"/>
          <p:cNvSpPr>
            <a:spLocks noChangeArrowheads="1" noChangeShapeType="1" noTextEdit="1"/>
          </p:cNvSpPr>
          <p:nvPr/>
        </p:nvSpPr>
        <p:spPr bwMode="auto">
          <a:xfrm>
            <a:off x="755650" y="908050"/>
            <a:ext cx="1439863" cy="457200"/>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华文新魏"/>
                <a:ea typeface="华文新魏"/>
              </a:rPr>
              <a:t>关于作者</a:t>
            </a:r>
          </a:p>
        </p:txBody>
      </p:sp>
      <p:sp>
        <p:nvSpPr>
          <p:cNvPr id="56323" name="Text Box 3"/>
          <p:cNvSpPr txBox="1">
            <a:spLocks noChangeArrowheads="1"/>
          </p:cNvSpPr>
          <p:nvPr/>
        </p:nvSpPr>
        <p:spPr bwMode="auto">
          <a:xfrm>
            <a:off x="358775" y="2492375"/>
            <a:ext cx="8785225" cy="192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just"/>
            <a:r>
              <a:rPr lang="en-US" altLang="zh-CN" sz="4000"/>
              <a:t>       </a:t>
            </a:r>
            <a:r>
              <a:rPr lang="zh-CN" altLang="en-US" sz="4000"/>
              <a:t>罗伯特</a:t>
            </a:r>
            <a:r>
              <a:rPr lang="en-US" altLang="zh-CN" sz="4000"/>
              <a:t>•</a:t>
            </a:r>
            <a:r>
              <a:rPr lang="zh-CN" altLang="en-US" sz="4000"/>
              <a:t>富尔格姆是美国当代作家、哲学家。主要著作</a:t>
            </a:r>
            <a:r>
              <a:rPr lang="en-US" altLang="zh-CN" sz="4000"/>
              <a:t>《</a:t>
            </a:r>
            <a:r>
              <a:rPr lang="zh-CN" altLang="en-US" sz="4000"/>
              <a:t>我一躺倒，身下就起火</a:t>
            </a:r>
            <a:r>
              <a:rPr lang="en-US" altLang="zh-CN" sz="4000"/>
              <a:t>》</a:t>
            </a:r>
            <a:r>
              <a:rPr lang="zh-CN" altLang="en-US" sz="4000"/>
              <a:t>。 </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zh-CN" altLang="en-US" sz="5700">
                <a:solidFill>
                  <a:srgbClr val="0066FF"/>
                </a:solidFill>
                <a:ea typeface="华文新魏" pitchFamily="2" charset="-122"/>
              </a:rPr>
              <a:t>听朗读，整体把握课文</a:t>
            </a:r>
          </a:p>
        </p:txBody>
      </p:sp>
      <p:sp>
        <p:nvSpPr>
          <p:cNvPr id="57347" name="Rectangle 3"/>
          <p:cNvSpPr>
            <a:spLocks noGrp="1" noChangeArrowheads="1"/>
          </p:cNvSpPr>
          <p:nvPr>
            <p:ph type="body" idx="1"/>
          </p:nvPr>
        </p:nvSpPr>
        <p:spPr>
          <a:xfrm>
            <a:off x="468313" y="1700213"/>
            <a:ext cx="8280400" cy="4530725"/>
          </a:xfrm>
        </p:spPr>
        <p:txBody>
          <a:bodyPr/>
          <a:lstStyle/>
          <a:p>
            <a:r>
              <a:rPr lang="en-US" altLang="zh-CN" sz="4400"/>
              <a:t>“</a:t>
            </a:r>
            <a:r>
              <a:rPr lang="zh-CN" altLang="en-US" sz="4400"/>
              <a:t>信条”是什么？</a:t>
            </a:r>
          </a:p>
          <a:p>
            <a:r>
              <a:rPr lang="zh-CN" altLang="en-US" sz="4400"/>
              <a:t>富尔格姆的人生信条在文中看似随意，实质上是一个有机的整体。它大体包括哪三个方面</a:t>
            </a:r>
            <a:r>
              <a:rPr lang="zh-CN" altLang="en-US"/>
              <a:t> </a:t>
            </a:r>
            <a:r>
              <a:rPr lang="zh-CN" altLang="en-US" sz="4400"/>
              <a:t>？</a:t>
            </a:r>
          </a:p>
          <a:p>
            <a:r>
              <a:rPr lang="zh-CN" altLang="en-US" sz="4400"/>
              <a:t>这篇文章想达到什么目的？</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261938" y="1268413"/>
            <a:ext cx="9134475" cy="475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200"/>
              <a:t>       </a:t>
            </a:r>
            <a:r>
              <a:rPr lang="zh-CN" altLang="en-US" sz="3200"/>
              <a:t>品德           习惯        人生态度</a:t>
            </a:r>
          </a:p>
          <a:p>
            <a:r>
              <a:rPr lang="zh-CN" altLang="en-US" sz="3200"/>
              <a:t>          </a:t>
            </a:r>
          </a:p>
          <a:p>
            <a:r>
              <a:rPr lang="zh-CN" altLang="en-US" sz="3200"/>
              <a:t>        </a:t>
            </a:r>
          </a:p>
          <a:p>
            <a:r>
              <a:rPr lang="zh-CN" altLang="en-US" sz="3200"/>
              <a:t>       仁爱        卫生习惯      尽职尽责</a:t>
            </a:r>
          </a:p>
          <a:p>
            <a:r>
              <a:rPr lang="zh-CN" altLang="en-US" sz="3200"/>
              <a:t>       平等        养生之道      团结关爱</a:t>
            </a:r>
          </a:p>
          <a:p>
            <a:r>
              <a:rPr lang="zh-CN" altLang="en-US" sz="3200"/>
              <a:t>        文明        合理生活      尊重生命</a:t>
            </a:r>
          </a:p>
          <a:p>
            <a:r>
              <a:rPr lang="zh-CN" altLang="en-US" sz="3200"/>
              <a:t>    拾金不昧    劳逸结合      承认死亡</a:t>
            </a:r>
          </a:p>
          <a:p>
            <a:r>
              <a:rPr lang="zh-CN" altLang="en-US" sz="3200"/>
              <a:t>            本分线                    认识常识</a:t>
            </a:r>
          </a:p>
          <a:p>
            <a:r>
              <a:rPr lang="zh-CN" altLang="en-US" sz="3200"/>
              <a:t>        有礼貌                    学会观察</a:t>
            </a:r>
          </a:p>
          <a:p>
            <a:r>
              <a:rPr lang="zh-CN" altLang="en-US">
                <a:solidFill>
                  <a:srgbClr val="99FFCC"/>
                </a:solidFill>
              </a:rPr>
              <a:t>  </a:t>
            </a:r>
          </a:p>
        </p:txBody>
      </p:sp>
      <p:sp>
        <p:nvSpPr>
          <p:cNvPr id="58371" name="Rectangle 3"/>
          <p:cNvSpPr>
            <a:spLocks noGrp="1" noChangeArrowheads="1"/>
          </p:cNvSpPr>
          <p:nvPr>
            <p:ph type="title"/>
          </p:nvPr>
        </p:nvSpPr>
        <p:spPr>
          <a:xfrm>
            <a:off x="468313" y="188913"/>
            <a:ext cx="8229600" cy="863600"/>
          </a:xfrm>
        </p:spPr>
        <p:txBody>
          <a:bodyPr/>
          <a:lstStyle/>
          <a:p>
            <a:r>
              <a:rPr lang="zh-CN" altLang="en-US"/>
              <a:t>全文的结构层次</a:t>
            </a:r>
          </a:p>
        </p:txBody>
      </p:sp>
      <p:sp>
        <p:nvSpPr>
          <p:cNvPr id="58377" name="Text Box 9"/>
          <p:cNvSpPr txBox="1">
            <a:spLocks noChangeArrowheads="1"/>
          </p:cNvSpPr>
          <p:nvPr/>
        </p:nvSpPr>
        <p:spPr bwMode="auto">
          <a:xfrm>
            <a:off x="2124075" y="3357563"/>
            <a:ext cx="172720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lang="zh-CN" altLang="zh-CN"/>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01625" y="649288"/>
            <a:ext cx="8842375" cy="1255712"/>
          </a:xfrm>
        </p:spPr>
        <p:txBody>
          <a:bodyPr/>
          <a:lstStyle/>
          <a:p>
            <a:r>
              <a:rPr lang="zh-CN" altLang="en-US" sz="3600">
                <a:solidFill>
                  <a:srgbClr val="0000FF"/>
                </a:solidFill>
              </a:rPr>
              <a:t>问</a:t>
            </a:r>
            <a:br>
              <a:rPr lang="zh-CN" altLang="en-US" sz="3600">
                <a:solidFill>
                  <a:srgbClr val="0000FF"/>
                </a:solidFill>
              </a:rPr>
            </a:br>
            <a:r>
              <a:rPr lang="zh-CN" altLang="en-US" sz="3600"/>
              <a:t/>
            </a:r>
            <a:br>
              <a:rPr lang="zh-CN" altLang="en-US" sz="3600"/>
            </a:br>
            <a:r>
              <a:rPr lang="zh-CN" altLang="en-US" sz="3600">
                <a:solidFill>
                  <a:srgbClr val="0000FF"/>
                </a:solidFill>
              </a:rPr>
              <a:t>“热甜饼和冷牛奶对你有好处”是什么意思？</a:t>
            </a:r>
            <a:r>
              <a:rPr lang="zh-CN" altLang="en-US" sz="3600"/>
              <a:t> </a:t>
            </a:r>
          </a:p>
        </p:txBody>
      </p:sp>
      <p:sp>
        <p:nvSpPr>
          <p:cNvPr id="60419" name="Text Box 3"/>
          <p:cNvSpPr txBox="1">
            <a:spLocks noChangeArrowheads="1"/>
          </p:cNvSpPr>
          <p:nvPr/>
        </p:nvSpPr>
        <p:spPr bwMode="auto">
          <a:xfrm>
            <a:off x="250825" y="2438400"/>
            <a:ext cx="8497888" cy="2835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6000"/>
              <a:t>      </a:t>
            </a:r>
            <a:r>
              <a:rPr lang="zh-CN" altLang="en-US" sz="6000">
                <a:solidFill>
                  <a:srgbClr val="FF0000"/>
                </a:solidFill>
              </a:rPr>
              <a:t>答</a:t>
            </a:r>
            <a:r>
              <a:rPr lang="zh-CN" altLang="en-US" sz="3600">
                <a:solidFill>
                  <a:srgbClr val="FF0000"/>
                </a:solidFill>
              </a:rPr>
              <a:t> </a:t>
            </a:r>
            <a:r>
              <a:rPr lang="zh-CN" altLang="en-US" sz="4000">
                <a:solidFill>
                  <a:srgbClr val="FF0000"/>
                </a:solidFill>
              </a:rPr>
              <a:t>：“热甜饼”和“冷牛奶”是美国人的饮食习惯，这一条是说人要掌握好自己的养生之道，均衡营养，身体才会健康。 </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274638"/>
            <a:ext cx="8229600" cy="896937"/>
          </a:xfrm>
        </p:spPr>
        <p:txBody>
          <a:bodyPr/>
          <a:lstStyle/>
          <a:p>
            <a:r>
              <a:rPr lang="zh-CN" altLang="en-US" b="1"/>
              <a:t>讨论</a:t>
            </a:r>
          </a:p>
        </p:txBody>
      </p:sp>
      <p:sp>
        <p:nvSpPr>
          <p:cNvPr id="62467" name="Rectangle 3"/>
          <p:cNvSpPr>
            <a:spLocks noGrp="1" noChangeArrowheads="1"/>
          </p:cNvSpPr>
          <p:nvPr>
            <p:ph type="body" idx="1"/>
          </p:nvPr>
        </p:nvSpPr>
        <p:spPr>
          <a:xfrm>
            <a:off x="250825" y="981075"/>
            <a:ext cx="8893175" cy="5256213"/>
          </a:xfrm>
        </p:spPr>
        <p:txBody>
          <a:bodyPr/>
          <a:lstStyle/>
          <a:p>
            <a:r>
              <a:rPr lang="zh-CN" altLang="en-US" sz="3600" b="1">
                <a:solidFill>
                  <a:srgbClr val="FF0000"/>
                </a:solidFill>
              </a:rPr>
              <a:t>英国剧作家评论家肖伯纳说：倘若你有一个苹果，我也有一个苹果，而我们彼此交换这些苹果，那么你和我仍然是各有一个苹果。但对，倘若你有一种思想，我也有一种思想，而我们彼此交换这些思想，那么，我们每人将有两种思想。下面是我们的“自由交流看法时间”，谁愿意主动交流一下自己的看法。</a:t>
            </a:r>
            <a:r>
              <a:rPr lang="zh-CN" altLang="en-US" sz="3600">
                <a:solidFill>
                  <a:srgbClr val="FF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2590800" y="685800"/>
            <a:ext cx="4495800" cy="1616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rgbClr val="FF0000"/>
                </a:solidFill>
              </a:rPr>
              <a:t>读一读，悟一悟</a:t>
            </a:r>
          </a:p>
          <a:p>
            <a:pPr>
              <a:spcBef>
                <a:spcPct val="50000"/>
              </a:spcBef>
            </a:pPr>
            <a:endParaRPr kumimoji="1" lang="en-US" altLang="zh-CN" sz="4000" b="1">
              <a:solidFill>
                <a:srgbClr val="FF0000"/>
              </a:solidFill>
              <a:latin typeface="Times New Roman" pitchFamily="18" charset="0"/>
              <a:ea typeface="华文新魏" pitchFamily="2" charset="-122"/>
            </a:endParaRPr>
          </a:p>
        </p:txBody>
      </p:sp>
      <p:sp>
        <p:nvSpPr>
          <p:cNvPr id="63491" name="Text Box 3"/>
          <p:cNvSpPr txBox="1">
            <a:spLocks noChangeArrowheads="1"/>
          </p:cNvSpPr>
          <p:nvPr/>
        </p:nvSpPr>
        <p:spPr bwMode="auto">
          <a:xfrm>
            <a:off x="0" y="1752600"/>
            <a:ext cx="9144000" cy="31067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en-US" altLang="zh-CN" sz="4400"/>
              <a:t>      </a:t>
            </a:r>
            <a:r>
              <a:rPr kumimoji="1" lang="zh-CN" altLang="en-US" sz="4400">
                <a:solidFill>
                  <a:srgbClr val="000099"/>
                </a:solidFill>
                <a:ea typeface=""/>
              </a:rPr>
              <a:t>请大家边读课文，边在你最认同的信条旁做批注。</a:t>
            </a:r>
          </a:p>
          <a:p>
            <a:pPr>
              <a:spcBef>
                <a:spcPct val="50000"/>
              </a:spcBef>
            </a:pPr>
            <a:r>
              <a:rPr kumimoji="1" lang="zh-CN" altLang="en-US" sz="4400">
                <a:solidFill>
                  <a:srgbClr val="000099"/>
                </a:solidFill>
                <a:ea typeface=""/>
              </a:rPr>
              <a:t>      把你的感受写下来，最好用具体事例充实一下你的见解。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autoUpdateAnimBg="0"/>
      <p:bldP spid="63491"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zh-CN" altLang="en-US"/>
              <a:t>课堂小结</a:t>
            </a:r>
          </a:p>
        </p:txBody>
      </p:sp>
      <p:sp>
        <p:nvSpPr>
          <p:cNvPr id="64515" name="Rectangle 3"/>
          <p:cNvSpPr>
            <a:spLocks noGrp="1" noChangeArrowheads="1"/>
          </p:cNvSpPr>
          <p:nvPr>
            <p:ph type="body" idx="1"/>
          </p:nvPr>
        </p:nvSpPr>
        <p:spPr>
          <a:xfrm>
            <a:off x="539750" y="1125538"/>
            <a:ext cx="8001000" cy="5157787"/>
          </a:xfrm>
        </p:spPr>
        <p:txBody>
          <a:bodyPr/>
          <a:lstStyle/>
          <a:p>
            <a:r>
              <a:rPr lang="zh-CN" altLang="en-US" sz="3000" b="1">
                <a:solidFill>
                  <a:srgbClr val="000099"/>
                </a:solidFill>
              </a:rPr>
              <a:t>本文感情充沛，词句优美，设喻巧妙，感召力强</a:t>
            </a:r>
          </a:p>
          <a:p>
            <a:pPr>
              <a:buFontTx/>
              <a:buNone/>
            </a:pPr>
            <a:endParaRPr lang="zh-CN" altLang="en-US" sz="3000" b="1">
              <a:solidFill>
                <a:srgbClr val="000099"/>
              </a:solidFill>
            </a:endParaRPr>
          </a:p>
          <a:p>
            <a:r>
              <a:rPr lang="zh-CN" altLang="en-US" sz="3000" b="1">
                <a:solidFill>
                  <a:srgbClr val="000099"/>
                </a:solidFill>
              </a:rPr>
              <a:t>思路明晰，富有逻辑性。</a:t>
            </a:r>
          </a:p>
          <a:p>
            <a:pPr>
              <a:buFontTx/>
              <a:buNone/>
            </a:pPr>
            <a:endParaRPr lang="zh-CN" altLang="en-US" sz="3000" b="1">
              <a:solidFill>
                <a:srgbClr val="000099"/>
              </a:solidFill>
            </a:endParaRPr>
          </a:p>
          <a:p>
            <a:r>
              <a:rPr lang="zh-CN" altLang="en-US" sz="3000" b="1">
                <a:solidFill>
                  <a:srgbClr val="000099"/>
                </a:solidFill>
              </a:rPr>
              <a:t>体现了作者的才情，展示了作者高远的追求与不屈的精神。</a:t>
            </a:r>
          </a:p>
          <a:p>
            <a:pPr>
              <a:buFontTx/>
              <a:buNone/>
            </a:pPr>
            <a:r>
              <a:rPr lang="en-US" altLang="zh-CN" sz="3000" b="1">
                <a:solidFill>
                  <a:srgbClr val="000099"/>
                </a:solidFill>
              </a:rPr>
              <a:t>——</a:t>
            </a:r>
            <a:r>
              <a:rPr lang="zh-CN" altLang="en-US" sz="3000" b="1">
                <a:solidFill>
                  <a:srgbClr val="000099"/>
                </a:solidFill>
              </a:rPr>
              <a:t>同学们也要树立远大理想，勤奋学习，早日成才，为伟大祖国的繁荣、人类的进步作出自己应有的贡献。</a:t>
            </a:r>
            <a:endParaRPr lang="zh-CN" altLang="en-US" sz="3000" b="1"/>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37b5734ebe46a20db2de056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26988"/>
            <a:ext cx="4572000" cy="3455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Text Box 7"/>
          <p:cNvSpPr txBox="1">
            <a:spLocks noChangeArrowheads="1"/>
          </p:cNvSpPr>
          <p:nvPr/>
        </p:nvSpPr>
        <p:spPr bwMode="auto">
          <a:xfrm>
            <a:off x="395288" y="1557338"/>
            <a:ext cx="6769100" cy="4765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20000"/>
              </a:lnSpc>
              <a:spcBef>
                <a:spcPct val="50000"/>
              </a:spcBef>
            </a:pPr>
            <a:r>
              <a:rPr kumimoji="1" lang="zh-CN" altLang="en-US" sz="3200" b="1">
                <a:latin typeface="仿宋_GB2312" pitchFamily="49" charset="-122"/>
                <a:ea typeface="仿宋_GB2312" pitchFamily="49" charset="-122"/>
              </a:rPr>
              <a:t>　　</a:t>
            </a:r>
            <a:r>
              <a:rPr kumimoji="1" lang="en-US" altLang="zh-CN" sz="3200" b="1">
                <a:latin typeface="仿宋_GB2312" pitchFamily="49" charset="-122"/>
                <a:ea typeface="仿宋_GB2312" pitchFamily="49" charset="-122"/>
              </a:rPr>
              <a:t>2003</a:t>
            </a:r>
            <a:r>
              <a:rPr kumimoji="1" lang="zh-CN" altLang="en-US" sz="3200" b="1">
                <a:latin typeface="仿宋_GB2312" pitchFamily="49" charset="-122"/>
                <a:ea typeface="仿宋_GB2312" pitchFamily="49" charset="-122"/>
              </a:rPr>
              <a:t>年</a:t>
            </a:r>
            <a:r>
              <a:rPr kumimoji="1" lang="en-US" altLang="zh-CN" sz="3200" b="1">
                <a:latin typeface="仿宋_GB2312" pitchFamily="49" charset="-122"/>
                <a:ea typeface="仿宋_GB2312" pitchFamily="49" charset="-122"/>
              </a:rPr>
              <a:t>4</a:t>
            </a:r>
            <a:r>
              <a:rPr kumimoji="1" lang="zh-CN" altLang="en-US" sz="3200" b="1">
                <a:latin typeface="仿宋_GB2312" pitchFamily="49" charset="-122"/>
                <a:ea typeface="仿宋_GB2312" pitchFamily="49" charset="-122"/>
              </a:rPr>
              <a:t>月</a:t>
            </a:r>
            <a:r>
              <a:rPr kumimoji="1" lang="en-US" altLang="zh-CN" sz="3200" b="1">
                <a:latin typeface="仿宋_GB2312" pitchFamily="49" charset="-122"/>
                <a:ea typeface="仿宋_GB2312" pitchFamily="49" charset="-122"/>
              </a:rPr>
              <a:t>1</a:t>
            </a:r>
            <a:r>
              <a:rPr kumimoji="1" lang="zh-CN" altLang="en-US" sz="3200" b="1">
                <a:latin typeface="仿宋_GB2312" pitchFamily="49" charset="-122"/>
                <a:ea typeface="仿宋_GB2312" pitchFamily="49" charset="-122"/>
              </a:rPr>
              <a:t>日傍晚，飘着雨，不知道香港是不是？但张国荣却选择了让生命飘落，在这样一个以</a:t>
            </a:r>
            <a:r>
              <a:rPr kumimoji="1" lang="zh-CN" altLang="en-US" sz="3200" b="1">
                <a:latin typeface="Times New Roman" pitchFamily="18" charset="0"/>
                <a:ea typeface="仿宋_GB2312" pitchFamily="49" charset="-122"/>
              </a:rPr>
              <a:t>“</a:t>
            </a:r>
            <a:r>
              <a:rPr kumimoji="1" lang="zh-CN" altLang="en-US" sz="3200" b="1">
                <a:latin typeface="仿宋_GB2312" pitchFamily="49" charset="-122"/>
                <a:ea typeface="仿宋_GB2312" pitchFamily="49" charset="-122"/>
              </a:rPr>
              <a:t>愚人</a:t>
            </a:r>
            <a:r>
              <a:rPr kumimoji="1" lang="zh-CN" altLang="en-US" sz="3200" b="1">
                <a:latin typeface="Times New Roman" pitchFamily="18" charset="0"/>
                <a:ea typeface="仿宋_GB2312" pitchFamily="49" charset="-122"/>
              </a:rPr>
              <a:t>”</a:t>
            </a:r>
            <a:r>
              <a:rPr kumimoji="1" lang="zh-CN" altLang="en-US" sz="3200" b="1">
                <a:latin typeface="仿宋_GB2312" pitchFamily="49" charset="-122"/>
                <a:ea typeface="仿宋_GB2312" pitchFamily="49" charset="-122"/>
              </a:rPr>
              <a:t>为乐的日子，然而也几乎没有人能接受这样一个消息，宁愿它不过是一个恶作剧。这样纯良美好的愿望缘于大家对一位优秀艺人的赞赏与惋惜，缘于对生命脆弱的哀叹和珍视。</a:t>
            </a:r>
          </a:p>
        </p:txBody>
      </p:sp>
      <p:pic>
        <p:nvPicPr>
          <p:cNvPr id="7172" name="Picture 8" descr="040200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39000" y="1524000"/>
            <a:ext cx="1838325"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3" name="Picture 9" descr="zhangguorong"/>
          <p:cNvPicPr>
            <a:picLocks noChangeAspect="1" noChangeArrowheads="1"/>
          </p:cNvPicPr>
          <p:nvPr/>
        </p:nvPicPr>
        <p:blipFill>
          <a:blip r:embed="rId4">
            <a:lum bright="-12000" contrast="12000"/>
            <a:extLst>
              <a:ext uri="{28A0092B-C50C-407E-A947-70E740481C1C}">
                <a14:useLocalDpi xmlns:a14="http://schemas.microsoft.com/office/drawing/2010/main" xmlns="" val="0"/>
              </a:ext>
            </a:extLst>
          </a:blip>
          <a:srcRect/>
          <a:stretch>
            <a:fillRect/>
          </a:stretch>
        </p:blipFill>
        <p:spPr bwMode="auto">
          <a:xfrm>
            <a:off x="0" y="0"/>
            <a:ext cx="91440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09600" y="609600"/>
            <a:ext cx="7772400" cy="1143000"/>
          </a:xfrm>
          <a:prstGeom prst="rect">
            <a:avLst/>
          </a:prstGeom>
        </p:spPr>
        <p:txBody>
          <a:bodyPr/>
          <a:lstStyle/>
          <a:p>
            <a:pPr algn="ctr">
              <a:defRPr/>
            </a:pPr>
            <a:r>
              <a:rPr kumimoji="1" lang="zh-CN" altLang="en-US" sz="4400" b="1" kern="0" dirty="0">
                <a:solidFill>
                  <a:srgbClr val="FF0000"/>
                </a:solidFill>
                <a:latin typeface="黑体" pitchFamily="2" charset="-122"/>
                <a:ea typeface="黑体" pitchFamily="2" charset="-122"/>
                <a:cs typeface="+mj-cs"/>
              </a:rPr>
              <a:t>如 果</a:t>
            </a:r>
          </a:p>
        </p:txBody>
      </p:sp>
      <p:sp>
        <p:nvSpPr>
          <p:cNvPr id="3" name="Rectangle 3"/>
          <p:cNvSpPr txBox="1">
            <a:spLocks noChangeArrowheads="1"/>
          </p:cNvSpPr>
          <p:nvPr/>
        </p:nvSpPr>
        <p:spPr>
          <a:xfrm>
            <a:off x="752475" y="1966913"/>
            <a:ext cx="7172325" cy="4433887"/>
          </a:xfrm>
          <a:prstGeom prst="rect">
            <a:avLst/>
          </a:prstGeom>
        </p:spPr>
        <p:txBody>
          <a:bodyPr/>
          <a:lstStyle/>
          <a:p>
            <a:pPr marL="342900" indent="-342900">
              <a:lnSpc>
                <a:spcPct val="140000"/>
              </a:lnSpc>
              <a:spcBef>
                <a:spcPct val="50000"/>
              </a:spcBef>
              <a:defRPr/>
            </a:pPr>
            <a:r>
              <a:rPr kumimoji="1" lang="en-US" altLang="zh-CN" sz="2800" b="1" kern="0" dirty="0">
                <a:solidFill>
                  <a:srgbClr val="000000"/>
                </a:solidFill>
                <a:latin typeface="+mn-lt"/>
                <a:ea typeface="+mn-ea"/>
              </a:rPr>
              <a:t>    </a:t>
            </a:r>
            <a:r>
              <a:rPr kumimoji="1" lang="en-US" altLang="zh-CN" sz="2800" b="1" kern="0" dirty="0">
                <a:solidFill>
                  <a:srgbClr val="000000"/>
                </a:solidFill>
                <a:latin typeface="Arial"/>
                <a:ea typeface="+mn-ea"/>
              </a:rPr>
              <a:t>——</a:t>
            </a:r>
            <a:r>
              <a:rPr kumimoji="1" lang="zh-CN" altLang="en-US" sz="2800" b="1" kern="0" dirty="0">
                <a:solidFill>
                  <a:srgbClr val="000000"/>
                </a:solidFill>
                <a:latin typeface="+mn-lt"/>
                <a:ea typeface="+mn-ea"/>
              </a:rPr>
              <a:t>如果今天早上你起床时身体健康，没有疾病，那么你比其他几百万人更幸运，他们甚至看不到下周的太阳了；</a:t>
            </a:r>
            <a:br>
              <a:rPr kumimoji="1" lang="zh-CN" altLang="en-US" sz="2800" b="1" kern="0" dirty="0">
                <a:solidFill>
                  <a:srgbClr val="000000"/>
                </a:solidFill>
                <a:latin typeface="+mn-lt"/>
                <a:ea typeface="+mn-ea"/>
              </a:rPr>
            </a:br>
            <a:r>
              <a:rPr kumimoji="1" lang="en-US" altLang="zh-CN" sz="2800" b="1" kern="0" dirty="0">
                <a:solidFill>
                  <a:srgbClr val="000000"/>
                </a:solidFill>
                <a:latin typeface="Arial"/>
                <a:ea typeface="+mn-ea"/>
              </a:rPr>
              <a:t>——</a:t>
            </a:r>
            <a:r>
              <a:rPr kumimoji="1" lang="zh-CN" altLang="en-US" sz="2800" b="1" kern="0" dirty="0">
                <a:solidFill>
                  <a:srgbClr val="000000"/>
                </a:solidFill>
                <a:latin typeface="+mn-lt"/>
                <a:ea typeface="+mn-ea"/>
              </a:rPr>
              <a:t>如果你从未尝试过战争的危险，牢狱的孤独，酷刑的折磨和饥饿的滋味，那么你的处境比</a:t>
            </a:r>
            <a:r>
              <a:rPr kumimoji="1" lang="en-US" altLang="zh-CN" sz="2800" b="1" kern="0" dirty="0">
                <a:solidFill>
                  <a:srgbClr val="000000"/>
                </a:solidFill>
                <a:latin typeface="+mn-lt"/>
                <a:ea typeface="+mn-ea"/>
              </a:rPr>
              <a:t>5</a:t>
            </a:r>
            <a:r>
              <a:rPr kumimoji="1" lang="zh-CN" altLang="en-US" sz="2800" b="1" kern="0" dirty="0">
                <a:solidFill>
                  <a:srgbClr val="000000"/>
                </a:solidFill>
                <a:latin typeface="+mn-lt"/>
                <a:ea typeface="+mn-ea"/>
              </a:rPr>
              <a:t>亿其他人更好；</a:t>
            </a:r>
            <a:br>
              <a:rPr kumimoji="1" lang="zh-CN" altLang="en-US" sz="2800" b="1" kern="0" dirty="0">
                <a:solidFill>
                  <a:srgbClr val="000000"/>
                </a:solidFill>
                <a:latin typeface="+mn-lt"/>
                <a:ea typeface="+mn-ea"/>
              </a:rPr>
            </a:br>
            <a:endParaRPr lang="zh-CN" altLang="en-US" sz="2800" kern="0" dirty="0">
              <a:latin typeface="+mn-lt"/>
              <a:ea typeface="+mn-ea"/>
            </a:endParaRPr>
          </a:p>
        </p:txBody>
      </p:sp>
      <p:sp>
        <p:nvSpPr>
          <p:cNvPr id="4" name="Rectangle 3"/>
          <p:cNvSpPr txBox="1">
            <a:spLocks noChangeArrowheads="1"/>
          </p:cNvSpPr>
          <p:nvPr/>
        </p:nvSpPr>
        <p:spPr>
          <a:xfrm>
            <a:off x="785813" y="1285875"/>
            <a:ext cx="7772400" cy="3124200"/>
          </a:xfrm>
          <a:prstGeom prst="rect">
            <a:avLst/>
          </a:prstGeom>
        </p:spPr>
        <p:txBody>
          <a:bodyPr/>
          <a:lstStyle/>
          <a:p>
            <a:pPr marL="342900" indent="-342900">
              <a:lnSpc>
                <a:spcPct val="120000"/>
              </a:lnSpc>
              <a:spcBef>
                <a:spcPct val="50000"/>
              </a:spcBef>
              <a:defRPr/>
            </a:pPr>
            <a:r>
              <a:rPr kumimoji="1" lang="zh-CN" altLang="en-US" sz="2800" b="1" kern="0" dirty="0">
                <a:solidFill>
                  <a:srgbClr val="000000"/>
                </a:solidFill>
                <a:latin typeface="+mn-lt"/>
                <a:ea typeface="+mn-ea"/>
              </a:rPr>
              <a:t>　</a:t>
            </a:r>
            <a:r>
              <a:rPr kumimoji="1" lang="en-US" altLang="zh-CN" sz="2800" b="1" kern="0" dirty="0">
                <a:solidFill>
                  <a:srgbClr val="000000"/>
                </a:solidFill>
                <a:latin typeface="Arial"/>
                <a:ea typeface="+mn-ea"/>
              </a:rPr>
              <a:t>——</a:t>
            </a:r>
            <a:r>
              <a:rPr kumimoji="1" lang="zh-CN" altLang="en-US" sz="2800" b="1" kern="0" dirty="0">
                <a:solidFill>
                  <a:srgbClr val="000000"/>
                </a:solidFill>
                <a:latin typeface="+mn-lt"/>
                <a:ea typeface="+mn-ea"/>
              </a:rPr>
              <a:t>如果你能随便进出教堂和寺庙而没有任何被威胁、暴行和杀害的危险，那么你比其他</a:t>
            </a:r>
            <a:r>
              <a:rPr kumimoji="1" lang="en-US" altLang="zh-CN" sz="2800" b="1" kern="0" dirty="0">
                <a:solidFill>
                  <a:srgbClr val="000000"/>
                </a:solidFill>
                <a:latin typeface="+mn-lt"/>
                <a:ea typeface="+mn-ea"/>
              </a:rPr>
              <a:t>30</a:t>
            </a:r>
            <a:r>
              <a:rPr kumimoji="1" lang="zh-CN" altLang="en-US" sz="2800" b="1" kern="0" dirty="0">
                <a:solidFill>
                  <a:srgbClr val="000000"/>
                </a:solidFill>
                <a:latin typeface="+mn-lt"/>
                <a:ea typeface="+mn-ea"/>
              </a:rPr>
              <a:t>亿人更有运气；</a:t>
            </a:r>
            <a:br>
              <a:rPr kumimoji="1" lang="zh-CN" altLang="en-US" sz="2800" b="1" kern="0" dirty="0">
                <a:solidFill>
                  <a:srgbClr val="000000"/>
                </a:solidFill>
                <a:latin typeface="+mn-lt"/>
                <a:ea typeface="+mn-ea"/>
              </a:rPr>
            </a:br>
            <a:r>
              <a:rPr kumimoji="1" lang="en-US" altLang="zh-CN" sz="2800" b="1" kern="0" dirty="0">
                <a:solidFill>
                  <a:srgbClr val="000000"/>
                </a:solidFill>
                <a:latin typeface="Arial"/>
                <a:ea typeface="+mn-ea"/>
              </a:rPr>
              <a:t>——</a:t>
            </a:r>
            <a:r>
              <a:rPr kumimoji="1" lang="zh-CN" altLang="en-US" sz="2800" b="1" kern="0" dirty="0">
                <a:solidFill>
                  <a:srgbClr val="000000"/>
                </a:solidFill>
                <a:latin typeface="+mn-lt"/>
                <a:ea typeface="+mn-ea"/>
              </a:rPr>
              <a:t>如果你的冰箱里有食物，身上有衣可穿，有房可住及有床可睡，那么你比世上</a:t>
            </a:r>
            <a:r>
              <a:rPr kumimoji="1" lang="en-US" altLang="zh-CN" sz="2800" b="1" kern="0" dirty="0">
                <a:solidFill>
                  <a:srgbClr val="000000"/>
                </a:solidFill>
                <a:latin typeface="+mn-lt"/>
                <a:ea typeface="+mn-ea"/>
              </a:rPr>
              <a:t>75</a:t>
            </a:r>
            <a:r>
              <a:rPr kumimoji="1" lang="zh-CN" altLang="en-US" sz="2800" b="1" kern="0" dirty="0">
                <a:solidFill>
                  <a:srgbClr val="000000"/>
                </a:solidFill>
                <a:latin typeface="+mn-lt"/>
                <a:ea typeface="+mn-ea"/>
              </a:rPr>
              <a:t>％的人更富有； </a:t>
            </a:r>
          </a:p>
        </p:txBody>
      </p:sp>
      <p:sp>
        <p:nvSpPr>
          <p:cNvPr id="5" name="Text Box 5"/>
          <p:cNvSpPr txBox="1">
            <a:spLocks noChangeArrowheads="1"/>
          </p:cNvSpPr>
          <p:nvPr/>
        </p:nvSpPr>
        <p:spPr bwMode="auto">
          <a:xfrm>
            <a:off x="1176338" y="4486275"/>
            <a:ext cx="6248400"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20000"/>
              </a:lnSpc>
              <a:spcBef>
                <a:spcPct val="50000"/>
              </a:spcBef>
            </a:pPr>
            <a:r>
              <a:rPr kumimoji="1" lang="zh-CN" altLang="en-US" sz="2800" b="1">
                <a:solidFill>
                  <a:schemeClr val="accent2"/>
                </a:solidFill>
                <a:latin typeface="Times New Roman" pitchFamily="18" charset="0"/>
              </a:rPr>
              <a:t>　　　</a:t>
            </a:r>
            <a:r>
              <a:rPr kumimoji="1" lang="zh-CN" altLang="en-US" sz="3200" b="1">
                <a:solidFill>
                  <a:schemeClr val="accent2"/>
                </a:solidFill>
                <a:latin typeface="Times New Roman" pitchFamily="18" charset="0"/>
                <a:ea typeface="华文行楷" pitchFamily="2" charset="-122"/>
              </a:rPr>
              <a:t>生命中充满各种意外，而你至今身体机能健全，生命安然，所以：你要懂得珍惜与感恩。</a:t>
            </a:r>
            <a:endParaRPr lang="zh-CN" altLang="en-US" b="1">
              <a:solidFill>
                <a:schemeClr val="accent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bb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0825" y="1052513"/>
            <a:ext cx="2987675" cy="5084762"/>
          </a:xfrm>
          <a:prstGeom prst="rect">
            <a:avLst/>
          </a:prstGeom>
          <a:noFill/>
          <a:ln w="9525">
            <a:solidFill>
              <a:srgbClr val="CC6600"/>
            </a:solidFill>
            <a:miter lim="800000"/>
            <a:headEnd/>
            <a:tailEnd/>
          </a:ln>
          <a:extLst>
            <a:ext uri="{909E8E84-426E-40DD-AFC4-6F175D3DCCD1}">
              <a14:hiddenFill xmlns:a14="http://schemas.microsoft.com/office/drawing/2010/main" xmlns="">
                <a:solidFill>
                  <a:srgbClr val="FFFFFF"/>
                </a:solidFill>
              </a14:hiddenFill>
            </a:ext>
          </a:extLst>
        </p:spPr>
      </p:pic>
      <p:sp>
        <p:nvSpPr>
          <p:cNvPr id="9219" name="Text Box 3"/>
          <p:cNvSpPr txBox="1">
            <a:spLocks noChangeArrowheads="1"/>
          </p:cNvSpPr>
          <p:nvPr/>
        </p:nvSpPr>
        <p:spPr bwMode="auto">
          <a:xfrm>
            <a:off x="3419475" y="620713"/>
            <a:ext cx="1190625" cy="3438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spAutoFit/>
          </a:bodyPr>
          <a:lstStyle/>
          <a:p>
            <a:r>
              <a:rPr lang="zh-CN" altLang="en-US" sz="6600" b="1">
                <a:solidFill>
                  <a:srgbClr val="FF0066"/>
                </a:solidFill>
              </a:rPr>
              <a:t>热爱生命</a:t>
            </a:r>
          </a:p>
        </p:txBody>
      </p:sp>
      <p:sp>
        <p:nvSpPr>
          <p:cNvPr id="9220" name="Text Box 4"/>
          <p:cNvSpPr txBox="1">
            <a:spLocks noChangeArrowheads="1"/>
          </p:cNvSpPr>
          <p:nvPr/>
        </p:nvSpPr>
        <p:spPr bwMode="auto">
          <a:xfrm>
            <a:off x="4427538" y="3716338"/>
            <a:ext cx="854075"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spAutoFit/>
          </a:bodyPr>
          <a:lstStyle/>
          <a:p>
            <a:r>
              <a:rPr lang="zh-CN" altLang="en-US" sz="4400" b="1">
                <a:solidFill>
                  <a:srgbClr val="33CC33"/>
                </a:solidFill>
                <a:ea typeface="幼圆" pitchFamily="49" charset="-122"/>
                <a:hlinkClick r:id="rId3" action="ppaction://hlinksldjump"/>
              </a:rPr>
              <a:t>蒙田</a:t>
            </a:r>
            <a:endParaRPr lang="zh-CN" altLang="en-US" sz="4400" b="1">
              <a:solidFill>
                <a:srgbClr val="33CC33"/>
              </a:solidFill>
              <a:ea typeface="幼圆" pitchFamily="49"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28688" y="0"/>
            <a:ext cx="3429000" cy="1143000"/>
          </a:xfrm>
          <a:prstGeom prst="rect">
            <a:avLst/>
          </a:prstGeom>
        </p:spPr>
        <p:txBody>
          <a:bodyPr/>
          <a:lstStyle/>
          <a:p>
            <a:pPr algn="ctr">
              <a:defRPr/>
            </a:pPr>
            <a:r>
              <a:rPr lang="zh-CN" altLang="en-US" sz="4800" b="1" kern="0" dirty="0">
                <a:solidFill>
                  <a:srgbClr val="FF66FF"/>
                </a:solidFill>
                <a:latin typeface="+mj-lt"/>
                <a:ea typeface="+mj-ea"/>
                <a:cs typeface="+mj-cs"/>
              </a:rPr>
              <a:t>作者简介</a:t>
            </a:r>
          </a:p>
        </p:txBody>
      </p:sp>
      <p:sp>
        <p:nvSpPr>
          <p:cNvPr id="3" name="Rectangle 3"/>
          <p:cNvSpPr txBox="1">
            <a:spLocks noChangeArrowheads="1"/>
          </p:cNvSpPr>
          <p:nvPr/>
        </p:nvSpPr>
        <p:spPr>
          <a:xfrm>
            <a:off x="0" y="1000125"/>
            <a:ext cx="5429250" cy="4267200"/>
          </a:xfrm>
          <a:prstGeom prst="rect">
            <a:avLst/>
          </a:prstGeom>
        </p:spPr>
        <p:txBody>
          <a:bodyPr/>
          <a:lstStyle/>
          <a:p>
            <a:pPr marL="342900" indent="-342900">
              <a:lnSpc>
                <a:spcPct val="90000"/>
              </a:lnSpc>
              <a:spcBef>
                <a:spcPct val="20000"/>
              </a:spcBef>
              <a:buFontTx/>
              <a:buChar char="•"/>
              <a:defRPr/>
            </a:pPr>
            <a:r>
              <a:rPr lang="zh-CN" altLang="en-US" sz="2800" b="1" kern="0" dirty="0">
                <a:latin typeface="+mn-lt"/>
                <a:ea typeface="+mn-ea"/>
              </a:rPr>
              <a:t>蒙田，</a:t>
            </a:r>
            <a:r>
              <a:rPr lang="en-US" altLang="zh-CN" sz="2800" b="1" kern="0" dirty="0">
                <a:latin typeface="+mn-lt"/>
                <a:ea typeface="+mn-ea"/>
              </a:rPr>
              <a:t>M</a:t>
            </a:r>
            <a:r>
              <a:rPr lang="zh-CN" altLang="en-US" sz="2800" b="1" kern="0" dirty="0">
                <a:latin typeface="+mn-lt"/>
                <a:ea typeface="+mn-ea"/>
              </a:rPr>
              <a:t>．</a:t>
            </a:r>
            <a:r>
              <a:rPr lang="en-US" altLang="zh-CN" sz="2800" b="1" kern="0" dirty="0">
                <a:latin typeface="+mn-lt"/>
                <a:ea typeface="+mn-ea"/>
              </a:rPr>
              <a:t>de</a:t>
            </a:r>
            <a:r>
              <a:rPr lang="zh-CN" altLang="en-US" sz="2800" b="1" kern="0" dirty="0">
                <a:latin typeface="+mn-lt"/>
                <a:ea typeface="+mn-ea"/>
              </a:rPr>
              <a:t>（</a:t>
            </a:r>
            <a:r>
              <a:rPr lang="en-US" altLang="zh-CN" sz="2800" b="1" kern="0" dirty="0">
                <a:latin typeface="+mn-lt"/>
                <a:ea typeface="+mn-ea"/>
              </a:rPr>
              <a:t>1533</a:t>
            </a:r>
            <a:r>
              <a:rPr lang="zh-CN" altLang="en-US" sz="2800" b="1" kern="0" dirty="0">
                <a:latin typeface="+mn-lt"/>
                <a:ea typeface="+mn-ea"/>
              </a:rPr>
              <a:t>年</a:t>
            </a:r>
            <a:r>
              <a:rPr lang="en-US" altLang="zh-CN" sz="2800" b="1" kern="0" dirty="0">
                <a:latin typeface="+mn-lt"/>
                <a:ea typeface="+mn-ea"/>
              </a:rPr>
              <a:t>2</a:t>
            </a:r>
            <a:r>
              <a:rPr lang="zh-CN" altLang="en-US" sz="2800" b="1" kern="0" dirty="0">
                <a:latin typeface="+mn-lt"/>
                <a:ea typeface="+mn-ea"/>
              </a:rPr>
              <a:t>月</a:t>
            </a:r>
            <a:r>
              <a:rPr lang="en-US" altLang="zh-CN" sz="2800" b="1" kern="0" dirty="0">
                <a:latin typeface="+mn-lt"/>
                <a:ea typeface="+mn-ea"/>
              </a:rPr>
              <a:t>28</a:t>
            </a:r>
            <a:r>
              <a:rPr lang="zh-CN" altLang="en-US" sz="2800" b="1" kern="0" dirty="0">
                <a:latin typeface="+mn-lt"/>
                <a:ea typeface="+mn-ea"/>
              </a:rPr>
              <a:t>日～</a:t>
            </a:r>
            <a:r>
              <a:rPr lang="en-US" altLang="zh-CN" sz="2800" b="1" kern="0" dirty="0">
                <a:latin typeface="+mn-lt"/>
                <a:ea typeface="+mn-ea"/>
              </a:rPr>
              <a:t>1592</a:t>
            </a:r>
            <a:r>
              <a:rPr lang="zh-CN" altLang="en-US" sz="2800" b="1" kern="0" dirty="0">
                <a:latin typeface="+mn-lt"/>
                <a:ea typeface="+mn-ea"/>
              </a:rPr>
              <a:t>年</a:t>
            </a:r>
            <a:r>
              <a:rPr lang="en-US" altLang="zh-CN" sz="2800" b="1" kern="0" dirty="0">
                <a:latin typeface="+mn-lt"/>
                <a:ea typeface="+mn-ea"/>
              </a:rPr>
              <a:t>9</a:t>
            </a:r>
            <a:r>
              <a:rPr lang="zh-CN" altLang="en-US" sz="2800" b="1" kern="0" dirty="0">
                <a:latin typeface="+mn-lt"/>
                <a:ea typeface="+mn-ea"/>
              </a:rPr>
              <a:t>月</a:t>
            </a:r>
            <a:r>
              <a:rPr lang="en-US" altLang="zh-CN" sz="2800" b="1" kern="0" dirty="0">
                <a:latin typeface="+mn-lt"/>
                <a:ea typeface="+mn-ea"/>
              </a:rPr>
              <a:t>13</a:t>
            </a:r>
            <a:r>
              <a:rPr lang="zh-CN" altLang="en-US" sz="2800" b="1" kern="0" dirty="0">
                <a:latin typeface="+mn-lt"/>
                <a:ea typeface="+mn-ea"/>
              </a:rPr>
              <a:t>日）法国思想家、散文家。一译蒙台涅。加斯科涅郡人，出身新贵族，祖上是波尔多的富商。曾当过</a:t>
            </a:r>
            <a:r>
              <a:rPr lang="en-US" altLang="zh-CN" sz="2800" b="1" kern="0" dirty="0">
                <a:latin typeface="+mn-lt"/>
                <a:ea typeface="+mn-ea"/>
              </a:rPr>
              <a:t>15</a:t>
            </a:r>
            <a:r>
              <a:rPr lang="zh-CN" altLang="en-US" sz="2800" b="1" kern="0" dirty="0">
                <a:latin typeface="+mn-lt"/>
                <a:ea typeface="+mn-ea"/>
              </a:rPr>
              <a:t>年文官。后辞官回乡，在相当长的时期内深居简出，闭户读书思考。但是他也喜欢出游，曾游历瑞士、意大利等地，留意各地人情风俗。他把读书心得、旅途见闻、日常感想记录下来，日积月累，成</a:t>
            </a:r>
            <a:r>
              <a:rPr lang="en-US" altLang="zh-CN" sz="2800" b="1" kern="0" dirty="0">
                <a:latin typeface="+mn-lt"/>
                <a:ea typeface="+mn-ea"/>
              </a:rPr>
              <a:t>《</a:t>
            </a:r>
            <a:r>
              <a:rPr lang="zh-CN" altLang="en-US" sz="2800" b="1" kern="0" dirty="0">
                <a:latin typeface="+mn-lt"/>
                <a:ea typeface="+mn-ea"/>
              </a:rPr>
              <a:t>随笔集</a:t>
            </a:r>
            <a:r>
              <a:rPr lang="en-US" altLang="zh-CN" sz="2800" b="1" kern="0" dirty="0">
                <a:latin typeface="+mn-lt"/>
                <a:ea typeface="+mn-ea"/>
              </a:rPr>
              <a:t>》</a:t>
            </a:r>
            <a:r>
              <a:rPr lang="zh-CN" altLang="en-US" sz="2800" b="1" kern="0" dirty="0">
                <a:latin typeface="+mn-lt"/>
                <a:ea typeface="+mn-ea"/>
              </a:rPr>
              <a:t>（或译</a:t>
            </a:r>
            <a:r>
              <a:rPr lang="en-US" altLang="zh-CN" sz="2800" b="1" kern="0" dirty="0">
                <a:latin typeface="+mn-lt"/>
                <a:ea typeface="+mn-ea"/>
              </a:rPr>
              <a:t>《</a:t>
            </a:r>
            <a:r>
              <a:rPr lang="zh-CN" altLang="en-US" sz="2800" b="1" kern="0" dirty="0">
                <a:latin typeface="+mn-lt"/>
                <a:ea typeface="+mn-ea"/>
              </a:rPr>
              <a:t>随感录</a:t>
            </a:r>
            <a:r>
              <a:rPr lang="en-US" altLang="zh-CN" sz="2800" b="1" kern="0" dirty="0">
                <a:latin typeface="+mn-lt"/>
                <a:ea typeface="+mn-ea"/>
              </a:rPr>
              <a:t>》</a:t>
            </a:r>
            <a:r>
              <a:rPr lang="zh-CN" altLang="en-US" sz="2800" b="1" kern="0" dirty="0">
                <a:latin typeface="+mn-lt"/>
                <a:ea typeface="+mn-ea"/>
              </a:rPr>
              <a:t>） </a:t>
            </a:r>
            <a:r>
              <a:rPr lang="en-US" altLang="zh-CN" sz="2800" b="1" kern="0" dirty="0">
                <a:latin typeface="+mn-lt"/>
                <a:ea typeface="+mn-ea"/>
              </a:rPr>
              <a:t>2</a:t>
            </a:r>
            <a:r>
              <a:rPr lang="zh-CN" altLang="en-US" sz="2800" b="1" kern="0" dirty="0">
                <a:latin typeface="+mn-lt"/>
                <a:ea typeface="+mn-ea"/>
              </a:rPr>
              <a:t>卷，于</a:t>
            </a:r>
            <a:r>
              <a:rPr lang="en-US" altLang="zh-CN" sz="2800" b="1" kern="0" dirty="0">
                <a:latin typeface="+mn-lt"/>
                <a:ea typeface="+mn-ea"/>
              </a:rPr>
              <a:t>1580</a:t>
            </a:r>
            <a:r>
              <a:rPr lang="zh-CN" altLang="en-US" sz="2800" b="1" kern="0" dirty="0">
                <a:latin typeface="+mn-lt"/>
                <a:ea typeface="+mn-ea"/>
              </a:rPr>
              <a:t>年出版。</a:t>
            </a:r>
          </a:p>
          <a:p>
            <a:pPr marL="342900" indent="-342900">
              <a:lnSpc>
                <a:spcPct val="90000"/>
              </a:lnSpc>
              <a:spcBef>
                <a:spcPct val="20000"/>
              </a:spcBef>
              <a:buFontTx/>
              <a:buChar char="•"/>
              <a:defRPr/>
            </a:pPr>
            <a:endParaRPr lang="en-US" altLang="zh-CN" sz="2800" b="1" kern="0" dirty="0">
              <a:latin typeface="+mn-lt"/>
              <a:ea typeface="+mn-ea"/>
            </a:endParaRPr>
          </a:p>
        </p:txBody>
      </p:sp>
      <p:pic>
        <p:nvPicPr>
          <p:cNvPr id="11268" name="Picture 7" descr="D223T00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429250" y="495300"/>
            <a:ext cx="371475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468313" y="476250"/>
            <a:ext cx="4032250" cy="833438"/>
          </a:xfrm>
          <a:prstGeom prst="rect">
            <a:avLst/>
          </a:prstGeom>
          <a:noFill/>
          <a:ln w="9525">
            <a:solidFill>
              <a:schemeClr val="folHlink"/>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4800" b="1">
                <a:solidFill>
                  <a:srgbClr val="FF0066"/>
                </a:solidFill>
              </a:rPr>
              <a:t>自学指导</a:t>
            </a:r>
          </a:p>
        </p:txBody>
      </p:sp>
      <p:sp>
        <p:nvSpPr>
          <p:cNvPr id="12291" name="Text Box 3"/>
          <p:cNvSpPr txBox="1">
            <a:spLocks noChangeArrowheads="1"/>
          </p:cNvSpPr>
          <p:nvPr/>
        </p:nvSpPr>
        <p:spPr bwMode="auto">
          <a:xfrm>
            <a:off x="1403350" y="1412875"/>
            <a:ext cx="7432675" cy="5045075"/>
          </a:xfrm>
          <a:prstGeom prst="rect">
            <a:avLst/>
          </a:prstGeom>
          <a:noFill/>
          <a:ln w="9525">
            <a:solidFill>
              <a:srgbClr val="CC66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600" b="1">
                <a:solidFill>
                  <a:srgbClr val="663300"/>
                </a:solidFill>
              </a:rPr>
              <a:t>1.</a:t>
            </a:r>
            <a:r>
              <a:rPr lang="zh-CN" altLang="en-US" sz="3600" b="1">
                <a:solidFill>
                  <a:srgbClr val="663300"/>
                </a:solidFill>
              </a:rPr>
              <a:t>作者对“度日”有几种理解？</a:t>
            </a:r>
          </a:p>
          <a:p>
            <a:r>
              <a:rPr lang="en-US" altLang="zh-CN" sz="3600" b="1">
                <a:solidFill>
                  <a:srgbClr val="333399"/>
                </a:solidFill>
              </a:rPr>
              <a:t>2.</a:t>
            </a:r>
            <a:r>
              <a:rPr lang="zh-CN" altLang="en-US" sz="3600" b="1">
                <a:solidFill>
                  <a:srgbClr val="333399"/>
                </a:solidFill>
              </a:rPr>
              <a:t>那些“哲人”对生命是怎样认识的？</a:t>
            </a:r>
          </a:p>
          <a:p>
            <a:r>
              <a:rPr lang="zh-CN" altLang="en-US" sz="3600" b="1">
                <a:solidFill>
                  <a:srgbClr val="333399"/>
                </a:solidFill>
              </a:rPr>
              <a:t>   “我”对生命是怎样认识的？</a:t>
            </a:r>
          </a:p>
          <a:p>
            <a:r>
              <a:rPr lang="zh-CN" altLang="en-US" sz="3600" b="1">
                <a:solidFill>
                  <a:srgbClr val="333399"/>
                </a:solidFill>
              </a:rPr>
              <a:t>  “ 糊涂人”对生命是怎样认识的？</a:t>
            </a:r>
          </a:p>
          <a:p>
            <a:r>
              <a:rPr lang="en-US" altLang="zh-CN" sz="3600" b="1">
                <a:solidFill>
                  <a:schemeClr val="tx2"/>
                </a:solidFill>
              </a:rPr>
              <a:t>3.“</a:t>
            </a:r>
            <a:r>
              <a:rPr lang="zh-CN" altLang="en-US" sz="3600" b="1">
                <a:solidFill>
                  <a:schemeClr val="tx2"/>
                </a:solidFill>
              </a:rPr>
              <a:t>我”热爱生命，但为什么对“随时</a:t>
            </a:r>
          </a:p>
          <a:p>
            <a:r>
              <a:rPr lang="zh-CN" altLang="en-US" sz="3600" b="1">
                <a:solidFill>
                  <a:schemeClr val="tx2"/>
                </a:solidFill>
              </a:rPr>
              <a:t>告别人生，毫不惋惜”？</a:t>
            </a:r>
          </a:p>
          <a:p>
            <a:r>
              <a:rPr lang="en-US" altLang="zh-CN" sz="3600" b="1">
                <a:solidFill>
                  <a:srgbClr val="336600"/>
                </a:solidFill>
              </a:rPr>
              <a:t>4.</a:t>
            </a:r>
            <a:r>
              <a:rPr lang="zh-CN" altLang="en-US" sz="3600" b="1">
                <a:solidFill>
                  <a:srgbClr val="336600"/>
                </a:solidFill>
              </a:rPr>
              <a:t>作者认为要用怎么样的方法享</a:t>
            </a:r>
          </a:p>
          <a:p>
            <a:r>
              <a:rPr lang="zh-CN" altLang="en-US" sz="3600" b="1">
                <a:solidFill>
                  <a:srgbClr val="336600"/>
                </a:solidFill>
              </a:rPr>
              <a:t>   受生活呢？</a:t>
            </a:r>
          </a:p>
          <a:p>
            <a:r>
              <a:rPr lang="zh-CN" altLang="en-US" sz="3600" b="1">
                <a:solidFill>
                  <a:srgbClr val="336600"/>
                </a:solidFill>
              </a:rPr>
              <a:t>   为什么要这样享受生活呢？</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250825" y="863600"/>
            <a:ext cx="2470150" cy="723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3600" b="1">
                <a:solidFill>
                  <a:srgbClr val="669900"/>
                </a:solidFill>
              </a:rPr>
              <a:t>       </a:t>
            </a:r>
            <a:r>
              <a:rPr lang="zh-CN" altLang="en-US" sz="3600" b="1">
                <a:solidFill>
                  <a:srgbClr val="993300"/>
                </a:solidFill>
              </a:rPr>
              <a:t>哲人：</a:t>
            </a:r>
          </a:p>
          <a:p>
            <a:r>
              <a:rPr lang="zh-CN" altLang="en-US" sz="3600" b="1">
                <a:solidFill>
                  <a:srgbClr val="993300"/>
                </a:solidFill>
              </a:rPr>
              <a:t>       </a:t>
            </a:r>
          </a:p>
          <a:p>
            <a:r>
              <a:rPr lang="zh-CN" altLang="en-US" sz="3600" b="1">
                <a:solidFill>
                  <a:srgbClr val="993300"/>
                </a:solidFill>
              </a:rPr>
              <a:t>       丰盈：</a:t>
            </a:r>
          </a:p>
          <a:p>
            <a:endParaRPr lang="zh-CN" altLang="en-US" sz="3600" b="1">
              <a:solidFill>
                <a:srgbClr val="993300"/>
              </a:solidFill>
            </a:endParaRPr>
          </a:p>
          <a:p>
            <a:r>
              <a:rPr lang="zh-CN" altLang="en-US" sz="3600" b="1">
                <a:solidFill>
                  <a:srgbClr val="993300"/>
                </a:solidFill>
              </a:rPr>
              <a:t>躁动不安：</a:t>
            </a:r>
          </a:p>
          <a:p>
            <a:endParaRPr lang="zh-CN" altLang="en-US" sz="3600" b="1">
              <a:solidFill>
                <a:srgbClr val="993300"/>
              </a:solidFill>
            </a:endParaRPr>
          </a:p>
          <a:p>
            <a:r>
              <a:rPr lang="zh-CN" altLang="en-US" sz="3600" b="1">
                <a:solidFill>
                  <a:srgbClr val="993300"/>
                </a:solidFill>
              </a:rPr>
              <a:t>稍纵即逝：</a:t>
            </a:r>
          </a:p>
          <a:p>
            <a:endParaRPr lang="zh-CN" altLang="en-US" sz="3600" b="1">
              <a:solidFill>
                <a:srgbClr val="993300"/>
              </a:solidFill>
            </a:endParaRPr>
          </a:p>
          <a:p>
            <a:r>
              <a:rPr lang="zh-CN" altLang="en-US" sz="3600" b="1">
                <a:solidFill>
                  <a:srgbClr val="993300"/>
                </a:solidFill>
              </a:rPr>
              <a:t>垂暮之年：</a:t>
            </a:r>
          </a:p>
          <a:p>
            <a:endParaRPr lang="zh-CN" altLang="en-US" sz="3600" b="1">
              <a:solidFill>
                <a:srgbClr val="993300"/>
              </a:solidFill>
            </a:endParaRPr>
          </a:p>
          <a:p>
            <a:endParaRPr lang="zh-CN" altLang="en-US" sz="3600" b="1">
              <a:solidFill>
                <a:srgbClr val="993300"/>
              </a:solidFill>
            </a:endParaRPr>
          </a:p>
          <a:p>
            <a:endParaRPr lang="zh-CN" altLang="en-US" sz="3600" b="1">
              <a:solidFill>
                <a:srgbClr val="993300"/>
              </a:solidFill>
            </a:endParaRPr>
          </a:p>
          <a:p>
            <a:endParaRPr lang="en-US" altLang="zh-CN" sz="3600" b="1">
              <a:solidFill>
                <a:srgbClr val="993300"/>
              </a:solidFill>
            </a:endParaRPr>
          </a:p>
        </p:txBody>
      </p:sp>
      <p:sp>
        <p:nvSpPr>
          <p:cNvPr id="3" name="Rectangle 5"/>
          <p:cNvSpPr>
            <a:spLocks noChangeArrowheads="1"/>
          </p:cNvSpPr>
          <p:nvPr/>
        </p:nvSpPr>
        <p:spPr bwMode="auto">
          <a:xfrm>
            <a:off x="2339975" y="908050"/>
            <a:ext cx="475615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a:solidFill>
                  <a:srgbClr val="000099"/>
                </a:solidFill>
              </a:rPr>
              <a:t>（书）智慧卓越的人。</a:t>
            </a:r>
          </a:p>
        </p:txBody>
      </p:sp>
      <p:sp>
        <p:nvSpPr>
          <p:cNvPr id="4" name="Text Box 6"/>
          <p:cNvSpPr txBox="1">
            <a:spLocks noChangeArrowheads="1"/>
          </p:cNvSpPr>
          <p:nvPr/>
        </p:nvSpPr>
        <p:spPr bwMode="auto">
          <a:xfrm>
            <a:off x="2339975" y="1844675"/>
            <a:ext cx="6494463"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3600" b="1">
                <a:solidFill>
                  <a:srgbClr val="000099"/>
                </a:solidFill>
              </a:rPr>
              <a:t>1.</a:t>
            </a:r>
            <a:r>
              <a:rPr lang="zh-CN" altLang="en-US" sz="3600" b="1">
                <a:solidFill>
                  <a:srgbClr val="000099"/>
                </a:solidFill>
              </a:rPr>
              <a:t>身体丰满</a:t>
            </a:r>
          </a:p>
          <a:p>
            <a:r>
              <a:rPr lang="en-US" altLang="zh-CN" sz="3600" b="1">
                <a:solidFill>
                  <a:srgbClr val="000099"/>
                </a:solidFill>
              </a:rPr>
              <a:t>2.</a:t>
            </a:r>
            <a:r>
              <a:rPr lang="zh-CN" altLang="en-US" sz="3600" b="1">
                <a:solidFill>
                  <a:srgbClr val="000099"/>
                </a:solidFill>
              </a:rPr>
              <a:t>富裕、丰富（本文）。</a:t>
            </a:r>
          </a:p>
        </p:txBody>
      </p:sp>
      <p:sp>
        <p:nvSpPr>
          <p:cNvPr id="5" name="Text Box 7"/>
          <p:cNvSpPr txBox="1">
            <a:spLocks noChangeArrowheads="1"/>
          </p:cNvSpPr>
          <p:nvPr/>
        </p:nvSpPr>
        <p:spPr bwMode="auto">
          <a:xfrm>
            <a:off x="2555875" y="2565400"/>
            <a:ext cx="4298950"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en-US" altLang="zh-CN" sz="3600" b="1">
              <a:solidFill>
                <a:srgbClr val="000099"/>
              </a:solidFill>
            </a:endParaRPr>
          </a:p>
          <a:p>
            <a:r>
              <a:rPr lang="zh-CN" altLang="en-US" sz="3600" b="1">
                <a:solidFill>
                  <a:srgbClr val="000099"/>
                </a:solidFill>
              </a:rPr>
              <a:t>因急躁而动个不停。</a:t>
            </a:r>
          </a:p>
        </p:txBody>
      </p:sp>
      <p:sp>
        <p:nvSpPr>
          <p:cNvPr id="6" name="Text Box 8"/>
          <p:cNvSpPr txBox="1">
            <a:spLocks noChangeArrowheads="1"/>
          </p:cNvSpPr>
          <p:nvPr/>
        </p:nvSpPr>
        <p:spPr bwMode="auto">
          <a:xfrm>
            <a:off x="2411413" y="3141663"/>
            <a:ext cx="4883150" cy="173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en-US" altLang="zh-CN" sz="3600" b="1">
              <a:solidFill>
                <a:srgbClr val="000099"/>
              </a:solidFill>
            </a:endParaRPr>
          </a:p>
          <a:p>
            <a:endParaRPr lang="en-US" altLang="zh-CN" sz="3600" b="1">
              <a:solidFill>
                <a:srgbClr val="000099"/>
              </a:solidFill>
            </a:endParaRPr>
          </a:p>
          <a:p>
            <a:r>
              <a:rPr lang="zh-CN" altLang="en-US" sz="3600" b="1">
                <a:solidFill>
                  <a:srgbClr val="000099"/>
                </a:solidFill>
              </a:rPr>
              <a:t>时间一放松就失去了。 </a:t>
            </a:r>
          </a:p>
        </p:txBody>
      </p:sp>
      <p:sp>
        <p:nvSpPr>
          <p:cNvPr id="7" name="Text Box 9"/>
          <p:cNvSpPr txBox="1">
            <a:spLocks noChangeArrowheads="1"/>
          </p:cNvSpPr>
          <p:nvPr/>
        </p:nvSpPr>
        <p:spPr bwMode="auto">
          <a:xfrm>
            <a:off x="2411413" y="3141663"/>
            <a:ext cx="5797550" cy="338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en-US" altLang="zh-CN" sz="3600" b="1">
              <a:solidFill>
                <a:srgbClr val="000099"/>
              </a:solidFill>
            </a:endParaRPr>
          </a:p>
          <a:p>
            <a:endParaRPr lang="en-US" altLang="zh-CN" sz="3600" b="1">
              <a:solidFill>
                <a:srgbClr val="000099"/>
              </a:solidFill>
            </a:endParaRPr>
          </a:p>
          <a:p>
            <a:endParaRPr lang="en-US" altLang="zh-CN" sz="3600" b="1">
              <a:solidFill>
                <a:srgbClr val="000099"/>
              </a:solidFill>
            </a:endParaRPr>
          </a:p>
          <a:p>
            <a:endParaRPr lang="en-US" altLang="zh-CN" sz="3600" b="1">
              <a:solidFill>
                <a:srgbClr val="000099"/>
              </a:solidFill>
            </a:endParaRPr>
          </a:p>
          <a:p>
            <a:r>
              <a:rPr lang="zh-CN" altLang="en-US" sz="3600" b="1">
                <a:solidFill>
                  <a:srgbClr val="000099"/>
                </a:solidFill>
              </a:rPr>
              <a:t>指老年。 垂暮，将近晚上，</a:t>
            </a:r>
          </a:p>
          <a:p>
            <a:r>
              <a:rPr lang="zh-CN" altLang="en-US" sz="3600" b="1">
                <a:solidFill>
                  <a:srgbClr val="000099"/>
                </a:solidFill>
              </a:rPr>
              <a:t>比喻接近晚年。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新建 Microsoft PowerPoint 演示文稿 (2)">
  <a:themeElements>
    <a:clrScheme name="新建 Microsoft PowerPoint 演示文稿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新建 Microsoft PowerPoint 演示文稿 (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新建 Microsoft PowerPoint 演示文稿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新建 Microsoft PowerPoint 演示文稿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新建 Microsoft PowerPoint 演示文稿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新建 Microsoft PowerPoint 演示文稿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新建 Microsoft PowerPoint 演示文稿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新建 Microsoft PowerPoint 演示文稿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新建 Microsoft PowerPoint 演示文稿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新建 Microsoft PowerPoint 演示文稿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新建 Microsoft PowerPoint 演示文稿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新建 Microsoft PowerPoint 演示文稿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新建 Microsoft PowerPoint 演示文稿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新建 Microsoft PowerPoint 演示文稿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新建 Microsoft PowerPoint 演示文稿 (2)</Template>
  <TotalTime>79</TotalTime>
  <Words>2200</Words>
  <Application>Microsoft Office PowerPoint</Application>
  <PresentationFormat>全屏显示(4:3)</PresentationFormat>
  <Paragraphs>161</Paragraphs>
  <Slides>39</Slides>
  <Notes>4</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新建 Microsoft PowerPoint 演示文稿 (2)</vt:lpstr>
      <vt:lpstr>第10课  短文三篇</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艺术特色</vt:lpstr>
      <vt:lpstr>幻灯片 20</vt:lpstr>
      <vt:lpstr>幻灯片 21</vt:lpstr>
      <vt:lpstr>①文章的核心观点是什么？  </vt:lpstr>
      <vt:lpstr>② 作者以“苇草”为喻说明什么？为什么要这样比喻？  </vt:lpstr>
      <vt:lpstr>③为什么说“我们全部的尊严就在于思想”？怎样理解“这就是道德的原则”？   </vt:lpstr>
      <vt:lpstr>幻灯片 25</vt:lpstr>
      <vt:lpstr>幻灯片 26</vt:lpstr>
      <vt:lpstr>幻灯片 27</vt:lpstr>
      <vt:lpstr>幻灯片 28</vt:lpstr>
      <vt:lpstr>难点剖析 </vt:lpstr>
      <vt:lpstr>    2.如何理解“人既不是天使，又不是禽兽；但不幸就在于想表现为天使的人却表现为禽兽”这一句话的含义？     </vt:lpstr>
      <vt:lpstr>3. 如何认识人是可悲与伟大的统一体？ </vt:lpstr>
      <vt:lpstr>幻灯片 32</vt:lpstr>
      <vt:lpstr>幻灯片 33</vt:lpstr>
      <vt:lpstr>听朗读，整体把握课文</vt:lpstr>
      <vt:lpstr>全文的结构层次</vt:lpstr>
      <vt:lpstr>问  “热甜饼和冷牛奶对你有好处”是什么意思？ </vt:lpstr>
      <vt:lpstr>讨论</vt:lpstr>
      <vt:lpstr>幻灯片 38</vt:lpstr>
      <vt:lpstr>课堂小结</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第10课  短文三篇</dc:title>
  <cp:lastModifiedBy>admin</cp:lastModifiedBy>
  <cp:revision>6</cp:revision>
  <cp:lastPrinted>1601-01-01T00:00:00Z</cp:lastPrinted>
  <dcterms:created xsi:type="dcterms:W3CDTF">2012-08-13T07:44:52Z</dcterms:created>
  <dcterms:modified xsi:type="dcterms:W3CDTF">2017-06-02T00:38:24Z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