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9" r:id="rId4"/>
    <p:sldId id="260" r:id="rId5"/>
    <p:sldId id="261" r:id="rId6"/>
    <p:sldId id="258" r:id="rId7"/>
    <p:sldId id="263" r:id="rId8"/>
    <p:sldId id="262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5" r:id="rId17"/>
    <p:sldId id="273" r:id="rId18"/>
    <p:sldId id="276" r:id="rId19"/>
    <p:sldId id="274" r:id="rId20"/>
    <p:sldId id="280" r:id="rId21"/>
    <p:sldId id="281" r:id="rId22"/>
    <p:sldId id="282" r:id="rId23"/>
    <p:sldId id="283" r:id="rId24"/>
    <p:sldId id="286" r:id="rId25"/>
    <p:sldId id="287" r:id="rId26"/>
    <p:sldId id="307" r:id="rId27"/>
    <p:sldId id="322" r:id="rId28"/>
    <p:sldId id="321" r:id="rId29"/>
    <p:sldId id="308" r:id="rId30"/>
    <p:sldId id="291" r:id="rId31"/>
    <p:sldId id="292" r:id="rId32"/>
    <p:sldId id="296" r:id="rId33"/>
    <p:sldId id="297" r:id="rId34"/>
    <p:sldId id="298" r:id="rId35"/>
    <p:sldId id="299" r:id="rId36"/>
    <p:sldId id="300" r:id="rId37"/>
    <p:sldId id="302" r:id="rId38"/>
    <p:sldId id="301" r:id="rId3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2017/12/25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Administrator\&#26700;&#38754;\&#32676;&#26143;-&#25112;&#22269;&#31574;&#12298;&#37049;&#24524;&#35773;&#40784;&#29579;&#32435;&#35855;&#12299;.mp3" TargetMode="Externa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5" Type="http://schemas.microsoft.com/office/2007/relationships/media" Target="file:///C:\Documents%20and%20Settings\Administrator\&#26700;&#38754;\&#32676;&#26143;-&#25112;&#22269;&#31574;&#12298;&#37049;&#24524;&#35773;&#40784;&#29579;&#32435;&#35855;&#12299;.mp3" TargetMode="Externa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4070709313550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260" y="2890520"/>
            <a:ext cx="12096115" cy="404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3595" y="488315"/>
            <a:ext cx="10550525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/>
              <a:t>     </a:t>
            </a:r>
            <a:r>
              <a:rPr lang="en-US" altLang="zh-CN" sz="2800">
                <a:solidFill>
                  <a:srgbClr val="0070C0"/>
                </a:solidFill>
              </a:rPr>
              <a:t> </a:t>
            </a:r>
            <a:r>
              <a:rPr lang="zh-CN" altLang="zh-CN" sz="2800" b="1">
                <a:solidFill>
                  <a:srgbClr val="0070C0"/>
                </a:solidFill>
              </a:rPr>
              <a:t>生活是一条充满智慧的河，有的人非常聪明，善于观察，把握</a:t>
            </a:r>
          </a:p>
          <a:p>
            <a:r>
              <a:rPr lang="zh-CN" altLang="zh-CN" sz="2800" b="1">
                <a:solidFill>
                  <a:srgbClr val="0070C0"/>
                </a:solidFill>
              </a:rPr>
              <a:t>时机，撷取河中那一朵朵美丽的浪花，把它放大，延伸，铸造成了</a:t>
            </a:r>
          </a:p>
          <a:p>
            <a:r>
              <a:rPr lang="zh-CN" altLang="zh-CN" sz="2800" b="1">
                <a:solidFill>
                  <a:srgbClr val="0070C0"/>
                </a:solidFill>
              </a:rPr>
              <a:t>历史长河中一朵朵永开不败的鲜艳美丽的智慧之花，在这一朵朵花</a:t>
            </a:r>
          </a:p>
          <a:p>
            <a:r>
              <a:rPr lang="zh-CN" altLang="zh-CN" sz="2800" b="1">
                <a:solidFill>
                  <a:srgbClr val="0070C0"/>
                </a:solidFill>
              </a:rPr>
              <a:t>的启迪下，结出了无数丰硕的果，供人观赏，诱人采撷。</a:t>
            </a:r>
          </a:p>
          <a:p>
            <a:r>
              <a:rPr lang="zh-CN" altLang="zh-CN" sz="2800" b="1">
                <a:solidFill>
                  <a:srgbClr val="0070C0"/>
                </a:solidFill>
              </a:rPr>
              <a:t>      让我们沿河而上，回溯到那激荡着智慧之花的春秋战国，采摘</a:t>
            </a:r>
          </a:p>
          <a:p>
            <a:r>
              <a:rPr lang="zh-CN" altLang="zh-CN" sz="2800" b="1">
                <a:solidFill>
                  <a:srgbClr val="0070C0"/>
                </a:solidFill>
              </a:rPr>
              <a:t>一朵发自生活而在庙堂之上开出的娇艳之花，它就是我们今天要学</a:t>
            </a:r>
          </a:p>
          <a:p>
            <a:r>
              <a:rPr lang="zh-CN" altLang="zh-CN" sz="2800" b="1">
                <a:solidFill>
                  <a:srgbClr val="0070C0"/>
                </a:solidFill>
              </a:rPr>
              <a:t>的《邹忌讽齐王纳谏》。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4895" y="1085850"/>
            <a:ext cx="4761865" cy="50774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旦日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，客从外来，</a:t>
            </a:r>
          </a:p>
          <a:p>
            <a:pPr algn="l"/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6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与</a:t>
            </a:r>
            <a:r>
              <a:rPr lang="zh-CN" altLang="en-US" sz="3600" b="1" u="sng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坐谈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，问之：</a:t>
            </a:r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吾</a:t>
            </a:r>
          </a:p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algn="l"/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与徐公孰美？</a:t>
            </a:r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客曰：</a:t>
            </a:r>
          </a:p>
          <a:p>
            <a:pPr algn="l"/>
            <a:endParaRPr lang="zh-CN" altLang="en-US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en-US" altLang="zh-CN" sz="36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徐公不</a:t>
            </a:r>
            <a:r>
              <a:rPr lang="zh-CN" altLang="en-US" sz="36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若</a:t>
            </a:r>
            <a:r>
              <a:rPr lang="zh-CN" altLang="en-US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君之美也。</a:t>
            </a:r>
            <a:r>
              <a:rPr lang="en-US" altLang="zh-CN" sz="36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699770" y="279400"/>
            <a:ext cx="1619250" cy="611505"/>
          </a:xfrm>
          <a:prstGeom prst="wedgeRectCallout">
            <a:avLst>
              <a:gd name="adj1" fmla="val -78"/>
              <a:gd name="adj2" fmla="val 954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/>
              <a:t>明天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414655" y="1690370"/>
            <a:ext cx="2358390" cy="611505"/>
          </a:xfrm>
          <a:prstGeom prst="wedgeRectCallout">
            <a:avLst>
              <a:gd name="adj1" fmla="val -13731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介词，跟，同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2124075" y="3123565"/>
            <a:ext cx="2642235" cy="611505"/>
          </a:xfrm>
          <a:prstGeom prst="wedgeRectCallout">
            <a:avLst>
              <a:gd name="adj1" fmla="val -56536"/>
              <a:gd name="adj2" fmla="val -1050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与（之）坐谈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2362835" y="4662170"/>
            <a:ext cx="2403475" cy="611505"/>
          </a:xfrm>
          <a:prstGeom prst="wedgeRectCallout">
            <a:avLst>
              <a:gd name="adj1" fmla="val -22945"/>
              <a:gd name="adj2" fmla="val 981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如，比得上</a:t>
            </a:r>
          </a:p>
        </p:txBody>
      </p:sp>
      <p:pic>
        <p:nvPicPr>
          <p:cNvPr id="17409" name="图片 4608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70500" y="476250"/>
            <a:ext cx="6826250" cy="4350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流程图: 过程 7"/>
          <p:cNvSpPr/>
          <p:nvPr/>
        </p:nvSpPr>
        <p:spPr>
          <a:xfrm>
            <a:off x="5270500" y="279400"/>
            <a:ext cx="6776085" cy="6113145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第二天，有客人从外面来，邹忌同他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坐着闲聊，邹忌又问他：</a:t>
            </a:r>
            <a:r>
              <a:rPr lang="en-US" altLang="zh-CN" sz="3200" b="1">
                <a:solidFill>
                  <a:srgbClr val="C00000"/>
                </a:solidFill>
              </a:rPr>
              <a:t>”</a:t>
            </a:r>
            <a:r>
              <a:rPr lang="zh-CN" altLang="en-US" sz="3200" b="1">
                <a:solidFill>
                  <a:srgbClr val="C00000"/>
                </a:solidFill>
              </a:rPr>
              <a:t>我同徐公</a:t>
            </a:r>
          </a:p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比，谁漂亮？</a:t>
            </a:r>
            <a:r>
              <a:rPr lang="en-US" altLang="zh-CN" sz="3200" b="1">
                <a:solidFill>
                  <a:srgbClr val="C00000"/>
                </a:solidFill>
              </a:rPr>
              <a:t>“</a:t>
            </a:r>
            <a:r>
              <a:rPr lang="zh-CN" altLang="en-US" sz="3200" b="1">
                <a:solidFill>
                  <a:srgbClr val="C00000"/>
                </a:solidFill>
              </a:rPr>
              <a:t>客人说：</a:t>
            </a:r>
            <a:r>
              <a:rPr lang="en-US" altLang="zh-CN" sz="3200" b="1">
                <a:solidFill>
                  <a:srgbClr val="C00000"/>
                </a:solidFill>
              </a:rPr>
              <a:t>”</a:t>
            </a:r>
            <a:r>
              <a:rPr lang="zh-CN" altLang="en-US" sz="3200" b="1">
                <a:solidFill>
                  <a:srgbClr val="C00000"/>
                </a:solidFill>
              </a:rPr>
              <a:t>徐公不如您漂亮。</a:t>
            </a:r>
            <a:r>
              <a:rPr lang="en-US" altLang="zh-CN" sz="3200" b="1">
                <a:solidFill>
                  <a:srgbClr val="C00000"/>
                </a:solidFill>
              </a:rPr>
              <a:t>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710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7760" y="279400"/>
            <a:ext cx="6776085" cy="5507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19430" y="741045"/>
            <a:ext cx="3756660" cy="5015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endParaRPr lang="zh-CN" altLang="en-US" sz="4000" b="1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40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明日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，徐公来，</a:t>
            </a: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40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孰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视</a:t>
            </a:r>
            <a:r>
              <a:rPr lang="zh-CN" altLang="en-US" sz="40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之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，自</a:t>
            </a:r>
            <a:r>
              <a:rPr lang="zh-CN" altLang="en-US" sz="40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以</a:t>
            </a: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40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40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为</a:t>
            </a:r>
            <a:r>
              <a:rPr lang="zh-CN" altLang="en-US" sz="40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不如；</a:t>
            </a:r>
            <a:endParaRPr lang="zh-CN" altLang="en-US" sz="4000" b="1"/>
          </a:p>
        </p:txBody>
      </p:sp>
      <p:sp>
        <p:nvSpPr>
          <p:cNvPr id="3" name="矩形标注 2"/>
          <p:cNvSpPr/>
          <p:nvPr/>
        </p:nvSpPr>
        <p:spPr>
          <a:xfrm>
            <a:off x="687705" y="372110"/>
            <a:ext cx="1501775" cy="611505"/>
          </a:xfrm>
          <a:prstGeom prst="wedgeRectCallout">
            <a:avLst>
              <a:gd name="adj1" fmla="val -31987"/>
              <a:gd name="adj2" fmla="val 1145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第二天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704215" y="2202815"/>
            <a:ext cx="2508885" cy="611505"/>
          </a:xfrm>
          <a:prstGeom prst="wedgeRectCallout">
            <a:avLst>
              <a:gd name="adj1" fmla="val -46937"/>
              <a:gd name="adj2" fmla="val 1145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同</a:t>
            </a:r>
            <a:r>
              <a:rPr lang="en-US" altLang="zh-CN" sz="2800" b="1"/>
              <a:t>”</a:t>
            </a:r>
            <a:r>
              <a:rPr lang="zh-CN" altLang="en-US" sz="2800" b="1"/>
              <a:t>熟</a:t>
            </a:r>
            <a:r>
              <a:rPr lang="en-US" altLang="zh-CN" sz="2800" b="1"/>
              <a:t>“</a:t>
            </a:r>
            <a:r>
              <a:rPr lang="zh-CN" altLang="en-US" sz="2800" b="1"/>
              <a:t>仔细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1745615" y="3932555"/>
            <a:ext cx="2072005" cy="611505"/>
          </a:xfrm>
          <a:prstGeom prst="wedgeRectCallout">
            <a:avLst>
              <a:gd name="adj1" fmla="val -45157"/>
              <a:gd name="adj2" fmla="val -831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他，指徐公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318135" y="4116705"/>
            <a:ext cx="914400" cy="611505"/>
          </a:xfrm>
          <a:prstGeom prst="wedgeRectCallout">
            <a:avLst>
              <a:gd name="adj1" fmla="val 4861"/>
              <a:gd name="adj2" fmla="val 11739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认为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3425190" y="5947410"/>
            <a:ext cx="3515995" cy="611505"/>
          </a:xfrm>
          <a:prstGeom prst="wedgeRectCallout">
            <a:avLst>
              <a:gd name="adj1" fmla="val -91127"/>
              <a:gd name="adj2" fmla="val -13245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自以为不如（其美）</a:t>
            </a:r>
          </a:p>
        </p:txBody>
      </p:sp>
      <p:sp>
        <p:nvSpPr>
          <p:cNvPr id="8" name="流程图: 过程 7"/>
          <p:cNvSpPr/>
          <p:nvPr/>
        </p:nvSpPr>
        <p:spPr>
          <a:xfrm>
            <a:off x="4937760" y="279400"/>
            <a:ext cx="7042785" cy="5668010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又过了一天，徐公来了，邹忌仔细地看他，自己觉得不如徐公漂亮。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481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62370" y="33655"/>
            <a:ext cx="5920740" cy="4642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75920" y="388620"/>
            <a:ext cx="5218430" cy="64928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endParaRPr lang="zh-CN" altLang="en-US" sz="3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sym typeface="+mn-ea"/>
              </a:rPr>
              <a:t>窥镜</a:t>
            </a:r>
            <a:r>
              <a:rPr lang="zh-CN" altLang="en-US" sz="3200" b="1">
                <a:solidFill>
                  <a:srgbClr val="0070C0"/>
                </a:solidFill>
                <a:effectLst/>
                <a:sym typeface="+mn-ea"/>
              </a:rPr>
              <a:t>而</a:t>
            </a:r>
            <a:r>
              <a:rPr lang="zh-CN" altLang="en-US" sz="3200" b="1">
                <a:solidFill>
                  <a:schemeClr val="tx1"/>
                </a:solidFill>
                <a:effectLst/>
                <a:sym typeface="+mn-ea"/>
              </a:rPr>
              <a:t>自视，又弗如远甚。</a:t>
            </a: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暮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寝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而思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之，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曰：“吾妻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之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美</a:t>
            </a: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我者，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私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我也；妾之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美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</a:t>
            </a: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者，畏我也；客之美我者，</a:t>
            </a:r>
          </a:p>
          <a:p>
            <a:pPr algn="l"/>
            <a:endParaRPr lang="zh-CN" altLang="en-US" sz="3200" b="1">
              <a:solidFill>
                <a:schemeClr val="tx1"/>
              </a:solidFill>
              <a:effectLst/>
              <a:latin typeface="宋体-PUA" panose="02010600030101010101" charset="-122"/>
              <a:ea typeface="宋体-PUA" panose="0201060003010101010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欲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有求</a:t>
            </a:r>
            <a:r>
              <a:rPr lang="zh-CN" altLang="en-US" sz="3200" b="1">
                <a:solidFill>
                  <a:srgbClr val="0070C0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于</a:t>
            </a:r>
            <a:r>
              <a:rPr lang="zh-CN" altLang="en-US" sz="3200" b="1">
                <a:solidFill>
                  <a:schemeClr val="tx1"/>
                </a:solidFill>
                <a:effectLst/>
                <a:latin typeface="宋体-PUA" panose="02010600030101010101" charset="-122"/>
                <a:ea typeface="宋体-PUA" panose="02010600030101010101" charset="-122"/>
                <a:sym typeface="+mn-ea"/>
              </a:rPr>
              <a:t>我也。</a:t>
            </a:r>
            <a:r>
              <a:rPr lang="zh-CN" altLang="en-US" sz="3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" pitchFamily="1" charset="-122"/>
                <a:ea typeface="楷体" pitchFamily="1" charset="-122"/>
                <a:sym typeface="+mn-ea"/>
              </a:rPr>
              <a:t>”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375920" y="266065"/>
            <a:ext cx="1544955" cy="611505"/>
          </a:xfrm>
          <a:prstGeom prst="wedgeRectCallout">
            <a:avLst>
              <a:gd name="adj1" fmla="val 19379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表修饰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268605" y="1642745"/>
            <a:ext cx="1333500" cy="627380"/>
          </a:xfrm>
          <a:prstGeom prst="wedgeRectCallout">
            <a:avLst>
              <a:gd name="adj1" fmla="val 14476"/>
              <a:gd name="adj2" fmla="val 651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指躺着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1920875" y="1475105"/>
            <a:ext cx="3818890" cy="795020"/>
          </a:xfrm>
          <a:prstGeom prst="wedgeRectCallout">
            <a:avLst>
              <a:gd name="adj1" fmla="val -36232"/>
              <a:gd name="adj2" fmla="val 7739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这件事，指妻、妾、客说自己比徐公美这件事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375285" y="3272155"/>
            <a:ext cx="5554980" cy="611505"/>
          </a:xfrm>
          <a:prstGeom prst="wedgeRectCallout">
            <a:avLst>
              <a:gd name="adj1" fmla="val 30978"/>
              <a:gd name="adj2" fmla="val -13265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用在主谓之间，取消句子的独立性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1141095" y="4598670"/>
            <a:ext cx="914400" cy="611505"/>
          </a:xfrm>
          <a:prstGeom prst="wedgeRectCallout">
            <a:avLst>
              <a:gd name="adj1" fmla="val 26875"/>
              <a:gd name="adj2" fmla="val -996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偏爱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2171700" y="4413885"/>
            <a:ext cx="3975100" cy="762635"/>
          </a:xfrm>
          <a:prstGeom prst="wedgeRectCallout">
            <a:avLst>
              <a:gd name="adj1" fmla="val 6214"/>
              <a:gd name="adj2" fmla="val -718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形容词的意动用法以</a:t>
            </a:r>
            <a:r>
              <a:rPr lang="en-US" altLang="zh-CN" sz="2800" b="1"/>
              <a:t>---</a:t>
            </a:r>
            <a:r>
              <a:rPr lang="zh-CN" altLang="en-US" sz="2800" b="1"/>
              <a:t>为美</a:t>
            </a:r>
          </a:p>
        </p:txBody>
      </p:sp>
      <p:sp>
        <p:nvSpPr>
          <p:cNvPr id="10" name="矩形标注 9"/>
          <p:cNvSpPr/>
          <p:nvPr/>
        </p:nvSpPr>
        <p:spPr>
          <a:xfrm>
            <a:off x="301625" y="5723890"/>
            <a:ext cx="914400" cy="495300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想要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1920875" y="5723890"/>
            <a:ext cx="2844800" cy="494665"/>
          </a:xfrm>
          <a:prstGeom prst="wedgeRectCallout">
            <a:avLst>
              <a:gd name="adj1" fmla="val -44419"/>
              <a:gd name="adj2" fmla="val 692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介词，向，对</a:t>
            </a:r>
          </a:p>
        </p:txBody>
      </p:sp>
      <p:sp>
        <p:nvSpPr>
          <p:cNvPr id="12" name="流程图: 过程 11"/>
          <p:cNvSpPr/>
          <p:nvPr/>
        </p:nvSpPr>
        <p:spPr>
          <a:xfrm>
            <a:off x="6261735" y="33655"/>
            <a:ext cx="5922010" cy="6720840"/>
          </a:xfrm>
          <a:prstGeom prst="flowChart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C00000"/>
                </a:solidFill>
              </a:rPr>
              <a:t>再照镜子看看自己，觉得自己远远不如徐公漂亮。晚上躺着想这件事，说：</a:t>
            </a:r>
            <a:r>
              <a:rPr lang="en-US" altLang="zh-CN" sz="3200" b="1">
                <a:solidFill>
                  <a:srgbClr val="C00000"/>
                </a:solidFill>
              </a:rPr>
              <a:t>”</a:t>
            </a:r>
            <a:r>
              <a:rPr lang="zh-CN" altLang="en-US" sz="3200" b="1">
                <a:solidFill>
                  <a:srgbClr val="C00000"/>
                </a:solidFill>
              </a:rPr>
              <a:t>我的妻子认为我漂亮，是偏爱我；妾认为我漂亮，是害怕我；客人认为我漂亮，是想有求于我。</a:t>
            </a:r>
            <a:r>
              <a:rPr lang="en-US" altLang="zh-CN" sz="3200" b="1">
                <a:solidFill>
                  <a:srgbClr val="C00000"/>
                </a:solidFill>
              </a:rPr>
              <a:t>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5017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5360" y="-45720"/>
            <a:ext cx="7230110" cy="451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19100" y="440690"/>
            <a:ext cx="11278870" cy="5947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 eaLnBrk="1" hangingPunct="1"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    </a:t>
            </a: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en-US" altLang="zh-CN" sz="2800" b="1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于是入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朝见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威王曰：</a:t>
            </a: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“臣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诚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知不如徐公美，</a:t>
            </a: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臣之妻私臣，臣之妾畏</a:t>
            </a: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臣，臣之 客欲有求于臣</a:t>
            </a: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，皆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以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美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于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徐公。今齐</a:t>
            </a: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地方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千里，百二十城</a:t>
            </a:r>
            <a:r>
              <a:rPr lang="en-US" altLang="zh-CN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宫妇</a:t>
            </a:r>
            <a:r>
              <a:rPr lang="zh-CN" altLang="en-US" sz="3200" b="1" u="sng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左右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，莫不私王</a:t>
            </a:r>
            <a:r>
              <a:rPr lang="en-US" altLang="zh-CN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;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朝廷之臣，莫不畏</a:t>
            </a: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endParaRPr lang="zh-CN" altLang="en-US" sz="3200" b="1">
              <a:solidFill>
                <a:srgbClr val="00206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marL="0" indent="0" algn="l" eaLnBrk="1" hangingPunct="1">
              <a:lnSpc>
                <a:spcPct val="8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王；四境之内，莫不有求于王。由此观之，王之蔽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甚</a:t>
            </a:r>
            <a:r>
              <a:rPr lang="zh-CN" altLang="en-US" sz="3200" b="1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矣！”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1343025" y="97155"/>
            <a:ext cx="914400" cy="611505"/>
          </a:xfrm>
          <a:prstGeom prst="wedgeRectCallout">
            <a:avLst>
              <a:gd name="adj1" fmla="val 36111"/>
              <a:gd name="adj2" fmla="val 706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朝廷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2854325" y="97155"/>
            <a:ext cx="914400" cy="611505"/>
          </a:xfrm>
          <a:prstGeom prst="wedgeRectCallout">
            <a:avLst>
              <a:gd name="adj1" fmla="val -57569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拜见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1225550" y="1205865"/>
            <a:ext cx="2543175" cy="611505"/>
          </a:xfrm>
          <a:prstGeom prst="wedgeRectCallout">
            <a:avLst>
              <a:gd name="adj1" fmla="val -36017"/>
              <a:gd name="adj2" fmla="val 6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实在，确实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603885" y="4144645"/>
            <a:ext cx="914400" cy="324485"/>
          </a:xfrm>
          <a:prstGeom prst="wedgeRectCallout">
            <a:avLst>
              <a:gd name="adj1" fmla="val 41597"/>
              <a:gd name="adj2" fmla="val -968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认为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2232660" y="4161155"/>
            <a:ext cx="914400" cy="460375"/>
          </a:xfrm>
          <a:prstGeom prst="wedgeRectCallout">
            <a:avLst>
              <a:gd name="adj1" fmla="val -26319"/>
              <a:gd name="adj2" fmla="val -10784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比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335280" y="5387340"/>
            <a:ext cx="1897380" cy="427355"/>
          </a:xfrm>
          <a:prstGeom prst="wedgeRectCallout">
            <a:avLst>
              <a:gd name="adj1" fmla="val -30555"/>
              <a:gd name="adj2" fmla="val -941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土地疆土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2719705" y="5353685"/>
            <a:ext cx="914400" cy="460375"/>
          </a:xfrm>
          <a:prstGeom prst="wedgeRectCallout">
            <a:avLst>
              <a:gd name="adj1" fmla="val -211875"/>
              <a:gd name="adj2" fmla="val -968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方圆</a:t>
            </a:r>
          </a:p>
        </p:txBody>
      </p:sp>
      <p:sp>
        <p:nvSpPr>
          <p:cNvPr id="10" name="矩形标注 9"/>
          <p:cNvSpPr/>
          <p:nvPr/>
        </p:nvSpPr>
        <p:spPr>
          <a:xfrm>
            <a:off x="4617720" y="5403850"/>
            <a:ext cx="2122170" cy="411480"/>
          </a:xfrm>
          <a:prstGeom prst="wedgeRectCallout">
            <a:avLst>
              <a:gd name="adj1" fmla="val -10532"/>
              <a:gd name="adj2" fmla="val -9953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近侍，近臣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9621520" y="5286375"/>
            <a:ext cx="914400" cy="527685"/>
          </a:xfrm>
          <a:prstGeom prst="wedgeRectCallout">
            <a:avLst>
              <a:gd name="adj1" fmla="val -42847"/>
              <a:gd name="adj2" fmla="val 625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极点</a:t>
            </a:r>
          </a:p>
        </p:txBody>
      </p:sp>
      <p:sp>
        <p:nvSpPr>
          <p:cNvPr id="12" name="矩形 11"/>
          <p:cNvSpPr/>
          <p:nvPr/>
        </p:nvSpPr>
        <p:spPr>
          <a:xfrm>
            <a:off x="4785995" y="97790"/>
            <a:ext cx="7228840" cy="43713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于是邹忌上朝拜见齐威王，说：</a:t>
            </a:r>
            <a:r>
              <a:rPr lang="en-US" altLang="zh-CN" sz="2800">
                <a:solidFill>
                  <a:srgbClr val="FF0000"/>
                </a:solidFill>
              </a:rPr>
              <a:t>“</a:t>
            </a:r>
            <a:r>
              <a:rPr lang="zh-CN" altLang="en-US" sz="2800">
                <a:solidFill>
                  <a:srgbClr val="FF0000"/>
                </a:solidFill>
              </a:rPr>
              <a:t>我确实知道自己不如徐公漂亮。可是我妻子偏爱我，我的妾害怕我，我的客人想有求于我，他们都认为我比徐公漂亮。如今齐国有方圆千里的疆土，一百二十座城池。宫中的妃子、近臣没有谁不偏爱您，朝中的大臣没有谁不害怕您，全国范围内的人没有谁不有求于您。由此看来，大王您受蒙蔽很深啦！</a:t>
            </a:r>
            <a:r>
              <a:rPr lang="en-US" altLang="zh-CN" sz="2800">
                <a:solidFill>
                  <a:srgbClr val="FF0000"/>
                </a:solidFill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6625" descr="0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48550" y="125095"/>
            <a:ext cx="4343400" cy="353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6410" y="741680"/>
            <a:ext cx="6385560" cy="6185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/>
            <a:r>
              <a:rPr lang="en-US" altLang="zh-CN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  <a:sym typeface="+mn-ea"/>
              </a:rPr>
              <a:t>     </a:t>
            </a:r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王曰：“善。”乃下令：</a:t>
            </a: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“群臣吏民，能面刺寡人</a:t>
            </a: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之过者，受上赏；上书谏</a:t>
            </a: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寡人者，受中赏；能谤讥</a:t>
            </a: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于市朝，闻寡人之耳者，</a:t>
            </a:r>
          </a:p>
          <a:p>
            <a:pPr algn="l" eaLnBrk="1" hangingPunct="1"/>
            <a:endParaRPr lang="zh-CN" altLang="en-US" sz="36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 eaLnBrk="1" hangingPunct="1"/>
            <a:r>
              <a:rPr lang="zh-CN" altLang="en-US" sz="36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受下赏。</a:t>
            </a: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  <a:sym typeface="+mn-ea"/>
              </a:rPr>
              <a:t>”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1980565" y="125095"/>
            <a:ext cx="1283335" cy="477520"/>
          </a:xfrm>
          <a:prstGeom prst="wedgeRectCallout">
            <a:avLst>
              <a:gd name="adj1" fmla="val 78599"/>
              <a:gd name="adj2" fmla="val 9773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好，对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4449445" y="130175"/>
            <a:ext cx="1937385" cy="471805"/>
          </a:xfrm>
          <a:prstGeom prst="wedgeRectCallout">
            <a:avLst>
              <a:gd name="adj1" fmla="val -15617"/>
              <a:gd name="adj2" fmla="val 10518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于是，就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15875" y="1195070"/>
            <a:ext cx="2249170" cy="477520"/>
          </a:xfrm>
          <a:prstGeom prst="wedgeRectCallout">
            <a:avLst>
              <a:gd name="adj1" fmla="val 20976"/>
              <a:gd name="adj2" fmla="val 10119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指宫廷大官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2803525" y="1362075"/>
            <a:ext cx="2032635" cy="310515"/>
          </a:xfrm>
          <a:prstGeom prst="wedgeRectCallout">
            <a:avLst>
              <a:gd name="adj1" fmla="val -78647"/>
              <a:gd name="adj2" fmla="val 10824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指地方小官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486410" y="2572385"/>
            <a:ext cx="3096895" cy="427355"/>
          </a:xfrm>
          <a:prstGeom prst="wedgeRectCallout">
            <a:avLst>
              <a:gd name="adj1" fmla="val 62138"/>
              <a:gd name="adj2" fmla="val -8852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名词作状语，当面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4936490" y="2539365"/>
            <a:ext cx="914400" cy="460375"/>
          </a:xfrm>
          <a:prstGeom prst="wedgeRectCallout">
            <a:avLst>
              <a:gd name="adj1" fmla="val -105277"/>
              <a:gd name="adj2" fmla="val -7762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指责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1644650" y="3512820"/>
            <a:ext cx="2804160" cy="611505"/>
          </a:xfrm>
          <a:prstGeom prst="wedgeRectCallout">
            <a:avLst>
              <a:gd name="adj1" fmla="val 65421"/>
              <a:gd name="adj2" fmla="val 5695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指责别人的过错</a:t>
            </a:r>
          </a:p>
        </p:txBody>
      </p:sp>
      <p:sp>
        <p:nvSpPr>
          <p:cNvPr id="10" name="矩形标注 9"/>
          <p:cNvSpPr/>
          <p:nvPr/>
        </p:nvSpPr>
        <p:spPr>
          <a:xfrm>
            <a:off x="5638800" y="3512820"/>
            <a:ext cx="914400" cy="611505"/>
          </a:xfrm>
          <a:prstGeom prst="wedgeRectCallout">
            <a:avLst>
              <a:gd name="adj1" fmla="val -55694"/>
              <a:gd name="adj2" fmla="val 651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讽刺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1889125" y="4469765"/>
            <a:ext cx="1804670" cy="611505"/>
          </a:xfrm>
          <a:prstGeom prst="wedgeRectCallout">
            <a:avLst>
              <a:gd name="adj1" fmla="val -5946"/>
              <a:gd name="adj2" fmla="val 7886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使</a:t>
            </a:r>
            <a:r>
              <a:rPr lang="en-US" altLang="zh-CN" sz="2800" b="1"/>
              <a:t>---</a:t>
            </a:r>
            <a:r>
              <a:rPr lang="zh-CN" altLang="en-US" sz="2800" b="1"/>
              <a:t>听到</a:t>
            </a:r>
          </a:p>
        </p:txBody>
      </p:sp>
      <p:sp>
        <p:nvSpPr>
          <p:cNvPr id="12" name="流程图: 过程 11"/>
          <p:cNvSpPr/>
          <p:nvPr/>
        </p:nvSpPr>
        <p:spPr>
          <a:xfrm>
            <a:off x="7153275" y="130810"/>
            <a:ext cx="4893945" cy="5656580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楷体" pitchFamily="1" charset="-122"/>
                <a:ea typeface="楷体" pitchFamily="1" charset="-122"/>
                <a:sym typeface="+mn-ea"/>
              </a:rPr>
              <a:t>齐</a:t>
            </a:r>
            <a:r>
              <a:rPr lang="zh-CN" altLang="en-US" sz="28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威王说：“好！”就下了命令：“大小官吏百姓能够当面指责我的过错的，受上等奖赏；书面劝谏我的，受中等奖赏；能在公共场所批评议论我的过失，并能传到我耳朵里的，得下等奖赏。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5529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45835" y="12700"/>
            <a:ext cx="6137910" cy="511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3085" y="674370"/>
            <a:ext cx="5719445" cy="3538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令</a:t>
            </a:r>
            <a:r>
              <a:rPr lang="zh-CN" altLang="en-US" sz="3200" b="1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初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下，群臣进谏，</a:t>
            </a:r>
            <a:r>
              <a:rPr lang="zh-CN" altLang="en-US" sz="3200" b="1" u="sng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门庭若</a:t>
            </a:r>
          </a:p>
          <a:p>
            <a:pPr algn="l"/>
            <a:endParaRPr lang="zh-CN" altLang="en-US" sz="3200" b="1" u="sng">
              <a:solidFill>
                <a:srgbClr val="C0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 u="sng">
              <a:solidFill>
                <a:srgbClr val="C0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 u="sng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市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。数月之后，</a:t>
            </a:r>
            <a:r>
              <a:rPr lang="zh-CN" altLang="en-US" sz="3200" b="1" u="sng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时时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而</a:t>
            </a:r>
            <a:r>
              <a:rPr lang="zh-CN" altLang="en-US" sz="3200" b="1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间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进。</a:t>
            </a:r>
          </a:p>
          <a:p>
            <a:pPr algn="l"/>
            <a:endParaRPr lang="zh-CN" altLang="en-US" sz="32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0070C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 u="sng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期年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之后，</a:t>
            </a:r>
            <a:r>
              <a:rPr lang="zh-CN" altLang="en-US" sz="3200" b="1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虽</a:t>
            </a:r>
            <a:r>
              <a:rPr lang="zh-CN" altLang="en-US" sz="3200" b="1">
                <a:solidFill>
                  <a:srgbClr val="0070C0"/>
                </a:solidFill>
                <a:latin typeface="楷体" pitchFamily="1" charset="-122"/>
                <a:ea typeface="楷体" pitchFamily="1" charset="-122"/>
                <a:sym typeface="+mn-ea"/>
              </a:rPr>
              <a:t>欲言，无可进者</a:t>
            </a:r>
            <a:r>
              <a:rPr lang="zh-CN" altLang="en-US">
                <a:solidFill>
                  <a:schemeClr val="accent2"/>
                </a:solidFill>
                <a:latin typeface="楷体" pitchFamily="1" charset="-122"/>
                <a:ea typeface="楷体" pitchFamily="1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3" name="矩形标注 2"/>
          <p:cNvSpPr/>
          <p:nvPr/>
        </p:nvSpPr>
        <p:spPr>
          <a:xfrm>
            <a:off x="553085" y="179705"/>
            <a:ext cx="1450340" cy="343535"/>
          </a:xfrm>
          <a:prstGeom prst="wedgeRectCallout">
            <a:avLst>
              <a:gd name="adj1" fmla="val 1138"/>
              <a:gd name="adj2" fmla="val 14075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800" b="1"/>
              <a:t>刚、才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-151765" y="1329055"/>
            <a:ext cx="6071870" cy="611505"/>
          </a:xfrm>
          <a:prstGeom prst="wedgeRectCallout">
            <a:avLst>
              <a:gd name="adj1" fmla="val -31625"/>
              <a:gd name="adj2" fmla="val 1008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王宫门前，庭院里人多得像集市一样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553720" y="2907665"/>
            <a:ext cx="3425190" cy="478155"/>
          </a:xfrm>
          <a:prstGeom prst="wedgeRectCallout">
            <a:avLst>
              <a:gd name="adj1" fmla="val 41916"/>
              <a:gd name="adj2" fmla="val -10258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不时，有时候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3978910" y="2941320"/>
            <a:ext cx="2066290" cy="611505"/>
          </a:xfrm>
          <a:prstGeom prst="wedgeRectCallout">
            <a:avLst>
              <a:gd name="adj1" fmla="val -4578"/>
              <a:gd name="adj2" fmla="val -1187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间或、偶尔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553720" y="4351655"/>
            <a:ext cx="1449705" cy="335280"/>
          </a:xfrm>
          <a:prstGeom prst="wedgeRectCallout">
            <a:avLst>
              <a:gd name="adj1" fmla="val -20827"/>
              <a:gd name="adj2" fmla="val -8302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满一年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2748280" y="4351655"/>
            <a:ext cx="914400" cy="436880"/>
          </a:xfrm>
          <a:prstGeom prst="wedgeRectCallout">
            <a:avLst>
              <a:gd name="adj1" fmla="val -31805"/>
              <a:gd name="adj2" fmla="val -1050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即使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1760" y="4788535"/>
            <a:ext cx="11968480" cy="2061210"/>
          </a:xfrm>
          <a:prstGeom prst="rect">
            <a:avLst/>
          </a:prstGeom>
          <a:solidFill>
            <a:schemeClr val="accent4">
              <a:lumMod val="75000"/>
              <a:alpha val="47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3200"/>
              <a:t>     </a:t>
            </a:r>
            <a:r>
              <a:rPr lang="zh-CN" altLang="en-US" sz="3200"/>
              <a:t>命令刚下达，许多大臣都来进谏，宫门前庭院内人多得像集市</a:t>
            </a:r>
          </a:p>
          <a:p>
            <a:r>
              <a:rPr lang="zh-CN" altLang="en-US" sz="3200"/>
              <a:t>一样；几个月以后，还不时地有人偶然来进谏；满一年以后，即使</a:t>
            </a:r>
          </a:p>
          <a:p>
            <a:r>
              <a:rPr lang="zh-CN" altLang="en-US" sz="3200"/>
              <a:t>有人想进谏，也没有什么可说的了。</a:t>
            </a:r>
          </a:p>
          <a:p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512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9855" y="0"/>
            <a:ext cx="6641465" cy="5136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3835" y="893445"/>
            <a:ext cx="498602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/>
              <a:t>      </a:t>
            </a:r>
            <a:r>
              <a:rPr lang="zh-CN" altLang="en-US" sz="3200" b="1">
                <a:solidFill>
                  <a:srgbClr val="0070C0"/>
                </a:solidFill>
              </a:rPr>
              <a:t>燕、赵、韩、魏</a:t>
            </a:r>
            <a:r>
              <a:rPr lang="zh-CN" altLang="en-US" sz="3200" b="1">
                <a:solidFill>
                  <a:srgbClr val="C00000"/>
                </a:solidFill>
              </a:rPr>
              <a:t>闻之</a:t>
            </a:r>
            <a:r>
              <a:rPr lang="zh-CN" altLang="en-US" sz="3200" b="1">
                <a:solidFill>
                  <a:srgbClr val="0070C0"/>
                </a:solidFill>
              </a:rPr>
              <a:t>，</a:t>
            </a:r>
          </a:p>
          <a:p>
            <a:endParaRPr lang="zh-CN" altLang="en-US" sz="3200" b="1">
              <a:solidFill>
                <a:srgbClr val="0070C0"/>
              </a:solidFill>
            </a:endParaRPr>
          </a:p>
          <a:p>
            <a:endParaRPr lang="zh-CN" altLang="en-US" sz="3200" b="1">
              <a:solidFill>
                <a:srgbClr val="0070C0"/>
              </a:solidFill>
            </a:endParaRPr>
          </a:p>
          <a:p>
            <a:endParaRPr lang="zh-CN" altLang="en-US" sz="3200" b="1">
              <a:solidFill>
                <a:srgbClr val="0070C0"/>
              </a:solidFill>
            </a:endParaRPr>
          </a:p>
          <a:p>
            <a:r>
              <a:rPr lang="zh-CN" altLang="en-US" sz="3200" b="1">
                <a:solidFill>
                  <a:srgbClr val="0070C0"/>
                </a:solidFill>
              </a:rPr>
              <a:t>皆</a:t>
            </a:r>
            <a:r>
              <a:rPr lang="zh-CN" altLang="en-US" sz="3200" b="1">
                <a:solidFill>
                  <a:srgbClr val="C00000"/>
                </a:solidFill>
              </a:rPr>
              <a:t>朝于</a:t>
            </a:r>
            <a:r>
              <a:rPr lang="zh-CN" altLang="en-US" sz="3200" b="1">
                <a:solidFill>
                  <a:srgbClr val="0070C0"/>
                </a:solidFill>
              </a:rPr>
              <a:t>齐。此所谓战胜</a:t>
            </a:r>
            <a:r>
              <a:rPr lang="zh-CN" altLang="en-US" sz="3200" b="1">
                <a:solidFill>
                  <a:srgbClr val="C00000"/>
                </a:solidFill>
              </a:rPr>
              <a:t>于</a:t>
            </a:r>
          </a:p>
          <a:p>
            <a:endParaRPr lang="zh-CN" altLang="en-US" sz="3200" b="1">
              <a:solidFill>
                <a:srgbClr val="0070C0"/>
              </a:solidFill>
            </a:endParaRPr>
          </a:p>
          <a:p>
            <a:endParaRPr lang="zh-CN" altLang="en-US" sz="3200" b="1">
              <a:solidFill>
                <a:srgbClr val="0070C0"/>
              </a:solidFill>
            </a:endParaRPr>
          </a:p>
          <a:p>
            <a:r>
              <a:rPr lang="zh-CN" altLang="en-US" sz="3200" b="1">
                <a:solidFill>
                  <a:srgbClr val="0070C0"/>
                </a:solidFill>
              </a:rPr>
              <a:t>朝廷。</a:t>
            </a:r>
          </a:p>
          <a:p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1913255" y="281940"/>
            <a:ext cx="914400" cy="611505"/>
          </a:xfrm>
          <a:prstGeom prst="wedgeRectCallout">
            <a:avLst>
              <a:gd name="adj1" fmla="val 172013"/>
              <a:gd name="adj2" fmla="val 651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听说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3559810" y="220980"/>
            <a:ext cx="1434465" cy="477520"/>
          </a:xfrm>
          <a:prstGeom prst="wedgeRectCallout">
            <a:avLst>
              <a:gd name="adj1" fmla="val 16622"/>
              <a:gd name="adj2" fmla="val 11515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这件事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284480" y="2084705"/>
            <a:ext cx="1837055" cy="460375"/>
          </a:xfrm>
          <a:prstGeom prst="wedgeRectCallout">
            <a:avLst>
              <a:gd name="adj1" fmla="val -20826"/>
              <a:gd name="adj2" fmla="val 11179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C00000"/>
                </a:solidFill>
              </a:rPr>
              <a:t>动词朝见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805180" y="3696970"/>
            <a:ext cx="1635760" cy="611505"/>
          </a:xfrm>
          <a:prstGeom prst="wedgeRectCallout">
            <a:avLst>
              <a:gd name="adj1" fmla="val -18788"/>
              <a:gd name="adj2" fmla="val -1106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C00000"/>
                </a:solidFill>
              </a:rPr>
              <a:t>介词，到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2827655" y="3848735"/>
            <a:ext cx="1948815" cy="460375"/>
          </a:xfrm>
          <a:prstGeom prst="wedgeRectCallout">
            <a:avLst>
              <a:gd name="adj1" fmla="val 36901"/>
              <a:gd name="adj2" fmla="val -1636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C00000"/>
                </a:solidFill>
              </a:rPr>
              <a:t>介词，在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0230" y="5292725"/>
            <a:ext cx="11758930" cy="1076325"/>
          </a:xfrm>
          <a:prstGeom prst="rect">
            <a:avLst/>
          </a:prstGeom>
          <a:solidFill>
            <a:schemeClr val="accent4">
              <a:lumMod val="75000"/>
              <a:alpha val="4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sz="3200"/>
              <a:t>        </a:t>
            </a:r>
            <a:r>
              <a:rPr lang="zh-CN" altLang="en-US" sz="3200" b="1">
                <a:solidFill>
                  <a:srgbClr val="00B0F0"/>
                </a:solidFill>
              </a:rPr>
              <a:t>燕、赵、韩、魏等国听说了这件事，都到齐国来朝见齐王。</a:t>
            </a:r>
          </a:p>
          <a:p>
            <a:r>
              <a:rPr lang="zh-CN" altLang="en-US" sz="3200" b="1">
                <a:solidFill>
                  <a:srgbClr val="00B0F0"/>
                </a:solidFill>
              </a:rPr>
              <a:t>这就是所谓在朝廷上战胜别国</a:t>
            </a:r>
            <a:r>
              <a:rPr lang="zh-CN" altLang="en-US" sz="3200" b="1">
                <a:solidFill>
                  <a:srgbClr val="0070C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695" y="145415"/>
            <a:ext cx="5212080" cy="11068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6600"/>
              <a:t>理清文章结构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56310" y="1572895"/>
            <a:ext cx="3278505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</a:rPr>
              <a:t>第一部分（</a:t>
            </a:r>
            <a:r>
              <a:rPr lang="en-US" altLang="zh-CN" sz="2800" b="1">
                <a:solidFill>
                  <a:srgbClr val="002060"/>
                </a:solidFill>
              </a:rPr>
              <a:t>1</a:t>
            </a:r>
            <a:r>
              <a:rPr lang="zh-CN" altLang="en-US" sz="2800" b="1">
                <a:solidFill>
                  <a:srgbClr val="002060"/>
                </a:solidFill>
              </a:rPr>
              <a:t>）：</a:t>
            </a:r>
          </a:p>
          <a:p>
            <a:endParaRPr lang="zh-CN" altLang="en-US" sz="2800" b="1">
              <a:solidFill>
                <a:srgbClr val="002060"/>
              </a:solidFill>
            </a:endParaRPr>
          </a:p>
          <a:p>
            <a:endParaRPr lang="zh-CN" altLang="en-US" sz="2800" b="1">
              <a:solidFill>
                <a:srgbClr val="002060"/>
              </a:solidFill>
            </a:endParaRPr>
          </a:p>
          <a:p>
            <a:r>
              <a:rPr lang="zh-CN" altLang="en-US" sz="2800" b="1">
                <a:solidFill>
                  <a:srgbClr val="002060"/>
                </a:solidFill>
              </a:rPr>
              <a:t>第二部分（</a:t>
            </a:r>
            <a:r>
              <a:rPr lang="en-US" altLang="zh-CN" sz="2800" b="1">
                <a:solidFill>
                  <a:srgbClr val="002060"/>
                </a:solidFill>
              </a:rPr>
              <a:t>2</a:t>
            </a:r>
            <a:r>
              <a:rPr lang="zh-CN" altLang="en-US" sz="2800" b="1">
                <a:solidFill>
                  <a:srgbClr val="002060"/>
                </a:solidFill>
              </a:rPr>
              <a:t>）：</a:t>
            </a:r>
          </a:p>
          <a:p>
            <a:endParaRPr lang="zh-CN" altLang="en-US" sz="2800" b="1">
              <a:solidFill>
                <a:srgbClr val="002060"/>
              </a:solidFill>
            </a:endParaRPr>
          </a:p>
          <a:p>
            <a:endParaRPr lang="zh-CN" altLang="en-US" sz="2800" b="1">
              <a:solidFill>
                <a:srgbClr val="002060"/>
              </a:solidFill>
            </a:endParaRPr>
          </a:p>
          <a:p>
            <a:r>
              <a:rPr lang="zh-CN" altLang="en-US" sz="2800" b="1">
                <a:solidFill>
                  <a:srgbClr val="002060"/>
                </a:solidFill>
              </a:rPr>
              <a:t>第三部分（</a:t>
            </a:r>
            <a:r>
              <a:rPr lang="en-US" altLang="zh-CN" sz="2800" b="1">
                <a:solidFill>
                  <a:srgbClr val="002060"/>
                </a:solidFill>
              </a:rPr>
              <a:t>3-4</a:t>
            </a:r>
            <a:r>
              <a:rPr lang="zh-CN" altLang="en-US" sz="2800" b="1">
                <a:solidFill>
                  <a:srgbClr val="002060"/>
                </a:solidFill>
              </a:rPr>
              <a:t>）：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710305" y="1572895"/>
            <a:ext cx="806386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写邹忌从妻、妾、客谬赞自己比徐公还美这</a:t>
            </a:r>
          </a:p>
          <a:p>
            <a:r>
              <a:rPr lang="zh-CN" altLang="en-US" sz="3200" b="1">
                <a:solidFill>
                  <a:srgbClr val="C00000"/>
                </a:solidFill>
              </a:rPr>
              <a:t>件事中悟出一个深刻的道理</a:t>
            </a:r>
            <a:r>
              <a:rPr lang="en-US" altLang="zh-CN" sz="3200" b="1">
                <a:solidFill>
                  <a:srgbClr val="C00000"/>
                </a:solidFill>
              </a:rPr>
              <a:t>---</a:t>
            </a:r>
            <a:r>
              <a:rPr lang="zh-CN" altLang="en-US" sz="3200" b="1">
                <a:solidFill>
                  <a:srgbClr val="C00000"/>
                </a:solidFill>
              </a:rPr>
              <a:t>进谏的缘起。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10305" y="2890520"/>
            <a:ext cx="747839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邹忌以自己受蒙蔽的事为例，讽谏齐王</a:t>
            </a:r>
            <a:r>
              <a:rPr lang="en-US" altLang="zh-CN" sz="3200" b="1">
                <a:solidFill>
                  <a:srgbClr val="C00000"/>
                </a:solidFill>
              </a:rPr>
              <a:t>--</a:t>
            </a:r>
          </a:p>
          <a:p>
            <a:r>
              <a:rPr lang="zh-CN" altLang="en-US" sz="3200" b="1">
                <a:solidFill>
                  <a:srgbClr val="C00000"/>
                </a:solidFill>
              </a:rPr>
              <a:t>进谏的内容。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75735" y="4097020"/>
            <a:ext cx="75323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写齐威王虚心纳谏及其取得的巨大成果。</a:t>
            </a:r>
          </a:p>
        </p:txBody>
      </p:sp>
      <p:pic>
        <p:nvPicPr>
          <p:cNvPr id="7" name="图片 6" descr="A000220150908A18PPI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0305" y="4571365"/>
            <a:ext cx="4572000" cy="218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5180" y="884555"/>
            <a:ext cx="11049635" cy="977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905" indent="-344805" algn="l" eaLnBrk="1" hangingPunct="1">
              <a:lnSpc>
                <a:spcPct val="90000"/>
              </a:lnSpc>
              <a:buNone/>
            </a:pPr>
            <a:r>
              <a:rPr lang="en-US" altLang="x-none" sz="3200" b="1" dirty="0">
                <a:sym typeface="+mn-ea"/>
              </a:rPr>
              <a:t>1</a:t>
            </a:r>
            <a:r>
              <a:rPr lang="zh-CN" altLang="en-US" sz="3200" b="1" dirty="0">
                <a:sym typeface="+mn-ea"/>
              </a:rPr>
              <a:t>、面对妻、妾、客的不同程度的赞美，邹忌从“不自信”到</a:t>
            </a:r>
          </a:p>
          <a:p>
            <a:pPr marL="1905" indent="-344805" algn="l"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sym typeface="+mn-ea"/>
              </a:rPr>
              <a:t>“暮寝而思之”，反映出他怎样的品质</a:t>
            </a:r>
            <a:r>
              <a:rPr lang="en-US" altLang="x-none" sz="3200" b="1" dirty="0">
                <a:sym typeface="+mn-ea"/>
              </a:rPr>
              <a:t>?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167005" y="116205"/>
            <a:ext cx="2418080" cy="76835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sz="4400">
                <a:solidFill>
                  <a:srgbClr val="C00000"/>
                </a:solidFill>
              </a:rPr>
              <a:t>研读课文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5180" y="1744345"/>
            <a:ext cx="1120711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33CC"/>
                </a:solidFill>
                <a:sym typeface="+mn-ea"/>
              </a:rPr>
              <a:t>答：重视客观实际，不盲目轻信，对别人的褒奖能理智判断、</a:t>
            </a:r>
          </a:p>
          <a:p>
            <a:pPr algn="l"/>
            <a:r>
              <a:rPr lang="zh-CN" altLang="en-US" sz="3200" b="1" dirty="0">
                <a:solidFill>
                  <a:srgbClr val="0033CC"/>
                </a:solidFill>
                <a:sym typeface="+mn-ea"/>
              </a:rPr>
              <a:t>冷静思考，有自知之明。。</a:t>
            </a:r>
            <a:r>
              <a:rPr lang="zh-CN" altLang="en-US" sz="3200" dirty="0">
                <a:solidFill>
                  <a:srgbClr val="0033CC"/>
                </a:solidFill>
                <a:sym typeface="+mn-ea"/>
              </a:rPr>
              <a:t>（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805180" y="2663190"/>
            <a:ext cx="11049635" cy="977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905" indent="-344805" algn="l" eaLnBrk="1" hangingPunct="1">
              <a:lnSpc>
                <a:spcPct val="90000"/>
              </a:lnSpc>
              <a:buNone/>
            </a:pPr>
            <a:r>
              <a:rPr lang="en-US" altLang="x-none" sz="3200" b="1" dirty="0">
                <a:sym typeface="+mn-ea"/>
              </a:rPr>
              <a:t>2</a:t>
            </a:r>
            <a:r>
              <a:rPr lang="zh-CN" altLang="en-US" sz="3200" b="1" dirty="0">
                <a:sym typeface="+mn-ea"/>
              </a:rPr>
              <a:t>、针对邹忌“我孰与城北徐公美？”的问题，妻、妾、客的</a:t>
            </a:r>
          </a:p>
          <a:p>
            <a:pPr marL="1905" indent="-344805" algn="l" eaLnBrk="1" hangingPunct="1">
              <a:lnSpc>
                <a:spcPct val="90000"/>
              </a:lnSpc>
              <a:buNone/>
            </a:pPr>
            <a:r>
              <a:rPr lang="zh-CN" altLang="en-US" sz="3200" b="1" dirty="0">
                <a:sym typeface="+mn-ea"/>
              </a:rPr>
              <a:t>回答有什么异同？试结合具体的语句分析说明不同在哪里</a:t>
            </a:r>
            <a:r>
              <a:rPr lang="zh-CN" altLang="en-US" sz="3200" dirty="0">
                <a:sym typeface="+mn-ea"/>
              </a:rPr>
              <a:t>？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805180" y="3640455"/>
            <a:ext cx="1808480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/>
              <a:t>共同点：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05430" y="364045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比徐公美。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29260" y="4441825"/>
            <a:ext cx="675005" cy="192278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vert="eaVert"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不  同   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11580" y="4441825"/>
            <a:ext cx="995680" cy="58356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i="1">
                <a:solidFill>
                  <a:srgbClr val="FF0000"/>
                </a:solidFill>
              </a:rPr>
              <a:t>妻</a:t>
            </a:r>
            <a:r>
              <a:rPr lang="zh-CN" altLang="en-US" sz="3200"/>
              <a:t>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07260" y="4224020"/>
            <a:ext cx="957389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先从正面肯定了邹忌之美，再与徐公比较，语气极尽</a:t>
            </a:r>
          </a:p>
          <a:p>
            <a:r>
              <a:rPr lang="zh-CN" altLang="en-US" sz="3200" b="1"/>
              <a:t>赞美，表现了偏爱的感情。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211580" y="5300345"/>
            <a:ext cx="995680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i="1">
                <a:solidFill>
                  <a:srgbClr val="0070C0"/>
                </a:solidFill>
              </a:rPr>
              <a:t>妾：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11070" y="5158740"/>
            <a:ext cx="957008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00B0F0"/>
                </a:solidFill>
              </a:rPr>
              <a:t>少了</a:t>
            </a:r>
            <a:r>
              <a:rPr lang="en-US" altLang="zh-CN" sz="3200" b="1">
                <a:solidFill>
                  <a:srgbClr val="00B0F0"/>
                </a:solidFill>
              </a:rPr>
              <a:t>“</a:t>
            </a:r>
            <a:r>
              <a:rPr lang="zh-CN" altLang="en-US" sz="3200" b="1">
                <a:solidFill>
                  <a:srgbClr val="00B0F0"/>
                </a:solidFill>
              </a:rPr>
              <a:t>君美甚</a:t>
            </a:r>
            <a:r>
              <a:rPr lang="en-US" altLang="zh-CN" sz="3200" b="1">
                <a:solidFill>
                  <a:srgbClr val="00B0F0"/>
                </a:solidFill>
              </a:rPr>
              <a:t>”</a:t>
            </a:r>
            <a:r>
              <a:rPr lang="zh-CN" altLang="en-US" sz="3200" b="1">
                <a:solidFill>
                  <a:srgbClr val="00B0F0"/>
                </a:solidFill>
              </a:rPr>
              <a:t>，肯定程度有所不同，不像妻那样热</a:t>
            </a:r>
          </a:p>
          <a:p>
            <a:r>
              <a:rPr lang="zh-CN" altLang="en-US" sz="3200" b="1">
                <a:solidFill>
                  <a:srgbClr val="00B0F0"/>
                </a:solidFill>
              </a:rPr>
              <a:t>称赞，表现出奉迎邹忌欢心的畏怯心情。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211580" y="6117590"/>
            <a:ext cx="745490" cy="5835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i="1"/>
              <a:t>客：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280920" y="6235065"/>
            <a:ext cx="95738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</a:rPr>
              <a:t>用陈述句，语气更轻，表现出一种敷衍逢迎的态度。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3" grpId="0"/>
      <p:bldP spid="14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54050" y="263525"/>
            <a:ext cx="1062482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/>
              <a:t>3</a:t>
            </a:r>
            <a:r>
              <a:rPr lang="en-US" altLang="zh-CN" sz="3200" b="1">
                <a:solidFill>
                  <a:schemeClr val="tx1"/>
                </a:solidFill>
              </a:rPr>
              <a:t>”</a:t>
            </a:r>
            <a:r>
              <a:rPr lang="zh-CN" altLang="zh-CN" sz="3200" b="1">
                <a:solidFill>
                  <a:schemeClr val="tx1"/>
                </a:solidFill>
              </a:rPr>
              <a:t>城北徐公，齐国之美丽者也。</a:t>
            </a:r>
            <a:r>
              <a:rPr lang="en-US" altLang="zh-CN" sz="3200" b="1">
                <a:solidFill>
                  <a:schemeClr val="tx1"/>
                </a:solidFill>
              </a:rPr>
              <a:t>“</a:t>
            </a:r>
            <a:r>
              <a:rPr lang="zh-CN" altLang="en-US" sz="3200" b="1">
                <a:solidFill>
                  <a:schemeClr val="tx1"/>
                </a:solidFill>
              </a:rPr>
              <a:t>是记叙中哪种顺序？有</a:t>
            </a:r>
          </a:p>
          <a:p>
            <a:r>
              <a:rPr lang="zh-CN" altLang="en-US" sz="3200" b="1">
                <a:solidFill>
                  <a:schemeClr val="tx1"/>
                </a:solidFill>
              </a:rPr>
              <a:t>    什么作用？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1820" y="1339850"/>
            <a:ext cx="10749280" cy="10763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</a:rPr>
              <a:t>插叙。既补充说明了邹忌向妻、妾、客发问的原因，也使下</a:t>
            </a:r>
          </a:p>
          <a:p>
            <a:r>
              <a:rPr lang="zh-CN" altLang="en-US" sz="3200">
                <a:solidFill>
                  <a:srgbClr val="C00000"/>
                </a:solidFill>
              </a:rPr>
              <a:t>文</a:t>
            </a:r>
            <a:r>
              <a:rPr lang="en-US" altLang="zh-CN" sz="3200">
                <a:solidFill>
                  <a:srgbClr val="C00000"/>
                </a:solidFill>
              </a:rPr>
              <a:t>”</a:t>
            </a:r>
            <a:r>
              <a:rPr lang="zh-CN" altLang="en-US" sz="3200">
                <a:solidFill>
                  <a:srgbClr val="C00000"/>
                </a:solidFill>
              </a:rPr>
              <a:t>忌不自信</a:t>
            </a:r>
            <a:r>
              <a:rPr lang="en-US" altLang="zh-CN" sz="3200">
                <a:solidFill>
                  <a:srgbClr val="C00000"/>
                </a:solidFill>
              </a:rPr>
              <a:t>“</a:t>
            </a:r>
            <a:r>
              <a:rPr lang="zh-CN" altLang="en-US" sz="3200">
                <a:solidFill>
                  <a:srgbClr val="C00000"/>
                </a:solidFill>
              </a:rPr>
              <a:t>显得非常自然有据。</a:t>
            </a:r>
          </a:p>
        </p:txBody>
      </p:sp>
      <p:sp>
        <p:nvSpPr>
          <p:cNvPr id="2" name="流程图: 过程 1"/>
          <p:cNvSpPr/>
          <p:nvPr/>
        </p:nvSpPr>
        <p:spPr>
          <a:xfrm>
            <a:off x="48895" y="2622550"/>
            <a:ext cx="5043805" cy="611505"/>
          </a:xfrm>
          <a:prstGeom prst="flowChart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800" b="1">
                <a:solidFill>
                  <a:srgbClr val="FF0000"/>
                </a:solidFill>
              </a:rPr>
              <a:t>研读课文第二段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4050" y="3234055"/>
            <a:ext cx="87249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/>
              <a:t>4</a:t>
            </a:r>
            <a:r>
              <a:rPr lang="zh-CN" altLang="en-US" sz="3600" b="1"/>
              <a:t>第二段段首的</a:t>
            </a:r>
            <a:r>
              <a:rPr lang="en-US" altLang="zh-CN" sz="3600" b="1"/>
              <a:t>“</a:t>
            </a:r>
            <a:r>
              <a:rPr lang="zh-CN" altLang="en-US" sz="3600" b="1"/>
              <a:t>于是</a:t>
            </a:r>
            <a:r>
              <a:rPr lang="en-US" altLang="zh-CN" sz="3600" b="1"/>
              <a:t>”</a:t>
            </a:r>
            <a:r>
              <a:rPr lang="zh-CN" altLang="en-US" sz="3600" b="1"/>
              <a:t>在文中有何作用？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54050" y="3879215"/>
            <a:ext cx="1079500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</a:rPr>
              <a:t>“</a:t>
            </a:r>
            <a:r>
              <a:rPr lang="zh-CN" altLang="en-US" sz="3200" b="1">
                <a:solidFill>
                  <a:srgbClr val="002060"/>
                </a:solidFill>
              </a:rPr>
              <a:t>于是</a:t>
            </a:r>
            <a:r>
              <a:rPr lang="en-US" altLang="zh-CN" sz="3200" b="1">
                <a:solidFill>
                  <a:srgbClr val="002060"/>
                </a:solidFill>
              </a:rPr>
              <a:t>”</a:t>
            </a:r>
            <a:r>
              <a:rPr lang="zh-CN" altLang="en-US" sz="3200" b="1">
                <a:solidFill>
                  <a:srgbClr val="002060"/>
                </a:solidFill>
              </a:rPr>
              <a:t>将上下文紧密地联系起来，表明邹忌是用自己切身</a:t>
            </a:r>
          </a:p>
          <a:p>
            <a:r>
              <a:rPr lang="zh-CN" altLang="en-US" sz="3200" b="1">
                <a:solidFill>
                  <a:srgbClr val="002060"/>
                </a:solidFill>
              </a:rPr>
              <a:t>体会去进谏的。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animBg="1"/>
      <p:bldP spid="4" grpId="1" animBg="1"/>
      <p:bldP spid="2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对象 7169"/>
          <p:cNvGraphicFramePr>
            <a:graphicFrameLocks/>
          </p:cNvGraphicFramePr>
          <p:nvPr/>
        </p:nvGraphicFramePr>
        <p:xfrm>
          <a:off x="-177165" y="-81280"/>
          <a:ext cx="12350750" cy="7009130"/>
        </p:xfrm>
        <a:graphic>
          <a:graphicData uri="http://schemas.openxmlformats.org/presentationml/2006/ole">
            <p:oleObj spid="_x0000_s3076" r:id="rId3" imgW="6800760" imgH="50864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0495" y="346710"/>
            <a:ext cx="11483340" cy="645160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none" rtlCol="0">
            <a:spAutoFit/>
          </a:bodyPr>
          <a:lstStyle/>
          <a:p>
            <a:r>
              <a:rPr lang="en-US" altLang="zh-CN" sz="3600" b="1">
                <a:solidFill>
                  <a:srgbClr val="C00000"/>
                </a:solidFill>
              </a:rPr>
              <a:t>5</a:t>
            </a:r>
            <a:r>
              <a:rPr lang="zh-CN" altLang="en-US" sz="3600" b="1">
                <a:solidFill>
                  <a:srgbClr val="C00000"/>
                </a:solidFill>
              </a:rPr>
              <a:t>邹忌是如何向齐威王进谏的？这种进谏方式有何好处？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06145" y="1221740"/>
            <a:ext cx="108832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   </a:t>
            </a:r>
            <a:r>
              <a:rPr lang="zh-CN" altLang="en-US" sz="3200" b="1"/>
              <a:t>邹忌入朝见齐威王后，没有从正面提出要齐王纳谏而是叙述自己受蒙蔽的经过和原因，然后</a:t>
            </a:r>
            <a:r>
              <a:rPr lang="zh-CN" altLang="en-US" sz="3200" b="1">
                <a:solidFill>
                  <a:srgbClr val="FF0000"/>
                </a:solidFill>
              </a:rPr>
              <a:t>从生活的小事推至</a:t>
            </a:r>
            <a:r>
              <a:rPr lang="en-US" altLang="zh-CN" sz="3200" b="1">
                <a:solidFill>
                  <a:srgbClr val="FF0000"/>
                </a:solidFill>
              </a:rPr>
              <a:t> </a:t>
            </a:r>
            <a:r>
              <a:rPr lang="zh-CN" altLang="en-US" sz="3200" b="1">
                <a:solidFill>
                  <a:srgbClr val="FF0000"/>
                </a:solidFill>
              </a:rPr>
              <a:t>齐威王的治国大事，说明齐威王处于最高最有权势的统治地位，因而受蒙蔽也最深。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0385" y="3513455"/>
            <a:ext cx="11615420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/>
              <a:t>        </a:t>
            </a:r>
            <a:r>
              <a:rPr lang="zh-CN" altLang="en-US" sz="3200" b="1"/>
              <a:t>邹忌没有对齐威王进行公开批评，而是</a:t>
            </a:r>
            <a:r>
              <a:rPr lang="zh-CN" altLang="en-US" sz="3200" b="1">
                <a:solidFill>
                  <a:srgbClr val="FF0000"/>
                </a:solidFill>
              </a:rPr>
              <a:t>事喻理，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以</a:t>
            </a:r>
            <a:r>
              <a:rPr lang="zh-CN" altLang="en-US" sz="3200" b="1">
                <a:solidFill>
                  <a:srgbClr val="FF0000"/>
                </a:solidFill>
              </a:rPr>
              <a:t>运用</a:t>
            </a:r>
          </a:p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 委婉的说法，启发诱导齐威王看到自己受蒙蔽的严重性，使</a:t>
            </a:r>
          </a:p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其懂得纳谏的重要性。这种采用暗喻、暗示来讲道理、表明</a:t>
            </a:r>
          </a:p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意见的方法，语言显得委婉、含蓄，娓娓动听，使人易于接受</a:t>
            </a:r>
            <a:r>
              <a:rPr lang="zh-CN" altLang="en-US" sz="3200" b="1"/>
              <a:t>。</a:t>
            </a:r>
          </a:p>
          <a:p>
            <a:endParaRPr lang="zh-CN" altLang="en-US" sz="3200" b="1"/>
          </a:p>
        </p:txBody>
      </p:sp>
      <p:pic>
        <p:nvPicPr>
          <p:cNvPr id="6" name="图片 5" descr="A000220150908B45PPI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495" y="5617210"/>
            <a:ext cx="11638280" cy="96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7540" y="296545"/>
            <a:ext cx="89903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6</a:t>
            </a:r>
            <a:r>
              <a:rPr lang="zh-CN" altLang="en-US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B050"/>
                </a:solidFill>
                <a:latin typeface="宋体-PUA" panose="02010600030101010101" charset="-122"/>
                <a:ea typeface="宋体-PUA" panose="02010600030101010101" charset="-122"/>
                <a:sym typeface="+mn-ea"/>
              </a:rPr>
              <a:t>王曰‘善’。”请你结合文意品析“善”字的表达作用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57275" y="1186815"/>
            <a:ext cx="959548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一是说明邹忌艺术的进谏</a:t>
            </a:r>
            <a:r>
              <a:rPr lang="en-US" altLang="x-none" sz="36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起到了良好的效果</a:t>
            </a:r>
            <a:r>
              <a:rPr lang="zh-CN" altLang="en-US" sz="36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；</a:t>
            </a:r>
          </a:p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二是说明</a:t>
            </a:r>
            <a:r>
              <a:rPr lang="zh-CN" altLang="en-US" sz="36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齐威王善于纳谏</a:t>
            </a:r>
            <a:r>
              <a:rPr lang="zh-CN" altLang="en-US" sz="36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。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771525" y="2563495"/>
            <a:ext cx="11412220" cy="1353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x-none" sz="3200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7</a:t>
            </a:r>
            <a:r>
              <a:rPr lang="zh-CN" altLang="en-US" sz="3200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、齐威王下令后，进谏者由“门庭若市”到“时时而渐进”，</a:t>
            </a:r>
          </a:p>
          <a:p>
            <a:pPr algn="l"/>
            <a:r>
              <a:rPr lang="zh-CN" altLang="en-US" sz="3200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>   再到“无可进者”，这种变化说明了什么？</a:t>
            </a:r>
            <a:r>
              <a:rPr lang="zh-CN" altLang="en-US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  <a:t/>
            </a:r>
            <a:br>
              <a:rPr lang="zh-CN" altLang="en-US" b="1" dirty="0">
                <a:solidFill>
                  <a:srgbClr val="00B050"/>
                </a:solidFill>
                <a:latin typeface="楷体" pitchFamily="1" charset="-122"/>
                <a:ea typeface="楷体" pitchFamily="1" charset="-122"/>
                <a:sym typeface="+mn-ea"/>
              </a:rPr>
            </a:br>
            <a:endParaRPr lang="zh-CN" altLang="en-US" b="1" dirty="0">
              <a:solidFill>
                <a:srgbClr val="00B050"/>
              </a:solidFill>
              <a:latin typeface="楷体" pitchFamily="1" charset="-122"/>
              <a:ea typeface="楷体" pitchFamily="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4790" y="3932555"/>
            <a:ext cx="9070975" cy="878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905" indent="-344805" algn="l" eaLnBrk="1" hangingPunct="1"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答：齐王纳谏后，朝政的弊端越来越少。</a:t>
            </a:r>
          </a:p>
          <a:p>
            <a:pPr marL="1905" indent="-344805" algn="l" eaLnBrk="1" hangingPunct="1"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（或齐王纳谏后，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需要改进的地方越来越少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1" charset="-122"/>
                <a:ea typeface="楷体" pitchFamily="1" charset="-122"/>
                <a:sym typeface="+mn-ea"/>
              </a:rPr>
              <a:t>。  ）</a:t>
            </a:r>
            <a:endParaRPr lang="zh-CN" altLang="en-US" sz="3200"/>
          </a:p>
        </p:txBody>
      </p:sp>
      <p:pic>
        <p:nvPicPr>
          <p:cNvPr id="6" name="图片 5" descr="A000220150908A48PPI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0190" y="2909570"/>
            <a:ext cx="3618230" cy="4398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165" y="128905"/>
            <a:ext cx="3857625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再读课文，鉴赏品味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05840" y="884555"/>
            <a:ext cx="1090803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accent2"/>
                </a:solidFill>
                <a:latin typeface="楷体" pitchFamily="1" charset="-122"/>
                <a:ea typeface="楷体" pitchFamily="1" charset="-122"/>
                <a:sym typeface="+mn-ea"/>
              </a:rPr>
              <a:t>本文篇幅短小，妙趣横生，采用了一种奇特的三叠排比的结构样式，</a:t>
            </a:r>
          </a:p>
          <a:p>
            <a:pPr algn="l"/>
            <a:r>
              <a:rPr lang="zh-CN" altLang="en-US" sz="2800" b="1" dirty="0">
                <a:solidFill>
                  <a:srgbClr val="0033CC"/>
                </a:solidFill>
                <a:latin typeface="楷体" pitchFamily="1" charset="-122"/>
                <a:ea typeface="楷体" pitchFamily="1" charset="-122"/>
                <a:sym typeface="+mn-ea"/>
              </a:rPr>
              <a:t>找出本文的“三”</a:t>
            </a:r>
            <a:endParaRPr lang="zh-CN" altLang="en-US" sz="2800" b="1"/>
          </a:p>
        </p:txBody>
      </p:sp>
      <p:sp>
        <p:nvSpPr>
          <p:cNvPr id="48135" name="AutoShape 7"/>
          <p:cNvSpPr/>
          <p:nvPr/>
        </p:nvSpPr>
        <p:spPr>
          <a:xfrm>
            <a:off x="1670050" y="2261235"/>
            <a:ext cx="228600" cy="2895600"/>
          </a:xfrm>
          <a:prstGeom prst="leftBrace">
            <a:avLst>
              <a:gd name="adj1" fmla="val 105262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3200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7385" y="216725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邹忌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三问</a:t>
            </a:r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98650" y="2689225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妻、妾、客的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三答</a:t>
            </a:r>
            <a:r>
              <a:rPr lang="zh-CN" altLang="en-US" sz="2800" b="1" dirty="0">
                <a:latin typeface="楷体" pitchFamily="1" charset="-122"/>
                <a:ea typeface="楷体" pitchFamily="1" charset="-122"/>
                <a:sym typeface="+mn-ea"/>
              </a:rPr>
              <a:t>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98650" y="3211195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邹忌解蔽的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三思</a:t>
            </a:r>
            <a:r>
              <a:rPr lang="zh-CN" altLang="en-US" sz="2800" b="1" dirty="0">
                <a:latin typeface="楷体" pitchFamily="1" charset="-122"/>
                <a:ea typeface="楷体" pitchFamily="1" charset="-122"/>
                <a:sym typeface="+mn-ea"/>
              </a:rPr>
              <a:t>；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37385" y="4255135"/>
            <a:ext cx="375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齐威王鼓励纳谏的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三赏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37385" y="4777105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纳赏后齐国的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三变</a:t>
            </a:r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98650" y="3733165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入朝见威王的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三比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8135" grpId="0" animBg="1"/>
      <p:bldP spid="4" grpId="0"/>
      <p:bldP spid="5" grpId="0"/>
      <p:bldP spid="6" grpId="0"/>
      <p:bldP spid="10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6575" y="1002030"/>
            <a:ext cx="36544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（</a:t>
            </a:r>
            <a:r>
              <a:rPr lang="en-US" altLang="x-none" sz="3200" b="1" dirty="0">
                <a:latin typeface="楷体" pitchFamily="1" charset="-122"/>
                <a:ea typeface="楷体" pitchFamily="1" charset="-122"/>
                <a:sym typeface="+mn-ea"/>
              </a:rPr>
              <a:t>1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）邹忌有三问：</a:t>
            </a:r>
            <a:endParaRPr lang="zh-CN" altLang="en-US" sz="3200" b="1"/>
          </a:p>
        </p:txBody>
      </p:sp>
      <p:sp>
        <p:nvSpPr>
          <p:cNvPr id="4" name="左大括号 3"/>
          <p:cNvSpPr/>
          <p:nvPr/>
        </p:nvSpPr>
        <p:spPr>
          <a:xfrm>
            <a:off x="4046220" y="198755"/>
            <a:ext cx="389890" cy="219011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91000" y="318135"/>
            <a:ext cx="6307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问其妻：“我孰与成北徐公美？”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98315" y="1032510"/>
            <a:ext cx="4472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问其妾：“吾孰与徐公美？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91000" y="1750060"/>
            <a:ext cx="4830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问其客：“吾与徐公孰美？”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01955" y="2985770"/>
            <a:ext cx="6104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（</a:t>
            </a:r>
            <a:r>
              <a:rPr lang="en-US" altLang="x-none" sz="3200" b="1" dirty="0">
                <a:latin typeface="楷体" pitchFamily="1" charset="-122"/>
                <a:ea typeface="楷体" pitchFamily="1" charset="-122"/>
                <a:sym typeface="+mn-ea"/>
              </a:rPr>
              <a:t>2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）其妻、妾、客先后有三答：</a:t>
            </a:r>
            <a:endParaRPr lang="zh-CN" altLang="en-US" sz="3200" b="1"/>
          </a:p>
        </p:txBody>
      </p:sp>
      <p:sp>
        <p:nvSpPr>
          <p:cNvPr id="11" name="左大括号 10"/>
          <p:cNvSpPr/>
          <p:nvPr/>
        </p:nvSpPr>
        <p:spPr>
          <a:xfrm>
            <a:off x="6323330" y="2509520"/>
            <a:ext cx="422910" cy="153606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45275" y="2272030"/>
            <a:ext cx="54908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“君美甚，徐公何能及君也！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46240" y="2855595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“徐公何能及君也！”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46240" y="3569335"/>
            <a:ext cx="4674235" cy="4851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eaLnBrk="1" hangingPunct="1"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“徐公不若君之美也。”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36575" y="5107940"/>
            <a:ext cx="58991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（</a:t>
            </a:r>
            <a:r>
              <a:rPr lang="en-US" altLang="x-none" sz="3200" b="1" dirty="0">
                <a:latin typeface="楷体" pitchFamily="1" charset="-122"/>
                <a:ea typeface="楷体" pitchFamily="1" charset="-122"/>
                <a:sym typeface="+mn-ea"/>
              </a:rPr>
              <a:t>3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）邹忌解蔽，当晚有三思 </a:t>
            </a:r>
            <a:r>
              <a:rPr lang="zh-CN" altLang="en-US" sz="3200" dirty="0">
                <a:latin typeface="楷体" pitchFamily="1" charset="-122"/>
                <a:ea typeface="楷体" pitchFamily="1" charset="-122"/>
                <a:sym typeface="+mn-ea"/>
              </a:rPr>
              <a:t>：</a:t>
            </a:r>
            <a:endParaRPr lang="zh-CN" altLang="en-US" sz="3200"/>
          </a:p>
        </p:txBody>
      </p:sp>
      <p:sp>
        <p:nvSpPr>
          <p:cNvPr id="16" name="文本框 15"/>
          <p:cNvSpPr txBox="1"/>
          <p:nvPr/>
        </p:nvSpPr>
        <p:spPr>
          <a:xfrm>
            <a:off x="6435725" y="4692015"/>
            <a:ext cx="50825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“吾妻之美我者，私我也；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45275" y="5275580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妾之美我者，畏我也；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746240" y="5997575"/>
            <a:ext cx="58972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2060"/>
                </a:solidFill>
                <a:latin typeface="楷体" pitchFamily="1" charset="-122"/>
                <a:ea typeface="楷体" pitchFamily="1" charset="-122"/>
                <a:sym typeface="+mn-ea"/>
              </a:rPr>
              <a:t>客之美我者，欲有求于我也。</a:t>
            </a:r>
            <a:r>
              <a:rPr lang="zh-CN" altLang="en-US" sz="3200" dirty="0">
                <a:latin typeface="楷体" pitchFamily="1" charset="-122"/>
                <a:ea typeface="楷体" pitchFamily="1" charset="-122"/>
                <a:sym typeface="+mn-ea"/>
              </a:rPr>
              <a:t>”</a:t>
            </a:r>
            <a:endParaRPr lang="zh-CN" altLang="en-US" sz="3200"/>
          </a:p>
        </p:txBody>
      </p:sp>
      <p:sp>
        <p:nvSpPr>
          <p:cNvPr id="19" name="左大括号 18"/>
          <p:cNvSpPr/>
          <p:nvPr/>
        </p:nvSpPr>
        <p:spPr>
          <a:xfrm>
            <a:off x="6179185" y="4692015"/>
            <a:ext cx="327025" cy="188849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/>
      <p:bldP spid="7" grpId="0"/>
      <p:bldP spid="9" grpId="0"/>
      <p:bldP spid="10" grpId="0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9800" y="430530"/>
            <a:ext cx="6104255" cy="5835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（</a:t>
            </a:r>
            <a:r>
              <a:rPr lang="en-US" altLang="x-none" sz="3200" b="1" dirty="0">
                <a:latin typeface="楷体" pitchFamily="1" charset="-122"/>
                <a:ea typeface="楷体" pitchFamily="1" charset="-122"/>
                <a:sym typeface="+mn-ea"/>
              </a:rPr>
              <a:t>4</a:t>
            </a:r>
            <a:r>
              <a:rPr lang="zh-CN" altLang="en-US" sz="3200" b="1" dirty="0">
                <a:latin typeface="楷体" pitchFamily="1" charset="-122"/>
                <a:ea typeface="楷体" pitchFamily="1" charset="-122"/>
                <a:sym typeface="+mn-ea"/>
              </a:rPr>
              <a:t>）邹忌入朝见威王，有三比：</a:t>
            </a:r>
            <a:endParaRPr lang="zh-CN" altLang="en-US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1459865" y="135445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臣之妻私臣</a:t>
            </a:r>
          </a:p>
        </p:txBody>
      </p:sp>
      <p:sp>
        <p:nvSpPr>
          <p:cNvPr id="51210" name="AutoShape 10"/>
          <p:cNvSpPr/>
          <p:nvPr/>
        </p:nvSpPr>
        <p:spPr>
          <a:xfrm>
            <a:off x="4098290" y="1608138"/>
            <a:ext cx="2286000" cy="76200"/>
          </a:xfrm>
          <a:prstGeom prst="rightArrow">
            <a:avLst>
              <a:gd name="adj1" fmla="val 50000"/>
              <a:gd name="adj2" fmla="val 7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29705" y="1354455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宫妇左右莫不私王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59865" y="227774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臣之妾畏臣</a:t>
            </a:r>
          </a:p>
        </p:txBody>
      </p:sp>
      <p:sp>
        <p:nvSpPr>
          <p:cNvPr id="51211" name="AutoShape 11"/>
          <p:cNvSpPr/>
          <p:nvPr/>
        </p:nvSpPr>
        <p:spPr>
          <a:xfrm>
            <a:off x="4091305" y="2493328"/>
            <a:ext cx="2438400" cy="152400"/>
          </a:xfrm>
          <a:prstGeom prst="rightArrow">
            <a:avLst>
              <a:gd name="adj1" fmla="val 50000"/>
              <a:gd name="adj2" fmla="val 40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29705" y="2277745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朝廷之臣莫不畏王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25245" y="3137535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臣之客欲有求于臣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758055" y="3390583"/>
            <a:ext cx="2286000" cy="76200"/>
          </a:xfrm>
          <a:prstGeom prst="rightArrow">
            <a:avLst>
              <a:gd name="adj1" fmla="val 50000"/>
              <a:gd name="adj2" fmla="val 7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71080" y="3136900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楷体" pitchFamily="1" charset="-122"/>
                <a:ea typeface="楷体" pitchFamily="1" charset="-122"/>
                <a:sym typeface="+mn-ea"/>
              </a:rPr>
              <a:t>四境之内莫不有求于王</a:t>
            </a: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3491865" y="3848100"/>
            <a:ext cx="1780540" cy="136017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5809615" y="3865245"/>
            <a:ext cx="2082165" cy="115887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239645" y="5443855"/>
            <a:ext cx="87528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>
                <a:solidFill>
                  <a:schemeClr val="accent5"/>
                </a:solidFill>
                <a:latin typeface="楷体" pitchFamily="1" charset="-122"/>
                <a:ea typeface="楷体" pitchFamily="1" charset="-122"/>
                <a:sym typeface="+mn-ea"/>
              </a:rPr>
              <a:t>结论：由此观之，王之蔽甚矣！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1210" grpId="0" animBg="1"/>
      <p:bldP spid="4" grpId="0"/>
      <p:bldP spid="5" grpId="0"/>
      <p:bldP spid="51211" grpId="0" animBg="1"/>
      <p:bldP spid="7" grpId="0"/>
      <p:bldP spid="8" grpId="0"/>
      <p:bldP spid="10" grpId="0" animBg="1"/>
      <p:bldP spid="11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3845" y="1337945"/>
            <a:ext cx="4877435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en-US" altLang="x-none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sym typeface="+mn-ea"/>
              </a:rPr>
              <a:t>(5)</a:t>
            </a:r>
            <a:r>
              <a:rPr lang="zh-CN" altLang="en-US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sym typeface="+mn-ea"/>
              </a:rPr>
              <a:t>齐王纳谏，下令有三赏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5322570" y="399415"/>
            <a:ext cx="321945" cy="225742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59780" y="363855"/>
            <a:ext cx="1088390" cy="5835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面刺  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5893435" y="1270635"/>
            <a:ext cx="1055370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书谏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5893435" y="2210435"/>
            <a:ext cx="1071245" cy="5835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Times New Roman" pitchFamily="18" charset="0"/>
                <a:sym typeface="+mn-ea"/>
              </a:rPr>
              <a:t>谤讥</a:t>
            </a:r>
            <a:r>
              <a:rPr lang="zh-CN" altLang="en-US" sz="3200" b="1" dirty="0">
                <a:latin typeface="Times New Roman" pitchFamily="18" charset="0"/>
                <a:sym typeface="+mn-ea"/>
              </a:rPr>
              <a:t> </a:t>
            </a:r>
            <a:endParaRPr lang="zh-CN" altLang="en-US" sz="3200"/>
          </a:p>
        </p:txBody>
      </p:sp>
      <p:sp>
        <p:nvSpPr>
          <p:cNvPr id="11" name="右箭头 10"/>
          <p:cNvSpPr/>
          <p:nvPr/>
        </p:nvSpPr>
        <p:spPr>
          <a:xfrm>
            <a:off x="6964680" y="540385"/>
            <a:ext cx="979170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6964680" y="2368550"/>
            <a:ext cx="979170" cy="2673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6948170" y="1430020"/>
            <a:ext cx="979170" cy="2654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943850" y="399415"/>
            <a:ext cx="999490" cy="5835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Times New Roman" pitchFamily="18" charset="0"/>
                <a:sym typeface="+mn-ea"/>
              </a:rPr>
              <a:t>上赏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943850" y="1271270"/>
            <a:ext cx="999490" cy="5835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中赏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943850" y="2210435"/>
            <a:ext cx="999490" cy="5835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下赏</a:t>
            </a:r>
            <a:endParaRPr lang="zh-CN" altLang="en-US" sz="3200"/>
          </a:p>
        </p:txBody>
      </p:sp>
      <p:sp>
        <p:nvSpPr>
          <p:cNvPr id="17" name="文本框 16"/>
          <p:cNvSpPr txBox="1"/>
          <p:nvPr/>
        </p:nvSpPr>
        <p:spPr>
          <a:xfrm>
            <a:off x="198755" y="4478020"/>
            <a:ext cx="5694680" cy="5835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（</a:t>
            </a:r>
            <a:r>
              <a:rPr lang="en-US" altLang="x-none" sz="3200" b="1" dirty="0">
                <a:latin typeface="Times New Roman" pitchFamily="18" charset="0"/>
                <a:sym typeface="+mn-ea"/>
              </a:rPr>
              <a:t>6</a:t>
            </a:r>
            <a:r>
              <a:rPr lang="zh-CN" altLang="en-US" sz="3200" b="1" dirty="0">
                <a:latin typeface="Times New Roman" pitchFamily="18" charset="0"/>
                <a:sym typeface="+mn-ea"/>
              </a:rPr>
              <a:t>）纳谏之后，齐国有三变：</a:t>
            </a:r>
            <a:endParaRPr lang="zh-CN" altLang="en-US" sz="3200"/>
          </a:p>
        </p:txBody>
      </p:sp>
      <p:sp>
        <p:nvSpPr>
          <p:cNvPr id="18" name="文本框 17"/>
          <p:cNvSpPr txBox="1"/>
          <p:nvPr/>
        </p:nvSpPr>
        <p:spPr>
          <a:xfrm>
            <a:off x="6481445" y="3554730"/>
            <a:ext cx="661670" cy="58356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初 </a:t>
            </a:r>
            <a:endParaRPr lang="zh-CN" altLang="en-US" sz="3200"/>
          </a:p>
        </p:txBody>
      </p:sp>
      <p:sp>
        <p:nvSpPr>
          <p:cNvPr id="19" name="文本框 18"/>
          <p:cNvSpPr txBox="1"/>
          <p:nvPr/>
        </p:nvSpPr>
        <p:spPr>
          <a:xfrm>
            <a:off x="6481445" y="4478020"/>
            <a:ext cx="999490" cy="5835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数月</a:t>
            </a:r>
            <a:endParaRPr lang="zh-CN" altLang="en-US" sz="3200"/>
          </a:p>
        </p:txBody>
      </p:sp>
      <p:sp>
        <p:nvSpPr>
          <p:cNvPr id="20" name="文本框 19"/>
          <p:cNvSpPr txBox="1"/>
          <p:nvPr/>
        </p:nvSpPr>
        <p:spPr>
          <a:xfrm>
            <a:off x="6481445" y="5402580"/>
            <a:ext cx="999490" cy="5835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期年</a:t>
            </a:r>
            <a:endParaRPr lang="zh-CN" altLang="en-US" sz="3200"/>
          </a:p>
        </p:txBody>
      </p:sp>
      <p:sp>
        <p:nvSpPr>
          <p:cNvPr id="21" name="右箭头 20"/>
          <p:cNvSpPr/>
          <p:nvPr/>
        </p:nvSpPr>
        <p:spPr>
          <a:xfrm>
            <a:off x="7480935" y="3731260"/>
            <a:ext cx="979170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7595235" y="4629785"/>
            <a:ext cx="979170" cy="2800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>
            <a:off x="7595235" y="5579110"/>
            <a:ext cx="979170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681085" y="3555365"/>
            <a:ext cx="2019935" cy="5835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latin typeface="Times New Roman" pitchFamily="18" charset="0"/>
                <a:sym typeface="+mn-ea"/>
              </a:rPr>
              <a:t>门庭 若市</a:t>
            </a:r>
            <a:endParaRPr lang="zh-CN" altLang="en-US" sz="3200"/>
          </a:p>
        </p:txBody>
      </p:sp>
      <p:sp>
        <p:nvSpPr>
          <p:cNvPr id="25" name="文本框 24"/>
          <p:cNvSpPr txBox="1"/>
          <p:nvPr/>
        </p:nvSpPr>
        <p:spPr>
          <a:xfrm>
            <a:off x="8783320" y="4478020"/>
            <a:ext cx="1816100" cy="5835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/>
              <a:t>时时间进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865870" y="5334635"/>
            <a:ext cx="1816100" cy="5835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200" b="1"/>
              <a:t>无可进者</a:t>
            </a:r>
          </a:p>
        </p:txBody>
      </p:sp>
      <p:sp>
        <p:nvSpPr>
          <p:cNvPr id="27" name="左大括号 26"/>
          <p:cNvSpPr/>
          <p:nvPr/>
        </p:nvSpPr>
        <p:spPr>
          <a:xfrm>
            <a:off x="6057900" y="3731260"/>
            <a:ext cx="424180" cy="20796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过程 1"/>
          <p:cNvSpPr/>
          <p:nvPr/>
        </p:nvSpPr>
        <p:spPr>
          <a:xfrm>
            <a:off x="385445" y="212090"/>
            <a:ext cx="4322445" cy="88011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b="1">
                <a:solidFill>
                  <a:srgbClr val="FF0000"/>
                </a:solidFill>
              </a:rPr>
              <a:t>文章主旨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4360" y="2093595"/>
            <a:ext cx="11003280" cy="2245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/>
              <a:t>      </a:t>
            </a:r>
            <a:r>
              <a:rPr lang="zh-CN" altLang="en-US" sz="3600" b="1">
                <a:solidFill>
                  <a:srgbClr val="C00000"/>
                </a:solidFill>
              </a:rPr>
              <a:t>本文通过邹忌自己家庭亲友间的事情和切身感受，</a:t>
            </a:r>
          </a:p>
          <a:p>
            <a:r>
              <a:rPr lang="zh-CN" altLang="en-US" sz="3600" b="1">
                <a:solidFill>
                  <a:srgbClr val="C00000"/>
                </a:solidFill>
              </a:rPr>
              <a:t>讽劝齐王纳谏除蔽，从而说明国君必须广开言路，采</a:t>
            </a:r>
          </a:p>
          <a:p>
            <a:r>
              <a:rPr lang="zh-CN" altLang="en-US" sz="3600" b="1">
                <a:solidFill>
                  <a:srgbClr val="C00000"/>
                </a:solidFill>
              </a:rPr>
              <a:t>纳各方面的批评建议，兴利除弊，才可以兴国。</a:t>
            </a:r>
          </a:p>
          <a:p>
            <a:endParaRPr lang="zh-CN" altLang="en-US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7970" y="263525"/>
            <a:ext cx="9977120" cy="829945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none" rtlCol="0">
            <a:spAutoFit/>
          </a:bodyPr>
          <a:lstStyle/>
          <a:p>
            <a:r>
              <a:rPr lang="zh-CN" altLang="en-US" sz="4800" b="1" i="1">
                <a:solidFill>
                  <a:srgbClr val="0070C0"/>
                </a:solidFill>
              </a:rPr>
              <a:t>这个故事说明了一个什么样的道理？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4050" y="1489075"/>
            <a:ext cx="11201400" cy="2861310"/>
          </a:xfrm>
          <a:prstGeom prst="rec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</p:spPr>
        <p:txBody>
          <a:bodyPr wrap="none" rtlCol="0">
            <a:spAutoFit/>
          </a:bodyPr>
          <a:lstStyle/>
          <a:p>
            <a:r>
              <a:rPr lang="en-US" altLang="zh-CN" sz="3600"/>
              <a:t>   </a:t>
            </a:r>
            <a:r>
              <a:rPr lang="en-US" altLang="zh-CN" sz="3600" b="1"/>
              <a:t> </a:t>
            </a:r>
            <a:r>
              <a:rPr lang="zh-CN" altLang="en-US" sz="3600" b="1">
                <a:solidFill>
                  <a:srgbClr val="FF0000"/>
                </a:solidFill>
              </a:rPr>
              <a:t>一个人在受蒙蔽的情况下，是不可能正确认识自己</a:t>
            </a:r>
          </a:p>
          <a:p>
            <a:r>
              <a:rPr lang="zh-CN" altLang="zh-CN" sz="3600" b="1">
                <a:solidFill>
                  <a:srgbClr val="FF0000"/>
                </a:solidFill>
              </a:rPr>
              <a:t>和客观事物的。作为领导，更要时刻保持清醒的头脑，</a:t>
            </a:r>
          </a:p>
          <a:p>
            <a:r>
              <a:rPr lang="zh-CN" altLang="zh-CN" sz="3600" b="1">
                <a:solidFill>
                  <a:srgbClr val="FF0000"/>
                </a:solidFill>
              </a:rPr>
              <a:t>防止被一些表面现象所迷惑；不要偏听偏信，要广泛</a:t>
            </a:r>
          </a:p>
          <a:p>
            <a:r>
              <a:rPr lang="zh-CN" altLang="zh-CN" sz="3600" b="1">
                <a:solidFill>
                  <a:srgbClr val="FF0000"/>
                </a:solidFill>
              </a:rPr>
              <a:t>听取人们的批批评意见，对于奉承的话要保持警惕，</a:t>
            </a:r>
          </a:p>
          <a:p>
            <a:r>
              <a:rPr lang="zh-CN" altLang="zh-CN" sz="3600" b="1">
                <a:solidFill>
                  <a:srgbClr val="FF0000"/>
                </a:solidFill>
              </a:rPr>
              <a:t>及时发现和改正自己 的缺点错误，不犯或少犯错误。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8194" descr="JSK16-0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245" y="-33655"/>
            <a:ext cx="12081510" cy="7126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8195"/>
          <p:cNvSpPr txBox="1"/>
          <p:nvPr/>
        </p:nvSpPr>
        <p:spPr>
          <a:xfrm>
            <a:off x="2332990" y="1407160"/>
            <a:ext cx="7525385" cy="3784600"/>
          </a:xfrm>
          <a:prstGeom prst="rect">
            <a:avLst/>
          </a:prstGeom>
          <a:noFill/>
          <a:ln w="2857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以铜为镜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可以正衣冠</a:t>
            </a:r>
            <a:r>
              <a:rPr lang="en-US" altLang="zh-CN" sz="48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;</a:t>
            </a:r>
          </a:p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以史为镜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可以知兴亡</a:t>
            </a:r>
            <a:r>
              <a:rPr lang="en-US" altLang="zh-CN" sz="48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;</a:t>
            </a:r>
          </a:p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 以人为镜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,</a:t>
            </a:r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可以明得失</a:t>
            </a:r>
            <a:r>
              <a:rPr lang="en-US" altLang="zh-CN" sz="480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.”</a:t>
            </a:r>
          </a:p>
          <a:p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                      ----</a:t>
            </a:r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唐太宗（对魏征的评价）</a:t>
            </a:r>
          </a:p>
        </p:txBody>
      </p:sp>
      <p:sp>
        <p:nvSpPr>
          <p:cNvPr id="4099" name="文本框 8196"/>
          <p:cNvSpPr txBox="1"/>
          <p:nvPr/>
        </p:nvSpPr>
        <p:spPr>
          <a:xfrm>
            <a:off x="2208213" y="6216650"/>
            <a:ext cx="7127875" cy="368300"/>
          </a:xfrm>
          <a:prstGeom prst="rect">
            <a:avLst/>
          </a:prstGeom>
          <a:noFill/>
          <a:ln w="28575">
            <a:noFill/>
          </a:ln>
        </p:spPr>
        <p:txBody>
          <a:bodyPr anchor="t">
            <a:spAutoFit/>
          </a:bodyPr>
          <a:lstStyle/>
          <a:p>
            <a:pPr algn="ctr"/>
            <a:endParaRPr lang="zh-CN" altLang="zh-CN" dirty="0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545" y="364490"/>
            <a:ext cx="798195" cy="41211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en-US" altLang="zh-CN" sz="4000"/>
              <a:t>    </a:t>
            </a:r>
            <a:r>
              <a:rPr lang="zh-CN" altLang="en-US" sz="4000" b="1">
                <a:solidFill>
                  <a:srgbClr val="0070C0"/>
                </a:solidFill>
              </a:rPr>
              <a:t>反  面  事  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11960" y="582295"/>
            <a:ext cx="982472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rgbClr val="002060"/>
                </a:solidFill>
              </a:rPr>
              <a:t>1</a:t>
            </a:r>
            <a:r>
              <a:rPr lang="zh-CN" altLang="en-US" sz="3200" b="1">
                <a:solidFill>
                  <a:srgbClr val="002060"/>
                </a:solidFill>
              </a:rPr>
              <a:t>商朝的大臣比干，他力谏商纣王不要虐待人民，被商</a:t>
            </a:r>
          </a:p>
          <a:p>
            <a:r>
              <a:rPr lang="zh-CN" altLang="en-US" sz="3200" b="1">
                <a:solidFill>
                  <a:srgbClr val="002060"/>
                </a:solidFill>
              </a:rPr>
              <a:t>  纣王剖心而死</a:t>
            </a:r>
            <a:r>
              <a:rPr lang="en-US" altLang="zh-CN" sz="3200" b="1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11960" y="1933575"/>
            <a:ext cx="982472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rgbClr val="00B0F0"/>
                </a:solidFill>
              </a:rPr>
              <a:t>2</a:t>
            </a:r>
            <a:r>
              <a:rPr lang="zh-CN" altLang="en-US" sz="3200" b="1">
                <a:solidFill>
                  <a:srgbClr val="00B0F0"/>
                </a:solidFill>
              </a:rPr>
              <a:t>春秋时吴国的大臣伍子胥，他劝吴王夫差杀死越王勾</a:t>
            </a:r>
          </a:p>
          <a:p>
            <a:r>
              <a:rPr lang="zh-CN" altLang="en-US" sz="3200" b="1">
                <a:solidFill>
                  <a:srgbClr val="00B0F0"/>
                </a:solidFill>
              </a:rPr>
              <a:t>  践，以免后患，吴王不听，他坚决同吴王争论，最后</a:t>
            </a:r>
          </a:p>
          <a:p>
            <a:r>
              <a:rPr lang="zh-CN" altLang="en-US" sz="3200" b="1">
                <a:solidFill>
                  <a:srgbClr val="00B0F0"/>
                </a:solidFill>
              </a:rPr>
              <a:t>  被迫自杀。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20215" y="3502025"/>
            <a:ext cx="9816465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/>
              <a:t>3</a:t>
            </a:r>
            <a:r>
              <a:rPr lang="zh-CN" altLang="en-US" sz="3200" b="1"/>
              <a:t>西周厉王，暴虐无道，残酷地压迫人民，激起人民的</a:t>
            </a:r>
          </a:p>
          <a:p>
            <a:r>
              <a:rPr lang="zh-CN" altLang="en-US" sz="3200" b="1"/>
              <a:t>  强烈不满。他的大臣召公劝谏周厉王说，为政必须注</a:t>
            </a:r>
          </a:p>
          <a:p>
            <a:r>
              <a:rPr lang="zh-CN" altLang="en-US" sz="3200" b="1"/>
              <a:t>  意老百姓的意见，</a:t>
            </a:r>
            <a:r>
              <a:rPr lang="en-US" altLang="zh-CN" sz="3200" b="1"/>
              <a:t>“</a:t>
            </a:r>
            <a:r>
              <a:rPr lang="zh-CN" altLang="en-US" sz="3200" b="1"/>
              <a:t>防民之口，甚于防川</a:t>
            </a:r>
            <a:r>
              <a:rPr lang="en-US" altLang="zh-CN" sz="3200" b="1"/>
              <a:t>”</a:t>
            </a:r>
            <a:r>
              <a:rPr lang="zh-CN" altLang="en-US" sz="3200" b="1"/>
              <a:t>。西周厉</a:t>
            </a:r>
          </a:p>
          <a:p>
            <a:r>
              <a:rPr lang="zh-CN" altLang="en-US" sz="3200" b="1"/>
              <a:t>  王不听召公的劝告，终于激起民愤，被人民流放到边</a:t>
            </a:r>
          </a:p>
          <a:p>
            <a:r>
              <a:rPr lang="zh-CN" altLang="en-US" sz="3200" b="1"/>
              <a:t>  远地区。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3314"/>
          <p:cNvSpPr/>
          <p:nvPr/>
        </p:nvSpPr>
        <p:spPr>
          <a:xfrm>
            <a:off x="1606550" y="109220"/>
            <a:ext cx="42646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战国策</a:t>
            </a:r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》</a:t>
            </a:r>
            <a:r>
              <a:rPr lang="zh-CN" altLang="en-US" sz="4000" b="1" i="1" dirty="0">
                <a:solidFill>
                  <a:srgbClr val="00FF00"/>
                </a:solidFill>
                <a:latin typeface="Times New Roman" pitchFamily="18" charset="0"/>
                <a:ea typeface="宋体" panose="02010600030101010101" pitchFamily="2" charset="-122"/>
              </a:rPr>
              <a:t>简介</a:t>
            </a:r>
            <a:r>
              <a:rPr lang="zh-CN" altLang="en-US" sz="4000" dirty="0">
                <a:solidFill>
                  <a:srgbClr val="00FF00"/>
                </a:solidFill>
                <a:latin typeface="Times New Roman" pitchFamily="18" charset="0"/>
                <a:ea typeface="宋体" panose="02010600030101010101" pitchFamily="2" charset="-122"/>
              </a:rPr>
              <a:t>：</a:t>
            </a:r>
          </a:p>
        </p:txBody>
      </p:sp>
      <p:pic>
        <p:nvPicPr>
          <p:cNvPr id="5" name="图片 4" descr="A000220150908B25PPI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075" y="-95250"/>
            <a:ext cx="3203575" cy="2170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0390" y="963295"/>
            <a:ext cx="1103058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                 </a:t>
            </a:r>
            <a:r>
              <a:rPr lang="zh-CN" altLang="zh-CN" sz="2800" b="1">
                <a:solidFill>
                  <a:srgbClr val="00B0F0"/>
                </a:solidFill>
              </a:rPr>
              <a:t>《战国策》是战国末年和秦汉年间编集的一部重要的</a:t>
            </a:r>
          </a:p>
          <a:p>
            <a:r>
              <a:rPr lang="zh-CN" altLang="zh-CN" sz="2800" b="1">
                <a:solidFill>
                  <a:srgbClr val="00B0F0"/>
                </a:solidFill>
              </a:rPr>
              <a:t>                   历史著作，也是一部重要的散文集。作者已不可考，最初有《国策》《国事》《短长》《事语》《长书》《修书》等名称。</a:t>
            </a:r>
          </a:p>
          <a:p>
            <a:r>
              <a:rPr lang="zh-CN" altLang="zh-CN" sz="2800" b="1">
                <a:solidFill>
                  <a:srgbClr val="00B0F0"/>
                </a:solidFill>
              </a:rPr>
              <a:t>经过汉代刘向整理编辑，始定名为《战国策》</a:t>
            </a:r>
            <a:r>
              <a:rPr lang="en-US" altLang="zh-CN" sz="2800" b="1">
                <a:solidFill>
                  <a:srgbClr val="00B0F0"/>
                </a:solidFill>
              </a:rPr>
              <a:t>.</a:t>
            </a:r>
          </a:p>
          <a:p>
            <a:r>
              <a:rPr lang="en-US" altLang="zh-CN" sz="2800" b="1">
                <a:solidFill>
                  <a:srgbClr val="00B0F0"/>
                </a:solidFill>
              </a:rPr>
              <a:t>       &lt;</a:t>
            </a:r>
            <a:r>
              <a:rPr lang="zh-CN" altLang="en-US" sz="2800" b="1">
                <a:solidFill>
                  <a:srgbClr val="00B0F0"/>
                </a:solidFill>
              </a:rPr>
              <a:t>战国策》主要记载战国时期各国谋臣策士游说诸侯或进行谋议</a:t>
            </a:r>
          </a:p>
          <a:p>
            <a:r>
              <a:rPr lang="zh-CN" altLang="en-US" sz="2800" b="1">
                <a:solidFill>
                  <a:srgbClr val="00B0F0"/>
                </a:solidFill>
              </a:rPr>
              <a:t>论辩时的政治主张和</a:t>
            </a:r>
            <a:r>
              <a:rPr lang="zh-CN" altLang="en-US" sz="2800" b="1">
                <a:solidFill>
                  <a:srgbClr val="FF0000"/>
                </a:solidFill>
              </a:rPr>
              <a:t>纵横捭阖</a:t>
            </a:r>
            <a:r>
              <a:rPr lang="zh-CN" altLang="en-US" sz="2800" b="1">
                <a:solidFill>
                  <a:srgbClr val="00B0F0"/>
                </a:solidFill>
              </a:rPr>
              <a:t>、尔虞我诈的故事，也记述了一些义士</a:t>
            </a:r>
          </a:p>
          <a:p>
            <a:r>
              <a:rPr lang="zh-CN" altLang="en-US" sz="2800" b="1">
                <a:solidFill>
                  <a:srgbClr val="00B0F0"/>
                </a:solidFill>
              </a:rPr>
              <a:t>豪侠不畏强暴、勇于斗争的行为。</a:t>
            </a:r>
          </a:p>
          <a:p>
            <a:endParaRPr lang="zh-CN" altLang="zh-CN" sz="2800"/>
          </a:p>
        </p:txBody>
      </p:sp>
      <p:sp>
        <p:nvSpPr>
          <p:cNvPr id="7" name="矩形标注 6"/>
          <p:cNvSpPr/>
          <p:nvPr/>
        </p:nvSpPr>
        <p:spPr>
          <a:xfrm>
            <a:off x="4478020" y="5099685"/>
            <a:ext cx="7132955" cy="1249045"/>
          </a:xfrm>
          <a:prstGeom prst="wedgeRectCallout">
            <a:avLst>
              <a:gd name="adj1" fmla="val -39415"/>
              <a:gd name="adj2" fmla="val -1784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rgbClr val="FF0000"/>
                </a:solidFill>
              </a:rPr>
              <a:t>z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ò</a:t>
            </a:r>
            <a:r>
              <a:rPr lang="en-US" altLang="zh-CN" sz="3200" b="1">
                <a:solidFill>
                  <a:srgbClr val="FF0000"/>
                </a:solidFill>
              </a:rPr>
              <a:t>ng  h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é</a:t>
            </a:r>
            <a:r>
              <a:rPr lang="en-US" altLang="zh-CN" sz="3200" b="1">
                <a:solidFill>
                  <a:srgbClr val="FF0000"/>
                </a:solidFill>
              </a:rPr>
              <a:t>ng   b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ǎ</a:t>
            </a:r>
            <a:r>
              <a:rPr lang="en-US" altLang="zh-CN" sz="3200" b="1">
                <a:solidFill>
                  <a:srgbClr val="FF0000"/>
                </a:solidFill>
              </a:rPr>
              <a:t>i   h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é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指在政治上或外交上运用手段进行分化或拉拢。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6" grpId="0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文本框 41986"/>
          <p:cNvSpPr txBox="1"/>
          <p:nvPr/>
        </p:nvSpPr>
        <p:spPr>
          <a:xfrm>
            <a:off x="1703388" y="1644650"/>
            <a:ext cx="3352800" cy="56311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000" dirty="0">
                <a:latin typeface="Times New Roman" pitchFamily="18" charset="0"/>
                <a:ea typeface="宋体" panose="02010600030101010101" pitchFamily="2" charset="-122"/>
              </a:rPr>
              <a:t>1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朝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服衣冠，</a:t>
            </a:r>
          </a:p>
          <a:p>
            <a:r>
              <a:rPr lang="en-US" altLang="zh-CN" sz="4000" dirty="0"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、吾妻之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美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我者，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私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我也。</a:t>
            </a:r>
          </a:p>
          <a:p>
            <a:r>
              <a:rPr lang="en-US" altLang="zh-CN" sz="4000" dirty="0">
                <a:latin typeface="Times New Roman" pitchFamily="18" charset="0"/>
                <a:ea typeface="宋体" panose="02010600030101010101" pitchFamily="2" charset="-122"/>
              </a:rPr>
              <a:t>3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、能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面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刺寡人之过者</a:t>
            </a:r>
          </a:p>
          <a:p>
            <a:r>
              <a:rPr lang="en-US" altLang="zh-CN" sz="4000" dirty="0">
                <a:latin typeface="Times New Roman" pitchFamily="18" charset="0"/>
                <a:ea typeface="宋体" panose="02010600030101010101" pitchFamily="2" charset="-122"/>
              </a:rPr>
              <a:t>4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、受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上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赏</a:t>
            </a:r>
          </a:p>
          <a:p>
            <a:r>
              <a:rPr lang="en-US" altLang="zh-CN" sz="4000" dirty="0">
                <a:latin typeface="Times New Roman" pitchFamily="18" charset="0"/>
                <a:ea typeface="宋体" panose="02010600030101010101" pitchFamily="2" charset="-122"/>
              </a:rPr>
              <a:t>5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、</a:t>
            </a:r>
            <a:r>
              <a:rPr lang="zh-CN" altLang="en-US" sz="4000" i="1" u="sng" dirty="0">
                <a:solidFill>
                  <a:srgbClr val="800000"/>
                </a:solidFill>
                <a:latin typeface="Times New Roman" pitchFamily="18" charset="0"/>
                <a:ea typeface="宋体" panose="02010600030101010101" pitchFamily="2" charset="-122"/>
              </a:rPr>
              <a:t>闻</a:t>
            </a:r>
            <a:r>
              <a:rPr lang="zh-CN" altLang="en-US" sz="4000" dirty="0">
                <a:latin typeface="Times New Roman" pitchFamily="18" charset="0"/>
                <a:ea typeface="宋体" panose="02010600030101010101" pitchFamily="2" charset="-122"/>
              </a:rPr>
              <a:t>寡人之耳者</a:t>
            </a:r>
          </a:p>
          <a:p>
            <a:endParaRPr lang="zh-CN" altLang="en-US" sz="4000"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5735638" y="1644333"/>
            <a:ext cx="4267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早晨，名词作状语</a:t>
            </a:r>
          </a:p>
        </p:txBody>
      </p:sp>
      <p:sp>
        <p:nvSpPr>
          <p:cNvPr id="41989" name="文本框 41988"/>
          <p:cNvSpPr txBox="1"/>
          <p:nvPr/>
        </p:nvSpPr>
        <p:spPr>
          <a:xfrm>
            <a:off x="5605145" y="2228215"/>
            <a:ext cx="55987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sym typeface="+mn-ea"/>
              </a:rPr>
              <a:t>认为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…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美，形容词意动用法</a:t>
            </a:r>
          </a:p>
        </p:txBody>
      </p:sp>
      <p:sp>
        <p:nvSpPr>
          <p:cNvPr id="41990" name="文本框 41989"/>
          <p:cNvSpPr txBox="1"/>
          <p:nvPr/>
        </p:nvSpPr>
        <p:spPr>
          <a:xfrm>
            <a:off x="5808663" y="2997200"/>
            <a:ext cx="4114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偏爱，形容词作动词</a:t>
            </a:r>
            <a:r>
              <a:rPr lang="zh-CN" altLang="en-US" sz="320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1991" name="文本框 41990"/>
          <p:cNvSpPr txBox="1"/>
          <p:nvPr/>
        </p:nvSpPr>
        <p:spPr>
          <a:xfrm>
            <a:off x="5735638" y="3799205"/>
            <a:ext cx="4648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当面，名词作状语</a:t>
            </a:r>
          </a:p>
        </p:txBody>
      </p:sp>
      <p:sp>
        <p:nvSpPr>
          <p:cNvPr id="41992" name="文本框 41991"/>
          <p:cNvSpPr txBox="1"/>
          <p:nvPr/>
        </p:nvSpPr>
        <p:spPr>
          <a:xfrm>
            <a:off x="5735955" y="4797425"/>
            <a:ext cx="5226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头等的，方位名词作形容词</a:t>
            </a:r>
          </a:p>
        </p:txBody>
      </p:sp>
      <p:sp>
        <p:nvSpPr>
          <p:cNvPr id="41993" name="文本框 41992"/>
          <p:cNvSpPr txBox="1"/>
          <p:nvPr/>
        </p:nvSpPr>
        <p:spPr>
          <a:xfrm>
            <a:off x="5791200" y="5661025"/>
            <a:ext cx="48768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使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</a:rPr>
              <a:t>听到，动词使动用法。</a:t>
            </a:r>
          </a:p>
        </p:txBody>
      </p:sp>
      <p:sp>
        <p:nvSpPr>
          <p:cNvPr id="41994" name="文本框 41993"/>
          <p:cNvSpPr txBox="1"/>
          <p:nvPr/>
        </p:nvSpPr>
        <p:spPr>
          <a:xfrm>
            <a:off x="3300730" y="340678"/>
            <a:ext cx="35052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i="1" dirty="0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词类活用</a:t>
            </a:r>
            <a:endParaRPr lang="zh-CN" altLang="en-US" sz="4800" i="1">
              <a:solidFill>
                <a:srgbClr val="0000FF"/>
              </a:solidFill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38921" name="椭圆 41994"/>
          <p:cNvSpPr/>
          <p:nvPr/>
        </p:nvSpPr>
        <p:spPr>
          <a:xfrm>
            <a:off x="217170" y="-22225"/>
            <a:ext cx="3083560" cy="1320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solidFill>
                <a:schemeClr val="accent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8922" name="文本框 41995"/>
          <p:cNvSpPr txBox="1"/>
          <p:nvPr/>
        </p:nvSpPr>
        <p:spPr>
          <a:xfrm>
            <a:off x="603885" y="222885"/>
            <a:ext cx="3097213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4800" dirty="0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课后积累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0" grpId="0"/>
      <p:bldP spid="41991" grpId="0"/>
      <p:bldP spid="41992" grpId="0"/>
      <p:bldP spid="41993" grpId="0"/>
      <p:bldP spid="4199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2"/>
          <p:cNvSpPr txBox="1"/>
          <p:nvPr/>
        </p:nvSpPr>
        <p:spPr>
          <a:xfrm>
            <a:off x="2063750" y="117475"/>
            <a:ext cx="7391400" cy="66471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r>
              <a:rPr lang="en-US" altLang="x-none" sz="4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.</a:t>
            </a:r>
            <a:r>
              <a:rPr lang="zh-CN" altLang="en-US" sz="4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一词多义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x-none" sz="2800" b="1" dirty="0">
                <a:solidFill>
                  <a:schemeClr val="tx2"/>
                </a:solidFill>
                <a:latin typeface="Times New Roman" pitchFamily="18" charset="0"/>
              </a:rPr>
              <a:t>1</a:t>
            </a: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、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朝</a:t>
            </a:r>
            <a:r>
              <a:rPr lang="zh-CN" altLang="en-US" sz="2800" b="1" dirty="0">
                <a:latin typeface="Times New Roman" pitchFamily="18" charset="0"/>
              </a:rPr>
              <a:t>服衣冠</a:t>
            </a:r>
          </a:p>
          <a:p>
            <a:pPr marL="457200" indent="-457200"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入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itchFamily="18" charset="0"/>
              </a:rPr>
              <a:t>朝</a:t>
            </a:r>
            <a:r>
              <a:rPr lang="zh-CN" altLang="en-US" sz="2800" b="1" dirty="0">
                <a:latin typeface="Times New Roman" pitchFamily="18" charset="0"/>
              </a:rPr>
              <a:t>见威王</a:t>
            </a:r>
          </a:p>
          <a:p>
            <a:pPr marL="457200" indent="-457200"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皆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朝</a:t>
            </a:r>
            <a:r>
              <a:rPr lang="zh-CN" altLang="en-US" sz="2800" b="1" dirty="0">
                <a:latin typeface="Times New Roman" pitchFamily="18" charset="0"/>
              </a:rPr>
              <a:t>于齐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2. </a:t>
            </a:r>
            <a:r>
              <a:rPr lang="zh-CN" altLang="en-US" sz="2800" b="1" dirty="0">
                <a:latin typeface="Times New Roman" pitchFamily="18" charset="0"/>
              </a:rPr>
              <a:t>时时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间</a:t>
            </a:r>
            <a:r>
              <a:rPr lang="zh-CN" altLang="en-US" sz="2800" b="1" dirty="0">
                <a:latin typeface="Times New Roman" pitchFamily="18" charset="0"/>
              </a:rPr>
              <a:t>进</a:t>
            </a:r>
          </a:p>
          <a:p>
            <a:pPr marL="457200" indent="-457200"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又何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间</a:t>
            </a:r>
            <a:r>
              <a:rPr lang="zh-CN" altLang="en-US" sz="2800" b="1" dirty="0">
                <a:latin typeface="Times New Roman" pitchFamily="18" charset="0"/>
              </a:rPr>
              <a:t>焉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3. </a:t>
            </a:r>
            <a:r>
              <a:rPr lang="zh-CN" altLang="en-US" sz="2800" b="1" dirty="0">
                <a:latin typeface="Times New Roman" pitchFamily="18" charset="0"/>
              </a:rPr>
              <a:t>吾妻之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美</a:t>
            </a:r>
            <a:r>
              <a:rPr lang="zh-CN" altLang="en-US" sz="2800" b="1" dirty="0">
                <a:latin typeface="Times New Roman" pitchFamily="18" charset="0"/>
              </a:rPr>
              <a:t>我者</a:t>
            </a:r>
          </a:p>
          <a:p>
            <a:pPr marL="457200" indent="-457200"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徐公不若君之</a:t>
            </a:r>
            <a:r>
              <a:rPr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美</a:t>
            </a:r>
            <a:r>
              <a:rPr lang="zh-CN" altLang="en-US" sz="2800" b="1" dirty="0">
                <a:latin typeface="Times New Roman" pitchFamily="18" charset="0"/>
              </a:rPr>
              <a:t>也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4. </a:t>
            </a:r>
            <a:r>
              <a:rPr lang="zh-CN" altLang="en-US" sz="2800" b="1" dirty="0">
                <a:latin typeface="Times New Roman" pitchFamily="18" charset="0"/>
              </a:rPr>
              <a:t>宫妇左右莫不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itchFamily="18" charset="0"/>
              </a:rPr>
              <a:t>私</a:t>
            </a:r>
            <a:r>
              <a:rPr lang="zh-CN" altLang="en-US" sz="2800" b="1" dirty="0">
                <a:latin typeface="Times New Roman" pitchFamily="18" charset="0"/>
              </a:rPr>
              <a:t>王</a:t>
            </a:r>
          </a:p>
          <a:p>
            <a:pPr marL="457200" indent="-457200"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不宜偏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itchFamily="18" charset="0"/>
              </a:rPr>
              <a:t>私</a:t>
            </a:r>
            <a:r>
              <a:rPr lang="en-US" altLang="x-none" sz="2800" b="1" dirty="0">
                <a:solidFill>
                  <a:schemeClr val="tx2"/>
                </a:solidFill>
                <a:latin typeface="Times New Roman" pitchFamily="18" charset="0"/>
              </a:rPr>
              <a:t>,</a:t>
            </a: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使内外异法也。</a:t>
            </a:r>
          </a:p>
        </p:txBody>
      </p:sp>
      <p:sp>
        <p:nvSpPr>
          <p:cNvPr id="56323" name="Text Box 3"/>
          <p:cNvSpPr txBox="1"/>
          <p:nvPr/>
        </p:nvSpPr>
        <p:spPr>
          <a:xfrm>
            <a:off x="4572000" y="1196658"/>
            <a:ext cx="57150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（早晨）</a:t>
            </a:r>
          </a:p>
        </p:txBody>
      </p:sp>
      <p:sp>
        <p:nvSpPr>
          <p:cNvPr id="56324" name="Text Box 4"/>
          <p:cNvSpPr txBox="1"/>
          <p:nvPr/>
        </p:nvSpPr>
        <p:spPr>
          <a:xfrm>
            <a:off x="4572000" y="1674813"/>
            <a:ext cx="48006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（朝廷）</a:t>
            </a:r>
          </a:p>
        </p:txBody>
      </p:sp>
      <p:sp>
        <p:nvSpPr>
          <p:cNvPr id="56325" name="Text Box 5"/>
          <p:cNvSpPr txBox="1"/>
          <p:nvPr/>
        </p:nvSpPr>
        <p:spPr>
          <a:xfrm>
            <a:off x="4419600" y="2975293"/>
            <a:ext cx="57912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（间或，偶然，）</a:t>
            </a:r>
          </a:p>
        </p:txBody>
      </p:sp>
      <p:sp>
        <p:nvSpPr>
          <p:cNvPr id="56326" name="Text Box 6"/>
          <p:cNvSpPr txBox="1"/>
          <p:nvPr/>
        </p:nvSpPr>
        <p:spPr>
          <a:xfrm>
            <a:off x="4724400" y="3640138"/>
            <a:ext cx="50292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（参与）</a:t>
            </a:r>
          </a:p>
        </p:txBody>
      </p:sp>
      <p:sp>
        <p:nvSpPr>
          <p:cNvPr id="56327" name="Text Box 7"/>
          <p:cNvSpPr txBox="1"/>
          <p:nvPr/>
        </p:nvSpPr>
        <p:spPr>
          <a:xfrm>
            <a:off x="4953000" y="4325938"/>
            <a:ext cx="45720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（以</a:t>
            </a:r>
            <a:r>
              <a:rPr lang="en-US" altLang="x-none" sz="2800" b="1" dirty="0">
                <a:latin typeface="Times New Roman" pitchFamily="18" charset="0"/>
              </a:rPr>
              <a:t>…….</a:t>
            </a:r>
            <a:r>
              <a:rPr lang="zh-CN" altLang="en-US" sz="2800" b="1" dirty="0">
                <a:latin typeface="Times New Roman" pitchFamily="18" charset="0"/>
              </a:rPr>
              <a:t>为美）</a:t>
            </a:r>
          </a:p>
        </p:txBody>
      </p:sp>
      <p:sp>
        <p:nvSpPr>
          <p:cNvPr id="56328" name="Text Box 8"/>
          <p:cNvSpPr txBox="1"/>
          <p:nvPr/>
        </p:nvSpPr>
        <p:spPr>
          <a:xfrm>
            <a:off x="5638800" y="5011738"/>
            <a:ext cx="4648200" cy="11245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（漂亮好看）</a:t>
            </a:r>
          </a:p>
          <a:p>
            <a:pPr>
              <a:spcBef>
                <a:spcPct val="50000"/>
              </a:spcBef>
            </a:pP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29" name="Text Box 9"/>
          <p:cNvSpPr txBox="1"/>
          <p:nvPr/>
        </p:nvSpPr>
        <p:spPr>
          <a:xfrm>
            <a:off x="5791200" y="5621338"/>
            <a:ext cx="23622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（偏爱）</a:t>
            </a:r>
          </a:p>
        </p:txBody>
      </p:sp>
      <p:sp>
        <p:nvSpPr>
          <p:cNvPr id="56330" name="Text Box 10"/>
          <p:cNvSpPr txBox="1"/>
          <p:nvPr/>
        </p:nvSpPr>
        <p:spPr>
          <a:xfrm>
            <a:off x="6705283" y="6136640"/>
            <a:ext cx="42672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（私情）</a:t>
            </a:r>
          </a:p>
        </p:txBody>
      </p:sp>
      <p:sp>
        <p:nvSpPr>
          <p:cNvPr id="56331" name="Text Box 11"/>
          <p:cNvSpPr txBox="1"/>
          <p:nvPr/>
        </p:nvSpPr>
        <p:spPr>
          <a:xfrm>
            <a:off x="4419600" y="2337118"/>
            <a:ext cx="28956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（朝见）</a:t>
            </a:r>
          </a:p>
        </p:txBody>
      </p:sp>
      <p:sp>
        <p:nvSpPr>
          <p:cNvPr id="2" name="Rectangle 12"/>
          <p:cNvSpPr/>
          <p:nvPr/>
        </p:nvSpPr>
        <p:spPr>
          <a:xfrm>
            <a:off x="6705600" y="2039938"/>
            <a:ext cx="309880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90000"/>
              </a:lnSpc>
            </a:pPr>
            <a:endParaRPr lang="zh-CN" altLang="en-US" sz="28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56332" name="Text Box 13"/>
          <p:cNvSpPr txBox="1"/>
          <p:nvPr/>
        </p:nvSpPr>
        <p:spPr>
          <a:xfrm>
            <a:off x="7467600" y="1582738"/>
            <a:ext cx="32004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33" name="Text Box 14"/>
          <p:cNvSpPr txBox="1"/>
          <p:nvPr/>
        </p:nvSpPr>
        <p:spPr>
          <a:xfrm>
            <a:off x="7543800" y="2497138"/>
            <a:ext cx="2819400" cy="4781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6334" name="Text Box 15"/>
          <p:cNvSpPr txBox="1"/>
          <p:nvPr/>
        </p:nvSpPr>
        <p:spPr>
          <a:xfrm>
            <a:off x="6600825" y="1196975"/>
            <a:ext cx="1970405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latin typeface="Times New Roman" pitchFamily="18" charset="0"/>
              </a:rPr>
              <a:t>谤讥于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市朝</a:t>
            </a:r>
          </a:p>
        </p:txBody>
      </p:sp>
      <p:sp>
        <p:nvSpPr>
          <p:cNvPr id="56336" name="Text Box 16"/>
          <p:cNvSpPr txBox="1"/>
          <p:nvPr/>
        </p:nvSpPr>
        <p:spPr>
          <a:xfrm>
            <a:off x="8401050" y="1196975"/>
            <a:ext cx="2327910" cy="4781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latin typeface="Times New Roman" pitchFamily="18" charset="0"/>
              </a:rPr>
              <a:t>（公共场合）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1" grpId="0" animBg="1"/>
      <p:bldP spid="56323" grpId="0" animBg="1"/>
      <p:bldP spid="56324" grpId="0" animBg="1"/>
      <p:bldP spid="56325" grpId="0" animBg="1"/>
      <p:bldP spid="56326" grpId="0" animBg="1"/>
      <p:bldP spid="56327" grpId="0" animBg="1"/>
      <p:bldP spid="56328" grpId="0" animBg="1"/>
      <p:bldP spid="56329" grpId="0" animBg="1"/>
      <p:bldP spid="56330" grpId="0" animBg="1"/>
      <p:bldP spid="5633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/>
          <p:nvPr/>
        </p:nvSpPr>
        <p:spPr>
          <a:xfrm>
            <a:off x="2209800" y="381000"/>
            <a:ext cx="39376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x-none" sz="2800" b="1" dirty="0">
                <a:latin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</a:rPr>
              <a:t>、我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孰</a:t>
            </a:r>
            <a:r>
              <a:rPr lang="zh-CN" altLang="en-US" sz="2800" b="1" dirty="0">
                <a:latin typeface="宋体" panose="02010600030101010101" pitchFamily="2" charset="-122"/>
              </a:rPr>
              <a:t>与城北徐公美？</a:t>
            </a:r>
          </a:p>
        </p:txBody>
      </p:sp>
      <p:sp>
        <p:nvSpPr>
          <p:cNvPr id="57347" name="Rectangle 3"/>
          <p:cNvSpPr/>
          <p:nvPr/>
        </p:nvSpPr>
        <p:spPr>
          <a:xfrm>
            <a:off x="6172200" y="381000"/>
            <a:ext cx="25063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（谁;哪一个）</a:t>
            </a:r>
          </a:p>
        </p:txBody>
      </p:sp>
      <p:sp>
        <p:nvSpPr>
          <p:cNvPr id="2" name="Rectangle 4"/>
          <p:cNvSpPr/>
          <p:nvPr/>
        </p:nvSpPr>
        <p:spPr>
          <a:xfrm>
            <a:off x="2743200" y="914400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孰</a:t>
            </a:r>
            <a:r>
              <a:rPr lang="zh-CN" altLang="en-US" sz="2800" b="1" dirty="0">
                <a:latin typeface="Times New Roman" pitchFamily="18" charset="0"/>
              </a:rPr>
              <a:t>视之，自以为不如</a:t>
            </a:r>
          </a:p>
        </p:txBody>
      </p:sp>
      <p:sp>
        <p:nvSpPr>
          <p:cNvPr id="57349" name="Rectangle 5"/>
          <p:cNvSpPr/>
          <p:nvPr/>
        </p:nvSpPr>
        <p:spPr>
          <a:xfrm>
            <a:off x="6248400" y="914400"/>
            <a:ext cx="32213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（同“熟” 仔细）</a:t>
            </a:r>
          </a:p>
        </p:txBody>
      </p:sp>
      <p:sp>
        <p:nvSpPr>
          <p:cNvPr id="3" name="Text Box 6"/>
          <p:cNvSpPr txBox="1"/>
          <p:nvPr/>
        </p:nvSpPr>
        <p:spPr>
          <a:xfrm>
            <a:off x="2209800" y="1676400"/>
            <a:ext cx="3886200" cy="1024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6</a:t>
            </a:r>
            <a:r>
              <a:rPr lang="zh-CN" altLang="en-US" sz="2800" b="1" dirty="0">
                <a:latin typeface="Times New Roman" pitchFamily="18" charset="0"/>
              </a:rPr>
              <a:t>、受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上</a:t>
            </a:r>
            <a:r>
              <a:rPr lang="zh-CN" altLang="en-US" sz="2800" b="1" dirty="0">
                <a:latin typeface="Times New Roman" pitchFamily="18" charset="0"/>
              </a:rPr>
              <a:t>赏</a:t>
            </a:r>
          </a:p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   上</a:t>
            </a:r>
            <a:r>
              <a:rPr lang="zh-CN" altLang="en-US" sz="2800" b="1" dirty="0">
                <a:latin typeface="Times New Roman" pitchFamily="18" charset="0"/>
              </a:rPr>
              <a:t>书谏寡人者</a:t>
            </a:r>
          </a:p>
        </p:txBody>
      </p:sp>
      <p:sp>
        <p:nvSpPr>
          <p:cNvPr id="57351" name="Text Box 7"/>
          <p:cNvSpPr txBox="1"/>
          <p:nvPr/>
        </p:nvSpPr>
        <p:spPr>
          <a:xfrm>
            <a:off x="4191000" y="1524000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（上等）</a:t>
            </a:r>
          </a:p>
        </p:txBody>
      </p:sp>
      <p:sp>
        <p:nvSpPr>
          <p:cNvPr id="57352" name="Text Box 8"/>
          <p:cNvSpPr txBox="1"/>
          <p:nvPr/>
        </p:nvSpPr>
        <p:spPr>
          <a:xfrm>
            <a:off x="5029200" y="2133600"/>
            <a:ext cx="3352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（送上，进献）</a:t>
            </a:r>
          </a:p>
        </p:txBody>
      </p:sp>
      <p:sp>
        <p:nvSpPr>
          <p:cNvPr id="4" name="Text Box 9"/>
          <p:cNvSpPr txBox="1"/>
          <p:nvPr/>
        </p:nvSpPr>
        <p:spPr>
          <a:xfrm>
            <a:off x="2133600" y="2971800"/>
            <a:ext cx="3657600" cy="1024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7</a:t>
            </a:r>
            <a:r>
              <a:rPr lang="zh-CN" altLang="en-US" sz="2800" b="1" dirty="0">
                <a:latin typeface="Times New Roman" pitchFamily="18" charset="0"/>
              </a:rPr>
              <a:t>、乃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下</a:t>
            </a:r>
            <a:r>
              <a:rPr lang="zh-CN" altLang="en-US" sz="2800" b="1" dirty="0">
                <a:latin typeface="Times New Roman" pitchFamily="18" charset="0"/>
              </a:rPr>
              <a:t>令 </a:t>
            </a:r>
          </a:p>
          <a:p>
            <a:pPr>
              <a:lnSpc>
                <a:spcPts val="28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   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下</a:t>
            </a:r>
            <a:r>
              <a:rPr lang="zh-CN" altLang="en-US" sz="2800" b="1" dirty="0">
                <a:latin typeface="Times New Roman" pitchFamily="18" charset="0"/>
              </a:rPr>
              <a:t>赏</a:t>
            </a:r>
          </a:p>
        </p:txBody>
      </p:sp>
      <p:sp>
        <p:nvSpPr>
          <p:cNvPr id="57354" name="Text Box 10"/>
          <p:cNvSpPr txBox="1"/>
          <p:nvPr/>
        </p:nvSpPr>
        <p:spPr>
          <a:xfrm>
            <a:off x="4191000" y="2819400"/>
            <a:ext cx="34178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（颁布，下达）</a:t>
            </a:r>
          </a:p>
        </p:txBody>
      </p:sp>
      <p:sp>
        <p:nvSpPr>
          <p:cNvPr id="57355" name="Text Box 11"/>
          <p:cNvSpPr txBox="1"/>
          <p:nvPr/>
        </p:nvSpPr>
        <p:spPr>
          <a:xfrm>
            <a:off x="4267200" y="3429000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（下等）</a:t>
            </a:r>
          </a:p>
        </p:txBody>
      </p:sp>
      <p:sp>
        <p:nvSpPr>
          <p:cNvPr id="5" name="Text Box 12"/>
          <p:cNvSpPr txBox="1"/>
          <p:nvPr/>
        </p:nvSpPr>
        <p:spPr>
          <a:xfrm>
            <a:off x="2209800" y="4038600"/>
            <a:ext cx="5181600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en-US" altLang="x-none" sz="2800" b="1" dirty="0">
                <a:latin typeface="Times New Roman" pitchFamily="18" charset="0"/>
              </a:rPr>
              <a:t>8</a:t>
            </a:r>
            <a:r>
              <a:rPr lang="zh-CN" altLang="en-US" sz="2800" b="1" dirty="0">
                <a:latin typeface="Times New Roman" pitchFamily="18" charset="0"/>
              </a:rPr>
              <a:t>、</a:t>
            </a: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徐公不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若</a:t>
            </a: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君之美也</a:t>
            </a: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   门庭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若</a:t>
            </a:r>
            <a:r>
              <a:rPr lang="zh-CN" altLang="en-US" sz="2800" b="1" dirty="0">
                <a:solidFill>
                  <a:schemeClr val="tx2"/>
                </a:solidFill>
                <a:latin typeface="Times New Roman" pitchFamily="18" charset="0"/>
              </a:rPr>
              <a:t>市</a:t>
            </a:r>
          </a:p>
        </p:txBody>
      </p:sp>
      <p:sp>
        <p:nvSpPr>
          <p:cNvPr id="57357" name="Text Box 13"/>
          <p:cNvSpPr txBox="1"/>
          <p:nvPr/>
        </p:nvSpPr>
        <p:spPr>
          <a:xfrm>
            <a:off x="5943600" y="3962400"/>
            <a:ext cx="2971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（及，比得上）</a:t>
            </a:r>
          </a:p>
        </p:txBody>
      </p:sp>
      <p:sp>
        <p:nvSpPr>
          <p:cNvPr id="57358" name="Text Box 14"/>
          <p:cNvSpPr txBox="1"/>
          <p:nvPr/>
        </p:nvSpPr>
        <p:spPr>
          <a:xfrm>
            <a:off x="4800600" y="4572000"/>
            <a:ext cx="2362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（像，如）</a:t>
            </a:r>
          </a:p>
        </p:txBody>
      </p:sp>
      <p:sp>
        <p:nvSpPr>
          <p:cNvPr id="6" name="Text Box 15"/>
          <p:cNvSpPr txBox="1"/>
          <p:nvPr/>
        </p:nvSpPr>
        <p:spPr>
          <a:xfrm>
            <a:off x="2286000" y="5334000"/>
            <a:ext cx="5638800" cy="10502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en-US" altLang="x-none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、邹忌修八尺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余</a:t>
            </a:r>
          </a:p>
          <a:p>
            <a:pPr>
              <a:lnSpc>
                <a:spcPts val="29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  欲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有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求于我也</a:t>
            </a:r>
          </a:p>
        </p:txBody>
      </p:sp>
      <p:sp>
        <p:nvSpPr>
          <p:cNvPr id="57360" name="Text Box 16"/>
          <p:cNvSpPr txBox="1"/>
          <p:nvPr/>
        </p:nvSpPr>
        <p:spPr>
          <a:xfrm>
            <a:off x="5519738" y="5257800"/>
            <a:ext cx="48244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（通 “又”连接整数和零数）</a:t>
            </a:r>
          </a:p>
        </p:txBody>
      </p:sp>
      <p:sp>
        <p:nvSpPr>
          <p:cNvPr id="57361" name="Text Box 17"/>
          <p:cNvSpPr txBox="1"/>
          <p:nvPr/>
        </p:nvSpPr>
        <p:spPr>
          <a:xfrm>
            <a:off x="5715000" y="5943600"/>
            <a:ext cx="2895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（与“无”相对）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5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ldLvl="0"/>
      <p:bldP spid="57349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 Box 4"/>
          <p:cNvSpPr txBox="1"/>
          <p:nvPr/>
        </p:nvSpPr>
        <p:spPr>
          <a:xfrm>
            <a:off x="2187575" y="107156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于</a:t>
            </a:r>
          </a:p>
        </p:txBody>
      </p:sp>
      <p:sp>
        <p:nvSpPr>
          <p:cNvPr id="58370" name="AutoShape 5"/>
          <p:cNvSpPr/>
          <p:nvPr/>
        </p:nvSpPr>
        <p:spPr>
          <a:xfrm>
            <a:off x="2927350" y="549275"/>
            <a:ext cx="73025" cy="1800225"/>
          </a:xfrm>
          <a:prstGeom prst="leftBrace">
            <a:avLst>
              <a:gd name="adj1" fmla="val 204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71" name="Text Box 6"/>
          <p:cNvSpPr txBox="1"/>
          <p:nvPr/>
        </p:nvSpPr>
        <p:spPr>
          <a:xfrm>
            <a:off x="3216275" y="317500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欲有求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于</a:t>
            </a:r>
            <a:r>
              <a:rPr lang="zh-CN" altLang="en-US" sz="2800" b="1" dirty="0">
                <a:latin typeface="Times New Roman" pitchFamily="18" charset="0"/>
              </a:rPr>
              <a:t>我也</a:t>
            </a:r>
          </a:p>
        </p:txBody>
      </p:sp>
      <p:sp>
        <p:nvSpPr>
          <p:cNvPr id="58372" name="Text Box 7"/>
          <p:cNvSpPr txBox="1"/>
          <p:nvPr/>
        </p:nvSpPr>
        <p:spPr>
          <a:xfrm>
            <a:off x="3216275" y="981075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皆以美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于</a:t>
            </a:r>
            <a:r>
              <a:rPr lang="zh-CN" altLang="en-US" sz="2800" b="1" dirty="0">
                <a:latin typeface="Times New Roman" pitchFamily="18" charset="0"/>
              </a:rPr>
              <a:t>徐公</a:t>
            </a:r>
          </a:p>
        </p:txBody>
      </p:sp>
      <p:sp>
        <p:nvSpPr>
          <p:cNvPr id="58373" name="Text Box 8"/>
          <p:cNvSpPr txBox="1"/>
          <p:nvPr/>
        </p:nvSpPr>
        <p:spPr>
          <a:xfrm>
            <a:off x="3216275" y="1557338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皆朝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于</a:t>
            </a:r>
            <a:r>
              <a:rPr lang="zh-CN" altLang="en-US" sz="2800" b="1" dirty="0">
                <a:latin typeface="Times New Roman" pitchFamily="18" charset="0"/>
              </a:rPr>
              <a:t>齐</a:t>
            </a:r>
          </a:p>
        </p:txBody>
      </p:sp>
      <p:sp>
        <p:nvSpPr>
          <p:cNvPr id="58374" name="Text Box 9"/>
          <p:cNvSpPr txBox="1"/>
          <p:nvPr/>
        </p:nvSpPr>
        <p:spPr>
          <a:xfrm>
            <a:off x="3216275" y="2133600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此所谓战胜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于</a:t>
            </a:r>
            <a:r>
              <a:rPr lang="zh-CN" altLang="en-US" sz="2800" b="1" dirty="0">
                <a:latin typeface="Times New Roman" pitchFamily="18" charset="0"/>
              </a:rPr>
              <a:t>朝廷</a:t>
            </a:r>
          </a:p>
        </p:txBody>
      </p:sp>
      <p:sp>
        <p:nvSpPr>
          <p:cNvPr id="58376" name="Text Box 10"/>
          <p:cNvSpPr txBox="1"/>
          <p:nvPr/>
        </p:nvSpPr>
        <p:spPr>
          <a:xfrm>
            <a:off x="6743700" y="33337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对</a:t>
            </a:r>
          </a:p>
        </p:txBody>
      </p:sp>
      <p:sp>
        <p:nvSpPr>
          <p:cNvPr id="58377" name="Text Box 11"/>
          <p:cNvSpPr txBox="1"/>
          <p:nvPr/>
        </p:nvSpPr>
        <p:spPr>
          <a:xfrm>
            <a:off x="6672263" y="98107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比</a:t>
            </a:r>
          </a:p>
        </p:txBody>
      </p:sp>
      <p:sp>
        <p:nvSpPr>
          <p:cNvPr id="58378" name="Text Box 12"/>
          <p:cNvSpPr txBox="1"/>
          <p:nvPr/>
        </p:nvSpPr>
        <p:spPr>
          <a:xfrm>
            <a:off x="6527800" y="162877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到</a:t>
            </a:r>
          </a:p>
        </p:txBody>
      </p:sp>
      <p:sp>
        <p:nvSpPr>
          <p:cNvPr id="58379" name="Text Box 13"/>
          <p:cNvSpPr txBox="1"/>
          <p:nvPr/>
        </p:nvSpPr>
        <p:spPr>
          <a:xfrm>
            <a:off x="6816725" y="2133600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在</a:t>
            </a:r>
          </a:p>
        </p:txBody>
      </p:sp>
      <p:sp>
        <p:nvSpPr>
          <p:cNvPr id="58380" name="Text Box 14"/>
          <p:cNvSpPr txBox="1"/>
          <p:nvPr/>
        </p:nvSpPr>
        <p:spPr>
          <a:xfrm>
            <a:off x="2332038" y="4745038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闻</a:t>
            </a:r>
          </a:p>
        </p:txBody>
      </p:sp>
      <p:sp>
        <p:nvSpPr>
          <p:cNvPr id="58381" name="AutoShape 15"/>
          <p:cNvSpPr/>
          <p:nvPr/>
        </p:nvSpPr>
        <p:spPr>
          <a:xfrm>
            <a:off x="3071813" y="4149725"/>
            <a:ext cx="73025" cy="1800225"/>
          </a:xfrm>
          <a:prstGeom prst="leftBrace">
            <a:avLst>
              <a:gd name="adj1" fmla="val 204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58382" name="Text Box 16"/>
          <p:cNvSpPr txBox="1"/>
          <p:nvPr/>
        </p:nvSpPr>
        <p:spPr>
          <a:xfrm>
            <a:off x="3490913" y="3933825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闻</a:t>
            </a:r>
            <a:r>
              <a:rPr lang="zh-CN" altLang="en-US" sz="2800" b="1" dirty="0">
                <a:latin typeface="Times New Roman" pitchFamily="18" charset="0"/>
              </a:rPr>
              <a:t>寡人之耳者</a:t>
            </a:r>
          </a:p>
        </p:txBody>
      </p:sp>
      <p:sp>
        <p:nvSpPr>
          <p:cNvPr id="58383" name="Text Box 17"/>
          <p:cNvSpPr txBox="1"/>
          <p:nvPr/>
        </p:nvSpPr>
        <p:spPr>
          <a:xfrm>
            <a:off x="3482975" y="5537200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燕、赵、韩、魏</a:t>
            </a:r>
            <a:r>
              <a:rPr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闻</a:t>
            </a:r>
            <a:r>
              <a:rPr lang="zh-CN" altLang="en-US" sz="2800" b="1" dirty="0">
                <a:latin typeface="Times New Roman" pitchFamily="18" charset="0"/>
              </a:rPr>
              <a:t>之</a:t>
            </a:r>
          </a:p>
        </p:txBody>
      </p:sp>
      <p:sp>
        <p:nvSpPr>
          <p:cNvPr id="58384" name="Text Box 18"/>
          <p:cNvSpPr txBox="1"/>
          <p:nvPr/>
        </p:nvSpPr>
        <p:spPr>
          <a:xfrm>
            <a:off x="7248525" y="3933825"/>
            <a:ext cx="19678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使</a:t>
            </a:r>
            <a:r>
              <a:rPr lang="en-US" altLang="x-none" sz="2800" b="1" dirty="0">
                <a:latin typeface="Times New Roman" pitchFamily="18" charset="0"/>
              </a:rPr>
              <a:t>……</a:t>
            </a:r>
            <a:r>
              <a:rPr lang="zh-CN" altLang="en-US" sz="2800" b="1" dirty="0">
                <a:latin typeface="Times New Roman" pitchFamily="18" charset="0"/>
              </a:rPr>
              <a:t>听说</a:t>
            </a:r>
          </a:p>
        </p:txBody>
      </p:sp>
      <p:sp>
        <p:nvSpPr>
          <p:cNvPr id="58385" name="Text Box 19"/>
          <p:cNvSpPr txBox="1"/>
          <p:nvPr/>
        </p:nvSpPr>
        <p:spPr>
          <a:xfrm>
            <a:off x="7659688" y="551656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听说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400" b="1" dirty="0">
                <a:latin typeface="Arial" panose="02080604020202020204" pitchFamily="34" charset="0"/>
              </a:rPr>
              <a:pPr lvl="0" indent="0"/>
              <a:t>2017/12/25 Monday</a:t>
            </a:fld>
            <a:endParaRPr lang="zh-CN" altLang="en-US" sz="1400" b="1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/>
      <p:bldP spid="58377" grpId="0"/>
      <p:bldP spid="58378" grpId="0"/>
      <p:bldP spid="58379" grpId="0"/>
      <p:bldP spid="58380" grpId="0"/>
      <p:bldP spid="58381" grpId="0" bldLvl="0" animBg="1"/>
      <p:bldP spid="58382" grpId="0"/>
      <p:bldP spid="58383" grpId="0"/>
      <p:bldP spid="58384" grpId="0"/>
      <p:bldP spid="5838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/>
          </p:cNvSpPr>
          <p:nvPr>
            <p:ph type="title"/>
          </p:nvPr>
        </p:nvSpPr>
        <p:spPr>
          <a:xfrm>
            <a:off x="1107440" y="439103"/>
            <a:ext cx="8229600" cy="1143000"/>
          </a:xfrm>
        </p:spPr>
        <p:txBody>
          <a:bodyPr wrap="square" anchor="ctr"/>
          <a:lstStyle/>
          <a:p>
            <a:pPr eaLnBrk="1" hangingPunct="1"/>
            <a:r>
              <a:rPr lang="zh-CN" altLang="en-US" sz="4000">
                <a:latin typeface="楷体" pitchFamily="1" charset="-122"/>
                <a:ea typeface="楷体" pitchFamily="1" charset="-122"/>
              </a:rPr>
              <a:t>比较下面几个“朝”字的意思</a:t>
            </a:r>
          </a:p>
        </p:txBody>
      </p:sp>
      <p:sp>
        <p:nvSpPr>
          <p:cNvPr id="59394" name="Rectangle 3"/>
          <p:cNvSpPr>
            <a:spLocks noGrp="1"/>
          </p:cNvSpPr>
          <p:nvPr>
            <p:ph type="body"/>
          </p:nvPr>
        </p:nvSpPr>
        <p:spPr>
          <a:xfrm>
            <a:off x="1107440" y="2192338"/>
            <a:ext cx="8154988" cy="3124200"/>
          </a:xfrm>
        </p:spPr>
        <p:txBody>
          <a:bodyPr wrap="square" anchor="t"/>
          <a:lstStyle/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朝服衣冠</a:t>
            </a:r>
          </a:p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燕、赵、韩、魏闻之，皆朝于齐 </a:t>
            </a:r>
          </a:p>
          <a:p>
            <a:pPr marL="609600" indent="-609600" eaLnBrk="1" hangingPunct="1">
              <a:buAutoNum type="arabicPeriod"/>
            </a:pPr>
            <a:r>
              <a:rPr lang="zh-CN" altLang="en-US" sz="3600" b="1" dirty="0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于是入朝见威王</a:t>
            </a:r>
          </a:p>
        </p:txBody>
      </p:sp>
      <p:sp>
        <p:nvSpPr>
          <p:cNvPr id="59396" name="Rectangle 7"/>
          <p:cNvSpPr/>
          <p:nvPr/>
        </p:nvSpPr>
        <p:spPr>
          <a:xfrm>
            <a:off x="5880100" y="2192655"/>
            <a:ext cx="5375910" cy="30238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zhāo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早晨</a:t>
            </a:r>
          </a:p>
          <a:p>
            <a:pPr marL="609600" indent="-609600" algn="r">
              <a:spcBef>
                <a:spcPct val="20000"/>
              </a:spcBef>
            </a:pP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朝拜、拜见</a:t>
            </a:r>
          </a:p>
          <a:p>
            <a:pPr marL="609600" indent="-609600" algn="r">
              <a:spcBef>
                <a:spcPct val="20000"/>
              </a:spcBef>
            </a:pP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朝廷</a:t>
            </a:r>
            <a:endParaRPr lang="en-US" altLang="x-none" sz="3600" b="1" dirty="0">
              <a:solidFill>
                <a:srgbClr val="A50021"/>
              </a:solidFill>
              <a:latin typeface="楷体" pitchFamily="1" charset="-122"/>
              <a:ea typeface="楷体" pitchFamily="1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/>
            <a:fld id="{BB962C8B-B14F-4D97-AF65-F5344CB8AC3E}" type="datetime1">
              <a:rPr lang="zh-CN" altLang="en-US" sz="1400" b="1" dirty="0">
                <a:latin typeface="Arial" panose="02080604020202020204" pitchFamily="34" charset="0"/>
              </a:rPr>
              <a:pPr lvl="0" indent="0"/>
              <a:t>2017/12/25 Monday</a:t>
            </a:fld>
            <a:endParaRPr lang="zh-CN" altLang="en-US" sz="1400" b="1" dirty="0">
              <a:latin typeface="Arial" panose="02080604020202020204" pitchFamily="34" charset="0"/>
            </a:endParaRP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日期占位符 3"/>
          <p:cNvSpPr txBox="1">
            <a:spLocks noGrp="1"/>
          </p:cNvSpPr>
          <p:nvPr/>
        </p:nvSpPr>
        <p:spPr>
          <a:xfrm>
            <a:off x="1981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en-US" altLang="x-none" sz="1400" b="1" dirty="0">
              <a:latin typeface="Arial" panose="02080604020202020204" pitchFamily="34" charset="0"/>
            </a:endParaRPr>
          </a:p>
        </p:txBody>
      </p:sp>
      <p:sp>
        <p:nvSpPr>
          <p:cNvPr id="62466" name="灯片编号占位符 5"/>
          <p:cNvSpPr txBox="1">
            <a:spLocks noGrp="1"/>
          </p:cNvSpPr>
          <p:nvPr/>
        </p:nvSpPr>
        <p:spPr>
          <a:xfrm>
            <a:off x="807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/>
            <a:fld id="{9A0DB2DC-4C9A-4742-B13C-FB6460FD3503}" type="slidenum">
              <a:rPr lang="zh-CN" altLang="en-US" sz="1400" b="1" dirty="0">
                <a:latin typeface="Arial" panose="02080604020202020204" pitchFamily="34" charset="0"/>
              </a:rPr>
              <a:pPr algn="r"/>
              <a:t>35</a:t>
            </a:fld>
            <a:endParaRPr lang="zh-CN" altLang="en-US" sz="1400" b="1" dirty="0">
              <a:latin typeface="Arial" panose="02080604020202020204" pitchFamily="34" charset="0"/>
            </a:endParaRPr>
          </a:p>
        </p:txBody>
      </p:sp>
      <p:sp>
        <p:nvSpPr>
          <p:cNvPr id="62467" name="Rectangle 2"/>
          <p:cNvSpPr>
            <a:spLocks noGrp="1"/>
          </p:cNvSpPr>
          <p:nvPr>
            <p:ph type="title"/>
          </p:nvPr>
        </p:nvSpPr>
        <p:spPr>
          <a:xfrm>
            <a:off x="940435" y="345123"/>
            <a:ext cx="8229600" cy="1143000"/>
          </a:xfrm>
        </p:spPr>
        <p:txBody>
          <a:bodyPr wrap="square" anchor="ctr"/>
          <a:lstStyle/>
          <a:p>
            <a:pPr eaLnBrk="1" hangingPunct="1"/>
            <a:r>
              <a:rPr lang="zh-CN" altLang="en-US" sz="4000">
                <a:latin typeface="楷体" pitchFamily="1" charset="-122"/>
                <a:ea typeface="楷体" pitchFamily="1" charset="-122"/>
              </a:rPr>
              <a:t>比较下列“间”字的读音和意思</a:t>
            </a:r>
          </a:p>
        </p:txBody>
      </p:sp>
      <p:sp>
        <p:nvSpPr>
          <p:cNvPr id="62468" name="Rectangle 3"/>
          <p:cNvSpPr>
            <a:spLocks noGrp="1"/>
          </p:cNvSpPr>
          <p:nvPr>
            <p:ph type="body"/>
          </p:nvPr>
        </p:nvSpPr>
        <p:spPr>
          <a:xfrm>
            <a:off x="2065020" y="1700213"/>
            <a:ext cx="8229600" cy="3916362"/>
          </a:xfrm>
        </p:spPr>
        <p:txBody>
          <a:bodyPr wrap="square" anchor="t"/>
          <a:lstStyle/>
          <a:p>
            <a:pPr marL="609600" indent="-609600" eaLnBrk="1" hangingPunct="1">
              <a:buAutoNum type="arabicPeriod"/>
            </a:pP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时时而间进</a:t>
            </a:r>
          </a:p>
          <a:p>
            <a:pPr marL="609600" indent="-609600" eaLnBrk="1" hangingPunct="1">
              <a:buAutoNum type="arabicPeriod"/>
            </a:pP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肉食者谋之又何间焉</a:t>
            </a:r>
          </a:p>
          <a:p>
            <a:pPr marL="609600" indent="-609600" eaLnBrk="1" hangingPunct="1">
              <a:buAutoNum type="arabicPeriod"/>
            </a:pP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中间力拉崩倒之声</a:t>
            </a:r>
          </a:p>
          <a:p>
            <a:pPr marL="609600" indent="-609600" eaLnBrk="1" hangingPunct="1">
              <a:buAutoNum type="arabicPeriod"/>
            </a:pP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立有间</a:t>
            </a:r>
          </a:p>
          <a:p>
            <a:pPr marL="609600" indent="-609600" eaLnBrk="1" hangingPunct="1">
              <a:buAutoNum type="arabicPeriod"/>
            </a:pPr>
            <a:r>
              <a:rPr lang="zh-CN" altLang="en-US" sz="3600" b="1">
                <a:solidFill>
                  <a:schemeClr val="tx1"/>
                </a:solidFill>
                <a:latin typeface="楷体" pitchFamily="1" charset="-122"/>
                <a:ea typeface="楷体" pitchFamily="1" charset="-122"/>
              </a:rPr>
              <a:t>又间令吴广之次所旁丛祠中</a:t>
            </a:r>
          </a:p>
        </p:txBody>
      </p:sp>
      <p:sp>
        <p:nvSpPr>
          <p:cNvPr id="62470" name="Rectangle 8"/>
          <p:cNvSpPr/>
          <p:nvPr/>
        </p:nvSpPr>
        <p:spPr>
          <a:xfrm>
            <a:off x="7619683" y="1497330"/>
            <a:ext cx="4102100" cy="43227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jiàn 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间或、偶尔</a:t>
            </a:r>
          </a:p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jiàn 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参与</a:t>
            </a:r>
          </a:p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jiàn 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夹杂</a:t>
            </a:r>
          </a:p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jiàn 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一会儿</a:t>
            </a:r>
          </a:p>
          <a:p>
            <a:pPr marL="609600" indent="-609600" algn="r">
              <a:spcBef>
                <a:spcPct val="20000"/>
              </a:spcBef>
            </a:pP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  </a:t>
            </a:r>
          </a:p>
          <a:p>
            <a:pPr marL="609600" indent="-609600" algn="r">
              <a:spcBef>
                <a:spcPct val="20000"/>
              </a:spcBef>
            </a:pPr>
            <a:r>
              <a:rPr lang="en-US" altLang="x-none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jiàn  </a:t>
            </a:r>
            <a:r>
              <a:rPr lang="zh-CN" altLang="en-US" sz="3600" b="1" dirty="0">
                <a:solidFill>
                  <a:srgbClr val="A50021"/>
                </a:solidFill>
                <a:latin typeface="楷体" pitchFamily="1" charset="-122"/>
                <a:ea typeface="楷体" pitchFamily="1" charset="-122"/>
              </a:rPr>
              <a:t>暗中，暗暗地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2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2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624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/>
          </p:cNvSpPr>
          <p:nvPr>
            <p:ph type="body"/>
          </p:nvPr>
        </p:nvSpPr>
        <p:spPr>
          <a:xfrm>
            <a:off x="1218565" y="405130"/>
            <a:ext cx="10774045" cy="6384290"/>
          </a:xfrm>
        </p:spPr>
        <p:txBody>
          <a:bodyPr wrap="square" anchor="t">
            <a:normAutofit fontScale="90000" lnSpcReduction="20000"/>
          </a:bodyPr>
          <a:lstStyle/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用原文回答问题。</a:t>
            </a: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（</a:t>
            </a:r>
            <a:r>
              <a:rPr lang="en-US" altLang="x-none" sz="3600" b="1" dirty="0">
                <a:latin typeface="楷体" pitchFamily="1" charset="-122"/>
                <a:ea typeface="楷体" pitchFamily="1" charset="-122"/>
              </a:rPr>
              <a:t>1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）表现邹忌为何在与徐公比美时不自信的句子是：</a:t>
            </a: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71515"/>
                </a:solidFill>
                <a:latin typeface="楷体" pitchFamily="1" charset="-122"/>
                <a:ea typeface="楷体" pitchFamily="1" charset="-122"/>
              </a:rPr>
              <a:t>城北徐公，齐国之美丽者也</a:t>
            </a: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（</a:t>
            </a:r>
            <a:r>
              <a:rPr lang="en-US" altLang="x-none" sz="3600" b="1" dirty="0">
                <a:latin typeface="楷体" pitchFamily="1" charset="-122"/>
                <a:ea typeface="楷体" pitchFamily="1" charset="-122"/>
              </a:rPr>
              <a:t>2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）邹忌从妻、妾、客的回答中受到启发的句子是：</a:t>
            </a: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71515"/>
                </a:solidFill>
                <a:latin typeface="楷体" pitchFamily="1" charset="-122"/>
                <a:ea typeface="楷体" pitchFamily="1" charset="-122"/>
              </a:rPr>
              <a:t>暮寝而思之，曰：“吾妻之美我者，私我也；妾之美</a:t>
            </a:r>
          </a:p>
          <a:p>
            <a:pPr marL="1905" indent="-344805" eaLnBrk="1" hangingPunct="1">
              <a:lnSpc>
                <a:spcPct val="80000"/>
              </a:lnSpc>
              <a:buNone/>
            </a:pPr>
            <a:endParaRPr lang="zh-CN" altLang="en-US" sz="3600" b="1" dirty="0">
              <a:solidFill>
                <a:srgbClr val="F71515"/>
              </a:solidFill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71515"/>
                </a:solidFill>
                <a:latin typeface="楷体" pitchFamily="1" charset="-122"/>
                <a:ea typeface="楷体" pitchFamily="1" charset="-122"/>
              </a:rPr>
              <a:t>我者，畏我也；客之美我者，欲有求于我也。”</a:t>
            </a: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 </a:t>
            </a: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（</a:t>
            </a:r>
            <a:r>
              <a:rPr lang="en-US" altLang="x-none" sz="3600" b="1" dirty="0">
                <a:latin typeface="楷体" pitchFamily="1" charset="-122"/>
                <a:ea typeface="楷体" pitchFamily="1" charset="-122"/>
              </a:rPr>
              <a:t>3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）邹忌劝谏齐王的原因的句子是：</a:t>
            </a:r>
          </a:p>
          <a:p>
            <a:pPr marL="1905" indent="-344805" eaLnBrk="1" hangingPunct="1">
              <a:lnSpc>
                <a:spcPct val="80000"/>
              </a:lnSpc>
              <a:buNone/>
            </a:pPr>
            <a:endParaRPr lang="zh-CN" altLang="en-US" sz="3600" b="1" dirty="0">
              <a:solidFill>
                <a:srgbClr val="F71515"/>
              </a:solidFill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71515"/>
                </a:solidFill>
                <a:latin typeface="楷体" pitchFamily="1" charset="-122"/>
                <a:ea typeface="楷体" pitchFamily="1" charset="-122"/>
              </a:rPr>
              <a:t>王之蔽甚矣</a:t>
            </a:r>
          </a:p>
          <a:p>
            <a:pPr marL="1905" indent="-344805" eaLnBrk="1" hangingPunct="1">
              <a:lnSpc>
                <a:spcPct val="80000"/>
              </a:lnSpc>
              <a:buNone/>
            </a:pPr>
            <a:endParaRPr lang="zh-CN" altLang="en-US" sz="3600" b="1" dirty="0">
              <a:latin typeface="楷体" pitchFamily="1" charset="-122"/>
              <a:ea typeface="楷体" pitchFamily="1" charset="-122"/>
            </a:endParaRP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（</a:t>
            </a:r>
            <a:r>
              <a:rPr lang="en-US" altLang="x-none" sz="3600" b="1" dirty="0">
                <a:latin typeface="楷体" pitchFamily="1" charset="-122"/>
                <a:ea typeface="楷体" pitchFamily="1" charset="-122"/>
              </a:rPr>
              <a:t>4</a:t>
            </a:r>
            <a:r>
              <a:rPr lang="zh-CN" altLang="en-US" sz="3600" b="1" dirty="0">
                <a:latin typeface="楷体" pitchFamily="1" charset="-122"/>
                <a:ea typeface="楷体" pitchFamily="1" charset="-122"/>
              </a:rPr>
              <a:t>）作者发表议论的句子是：</a:t>
            </a:r>
          </a:p>
          <a:p>
            <a:pPr marL="1905" indent="-344805" eaLnBrk="1" hangingPunct="1"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此所谓战胜于朝廷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5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5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5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5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65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65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656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656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62465"/>
          <p:cNvSpPr txBox="1"/>
          <p:nvPr/>
        </p:nvSpPr>
        <p:spPr>
          <a:xfrm>
            <a:off x="2135188" y="119697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旦</a:t>
            </a:r>
          </a:p>
        </p:txBody>
      </p:sp>
      <p:sp>
        <p:nvSpPr>
          <p:cNvPr id="40962" name="文本框 62466"/>
          <p:cNvSpPr txBox="1"/>
          <p:nvPr/>
        </p:nvSpPr>
        <p:spPr>
          <a:xfrm>
            <a:off x="3071813" y="549275"/>
            <a:ext cx="4115435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旦辞爷娘去，暮宿黄河边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旦日，客从外来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岂若吾乡邻之旦旦有是哉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信誓旦旦</a:t>
            </a:r>
          </a:p>
        </p:txBody>
      </p:sp>
      <p:sp>
        <p:nvSpPr>
          <p:cNvPr id="40963" name="左大括号 62467"/>
          <p:cNvSpPr/>
          <p:nvPr/>
        </p:nvSpPr>
        <p:spPr>
          <a:xfrm>
            <a:off x="2927350" y="765175"/>
            <a:ext cx="73025" cy="1439863"/>
          </a:xfrm>
          <a:prstGeom prst="leftBrace">
            <a:avLst>
              <a:gd name="adj1" fmla="val 16367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0964" name="文本框 62468"/>
          <p:cNvSpPr txBox="1"/>
          <p:nvPr/>
        </p:nvSpPr>
        <p:spPr>
          <a:xfrm>
            <a:off x="2135188" y="3068638"/>
            <a:ext cx="5397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私</a:t>
            </a:r>
          </a:p>
        </p:txBody>
      </p:sp>
      <p:sp>
        <p:nvSpPr>
          <p:cNvPr id="40965" name="文本框 62469"/>
          <p:cNvSpPr txBox="1"/>
          <p:nvPr/>
        </p:nvSpPr>
        <p:spPr>
          <a:xfrm>
            <a:off x="3000375" y="2769235"/>
            <a:ext cx="661797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吾所以为此者，以先国家之急而后私仇也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宫妇左右莫不私王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燕王私握臣手曰</a:t>
            </a:r>
          </a:p>
        </p:txBody>
      </p:sp>
      <p:sp>
        <p:nvSpPr>
          <p:cNvPr id="40966" name="左大括号 62470"/>
          <p:cNvSpPr/>
          <p:nvPr/>
        </p:nvSpPr>
        <p:spPr>
          <a:xfrm>
            <a:off x="2854325" y="2852738"/>
            <a:ext cx="73025" cy="1152525"/>
          </a:xfrm>
          <a:prstGeom prst="leftBrace">
            <a:avLst>
              <a:gd name="adj1" fmla="val 1310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0967" name="文本框 62471"/>
          <p:cNvSpPr txBox="1"/>
          <p:nvPr/>
        </p:nvSpPr>
        <p:spPr>
          <a:xfrm>
            <a:off x="2187575" y="4960938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修</a:t>
            </a:r>
          </a:p>
        </p:txBody>
      </p:sp>
      <p:sp>
        <p:nvSpPr>
          <p:cNvPr id="40968" name="文本框 62472"/>
          <p:cNvSpPr txBox="1"/>
          <p:nvPr/>
        </p:nvSpPr>
        <p:spPr>
          <a:xfrm>
            <a:off x="3000375" y="4576763"/>
            <a:ext cx="375793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邹忌修八尺有余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乃重修岳阳楼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外结好孙权，内修政理</a:t>
            </a:r>
          </a:p>
        </p:txBody>
      </p:sp>
      <p:sp>
        <p:nvSpPr>
          <p:cNvPr id="40969" name="左大括号 62473"/>
          <p:cNvSpPr/>
          <p:nvPr/>
        </p:nvSpPr>
        <p:spPr>
          <a:xfrm>
            <a:off x="2855913" y="4652963"/>
            <a:ext cx="73025" cy="1152525"/>
          </a:xfrm>
          <a:prstGeom prst="leftBrace">
            <a:avLst>
              <a:gd name="adj1" fmla="val 1310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62475" name="文本框 62474"/>
          <p:cNvSpPr txBox="1"/>
          <p:nvPr/>
        </p:nvSpPr>
        <p:spPr>
          <a:xfrm>
            <a:off x="7443788" y="598488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天明，早晨</a:t>
            </a:r>
          </a:p>
        </p:txBody>
      </p:sp>
      <p:sp>
        <p:nvSpPr>
          <p:cNvPr id="62476" name="文本框 62475"/>
          <p:cNvSpPr txBox="1"/>
          <p:nvPr/>
        </p:nvSpPr>
        <p:spPr>
          <a:xfrm>
            <a:off x="7432675" y="1011238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第二天</a:t>
            </a:r>
          </a:p>
        </p:txBody>
      </p:sp>
      <p:sp>
        <p:nvSpPr>
          <p:cNvPr id="62477" name="文本框 62476"/>
          <p:cNvSpPr txBox="1"/>
          <p:nvPr/>
        </p:nvSpPr>
        <p:spPr>
          <a:xfrm>
            <a:off x="7429500" y="144303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天天</a:t>
            </a:r>
          </a:p>
        </p:txBody>
      </p:sp>
      <p:sp>
        <p:nvSpPr>
          <p:cNvPr id="62478" name="文本框 62477"/>
          <p:cNvSpPr txBox="1"/>
          <p:nvPr/>
        </p:nvSpPr>
        <p:spPr>
          <a:xfrm>
            <a:off x="7439025" y="182245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诚恳的样子</a:t>
            </a:r>
          </a:p>
        </p:txBody>
      </p:sp>
      <p:sp>
        <p:nvSpPr>
          <p:cNvPr id="62479" name="文本框 62478"/>
          <p:cNvSpPr txBox="1"/>
          <p:nvPr/>
        </p:nvSpPr>
        <p:spPr>
          <a:xfrm>
            <a:off x="9604375" y="273843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私人</a:t>
            </a:r>
          </a:p>
        </p:txBody>
      </p:sp>
      <p:sp>
        <p:nvSpPr>
          <p:cNvPr id="62480" name="文本框 62479"/>
          <p:cNvSpPr txBox="1"/>
          <p:nvPr/>
        </p:nvSpPr>
        <p:spPr>
          <a:xfrm>
            <a:off x="9593263" y="319087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偏爱</a:t>
            </a:r>
          </a:p>
        </p:txBody>
      </p:sp>
      <p:sp>
        <p:nvSpPr>
          <p:cNvPr id="62481" name="文本框 62480"/>
          <p:cNvSpPr txBox="1"/>
          <p:nvPr/>
        </p:nvSpPr>
        <p:spPr>
          <a:xfrm>
            <a:off x="9604375" y="363061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私下</a:t>
            </a:r>
          </a:p>
        </p:txBody>
      </p:sp>
      <p:sp>
        <p:nvSpPr>
          <p:cNvPr id="62482" name="文本框 62481"/>
          <p:cNvSpPr txBox="1"/>
          <p:nvPr/>
        </p:nvSpPr>
        <p:spPr>
          <a:xfrm>
            <a:off x="7227888" y="459581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长</a:t>
            </a:r>
          </a:p>
        </p:txBody>
      </p:sp>
      <p:sp>
        <p:nvSpPr>
          <p:cNvPr id="62483" name="文本框 62482"/>
          <p:cNvSpPr txBox="1"/>
          <p:nvPr/>
        </p:nvSpPr>
        <p:spPr>
          <a:xfrm>
            <a:off x="7213600" y="499745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修建</a:t>
            </a:r>
          </a:p>
        </p:txBody>
      </p:sp>
      <p:sp>
        <p:nvSpPr>
          <p:cNvPr id="62484" name="文本框 62483"/>
          <p:cNvSpPr txBox="1"/>
          <p:nvPr/>
        </p:nvSpPr>
        <p:spPr>
          <a:xfrm>
            <a:off x="7175500" y="54451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整治</a:t>
            </a:r>
          </a:p>
        </p:txBody>
      </p:sp>
      <p:sp>
        <p:nvSpPr>
          <p:cNvPr id="40980" name="矩形 62484"/>
          <p:cNvSpPr/>
          <p:nvPr/>
        </p:nvSpPr>
        <p:spPr>
          <a:xfrm>
            <a:off x="1703388" y="92075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5000" lnSpcReduction="10000"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汉鼎繁特行" charset="0"/>
                <a:ea typeface="汉鼎繁特行" charset="0"/>
              </a:rPr>
              <a:t>补充练习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5" grpId="0"/>
      <p:bldP spid="62476" grpId="0"/>
      <p:bldP spid="62477" grpId="0"/>
      <p:bldP spid="62478" grpId="0"/>
      <p:bldP spid="62479" grpId="0"/>
      <p:bldP spid="62480" grpId="0"/>
      <p:bldP spid="62481" grpId="0"/>
      <p:bldP spid="62482" grpId="0"/>
      <p:bldP spid="62483" grpId="0"/>
      <p:bldP spid="6248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63489"/>
          <p:cNvSpPr txBox="1"/>
          <p:nvPr/>
        </p:nvSpPr>
        <p:spPr>
          <a:xfrm>
            <a:off x="1992313" y="1344613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诚</a:t>
            </a:r>
          </a:p>
        </p:txBody>
      </p:sp>
      <p:sp>
        <p:nvSpPr>
          <p:cNvPr id="41986" name="文本框 63490"/>
          <p:cNvSpPr txBox="1"/>
          <p:nvPr/>
        </p:nvSpPr>
        <p:spPr>
          <a:xfrm>
            <a:off x="2803525" y="820738"/>
            <a:ext cx="447294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帝感其诚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臣诚知不如徐公美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今诚以吾众诈自称公子扶苏</a:t>
            </a:r>
          </a:p>
        </p:txBody>
      </p:sp>
      <p:sp>
        <p:nvSpPr>
          <p:cNvPr id="41987" name="左大括号 63491"/>
          <p:cNvSpPr/>
          <p:nvPr/>
        </p:nvSpPr>
        <p:spPr>
          <a:xfrm>
            <a:off x="2730500" y="965200"/>
            <a:ext cx="73025" cy="1152525"/>
          </a:xfrm>
          <a:prstGeom prst="leftBrace">
            <a:avLst>
              <a:gd name="adj1" fmla="val 1310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1988" name="文本框 63492"/>
          <p:cNvSpPr txBox="1"/>
          <p:nvPr/>
        </p:nvSpPr>
        <p:spPr>
          <a:xfrm>
            <a:off x="2063750" y="321627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于</a:t>
            </a:r>
          </a:p>
        </p:txBody>
      </p:sp>
      <p:sp>
        <p:nvSpPr>
          <p:cNvPr id="41989" name="文本框 63493"/>
          <p:cNvSpPr txBox="1"/>
          <p:nvPr/>
        </p:nvSpPr>
        <p:spPr>
          <a:xfrm>
            <a:off x="2947988" y="2620963"/>
            <a:ext cx="2327910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有求于我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美于徐公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能谤讥于市朝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皆朝于齐</a:t>
            </a:r>
          </a:p>
        </p:txBody>
      </p:sp>
      <p:sp>
        <p:nvSpPr>
          <p:cNvPr id="41990" name="左大括号 63494"/>
          <p:cNvSpPr/>
          <p:nvPr/>
        </p:nvSpPr>
        <p:spPr>
          <a:xfrm>
            <a:off x="2730500" y="2908300"/>
            <a:ext cx="73025" cy="1439863"/>
          </a:xfrm>
          <a:prstGeom prst="leftBrace">
            <a:avLst>
              <a:gd name="adj1" fmla="val 16367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1991" name="文本框 63495"/>
          <p:cNvSpPr txBox="1"/>
          <p:nvPr/>
        </p:nvSpPr>
        <p:spPr>
          <a:xfrm>
            <a:off x="2047875" y="5197475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宋体" panose="02010600030101010101" pitchFamily="2" charset="-122"/>
              </a:rPr>
              <a:t>方</a:t>
            </a:r>
          </a:p>
        </p:txBody>
      </p:sp>
      <p:sp>
        <p:nvSpPr>
          <p:cNvPr id="41992" name="文本框 63496"/>
          <p:cNvSpPr txBox="1"/>
          <p:nvPr/>
        </p:nvSpPr>
        <p:spPr>
          <a:xfrm>
            <a:off x="2876550" y="4919663"/>
            <a:ext cx="5545455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今齐地方千里，百二十城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有朋自远方来，不亦乐乎</a:t>
            </a:r>
          </a:p>
          <a:p>
            <a:pPr>
              <a:spcBef>
                <a:spcPct val="0"/>
              </a:spcBef>
            </a:pPr>
            <a:r>
              <a:rPr lang="zh-CN" altLang="en-US" sz="2800" b="1" dirty="0">
                <a:latin typeface="Arial" panose="02080604020202020204" pitchFamily="34" charset="0"/>
                <a:ea typeface="宋体" panose="02010600030101010101" pitchFamily="2" charset="-122"/>
              </a:rPr>
              <a:t>方欲行，转视积薪后，一狼洞其中</a:t>
            </a:r>
          </a:p>
        </p:txBody>
      </p:sp>
      <p:sp>
        <p:nvSpPr>
          <p:cNvPr id="41993" name="左大括号 63497"/>
          <p:cNvSpPr/>
          <p:nvPr/>
        </p:nvSpPr>
        <p:spPr>
          <a:xfrm>
            <a:off x="2730500" y="5068888"/>
            <a:ext cx="73025" cy="1152525"/>
          </a:xfrm>
          <a:prstGeom prst="leftBrace">
            <a:avLst>
              <a:gd name="adj1" fmla="val 13101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63499" name="文本框 63498"/>
          <p:cNvSpPr txBox="1"/>
          <p:nvPr/>
        </p:nvSpPr>
        <p:spPr>
          <a:xfrm>
            <a:off x="7267575" y="89217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真心，真诚</a:t>
            </a:r>
          </a:p>
        </p:txBody>
      </p:sp>
      <p:sp>
        <p:nvSpPr>
          <p:cNvPr id="63500" name="文本框 63499"/>
          <p:cNvSpPr txBox="1"/>
          <p:nvPr/>
        </p:nvSpPr>
        <p:spPr>
          <a:xfrm>
            <a:off x="7319963" y="132397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的确，确实</a:t>
            </a:r>
          </a:p>
        </p:txBody>
      </p:sp>
      <p:sp>
        <p:nvSpPr>
          <p:cNvPr id="63501" name="文本框 63500"/>
          <p:cNvSpPr txBox="1"/>
          <p:nvPr/>
        </p:nvSpPr>
        <p:spPr>
          <a:xfrm>
            <a:off x="7124700" y="168433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表假设，如果、果真</a:t>
            </a:r>
          </a:p>
        </p:txBody>
      </p:sp>
      <p:sp>
        <p:nvSpPr>
          <p:cNvPr id="63502" name="文本框 63501"/>
          <p:cNvSpPr txBox="1"/>
          <p:nvPr/>
        </p:nvSpPr>
        <p:spPr>
          <a:xfrm>
            <a:off x="5872163" y="267811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介词，向</a:t>
            </a:r>
          </a:p>
        </p:txBody>
      </p:sp>
      <p:sp>
        <p:nvSpPr>
          <p:cNvPr id="63503" name="文本框 63502"/>
          <p:cNvSpPr txBox="1"/>
          <p:nvPr/>
        </p:nvSpPr>
        <p:spPr>
          <a:xfrm>
            <a:off x="5872163" y="310991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介词，比</a:t>
            </a:r>
          </a:p>
        </p:txBody>
      </p:sp>
      <p:sp>
        <p:nvSpPr>
          <p:cNvPr id="63504" name="文本框 63503"/>
          <p:cNvSpPr txBox="1"/>
          <p:nvPr/>
        </p:nvSpPr>
        <p:spPr>
          <a:xfrm>
            <a:off x="5872163" y="348456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介词，在</a:t>
            </a:r>
          </a:p>
        </p:txBody>
      </p:sp>
      <p:sp>
        <p:nvSpPr>
          <p:cNvPr id="63505" name="文本框 63504"/>
          <p:cNvSpPr txBox="1"/>
          <p:nvPr/>
        </p:nvSpPr>
        <p:spPr>
          <a:xfrm>
            <a:off x="5827713" y="3902075"/>
            <a:ext cx="194468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介词，到</a:t>
            </a:r>
          </a:p>
        </p:txBody>
      </p:sp>
      <p:sp>
        <p:nvSpPr>
          <p:cNvPr id="63506" name="文本框 63505"/>
          <p:cNvSpPr txBox="1"/>
          <p:nvPr/>
        </p:nvSpPr>
        <p:spPr>
          <a:xfrm>
            <a:off x="8256588" y="490220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方圆，纵横</a:t>
            </a:r>
          </a:p>
        </p:txBody>
      </p:sp>
      <p:sp>
        <p:nvSpPr>
          <p:cNvPr id="63507" name="文本框 63506"/>
          <p:cNvSpPr txBox="1"/>
          <p:nvPr/>
        </p:nvSpPr>
        <p:spPr>
          <a:xfrm>
            <a:off x="8313738" y="534193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地方</a:t>
            </a:r>
          </a:p>
        </p:txBody>
      </p:sp>
      <p:sp>
        <p:nvSpPr>
          <p:cNvPr id="63508" name="文本框 63507"/>
          <p:cNvSpPr txBox="1"/>
          <p:nvPr/>
        </p:nvSpPr>
        <p:spPr>
          <a:xfrm>
            <a:off x="8328025" y="578961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80604020202020204" pitchFamily="34" charset="0"/>
                <a:ea typeface="方正楷体简体" pitchFamily="2" charset="-122"/>
              </a:rPr>
              <a:t>才，刚刚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/>
      <p:bldP spid="63500" grpId="0"/>
      <p:bldP spid="63501" grpId="0"/>
      <p:bldP spid="63502" grpId="0"/>
      <p:bldP spid="63503" grpId="0"/>
      <p:bldP spid="63504" grpId="0"/>
      <p:bldP spid="63505" grpId="0"/>
      <p:bldP spid="63506" grpId="0"/>
      <p:bldP spid="63507" grpId="0"/>
      <p:bldP spid="635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/>
          <p:cNvSpPr/>
          <p:nvPr/>
        </p:nvSpPr>
        <p:spPr>
          <a:xfrm>
            <a:off x="850265" y="981710"/>
            <a:ext cx="1323340" cy="3761740"/>
          </a:xfrm>
          <a:prstGeom prst="frame">
            <a:avLst/>
          </a:prstGeom>
          <a:solidFill>
            <a:srgbClr val="00B05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8850" y="1375410"/>
            <a:ext cx="1106170" cy="29819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/>
              <a:t>解      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50285" y="2454910"/>
            <a:ext cx="57213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u="sng">
                <a:solidFill>
                  <a:srgbClr val="FF0000"/>
                </a:solidFill>
              </a:rPr>
              <a:t>邹  忌</a:t>
            </a:r>
            <a:r>
              <a:rPr lang="zh-CN" altLang="en-US" sz="4000" b="1" u="sng"/>
              <a:t> </a:t>
            </a:r>
            <a:r>
              <a:rPr lang="zh-CN" altLang="en-US" sz="4000" b="1"/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讽</a:t>
            </a:r>
            <a:r>
              <a:rPr lang="zh-CN" altLang="en-US" sz="4000" b="1"/>
              <a:t>  齐王   </a:t>
            </a:r>
            <a:r>
              <a:rPr lang="zh-CN" altLang="en-US" sz="4000" b="1">
                <a:solidFill>
                  <a:srgbClr val="FF0000"/>
                </a:solidFill>
              </a:rPr>
              <a:t>纳</a:t>
            </a:r>
            <a:r>
              <a:rPr lang="zh-CN" altLang="en-US" sz="4000" b="1"/>
              <a:t>    </a:t>
            </a:r>
            <a:r>
              <a:rPr lang="zh-CN" altLang="en-US" sz="4000" b="1">
                <a:solidFill>
                  <a:srgbClr val="FF0000"/>
                </a:solidFill>
              </a:rPr>
              <a:t>谏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850265" y="370205"/>
            <a:ext cx="6320155" cy="611505"/>
          </a:xfrm>
          <a:prstGeom prst="wedgeRectCallout">
            <a:avLst>
              <a:gd name="adj1" fmla="val -34"/>
              <a:gd name="adj2" fmla="val 30597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chemeClr val="tx1"/>
                </a:solidFill>
              </a:rPr>
              <a:t>战国时齐人，曾任相国</a:t>
            </a:r>
          </a:p>
        </p:txBody>
      </p:sp>
      <p:sp>
        <p:nvSpPr>
          <p:cNvPr id="9" name="圆角矩形标注 8"/>
          <p:cNvSpPr/>
          <p:nvPr/>
        </p:nvSpPr>
        <p:spPr>
          <a:xfrm>
            <a:off x="4418330" y="1080770"/>
            <a:ext cx="7296785" cy="1053465"/>
          </a:xfrm>
          <a:prstGeom prst="wedgeRoundRectCallout">
            <a:avLst>
              <a:gd name="adj1" fmla="val -32064"/>
              <a:gd name="adj2" fmla="val 9930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用暗示，比喻之类的方法，委婉地规劝</a:t>
            </a:r>
          </a:p>
        </p:txBody>
      </p:sp>
      <p:sp>
        <p:nvSpPr>
          <p:cNvPr id="10" name="矩形标注 9"/>
          <p:cNvSpPr/>
          <p:nvPr/>
        </p:nvSpPr>
        <p:spPr>
          <a:xfrm>
            <a:off x="4824730" y="3493770"/>
            <a:ext cx="2779395" cy="611505"/>
          </a:xfrm>
          <a:prstGeom prst="wedgeRectCallout">
            <a:avLst>
              <a:gd name="adj1" fmla="val 49017"/>
              <a:gd name="adj2" fmla="val -127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采纳、接受</a:t>
            </a:r>
          </a:p>
        </p:txBody>
      </p:sp>
      <p:sp>
        <p:nvSpPr>
          <p:cNvPr id="13" name="圆角矩形标注 12"/>
          <p:cNvSpPr/>
          <p:nvPr/>
        </p:nvSpPr>
        <p:spPr>
          <a:xfrm>
            <a:off x="341630" y="5048885"/>
            <a:ext cx="10709910" cy="611505"/>
          </a:xfrm>
          <a:prstGeom prst="wedgeRoundRectCallout">
            <a:avLst>
              <a:gd name="adj1" fmla="val 29592"/>
              <a:gd name="adj2" fmla="val -355088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070C0"/>
                </a:solidFill>
              </a:rPr>
              <a:t>臣对君、下级对上级直言规劝，使之改正错误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  <p:bldP spid="9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/>
          <p:nvPr/>
        </p:nvSpPr>
        <p:spPr>
          <a:xfrm>
            <a:off x="2135188" y="404813"/>
            <a:ext cx="156083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itchFamily="18" charset="0"/>
                <a:ea typeface="宋体" panose="02010600030101010101" pitchFamily="2" charset="-122"/>
                <a:cs typeface="+mn-cs"/>
              </a:rPr>
              <a:t>解题</a:t>
            </a:r>
            <a:endParaRPr lang="zh-CN" altLang="en-US" sz="5400" b="1" noProof="1">
              <a:effectLst>
                <a:outerShdw blurRad="38100" dist="38100" dir="2700000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3700463" y="28590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1800" dirty="0">
              <a:latin typeface="Times New Roman" pitchFamily="18" charset="0"/>
            </a:endParaRPr>
          </a:p>
        </p:txBody>
      </p:sp>
      <p:sp>
        <p:nvSpPr>
          <p:cNvPr id="11267" name="Rectangle 6"/>
          <p:cNvSpPr/>
          <p:nvPr/>
        </p:nvSpPr>
        <p:spPr>
          <a:xfrm>
            <a:off x="2782888" y="2492375"/>
            <a:ext cx="7802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 dirty="0">
                <a:solidFill>
                  <a:srgbClr val="000000"/>
                </a:solidFill>
                <a:latin typeface="Times New Roman" pitchFamily="18" charset="0"/>
              </a:rPr>
              <a:t>邹 忌 讽 齐 王 纳 谏</a:t>
            </a:r>
          </a:p>
        </p:txBody>
      </p:sp>
      <p:sp>
        <p:nvSpPr>
          <p:cNvPr id="11269" name="Line 7"/>
          <p:cNvSpPr/>
          <p:nvPr/>
        </p:nvSpPr>
        <p:spPr>
          <a:xfrm>
            <a:off x="2855913" y="3500438"/>
            <a:ext cx="460851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0" name="Line 9"/>
          <p:cNvSpPr/>
          <p:nvPr/>
        </p:nvSpPr>
        <p:spPr>
          <a:xfrm>
            <a:off x="5949950" y="3716338"/>
            <a:ext cx="345757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1" name="AutoShape 10"/>
          <p:cNvSpPr/>
          <p:nvPr/>
        </p:nvSpPr>
        <p:spPr>
          <a:xfrm>
            <a:off x="5735638" y="2420938"/>
            <a:ext cx="2587625" cy="1081087"/>
          </a:xfrm>
          <a:prstGeom prst="wedgeRectCallout">
            <a:avLst>
              <a:gd name="adj1" fmla="val -23282"/>
              <a:gd name="adj2" fmla="val 49264"/>
            </a:avLst>
          </a:prstGeom>
          <a:noFill/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1800" dirty="0">
              <a:latin typeface="Times New Roman" pitchFamily="18" charset="0"/>
            </a:endParaRPr>
          </a:p>
        </p:txBody>
      </p:sp>
      <p:sp>
        <p:nvSpPr>
          <p:cNvPr id="11272" name="AutoShape 11"/>
          <p:cNvSpPr/>
          <p:nvPr/>
        </p:nvSpPr>
        <p:spPr>
          <a:xfrm>
            <a:off x="6456363" y="3789301"/>
            <a:ext cx="360362" cy="503360"/>
          </a:xfrm>
          <a:prstGeom prst="downArrow">
            <a:avLst>
              <a:gd name="adj1" fmla="val 50000"/>
              <a:gd name="adj2" fmla="val 74958"/>
            </a:avLst>
          </a:prstGeom>
          <a:solidFill>
            <a:schemeClr val="accent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endParaRPr lang="zh-CN" altLang="en-US" dirty="0">
              <a:latin typeface="Times New Roman" pitchFamily="18" charset="0"/>
            </a:endParaRPr>
          </a:p>
        </p:txBody>
      </p:sp>
      <p:sp>
        <p:nvSpPr>
          <p:cNvPr id="11273" name="Rectangle 12"/>
          <p:cNvSpPr/>
          <p:nvPr/>
        </p:nvSpPr>
        <p:spPr>
          <a:xfrm>
            <a:off x="2640013" y="4365625"/>
            <a:ext cx="40944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dirty="0">
                <a:solidFill>
                  <a:srgbClr val="000000"/>
                </a:solidFill>
                <a:latin typeface="Times New Roman" pitchFamily="18" charset="0"/>
              </a:rPr>
              <a:t>邹 忌 讽 齐 王</a:t>
            </a:r>
          </a:p>
        </p:txBody>
      </p:sp>
      <p:sp>
        <p:nvSpPr>
          <p:cNvPr id="11274" name="Rectangle 13"/>
          <p:cNvSpPr/>
          <p:nvPr/>
        </p:nvSpPr>
        <p:spPr>
          <a:xfrm>
            <a:off x="7170738" y="4365625"/>
            <a:ext cx="32562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dirty="0">
                <a:solidFill>
                  <a:srgbClr val="000000"/>
                </a:solidFill>
                <a:latin typeface="Times New Roman" pitchFamily="18" charset="0"/>
              </a:rPr>
              <a:t>齐 王 纳 谏</a:t>
            </a:r>
          </a:p>
        </p:txBody>
      </p:sp>
      <p:sp>
        <p:nvSpPr>
          <p:cNvPr id="11275" name="AutoShape 14"/>
          <p:cNvSpPr/>
          <p:nvPr/>
        </p:nvSpPr>
        <p:spPr>
          <a:xfrm>
            <a:off x="6850063" y="1669789"/>
            <a:ext cx="360362" cy="494236"/>
          </a:xfrm>
          <a:prstGeom prst="upArrow">
            <a:avLst>
              <a:gd name="adj1" fmla="val 50000"/>
              <a:gd name="adj2" fmla="val 69895"/>
            </a:avLst>
          </a:prstGeom>
          <a:solidFill>
            <a:schemeClr val="accent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endParaRPr lang="zh-CN" altLang="en-US" dirty="0">
              <a:latin typeface="Times New Roman" pitchFamily="18" charset="0"/>
            </a:endParaRPr>
          </a:p>
        </p:txBody>
      </p:sp>
      <p:sp>
        <p:nvSpPr>
          <p:cNvPr id="11276" name="Text Box 15"/>
          <p:cNvSpPr txBox="1"/>
          <p:nvPr/>
        </p:nvSpPr>
        <p:spPr>
          <a:xfrm>
            <a:off x="5951538" y="579438"/>
            <a:ext cx="13004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Times New Roman" pitchFamily="18" charset="0"/>
              </a:rPr>
              <a:t>兼语</a:t>
            </a:r>
          </a:p>
        </p:txBody>
      </p:sp>
      <p:sp>
        <p:nvSpPr>
          <p:cNvPr id="11277" name="Text Box 16"/>
          <p:cNvSpPr txBox="1"/>
          <p:nvPr/>
        </p:nvSpPr>
        <p:spPr>
          <a:xfrm>
            <a:off x="5303838" y="5470525"/>
            <a:ext cx="269748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600" dirty="0">
                <a:solidFill>
                  <a:srgbClr val="FF0000"/>
                </a:solidFill>
                <a:latin typeface="Times New Roman" pitchFamily="18" charset="0"/>
              </a:rPr>
              <a:t>兼语句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ldLvl="0" animBg="1"/>
      <p:bldP spid="11272" grpId="0" bldLvl="0" animBg="1"/>
      <p:bldP spid="11273" grpId="0"/>
      <p:bldP spid="11274" grpId="0"/>
      <p:bldP spid="11275" grpId="0" bldLvl="0" animBg="1"/>
      <p:bldP spid="11276" grpId="0"/>
      <p:bldP spid="112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6"/>
          <p:cNvGraphicFramePr>
            <a:graphicFrameLocks/>
          </p:cNvGraphicFramePr>
          <p:nvPr/>
        </p:nvGraphicFramePr>
        <p:xfrm>
          <a:off x="180975" y="1965960"/>
          <a:ext cx="11414760" cy="4655820"/>
        </p:xfrm>
        <a:graphic>
          <a:graphicData uri="http://schemas.openxmlformats.org/presentationml/2006/ole">
            <p:oleObj spid="_x0000_s17409" r:id="rId4" imgW="5315692" imgH="2828571" progId="PBrush">
              <p:embed/>
            </p:oleObj>
          </a:graphicData>
        </a:graphic>
      </p:graphicFrame>
      <p:sp>
        <p:nvSpPr>
          <p:cNvPr id="12289" name="Rectangle 2"/>
          <p:cNvSpPr>
            <a:spLocks noGrp="1"/>
          </p:cNvSpPr>
          <p:nvPr>
            <p:ph type="title"/>
          </p:nvPr>
        </p:nvSpPr>
        <p:spPr>
          <a:xfrm>
            <a:off x="1700530" y="299720"/>
            <a:ext cx="9277350" cy="1216025"/>
          </a:xfrm>
        </p:spPr>
        <p:txBody>
          <a:bodyPr wrap="square" anchor="ctr"/>
          <a:lstStyle/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楷体" pitchFamily="1" charset="-122"/>
                <a:ea typeface="楷体" pitchFamily="1" charset="-122"/>
              </a:rPr>
              <a:t>正音        听范读</a:t>
            </a:r>
          </a:p>
        </p:txBody>
      </p:sp>
      <p:pic>
        <p:nvPicPr>
          <p:cNvPr id="2" name="群星-战国策《邹忌讽齐王纳谏》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61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2268538" y="981075"/>
            <a:ext cx="6191250" cy="4831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昳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   　　</a:t>
            </a:r>
            <a:r>
              <a:rPr kumimoji="0" lang="zh-CN" altLang="en-US" sz="44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窥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    　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间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进      </a:t>
            </a: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期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年   　　　      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谤讥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     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朝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服衣冠　　     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皆</a:t>
            </a:r>
            <a:r>
              <a:rPr kumimoji="0" lang="zh-CN" altLang="en-US" sz="4400" b="1" u="sng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朝</a:t>
            </a:r>
            <a:r>
              <a:rPr kumimoji="0" lang="zh-CN" altLang="en-US" sz="44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于齐        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90570" y="981075"/>
            <a:ext cx="7404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y</a:t>
            </a:r>
            <a:r>
              <a:rPr lang="en-US" sz="36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隶书" pitchFamily="49" charset="-122"/>
                <a:sym typeface="+mn-ea"/>
              </a:rPr>
              <a:t>ì</a:t>
            </a:r>
            <a:endParaRPr lang="en-US" altLang="en-US" sz="3600" b="1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/>
              <a:ea typeface="隶书" pitchFamily="49" charset="-122"/>
              <a:sym typeface="+mn-ea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492500" y="1989138"/>
            <a:ext cx="1158875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ji</a:t>
            </a: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隶书" pitchFamily="49" charset="-122"/>
                <a:cs typeface="+mn-cs"/>
              </a:rPr>
              <a:t>à</a:t>
            </a: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n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497955" y="2261235"/>
            <a:ext cx="8763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  </a:t>
            </a:r>
            <a:endParaRPr lang="zh-CN" alt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6443663" y="1989138"/>
            <a:ext cx="74612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jī</a:t>
            </a:r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3924300" y="3068638"/>
            <a:ext cx="2068830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b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隶书" pitchFamily="49" charset="-122"/>
                <a:cs typeface="+mn-cs"/>
              </a:rPr>
              <a:t>à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jī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5076825" y="4005263"/>
            <a:ext cx="13081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zhāo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5148263" y="5013325"/>
            <a:ext cx="133826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ch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/>
                <a:ea typeface="隶书" pitchFamily="49" charset="-122"/>
                <a:cs typeface="+mn-cs"/>
              </a:rPr>
              <a:t>á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o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0065068" y="1017588"/>
            <a:ext cx="865188" cy="4154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6600" b="1" kern="1200" cap="none" spc="0" normalizeH="0" baseline="0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读准字音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105525" y="1017905"/>
            <a:ext cx="96520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4000" b="1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sym typeface="+mn-ea"/>
              </a:rPr>
              <a:t>kuī</a:t>
            </a:r>
            <a:endParaRPr lang="en-US" altLang="en-US" sz="4000" b="1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 animBg="1"/>
      <p:bldP spid="5" grpId="0"/>
      <p:bldP spid="33800" grpId="0" bldLvl="0" animBg="1"/>
      <p:bldP spid="33801" grpId="0" animBg="1"/>
      <p:bldP spid="33802" grpId="0" bldLvl="0" animBg="1"/>
      <p:bldP spid="33803" grpId="0" animBg="1"/>
      <p:bldP spid="33804" grpId="0" animBg="1"/>
      <p:bldP spid="33796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440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00420" y="-3175"/>
            <a:ext cx="6272530" cy="4574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3350" y="675005"/>
            <a:ext cx="1224851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solidFill>
                  <a:schemeClr val="accent2"/>
                </a:solidFill>
                <a:latin typeface="楷体" pitchFamily="1" charset="-122"/>
                <a:ea typeface="楷体" pitchFamily="1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邹忌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修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八尺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有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余，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而</a:t>
            </a:r>
            <a:r>
              <a:rPr lang="zh-CN" altLang="en-US" sz="3200" b="1" u="sng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形</a:t>
            </a: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 </a:t>
            </a:r>
          </a:p>
          <a:p>
            <a:pPr algn="l"/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 u="sng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貌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昳丽。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朝服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衣冠，窥</a:t>
            </a: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 </a:t>
            </a:r>
            <a:endParaRPr lang="en-US" altLang="zh-CN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镜，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谓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其妻曰</a:t>
            </a:r>
            <a:r>
              <a:rPr lang="en-US" altLang="zh-CN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: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“我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孰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与</a:t>
            </a:r>
          </a:p>
          <a:p>
            <a:pPr algn="l"/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endParaRPr lang="zh-CN" altLang="en-US" sz="3200" b="1">
              <a:solidFill>
                <a:srgbClr val="FF0000"/>
              </a:solidFill>
              <a:latin typeface="楷体" pitchFamily="1" charset="-122"/>
              <a:ea typeface="楷体" pitchFamily="1" charset="-122"/>
              <a:sym typeface="+mn-ea"/>
            </a:endParaRPr>
          </a:p>
          <a:p>
            <a:pPr algn="l"/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城北徐公美？”其妻曰：“君美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甚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，徐公何能</a:t>
            </a:r>
            <a:r>
              <a:rPr lang="zh-CN" altLang="en-US" sz="3200" b="1">
                <a:solidFill>
                  <a:srgbClr val="00B0F0"/>
                </a:solidFill>
                <a:latin typeface="楷体" pitchFamily="1" charset="-122"/>
                <a:ea typeface="楷体" pitchFamily="1" charset="-122"/>
                <a:sym typeface="+mn-ea"/>
              </a:rPr>
              <a:t>及</a:t>
            </a:r>
            <a:r>
              <a:rPr lang="zh-CN" altLang="en-US" sz="3200" b="1">
                <a:solidFill>
                  <a:srgbClr val="FF0000"/>
                </a:solidFill>
                <a:latin typeface="楷体" pitchFamily="1" charset="-122"/>
                <a:ea typeface="楷体" pitchFamily="1" charset="-122"/>
                <a:sym typeface="+mn-ea"/>
              </a:rPr>
              <a:t>公也！”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133350" y="-3175"/>
            <a:ext cx="2745105" cy="511810"/>
          </a:xfrm>
          <a:prstGeom prst="wedgeRectCallout">
            <a:avLst>
              <a:gd name="adj1" fmla="val 13659"/>
              <a:gd name="adj2" fmla="val 9032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800"/>
              <a:t>长，这里指身高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3071495" y="-3175"/>
            <a:ext cx="5649595" cy="611505"/>
          </a:xfrm>
          <a:prstGeom prst="wedgeRectCallout">
            <a:avLst>
              <a:gd name="adj1" fmla="val -47421"/>
              <a:gd name="adj2" fmla="val 7616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/>
              <a:t>“</a:t>
            </a:r>
            <a:r>
              <a:rPr lang="zh-CN" altLang="en-US" sz="2800" b="1"/>
              <a:t>有</a:t>
            </a:r>
            <a:r>
              <a:rPr lang="en-US" altLang="zh-CN" sz="2800" b="1"/>
              <a:t>”</a:t>
            </a:r>
            <a:r>
              <a:rPr lang="zh-CN" altLang="en-US" sz="2800" b="1"/>
              <a:t>通</a:t>
            </a:r>
            <a:r>
              <a:rPr lang="en-US" altLang="zh-CN" sz="2800" b="1"/>
              <a:t>“</a:t>
            </a:r>
            <a:r>
              <a:rPr lang="zh-CN" altLang="en-US" sz="2800" b="1"/>
              <a:t>又</a:t>
            </a:r>
            <a:r>
              <a:rPr lang="en-US" altLang="zh-CN" sz="2800" b="1"/>
              <a:t>”</a:t>
            </a:r>
            <a:r>
              <a:rPr lang="zh-CN" altLang="en-US" sz="2800" b="1"/>
              <a:t>，链接整数和零数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3071495" y="1308735"/>
            <a:ext cx="1712595" cy="611505"/>
          </a:xfrm>
          <a:prstGeom prst="wedgeRectCallout">
            <a:avLst>
              <a:gd name="adj1" fmla="val 28787"/>
              <a:gd name="adj2" fmla="val -8032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表并列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385445" y="1308735"/>
            <a:ext cx="1753235" cy="611505"/>
          </a:xfrm>
          <a:prstGeom prst="wedgeRectCallout">
            <a:avLst>
              <a:gd name="adj1" fmla="val -53585"/>
              <a:gd name="adj2" fmla="val 9278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形体容貌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2138045" y="1141095"/>
            <a:ext cx="934085" cy="997585"/>
          </a:xfrm>
          <a:prstGeom prst="wedgeRectCallout">
            <a:avLst>
              <a:gd name="adj1" fmla="val -68010"/>
              <a:gd name="adj2" fmla="val 6082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早晨</a:t>
            </a:r>
          </a:p>
        </p:txBody>
      </p:sp>
      <p:sp>
        <p:nvSpPr>
          <p:cNvPr id="8" name="矩形标注 7"/>
          <p:cNvSpPr/>
          <p:nvPr/>
        </p:nvSpPr>
        <p:spPr>
          <a:xfrm rot="1140000">
            <a:off x="1612265" y="2954655"/>
            <a:ext cx="1081405" cy="611505"/>
          </a:xfrm>
          <a:prstGeom prst="wedgeRectCallout">
            <a:avLst>
              <a:gd name="adj1" fmla="val -503"/>
              <a:gd name="adj2" fmla="val -1106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穿戴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805180" y="4566285"/>
            <a:ext cx="1468120" cy="611505"/>
          </a:xfrm>
          <a:prstGeom prst="wedgeRectCallout">
            <a:avLst>
              <a:gd name="adj1" fmla="val -17387"/>
              <a:gd name="adj2" fmla="val -13525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对</a:t>
            </a:r>
            <a:r>
              <a:rPr lang="en-US" altLang="zh-CN" sz="2800" b="1"/>
              <a:t>---</a:t>
            </a:r>
            <a:r>
              <a:rPr lang="zh-CN" altLang="en-US" sz="2800" b="1"/>
              <a:t>说</a:t>
            </a:r>
          </a:p>
        </p:txBody>
      </p:sp>
      <p:sp>
        <p:nvSpPr>
          <p:cNvPr id="10" name="矩形标注 9"/>
          <p:cNvSpPr/>
          <p:nvPr/>
        </p:nvSpPr>
        <p:spPr>
          <a:xfrm>
            <a:off x="3241040" y="4415155"/>
            <a:ext cx="1976755" cy="611505"/>
          </a:xfrm>
          <a:prstGeom prst="wedgeRectCallout">
            <a:avLst>
              <a:gd name="adj1" fmla="val -12510"/>
              <a:gd name="adj2" fmla="val -10773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谁，哪一个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4784090" y="6078220"/>
            <a:ext cx="1367790" cy="611505"/>
          </a:xfrm>
          <a:prstGeom prst="wedgeRectCallout">
            <a:avLst>
              <a:gd name="adj1" fmla="val 46471"/>
              <a:gd name="adj2" fmla="val -14075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极、很</a:t>
            </a:r>
          </a:p>
        </p:txBody>
      </p:sp>
      <p:sp>
        <p:nvSpPr>
          <p:cNvPr id="12" name="矩形标注 11"/>
          <p:cNvSpPr/>
          <p:nvPr/>
        </p:nvSpPr>
        <p:spPr>
          <a:xfrm>
            <a:off x="7383145" y="5993765"/>
            <a:ext cx="2693670" cy="611505"/>
          </a:xfrm>
          <a:prstGeom prst="wedgeRectCallout">
            <a:avLst>
              <a:gd name="adj1" fmla="val -7637"/>
              <a:gd name="adj2" fmla="val -12975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比得上。赶得上</a:t>
            </a:r>
          </a:p>
        </p:txBody>
      </p:sp>
      <p:sp>
        <p:nvSpPr>
          <p:cNvPr id="13" name="线形标注 1 12"/>
          <p:cNvSpPr/>
          <p:nvPr/>
        </p:nvSpPr>
        <p:spPr>
          <a:xfrm>
            <a:off x="5899785" y="675005"/>
            <a:ext cx="6273800" cy="4352290"/>
          </a:xfrm>
          <a:prstGeom prst="borderCallout1">
            <a:avLst>
              <a:gd name="adj1" fmla="val 18748"/>
              <a:gd name="adj2" fmla="val -4048"/>
              <a:gd name="adj3" fmla="val 94368"/>
              <a:gd name="adj4" fmla="val -4058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tx1"/>
                </a:solidFill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</a:rPr>
              <a:t>邹忌身高八尺多，形体容貌光艳美丽。一天早晨，邹忌穿戴</a:t>
            </a:r>
          </a:p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好衣帽，照着镜子，对他的妻说：</a:t>
            </a:r>
            <a:r>
              <a:rPr lang="en-US" altLang="zh-CN" sz="3200" b="1">
                <a:solidFill>
                  <a:schemeClr val="tx1"/>
                </a:solidFill>
              </a:rPr>
              <a:t>“</a:t>
            </a:r>
            <a:r>
              <a:rPr lang="zh-CN" altLang="en-US" sz="3200" b="1">
                <a:solidFill>
                  <a:schemeClr val="tx1"/>
                </a:solidFill>
              </a:rPr>
              <a:t>我同城北的徐公比，</a:t>
            </a:r>
          </a:p>
          <a:p>
            <a:pPr algn="ctr"/>
            <a:r>
              <a:rPr lang="zh-CN" altLang="en-US" sz="3200" b="1">
                <a:solidFill>
                  <a:schemeClr val="tx1"/>
                </a:solidFill>
              </a:rPr>
              <a:t>谁漂亮？</a:t>
            </a:r>
            <a:r>
              <a:rPr lang="en-US" altLang="zh-CN" sz="3200" b="1">
                <a:solidFill>
                  <a:schemeClr val="tx1"/>
                </a:solidFill>
              </a:rPr>
              <a:t>”</a:t>
            </a:r>
            <a:r>
              <a:rPr lang="zh-CN" altLang="en-US" sz="3200" b="1">
                <a:solidFill>
                  <a:schemeClr val="tx1"/>
                </a:solidFill>
              </a:rPr>
              <a:t>他的妻子说：</a:t>
            </a:r>
            <a:r>
              <a:rPr lang="en-US" altLang="zh-CN" sz="3200" b="1">
                <a:solidFill>
                  <a:schemeClr val="tx1"/>
                </a:solidFill>
              </a:rPr>
              <a:t>“</a:t>
            </a:r>
            <a:r>
              <a:rPr lang="zh-CN" altLang="en-US" sz="3200" b="1">
                <a:solidFill>
                  <a:schemeClr val="tx1"/>
                </a:solidFill>
              </a:rPr>
              <a:t>您漂亮极了，徐公哪里比得上您呢？</a:t>
            </a:r>
          </a:p>
          <a:p>
            <a:pPr algn="ctr"/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450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5195" y="67310"/>
            <a:ext cx="7062470" cy="477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80415" y="959485"/>
            <a:ext cx="832739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城北徐公，齐国之</a:t>
            </a:r>
          </a:p>
          <a:p>
            <a:pPr algn="l"/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美丽者也。忌</a:t>
            </a:r>
            <a:r>
              <a:rPr lang="zh-CN" altLang="en-US" sz="32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不自</a:t>
            </a:r>
          </a:p>
          <a:p>
            <a:pPr algn="l"/>
            <a:endParaRPr lang="zh-CN" altLang="en-US" sz="32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2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200" b="1" u="sng" dirty="0">
              <a:solidFill>
                <a:srgbClr val="00B0F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32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信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而复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问其妾曰：</a:t>
            </a:r>
          </a:p>
          <a:p>
            <a:pPr algn="l"/>
            <a:endParaRPr lang="zh-CN" altLang="en-US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en-US" altLang="zh-CN" sz="3200" b="1" dirty="0">
              <a:solidFill>
                <a:srgbClr val="000000"/>
              </a:solidFill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吾</a:t>
            </a:r>
            <a:r>
              <a:rPr lang="zh-CN" altLang="en-US" sz="3200" b="1" u="sng" dirty="0">
                <a:solidFill>
                  <a:srgbClr val="00B0F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孰与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徐公美？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妾曰：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徐公何能及君也？</a:t>
            </a:r>
            <a:r>
              <a:rPr lang="en-US" altLang="zh-CN" sz="3200" b="1" dirty="0">
                <a:solidFill>
                  <a:srgbClr val="000000"/>
                </a:solidFill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”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310515" y="2122170"/>
            <a:ext cx="3783965" cy="545465"/>
          </a:xfrm>
          <a:prstGeom prst="wedgeRectCallout">
            <a:avLst>
              <a:gd name="adj1" fmla="val 34208"/>
              <a:gd name="adj2" fmla="val -7013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不相信自己，动宾倒置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310515" y="2851785"/>
            <a:ext cx="2375535" cy="427355"/>
          </a:xfrm>
          <a:prstGeom prst="wedgeRectCallout">
            <a:avLst>
              <a:gd name="adj1" fmla="val 19125"/>
              <a:gd name="adj2" fmla="val 1063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连词，表顺承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3465830" y="2759710"/>
            <a:ext cx="1270000" cy="611505"/>
          </a:xfrm>
          <a:prstGeom prst="wedgeRectCallout">
            <a:avLst>
              <a:gd name="adj1" fmla="val -130700"/>
              <a:gd name="adj2" fmla="val 651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/>
              <a:t>又，再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762000" y="5779770"/>
            <a:ext cx="8790305" cy="611505"/>
          </a:xfrm>
          <a:prstGeom prst="wedgeRectCallout">
            <a:avLst>
              <a:gd name="adj1" fmla="val -35537"/>
              <a:gd name="adj2" fmla="val -12154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/>
              <a:t>我与徐公孰美？孰与：用于比较性的选择问句中</a:t>
            </a:r>
          </a:p>
        </p:txBody>
      </p:sp>
      <p:sp>
        <p:nvSpPr>
          <p:cNvPr id="10" name="流程图: 过程 9"/>
          <p:cNvSpPr/>
          <p:nvPr/>
        </p:nvSpPr>
        <p:spPr>
          <a:xfrm>
            <a:off x="4736465" y="66675"/>
            <a:ext cx="7061200" cy="4773295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/>
              <a:t>城北的徐公，是齐国的美男子。邹忌不相信自己会比徐公漂亮，就又问他的妾：</a:t>
            </a:r>
            <a:r>
              <a:rPr lang="en-US" altLang="zh-CN" sz="3200" b="1"/>
              <a:t>“</a:t>
            </a:r>
            <a:r>
              <a:rPr lang="zh-CN" altLang="en-US" sz="3200" b="1"/>
              <a:t>我同徐公比，谁漂亮？</a:t>
            </a:r>
            <a:r>
              <a:rPr lang="en-US" altLang="zh-CN" sz="3200" b="1"/>
              <a:t>”</a:t>
            </a:r>
            <a:r>
              <a:rPr lang="zh-CN" altLang="en-US" sz="3200" b="1"/>
              <a:t>妾说：</a:t>
            </a:r>
            <a:r>
              <a:rPr lang="en-US" altLang="zh-CN" sz="3200" b="1"/>
              <a:t>“</a:t>
            </a:r>
            <a:r>
              <a:rPr lang="zh-CN" altLang="en-US" sz="3200" b="1"/>
              <a:t>徐公怎么能比得上您呢？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4508</Words>
  <Application>Microsoft Office PowerPoint</Application>
  <PresentationFormat>自定义</PresentationFormat>
  <Paragraphs>479</Paragraphs>
  <Slides>38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幻灯片 1</vt:lpstr>
      <vt:lpstr>幻灯片 2</vt:lpstr>
      <vt:lpstr>幻灯片 3</vt:lpstr>
      <vt:lpstr>幻灯片 4</vt:lpstr>
      <vt:lpstr>幻灯片 5</vt:lpstr>
      <vt:lpstr>正音        听范读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比较下面几个“朝”字的意思</vt:lpstr>
      <vt:lpstr>比较下列“间”字的读音和意思</vt:lpstr>
      <vt:lpstr>幻灯片 36</vt:lpstr>
      <vt:lpstr>幻灯片 37</vt:lpstr>
      <vt:lpstr>幻灯片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35</cp:revision>
  <dcterms:created xsi:type="dcterms:W3CDTF">2017-12-22T00:23:00Z</dcterms:created>
  <dcterms:modified xsi:type="dcterms:W3CDTF">2017-12-25T07:15:25Z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