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doc" ContentType="application/msword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60"/>
  </p:handoutMasterIdLst>
  <p:sldIdLst>
    <p:sldId id="256" r:id="rId3"/>
    <p:sldId id="331" r:id="rId5"/>
    <p:sldId id="751" r:id="rId6"/>
    <p:sldId id="336" r:id="rId7"/>
    <p:sldId id="442" r:id="rId8"/>
    <p:sldId id="402" r:id="rId9"/>
    <p:sldId id="790" r:id="rId10"/>
    <p:sldId id="362" r:id="rId11"/>
    <p:sldId id="338" r:id="rId12"/>
    <p:sldId id="339" r:id="rId13"/>
    <p:sldId id="340" r:id="rId14"/>
    <p:sldId id="650" r:id="rId15"/>
    <p:sldId id="752" r:id="rId16"/>
    <p:sldId id="753" r:id="rId17"/>
    <p:sldId id="754" r:id="rId18"/>
    <p:sldId id="826" r:id="rId19"/>
    <p:sldId id="827" r:id="rId20"/>
    <p:sldId id="828" r:id="rId21"/>
    <p:sldId id="829" r:id="rId22"/>
    <p:sldId id="830" r:id="rId23"/>
    <p:sldId id="831" r:id="rId24"/>
    <p:sldId id="832" r:id="rId25"/>
    <p:sldId id="755" r:id="rId26"/>
    <p:sldId id="756" r:id="rId27"/>
    <p:sldId id="332" r:id="rId28"/>
    <p:sldId id="788" r:id="rId29"/>
    <p:sldId id="757" r:id="rId30"/>
    <p:sldId id="758" r:id="rId31"/>
    <p:sldId id="759" r:id="rId32"/>
    <p:sldId id="760" r:id="rId33"/>
    <p:sldId id="620" r:id="rId34"/>
    <p:sldId id="914" r:id="rId35"/>
    <p:sldId id="909" r:id="rId36"/>
    <p:sldId id="910" r:id="rId37"/>
    <p:sldId id="958" r:id="rId38"/>
    <p:sldId id="994" r:id="rId39"/>
    <p:sldId id="911" r:id="rId40"/>
    <p:sldId id="839" r:id="rId41"/>
    <p:sldId id="358" r:id="rId42"/>
    <p:sldId id="678" r:id="rId43"/>
    <p:sldId id="677" r:id="rId44"/>
    <p:sldId id="941" r:id="rId45"/>
    <p:sldId id="980" r:id="rId46"/>
    <p:sldId id="981" r:id="rId47"/>
    <p:sldId id="982" r:id="rId48"/>
    <p:sldId id="944" r:id="rId49"/>
    <p:sldId id="945" r:id="rId50"/>
    <p:sldId id="919" r:id="rId51"/>
    <p:sldId id="920" r:id="rId52"/>
    <p:sldId id="921" r:id="rId53"/>
    <p:sldId id="922" r:id="rId54"/>
    <p:sldId id="923" r:id="rId55"/>
    <p:sldId id="924" r:id="rId56"/>
    <p:sldId id="721" r:id="rId57"/>
    <p:sldId id="722" r:id="rId58"/>
    <p:sldId id="730" r:id="rId59"/>
  </p:sldIdLst>
  <p:sldSz cx="12192000" cy="6858000"/>
  <p:notesSz cx="7103745" cy="10234295"/>
  <p:custDataLst>
    <p:tags r:id="rId6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D424F632-9D0A-44FA-B53B-C296A0DBF13D}">
          <p14:sldIdLst>
            <p14:sldId id="256"/>
            <p14:sldId id="331"/>
            <p14:sldId id="751"/>
            <p14:sldId id="336"/>
            <p14:sldId id="442"/>
            <p14:sldId id="402"/>
            <p14:sldId id="790"/>
            <p14:sldId id="362"/>
            <p14:sldId id="338"/>
            <p14:sldId id="339"/>
            <p14:sldId id="340"/>
            <p14:sldId id="650"/>
            <p14:sldId id="752"/>
            <p14:sldId id="753"/>
            <p14:sldId id="754"/>
            <p14:sldId id="826"/>
            <p14:sldId id="827"/>
            <p14:sldId id="828"/>
            <p14:sldId id="829"/>
            <p14:sldId id="830"/>
            <p14:sldId id="831"/>
            <p14:sldId id="755"/>
            <p14:sldId id="756"/>
            <p14:sldId id="332"/>
            <p14:sldId id="788"/>
            <p14:sldId id="757"/>
            <p14:sldId id="758"/>
            <p14:sldId id="759"/>
            <p14:sldId id="760"/>
            <p14:sldId id="620"/>
            <p14:sldId id="914"/>
            <p14:sldId id="909"/>
            <p14:sldId id="910"/>
            <p14:sldId id="994"/>
            <p14:sldId id="911"/>
            <p14:sldId id="839"/>
            <p14:sldId id="358"/>
            <p14:sldId id="678"/>
            <p14:sldId id="677"/>
            <p14:sldId id="941"/>
            <p14:sldId id="980"/>
            <p14:sldId id="981"/>
            <p14:sldId id="944"/>
            <p14:sldId id="945"/>
            <p14:sldId id="919"/>
            <p14:sldId id="920"/>
            <p14:sldId id="921"/>
            <p14:sldId id="922"/>
            <p14:sldId id="923"/>
            <p14:sldId id="924"/>
            <p14:sldId id="721"/>
            <p14:sldId id="722"/>
            <p14:sldId id="730"/>
            <p14:sldId id="982"/>
            <p14:sldId id="832"/>
            <p14:sldId id="958"/>
          </p14:sldIdLst>
        </p14:section>
      </p14:section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iao" initials="x" lastIdx="1" clrIdx="0"/>
  <p:cmAuthor id="2" name="dell" initials="d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401BC0"/>
    <a:srgbClr val="000000"/>
    <a:srgbClr val="FF3300"/>
    <a:srgbClr val="CC0000"/>
    <a:srgbClr val="007370"/>
    <a:srgbClr val="FBE5D6"/>
    <a:srgbClr val="009999"/>
    <a:srgbClr val="4F855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66" d="100"/>
          <a:sy n="66" d="100"/>
        </p:scale>
        <p:origin x="-108" y="-522"/>
      </p:cViewPr>
      <p:guideLst>
        <p:guide orient="horz" pos="2212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5" Type="http://schemas.openxmlformats.org/officeDocument/2006/relationships/tags" Target="tags/tag61.xml"/><Relationship Id="rId64" Type="http://schemas.openxmlformats.org/officeDocument/2006/relationships/commentAuthors" Target="commentAuthors.xml"/><Relationship Id="rId63" Type="http://schemas.openxmlformats.org/officeDocument/2006/relationships/tableStyles" Target="tableStyles.xml"/><Relationship Id="rId62" Type="http://schemas.openxmlformats.org/officeDocument/2006/relationships/viewProps" Target="viewProps.xml"/><Relationship Id="rId61" Type="http://schemas.openxmlformats.org/officeDocument/2006/relationships/presProps" Target="presProps.xml"/><Relationship Id="rId60" Type="http://schemas.openxmlformats.org/officeDocument/2006/relationships/handoutMaster" Target="handoutMasters/handoutMaster1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0.vml.rels><?xml version="1.0" encoding="UTF-8" standalone="yes"?>
<Relationships xmlns="http://schemas.openxmlformats.org/package/2006/relationships"><Relationship Id="rId4" Type="http://schemas.openxmlformats.org/officeDocument/2006/relationships/image" Target="../media/image23.emf"/><Relationship Id="rId3" Type="http://schemas.openxmlformats.org/officeDocument/2006/relationships/image" Target="../media/image22.emf"/><Relationship Id="rId2" Type="http://schemas.openxmlformats.org/officeDocument/2006/relationships/image" Target="../media/image21.emf"/><Relationship Id="rId1" Type="http://schemas.openxmlformats.org/officeDocument/2006/relationships/image" Target="../media/image1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image" Target="../media/image9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image" Target="../media/image1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7.vml.rels><?xml version="1.0" encoding="UTF-8" standalone="yes"?>
<Relationships xmlns="http://schemas.openxmlformats.org/package/2006/relationships"><Relationship Id="rId4" Type="http://schemas.openxmlformats.org/officeDocument/2006/relationships/image" Target="../media/image18.emf"/><Relationship Id="rId3" Type="http://schemas.openxmlformats.org/officeDocument/2006/relationships/image" Target="../media/image17.emf"/><Relationship Id="rId2" Type="http://schemas.openxmlformats.org/officeDocument/2006/relationships/image" Target="../media/image16.emf"/><Relationship Id="rId1" Type="http://schemas.openxmlformats.org/officeDocument/2006/relationships/image" Target="../media/image15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4338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6386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07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 userDrawn="1"/>
        </p:nvCxnSpPr>
        <p:spPr>
          <a:xfrm>
            <a:off x="742950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png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tx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-21590" y="-635"/>
            <a:ext cx="12210415" cy="6888480"/>
          </a:xfrm>
          <a:prstGeom prst="rect">
            <a:avLst/>
          </a:prstGeom>
          <a:solidFill>
            <a:srgbClr val="FBE5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15" name="图片 14" descr="LOGO"/>
          <p:cNvPicPr>
            <a:picLocks noChangeAspect="1"/>
          </p:cNvPicPr>
          <p:nvPr userDrawn="1"/>
        </p:nvPicPr>
        <p:blipFill>
          <a:blip r:embed="rId14" cstate="screen"/>
          <a:stretch>
            <a:fillRect/>
          </a:stretch>
        </p:blipFill>
        <p:spPr>
          <a:xfrm>
            <a:off x="10455275" y="123190"/>
            <a:ext cx="1513205" cy="458470"/>
          </a:xfrm>
          <a:prstGeom prst="rect">
            <a:avLst/>
          </a:prstGeom>
        </p:spPr>
      </p:pic>
      <p:grpSp>
        <p:nvGrpSpPr>
          <p:cNvPr id="8" name="组合 7"/>
          <p:cNvGrpSpPr/>
          <p:nvPr userDrawn="1"/>
        </p:nvGrpSpPr>
        <p:grpSpPr>
          <a:xfrm>
            <a:off x="-24765" y="6691630"/>
            <a:ext cx="12212955" cy="195580"/>
            <a:chOff x="-22" y="7904"/>
            <a:chExt cx="14533" cy="308"/>
          </a:xfrm>
        </p:grpSpPr>
        <p:sp>
          <p:nvSpPr>
            <p:cNvPr id="9" name="矩形 8"/>
            <p:cNvSpPr/>
            <p:nvPr userDrawn="1"/>
          </p:nvSpPr>
          <p:spPr>
            <a:xfrm>
              <a:off x="-22" y="7904"/>
              <a:ext cx="10915" cy="309"/>
            </a:xfrm>
            <a:prstGeom prst="rect">
              <a:avLst/>
            </a:prstGeom>
            <a:solidFill>
              <a:srgbClr val="0073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 userDrawn="1"/>
          </p:nvSpPr>
          <p:spPr>
            <a:xfrm>
              <a:off x="9457" y="7904"/>
              <a:ext cx="5055" cy="309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4.xml"/><Relationship Id="rId1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5.xml"/><Relationship Id="rId1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6.xml"/><Relationship Id="rId1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0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9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0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4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5.xml"/></Relationships>
</file>

<file path=ppt/slides/_rels/slide42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46.xml"/><Relationship Id="rId2" Type="http://schemas.openxmlformats.org/officeDocument/2006/relationships/image" Target="../media/image7.emf"/><Relationship Id="rId1" Type="http://schemas.openxmlformats.org/officeDocument/2006/relationships/oleObject" Target="../embeddings/Document1.doc"/></Relationships>
</file>

<file path=ppt/slides/_rels/slide43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.v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47.xml"/><Relationship Id="rId2" Type="http://schemas.openxmlformats.org/officeDocument/2006/relationships/image" Target="../media/image8.emf"/><Relationship Id="rId1" Type="http://schemas.openxmlformats.org/officeDocument/2006/relationships/oleObject" Target="../embeddings/Document2.doc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48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49.xml"/></Relationships>
</file>

<file path=ppt/slides/_rels/slide46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3.v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50.xml"/><Relationship Id="rId4" Type="http://schemas.openxmlformats.org/officeDocument/2006/relationships/image" Target="../media/image10.emf"/><Relationship Id="rId3" Type="http://schemas.openxmlformats.org/officeDocument/2006/relationships/oleObject" Target="../embeddings/Document4.doc"/><Relationship Id="rId2" Type="http://schemas.openxmlformats.org/officeDocument/2006/relationships/image" Target="../media/image9.emf"/><Relationship Id="rId1" Type="http://schemas.openxmlformats.org/officeDocument/2006/relationships/oleObject" Target="../embeddings/Document3.doc"/></Relationships>
</file>

<file path=ppt/slides/_rels/slide47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4.v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51.xml"/><Relationship Id="rId4" Type="http://schemas.openxmlformats.org/officeDocument/2006/relationships/image" Target="../media/image12.emf"/><Relationship Id="rId3" Type="http://schemas.openxmlformats.org/officeDocument/2006/relationships/oleObject" Target="../embeddings/Document6.doc"/><Relationship Id="rId2" Type="http://schemas.openxmlformats.org/officeDocument/2006/relationships/image" Target="../media/image11.emf"/><Relationship Id="rId1" Type="http://schemas.openxmlformats.org/officeDocument/2006/relationships/oleObject" Target="../embeddings/Document5.doc"/></Relationships>
</file>

<file path=ppt/slides/_rels/slide48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5.v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52.xml"/><Relationship Id="rId2" Type="http://schemas.openxmlformats.org/officeDocument/2006/relationships/image" Target="../media/image13.emf"/><Relationship Id="rId1" Type="http://schemas.openxmlformats.org/officeDocument/2006/relationships/oleObject" Target="../embeddings/Document7.doc"/></Relationships>
</file>

<file path=ppt/slides/_rels/slide49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6.v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53.xml"/><Relationship Id="rId2" Type="http://schemas.openxmlformats.org/officeDocument/2006/relationships/image" Target="../media/image14.emf"/><Relationship Id="rId1" Type="http://schemas.openxmlformats.org/officeDocument/2006/relationships/oleObject" Target="../embeddings/Document8.doc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/Relationships>
</file>

<file path=ppt/slides/_rels/slide50.xml.rels><?xml version="1.0" encoding="UTF-8" standalone="yes"?>
<Relationships xmlns="http://schemas.openxmlformats.org/package/2006/relationships"><Relationship Id="rId9" Type="http://schemas.openxmlformats.org/officeDocument/2006/relationships/tags" Target="../tags/tag54.xml"/><Relationship Id="rId8" Type="http://schemas.openxmlformats.org/officeDocument/2006/relationships/image" Target="../media/image18.emf"/><Relationship Id="rId7" Type="http://schemas.openxmlformats.org/officeDocument/2006/relationships/oleObject" Target="../embeddings/Document12.doc"/><Relationship Id="rId6" Type="http://schemas.openxmlformats.org/officeDocument/2006/relationships/image" Target="../media/image17.emf"/><Relationship Id="rId5" Type="http://schemas.openxmlformats.org/officeDocument/2006/relationships/oleObject" Target="../embeddings/Document11.doc"/><Relationship Id="rId4" Type="http://schemas.openxmlformats.org/officeDocument/2006/relationships/image" Target="../media/image16.emf"/><Relationship Id="rId3" Type="http://schemas.openxmlformats.org/officeDocument/2006/relationships/oleObject" Target="../embeddings/Document10.doc"/><Relationship Id="rId2" Type="http://schemas.openxmlformats.org/officeDocument/2006/relationships/image" Target="../media/image15.emf"/><Relationship Id="rId11" Type="http://schemas.openxmlformats.org/officeDocument/2006/relationships/vmlDrawing" Target="../drawings/vmlDrawing7.vml"/><Relationship Id="rId10" Type="http://schemas.openxmlformats.org/officeDocument/2006/relationships/slideLayout" Target="../slideLayouts/slideLayout7.xml"/><Relationship Id="rId1" Type="http://schemas.openxmlformats.org/officeDocument/2006/relationships/oleObject" Target="../embeddings/Document9.doc"/></Relationships>
</file>

<file path=ppt/slides/_rels/slide51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8.v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55.xml"/><Relationship Id="rId2" Type="http://schemas.openxmlformats.org/officeDocument/2006/relationships/image" Target="../media/image19.emf"/><Relationship Id="rId1" Type="http://schemas.openxmlformats.org/officeDocument/2006/relationships/oleObject" Target="../embeddings/Document13.doc"/></Relationships>
</file>

<file path=ppt/slides/_rels/slide52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9.v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56.xml"/><Relationship Id="rId2" Type="http://schemas.openxmlformats.org/officeDocument/2006/relationships/image" Target="../media/image20.emf"/><Relationship Id="rId1" Type="http://schemas.openxmlformats.org/officeDocument/2006/relationships/oleObject" Target="../embeddings/Document14.doc"/></Relationships>
</file>

<file path=ppt/slides/_rels/slide53.xml.rels><?xml version="1.0" encoding="UTF-8" standalone="yes"?>
<Relationships xmlns="http://schemas.openxmlformats.org/package/2006/relationships"><Relationship Id="rId9" Type="http://schemas.openxmlformats.org/officeDocument/2006/relationships/tags" Target="../tags/tag57.xml"/><Relationship Id="rId8" Type="http://schemas.openxmlformats.org/officeDocument/2006/relationships/image" Target="../media/image23.emf"/><Relationship Id="rId7" Type="http://schemas.openxmlformats.org/officeDocument/2006/relationships/oleObject" Target="../embeddings/Document18.doc"/><Relationship Id="rId6" Type="http://schemas.openxmlformats.org/officeDocument/2006/relationships/image" Target="../media/image22.emf"/><Relationship Id="rId5" Type="http://schemas.openxmlformats.org/officeDocument/2006/relationships/oleObject" Target="../embeddings/Document17.doc"/><Relationship Id="rId4" Type="http://schemas.openxmlformats.org/officeDocument/2006/relationships/image" Target="../media/image21.emf"/><Relationship Id="rId3" Type="http://schemas.openxmlformats.org/officeDocument/2006/relationships/oleObject" Target="../embeddings/Document16.doc"/><Relationship Id="rId2" Type="http://schemas.openxmlformats.org/officeDocument/2006/relationships/image" Target="../media/image15.emf"/><Relationship Id="rId11" Type="http://schemas.openxmlformats.org/officeDocument/2006/relationships/vmlDrawing" Target="../drawings/vmlDrawing10.vml"/><Relationship Id="rId10" Type="http://schemas.openxmlformats.org/officeDocument/2006/relationships/slideLayout" Target="../slideLayouts/slideLayout7.xml"/><Relationship Id="rId1" Type="http://schemas.openxmlformats.org/officeDocument/2006/relationships/oleObject" Target="../embeddings/Document15.doc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8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9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0.xml"/><Relationship Id="rId2" Type="http://schemas.openxmlformats.org/officeDocument/2006/relationships/image" Target="../media/image2.jpeg"/><Relationship Id="rId1" Type="http://schemas.openxmlformats.org/officeDocument/2006/relationships/hyperlink" Target="http://www.e0431.com/hero/gdmr/gdmr-3/smg.htm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13.xml"/><Relationship Id="rId2" Type="http://schemas.openxmlformats.org/officeDocument/2006/relationships/image" Target="../media/image3.jpeg"/><Relationship Id="rId1" Type="http://schemas.openxmlformats.org/officeDocument/2006/relationships/tags" Target="../tags/tag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321731" y="2149076"/>
            <a:ext cx="5184360" cy="1014730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dist"/>
            <a:r>
              <a:rPr lang="en-US" sz="6000" b="1" dirty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4</a:t>
            </a:r>
            <a:r>
              <a:rPr lang="en-US" sz="6000" b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 </a:t>
            </a:r>
            <a:r>
              <a:rPr lang="zh-CN" altLang="en-US" sz="6000" b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孙权劝学</a:t>
            </a:r>
            <a:endParaRPr sz="6000" b="1" dirty="0" smtClean="0">
              <a:ln w="28575">
                <a:noFill/>
              </a:ln>
              <a:solidFill>
                <a:schemeClr val="bg2">
                  <a:lumMod val="25000"/>
                </a:schemeClr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98672" y="3459258"/>
            <a:ext cx="2918207" cy="70675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dist"/>
            <a:r>
              <a:rPr lang="en-US" altLang="zh-CN" sz="4000" b="1" dirty="0" smtClean="0">
                <a:ln w="28575">
                  <a:noFill/>
                </a:ln>
                <a:solidFill>
                  <a:srgbClr val="FF3300"/>
                </a:solidFill>
                <a:latin typeface="思源黑体 CN Regular" panose="020B0500000000000000" charset="-122"/>
                <a:ea typeface="思源黑体 CN Regular" panose="020B0500000000000000" charset="-122"/>
              </a:rPr>
              <a:t>《</a:t>
            </a:r>
            <a:r>
              <a:rPr lang="zh-CN" altLang="en-US" sz="4000" b="1" dirty="0" smtClean="0">
                <a:ln w="28575">
                  <a:noFill/>
                </a:ln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资治通鉴</a:t>
            </a:r>
            <a:r>
              <a:rPr lang="en-US" altLang="zh-CN" sz="4000" b="1" dirty="0" smtClean="0">
                <a:ln w="28575">
                  <a:noFill/>
                </a:ln>
                <a:solidFill>
                  <a:srgbClr val="FF3300"/>
                </a:solidFill>
                <a:latin typeface="思源黑体 CN Regular" panose="020B0500000000000000" charset="-122"/>
                <a:ea typeface="思源黑体 CN Regular" panose="020B0500000000000000" charset="-122"/>
              </a:rPr>
              <a:t>》</a:t>
            </a:r>
            <a:endParaRPr lang="en-US" altLang="zh-CN" sz="4000" b="1" dirty="0" smtClean="0">
              <a:ln w="28575">
                <a:noFill/>
              </a:ln>
              <a:solidFill>
                <a:srgbClr val="FF3300"/>
              </a:solidFill>
              <a:latin typeface="思源黑体 CN Regular" panose="020B0500000000000000" charset="-122"/>
              <a:ea typeface="思源黑体 CN Regular" panose="020B0500000000000000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242" descr="中国教育出版网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36" t="-517" r="5879" b="12093"/>
          <a:stretch>
            <a:fillRect/>
          </a:stretch>
        </p:blipFill>
        <p:spPr bwMode="auto">
          <a:xfrm>
            <a:off x="6758371" y="1052512"/>
            <a:ext cx="3774584" cy="3976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0" name="矩形 10243" descr="中国教育出版网"/>
          <p:cNvSpPr>
            <a:spLocks noChangeArrowheads="1"/>
          </p:cNvSpPr>
          <p:nvPr/>
        </p:nvSpPr>
        <p:spPr bwMode="auto">
          <a:xfrm>
            <a:off x="596900" y="1052830"/>
            <a:ext cx="5785485" cy="544639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/>
            <a:r>
              <a:rPr lang="zh-CN" altLang="en-US" sz="28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lang="zh-CN" altLang="en-US" sz="3600" b="1" u="sng" dirty="0" smtClean="0">
                <a:solidFill>
                  <a:srgbClr val="FFFF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吕</a:t>
            </a:r>
            <a:r>
              <a:rPr lang="zh-CN" altLang="en-US" sz="3600" b="1" u="sng" dirty="0">
                <a:solidFill>
                  <a:srgbClr val="FFFF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蒙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字</a:t>
            </a:r>
            <a:r>
              <a:rPr lang="zh-CN" altLang="en-US" sz="28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子明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东汉末孙权手下的将领。出身贫苦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少年时不读书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壮年时接受孙权劝告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,努力修习经典,遍</a:t>
            </a: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读群书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,逐渐蜕变成一位具有战略眼光、</a:t>
            </a: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智勇双全的将领。跟随孙权打仗有功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官拜</a:t>
            </a:r>
            <a:r>
              <a:rPr lang="zh-CN" altLang="en-US" sz="3200" b="1" dirty="0">
                <a:solidFill>
                  <a:srgbClr val="FFFF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虎威将军</a:t>
            </a: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。倍受孙权、鲁肃的信赖。鲁肃死后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掌管东吴军事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智袭荆州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擒杀关羽父子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名扬三国。杀关羽后不久病死。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吕蒙发愤勤学的事迹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,成为中国古代将勤补拙、笃志力学的代表,与其有关的成语有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刮目相待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”“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吴下阿蒙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等。</a:t>
            </a:r>
            <a:endParaRPr lang="zh-CN" altLang="en-US" sz="3200" b="1" dirty="0"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18436" name="矩形 10244" descr="中国教育出版网"/>
          <p:cNvSpPr>
            <a:spLocks noChangeArrowheads="1"/>
          </p:cNvSpPr>
          <p:nvPr/>
        </p:nvSpPr>
        <p:spPr bwMode="auto">
          <a:xfrm>
            <a:off x="7967133" y="1404938"/>
            <a:ext cx="4224867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br>
              <a:rPr lang="en-US" altLang="zh-CN" sz="3200" b="1">
                <a:solidFill>
                  <a:srgbClr val="990000"/>
                </a:solidFill>
                <a:ea typeface="华文行楷" panose="02010800040101010101" pitchFamily="2" charset="-122"/>
              </a:rPr>
            </a:br>
            <a:endParaRPr lang="en-US" altLang="zh-CN" sz="3200" b="1">
              <a:solidFill>
                <a:srgbClr val="990000"/>
              </a:solidFill>
              <a:ea typeface="华文行楷" panose="0201080004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矩形 11266" descr="中国教育出版网"/>
          <p:cNvSpPr>
            <a:spLocks noChangeArrowheads="1"/>
          </p:cNvSpPr>
          <p:nvPr/>
        </p:nvSpPr>
        <p:spPr bwMode="auto">
          <a:xfrm>
            <a:off x="4611370" y="1073785"/>
            <a:ext cx="5951220" cy="36715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</a:t>
            </a:r>
            <a:r>
              <a:rPr lang="zh-CN" altLang="en-US" sz="2800" b="1" dirty="0" smtClean="0">
                <a:solidFill>
                  <a:srgbClr val="FFFF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</a:t>
            </a:r>
            <a:r>
              <a:rPr lang="zh-CN" altLang="en-US" sz="3600" b="1" u="sng" dirty="0" smtClean="0">
                <a:solidFill>
                  <a:srgbClr val="FFFF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鲁</a:t>
            </a:r>
            <a:r>
              <a:rPr lang="zh-CN" altLang="en-US" sz="3600" b="1" u="sng" dirty="0">
                <a:solidFill>
                  <a:srgbClr val="FFFF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肃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字子敬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东汉末孙权的谋臣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杰出的战略家、外交家。从小丧父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靠祖母抚养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少有大志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轻财好施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喜欢习武骑射。他一生的最大功绩是倡导、促成并终身不易地竭力维护孙刘联盟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使三足鼎立之势能够形成。 </a:t>
            </a:r>
            <a:endParaRPr lang="zh-CN" altLang="en-US" sz="2800" b="1" dirty="0"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2356" y="1073862"/>
            <a:ext cx="3144347" cy="373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文本框 4"/>
          <p:cNvSpPr txBox="1"/>
          <p:nvPr/>
        </p:nvSpPr>
        <p:spPr>
          <a:xfrm>
            <a:off x="2176463" y="1882775"/>
            <a:ext cx="576262" cy="5530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0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孤</a:t>
            </a:r>
            <a:endParaRPr lang="zh-CN" altLang="en-US" sz="30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1747" name="文本框 7"/>
          <p:cNvSpPr txBox="1"/>
          <p:nvPr/>
        </p:nvSpPr>
        <p:spPr>
          <a:xfrm>
            <a:off x="3036888" y="1882775"/>
            <a:ext cx="3024187" cy="5530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古时王侯的自称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1204" name="文本框 4"/>
          <p:cNvSpPr txBox="1"/>
          <p:nvPr/>
        </p:nvSpPr>
        <p:spPr>
          <a:xfrm>
            <a:off x="2176463" y="1141413"/>
            <a:ext cx="576262" cy="5530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0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卿</a:t>
            </a:r>
            <a:endParaRPr lang="zh-CN" altLang="en-US" sz="30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1755" name="文本框 7"/>
          <p:cNvSpPr txBox="1"/>
          <p:nvPr/>
        </p:nvSpPr>
        <p:spPr>
          <a:xfrm>
            <a:off x="2976880" y="1141730"/>
            <a:ext cx="702119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古代君对臣的爱</a:t>
            </a:r>
            <a:r>
              <a:rPr lang="zh-CN" altLang="en-US" sz="30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称</a:t>
            </a:r>
            <a:r>
              <a:rPr lang="en-US" altLang="zh-CN" sz="3000" b="1">
                <a:solidFill>
                  <a:srgbClr val="0000FF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0000FF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朋友、夫妇间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的爱</a:t>
            </a:r>
            <a:r>
              <a:rPr lang="zh-CN" altLang="en-US" sz="30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称</a:t>
            </a:r>
            <a:endParaRPr lang="zh-CN" altLang="en-US" sz="3000" b="1" dirty="0">
              <a:solidFill>
                <a:srgbClr val="401BC0"/>
              </a:solidFill>
              <a:latin typeface="Arial" panose="020B0604020202020204" pitchFamily="34" charset="0"/>
              <a:ea typeface="SimSun-ExtB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51208" name="文本框 4"/>
          <p:cNvSpPr txBox="1"/>
          <p:nvPr/>
        </p:nvSpPr>
        <p:spPr>
          <a:xfrm>
            <a:off x="2046288" y="2565400"/>
            <a:ext cx="1152525" cy="5530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0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大兄</a:t>
            </a:r>
            <a:endParaRPr lang="zh-CN" altLang="en-US" sz="30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7"/>
          <p:cNvSpPr txBox="1"/>
          <p:nvPr/>
        </p:nvSpPr>
        <p:spPr>
          <a:xfrm>
            <a:off x="3038475" y="2565400"/>
            <a:ext cx="5759450" cy="5530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对朋友辈的敬称</a:t>
            </a:r>
            <a:endParaRPr lang="zh-CN" altLang="en-US" sz="30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10" name="文本框 4"/>
          <p:cNvSpPr txBox="1"/>
          <p:nvPr/>
        </p:nvSpPr>
        <p:spPr>
          <a:xfrm>
            <a:off x="2046288" y="4084003"/>
            <a:ext cx="1152525" cy="5530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0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自称：</a:t>
            </a:r>
            <a:endParaRPr lang="zh-CN" altLang="en-US" sz="30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1211" name="文本框 4"/>
          <p:cNvSpPr txBox="1"/>
          <p:nvPr/>
        </p:nvSpPr>
        <p:spPr>
          <a:xfrm>
            <a:off x="2045653" y="5002213"/>
            <a:ext cx="1152525" cy="5530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0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他称：</a:t>
            </a:r>
            <a:endParaRPr lang="zh-CN" altLang="en-US" sz="30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7"/>
          <p:cNvSpPr txBox="1"/>
          <p:nvPr/>
        </p:nvSpPr>
        <p:spPr>
          <a:xfrm>
            <a:off x="3198495" y="4084320"/>
            <a:ext cx="619760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朕</a:t>
            </a:r>
            <a:r>
              <a:rPr lang="en-US" altLang="zh-CN" sz="300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zhèn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、寡人、愚、臣、仆</a:t>
            </a:r>
            <a:endParaRPr lang="zh-CN" altLang="en-US" sz="30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7"/>
          <p:cNvSpPr txBox="1"/>
          <p:nvPr/>
        </p:nvSpPr>
        <p:spPr>
          <a:xfrm>
            <a:off x="3129915" y="5002530"/>
            <a:ext cx="708279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圣上、麾下、令尊、贤侄、仁兄、爱卿等。</a:t>
            </a:r>
            <a:endParaRPr lang="zh-CN" altLang="en-US" sz="30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148520" y="426291"/>
            <a:ext cx="2792616" cy="713740"/>
            <a:chOff x="2371" y="690"/>
            <a:chExt cx="3471" cy="1124"/>
          </a:xfrm>
        </p:grpSpPr>
        <p:sp>
          <p:nvSpPr>
            <p:cNvPr id="6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7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说称谓语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9" name="文本框 4"/>
          <p:cNvSpPr txBox="1"/>
          <p:nvPr/>
        </p:nvSpPr>
        <p:spPr>
          <a:xfrm>
            <a:off x="2176463" y="3248025"/>
            <a:ext cx="1152525" cy="5530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0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阿ā</a:t>
            </a:r>
            <a:endParaRPr lang="zh-CN" altLang="en-US" sz="30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7"/>
          <p:cNvSpPr txBox="1"/>
          <p:nvPr/>
        </p:nvSpPr>
        <p:spPr>
          <a:xfrm>
            <a:off x="3129915" y="3248025"/>
            <a:ext cx="665162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在姓、名、某些称呼前面</a:t>
            </a:r>
            <a:r>
              <a:rPr lang="en-US" altLang="zh-CN" sz="3000" b="1">
                <a:solidFill>
                  <a:srgbClr val="0000FF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含亲昵意味</a:t>
            </a:r>
            <a:endParaRPr lang="zh-CN" altLang="en-US" sz="30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1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/>
      <p:bldP spid="31755" grpId="0"/>
      <p:bldP spid="3" grpId="0"/>
      <p:bldP spid="2" grpId="0"/>
      <p:bldP spid="5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65810" y="499110"/>
            <a:ext cx="2432685" cy="713740"/>
            <a:chOff x="2371" y="690"/>
            <a:chExt cx="3471" cy="1124"/>
          </a:xfrm>
        </p:grpSpPr>
        <p:sp>
          <p:nvSpPr>
            <p:cNvPr id="3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4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文言积累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1080504" y="1952506"/>
            <a:ext cx="10030046" cy="2953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①</a:t>
            </a:r>
            <a:r>
              <a:rPr lang="zh-CN" altLang="zh-CN" sz="28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孤</a:t>
            </a:r>
            <a:r>
              <a:rPr lang="zh-CN" altLang="zh-CN" sz="2800" b="1" dirty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岂欲卿</a:t>
            </a:r>
            <a:r>
              <a:rPr lang="zh-CN" altLang="zh-CN" sz="3200" b="1" u="sng" dirty="0">
                <a:solidFill>
                  <a:srgbClr val="CC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治</a:t>
            </a:r>
            <a:r>
              <a:rPr lang="zh-CN" altLang="zh-CN" sz="2800" b="1" dirty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经为</a:t>
            </a:r>
            <a:r>
              <a:rPr lang="zh-CN" altLang="zh-CN" sz="3200" b="1" u="sng" dirty="0">
                <a:solidFill>
                  <a:srgbClr val="CC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博士</a:t>
            </a:r>
            <a:r>
              <a:rPr lang="zh-CN" altLang="zh-CN" sz="2800" b="1" dirty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邪（古义：    。今义：治理。）</a:t>
            </a:r>
            <a:endParaRPr lang="zh-CN" altLang="zh-CN" sz="2800" b="1" dirty="0">
              <a:solidFill>
                <a:schemeClr val="accent1">
                  <a:lumMod val="75000"/>
                </a:schemeClr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（古义：                       。  今义：一种学位。）</a:t>
            </a:r>
            <a:endParaRPr lang="zh-CN" altLang="en-US" sz="2800" b="1" dirty="0" smtClean="0">
              <a:solidFill>
                <a:schemeClr val="accent1">
                  <a:lumMod val="75000"/>
                </a:schemeClr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②</a:t>
            </a:r>
            <a:r>
              <a:rPr lang="zh-CN" altLang="zh-CN" sz="3200" b="1" u="sng" dirty="0">
                <a:solidFill>
                  <a:srgbClr val="CC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但</a:t>
            </a:r>
            <a:r>
              <a:rPr lang="zh-CN" altLang="zh-CN" sz="2800" b="1" dirty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当涉猎（古义：         。   今义：表转折的连词。）</a:t>
            </a:r>
            <a:endParaRPr lang="zh-CN" altLang="zh-CN" sz="2800" b="1" dirty="0">
              <a:solidFill>
                <a:schemeClr val="accent1">
                  <a:lumMod val="75000"/>
                </a:schemeClr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③</a:t>
            </a:r>
            <a:r>
              <a:rPr lang="zh-CN" altLang="zh-CN" sz="2800" b="1" dirty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见</a:t>
            </a:r>
            <a:r>
              <a:rPr lang="zh-CN" altLang="zh-CN" sz="3200" b="1" u="sng" dirty="0">
                <a:solidFill>
                  <a:srgbClr val="CC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往事</a:t>
            </a:r>
            <a:r>
              <a:rPr lang="zh-CN" altLang="zh-CN" sz="2800" b="1" dirty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耳（古义：      。        今义：过去的事。）</a:t>
            </a:r>
            <a:endParaRPr lang="zh-CN" altLang="zh-CN" sz="2800" b="1" dirty="0">
              <a:solidFill>
                <a:schemeClr val="accent1">
                  <a:lumMod val="75000"/>
                </a:schemeClr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679" y="1426786"/>
            <a:ext cx="22461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古今异义</a:t>
            </a:r>
            <a:endParaRPr lang="zh-CN" altLang="zh-CN" sz="3200" b="1" dirty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矩形 2"/>
          <p:cNvSpPr/>
          <p:nvPr/>
        </p:nvSpPr>
        <p:spPr>
          <a:xfrm>
            <a:off x="6409373" y="2147095"/>
            <a:ext cx="94869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研究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" name="矩形 2"/>
          <p:cNvSpPr/>
          <p:nvPr/>
        </p:nvSpPr>
        <p:spPr>
          <a:xfrm>
            <a:off x="2852420" y="2838133"/>
            <a:ext cx="418147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专掌经学传授的学官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矩形 2"/>
          <p:cNvSpPr/>
          <p:nvPr/>
        </p:nvSpPr>
        <p:spPr>
          <a:xfrm>
            <a:off x="4227513" y="3530125"/>
            <a:ext cx="143764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algn="l"/>
            <a:r>
              <a:rPr lang="zh-CN" altLang="en-US" sz="30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只</a:t>
            </a:r>
            <a:r>
              <a:rPr lang="zh-CN" altLang="zh-CN" sz="3000" b="1">
                <a:solidFill>
                  <a:srgbClr val="FF33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只是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" name="矩形 4"/>
          <p:cNvSpPr/>
          <p:nvPr/>
        </p:nvSpPr>
        <p:spPr>
          <a:xfrm>
            <a:off x="4329430" y="4292442"/>
            <a:ext cx="94869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历史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80504" y="5017076"/>
            <a:ext cx="181800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通假字</a:t>
            </a:r>
            <a:endParaRPr lang="zh-CN" altLang="zh-CN" sz="3200" b="1" dirty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555750" y="5597843"/>
            <a:ext cx="5033963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D0D0D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孤岂欲卿治经为博士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邪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055360" y="5527040"/>
            <a:ext cx="451739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同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耶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r>
              <a:rPr lang="zh-CN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反问语气词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“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吗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”</a:t>
            </a:r>
            <a:endParaRPr lang="zh-CN" altLang="en-US" sz="3200" b="1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012833" y="4610624"/>
            <a:ext cx="9168810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与</a:t>
            </a:r>
            <a:r>
              <a:rPr lang="zh-CN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蒙论议，大惊（              ）</a:t>
            </a:r>
            <a:endParaRPr lang="zh-CN" altLang="zh-CN" sz="2800" b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r>
              <a:rPr lang="zh-CN" altLang="zh-CN" sz="28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大</a:t>
            </a:r>
            <a:r>
              <a:rPr lang="zh-CN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兄何见事之晚乎（            ）</a:t>
            </a:r>
            <a:endParaRPr lang="zh-CN" altLang="zh-CN" sz="2800" b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91555" y="756315"/>
            <a:ext cx="222631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一词多义</a:t>
            </a:r>
            <a:endParaRPr lang="zh-CN" altLang="zh-CN" sz="3200" b="1" dirty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02781" y="1634904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CC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见</a:t>
            </a:r>
            <a:endParaRPr lang="zh-CN" altLang="en-US" sz="3200" dirty="0">
              <a:solidFill>
                <a:srgbClr val="CC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84744" y="1450239"/>
            <a:ext cx="6096000" cy="95313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sz="28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见</a:t>
            </a:r>
            <a:r>
              <a:rPr lang="zh-CN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往事耳（          ）</a:t>
            </a:r>
            <a:endParaRPr lang="zh-CN" altLang="zh-CN" sz="2800" b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r>
              <a:rPr lang="zh-CN" altLang="zh-CN" sz="28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大</a:t>
            </a:r>
            <a:r>
              <a:rPr lang="zh-CN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兄何见事之晚乎（          ）</a:t>
            </a:r>
            <a:endParaRPr lang="zh-CN" altLang="zh-CN" sz="2800" b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83986" y="2699547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CC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以</a:t>
            </a:r>
            <a:endParaRPr lang="zh-CN" altLang="en-US" sz="3200" dirty="0">
              <a:solidFill>
                <a:srgbClr val="CC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83986" y="3659830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CC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当</a:t>
            </a:r>
            <a:endParaRPr lang="zh-CN" altLang="en-US" sz="3200" dirty="0">
              <a:solidFill>
                <a:srgbClr val="CC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14766" y="4795289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CC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大</a:t>
            </a:r>
            <a:endParaRPr lang="zh-CN" altLang="en-US" sz="3200" dirty="0">
              <a:solidFill>
                <a:srgbClr val="CC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991568" y="2413856"/>
            <a:ext cx="7976454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以军中多务（          ）</a:t>
            </a:r>
            <a:endParaRPr lang="zh-CN" altLang="zh-CN" sz="2800" b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r>
              <a:rPr lang="zh-CN" altLang="zh-CN" sz="28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自</a:t>
            </a:r>
            <a:r>
              <a:rPr lang="zh-CN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以为大有所益（                     ）</a:t>
            </a:r>
            <a:endParaRPr lang="zh-CN" altLang="zh-CN" sz="2800" b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994632" y="3475165"/>
            <a:ext cx="6096000" cy="95313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当涂掌事（         </a:t>
            </a:r>
            <a:r>
              <a:rPr lang="en-US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lang="zh-CN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）</a:t>
            </a:r>
            <a:endParaRPr lang="zh-CN" altLang="zh-CN" sz="2800" b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r>
              <a:rPr lang="zh-CN" altLang="zh-CN" sz="28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但</a:t>
            </a:r>
            <a:r>
              <a:rPr lang="zh-CN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当涉猎（          ）</a:t>
            </a:r>
            <a:endParaRPr lang="zh-CN" altLang="zh-CN" sz="2800" b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11" name="左大括号 10"/>
          <p:cNvSpPr/>
          <p:nvPr/>
        </p:nvSpPr>
        <p:spPr>
          <a:xfrm>
            <a:off x="1916908" y="1499456"/>
            <a:ext cx="155448" cy="91440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左大括号 11"/>
          <p:cNvSpPr/>
          <p:nvPr/>
        </p:nvSpPr>
        <p:spPr>
          <a:xfrm>
            <a:off x="1935109" y="2560765"/>
            <a:ext cx="155448" cy="80719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左大括号 12"/>
          <p:cNvSpPr/>
          <p:nvPr/>
        </p:nvSpPr>
        <p:spPr>
          <a:xfrm>
            <a:off x="1895626" y="3514872"/>
            <a:ext cx="155448" cy="91440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左大括号 13"/>
          <p:cNvSpPr/>
          <p:nvPr/>
        </p:nvSpPr>
        <p:spPr>
          <a:xfrm>
            <a:off x="1916908" y="4746024"/>
            <a:ext cx="155448" cy="818707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3888740" y="1450340"/>
            <a:ext cx="171196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zh-CN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动词</a:t>
            </a:r>
            <a:r>
              <a:rPr lang="zh-CN" altLang="zh-CN" sz="2800" b="1">
                <a:solidFill>
                  <a:srgbClr val="FF3300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了解</a:t>
            </a:r>
            <a:endParaRPr lang="zh-CN" altLang="en-US" sz="2800"/>
          </a:p>
        </p:txBody>
      </p:sp>
      <p:sp>
        <p:nvSpPr>
          <p:cNvPr id="16" name="文本框 15"/>
          <p:cNvSpPr txBox="1"/>
          <p:nvPr/>
        </p:nvSpPr>
        <p:spPr>
          <a:xfrm>
            <a:off x="5309235" y="1881505"/>
            <a:ext cx="171196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zh-CN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动词</a:t>
            </a:r>
            <a:r>
              <a:rPr lang="zh-CN" altLang="zh-CN" sz="2800" b="1">
                <a:solidFill>
                  <a:srgbClr val="FF3300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知晓</a:t>
            </a:r>
            <a:endParaRPr lang="zh-CN" altLang="en-US" sz="2800"/>
          </a:p>
        </p:txBody>
      </p:sp>
      <p:sp>
        <p:nvSpPr>
          <p:cNvPr id="17" name="文本框 16"/>
          <p:cNvSpPr txBox="1"/>
          <p:nvPr/>
        </p:nvSpPr>
        <p:spPr>
          <a:xfrm>
            <a:off x="4355465" y="2403475"/>
            <a:ext cx="135445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zh-CN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介词</a:t>
            </a:r>
            <a:r>
              <a:rPr lang="zh-CN" altLang="zh-CN" sz="2800" b="1">
                <a:solidFill>
                  <a:srgbClr val="FF3300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用</a:t>
            </a:r>
            <a:endParaRPr lang="zh-CN" altLang="en-US" sz="2800"/>
          </a:p>
        </p:txBody>
      </p:sp>
      <p:sp>
        <p:nvSpPr>
          <p:cNvPr id="18" name="文本框 17"/>
          <p:cNvSpPr txBox="1"/>
          <p:nvPr/>
        </p:nvSpPr>
        <p:spPr>
          <a:xfrm>
            <a:off x="5068570" y="2846070"/>
            <a:ext cx="359664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zh-CN" sz="28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与</a:t>
            </a:r>
            <a:r>
              <a:rPr lang="en-US" altLang="zh-CN" sz="28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“</a:t>
            </a:r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为</a:t>
            </a:r>
            <a:r>
              <a:rPr lang="en-US" altLang="zh-CN" sz="28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”</a:t>
            </a:r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连用</a:t>
            </a:r>
            <a:r>
              <a:rPr lang="zh-CN" altLang="zh-CN" sz="2800" b="1">
                <a:solidFill>
                  <a:srgbClr val="FF3300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动词</a:t>
            </a:r>
            <a:r>
              <a:rPr lang="zh-CN" altLang="zh-CN" sz="2800" b="1">
                <a:solidFill>
                  <a:srgbClr val="FF3300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认为</a:t>
            </a:r>
            <a:endParaRPr lang="zh-CN" altLang="en-US" sz="2800"/>
          </a:p>
        </p:txBody>
      </p:sp>
      <p:sp>
        <p:nvSpPr>
          <p:cNvPr id="19" name="文本框 18"/>
          <p:cNvSpPr txBox="1"/>
          <p:nvPr/>
        </p:nvSpPr>
        <p:spPr>
          <a:xfrm>
            <a:off x="3789680" y="3462020"/>
            <a:ext cx="31324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zh-CN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动词</a:t>
            </a:r>
            <a:r>
              <a:rPr lang="zh-CN" altLang="zh-CN" sz="2800" b="1">
                <a:solidFill>
                  <a:srgbClr val="FF3300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28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掌管</a:t>
            </a:r>
            <a:r>
              <a:rPr lang="zh-CN" altLang="zh-CN" sz="2800" b="1">
                <a:solidFill>
                  <a:srgbClr val="FF3300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28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主持</a:t>
            </a:r>
            <a:endParaRPr lang="zh-CN" altLang="zh-CN" sz="2800" b="1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888740" y="3907155"/>
            <a:ext cx="171196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zh-CN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动词</a:t>
            </a:r>
            <a:r>
              <a:rPr lang="zh-CN" altLang="zh-CN" sz="2800" b="1">
                <a:solidFill>
                  <a:srgbClr val="FF3300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应当</a:t>
            </a:r>
            <a:endParaRPr lang="zh-CN" altLang="en-US" sz="2800"/>
          </a:p>
        </p:txBody>
      </p:sp>
      <p:sp>
        <p:nvSpPr>
          <p:cNvPr id="21" name="文本框 20"/>
          <p:cNvSpPr txBox="1"/>
          <p:nvPr/>
        </p:nvSpPr>
        <p:spPr>
          <a:xfrm>
            <a:off x="5309235" y="4520565"/>
            <a:ext cx="171196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zh-CN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副词</a:t>
            </a:r>
            <a:r>
              <a:rPr lang="zh-CN" altLang="zh-CN" sz="2800" b="1">
                <a:solidFill>
                  <a:srgbClr val="FF3300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十分</a:t>
            </a:r>
            <a:endParaRPr lang="zh-CN" altLang="en-US" sz="2800"/>
          </a:p>
        </p:txBody>
      </p:sp>
      <p:sp>
        <p:nvSpPr>
          <p:cNvPr id="22" name="文本框 21"/>
          <p:cNvSpPr txBox="1"/>
          <p:nvPr/>
        </p:nvSpPr>
        <p:spPr>
          <a:xfrm>
            <a:off x="5217160" y="5042535"/>
            <a:ext cx="242697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zh-CN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形容词</a:t>
            </a:r>
            <a:r>
              <a:rPr lang="zh-CN" altLang="zh-CN" sz="2800" b="1">
                <a:solidFill>
                  <a:srgbClr val="FF3300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年长的</a:t>
            </a:r>
            <a:endParaRPr lang="zh-CN" altLang="en-US" sz="28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26559" y="920248"/>
            <a:ext cx="8924260" cy="189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①</a:t>
            </a:r>
            <a:r>
              <a:rPr lang="zh-CN" altLang="zh-CN" sz="30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吴</a:t>
            </a:r>
            <a:r>
              <a:rPr lang="zh-CN" altLang="zh-CN" sz="30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下阿蒙：             </a:t>
            </a:r>
            <a:endParaRPr lang="zh-CN" altLang="zh-CN" sz="3000" b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b="1" dirty="0" smtClean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0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②</a:t>
            </a:r>
            <a:r>
              <a:rPr lang="zh-CN" altLang="zh-CN" sz="30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刮</a:t>
            </a:r>
            <a:r>
              <a:rPr lang="zh-CN" altLang="zh-CN" sz="30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目相待：</a:t>
            </a:r>
            <a:endParaRPr lang="zh-CN" altLang="zh-CN" sz="3000" b="1" dirty="0" smtClean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26668" y="336743"/>
            <a:ext cx="222631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zh-CN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成语释义</a:t>
            </a:r>
            <a:endParaRPr lang="zh-CN" altLang="zh-CN" sz="3200" b="1" dirty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99058" y="2812610"/>
            <a:ext cx="222631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5.</a:t>
            </a:r>
            <a:r>
              <a:rPr lang="zh-CN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文言句式</a:t>
            </a:r>
            <a:endParaRPr lang="zh-CN" altLang="zh-CN" sz="3200" b="1" dirty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85436" y="3397382"/>
            <a:ext cx="9863109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①</a:t>
            </a:r>
            <a:r>
              <a:rPr lang="zh-CN" altLang="zh-CN" sz="30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蒙</a:t>
            </a:r>
            <a:r>
              <a:rPr lang="zh-CN" altLang="zh-CN" sz="30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辞以军中多务</a:t>
            </a:r>
            <a:endParaRPr lang="zh-CN" altLang="zh-CN" sz="3000" b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3000" b="1" dirty="0" smtClean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②</a:t>
            </a:r>
            <a:r>
              <a:rPr lang="zh-CN" altLang="zh-CN" sz="30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肃</a:t>
            </a:r>
            <a:r>
              <a:rPr lang="zh-CN" altLang="zh-CN" sz="30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遂拜蒙母，结友而别</a:t>
            </a:r>
            <a:endParaRPr lang="zh-CN" altLang="zh-CN" sz="3000" b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81985" y="1176020"/>
            <a:ext cx="630872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泛指缺少学识才干的人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endParaRPr lang="en-US" altLang="zh-CN" sz="30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pPr algn="l"/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比喻人学识尚浅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多指他人有了转变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3000"/>
          </a:p>
        </p:txBody>
      </p:sp>
      <p:sp>
        <p:nvSpPr>
          <p:cNvPr id="7" name="文本框 6"/>
          <p:cNvSpPr txBox="1"/>
          <p:nvPr/>
        </p:nvSpPr>
        <p:spPr>
          <a:xfrm>
            <a:off x="3253105" y="2199640"/>
            <a:ext cx="5266690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zh-CN" sz="30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拭目相看</a:t>
            </a:r>
            <a:r>
              <a:rPr lang="zh-CN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用新的眼光看待他。</a:t>
            </a:r>
            <a:endParaRPr lang="zh-CN" altLang="en-US" sz="3000"/>
          </a:p>
        </p:txBody>
      </p:sp>
      <p:sp>
        <p:nvSpPr>
          <p:cNvPr id="8" name="文本框 7"/>
          <p:cNvSpPr txBox="1"/>
          <p:nvPr/>
        </p:nvSpPr>
        <p:spPr>
          <a:xfrm>
            <a:off x="1198880" y="3997325"/>
            <a:ext cx="8710930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zh-CN" sz="30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（倒装句。介词结构后置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zh-CN" sz="30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应为</a:t>
            </a:r>
            <a:r>
              <a:rPr lang="en-US" altLang="zh-CN" sz="30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“</a:t>
            </a:r>
            <a:r>
              <a:rPr lang="zh-CN" altLang="zh-CN" sz="3000" b="1" dirty="0">
                <a:solidFill>
                  <a:srgbClr val="FF0000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蒙以军中多务辞</a:t>
            </a:r>
            <a:r>
              <a:rPr lang="en-US" altLang="zh-CN" sz="30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”</a:t>
            </a:r>
            <a:r>
              <a:rPr lang="zh-CN" altLang="zh-CN" sz="30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）</a:t>
            </a:r>
            <a:endParaRPr lang="zh-CN" altLang="zh-CN" sz="3000" b="1" dirty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230630" y="5150485"/>
            <a:ext cx="8710930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zh-CN" sz="30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［省略句。应为</a:t>
            </a:r>
            <a:r>
              <a:rPr lang="en-US" altLang="zh-CN" sz="30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“</a:t>
            </a:r>
            <a:r>
              <a:rPr lang="zh-CN" altLang="zh-CN" sz="30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肃遂拜蒙母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zh-CN" sz="30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（与蒙）结友而别</a:t>
            </a:r>
            <a:r>
              <a:rPr lang="en-US" altLang="zh-CN" sz="30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”</a:t>
            </a:r>
            <a:r>
              <a:rPr lang="zh-CN" altLang="zh-CN" sz="30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］</a:t>
            </a:r>
            <a:endParaRPr lang="zh-CN" altLang="zh-CN" sz="3000" b="1" dirty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文本框 9"/>
          <p:cNvSpPr txBox="1"/>
          <p:nvPr/>
        </p:nvSpPr>
        <p:spPr>
          <a:xfrm>
            <a:off x="1933575" y="2466975"/>
            <a:ext cx="8237538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000066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 </a:t>
            </a:r>
            <a:r>
              <a:rPr lang="zh-CN" altLang="en-US" sz="3600" b="1">
                <a:solidFill>
                  <a:srgbClr val="0D0D0D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初，权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谓</a:t>
            </a:r>
            <a:r>
              <a:rPr lang="zh-CN" altLang="en-US" sz="3600" b="1">
                <a:solidFill>
                  <a:srgbClr val="0D0D0D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吕蒙曰：“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卿</a:t>
            </a:r>
            <a:r>
              <a:rPr lang="zh-CN" altLang="en-US" sz="3600" b="1">
                <a:solidFill>
                  <a:srgbClr val="0D0D0D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今</a:t>
            </a:r>
            <a:r>
              <a:rPr lang="zh-CN" altLang="en-US" sz="36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当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涂 </a:t>
            </a:r>
            <a:r>
              <a:rPr lang="zh-CN" altLang="en-US" sz="36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掌</a:t>
            </a:r>
            <a:r>
              <a:rPr lang="zh-CN" altLang="en-US" sz="3600" b="1">
                <a:solidFill>
                  <a:srgbClr val="0D0D0D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事，</a:t>
            </a:r>
            <a:endParaRPr lang="zh-CN" altLang="en-US" sz="3600" b="1">
              <a:solidFill>
                <a:srgbClr val="0D0D0D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endParaRPr lang="zh-CN" altLang="en-US" sz="3600" b="1">
              <a:solidFill>
                <a:srgbClr val="0D0D0D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endParaRPr lang="zh-CN" altLang="en-US" sz="3600" b="1">
              <a:solidFill>
                <a:srgbClr val="0D0D0D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r>
              <a:rPr lang="zh-CN" altLang="en-US" sz="3600" b="1">
                <a:solidFill>
                  <a:srgbClr val="0D0D0D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不可不学！”蒙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辞</a:t>
            </a:r>
            <a:r>
              <a:rPr lang="zh-CN" altLang="en-US" sz="36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以</a:t>
            </a:r>
            <a:r>
              <a:rPr lang="zh-CN" altLang="en-US" sz="3600" b="1">
                <a:solidFill>
                  <a:srgbClr val="0D0D0D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军中多务</a:t>
            </a:r>
            <a:r>
              <a:rPr lang="zh-CN" altLang="en-US" sz="3600" b="1">
                <a:solidFill>
                  <a:srgbClr val="000066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。</a:t>
            </a:r>
            <a:endParaRPr lang="zh-CN" altLang="en-US" sz="3600" b="1" dirty="0">
              <a:solidFill>
                <a:srgbClr val="000066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3315" name="文本框 4"/>
          <p:cNvSpPr txBox="1"/>
          <p:nvPr/>
        </p:nvSpPr>
        <p:spPr>
          <a:xfrm>
            <a:off x="4742815" y="4691380"/>
            <a:ext cx="93503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推托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64455" y="2952750"/>
            <a:ext cx="344995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古代君对臣的爱称</a:t>
            </a:r>
            <a:r>
              <a:rPr lang="zh-CN" altLang="zh-CN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朋友、夫妇间的爱称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317" name="文本框 3"/>
          <p:cNvSpPr txBox="1"/>
          <p:nvPr/>
        </p:nvSpPr>
        <p:spPr>
          <a:xfrm>
            <a:off x="7999413" y="1595438"/>
            <a:ext cx="1552575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当道，当权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609590" y="4691380"/>
            <a:ext cx="93503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用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4213" name="文本框 94212"/>
          <p:cNvSpPr txBox="1"/>
          <p:nvPr/>
        </p:nvSpPr>
        <p:spPr>
          <a:xfrm>
            <a:off x="4000500" y="1943100"/>
            <a:ext cx="160909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对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……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说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94215" name="文本框 94214"/>
          <p:cNvSpPr txBox="1"/>
          <p:nvPr/>
        </p:nvSpPr>
        <p:spPr>
          <a:xfrm>
            <a:off x="9170988" y="3026728"/>
            <a:ext cx="89408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掌管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32765" y="287020"/>
            <a:ext cx="2432685" cy="713740"/>
            <a:chOff x="2371" y="690"/>
            <a:chExt cx="3471" cy="1124"/>
          </a:xfrm>
        </p:grpSpPr>
        <p:sp>
          <p:nvSpPr>
            <p:cNvPr id="3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4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疏通文意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cxnSp>
        <p:nvCxnSpPr>
          <p:cNvPr id="5" name="直接箭头连接符 4"/>
          <p:cNvCxnSpPr/>
          <p:nvPr/>
        </p:nvCxnSpPr>
        <p:spPr>
          <a:xfrm>
            <a:off x="8347075" y="2976880"/>
            <a:ext cx="821690" cy="25336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42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42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42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42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  <p:bldP spid="6" grpId="0"/>
      <p:bldP spid="13317" grpId="0"/>
      <p:bldP spid="7" grpId="0"/>
      <p:bldP spid="94213" grpId="0"/>
      <p:bldP spid="94215" grpId="0" uiExpan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文本框 9"/>
          <p:cNvSpPr txBox="1"/>
          <p:nvPr/>
        </p:nvSpPr>
        <p:spPr>
          <a:xfrm>
            <a:off x="2089150" y="1492250"/>
            <a:ext cx="8727440" cy="4246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0D0D0D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权曰：“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孤 </a:t>
            </a:r>
            <a:r>
              <a:rPr lang="zh-CN" altLang="en-US" sz="36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岂</a:t>
            </a:r>
            <a:r>
              <a:rPr lang="zh-CN" altLang="en-US" sz="3600" b="1">
                <a:solidFill>
                  <a:srgbClr val="0D0D0D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欲卿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治经 </a:t>
            </a:r>
            <a:r>
              <a:rPr lang="zh-CN" altLang="en-US" sz="36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为 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博士 </a:t>
            </a:r>
            <a:r>
              <a:rPr lang="zh-CN" altLang="en-US" sz="36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邪</a:t>
            </a:r>
            <a:r>
              <a:rPr lang="zh-CN" altLang="en-US" sz="3600" b="1">
                <a:solidFill>
                  <a:srgbClr val="0D0D0D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！</a:t>
            </a:r>
            <a:endParaRPr lang="zh-CN" altLang="en-US" sz="3600" b="1">
              <a:solidFill>
                <a:srgbClr val="0D0D0D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3600" b="1">
              <a:solidFill>
                <a:srgbClr val="0D0D0D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但</a:t>
            </a:r>
            <a:r>
              <a:rPr lang="en-US" altLang="zh-CN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</a:t>
            </a:r>
            <a:r>
              <a:rPr lang="zh-CN" altLang="en-US" sz="36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当</a:t>
            </a:r>
            <a:r>
              <a:rPr lang="en-US" altLang="zh-CN" sz="36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涉猎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，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见</a:t>
            </a:r>
            <a:r>
              <a:rPr lang="zh-CN" altLang="en-US" sz="36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往事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耳</a:t>
            </a:r>
            <a:r>
              <a:rPr lang="zh-CN" altLang="en-US" sz="3600" b="1">
                <a:solidFill>
                  <a:srgbClr val="0D0D0D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。卿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言</a:t>
            </a:r>
            <a:r>
              <a:rPr lang="zh-CN" altLang="en-US" sz="3600" b="1">
                <a:solidFill>
                  <a:srgbClr val="0D0D0D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多务，</a:t>
            </a:r>
            <a:endParaRPr lang="zh-CN" altLang="en-US" sz="3600" b="1">
              <a:solidFill>
                <a:srgbClr val="0D0D0D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3600" b="1">
              <a:solidFill>
                <a:srgbClr val="0D0D0D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孰</a:t>
            </a:r>
            <a:r>
              <a:rPr lang="en-US" altLang="zh-CN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若</a:t>
            </a:r>
            <a:r>
              <a:rPr lang="zh-CN" altLang="en-US" sz="3600" b="1">
                <a:solidFill>
                  <a:srgbClr val="0D0D0D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孤？孤常读书，自以为大有所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益</a:t>
            </a:r>
            <a:r>
              <a:rPr lang="zh-CN" altLang="en-US" sz="3600" b="1">
                <a:solidFill>
                  <a:srgbClr val="0D0D0D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。”</a:t>
            </a:r>
            <a:endParaRPr lang="zh-CN" altLang="en-US" sz="3600" b="1">
              <a:solidFill>
                <a:srgbClr val="0D0D0D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00375" y="1268730"/>
            <a:ext cx="391096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古时王侯的自称</a:t>
            </a:r>
            <a:r>
              <a:rPr lang="zh-CN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我</a:t>
            </a:r>
            <a:endParaRPr lang="zh-CN" altLang="zh-CN" sz="28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572125" y="2257425"/>
            <a:ext cx="26162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研究儒家经典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967663" y="404813"/>
            <a:ext cx="1285875" cy="1383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专掌经学传授的学官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439150" y="2257425"/>
            <a:ext cx="2058988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同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“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耶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”</a:t>
            </a:r>
            <a:r>
              <a:rPr lang="zh-CN" altLang="zh-CN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语气词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“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吗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”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38580" y="2916555"/>
            <a:ext cx="139827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只</a:t>
            </a:r>
            <a:r>
              <a:rPr lang="zh-CN" altLang="zh-CN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只是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696335" y="3906838"/>
            <a:ext cx="22193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粗略地阅读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438775" y="2916555"/>
            <a:ext cx="10509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了解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4219" name="文本框 94218"/>
          <p:cNvSpPr txBox="1"/>
          <p:nvPr/>
        </p:nvSpPr>
        <p:spPr>
          <a:xfrm>
            <a:off x="4435475" y="2205038"/>
            <a:ext cx="10033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难道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94221" name="文本框 94220"/>
          <p:cNvSpPr txBox="1"/>
          <p:nvPr/>
        </p:nvSpPr>
        <p:spPr>
          <a:xfrm>
            <a:off x="7032625" y="1268413"/>
            <a:ext cx="10001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成为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170930" y="3906838"/>
            <a:ext cx="9937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历史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4226" name="文本框 94225"/>
          <p:cNvSpPr txBox="1"/>
          <p:nvPr/>
        </p:nvSpPr>
        <p:spPr>
          <a:xfrm>
            <a:off x="6898640" y="2916238"/>
            <a:ext cx="89408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罢了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94227" name="文本框 94226"/>
          <p:cNvSpPr txBox="1"/>
          <p:nvPr/>
        </p:nvSpPr>
        <p:spPr>
          <a:xfrm>
            <a:off x="8438833" y="3906838"/>
            <a:ext cx="5937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说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94228" name="文本框 94227"/>
          <p:cNvSpPr txBox="1"/>
          <p:nvPr/>
        </p:nvSpPr>
        <p:spPr>
          <a:xfrm>
            <a:off x="2066290" y="4564380"/>
            <a:ext cx="279654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谁</a:t>
            </a:r>
            <a:r>
              <a:rPr lang="zh-CN" altLang="zh-CN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哪一个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253855" y="5556885"/>
            <a:ext cx="9810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好处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1" name="文本框 5"/>
          <p:cNvSpPr txBox="1"/>
          <p:nvPr/>
        </p:nvSpPr>
        <p:spPr>
          <a:xfrm>
            <a:off x="2898775" y="2916238"/>
            <a:ext cx="115252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应当</a:t>
            </a:r>
            <a:endParaRPr lang="zh-CN" altLang="en-US" sz="28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898458" y="5556568"/>
            <a:ext cx="163036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比得上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4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4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4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4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4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4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4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42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94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94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3" grpId="0"/>
      <p:bldP spid="5" grpId="0"/>
      <p:bldP spid="6" grpId="0"/>
      <p:bldP spid="8" grpId="0"/>
      <p:bldP spid="9" grpId="0"/>
      <p:bldP spid="94219" grpId="0"/>
      <p:bldP spid="94221" grpId="0"/>
      <p:bldP spid="10" grpId="0"/>
      <p:bldP spid="94226" grpId="0"/>
      <p:bldP spid="94227" grpId="0"/>
      <p:bldP spid="94228" grpId="0"/>
      <p:bldP spid="11" grpId="0"/>
      <p:bldP spid="21" grpId="0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文本框 12"/>
          <p:cNvSpPr txBox="1"/>
          <p:nvPr/>
        </p:nvSpPr>
        <p:spPr>
          <a:xfrm>
            <a:off x="1614805" y="958850"/>
            <a:ext cx="9013825" cy="42462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译文：</a:t>
            </a:r>
            <a:r>
              <a:rPr lang="zh-CN" altLang="zh-CN" sz="3000" b="1" dirty="0">
                <a:solidFill>
                  <a:srgbClr val="0D0D0D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当初，孙权对吕蒙说</a:t>
            </a:r>
            <a:r>
              <a:rPr lang="zh-CN" altLang="zh-CN" sz="3000" b="1" dirty="0">
                <a:solidFill>
                  <a:srgbClr val="0D0D0D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：“你现在当权管事了，不可以不学习！”</a:t>
            </a:r>
            <a:r>
              <a:rPr lang="zh-CN" altLang="zh-CN" sz="3000" b="1" dirty="0">
                <a:solidFill>
                  <a:srgbClr val="0D0D0D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吕蒙用军中事务多来推托。孙权说：</a:t>
            </a:r>
            <a:r>
              <a:rPr lang="zh-CN" altLang="zh-CN" sz="3000" b="1" dirty="0">
                <a:solidFill>
                  <a:srgbClr val="0D0D0D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zh-CN" sz="3000" b="1" dirty="0">
                <a:solidFill>
                  <a:srgbClr val="0D0D0D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我难道想要你研究儒家经典成为</a:t>
            </a:r>
            <a:r>
              <a:rPr lang="zh-CN" altLang="en-US" sz="3000" b="1" dirty="0">
                <a:solidFill>
                  <a:srgbClr val="0D0D0D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专掌经学传授</a:t>
            </a:r>
            <a:r>
              <a:rPr lang="zh-CN" altLang="zh-CN" sz="3000" b="1" dirty="0">
                <a:solidFill>
                  <a:srgbClr val="0D0D0D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的学官吗？只是应当粗略地阅读，了解历史罢了。你说（你）事务多，谁比得上我（的事务多）？我还经常读书，自</a:t>
            </a:r>
            <a:r>
              <a:rPr lang="zh-CN" altLang="en-US" sz="3000" b="1" dirty="0">
                <a:solidFill>
                  <a:srgbClr val="0D0D0D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认</a:t>
            </a:r>
            <a:r>
              <a:rPr lang="zh-CN" altLang="zh-CN" sz="3000" b="1" dirty="0">
                <a:solidFill>
                  <a:srgbClr val="0D0D0D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为大有</a:t>
            </a:r>
            <a:r>
              <a:rPr lang="zh-CN" altLang="en-US" sz="3000" b="1" dirty="0">
                <a:solidFill>
                  <a:srgbClr val="0D0D0D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益</a:t>
            </a:r>
            <a:r>
              <a:rPr lang="zh-CN" altLang="zh-CN" sz="3000" b="1" dirty="0">
                <a:solidFill>
                  <a:srgbClr val="0D0D0D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处。</a:t>
            </a:r>
            <a:r>
              <a:rPr lang="zh-CN" altLang="zh-CN" sz="3000" b="1" dirty="0">
                <a:solidFill>
                  <a:srgbClr val="0D0D0D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endParaRPr lang="zh-CN" altLang="zh-CN" sz="3000" b="1" dirty="0">
              <a:solidFill>
                <a:srgbClr val="0D0D0D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文本框 3"/>
          <p:cNvSpPr txBox="1"/>
          <p:nvPr/>
        </p:nvSpPr>
        <p:spPr>
          <a:xfrm>
            <a:off x="2124075" y="1271588"/>
            <a:ext cx="7943850" cy="4076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>
                <a:solidFill>
                  <a:srgbClr val="0D0D0D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蒙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乃</a:t>
            </a:r>
            <a:r>
              <a:rPr lang="zh-CN" altLang="en-US" sz="3600" b="1">
                <a:solidFill>
                  <a:srgbClr val="0D0D0D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始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就</a:t>
            </a:r>
            <a:r>
              <a:rPr lang="zh-CN" altLang="en-US" sz="3600" b="1">
                <a:solidFill>
                  <a:srgbClr val="0D0D0D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学。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及</a:t>
            </a:r>
            <a:r>
              <a:rPr lang="zh-CN" altLang="en-US" sz="3600" b="1">
                <a:solidFill>
                  <a:srgbClr val="0D0D0D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鲁肃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过</a:t>
            </a:r>
            <a:r>
              <a:rPr lang="zh-CN" altLang="en-US" sz="3600" b="1">
                <a:solidFill>
                  <a:srgbClr val="0D0D0D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寻阳，与蒙论</a:t>
            </a:r>
            <a:endParaRPr lang="zh-CN" altLang="en-US" sz="3600" b="1">
              <a:solidFill>
                <a:srgbClr val="0D0D0D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endParaRPr lang="zh-CN" altLang="en-US" sz="3600" b="1">
              <a:solidFill>
                <a:srgbClr val="0D0D0D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endParaRPr lang="zh-CN" altLang="en-US" sz="3600" b="1">
              <a:solidFill>
                <a:srgbClr val="0D0D0D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>
                <a:solidFill>
                  <a:srgbClr val="0D0D0D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议，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大</a:t>
            </a:r>
            <a:r>
              <a:rPr lang="zh-CN" altLang="en-US" sz="3600" b="1">
                <a:solidFill>
                  <a:srgbClr val="0D0D0D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惊曰：“卿</a:t>
            </a:r>
            <a:r>
              <a:rPr lang="zh-CN" altLang="en-US" sz="36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今者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才略</a:t>
            </a:r>
            <a:r>
              <a:rPr lang="zh-CN" altLang="en-US" sz="3600" b="1">
                <a:solidFill>
                  <a:srgbClr val="0D0D0D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，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非复</a:t>
            </a:r>
            <a:r>
              <a:rPr lang="zh-CN" altLang="en-US" sz="3600" b="1">
                <a:solidFill>
                  <a:srgbClr val="0D0D0D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吴</a:t>
            </a:r>
            <a:endParaRPr lang="zh-CN" altLang="en-US" sz="3600" b="1">
              <a:solidFill>
                <a:srgbClr val="0D0D0D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endParaRPr lang="zh-CN" altLang="en-US" sz="3600" b="1">
              <a:solidFill>
                <a:srgbClr val="0D0D0D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>
                <a:solidFill>
                  <a:srgbClr val="0D0D0D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下阿蒙！”</a:t>
            </a:r>
            <a:endParaRPr lang="zh-CN" altLang="en-US" sz="3600" b="1" dirty="0">
              <a:solidFill>
                <a:srgbClr val="0D0D0D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5" name="文本框 7"/>
          <p:cNvSpPr txBox="1"/>
          <p:nvPr/>
        </p:nvSpPr>
        <p:spPr>
          <a:xfrm>
            <a:off x="4899025" y="939800"/>
            <a:ext cx="18954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到</a:t>
            </a:r>
            <a:r>
              <a:rPr lang="zh-CN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等到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文本框 7"/>
          <p:cNvSpPr txBox="1"/>
          <p:nvPr/>
        </p:nvSpPr>
        <p:spPr>
          <a:xfrm>
            <a:off x="6210300" y="1908175"/>
            <a:ext cx="103028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经过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文本框 7"/>
          <p:cNvSpPr txBox="1"/>
          <p:nvPr/>
        </p:nvSpPr>
        <p:spPr>
          <a:xfrm>
            <a:off x="5973763" y="3873500"/>
            <a:ext cx="205581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才干和谋略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" name="文本框 7"/>
          <p:cNvSpPr txBox="1"/>
          <p:nvPr/>
        </p:nvSpPr>
        <p:spPr>
          <a:xfrm>
            <a:off x="8029575" y="2923858"/>
            <a:ext cx="153828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不再是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439" name="文本框 95235"/>
          <p:cNvSpPr txBox="1"/>
          <p:nvPr/>
        </p:nvSpPr>
        <p:spPr>
          <a:xfrm>
            <a:off x="2573020" y="939483"/>
            <a:ext cx="127158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才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454400" y="1908175"/>
            <a:ext cx="1143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从事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9465" name="文本框 95235"/>
          <p:cNvSpPr txBox="1"/>
          <p:nvPr/>
        </p:nvSpPr>
        <p:spPr>
          <a:xfrm>
            <a:off x="2927350" y="2924175"/>
            <a:ext cx="17379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zh-CN" sz="28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十分</a:t>
            </a:r>
            <a:endParaRPr lang="zh-CN" altLang="en-US" sz="28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7"/>
          <p:cNvSpPr txBox="1"/>
          <p:nvPr/>
        </p:nvSpPr>
        <p:spPr>
          <a:xfrm>
            <a:off x="5168900" y="2921000"/>
            <a:ext cx="2182813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如今</a:t>
            </a:r>
            <a:r>
              <a:rPr lang="zh-CN" altLang="zh-CN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现在</a:t>
            </a:r>
            <a:endParaRPr lang="zh-CN" altLang="en-US" sz="28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  <p:bldP spid="6" grpId="0"/>
      <p:bldP spid="7" grpId="0"/>
      <p:bldP spid="18439" grpId="0"/>
      <p:bldP spid="10" grpId="0"/>
      <p:bldP spid="19465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59716" y="2142275"/>
            <a:ext cx="10515600" cy="1325563"/>
          </a:xfrm>
        </p:spPr>
        <p:txBody>
          <a:bodyPr>
            <a:normAutofit/>
          </a:bodyPr>
          <a:lstStyle/>
          <a:p>
            <a:r>
              <a:rPr lang="zh-CN" altLang="en-US" sz="6600" dirty="0">
                <a:effectLst/>
                <a:latin typeface="黑体" panose="02010609060101010101" charset="-122"/>
                <a:ea typeface="黑体" panose="02010609060101010101" charset="-122"/>
              </a:rPr>
              <a:t>第一课时</a:t>
            </a:r>
            <a:endParaRPr lang="zh-CN" altLang="en-US" sz="6600" dirty="0"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文本框 12"/>
          <p:cNvSpPr txBox="1"/>
          <p:nvPr/>
        </p:nvSpPr>
        <p:spPr>
          <a:xfrm>
            <a:off x="1925638" y="1412875"/>
            <a:ext cx="8237537" cy="30460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译文：</a:t>
            </a:r>
            <a:r>
              <a:rPr lang="zh-CN" altLang="zh-CN" sz="3200" b="1">
                <a:solidFill>
                  <a:srgbClr val="0D0D0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吕蒙才开始学习。等到鲁肃路过寻阳，和吕蒙谈论，（鲁肃）十分惊讶，说：“你如今的才干和谋略，</a:t>
            </a:r>
            <a:r>
              <a:rPr lang="zh-CN" altLang="zh-CN" sz="3200" b="1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已</a:t>
            </a:r>
            <a:r>
              <a:rPr lang="zh-CN" altLang="zh-CN" sz="3200" b="1">
                <a:solidFill>
                  <a:srgbClr val="0D0D0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不再是当年吴地的吕蒙了！”</a:t>
            </a:r>
            <a:endParaRPr lang="zh-CN" altLang="zh-CN" sz="3200" b="1">
              <a:solidFill>
                <a:srgbClr val="0D0D0D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文本框 3"/>
          <p:cNvSpPr txBox="1"/>
          <p:nvPr/>
        </p:nvSpPr>
        <p:spPr>
          <a:xfrm>
            <a:off x="2163763" y="1228725"/>
            <a:ext cx="7864475" cy="47415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>
                <a:solidFill>
                  <a:srgbClr val="0D0D0D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蒙曰：“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士</a:t>
            </a:r>
            <a:r>
              <a:rPr lang="zh-CN" altLang="en-US" sz="3600" b="1">
                <a:solidFill>
                  <a:srgbClr val="0D0D0D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别三日，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即</a:t>
            </a:r>
            <a:r>
              <a:rPr lang="zh-CN" altLang="en-US" sz="36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更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刮目相待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，</a:t>
            </a:r>
            <a:endParaRPr lang="zh-CN" altLang="en-US" sz="3600" b="1"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endParaRPr lang="zh-CN" altLang="en-US" sz="3600" b="1"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endParaRPr lang="zh-CN" altLang="en-US" sz="3600" b="1"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大兄</a:t>
            </a:r>
            <a:r>
              <a:rPr lang="en-US" altLang="zh-CN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</a:t>
            </a:r>
            <a:r>
              <a:rPr lang="zh-CN" altLang="en-US" sz="36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何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见事</a:t>
            </a:r>
            <a:r>
              <a:rPr lang="zh-CN" altLang="en-US" sz="36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之</a:t>
            </a:r>
            <a:r>
              <a:rPr lang="zh-CN" altLang="en-US" sz="3600" b="1">
                <a:solidFill>
                  <a:srgbClr val="0D0D0D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晚乎！”肃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遂</a:t>
            </a:r>
            <a:r>
              <a:rPr lang="zh-CN" altLang="en-US" sz="3600" b="1">
                <a:solidFill>
                  <a:srgbClr val="0D0D0D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拜蒙母，</a:t>
            </a:r>
            <a:endParaRPr lang="zh-CN" altLang="en-US" sz="3600" b="1">
              <a:solidFill>
                <a:srgbClr val="0D0D0D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endParaRPr lang="zh-CN" altLang="en-US" sz="3600" b="1">
              <a:solidFill>
                <a:srgbClr val="0D0D0D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endParaRPr lang="zh-CN" altLang="en-US" sz="3600" b="1">
              <a:solidFill>
                <a:srgbClr val="0D0D0D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>
                <a:solidFill>
                  <a:srgbClr val="0D0D0D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结友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而</a:t>
            </a:r>
            <a:r>
              <a:rPr lang="zh-CN" altLang="en-US" sz="3600" b="1">
                <a:solidFill>
                  <a:srgbClr val="0D0D0D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别。</a:t>
            </a:r>
            <a:endParaRPr lang="zh-CN" altLang="en-US" sz="3600" b="1">
              <a:solidFill>
                <a:srgbClr val="0D0D0D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63763" y="2809875"/>
            <a:ext cx="909637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长兄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43300" y="892175"/>
            <a:ext cx="25876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读书人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350125" y="1855788"/>
            <a:ext cx="2517775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拭目相看</a:t>
            </a:r>
            <a:r>
              <a:rPr lang="zh-CN" altLang="zh-CN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用新的眼光看待他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983990" y="3844925"/>
            <a:ext cx="170656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知晓事情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746875" y="890905"/>
            <a:ext cx="143637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另</a:t>
            </a:r>
            <a:r>
              <a:rPr lang="zh-CN" altLang="zh-CN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另外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5245" name="文本框 95244"/>
          <p:cNvSpPr txBox="1"/>
          <p:nvPr/>
        </p:nvSpPr>
        <p:spPr>
          <a:xfrm>
            <a:off x="6313488" y="1855788"/>
            <a:ext cx="53848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就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95247" name="文本框 95246"/>
          <p:cNvSpPr txBox="1"/>
          <p:nvPr/>
        </p:nvSpPr>
        <p:spPr>
          <a:xfrm>
            <a:off x="3301365" y="2821305"/>
            <a:ext cx="149987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为什么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0490" name="文本框 95248"/>
          <p:cNvSpPr txBox="1"/>
          <p:nvPr/>
        </p:nvSpPr>
        <p:spPr>
          <a:xfrm>
            <a:off x="7710805" y="3915410"/>
            <a:ext cx="20955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于是</a:t>
            </a:r>
            <a:r>
              <a:rPr lang="zh-CN" altLang="zh-CN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就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95251" name="文本框 95250"/>
          <p:cNvSpPr txBox="1"/>
          <p:nvPr/>
        </p:nvSpPr>
        <p:spPr>
          <a:xfrm>
            <a:off x="2546350" y="4799330"/>
            <a:ext cx="34143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表顺接</a:t>
            </a:r>
            <a:r>
              <a:rPr lang="zh-CN" altLang="zh-CN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8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然后</a:t>
            </a:r>
            <a:r>
              <a:rPr lang="zh-CN" altLang="zh-CN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就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875530" y="2799080"/>
            <a:ext cx="26930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代词</a:t>
            </a:r>
            <a:r>
              <a:rPr lang="zh-CN" altLang="zh-CN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这样</a:t>
            </a:r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 </a:t>
            </a:r>
            <a:endParaRPr lang="en-US" altLang="zh-CN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5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5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5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5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5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5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  <p:bldP spid="4" grpId="0"/>
      <p:bldP spid="5" grpId="0"/>
      <p:bldP spid="2" grpId="0"/>
      <p:bldP spid="95245" grpId="0"/>
      <p:bldP spid="95247" grpId="0"/>
      <p:bldP spid="20490" grpId="0"/>
      <p:bldP spid="95251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3325" y="3940175"/>
            <a:ext cx="3854450" cy="2473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89" name="文本框 12"/>
          <p:cNvSpPr txBox="1"/>
          <p:nvPr/>
        </p:nvSpPr>
        <p:spPr>
          <a:xfrm>
            <a:off x="2054225" y="1157605"/>
            <a:ext cx="896620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译文</a:t>
            </a:r>
            <a:r>
              <a:rPr lang="zh-CN" altLang="en-US" sz="3200" b="1">
                <a:solidFill>
                  <a:srgbClr val="0D0D0D"/>
                </a:solidFill>
                <a:latin typeface="黑体" panose="02010609060101010101" charset="-122"/>
                <a:ea typeface="黑体" panose="02010609060101010101" charset="-122"/>
              </a:rPr>
              <a:t>：</a:t>
            </a:r>
            <a:r>
              <a:rPr lang="zh-CN" altLang="zh-CN" sz="3200" b="1">
                <a:solidFill>
                  <a:srgbClr val="0D0D0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吕蒙说：</a:t>
            </a:r>
            <a:r>
              <a:rPr lang="zh-CN" altLang="zh-CN" sz="3200" b="1">
                <a:solidFill>
                  <a:srgbClr val="0D0D0D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“读书人分别多日，就要用新的眼光来看待，长兄为什么知晓事情这么晚啊！”</a:t>
            </a:r>
            <a:r>
              <a:rPr lang="zh-CN" altLang="zh-CN" sz="3200" b="1">
                <a:solidFill>
                  <a:srgbClr val="0D0D0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鲁肃</a:t>
            </a:r>
            <a:r>
              <a:rPr lang="zh-CN" altLang="zh-CN" sz="3200" b="1">
                <a:solidFill>
                  <a:srgbClr val="0D0D0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于是就去</a:t>
            </a:r>
            <a:r>
              <a:rPr lang="zh-CN" altLang="zh-CN" sz="3200" b="1">
                <a:solidFill>
                  <a:srgbClr val="0D0D0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拜见吕蒙的母亲，（和吕蒙）结交成为好友，然后告别。</a:t>
            </a:r>
            <a:endParaRPr lang="zh-CN" altLang="zh-CN" sz="3200" b="1">
              <a:solidFill>
                <a:srgbClr val="0D0D0D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8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63991" y="1089951"/>
            <a:ext cx="465264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解释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下列</a:t>
            </a:r>
            <a:r>
              <a:rPr lang="zh-CN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加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色</a:t>
            </a:r>
            <a:r>
              <a:rPr lang="zh-CN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词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语的意思。</a:t>
            </a:r>
            <a:endParaRPr lang="zh-CN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68260" y="1611370"/>
            <a:ext cx="992745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①权</a:t>
            </a:r>
            <a:r>
              <a:rPr lang="zh-CN" altLang="zh-CN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谓</a:t>
            </a:r>
            <a:r>
              <a:rPr lang="zh-CN" altLang="zh-CN" sz="2800" b="1" dirty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吕蒙</a:t>
            </a:r>
            <a:r>
              <a:rPr lang="zh-CN" altLang="zh-CN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曰</a:t>
            </a:r>
            <a:r>
              <a:rPr lang="zh-CN" altLang="zh-CN" sz="2800" b="1" dirty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（谓……曰</a:t>
            </a:r>
            <a:r>
              <a:rPr lang="zh-CN" altLang="zh-CN" sz="2800" b="1" dirty="0" smtClean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：</a:t>
            </a:r>
            <a:r>
              <a:rPr lang="en-US" altLang="zh-CN" sz="2800" b="1" dirty="0" smtClean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     </a:t>
            </a:r>
            <a:r>
              <a:rPr lang="zh-CN" altLang="zh-CN" sz="2800" b="1" dirty="0" smtClean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）</a:t>
            </a:r>
            <a:endParaRPr lang="zh-CN" altLang="zh-CN" sz="2800" b="1" dirty="0">
              <a:solidFill>
                <a:srgbClr val="0070C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②卿今</a:t>
            </a:r>
            <a:r>
              <a:rPr lang="zh-CN" altLang="zh-CN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当涂</a:t>
            </a:r>
            <a:r>
              <a:rPr lang="zh-CN" altLang="zh-CN" sz="2800" b="1" dirty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掌事（当途</a:t>
            </a:r>
            <a:r>
              <a:rPr lang="zh-CN" altLang="zh-CN" sz="2800" b="1" dirty="0" smtClean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：</a:t>
            </a:r>
            <a:r>
              <a:rPr lang="en-US" altLang="zh-CN" sz="2800" b="1" dirty="0" smtClean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      </a:t>
            </a:r>
            <a:r>
              <a:rPr lang="zh-CN" altLang="zh-CN" sz="2800" b="1" dirty="0" smtClean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）</a:t>
            </a:r>
            <a:endParaRPr lang="zh-CN" altLang="zh-CN" sz="2800" b="1" dirty="0">
              <a:solidFill>
                <a:srgbClr val="0070C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③蒙辞</a:t>
            </a:r>
            <a:r>
              <a:rPr lang="zh-CN" altLang="zh-CN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以</a:t>
            </a:r>
            <a:r>
              <a:rPr lang="zh-CN" altLang="zh-CN" sz="2800" b="1" dirty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军中多务（以</a:t>
            </a:r>
            <a:r>
              <a:rPr lang="zh-CN" altLang="zh-CN" sz="2800" b="1" dirty="0" smtClean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：</a:t>
            </a:r>
            <a:r>
              <a:rPr lang="en-US" altLang="zh-CN" sz="2800" b="1" dirty="0" smtClean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  </a:t>
            </a:r>
            <a:r>
              <a:rPr lang="zh-CN" altLang="zh-CN" sz="2800" b="1" dirty="0" smtClean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）</a:t>
            </a:r>
            <a:endParaRPr lang="zh-CN" altLang="zh-CN" sz="2800" b="1" dirty="0">
              <a:solidFill>
                <a:srgbClr val="0070C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④</a:t>
            </a:r>
            <a:r>
              <a:rPr lang="zh-CN" altLang="zh-CN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孤</a:t>
            </a:r>
            <a:r>
              <a:rPr lang="zh-CN" altLang="zh-CN" sz="2800" b="1" dirty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岂欲卿</a:t>
            </a:r>
            <a:r>
              <a:rPr lang="zh-CN" altLang="zh-CN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治经</a:t>
            </a:r>
            <a:r>
              <a:rPr lang="zh-CN" altLang="zh-CN" sz="2800" b="1" dirty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为博士邪（</a:t>
            </a:r>
            <a:r>
              <a:rPr lang="en-US" altLang="zh-CN" sz="2800" b="1" dirty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y</a:t>
            </a:r>
            <a:r>
              <a:rPr lang="zh-CN" altLang="zh-CN" sz="2800" b="1" dirty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é）（孤</a:t>
            </a:r>
            <a:r>
              <a:rPr lang="zh-CN" altLang="zh-CN" sz="2800" b="1" dirty="0" smtClean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：</a:t>
            </a:r>
            <a:r>
              <a:rPr lang="en-US" altLang="zh-CN" sz="2800" b="1" dirty="0" smtClean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         </a:t>
            </a:r>
            <a:r>
              <a:rPr lang="zh-CN" altLang="zh-CN" sz="2800" b="1" dirty="0" smtClean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；</a:t>
            </a:r>
            <a:endParaRPr lang="en-US" altLang="zh-CN" sz="2800" b="1" dirty="0" smtClean="0">
              <a:solidFill>
                <a:srgbClr val="0070C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 smtClean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治</a:t>
            </a:r>
            <a:r>
              <a:rPr lang="zh-CN" altLang="zh-CN" sz="2800" b="1" dirty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经</a:t>
            </a:r>
            <a:r>
              <a:rPr lang="zh-CN" altLang="zh-CN" sz="2800" b="1" dirty="0" smtClean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：</a:t>
            </a:r>
            <a:r>
              <a:rPr lang="en-US" altLang="zh-CN" sz="2800" b="1" dirty="0" smtClean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        </a:t>
            </a:r>
            <a:r>
              <a:rPr lang="zh-CN" altLang="zh-CN" sz="2800" b="1" dirty="0" smtClean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）</a:t>
            </a:r>
            <a:endParaRPr lang="zh-CN" altLang="zh-CN" sz="2800" b="1" dirty="0">
              <a:solidFill>
                <a:srgbClr val="0070C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⑤</a:t>
            </a:r>
            <a:r>
              <a:rPr lang="zh-CN" altLang="zh-CN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但</a:t>
            </a:r>
            <a:r>
              <a:rPr lang="zh-CN" altLang="zh-CN" sz="2800" b="1" dirty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当涉猎（但</a:t>
            </a:r>
            <a:r>
              <a:rPr lang="zh-CN" altLang="zh-CN" sz="2800" b="1" dirty="0" smtClean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：</a:t>
            </a:r>
            <a:r>
              <a:rPr lang="en-US" altLang="zh-CN" sz="2800" b="1" dirty="0" smtClean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    </a:t>
            </a:r>
            <a:r>
              <a:rPr lang="zh-CN" altLang="zh-CN" sz="2800" b="1" dirty="0" smtClean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）</a:t>
            </a:r>
            <a:endParaRPr lang="zh-CN" altLang="zh-CN" sz="2800" b="1" dirty="0">
              <a:solidFill>
                <a:srgbClr val="0070C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538796" y="1723878"/>
            <a:ext cx="1627369" cy="52322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对……说</a:t>
            </a:r>
            <a:endParaRPr lang="zh-CN" altLang="en-US" sz="2800" dirty="0"/>
          </a:p>
        </p:txBody>
      </p:sp>
      <p:sp>
        <p:nvSpPr>
          <p:cNvPr id="5" name="矩形 4"/>
          <p:cNvSpPr/>
          <p:nvPr/>
        </p:nvSpPr>
        <p:spPr>
          <a:xfrm>
            <a:off x="5114233" y="2372464"/>
            <a:ext cx="1988045" cy="52322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当道，当权</a:t>
            </a:r>
            <a:endParaRPr lang="zh-CN" altLang="en-US" sz="2800" dirty="0"/>
          </a:p>
        </p:txBody>
      </p:sp>
      <p:sp>
        <p:nvSpPr>
          <p:cNvPr id="6" name="矩形 5"/>
          <p:cNvSpPr/>
          <p:nvPr/>
        </p:nvSpPr>
        <p:spPr>
          <a:xfrm>
            <a:off x="5176463" y="3059668"/>
            <a:ext cx="1255395" cy="52197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用，拿</a:t>
            </a:r>
            <a:endParaRPr lang="zh-CN" altLang="en-US" sz="2800" dirty="0"/>
          </a:p>
        </p:txBody>
      </p:sp>
      <p:sp>
        <p:nvSpPr>
          <p:cNvPr id="7" name="矩形 6"/>
          <p:cNvSpPr/>
          <p:nvPr/>
        </p:nvSpPr>
        <p:spPr>
          <a:xfrm>
            <a:off x="7176619" y="3692222"/>
            <a:ext cx="2709396" cy="52322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古时王侯的自称</a:t>
            </a:r>
            <a:endParaRPr lang="zh-CN" altLang="en-US" sz="2800" dirty="0"/>
          </a:p>
        </p:txBody>
      </p:sp>
      <p:sp>
        <p:nvSpPr>
          <p:cNvPr id="8" name="矩形 7"/>
          <p:cNvSpPr/>
          <p:nvPr/>
        </p:nvSpPr>
        <p:spPr>
          <a:xfrm>
            <a:off x="2298062" y="4296957"/>
            <a:ext cx="2348720" cy="52322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研究儒家经典</a:t>
            </a:r>
            <a:endParaRPr lang="zh-CN" altLang="en-US" sz="2800" dirty="0"/>
          </a:p>
        </p:txBody>
      </p:sp>
      <p:sp>
        <p:nvSpPr>
          <p:cNvPr id="9" name="矩形 8"/>
          <p:cNvSpPr/>
          <p:nvPr/>
        </p:nvSpPr>
        <p:spPr>
          <a:xfrm>
            <a:off x="4089578" y="5019971"/>
            <a:ext cx="1627369" cy="52322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只，只是</a:t>
            </a:r>
            <a:endParaRPr lang="zh-CN" altLang="en-US" sz="2800" dirty="0"/>
          </a:p>
        </p:txBody>
      </p:sp>
      <p:grpSp>
        <p:nvGrpSpPr>
          <p:cNvPr id="10" name="组合 9"/>
          <p:cNvGrpSpPr/>
          <p:nvPr/>
        </p:nvGrpSpPr>
        <p:grpSpPr>
          <a:xfrm>
            <a:off x="494264" y="214771"/>
            <a:ext cx="2792616" cy="713740"/>
            <a:chOff x="2371" y="690"/>
            <a:chExt cx="3471" cy="1124"/>
          </a:xfrm>
        </p:grpSpPr>
        <p:sp>
          <p:nvSpPr>
            <p:cNvPr id="11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2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布置作业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51098" y="1137707"/>
            <a:ext cx="9955618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⑥卿言多务，</a:t>
            </a:r>
            <a:r>
              <a:rPr lang="zh-CN" altLang="zh-CN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孰</a:t>
            </a:r>
            <a:r>
              <a:rPr lang="zh-CN" altLang="zh-CN" sz="2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若</a:t>
            </a:r>
            <a:r>
              <a:rPr lang="zh-CN" altLang="zh-CN" sz="2800" b="1" dirty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孤（孰若</a:t>
            </a:r>
            <a:r>
              <a:rPr lang="zh-CN" altLang="zh-CN" sz="2800" b="1" dirty="0" smtClean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：</a:t>
            </a:r>
            <a:r>
              <a:rPr lang="en-US" altLang="zh-CN" sz="2800" b="1" dirty="0" smtClean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             </a:t>
            </a:r>
            <a:r>
              <a:rPr lang="zh-CN" altLang="zh-CN" sz="2800" b="1" dirty="0" smtClean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）</a:t>
            </a:r>
            <a:endParaRPr lang="zh-CN" altLang="zh-CN" sz="2800" b="1" dirty="0">
              <a:solidFill>
                <a:srgbClr val="0070C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⑦</a:t>
            </a:r>
            <a:r>
              <a:rPr lang="zh-CN" altLang="zh-CN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及</a:t>
            </a:r>
            <a:r>
              <a:rPr lang="zh-CN" altLang="zh-CN" sz="2800" b="1" dirty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鲁肃过寻阳（及</a:t>
            </a:r>
            <a:r>
              <a:rPr lang="zh-CN" altLang="zh-CN" sz="2800" b="1" dirty="0" smtClean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：</a:t>
            </a:r>
            <a:r>
              <a:rPr lang="en-US" altLang="zh-CN" sz="2800" b="1" dirty="0" smtClean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   </a:t>
            </a:r>
            <a:r>
              <a:rPr lang="zh-CN" altLang="zh-CN" sz="2800" b="1" dirty="0" smtClean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）</a:t>
            </a:r>
            <a:endParaRPr lang="zh-CN" altLang="zh-CN" sz="2800" b="1" dirty="0">
              <a:solidFill>
                <a:srgbClr val="0070C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⑧士别三日，即</a:t>
            </a:r>
            <a:r>
              <a:rPr lang="zh-CN" altLang="zh-CN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更</a:t>
            </a:r>
            <a:r>
              <a:rPr lang="zh-CN" altLang="zh-CN" sz="2800" b="1" dirty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刮目相待（更</a:t>
            </a:r>
            <a:r>
              <a:rPr lang="zh-CN" altLang="zh-CN" sz="2800" b="1" dirty="0" smtClean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：</a:t>
            </a:r>
            <a:r>
              <a:rPr lang="en-US" altLang="zh-CN" sz="2800" b="1" dirty="0" smtClean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    </a:t>
            </a:r>
            <a:r>
              <a:rPr lang="zh-CN" altLang="zh-CN" sz="2800" b="1" dirty="0" smtClean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）</a:t>
            </a:r>
            <a:endParaRPr lang="zh-CN" altLang="zh-CN" sz="2800" b="1" dirty="0">
              <a:solidFill>
                <a:srgbClr val="0070C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⑨大兄何见事</a:t>
            </a:r>
            <a:r>
              <a:rPr lang="zh-CN" altLang="zh-CN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之</a:t>
            </a:r>
            <a:r>
              <a:rPr lang="zh-CN" altLang="zh-CN" sz="2800" b="1" dirty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晚乎（之</a:t>
            </a:r>
            <a:r>
              <a:rPr lang="zh-CN" altLang="zh-CN" sz="2800" b="1" dirty="0" smtClean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：</a:t>
            </a:r>
            <a:r>
              <a:rPr lang="en-US" altLang="zh-CN" sz="2800" b="1" dirty="0" smtClean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     </a:t>
            </a:r>
            <a:r>
              <a:rPr lang="zh-CN" altLang="zh-CN" sz="2800" b="1" dirty="0" smtClean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）</a:t>
            </a:r>
            <a:endParaRPr lang="zh-CN" altLang="zh-CN" sz="2800" b="1" dirty="0">
              <a:solidFill>
                <a:srgbClr val="0070C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⑩肃</a:t>
            </a:r>
            <a:r>
              <a:rPr lang="zh-CN" altLang="zh-CN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遂</a:t>
            </a:r>
            <a:r>
              <a:rPr lang="zh-CN" altLang="zh-CN" sz="2800" b="1" dirty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拜蒙母，结友</a:t>
            </a:r>
            <a:r>
              <a:rPr lang="zh-CN" altLang="zh-CN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而</a:t>
            </a:r>
            <a:r>
              <a:rPr lang="zh-CN" altLang="zh-CN" sz="2800" b="1" dirty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别（遂</a:t>
            </a:r>
            <a:r>
              <a:rPr lang="zh-CN" altLang="zh-CN" sz="2800" b="1" dirty="0" smtClean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：  </a:t>
            </a:r>
            <a:r>
              <a:rPr lang="en-US" altLang="zh-CN" sz="2800" b="1" dirty="0" smtClean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  </a:t>
            </a:r>
            <a:r>
              <a:rPr lang="zh-CN" sz="2800" b="1" dirty="0" smtClean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）</a:t>
            </a:r>
            <a:endParaRPr lang="en-US" altLang="zh-CN" sz="2800" b="1" dirty="0" smtClean="0">
              <a:solidFill>
                <a:srgbClr val="0070C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 smtClean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而：</a:t>
            </a:r>
            <a:r>
              <a:rPr lang="en-US" altLang="zh-CN" sz="2800" b="1" dirty="0" smtClean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                     </a:t>
            </a:r>
            <a:r>
              <a:rPr lang="zh-CN" altLang="zh-CN" sz="2800" b="1" dirty="0" smtClean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）</a:t>
            </a:r>
            <a:endParaRPr lang="zh-CN" altLang="zh-CN" sz="2800" b="1" dirty="0">
              <a:solidFill>
                <a:srgbClr val="0070C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831058" y="1299979"/>
            <a:ext cx="3400425" cy="52197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谁（哪一个）比得上</a:t>
            </a:r>
            <a:endParaRPr lang="zh-CN" altLang="en-US" sz="2800" dirty="0"/>
          </a:p>
        </p:txBody>
      </p:sp>
      <p:sp>
        <p:nvSpPr>
          <p:cNvPr id="4" name="矩形 3"/>
          <p:cNvSpPr/>
          <p:nvPr/>
        </p:nvSpPr>
        <p:spPr>
          <a:xfrm>
            <a:off x="4715883" y="1915264"/>
            <a:ext cx="1627369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到，等到</a:t>
            </a:r>
            <a:endParaRPr lang="zh-CN" altLang="en-US" sz="2800" dirty="0"/>
          </a:p>
        </p:txBody>
      </p:sp>
      <p:sp>
        <p:nvSpPr>
          <p:cNvPr id="5" name="矩形 4"/>
          <p:cNvSpPr/>
          <p:nvPr/>
        </p:nvSpPr>
        <p:spPr>
          <a:xfrm>
            <a:off x="6548349" y="2596471"/>
            <a:ext cx="1612900" cy="52197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另，另外</a:t>
            </a:r>
            <a:endParaRPr lang="zh-CN" altLang="en-US" sz="2800" dirty="0"/>
          </a:p>
        </p:txBody>
      </p:sp>
      <p:sp>
        <p:nvSpPr>
          <p:cNvPr id="6" name="矩形 5"/>
          <p:cNvSpPr/>
          <p:nvPr/>
        </p:nvSpPr>
        <p:spPr>
          <a:xfrm>
            <a:off x="5433184" y="3244334"/>
            <a:ext cx="1970405" cy="52197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代词，这样</a:t>
            </a:r>
            <a:endParaRPr lang="zh-CN" altLang="en-US" sz="2800" dirty="0"/>
          </a:p>
        </p:txBody>
      </p:sp>
      <p:sp>
        <p:nvSpPr>
          <p:cNvPr id="7" name="矩形 6"/>
          <p:cNvSpPr/>
          <p:nvPr/>
        </p:nvSpPr>
        <p:spPr>
          <a:xfrm>
            <a:off x="6196069" y="3892122"/>
            <a:ext cx="1627369" cy="52322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于是，就</a:t>
            </a:r>
            <a:endParaRPr lang="zh-CN" altLang="en-US" sz="2800" dirty="0"/>
          </a:p>
        </p:txBody>
      </p:sp>
      <p:sp>
        <p:nvSpPr>
          <p:cNvPr id="8" name="矩形 7"/>
          <p:cNvSpPr/>
          <p:nvPr/>
        </p:nvSpPr>
        <p:spPr>
          <a:xfrm>
            <a:off x="1901825" y="4507230"/>
            <a:ext cx="4853305" cy="52197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连词，表承</a:t>
            </a:r>
            <a:r>
              <a:rPr lang="zh-CN" altLang="zh-CN" sz="2800" b="1" dirty="0" smtClean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接关</a:t>
            </a:r>
            <a:r>
              <a:rPr lang="zh-CN" altLang="zh-CN" sz="2800" b="1" dirty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系，然后，就</a:t>
            </a:r>
            <a:endParaRPr lang="zh-CN" altLang="en-US" sz="28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051" y="2610793"/>
            <a:ext cx="10515600" cy="1325563"/>
          </a:xfrm>
        </p:spPr>
        <p:txBody>
          <a:bodyPr>
            <a:normAutofit/>
          </a:bodyPr>
          <a:lstStyle/>
          <a:p>
            <a:r>
              <a:rPr lang="zh-CN" altLang="en-US" sz="6600" dirty="0" smtClean="0">
                <a:effectLst/>
                <a:latin typeface="黑体" panose="02010609060101010101" charset="-122"/>
                <a:ea typeface="黑体" panose="02010609060101010101" charset="-122"/>
              </a:rPr>
              <a:t>第二课时</a:t>
            </a:r>
            <a:endParaRPr lang="zh-CN" altLang="en-US" sz="6600" dirty="0"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 descr="中国教育出版网"/>
          <p:cNvSpPr txBox="1">
            <a:spLocks noChangeArrowheads="1"/>
          </p:cNvSpPr>
          <p:nvPr/>
        </p:nvSpPr>
        <p:spPr bwMode="auto">
          <a:xfrm>
            <a:off x="1380280" y="1858645"/>
            <a:ext cx="10181167" cy="2453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 smtClean="0">
                <a:latin typeface="宋体" panose="02010600030101010101" pitchFamily="2" charset="-122"/>
              </a:rPr>
              <a:t>1</a:t>
            </a:r>
            <a:r>
              <a:rPr lang="en-US" altLang="zh-CN" sz="3200" b="1" dirty="0" smtClean="0">
                <a:latin typeface="宋体" panose="02010600030101010101" pitchFamily="2" charset="-122"/>
              </a:rPr>
              <a:t>.</a:t>
            </a:r>
            <a:r>
              <a:rPr lang="zh-CN" altLang="en-US" sz="3200" b="1" dirty="0">
                <a:latin typeface="宋体" panose="02010600030101010101" pitchFamily="2" charset="-122"/>
                <a:sym typeface="+mn-ea"/>
              </a:rPr>
              <a:t>重点</a:t>
            </a:r>
            <a:r>
              <a:rPr lang="en-US" altLang="zh-CN" sz="3200">
                <a:sym typeface="微软雅黑" panose="020B0503020204020204" charset="-122"/>
              </a:rPr>
              <a:t>:</a:t>
            </a:r>
            <a:r>
              <a:rPr lang="zh-CN" altLang="en-US" sz="3200" b="1" dirty="0" smtClean="0">
                <a:latin typeface="宋体" panose="02010600030101010101" pitchFamily="2" charset="-122"/>
                <a:sym typeface="+mn-ea"/>
              </a:rPr>
              <a:t>品味人物对话的不同语气</a:t>
            </a:r>
            <a:r>
              <a:rPr lang="en-US" altLang="zh-CN" sz="32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latin typeface="宋体" panose="02010600030101010101" pitchFamily="2" charset="-122"/>
                <a:sym typeface="+mn-ea"/>
              </a:rPr>
              <a:t>分析人物的性格特点</a:t>
            </a:r>
            <a:r>
              <a:rPr lang="zh-CN" altLang="en-US" sz="3200" b="1">
                <a:ea typeface="SimSun-ExtB" panose="02010609060101010101" pitchFamily="49" charset="-122"/>
                <a:sym typeface="宋体" panose="02010600030101010101" pitchFamily="2" charset="-122"/>
              </a:rPr>
              <a:t>；反复品读感叹句</a:t>
            </a:r>
            <a:r>
              <a:rPr lang="en-US" altLang="zh-CN" sz="32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ea typeface="SimSun-ExtB" panose="02010609060101010101" pitchFamily="49" charset="-122"/>
                <a:sym typeface="宋体" panose="02010600030101010101" pitchFamily="2" charset="-122"/>
              </a:rPr>
              <a:t>体会其表达的情感</a:t>
            </a:r>
            <a:r>
              <a:rPr lang="zh-CN" altLang="en-US" sz="3200" b="1" dirty="0" smtClean="0">
                <a:latin typeface="宋体" panose="02010600030101010101" pitchFamily="2" charset="-122"/>
                <a:sym typeface="+mn-ea"/>
              </a:rPr>
              <a:t>。</a:t>
            </a:r>
            <a:endParaRPr lang="zh-CN" altLang="en-US" sz="3200" b="1" dirty="0">
              <a:latin typeface="宋体" panose="02010600030101010101" pitchFamily="2" charset="-122"/>
              <a:sym typeface="+mn-ea"/>
            </a:endParaRPr>
          </a:p>
          <a:p>
            <a:pPr algn="l" ea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 smtClean="0">
                <a:latin typeface="宋体" panose="02010600030101010101" pitchFamily="2" charset="-122"/>
                <a:sym typeface="+mn-ea"/>
              </a:rPr>
              <a:t>2</a:t>
            </a:r>
            <a:r>
              <a:rPr lang="en-US" altLang="zh-CN" sz="3200" b="1" dirty="0" smtClean="0">
                <a:latin typeface="宋体" panose="02010600030101010101" pitchFamily="2" charset="-122"/>
                <a:ea typeface="+mn-ea"/>
                <a:sym typeface="+mn-ea"/>
              </a:rPr>
              <a:t>.</a:t>
            </a:r>
            <a:r>
              <a:rPr lang="zh-CN" altLang="en-US" sz="3200" b="1" dirty="0">
                <a:latin typeface="宋体" panose="02010600030101010101" pitchFamily="2" charset="-122"/>
                <a:sym typeface="+mn-ea"/>
              </a:rPr>
              <a:t>难点</a:t>
            </a:r>
            <a:r>
              <a:rPr lang="en-US" altLang="zh-CN" sz="3200">
                <a:sym typeface="微软雅黑" panose="020B0503020204020204" charset="-122"/>
              </a:rPr>
              <a:t>:</a:t>
            </a:r>
            <a:r>
              <a:rPr sz="3200" b="1"/>
              <a:t>学习本文侧面描写、烘托人物的写作技法</a:t>
            </a:r>
            <a:r>
              <a:rPr lang="zh-CN" altLang="en-US" sz="3200" b="1" dirty="0" smtClean="0">
                <a:latin typeface="宋体" panose="02010600030101010101" pitchFamily="2" charset="-122"/>
                <a:sym typeface="+mn-ea"/>
              </a:rPr>
              <a:t>。</a:t>
            </a:r>
            <a:endParaRPr lang="zh-CN" altLang="en-US" sz="3200" b="1" dirty="0" smtClean="0">
              <a:latin typeface="宋体" panose="02010600030101010101" pitchFamily="2" charset="-122"/>
              <a:sym typeface="+mn-ea"/>
            </a:endParaRPr>
          </a:p>
          <a:p>
            <a:pPr algn="l" ea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>
                <a:latin typeface="宋体" panose="02010600030101010101" pitchFamily="2" charset="-122"/>
              </a:rPr>
              <a:t>3.理解本文开卷有益的主旨</a:t>
            </a:r>
            <a:r>
              <a:rPr lang="en-US" altLang="zh-CN" sz="32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en-US" altLang="zh-CN" sz="3200" b="1" dirty="0">
                <a:latin typeface="宋体" panose="02010600030101010101" pitchFamily="2" charset="-122"/>
              </a:rPr>
              <a:t>树立正确的学习观。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042092" y="605376"/>
            <a:ext cx="2792616" cy="713740"/>
            <a:chOff x="2371" y="690"/>
            <a:chExt cx="3471" cy="1124"/>
          </a:xfrm>
        </p:grpSpPr>
        <p:sp>
          <p:nvSpPr>
            <p:cNvPr id="6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7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学习目标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1380490" y="3943985"/>
            <a:ext cx="10385425" cy="5651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800" b="1"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05180" y="931545"/>
            <a:ext cx="10963910" cy="1476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分角色朗读对话。请同学们以小组为单位</a:t>
            </a: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分别扮演文中的角色</a:t>
            </a: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模拟人物的语气进行对话</a:t>
            </a: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讨论每个角色应该运用什么神态、语气、语调、语速</a:t>
            </a: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读出什么情感</a:t>
            </a: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以符合人物身份。</a:t>
            </a:r>
            <a:r>
              <a:rPr lang="en-US" altLang="zh-CN" sz="30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任务一</a:t>
            </a:r>
            <a:r>
              <a:rPr lang="en-US" altLang="zh-CN" sz="30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endParaRPr lang="zh-CN" altLang="zh-CN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39800" y="2328545"/>
            <a:ext cx="10829290" cy="37846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zh-CN" sz="3000" b="1" dirty="0">
                <a:solidFill>
                  <a:srgbClr val="323232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朗读提示</a:t>
            </a:r>
            <a:r>
              <a:rPr lang="zh-CN" altLang="en-US" sz="3000" b="1">
                <a:solidFill>
                  <a:srgbClr val="323232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endParaRPr lang="zh-CN" altLang="en-US" sz="3000" b="1">
              <a:solidFill>
                <a:srgbClr val="323232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algn="just"/>
            <a:r>
              <a:rPr lang="zh-CN" altLang="en-US" sz="3000" b="1">
                <a:solidFill>
                  <a:srgbClr val="323232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⑴</a:t>
            </a:r>
            <a:r>
              <a:rPr lang="zh-CN" altLang="zh-CN" sz="3000" b="1" dirty="0">
                <a:solidFill>
                  <a:srgbClr val="323232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揣摩体会孙权是怎样劝学的？</a:t>
            </a:r>
            <a:endParaRPr lang="zh-CN" altLang="zh-CN" sz="3000" b="1" dirty="0">
              <a:solidFill>
                <a:schemeClr val="accent4">
                  <a:lumMod val="75000"/>
                </a:schemeClr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algn="just"/>
            <a:r>
              <a:rPr lang="en-US" altLang="zh-CN" sz="3000" b="1" dirty="0" smtClean="0">
                <a:solidFill>
                  <a:schemeClr val="accent4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</a:t>
            </a:r>
            <a:r>
              <a:rPr lang="zh-CN" altLang="zh-CN" sz="3000" b="1" dirty="0" smtClean="0">
                <a:solidFill>
                  <a:srgbClr val="323232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</a:rPr>
              <a:t>①</a:t>
            </a:r>
            <a:r>
              <a:rPr lang="zh-CN" altLang="en-US" sz="3000" b="1"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“</a:t>
            </a:r>
            <a:r>
              <a:rPr lang="zh-CN" altLang="zh-CN" sz="3000" b="1" dirty="0">
                <a:solidFill>
                  <a:srgbClr val="323232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</a:rPr>
              <a:t>不可不学！</a:t>
            </a:r>
            <a:r>
              <a:rPr lang="zh-CN" altLang="en-US" sz="3000" b="1"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”</a:t>
            </a:r>
            <a:r>
              <a:rPr lang="zh-CN" altLang="zh-CN" sz="3000" b="1" dirty="0">
                <a:solidFill>
                  <a:srgbClr val="323232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</a:rPr>
              <a:t>写出了怎样的语气？表达了孙权怎样的情感？</a:t>
            </a:r>
            <a:endParaRPr lang="zh-CN" altLang="zh-CN" sz="3000" b="1" dirty="0">
              <a:solidFill>
                <a:srgbClr val="323232"/>
              </a:solidFill>
              <a:uFillTx/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algn="just"/>
            <a:r>
              <a:rPr lang="en-US" altLang="zh-CN" sz="3000" b="1" dirty="0" smtClean="0">
                <a:solidFill>
                  <a:schemeClr val="accent4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lang="zh-CN" altLang="zh-CN" sz="30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用双重否定表达了果决的语气</a:t>
            </a:r>
            <a:r>
              <a:rPr lang="zh-CN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朗读时应</a:t>
            </a:r>
            <a:r>
              <a:rPr lang="zh-CN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神态严肃,言语铿锵。</a:t>
            </a:r>
            <a:r>
              <a:rPr lang="zh-CN" altLang="zh-CN" sz="30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这既是孙权对吕蒙的</a:t>
            </a:r>
            <a:r>
              <a:rPr lang="zh-CN" altLang="zh-CN" sz="30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严格</a:t>
            </a:r>
            <a:r>
              <a:rPr lang="zh-CN" altLang="zh-CN" sz="30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要求</a:t>
            </a:r>
            <a:r>
              <a:rPr lang="zh-CN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也体现了孙权对吕蒙寄予厚望。</a:t>
            </a:r>
            <a:endParaRPr lang="zh-CN" altLang="zh-CN" sz="3000" b="1" dirty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algn="just"/>
            <a:r>
              <a:rPr lang="en-US" altLang="zh-CN" sz="3000" b="1" dirty="0" smtClean="0">
                <a:solidFill>
                  <a:schemeClr val="accent4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</a:t>
            </a:r>
            <a:r>
              <a:rPr lang="zh-CN" altLang="zh-CN" sz="3000" b="1" dirty="0" smtClean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②</a:t>
            </a:r>
            <a:r>
              <a:rPr lang="zh-CN" altLang="en-US" sz="3000" b="1"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“</a:t>
            </a:r>
            <a:r>
              <a:rPr lang="zh-CN" altLang="zh-CN" sz="3000" b="1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孤岂欲卿治经为博士邪！</a:t>
            </a:r>
            <a:r>
              <a:rPr lang="zh-CN" altLang="en-US" sz="3000" b="1"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”</a:t>
            </a:r>
            <a:r>
              <a:rPr lang="zh-CN" altLang="zh-CN" sz="3000" b="1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表达了孙权怎样的情感？</a:t>
            </a:r>
            <a:endParaRPr lang="zh-CN" altLang="zh-CN" sz="3000" b="1" dirty="0">
              <a:solidFill>
                <a:schemeClr val="accent4">
                  <a:lumMod val="75000"/>
                </a:schemeClr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algn="just"/>
            <a:r>
              <a:rPr lang="en-US" altLang="zh-CN" sz="3000" b="1" dirty="0" smtClean="0">
                <a:solidFill>
                  <a:schemeClr val="accent4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lang="zh-CN" altLang="en-US" sz="3000" b="1" dirty="0" smtClean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面</a:t>
            </a:r>
            <a:r>
              <a:rPr lang="zh-CN" altLang="zh-CN" sz="30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对吕蒙不听劝诫</a:t>
            </a:r>
            <a:r>
              <a:rPr lang="zh-CN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孙权</a:t>
            </a:r>
            <a:r>
              <a:rPr lang="zh-CN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语气坚决,感叹号既表现出他</a:t>
            </a:r>
            <a:r>
              <a:rPr lang="zh-CN" altLang="zh-CN" sz="30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不悦的神情和责备的意味</a:t>
            </a:r>
            <a:r>
              <a:rPr lang="zh-CN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,又体现了</a:t>
            </a:r>
            <a:r>
              <a:rPr lang="zh-CN" altLang="zh-CN" sz="30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孙权的</a:t>
            </a:r>
            <a:r>
              <a:rPr lang="zh-CN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恳切之意</a:t>
            </a:r>
            <a:r>
              <a:rPr lang="zh-CN" altLang="zh-CN" sz="30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。</a:t>
            </a:r>
            <a:endParaRPr lang="zh-CN" altLang="zh-CN" sz="3000" b="1" dirty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11599" y="189230"/>
            <a:ext cx="2792616" cy="713740"/>
            <a:chOff x="2371" y="690"/>
            <a:chExt cx="3471" cy="1124"/>
          </a:xfrm>
        </p:grpSpPr>
        <p:sp>
          <p:nvSpPr>
            <p:cNvPr id="8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9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读出语气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24255" y="1147445"/>
            <a:ext cx="9649460" cy="1938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lnSpc>
                <a:spcPct val="100000"/>
              </a:lnSpc>
            </a:pPr>
            <a:r>
              <a:rPr lang="zh-CN" altLang="zh-CN" sz="30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③</a:t>
            </a:r>
            <a:r>
              <a:rPr lang="zh-CN" altLang="en-US" sz="30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“</a:t>
            </a:r>
            <a:r>
              <a:rPr lang="zh-CN" altLang="zh-CN" sz="30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卿言多务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孰若孤？孤常读书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自以为大有所益。</a:t>
            </a:r>
            <a:r>
              <a:rPr lang="zh-CN" altLang="en-US" sz="30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”</a:t>
            </a:r>
            <a:r>
              <a:rPr lang="zh-CN" altLang="zh-CN" sz="30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采用什么</a:t>
            </a:r>
            <a:r>
              <a:rPr lang="zh-CN" altLang="zh-CN" sz="30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说</a:t>
            </a:r>
            <a:r>
              <a:rPr lang="zh-CN" altLang="zh-CN" sz="30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法？</a:t>
            </a:r>
            <a:r>
              <a:rPr lang="zh-CN" altLang="zh-CN" sz="30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有</a:t>
            </a:r>
            <a:r>
              <a:rPr lang="zh-CN" altLang="zh-CN" sz="30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何作用？</a:t>
            </a:r>
            <a:endParaRPr lang="zh-CN" altLang="zh-CN" sz="3000" b="1" dirty="0">
              <a:solidFill>
                <a:schemeClr val="accent4">
                  <a:lumMod val="75000"/>
                </a:schemeClr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algn="just" fontAlgn="auto">
              <a:lnSpc>
                <a:spcPct val="100000"/>
              </a:lnSpc>
            </a:pPr>
            <a:r>
              <a:rPr lang="en-US" altLang="zh-CN" sz="3000" b="1" dirty="0" smtClean="0">
                <a:solidFill>
                  <a:schemeClr val="accent4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lang="en-US" altLang="zh-CN" sz="30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委婉的批评</a:t>
            </a:r>
            <a:r>
              <a:rPr lang="zh-CN" altLang="zh-CN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en-US" altLang="zh-CN" sz="30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语重心长</a:t>
            </a:r>
            <a:r>
              <a:rPr lang="zh-CN" altLang="zh-CN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en-US" altLang="zh-CN" sz="30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言辞恳切</a:t>
            </a:r>
            <a:r>
              <a:rPr lang="zh-CN" altLang="en-US" sz="30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；</a:t>
            </a:r>
            <a:r>
              <a:rPr lang="zh-CN" altLang="zh-CN" sz="30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现身说法</a:t>
            </a:r>
            <a:r>
              <a:rPr lang="zh-CN" altLang="zh-CN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,以自身经验说读书的益处</a:t>
            </a:r>
            <a:r>
              <a:rPr lang="zh-CN" altLang="zh-CN" sz="30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鼓励吕蒙求学</a:t>
            </a:r>
            <a:r>
              <a:rPr lang="zh-CN" altLang="zh-CN" sz="3000" b="1" dirty="0" smtClean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。</a:t>
            </a:r>
            <a:endParaRPr lang="zh-CN" altLang="zh-CN" sz="3000" b="1" dirty="0" smtClean="0">
              <a:solidFill>
                <a:srgbClr val="FF33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91247" y="3551677"/>
            <a:ext cx="9682717" cy="201485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 dirty="0" smtClean="0">
                <a:solidFill>
                  <a:srgbClr val="FF33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讲解</a:t>
            </a:r>
            <a:r>
              <a:rPr lang="zh-CN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这番劝言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表现出孙权的</a:t>
            </a: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善劝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。既有</a:t>
            </a: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严格的要求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又有</a:t>
            </a: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殷切的期望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既责备吕蒙的不争、无志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又透出</a:t>
            </a: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关怀爱护之心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那种</a:t>
            </a: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庄重而语重心长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的神态赫然可见。</a:t>
            </a:r>
            <a:endParaRPr lang="zh-CN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144771" y="1900337"/>
            <a:ext cx="10129284" cy="1938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28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   </a:t>
            </a:r>
            <a:r>
              <a:rPr lang="en-US" altLang="zh-CN" sz="30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 </a:t>
            </a:r>
            <a:r>
              <a:rPr lang="zh-CN" altLang="zh-CN" sz="30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①</a:t>
            </a:r>
            <a:r>
              <a:rPr lang="zh-CN" altLang="en-US" sz="3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大惊曰：</a:t>
            </a:r>
            <a:r>
              <a:rPr lang="zh-CN" altLang="en-US" sz="3000" b="1"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“</a:t>
            </a:r>
            <a:r>
              <a:rPr lang="zh-CN" altLang="zh-CN" sz="30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卿今者才略</a:t>
            </a: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非复吴下阿蒙！</a:t>
            </a:r>
            <a:r>
              <a:rPr lang="zh-CN" altLang="en-US" sz="3000" b="1"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”</a:t>
            </a:r>
            <a:r>
              <a:rPr lang="zh-CN" altLang="zh-CN" sz="3000" b="1" dirty="0">
                <a:solidFill>
                  <a:srgbClr val="323232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表达了</a:t>
            </a:r>
            <a:r>
              <a:rPr lang="zh-CN" altLang="zh-CN" sz="30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鲁肃怎样的情感？</a:t>
            </a:r>
            <a:r>
              <a:rPr lang="en-US" altLang="zh-CN" sz="3000" b="1" dirty="0" smtClean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endParaRPr lang="en-US" altLang="zh-CN" sz="3000" b="1" dirty="0" smtClean="0">
              <a:solidFill>
                <a:srgbClr val="0070C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algn="just"/>
            <a:r>
              <a:rPr lang="en-US" altLang="zh-CN" sz="3000" b="1" dirty="0" smtClean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lang="en-US" altLang="zh-CN" sz="3000" b="1" dirty="0" smtClean="0">
                <a:solidFill>
                  <a:srgbClr val="FF0000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</a:rPr>
              <a:t>“非复吴下阿蒙”</a:t>
            </a:r>
            <a:r>
              <a:rPr lang="zh-CN" altLang="en-US" sz="3000" b="1" dirty="0" smtClean="0">
                <a:solidFill>
                  <a:srgbClr val="FF0000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</a:rPr>
              <a:t>的</a:t>
            </a:r>
            <a:r>
              <a:rPr lang="zh-CN" altLang="en-US" sz="30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感叹照应</a:t>
            </a:r>
            <a:r>
              <a:rPr lang="zh-CN" altLang="en-US" sz="3000" b="1">
                <a:solidFill>
                  <a:srgbClr val="FF33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“</a:t>
            </a:r>
            <a:r>
              <a:rPr lang="zh-CN" altLang="zh-CN" sz="30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大惊</a:t>
            </a:r>
            <a:r>
              <a:rPr lang="zh-CN" altLang="en-US" sz="3000" b="1">
                <a:solidFill>
                  <a:srgbClr val="FF33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”</a:t>
            </a:r>
            <a:r>
              <a:rPr lang="zh-CN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,尽显鲁肃</a:t>
            </a:r>
            <a:r>
              <a:rPr lang="zh-CN" altLang="zh-CN" sz="30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惊奇之状</a:t>
            </a:r>
            <a:r>
              <a:rPr lang="zh-CN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侧面烘托出吕蒙的惊人长进。</a:t>
            </a:r>
            <a:endParaRPr lang="zh-CN" altLang="zh-CN" sz="3000" b="1" dirty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44771" y="3884078"/>
            <a:ext cx="10154093" cy="1938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28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   </a:t>
            </a:r>
            <a:r>
              <a:rPr lang="en-US" altLang="zh-CN" sz="30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 </a:t>
            </a:r>
            <a:r>
              <a:rPr lang="zh-CN" altLang="zh-CN" sz="30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②</a:t>
            </a:r>
            <a:r>
              <a:rPr lang="zh-CN" altLang="en-US" sz="3000" b="1"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“士别三日</a:t>
            </a: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即更刮目相待</a:t>
            </a: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大兄何见事之晚乎！</a:t>
            </a:r>
            <a:r>
              <a:rPr lang="zh-CN" altLang="en-US" sz="3000" b="1"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”</a:t>
            </a:r>
            <a:r>
              <a:rPr lang="zh-CN" altLang="zh-CN" sz="3000" b="1" dirty="0">
                <a:solidFill>
                  <a:srgbClr val="323232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表达了</a:t>
            </a:r>
            <a:r>
              <a:rPr lang="zh-CN" altLang="zh-CN" sz="30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吕蒙怎样的情感？</a:t>
            </a:r>
            <a:endParaRPr lang="zh-CN" altLang="zh-CN" sz="3000" b="1" dirty="0"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algn="just"/>
            <a:r>
              <a:rPr lang="en-US" altLang="zh-CN" sz="3000" b="1" dirty="0" smtClean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lang="zh-CN" altLang="zh-CN" sz="30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感叹号体现了吕蒙</a:t>
            </a:r>
            <a:r>
              <a:rPr lang="zh-CN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的自得之态,自信满满,突出了吕蒙和鲁肃之间的兄弟情谊。</a:t>
            </a:r>
            <a:endParaRPr lang="zh-CN" altLang="zh-CN" sz="3000" b="1" dirty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44905" y="839470"/>
            <a:ext cx="1076007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sz="3000" b="1">
                <a:solidFill>
                  <a:srgbClr val="323232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⑵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孙权劝学</a:t>
            </a: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语重心长</a:t>
            </a: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循循善诱。吕蒙在他的感召下就学</a:t>
            </a: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效果如何？（朗读揣摩鲁肃、吕蒙的对话）</a:t>
            </a:r>
            <a:endParaRPr lang="zh-CN" altLang="en-US" sz="30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 descr="中国教育出版网"/>
          <p:cNvSpPr txBox="1">
            <a:spLocks noChangeArrowheads="1"/>
          </p:cNvSpPr>
          <p:nvPr/>
        </p:nvSpPr>
        <p:spPr bwMode="auto">
          <a:xfrm>
            <a:off x="1380280" y="1858645"/>
            <a:ext cx="10181167" cy="3044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 smtClean="0">
                <a:latin typeface="宋体" panose="02010600030101010101" pitchFamily="2" charset="-122"/>
              </a:rPr>
              <a:t>1</a:t>
            </a:r>
            <a:r>
              <a:rPr lang="en-US" altLang="zh-CN" sz="3200" b="1" dirty="0" smtClean="0">
                <a:latin typeface="宋体" panose="02010600030101010101" pitchFamily="2" charset="-122"/>
              </a:rPr>
              <a:t>.</a:t>
            </a:r>
            <a:r>
              <a:rPr lang="zh-CN" altLang="en-US" sz="3200" b="1" dirty="0" smtClean="0">
                <a:latin typeface="宋体" panose="02010600030101010101" pitchFamily="2" charset="-122"/>
              </a:rPr>
              <a:t>熟</a:t>
            </a:r>
            <a:r>
              <a:rPr lang="zh-CN" altLang="en-US" sz="3200" b="1" dirty="0">
                <a:latin typeface="宋体" panose="02010600030101010101" pitchFamily="2" charset="-122"/>
              </a:rPr>
              <a:t>读课文</a:t>
            </a:r>
            <a:r>
              <a:rPr lang="en-US" altLang="zh-CN" sz="32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</a:rPr>
              <a:t>了解作者及《资治通鉴》。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 algn="l" ea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 smtClean="0">
                <a:latin typeface="宋体" panose="02010600030101010101" pitchFamily="2" charset="-122"/>
                <a:sym typeface="+mn-ea"/>
              </a:rPr>
              <a:t>2.</a:t>
            </a:r>
            <a:r>
              <a:rPr lang="zh-CN" altLang="en-US" sz="3200" b="1" dirty="0">
                <a:latin typeface="宋体" panose="02010600030101010101" pitchFamily="2" charset="-122"/>
                <a:sym typeface="+mn-ea"/>
              </a:rPr>
              <a:t>重点</a:t>
            </a:r>
            <a:r>
              <a:rPr lang="en-US" altLang="zh-CN" sz="3200">
                <a:sym typeface="微软雅黑" panose="020B0503020204020204" charset="-122"/>
              </a:rPr>
              <a:t>:</a:t>
            </a:r>
            <a:r>
              <a:rPr lang="zh-CN" altLang="en-US" sz="3200" b="1" dirty="0" smtClean="0">
                <a:latin typeface="宋体" panose="02010600030101010101" pitchFamily="2" charset="-122"/>
                <a:sym typeface="+mn-ea"/>
              </a:rPr>
              <a:t>借助注释和工具书</a:t>
            </a:r>
            <a:r>
              <a:rPr lang="en-US" altLang="zh-CN" sz="32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latin typeface="宋体" panose="02010600030101010101" pitchFamily="2" charset="-122"/>
                <a:sym typeface="+mn-ea"/>
              </a:rPr>
              <a:t>理解课文大意。</a:t>
            </a:r>
            <a:endParaRPr lang="zh-CN" altLang="en-US" sz="3200" b="1" dirty="0" smtClean="0">
              <a:latin typeface="宋体" panose="02010600030101010101" pitchFamily="2" charset="-122"/>
              <a:sym typeface="+mn-ea"/>
            </a:endParaRPr>
          </a:p>
          <a:p>
            <a:pPr algn="l" ea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 smtClean="0">
                <a:latin typeface="宋体" panose="02010600030101010101" pitchFamily="2" charset="-122"/>
                <a:sym typeface="+mn-ea"/>
              </a:rPr>
              <a:t>3.</a:t>
            </a:r>
            <a:r>
              <a:rPr lang="zh-CN" altLang="en-US" sz="3200" b="1" dirty="0">
                <a:latin typeface="宋体" panose="02010600030101010101" pitchFamily="2" charset="-122"/>
                <a:sym typeface="+mn-ea"/>
              </a:rPr>
              <a:t>难点</a:t>
            </a:r>
            <a:r>
              <a:rPr lang="en-US" altLang="zh-CN" sz="3200">
                <a:sym typeface="微软雅黑" panose="020B0503020204020204" charset="-122"/>
              </a:rPr>
              <a:t>:</a:t>
            </a:r>
            <a:r>
              <a:rPr lang="zh-CN" altLang="en-US" sz="3200" b="1" dirty="0" smtClean="0">
                <a:latin typeface="宋体" panose="02010600030101010101" pitchFamily="2" charset="-122"/>
                <a:sym typeface="+mn-ea"/>
              </a:rPr>
              <a:t>古今异义、一词多义、</a:t>
            </a:r>
            <a:r>
              <a:rPr lang="zh-CN" sz="3200" b="1">
                <a:ea typeface="SimSun-ExtB" panose="02010609060101010101" pitchFamily="49" charset="-122"/>
                <a:sym typeface="宋体" panose="02010600030101010101" pitchFamily="2" charset="-122"/>
              </a:rPr>
              <a:t>成语释义</a:t>
            </a:r>
            <a:r>
              <a:rPr lang="zh-CN" altLang="en-US" sz="3200" b="1" dirty="0" smtClean="0">
                <a:latin typeface="宋体" panose="02010600030101010101" pitchFamily="2" charset="-122"/>
                <a:sym typeface="+mn-ea"/>
              </a:rPr>
              <a:t>。</a:t>
            </a:r>
            <a:endParaRPr lang="zh-CN" altLang="en-US" sz="3200" b="1" dirty="0">
              <a:latin typeface="宋体" panose="02010600030101010101" pitchFamily="2" charset="-122"/>
              <a:sym typeface="+mn-ea"/>
            </a:endParaRPr>
          </a:p>
          <a:p>
            <a:pPr algn="l" ea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 smtClean="0">
                <a:latin typeface="宋体" panose="02010600030101010101" pitchFamily="2" charset="-122"/>
                <a:sym typeface="+mn-ea"/>
              </a:rPr>
              <a:t>4</a:t>
            </a:r>
            <a:r>
              <a:rPr lang="en-US" altLang="zh-CN" sz="3200" b="1" dirty="0" smtClean="0">
                <a:latin typeface="宋体" panose="02010600030101010101" pitchFamily="2" charset="-122"/>
                <a:ea typeface="+mn-ea"/>
                <a:sym typeface="+mn-ea"/>
              </a:rPr>
              <a:t>.</a:t>
            </a:r>
            <a:r>
              <a:rPr lang="zh-CN" altLang="en-US" sz="3200" b="1" dirty="0" smtClean="0">
                <a:latin typeface="宋体" panose="02010600030101010101" pitchFamily="2" charset="-122"/>
                <a:sym typeface="+mn-ea"/>
              </a:rPr>
              <a:t>在把握课文中文言实词的基础上</a:t>
            </a:r>
            <a:r>
              <a:rPr lang="en-US" altLang="zh-CN" sz="32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latin typeface="宋体" panose="02010600030101010101" pitchFamily="2" charset="-122"/>
                <a:sym typeface="+mn-ea"/>
              </a:rPr>
              <a:t>理解文中语气词</a:t>
            </a:r>
            <a:r>
              <a:rPr lang="zh-CN" altLang="en-US" sz="3200" b="1" dirty="0" smtClean="0">
                <a:uFillTx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“邪”</a:t>
            </a:r>
            <a:endParaRPr lang="en-US" altLang="zh-CN" sz="3200" b="1" dirty="0" smtClean="0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pitchFamily="49" charset="-122"/>
              <a:cs typeface="Arial" panose="020B0604020202020204" pitchFamily="34" charset="0"/>
            </a:endParaRPr>
          </a:p>
          <a:p>
            <a:pPr algn="l" ea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 smtClean="0">
                <a:uFillTx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    “耳”“乎”</a:t>
            </a:r>
            <a:r>
              <a:rPr lang="zh-CN" altLang="en-US" sz="3200" b="1" dirty="0" smtClean="0">
                <a:latin typeface="宋体" panose="02010600030101010101" pitchFamily="2" charset="-122"/>
                <a:sym typeface="+mn-ea"/>
              </a:rPr>
              <a:t>和称谓语</a:t>
            </a:r>
            <a:r>
              <a:rPr lang="zh-CN" altLang="en-US" sz="3200" b="1" dirty="0" smtClean="0">
                <a:uFillTx/>
                <a:ea typeface="SimSun-ExtB" panose="02010609060101010101" pitchFamily="49" charset="-122"/>
                <a:sym typeface="+mn-ea"/>
              </a:rPr>
              <a:t>“卿”“孤”“大兄”</a:t>
            </a:r>
            <a:r>
              <a:rPr lang="zh-CN" altLang="en-US" sz="3200" b="1" dirty="0" smtClean="0">
                <a:latin typeface="宋体" panose="02010600030101010101" pitchFamily="2" charset="-122"/>
                <a:sym typeface="+mn-ea"/>
              </a:rPr>
              <a:t>等的含义。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042092" y="605376"/>
            <a:ext cx="2792616" cy="713740"/>
            <a:chOff x="2371" y="690"/>
            <a:chExt cx="3471" cy="1124"/>
          </a:xfrm>
        </p:grpSpPr>
        <p:sp>
          <p:nvSpPr>
            <p:cNvPr id="6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7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学习目标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1380490" y="3943985"/>
            <a:ext cx="10385425" cy="5651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800" b="1"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67869" y="1913523"/>
            <a:ext cx="1025687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sz="3200" b="1" dirty="0">
                <a:solidFill>
                  <a:srgbClr val="32323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⑶</a:t>
            </a:r>
            <a:r>
              <a:rPr lang="zh-CN" sz="3200" b="1">
                <a:solidFill>
                  <a:srgbClr val="32323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孙吕的对话与吕鲁的对话在语气上有什么区别？</a:t>
            </a:r>
            <a:r>
              <a:rPr lang="en-US" altLang="zh-CN" sz="2800" b="1" dirty="0" smtClean="0">
                <a:solidFill>
                  <a:schemeClr val="accent4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</a:t>
            </a:r>
            <a:endParaRPr lang="zh-CN" altLang="zh-CN" sz="3000" b="1" dirty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9" name="TextBox 18"/>
          <p:cNvSpPr txBox="1"/>
          <p:nvPr/>
        </p:nvSpPr>
        <p:spPr>
          <a:xfrm>
            <a:off x="731520" y="221615"/>
            <a:ext cx="2329180" cy="586105"/>
          </a:xfrm>
          <a:prstGeom prst="rect">
            <a:avLst/>
          </a:prstGeom>
          <a:noFill/>
        </p:spPr>
        <p:txBody>
          <a:bodyPr wrap="square" lIns="94531" tIns="47265" rIns="94531" bIns="47265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rPr>
              <a:t>整体感知</a:t>
            </a:r>
            <a:endParaRPr lang="zh-CN" altLang="en-US" sz="3200" b="1" dirty="0">
              <a:solidFill>
                <a:schemeClr val="bg1"/>
              </a:solidFill>
              <a:latin typeface="思源宋体 CN SemiBold" panose="02020600000000000000" charset="-122"/>
              <a:ea typeface="思源宋体 CN SemiBold" panose="02020600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53465" y="2496820"/>
            <a:ext cx="955548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/>
            <a:r>
              <a:rPr lang="zh-CN" altLang="zh-CN" sz="30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孙权的话是认真相劝</a:t>
            </a:r>
            <a:r>
              <a:rPr lang="zh-CN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郑重严肃</a:t>
            </a:r>
            <a:r>
              <a:rPr lang="zh-CN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表明了君臣的关系；</a:t>
            </a:r>
            <a:endParaRPr lang="zh-CN" altLang="en-US" sz="3000"/>
          </a:p>
        </p:txBody>
      </p:sp>
      <p:sp>
        <p:nvSpPr>
          <p:cNvPr id="4" name="文本框 3"/>
          <p:cNvSpPr txBox="1"/>
          <p:nvPr/>
        </p:nvSpPr>
        <p:spPr>
          <a:xfrm>
            <a:off x="1053465" y="3267710"/>
            <a:ext cx="955548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/>
            <a:r>
              <a:rPr lang="zh-CN" altLang="zh-CN" sz="30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鲁肃与吕蒙的对话充满调侃的意味</a:t>
            </a:r>
            <a:r>
              <a:rPr lang="zh-CN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,语言率直质朴,充满自信自得之态</a:t>
            </a:r>
            <a:r>
              <a:rPr lang="zh-CN" altLang="zh-CN" sz="30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。</a:t>
            </a:r>
            <a:endParaRPr lang="zh-CN" altLang="en-US" sz="30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文本框 1"/>
          <p:cNvSpPr txBox="1"/>
          <p:nvPr/>
        </p:nvSpPr>
        <p:spPr>
          <a:xfrm>
            <a:off x="1205865" y="903605"/>
            <a:ext cx="100977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3200" b="1" dirty="0">
                <a:solidFill>
                  <a:srgbClr val="0D0D0D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体会句末语气词的表情达意的作用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 dirty="0">
                <a:solidFill>
                  <a:srgbClr val="0D0D0D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课后思考探究三</a:t>
            </a:r>
            <a:r>
              <a:rPr lang="zh-CN" altLang="en-US" sz="3200" b="1" dirty="0">
                <a:solidFill>
                  <a:srgbClr val="0D0D0D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3200" b="1" dirty="0">
              <a:solidFill>
                <a:srgbClr val="0D0D0D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725" name="Rectangle 5"/>
          <p:cNvSpPr/>
          <p:nvPr/>
        </p:nvSpPr>
        <p:spPr>
          <a:xfrm>
            <a:off x="1718628" y="1486853"/>
            <a:ext cx="8207375" cy="2960687"/>
          </a:xfrm>
          <a:prstGeom prst="rect">
            <a:avLst/>
          </a:prstGeom>
          <a:noFill/>
          <a:ln w="12700">
            <a:noFill/>
          </a:ln>
        </p:spPr>
        <p:txBody>
          <a:bodyPr anchor="t"/>
          <a:lstStyle/>
          <a:p>
            <a:pPr marL="342900" indent="-3429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</a:pP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①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孤岂欲卿治经为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博士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邪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！ </a:t>
            </a:r>
            <a:endParaRPr lang="zh-CN" altLang="en-US" sz="3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</a:pPr>
            <a:endParaRPr lang="zh-CN" altLang="en-US" sz="3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</a:pP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②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但当涉猎</a:t>
            </a:r>
            <a:r>
              <a:rPr lang="zh-CN" altLang="zh-CN" sz="3200" b="1"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见往事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耳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3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</a:pPr>
            <a:endParaRPr lang="zh-CN" altLang="en-US" sz="3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</a:pP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③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大兄何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见事之晚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乎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！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                            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       </a:t>
            </a:r>
            <a:endParaRPr lang="zh-CN" altLang="en-US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19288" y="2035493"/>
            <a:ext cx="927671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342900" indent="-342900" algn="l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</a:pPr>
            <a:r>
              <a:rPr lang="zh-CN" altLang="en-US" sz="3200" b="1" dirty="0">
                <a:solidFill>
                  <a:srgbClr val="00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“邪”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表示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反问语气</a:t>
            </a:r>
            <a:r>
              <a:rPr lang="zh-CN" altLang="zh-CN" sz="32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,含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有对吕蒙辞学的责备、恼怒。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19288" y="3229293"/>
            <a:ext cx="886841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00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“耳”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表示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限止语气</a:t>
            </a:r>
            <a:r>
              <a:rPr lang="zh-CN" altLang="zh-CN" sz="32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流露出对吕蒙的关心、爱护。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9464" name="文本框 2"/>
          <p:cNvSpPr txBox="1"/>
          <p:nvPr/>
        </p:nvSpPr>
        <p:spPr>
          <a:xfrm>
            <a:off x="1919605" y="4423410"/>
            <a:ext cx="953897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 dirty="0">
                <a:solidFill>
                  <a:srgbClr val="00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“乎”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表示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反问语气</a:t>
            </a:r>
            <a:r>
              <a:rPr lang="zh-CN" altLang="zh-CN" sz="32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,表现了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吕蒙为自己的惊人长进自豪的神态</a:t>
            </a:r>
            <a:r>
              <a:rPr lang="zh-CN" altLang="zh-CN" sz="32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,也是一种调侃语气,写出了吕蒙的率性幽默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5" grpId="0" bldLvl="0" animBg="1"/>
      <p:bldP spid="5" grpId="0"/>
      <p:bldP spid="2" grpId="0"/>
      <p:bldP spid="1946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31459" y="616009"/>
            <a:ext cx="2792616" cy="713740"/>
            <a:chOff x="2371" y="690"/>
            <a:chExt cx="3471" cy="1124"/>
          </a:xfrm>
        </p:grpSpPr>
        <p:sp>
          <p:nvSpPr>
            <p:cNvPr id="3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4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问题探究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916018" y="1842343"/>
            <a:ext cx="675703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鲁肃为什么与吕蒙</a:t>
            </a:r>
            <a:r>
              <a:rPr lang="zh-CN" altLang="en-US" sz="3200" b="1" dirty="0" smtClean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“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结友</a:t>
            </a:r>
            <a:r>
              <a:rPr lang="zh-CN" altLang="en-US" sz="3200" b="1" dirty="0" smtClean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”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任务</a:t>
            </a:r>
            <a:r>
              <a:rPr lang="zh-CN" altLang="en-US" sz="3200" b="1" dirty="0"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三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16381" y="2699473"/>
            <a:ext cx="10553443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lnSpc>
                <a:spcPct val="100000"/>
              </a:lnSpc>
            </a:pPr>
            <a:r>
              <a:rPr lang="zh-CN" altLang="en-US" sz="28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lang="zh-CN" altLang="en-US" sz="3000" b="1" dirty="0" smtClean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鲁肃为吕蒙的才略所</a:t>
            </a:r>
            <a:r>
              <a:rPr lang="zh-CN" altLang="en-US" sz="30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折</a:t>
            </a:r>
            <a:r>
              <a:rPr lang="zh-CN" altLang="en-US" sz="3000" b="1" dirty="0" smtClean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服而愿与之深交</a:t>
            </a:r>
            <a:r>
              <a:rPr lang="zh-CN" altLang="zh-CN" sz="30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 smtClean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表明鲁肃敬才、爱才</a:t>
            </a:r>
            <a:r>
              <a:rPr lang="zh-CN" altLang="zh-CN" sz="30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 smtClean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二人情投意合</a:t>
            </a:r>
            <a:r>
              <a:rPr lang="zh-CN" altLang="zh-CN" sz="30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,从</a:t>
            </a:r>
            <a:r>
              <a:rPr lang="zh-CN" altLang="en-US" sz="3000" b="1" dirty="0" smtClean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侧面表现了吕蒙才略的惊人长进。</a:t>
            </a:r>
            <a:endParaRPr lang="zh-CN" altLang="en-US" sz="3000" b="1" dirty="0" smtClean="0">
              <a:solidFill>
                <a:srgbClr val="FF33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文本框 1"/>
          <p:cNvSpPr txBox="1"/>
          <p:nvPr/>
        </p:nvSpPr>
        <p:spPr>
          <a:xfrm>
            <a:off x="1908175" y="1041400"/>
            <a:ext cx="60350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 b="1">
                <a:solidFill>
                  <a:srgbClr val="0D0D0D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3200" b="1">
                <a:solidFill>
                  <a:srgbClr val="0D0D0D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简要概括文中三人的性格特点。</a:t>
            </a:r>
            <a:endParaRPr lang="zh-CN" altLang="en-US" sz="3200" b="1">
              <a:solidFill>
                <a:srgbClr val="0D0D0D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602" name="文本框 25601"/>
          <p:cNvSpPr txBox="1"/>
          <p:nvPr/>
        </p:nvSpPr>
        <p:spPr>
          <a:xfrm>
            <a:off x="2425700" y="1987550"/>
            <a:ext cx="1149985" cy="583565"/>
          </a:xfrm>
          <a:prstGeom prst="rect">
            <a:avLst/>
          </a:prstGeom>
          <a:noFill/>
          <a:ln w="12700" cap="flat" cmpd="sng">
            <a:solidFill>
              <a:srgbClr val="385D8A"/>
            </a:solidFill>
            <a:prstDash val="sysDot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孙权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03" name="文本框 25602"/>
          <p:cNvSpPr txBox="1"/>
          <p:nvPr/>
        </p:nvSpPr>
        <p:spPr>
          <a:xfrm>
            <a:off x="2425700" y="3521075"/>
            <a:ext cx="1149350" cy="583565"/>
          </a:xfrm>
          <a:prstGeom prst="rect">
            <a:avLst/>
          </a:prstGeom>
          <a:noFill/>
          <a:ln w="12700" cap="flat" cmpd="sng">
            <a:solidFill>
              <a:srgbClr val="385D8A"/>
            </a:solidFill>
            <a:prstDash val="sysDot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吕蒙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04" name="文本框 25603"/>
          <p:cNvSpPr txBox="1"/>
          <p:nvPr/>
        </p:nvSpPr>
        <p:spPr>
          <a:xfrm>
            <a:off x="2425700" y="4828540"/>
            <a:ext cx="1149985" cy="583565"/>
          </a:xfrm>
          <a:prstGeom prst="rect">
            <a:avLst/>
          </a:prstGeom>
          <a:noFill/>
          <a:ln w="12700" cap="flat" cmpd="sng">
            <a:solidFill>
              <a:srgbClr val="385D8A"/>
            </a:solidFill>
            <a:prstDash val="sysDot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鲁肃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3016" name="文本框 25606"/>
          <p:cNvSpPr txBox="1"/>
          <p:nvPr/>
        </p:nvSpPr>
        <p:spPr>
          <a:xfrm>
            <a:off x="3659505" y="1987550"/>
            <a:ext cx="748855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爱才、关爱部下、勤学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善劝</a:t>
            </a:r>
            <a:endParaRPr lang="zh-CN" altLang="en-US" sz="32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5609" name="文本框 25608"/>
          <p:cNvSpPr txBox="1"/>
          <p:nvPr/>
        </p:nvSpPr>
        <p:spPr>
          <a:xfrm>
            <a:off x="3763010" y="4828223"/>
            <a:ext cx="565785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敬才、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爱才、豪爽</a:t>
            </a:r>
            <a:endParaRPr lang="zh-CN" altLang="en-US" sz="32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3020" name="文本框 4"/>
          <p:cNvSpPr txBox="1"/>
          <p:nvPr/>
        </p:nvSpPr>
        <p:spPr>
          <a:xfrm>
            <a:off x="3659505" y="3333115"/>
            <a:ext cx="551815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知错能改</a:t>
            </a:r>
            <a:r>
              <a:rPr lang="zh-CN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听劝</a:t>
            </a:r>
            <a:r>
              <a:rPr lang="zh-CN" altLang="zh-CN" sz="3200" b="1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勤学</a:t>
            </a:r>
            <a:r>
              <a:rPr lang="zh-CN" altLang="zh-CN" sz="28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学有长进</a:t>
            </a:r>
            <a:r>
              <a:rPr lang="zh-CN" altLang="zh-CN" sz="32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坦诚豪爽自信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4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3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30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30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3" grpId="0"/>
      <p:bldP spid="43016" grpId="0" bldLvl="0" animBg="1"/>
      <p:bldP spid="25609" grpId="0" bldLvl="0" animBg="1"/>
      <p:bldP spid="43020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文本框 6"/>
          <p:cNvSpPr txBox="1"/>
          <p:nvPr/>
        </p:nvSpPr>
        <p:spPr>
          <a:xfrm>
            <a:off x="604520" y="3163570"/>
            <a:ext cx="59182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孙权劝学</a:t>
            </a:r>
            <a:endParaRPr lang="zh-CN" altLang="en-US" sz="30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600190" y="4891405"/>
            <a:ext cx="1806575" cy="5530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侧面描写</a:t>
            </a:r>
            <a:endParaRPr lang="zh-CN" altLang="en-US" sz="3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96340" y="2698750"/>
            <a:ext cx="229171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zh-CN" sz="3000" b="1" dirty="0">
                <a:solidFill>
                  <a:srgbClr val="0D0D0D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孙权</a:t>
            </a:r>
            <a:r>
              <a:rPr lang="en-US" altLang="zh-CN" sz="3000" b="1" dirty="0">
                <a:solidFill>
                  <a:srgbClr val="0D0D0D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——</a:t>
            </a:r>
            <a:r>
              <a:rPr lang="zh-CN" altLang="en-US" sz="3000" b="1" dirty="0">
                <a:solidFill>
                  <a:srgbClr val="0D0D0D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劝</a:t>
            </a:r>
            <a:endParaRPr lang="zh-CN" altLang="en-US" sz="3000" b="1" dirty="0">
              <a:solidFill>
                <a:srgbClr val="0D0D0D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96340" y="4057015"/>
            <a:ext cx="220281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zh-CN" sz="3000" b="1" dirty="0">
                <a:solidFill>
                  <a:srgbClr val="0D0D0D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吕蒙</a:t>
            </a:r>
            <a:r>
              <a:rPr lang="en-US" altLang="zh-CN" sz="3000" b="1" dirty="0">
                <a:solidFill>
                  <a:srgbClr val="0D0D0D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——</a:t>
            </a:r>
            <a:r>
              <a:rPr lang="zh-CN" altLang="en-US" sz="3000" b="1" dirty="0">
                <a:solidFill>
                  <a:srgbClr val="0D0D0D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学</a:t>
            </a:r>
            <a:endParaRPr lang="zh-CN" altLang="en-US" sz="3000" b="1" dirty="0">
              <a:solidFill>
                <a:srgbClr val="0D0D0D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96340" y="4891405"/>
            <a:ext cx="229108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zh-CN" sz="3000" b="1" dirty="0">
                <a:solidFill>
                  <a:srgbClr val="0D0D0D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鲁肃</a:t>
            </a:r>
            <a:r>
              <a:rPr lang="en-US" altLang="zh-CN" sz="3000" b="1" dirty="0">
                <a:solidFill>
                  <a:srgbClr val="0D0D0D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——</a:t>
            </a:r>
            <a:r>
              <a:rPr lang="zh-CN" altLang="en-US" sz="3000" b="1" dirty="0">
                <a:solidFill>
                  <a:srgbClr val="0D0D0D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赞</a:t>
            </a:r>
            <a:endParaRPr lang="zh-CN" altLang="en-US" sz="3000" b="1" dirty="0">
              <a:solidFill>
                <a:srgbClr val="0D0D0D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7114" name="左大括号 10"/>
          <p:cNvSpPr/>
          <p:nvPr/>
        </p:nvSpPr>
        <p:spPr>
          <a:xfrm>
            <a:off x="1085850" y="2822575"/>
            <a:ext cx="165100" cy="2620645"/>
          </a:xfrm>
          <a:prstGeom prst="leftBrace">
            <a:avLst>
              <a:gd name="adj1" fmla="val 8231"/>
              <a:gd name="adj2" fmla="val 50000"/>
            </a:avLst>
          </a:prstGeom>
          <a:noFill/>
          <a:ln w="127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lstStyle/>
          <a:p>
            <a:pPr algn="ctr"/>
            <a:endParaRPr lang="zh-CN" altLang="en-US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282315" y="2376170"/>
            <a:ext cx="710946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3000" b="1" dirty="0">
                <a:solidFill>
                  <a:srgbClr val="0D0D0D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力陈必要</a:t>
            </a:r>
            <a:r>
              <a:rPr lang="en-US" altLang="zh-CN" sz="3000">
                <a:sym typeface="微软雅黑" panose="020B0503020204020204" charset="-122"/>
              </a:rPr>
              <a:t>:</a:t>
            </a:r>
            <a:r>
              <a:rPr lang="zh-CN" altLang="zh-CN" sz="3000" b="1" dirty="0">
                <a:solidFill>
                  <a:srgbClr val="0D0D0D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卿今当涂掌事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solidFill>
                  <a:srgbClr val="0D0D0D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不可不学</a:t>
            </a:r>
            <a:endParaRPr lang="zh-CN" altLang="zh-CN" sz="3000" b="1" dirty="0">
              <a:solidFill>
                <a:srgbClr val="0D0D0D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zh-CN" sz="3000" b="1" dirty="0">
                <a:solidFill>
                  <a:srgbClr val="0D0D0D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现身说法</a:t>
            </a:r>
            <a:r>
              <a:rPr lang="en-US" altLang="zh-CN" sz="3000">
                <a:sym typeface="微软雅黑" panose="020B0503020204020204" charset="-122"/>
              </a:rPr>
              <a:t>:</a:t>
            </a:r>
            <a:r>
              <a:rPr lang="zh-CN" altLang="zh-CN" sz="3000" b="1" dirty="0">
                <a:solidFill>
                  <a:srgbClr val="0D0D0D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孤常读书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solidFill>
                  <a:srgbClr val="0D0D0D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大有所益</a:t>
            </a:r>
            <a:endParaRPr lang="zh-CN" altLang="zh-CN" sz="3000" b="1" dirty="0">
              <a:solidFill>
                <a:srgbClr val="0D0D0D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046210" y="2698750"/>
            <a:ext cx="106045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zh-CN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善劝</a:t>
            </a:r>
            <a:endParaRPr lang="zh-CN" altLang="zh-CN" sz="3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399155" y="4890135"/>
            <a:ext cx="2619375" cy="5530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000" b="1" dirty="0">
                <a:solidFill>
                  <a:srgbClr val="0D0D0D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大惊</a:t>
            </a:r>
            <a:r>
              <a:rPr lang="en-US" altLang="zh-CN" sz="3000" b="1">
                <a:solidFill>
                  <a:srgbClr val="0D0D0D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——</a:t>
            </a:r>
            <a:r>
              <a:rPr lang="zh-CN" altLang="en-US" sz="3000" b="1" dirty="0">
                <a:solidFill>
                  <a:srgbClr val="0D0D0D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结友</a:t>
            </a:r>
            <a:endParaRPr lang="zh-CN" altLang="en-US" sz="3000" b="1" dirty="0">
              <a:solidFill>
                <a:srgbClr val="0D0D0D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7120" name="左大括号 14"/>
          <p:cNvSpPr/>
          <p:nvPr/>
        </p:nvSpPr>
        <p:spPr>
          <a:xfrm>
            <a:off x="3282315" y="2519045"/>
            <a:ext cx="116840" cy="913130"/>
          </a:xfrm>
          <a:prstGeom prst="leftBrace">
            <a:avLst>
              <a:gd name="adj1" fmla="val 8293"/>
              <a:gd name="adj2" fmla="val 50000"/>
            </a:avLst>
          </a:prstGeom>
          <a:noFill/>
          <a:ln w="127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lstStyle/>
          <a:p>
            <a:pPr algn="ctr"/>
            <a:endParaRPr lang="zh-CN" altLang="en-US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031459" y="616009"/>
            <a:ext cx="2792616" cy="713740"/>
            <a:chOff x="2371" y="690"/>
            <a:chExt cx="3471" cy="1124"/>
          </a:xfrm>
        </p:grpSpPr>
        <p:sp>
          <p:nvSpPr>
            <p:cNvPr id="9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0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板书设计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11" name="左大括号 14"/>
          <p:cNvSpPr/>
          <p:nvPr/>
        </p:nvSpPr>
        <p:spPr>
          <a:xfrm>
            <a:off x="3282315" y="3792220"/>
            <a:ext cx="116840" cy="913130"/>
          </a:xfrm>
          <a:prstGeom prst="leftBrace">
            <a:avLst>
              <a:gd name="adj1" fmla="val 8293"/>
              <a:gd name="adj2" fmla="val 50000"/>
            </a:avLst>
          </a:prstGeom>
          <a:noFill/>
          <a:ln w="127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lstStyle/>
          <a:p>
            <a:pPr algn="ctr"/>
            <a:endParaRPr lang="zh-CN" altLang="en-US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282315" y="3692525"/>
            <a:ext cx="311277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3000" b="1" dirty="0">
                <a:solidFill>
                  <a:srgbClr val="0D0D0D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先推托</a:t>
            </a:r>
            <a:r>
              <a:rPr lang="en-US" altLang="zh-CN" sz="3000">
                <a:sym typeface="微软雅黑" panose="020B0503020204020204" charset="-122"/>
              </a:rPr>
              <a:t>:</a:t>
            </a:r>
            <a:r>
              <a:rPr lang="zh-CN" sz="3000" b="1" dirty="0">
                <a:solidFill>
                  <a:srgbClr val="0D0D0D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军中多务</a:t>
            </a:r>
            <a:endParaRPr lang="zh-CN" altLang="zh-CN" sz="3000" b="1" dirty="0">
              <a:solidFill>
                <a:srgbClr val="0D0D0D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zh-CN" sz="3000" b="1" dirty="0">
                <a:solidFill>
                  <a:srgbClr val="0D0D0D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后发奋</a:t>
            </a:r>
            <a:r>
              <a:rPr lang="en-US" altLang="zh-CN" sz="3000">
                <a:sym typeface="微软雅黑" panose="020B0503020204020204" charset="-122"/>
              </a:rPr>
              <a:t>:</a:t>
            </a:r>
            <a:r>
              <a:rPr lang="zh-CN" sz="3000" b="1" dirty="0">
                <a:solidFill>
                  <a:srgbClr val="0D0D0D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乃始就学</a:t>
            </a:r>
            <a:endParaRPr lang="zh-CN" sz="3000" b="1" dirty="0">
              <a:solidFill>
                <a:srgbClr val="0D0D0D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537325" y="4044950"/>
            <a:ext cx="106045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zh-CN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听劝</a:t>
            </a:r>
            <a:endParaRPr lang="zh-CN" altLang="zh-CN" sz="3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7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47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1" grpId="0"/>
      <p:bldP spid="19" grpId="0"/>
      <p:bldP spid="4" grpId="0"/>
      <p:bldP spid="6" grpId="0"/>
      <p:bldP spid="8" grpId="0"/>
      <p:bldP spid="47114" grpId="0" bldLvl="0" animBg="1"/>
      <p:bldP spid="5" grpId="0"/>
      <p:bldP spid="7" grpId="0"/>
      <p:bldP spid="14" grpId="0"/>
      <p:bldP spid="47120" grpId="0" bldLvl="0" animBg="1"/>
      <p:bldP spid="11" grpId="0" bldLvl="0" animBg="1"/>
      <p:bldP spid="12" grpId="0"/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文本占位符 5122"/>
          <p:cNvSpPr>
            <a:spLocks noGrp="1"/>
          </p:cNvSpPr>
          <p:nvPr>
            <p:ph idx="1"/>
          </p:nvPr>
        </p:nvSpPr>
        <p:spPr>
          <a:xfrm>
            <a:off x="385445" y="2089150"/>
            <a:ext cx="11421110" cy="2367280"/>
          </a:xfrm>
        </p:spPr>
        <p:txBody>
          <a:bodyPr anchor="t" anchorCtr="0">
            <a:normAutofit fontScale="25000"/>
          </a:bodyPr>
          <a:lstStyle/>
          <a:p>
            <a:pPr>
              <a:lnSpc>
                <a:spcPct val="90000"/>
              </a:lnSpc>
              <a:buNone/>
            </a:pPr>
            <a:r>
              <a:rPr lang="en-US" altLang="zh-CN" sz="11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</a:t>
            </a:r>
            <a:r>
              <a:rPr lang="zh-CN" altLang="en-US" sz="11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鲁肃轻</a:t>
            </a:r>
            <a:r>
              <a:rPr lang="zh-CN" sz="11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拍</a:t>
            </a:r>
            <a:r>
              <a:rPr lang="zh-CN" altLang="en-US" sz="11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吕蒙的背说</a:t>
            </a:r>
            <a:r>
              <a:rPr lang="en-US" altLang="zh-CN" sz="112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:“</a:t>
            </a:r>
            <a:r>
              <a:rPr lang="zh-CN" altLang="en-US" sz="11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以前我</a:t>
            </a:r>
            <a:r>
              <a:rPr lang="zh-CN" sz="11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以为老</a:t>
            </a:r>
            <a:r>
              <a:rPr lang="zh-CN" altLang="en-US" sz="11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弟</a:t>
            </a:r>
            <a:r>
              <a:rPr lang="zh-CN" sz="11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只不过有些军事方面是谋略</a:t>
            </a:r>
            <a:r>
              <a:rPr lang="zh-CN" altLang="en-US" sz="11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罢了</a:t>
            </a:r>
            <a:r>
              <a:rPr lang="zh-CN" altLang="zh-CN" sz="11200" b="1">
                <a:sym typeface="宋体" panose="02010600030101010101" pitchFamily="2" charset="-122"/>
              </a:rPr>
              <a:t>,</a:t>
            </a:r>
            <a:r>
              <a:rPr lang="zh-CN" altLang="en-US" sz="11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现在才知道你学问渊博</a:t>
            </a:r>
            <a:r>
              <a:rPr lang="zh-CN" altLang="zh-CN" sz="11200" b="1">
                <a:sym typeface="宋体" panose="02010600030101010101" pitchFamily="2" charset="-122"/>
              </a:rPr>
              <a:t>,</a:t>
            </a:r>
            <a:r>
              <a:rPr lang="zh-CN" altLang="en-US" sz="11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见解高明</a:t>
            </a:r>
            <a:r>
              <a:rPr lang="zh-CN" altLang="zh-CN" sz="11200" b="1">
                <a:sym typeface="宋体" panose="02010600030101010101" pitchFamily="2" charset="-122"/>
              </a:rPr>
              <a:t>,</a:t>
            </a:r>
            <a:r>
              <a:rPr lang="zh-CN" altLang="zh-CN" sz="11200" b="1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已</a:t>
            </a:r>
            <a:r>
              <a:rPr lang="zh-CN" altLang="en-US" sz="11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不再是当年吴下的阿蒙了。</a:t>
            </a:r>
            <a:r>
              <a:rPr lang="en-US" altLang="zh-CN" sz="11200" b="1">
                <a:ea typeface="PMingLiU-ExtB" panose="02020500000000000000" pitchFamily="18" charset="-120"/>
                <a:sym typeface="宋体" panose="02010600030101010101" pitchFamily="2" charset="-122"/>
              </a:rPr>
              <a:t>”</a:t>
            </a:r>
            <a:r>
              <a:rPr lang="zh-CN" altLang="en-US" sz="11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吕蒙说</a:t>
            </a:r>
            <a:r>
              <a:rPr lang="en-US" altLang="zh-CN" sz="112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:“</a:t>
            </a:r>
            <a:r>
              <a:rPr lang="zh-CN" altLang="en-US" sz="11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读书人分别多日</a:t>
            </a:r>
            <a:r>
              <a:rPr lang="zh-CN" altLang="zh-CN" sz="11200" b="1">
                <a:sym typeface="宋体" panose="02010600030101010101" pitchFamily="2" charset="-122"/>
              </a:rPr>
              <a:t>,</a:t>
            </a:r>
            <a:r>
              <a:rPr lang="zh-CN" altLang="zh-CN" sz="11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就</a:t>
            </a:r>
            <a:r>
              <a:rPr lang="zh-CN" altLang="en-US" sz="11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要用新的眼光来看待</a:t>
            </a:r>
            <a:r>
              <a:rPr lang="zh-CN" altLang="en-US" sz="11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11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兄长</a:t>
            </a:r>
            <a:r>
              <a:rPr lang="zh-CN" sz="11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这么说</a:t>
            </a:r>
            <a:r>
              <a:rPr lang="zh-CN" altLang="zh-CN" sz="11200" b="1">
                <a:sym typeface="宋体" panose="02010600030101010101" pitchFamily="2" charset="-122"/>
              </a:rPr>
              <a:t>,</a:t>
            </a:r>
            <a:r>
              <a:rPr lang="zh-CN" altLang="zh-CN" sz="11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可是不</a:t>
            </a:r>
            <a:r>
              <a:rPr lang="zh-CN" sz="11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称职的啊！</a:t>
            </a:r>
            <a:r>
              <a:rPr lang="zh-CN" altLang="en-US" sz="11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兄长您现在代替公瑾</a:t>
            </a:r>
            <a:r>
              <a:rPr lang="zh-CN" altLang="zh-CN" sz="11200" b="1">
                <a:sym typeface="宋体" panose="02010600030101010101" pitchFamily="2" charset="-122"/>
              </a:rPr>
              <a:t>,</a:t>
            </a:r>
            <a:r>
              <a:rPr lang="zh-CN" altLang="en-US" sz="11200" b="1" dirty="0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已</a:t>
            </a:r>
            <a:r>
              <a:rPr lang="zh-CN" altLang="en-US" sz="11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经很艰难了</a:t>
            </a:r>
            <a:r>
              <a:rPr lang="zh-CN" altLang="zh-CN" sz="11200" b="1">
                <a:sym typeface="宋体" panose="02010600030101010101" pitchFamily="2" charset="-122"/>
              </a:rPr>
              <a:t>,</a:t>
            </a:r>
            <a:r>
              <a:rPr lang="zh-CN" altLang="en-US" sz="11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又和关羽防区相邻。关羽这个人年长又好学</a:t>
            </a:r>
            <a:r>
              <a:rPr lang="zh-CN" altLang="zh-CN" sz="11200" b="1">
                <a:sym typeface="宋体" panose="02010600030101010101" pitchFamily="2" charset="-122"/>
              </a:rPr>
              <a:t>,</a:t>
            </a:r>
            <a:r>
              <a:rPr lang="zh-CN" altLang="zh-CN" sz="11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读</a:t>
            </a:r>
            <a:r>
              <a:rPr lang="en-US" altLang="zh-CN" sz="11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《</a:t>
            </a:r>
            <a:r>
              <a:rPr lang="zh-CN" altLang="en-US" sz="11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左传</a:t>
            </a:r>
            <a:r>
              <a:rPr lang="en-US" altLang="zh-CN" sz="11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》</a:t>
            </a:r>
            <a:r>
              <a:rPr lang="zh-CN" altLang="en-US" sz="11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朗朗上口</a:t>
            </a:r>
            <a:r>
              <a:rPr lang="zh-CN" altLang="zh-CN" sz="11200" b="1">
                <a:sym typeface="宋体" panose="02010600030101010101" pitchFamily="2" charset="-122"/>
              </a:rPr>
              <a:t>,</a:t>
            </a:r>
            <a:r>
              <a:rPr lang="zh-CN" altLang="zh-CN" sz="11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而且非常</a:t>
            </a:r>
            <a:r>
              <a:rPr lang="zh-CN" altLang="zh-CN" sz="11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有霸气！只是他太自负了</a:t>
            </a:r>
            <a:r>
              <a:rPr lang="zh-CN" altLang="zh-CN" sz="11200" b="1">
                <a:sym typeface="宋体" panose="02010600030101010101" pitchFamily="2" charset="-122"/>
              </a:rPr>
              <a:t>,</a:t>
            </a:r>
            <a:r>
              <a:rPr lang="zh-CN" altLang="en-US" sz="11200" b="1">
                <a:ea typeface="宋体" panose="02010600030101010101" pitchFamily="2" charset="-122"/>
                <a:sym typeface="宋体" panose="02010600030101010101" pitchFamily="2" charset="-122"/>
              </a:rPr>
              <a:t>总是气势凌人</a:t>
            </a:r>
            <a:r>
              <a:rPr lang="zh-CN" altLang="zh-CN" sz="11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。</a:t>
            </a:r>
            <a:r>
              <a:rPr lang="en-US" altLang="zh-CN" sz="11200" b="1">
                <a:ea typeface="PMingLiU-ExtB" panose="02020500000000000000" pitchFamily="18" charset="-120"/>
                <a:sym typeface="宋体" panose="02010600030101010101" pitchFamily="2" charset="-122"/>
              </a:rPr>
              <a:t>现在</a:t>
            </a:r>
            <a:r>
              <a:rPr lang="zh-CN" altLang="en-US" sz="11200" b="1">
                <a:ea typeface="宋体" panose="02010600030101010101" pitchFamily="2" charset="-122"/>
                <a:sym typeface="宋体" panose="02010600030101010101" pitchFamily="2" charset="-122"/>
              </a:rPr>
              <a:t>如果</a:t>
            </a:r>
            <a:r>
              <a:rPr lang="en-US" altLang="zh-CN" sz="11200" b="1">
                <a:ea typeface="PMingLiU-ExtB" panose="02020500000000000000" pitchFamily="18" charset="-120"/>
                <a:sym typeface="宋体" panose="02010600030101010101" pitchFamily="2" charset="-122"/>
              </a:rPr>
              <a:t>和他对</a:t>
            </a:r>
            <a:r>
              <a:rPr lang="zh-CN" altLang="en-US" sz="11200" b="1">
                <a:ea typeface="宋体" panose="02010600030101010101" pitchFamily="2" charset="-122"/>
                <a:sym typeface="宋体" panose="02010600030101010101" pitchFamily="2" charset="-122"/>
              </a:rPr>
              <a:t>垒</a:t>
            </a:r>
            <a:r>
              <a:rPr lang="zh-CN" altLang="zh-CN" sz="11200" b="1">
                <a:sym typeface="宋体" panose="02010600030101010101" pitchFamily="2" charset="-122"/>
              </a:rPr>
              <a:t>,</a:t>
            </a:r>
            <a:r>
              <a:rPr lang="en-US" altLang="zh-CN" sz="11200" b="1">
                <a:ea typeface="PMingLiU-ExtB" panose="02020500000000000000" pitchFamily="18" charset="-120"/>
                <a:sym typeface="宋体" panose="02010600030101010101" pitchFamily="2" charset="-122"/>
              </a:rPr>
              <a:t>应</a:t>
            </a:r>
            <a:r>
              <a:rPr lang="zh-CN" altLang="en-US" sz="11200" b="1">
                <a:ea typeface="宋体" panose="02010600030101010101" pitchFamily="2" charset="-122"/>
                <a:sym typeface="宋体" panose="02010600030101010101" pitchFamily="2" charset="-122"/>
              </a:rPr>
              <a:t>该</a:t>
            </a:r>
            <a:r>
              <a:rPr lang="en-US" altLang="zh-CN" sz="11200" b="1">
                <a:ea typeface="PMingLiU-ExtB" panose="02020500000000000000" pitchFamily="18" charset="-120"/>
                <a:sym typeface="宋体" panose="02010600030101010101" pitchFamily="2" charset="-122"/>
              </a:rPr>
              <a:t>用单复</a:t>
            </a:r>
            <a:r>
              <a:rPr lang="zh-CN" altLang="en-US" sz="11200" b="1">
                <a:ea typeface="宋体" panose="02010600030101010101" pitchFamily="2" charset="-122"/>
                <a:sym typeface="宋体" panose="02010600030101010101" pitchFamily="2" charset="-122"/>
              </a:rPr>
              <a:t>阵</a:t>
            </a:r>
            <a:r>
              <a:rPr lang="en-US" altLang="zh-CN" sz="11200" b="1">
                <a:ea typeface="PMingLiU-ExtB" panose="02020500000000000000" pitchFamily="18" charset="-120"/>
                <a:sym typeface="宋体" panose="02010600030101010101" pitchFamily="2" charset="-122"/>
              </a:rPr>
              <a:t>来对付他</a:t>
            </a:r>
            <a:r>
              <a:rPr lang="en-US" sz="11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112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“</a:t>
            </a:r>
            <a:r>
              <a:rPr lang="zh-CN" altLang="en-US" sz="11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乡</a:t>
            </a:r>
            <a:r>
              <a:rPr lang="en-US" altLang="zh-CN" sz="11200" b="1">
                <a:ea typeface="PMingLiU-ExtB" panose="02020500000000000000" pitchFamily="18" charset="-120"/>
                <a:sym typeface="宋体" panose="02010600030101010101" pitchFamily="2" charset="-122"/>
              </a:rPr>
              <a:t>”</a:t>
            </a:r>
            <a:r>
              <a:rPr lang="zh-CN" altLang="en-US" sz="11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同</a:t>
            </a:r>
            <a:r>
              <a:rPr lang="en-US" altLang="zh-CN" sz="112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“</a:t>
            </a:r>
            <a:r>
              <a:rPr lang="zh-CN" altLang="en-US" sz="11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向</a:t>
            </a:r>
            <a:r>
              <a:rPr lang="en-US" altLang="zh-CN" sz="11200" b="1">
                <a:ea typeface="PMingLiU-ExtB" panose="02020500000000000000" pitchFamily="18" charset="-120"/>
                <a:sym typeface="宋体" panose="02010600030101010101" pitchFamily="2" charset="-122"/>
              </a:rPr>
              <a:t>”</a:t>
            </a:r>
            <a:r>
              <a:rPr lang="zh-CN" altLang="zh-CN" sz="11200" b="1">
                <a:sym typeface="宋体" panose="02010600030101010101" pitchFamily="2" charset="-122"/>
              </a:rPr>
              <a:t>,</a:t>
            </a:r>
            <a:r>
              <a:rPr lang="zh-CN" altLang="zh-CN" sz="11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对抗</a:t>
            </a:r>
            <a:r>
              <a:rPr lang="en-US" sz="11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en-US" altLang="zh-CN" sz="11200" b="1">
                <a:ea typeface="PMingLiU-ExtB" panose="02020500000000000000" pitchFamily="18" charset="-120"/>
                <a:sym typeface="宋体" panose="02010600030101010101" pitchFamily="2" charset="-122"/>
              </a:rPr>
              <a:t>。”</a:t>
            </a:r>
            <a:r>
              <a:rPr lang="zh-CN" altLang="en-US" sz="112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endParaRPr lang="zh-CN" altLang="en-US" sz="112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sz="11200" b="1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endParaRPr lang="zh-CN" altLang="en-US" sz="112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85140" y="1136015"/>
            <a:ext cx="11221720" cy="9531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p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阅读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《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三国志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•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吴书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•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吕蒙传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》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和《孙权劝学》</a:t>
            </a:r>
            <a:r>
              <a:rPr lang="zh-CN" altLang="zh-CN" sz="2800" b="1"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请你根据上下文</a:t>
            </a:r>
            <a:r>
              <a:rPr lang="zh-CN" altLang="zh-CN" sz="2800" b="1">
                <a:sym typeface="宋体" panose="02010600030101010101" pitchFamily="2" charset="-122"/>
              </a:rPr>
              <a:t>,</a:t>
            </a: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在横线上将对话补充完整</a:t>
            </a:r>
            <a:r>
              <a:rPr lang="en-US" altLang="zh-CN" sz="2800">
                <a:solidFill>
                  <a:schemeClr val="tx1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28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任务二</a:t>
            </a:r>
            <a:r>
              <a:rPr lang="en-US" altLang="zh-CN" sz="2800">
                <a:solidFill>
                  <a:schemeClr val="tx1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22859" y="306011"/>
            <a:ext cx="2792616" cy="713740"/>
            <a:chOff x="2371" y="690"/>
            <a:chExt cx="3471" cy="1124"/>
          </a:xfrm>
        </p:grpSpPr>
        <p:sp>
          <p:nvSpPr>
            <p:cNvPr id="3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4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作业布置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417195" y="669290"/>
            <a:ext cx="11221720" cy="35382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p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⑵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</a:rPr>
              <a:t>两段文字都采用人物的</a:t>
            </a:r>
            <a:r>
              <a:rPr sz="2800" b="1" u="sng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sz="2800" b="1" u="sng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</a:rPr>
              <a:t>描写来表现人物形象</a:t>
            </a:r>
            <a:r>
              <a:rPr lang="zh-CN" altLang="zh-CN" sz="2800" b="1">
                <a:sym typeface="宋体" panose="02010600030101010101" pitchFamily="2" charset="-122"/>
              </a:rPr>
              <a:t>,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</a:rPr>
              <a:t>但改写后文字简略多了。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</a:rPr>
              <a:t>改写之后</a:t>
            </a:r>
            <a:r>
              <a:rPr lang="zh-CN" altLang="zh-CN" sz="2800" b="1">
                <a:sym typeface="宋体" panose="02010600030101010101" pitchFamily="2" charset="-122"/>
              </a:rPr>
              <a:t>,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</a:rPr>
              <a:t>从故事的完整性看</a:t>
            </a:r>
            <a:r>
              <a:rPr lang="zh-CN" altLang="zh-CN" sz="2800" b="1">
                <a:sym typeface="宋体" panose="02010600030101010101" pitchFamily="2" charset="-122"/>
              </a:rPr>
              <a:t>,</a:t>
            </a:r>
            <a:r>
              <a:rPr sz="2800" b="1" u="sng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en-US" sz="2800" b="1" u="sng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                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</a:rPr>
              <a:t>从塑造的人物形象看</a:t>
            </a:r>
            <a:r>
              <a:rPr lang="zh-CN" altLang="zh-CN" sz="2800" b="1">
                <a:sym typeface="宋体" panose="02010600030101010101" pitchFamily="2" charset="-122"/>
              </a:rPr>
              <a:t>,</a:t>
            </a:r>
            <a:r>
              <a:rPr sz="2800" b="1" u="sng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en-US" sz="2800" b="1" u="sng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              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endParaRPr sz="28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</a:rPr>
              <a:t>可见</a:t>
            </a:r>
            <a:r>
              <a:rPr lang="zh-CN" altLang="zh-CN" sz="2800" b="1">
                <a:sym typeface="宋体" panose="02010600030101010101" pitchFamily="2" charset="-122"/>
              </a:rPr>
              <a:t>,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</a:rPr>
              <a:t>改写后虽极简略但剪裁精当。</a:t>
            </a:r>
            <a:endParaRPr sz="2800"/>
          </a:p>
          <a:p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⑶甲、乙两文中有两个成语：</a:t>
            </a:r>
            <a:r>
              <a:rPr lang="zh-CN" altLang="zh-CN" sz="2800" b="1" u="sng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altLang="zh-CN" sz="2800" b="1" u="sng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zh-CN" sz="2800" b="1" u="sng" dirty="0">
                <a:latin typeface="宋体" panose="02010600030101010101" pitchFamily="2" charset="-122"/>
                <a:ea typeface="宋体" panose="02010600030101010101" pitchFamily="2" charset="-122"/>
              </a:rPr>
              <a:t>      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和</a:t>
            </a:r>
            <a:r>
              <a:rPr lang="en-US" altLang="zh-CN" sz="2800" b="1" u="sng" dirty="0">
                <a:latin typeface="宋体" panose="02010600030101010101" pitchFamily="2" charset="-122"/>
                <a:ea typeface="宋体" panose="02010600030101010101" pitchFamily="2" charset="-122"/>
              </a:rPr>
              <a:t>          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。请任选其中一个成语造句：</a:t>
            </a:r>
            <a:endParaRPr lang="zh-CN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9111" name="Text Box 41"/>
          <p:cNvSpPr txBox="1"/>
          <p:nvPr/>
        </p:nvSpPr>
        <p:spPr>
          <a:xfrm>
            <a:off x="4448175" y="580390"/>
            <a:ext cx="131699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0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对话</a:t>
            </a:r>
            <a:endParaRPr lang="zh-CN" altLang="en-US" sz="30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4" name="Text Box 41"/>
          <p:cNvSpPr txBox="1"/>
          <p:nvPr/>
        </p:nvSpPr>
        <p:spPr>
          <a:xfrm>
            <a:off x="5050790" y="1394460"/>
            <a:ext cx="533400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0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较好地保持了故事的完整性</a:t>
            </a:r>
            <a:endParaRPr lang="zh-CN" altLang="en-US" sz="30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6" name="Text Box 41"/>
          <p:cNvSpPr txBox="1"/>
          <p:nvPr/>
        </p:nvSpPr>
        <p:spPr>
          <a:xfrm>
            <a:off x="3832860" y="1947545"/>
            <a:ext cx="4551045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9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en-US" sz="30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人物塑造仍较丰满</a:t>
            </a:r>
            <a:r>
              <a:rPr lang="zh-CN" altLang="zh-CN" sz="3000" b="1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鲁肃与吕蒙互相打趣、关系亲密</a:t>
            </a:r>
            <a:endParaRPr lang="zh-CN" altLang="en-US" sz="30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7" name="Text Box 41"/>
          <p:cNvSpPr txBox="1"/>
          <p:nvPr/>
        </p:nvSpPr>
        <p:spPr>
          <a:xfrm>
            <a:off x="5050790" y="3152775"/>
            <a:ext cx="192659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0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吴下阿蒙</a:t>
            </a:r>
            <a:endParaRPr lang="zh-CN" altLang="en-US" sz="30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8" name="Text Box 41"/>
          <p:cNvSpPr txBox="1"/>
          <p:nvPr/>
        </p:nvSpPr>
        <p:spPr>
          <a:xfrm>
            <a:off x="7176135" y="3130550"/>
            <a:ext cx="179260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0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刮目相待</a:t>
            </a:r>
            <a:endParaRPr lang="zh-CN" altLang="en-US" sz="30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9" name="Text Box 41"/>
          <p:cNvSpPr txBox="1"/>
          <p:nvPr/>
        </p:nvSpPr>
        <p:spPr>
          <a:xfrm>
            <a:off x="417195" y="4698365"/>
            <a:ext cx="586041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他的球技令我们对他刮目相待。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0" name="Text Box 41"/>
          <p:cNvSpPr txBox="1"/>
          <p:nvPr/>
        </p:nvSpPr>
        <p:spPr>
          <a:xfrm>
            <a:off x="2430780" y="3683635"/>
            <a:ext cx="908621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0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小李虽然开始成绩不太好</a:t>
            </a:r>
            <a:r>
              <a:rPr lang="zh-CN" altLang="zh-CN" sz="3000" b="1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30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但经过努力后</a:t>
            </a:r>
            <a:r>
              <a:rPr lang="zh-CN" altLang="zh-CN" sz="3000" b="1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30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成绩大幅度提高</a:t>
            </a:r>
            <a:r>
              <a:rPr lang="zh-CN" altLang="zh-CN" sz="3000" b="1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30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再不是当年的</a:t>
            </a:r>
            <a:r>
              <a:rPr lang="zh-CN" altLang="en-US" sz="30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吴下阿蒙</a:t>
            </a:r>
            <a:r>
              <a:rPr lang="zh-CN" altLang="zh-CN" sz="3000" b="1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令同学们佩服不</a:t>
            </a: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已</a:t>
            </a:r>
            <a:r>
              <a:rPr lang="zh-CN" altLang="en-US" sz="30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。</a:t>
            </a:r>
            <a:endParaRPr lang="zh-CN" altLang="en-US" sz="30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9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9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111" grpId="0"/>
      <p:bldP spid="4" grpId="0"/>
      <p:bldP spid="6" grpId="0"/>
      <p:bldP spid="7" grpId="0"/>
      <p:bldP spid="8" grpId="0"/>
      <p:bldP spid="9" grpId="0"/>
      <p:bldP spid="10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131075" y="924694"/>
            <a:ext cx="7713980" cy="5530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l"/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吕蒙的变化对你有什么启示</a:t>
            </a:r>
            <a:r>
              <a:rPr lang="en-US" altLang="zh-CN" sz="3000">
                <a:solidFill>
                  <a:schemeClr val="tx1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0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思考探究二</a:t>
            </a:r>
            <a:r>
              <a:rPr lang="en-US" altLang="zh-CN" sz="3000">
                <a:solidFill>
                  <a:schemeClr val="tx1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zh-CN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92365" y="1511737"/>
            <a:ext cx="9912987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8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</a:t>
            </a:r>
            <a:r>
              <a:rPr lang="zh-CN" altLang="zh-CN" sz="2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告诉了我们</a:t>
            </a:r>
            <a:r>
              <a:rPr lang="zh-CN" altLang="zh-CN" sz="28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“开卷有益”</a:t>
            </a:r>
            <a:r>
              <a:rPr lang="zh-CN" altLang="zh-CN" sz="2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的道理。读书有益于人的发展和完善</a:t>
            </a:r>
            <a:r>
              <a:rPr lang="zh-CN" altLang="zh-CN" sz="28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。</a:t>
            </a:r>
            <a:endParaRPr lang="zh-CN" altLang="zh-CN" sz="2800" b="1" dirty="0" smtClean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71625" y="2114550"/>
            <a:ext cx="388620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zh-CN" sz="28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什</a:t>
            </a:r>
            <a:r>
              <a:rPr lang="zh-CN" altLang="zh-CN" sz="2800" b="1" dirty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么时候学习都不晚。</a:t>
            </a:r>
            <a:endParaRPr lang="zh-CN" altLang="en-US" sz="2800" b="1" dirty="0">
              <a:solidFill>
                <a:schemeClr val="accent1">
                  <a:lumMod val="75000"/>
                </a:schemeClr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396865" y="2114550"/>
            <a:ext cx="539305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zh-CN" sz="28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知</a:t>
            </a:r>
            <a:r>
              <a:rPr lang="zh-CN" altLang="zh-CN" sz="2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识让人自信</a:t>
            </a:r>
            <a:r>
              <a:rPr lang="zh-CN" altLang="zh-CN" sz="2800" b="1">
                <a:solidFill>
                  <a:srgbClr val="FF3300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自信赢得尊重</a:t>
            </a:r>
            <a:r>
              <a:rPr lang="zh-CN" altLang="zh-CN" sz="28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。</a:t>
            </a:r>
            <a:endParaRPr lang="zh-CN" altLang="zh-CN" sz="2800" b="1" dirty="0" smtClean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71765" y="2684582"/>
            <a:ext cx="9912987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zh-CN" sz="28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知</a:t>
            </a:r>
            <a:r>
              <a:rPr lang="zh-CN" altLang="zh-CN" sz="2800" b="1" dirty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不足者好学</a:t>
            </a:r>
            <a:r>
              <a:rPr lang="zh-CN" altLang="zh-CN" sz="2800" b="1">
                <a:solidFill>
                  <a:srgbClr val="0070C0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耻</a:t>
            </a:r>
            <a:r>
              <a:rPr lang="zh-CN" altLang="zh-CN" sz="2800" b="1" dirty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下</a:t>
            </a:r>
            <a:r>
              <a:rPr lang="zh-CN" altLang="zh-CN" sz="2800" b="1" dirty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问者自满</a:t>
            </a:r>
            <a:r>
              <a:rPr lang="zh-CN" altLang="zh-CN" sz="28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。</a:t>
            </a:r>
            <a:endParaRPr lang="zh-CN" altLang="en-US" sz="2800" b="1" dirty="0">
              <a:solidFill>
                <a:schemeClr val="accent1">
                  <a:lumMod val="75000"/>
                </a:schemeClr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293485" y="2827655"/>
            <a:ext cx="480695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zh-CN" sz="28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以</a:t>
            </a:r>
            <a:r>
              <a:rPr lang="zh-CN" altLang="zh-CN" sz="2800" b="1" dirty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能力显实力</a:t>
            </a:r>
            <a:r>
              <a:rPr lang="zh-CN" altLang="zh-CN" sz="2800" b="1">
                <a:solidFill>
                  <a:srgbClr val="0070C0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用行动来证明。</a:t>
            </a:r>
            <a:endParaRPr lang="zh-CN" altLang="en-US" sz="2800" b="1" dirty="0">
              <a:solidFill>
                <a:schemeClr val="accent1">
                  <a:lumMod val="75000"/>
                </a:schemeClr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131075" y="3318644"/>
            <a:ext cx="9351645" cy="5530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l"/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从文中人物的角度</a:t>
            </a:r>
            <a:r>
              <a:rPr lang="zh-CN" altLang="zh-CN" sz="3000" b="1">
                <a:sym typeface="宋体" panose="02010600030101010101" pitchFamily="2" charset="-122"/>
              </a:rPr>
              <a:t>,</a:t>
            </a:r>
            <a:r>
              <a:rPr lang="zh-CN" altLang="zh-CN" sz="30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说一说故事给你的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启示</a:t>
            </a:r>
            <a:r>
              <a:rPr lang="en-US" altLang="zh-CN" sz="3000">
                <a:solidFill>
                  <a:schemeClr val="tx1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0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预学三</a:t>
            </a:r>
            <a:r>
              <a:rPr lang="en-US" altLang="zh-CN" sz="3000">
                <a:solidFill>
                  <a:schemeClr val="tx1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zh-CN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424445" y="3912369"/>
            <a:ext cx="1255395" cy="16414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孙权：</a:t>
            </a:r>
            <a:endParaRPr 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吕蒙：</a:t>
            </a:r>
            <a:endParaRPr 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鲁肃：</a:t>
            </a:r>
            <a:endParaRPr 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9111" name="Text Box 41"/>
          <p:cNvSpPr txBox="1"/>
          <p:nvPr/>
        </p:nvSpPr>
        <p:spPr>
          <a:xfrm>
            <a:off x="2331085" y="3982720"/>
            <a:ext cx="283972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劝人要讲究策略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54314" name="Text Box 42"/>
          <p:cNvSpPr txBox="1"/>
          <p:nvPr/>
        </p:nvSpPr>
        <p:spPr>
          <a:xfrm>
            <a:off x="2331085" y="4502785"/>
            <a:ext cx="927798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要善于听取他人的建议或意见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89116" name="Text Box 65"/>
          <p:cNvSpPr txBox="1"/>
          <p:nvPr/>
        </p:nvSpPr>
        <p:spPr>
          <a:xfrm>
            <a:off x="2331085" y="5031740"/>
            <a:ext cx="791464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</a:rPr>
              <a:t>要以发展的眼光看待人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9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9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4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4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9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9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1" grpId="0"/>
      <p:bldP spid="12" grpId="0"/>
      <p:bldP spid="89111" grpId="0"/>
      <p:bldP spid="54314" grpId="0"/>
      <p:bldP spid="8911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59716" y="2142275"/>
            <a:ext cx="10515600" cy="1325563"/>
          </a:xfrm>
        </p:spPr>
        <p:txBody>
          <a:bodyPr>
            <a:normAutofit/>
          </a:bodyPr>
          <a:lstStyle/>
          <a:p>
            <a:r>
              <a:rPr lang="zh-CN" altLang="en-US" sz="6600" dirty="0">
                <a:effectLst/>
                <a:latin typeface="黑体" panose="02010609060101010101" charset="-122"/>
                <a:ea typeface="黑体" panose="02010609060101010101" charset="-122"/>
              </a:rPr>
              <a:t>第三课时</a:t>
            </a:r>
            <a:endParaRPr lang="zh-CN" altLang="en-US" sz="6600" dirty="0"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25134" y="477786"/>
            <a:ext cx="2792616" cy="713740"/>
            <a:chOff x="2371" y="690"/>
            <a:chExt cx="3471" cy="1124"/>
          </a:xfrm>
        </p:grpSpPr>
        <p:sp>
          <p:nvSpPr>
            <p:cNvPr id="3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4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拓展延伸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822325" y="1308735"/>
            <a:ext cx="11009630" cy="9531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班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里举行了《孙权劝学》课本剧表演活动</a:t>
            </a:r>
            <a:r>
              <a:rPr lang="zh-CN" altLang="zh-CN" sz="2800" b="1"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以下是课本剧的一个片段</a:t>
            </a:r>
            <a:r>
              <a:rPr lang="zh-CN" altLang="zh-CN" sz="2800" b="1"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请根据你对课文的理解填空。</a:t>
            </a:r>
            <a:endParaRPr lang="zh-CN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86765" y="2263140"/>
            <a:ext cx="10952480" cy="3969385"/>
          </a:xfrm>
          <a:prstGeom prst="rect">
            <a:avLst/>
          </a:prstGeom>
          <a:noFill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金碧辉煌的大殿里。孙权坐在龙椅上</a:t>
            </a:r>
            <a:r>
              <a:rPr lang="zh-CN" altLang="zh-CN" sz="2800" b="1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示例</a:t>
            </a:r>
            <a:r>
              <a:rPr lang="zh-CN" altLang="zh-CN" sz="28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：</a:t>
            </a:r>
            <a:r>
              <a:rPr lang="en-US" altLang="zh-CN" sz="28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   </a:t>
            </a:r>
            <a:r>
              <a:rPr lang="zh-CN" altLang="zh-CN" sz="28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。（</a:t>
            </a:r>
            <a:r>
              <a:rPr lang="zh-CN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人物神态）</a:t>
            </a:r>
            <a:endParaRPr lang="zh-CN" altLang="zh-CN" sz="2800" b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r>
              <a:rPr lang="zh-CN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孙权：（自言自语）示例</a:t>
            </a:r>
            <a:r>
              <a:rPr lang="zh-CN" altLang="zh-CN" sz="28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：</a:t>
            </a:r>
            <a:endParaRPr lang="en-US" altLang="zh-CN" sz="2800" b="1" dirty="0" smtClean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r>
              <a:rPr lang="en-US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</a:t>
            </a:r>
            <a:r>
              <a:rPr lang="en-US" altLang="zh-CN" sz="28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               </a:t>
            </a:r>
            <a:r>
              <a:rPr lang="zh-CN" altLang="zh-CN" sz="28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（</a:t>
            </a:r>
            <a:r>
              <a:rPr lang="zh-CN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设计独白）</a:t>
            </a:r>
            <a:endParaRPr lang="zh-CN" altLang="zh-CN" sz="2800" b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r>
              <a:rPr lang="zh-CN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吕蒙：（从门外大步进入大殿</a:t>
            </a:r>
            <a:r>
              <a:rPr lang="zh-CN" altLang="zh-CN" sz="2800" b="1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行礼）主公</a:t>
            </a:r>
            <a:r>
              <a:rPr lang="zh-CN" altLang="zh-CN" sz="2800" b="1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不知您找微臣有何事？</a:t>
            </a:r>
            <a:endParaRPr lang="zh-CN" altLang="zh-CN" sz="2800" b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r>
              <a:rPr lang="zh-CN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孙权：爱卿</a:t>
            </a:r>
            <a:r>
              <a:rPr lang="zh-CN" altLang="zh-CN" sz="2800" b="1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今天孤找你是想劝你读书！</a:t>
            </a:r>
            <a:endParaRPr lang="zh-CN" altLang="zh-CN" sz="2800" b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r>
              <a:rPr lang="zh-CN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吕蒙：主公您有所不知</a:t>
            </a:r>
            <a:r>
              <a:rPr lang="zh-CN" altLang="zh-CN" sz="2800" b="1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军中事务那么多</a:t>
            </a:r>
            <a:r>
              <a:rPr lang="zh-CN" altLang="zh-CN" sz="2800" b="1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我哪有空啊？</a:t>
            </a:r>
            <a:endParaRPr lang="zh-CN" altLang="zh-CN" sz="2800" b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r>
              <a:rPr lang="zh-CN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孙权：你事务有孤多吗？孤常常读书</a:t>
            </a:r>
            <a:r>
              <a:rPr lang="zh-CN" altLang="zh-CN" sz="2800" b="1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觉得挺有收获。</a:t>
            </a:r>
            <a:endParaRPr lang="zh-CN" altLang="zh-CN" sz="2800" b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r>
              <a:rPr lang="zh-CN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吕蒙：（不住地点头）示例</a:t>
            </a:r>
            <a:r>
              <a:rPr lang="zh-CN" altLang="zh-CN" sz="28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：</a:t>
            </a:r>
            <a:endParaRPr lang="en-US" altLang="zh-CN" sz="2800" b="1" dirty="0" smtClean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r>
              <a:rPr lang="en-US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</a:t>
            </a:r>
            <a:r>
              <a:rPr lang="en-US" altLang="zh-CN" sz="28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                    </a:t>
            </a:r>
            <a:r>
              <a:rPr lang="zh-CN" altLang="zh-CN" sz="28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（</a:t>
            </a:r>
            <a:r>
              <a:rPr lang="zh-CN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设计人物语言）</a:t>
            </a:r>
            <a:endParaRPr lang="zh-CN" altLang="zh-CN" sz="2800" b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603831" y="2263219"/>
            <a:ext cx="161290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CC0000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</a:rPr>
              <a:t>微皱眉</a:t>
            </a:r>
            <a:r>
              <a:rPr lang="zh-CN" altLang="zh-CN" sz="2800" b="1" dirty="0">
                <a:solidFill>
                  <a:srgbClr val="C00000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</a:rPr>
              <a:t>头</a:t>
            </a:r>
            <a:endParaRPr lang="zh-CN" altLang="zh-CN" sz="2800" b="1" dirty="0">
              <a:solidFill>
                <a:srgbClr val="C00000"/>
              </a:solidFill>
              <a:uFillTx/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62599" y="2704322"/>
            <a:ext cx="10600659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CC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                     </a:t>
            </a:r>
            <a:r>
              <a:rPr lang="zh-CN" altLang="zh-CN" sz="2800" b="1" dirty="0" smtClean="0">
                <a:solidFill>
                  <a:srgbClr val="C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这</a:t>
            </a:r>
            <a:r>
              <a:rPr lang="zh-CN" altLang="zh-CN" sz="2800" b="1" dirty="0">
                <a:solidFill>
                  <a:srgbClr val="C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个吕蒙啊</a:t>
            </a:r>
            <a:r>
              <a:rPr lang="zh-CN" altLang="zh-CN" sz="2800" b="1">
                <a:solidFill>
                  <a:srgbClr val="C00000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C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行伍出身</a:t>
            </a:r>
            <a:r>
              <a:rPr lang="zh-CN" altLang="zh-CN" sz="2800" b="1">
                <a:solidFill>
                  <a:srgbClr val="C00000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C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打仗还行</a:t>
            </a:r>
            <a:r>
              <a:rPr lang="zh-CN" altLang="zh-CN" sz="2800" b="1">
                <a:solidFill>
                  <a:srgbClr val="C00000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C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就是感觉有点粗鲁</a:t>
            </a:r>
            <a:r>
              <a:rPr lang="zh-CN" altLang="zh-CN" sz="2800" b="1">
                <a:solidFill>
                  <a:srgbClr val="C00000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C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得让他读书。</a:t>
            </a:r>
            <a:endParaRPr lang="zh-CN" altLang="zh-CN" sz="2800" b="1" dirty="0">
              <a:solidFill>
                <a:srgbClr val="C0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22251" y="5279707"/>
            <a:ext cx="10703542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CC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                        </a:t>
            </a:r>
            <a:r>
              <a:rPr lang="zh-CN" altLang="zh-CN" sz="2800" b="1" dirty="0" smtClean="0">
                <a:solidFill>
                  <a:srgbClr val="CC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听</a:t>
            </a:r>
            <a:r>
              <a:rPr lang="zh-CN" altLang="zh-CN" sz="2800" b="1" dirty="0">
                <a:solidFill>
                  <a:srgbClr val="CC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您这么一说</a:t>
            </a:r>
            <a:r>
              <a:rPr lang="zh-CN" altLang="zh-CN" sz="2800" b="1">
                <a:solidFill>
                  <a:srgbClr val="C00000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CC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我应该抽出时间读书</a:t>
            </a:r>
            <a:r>
              <a:rPr lang="zh-CN" altLang="zh-CN" sz="2800" b="1">
                <a:solidFill>
                  <a:srgbClr val="C00000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CC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才不辜负您对我的期望和关怀。</a:t>
            </a:r>
            <a:endParaRPr lang="zh-CN" altLang="en-US" sz="2800" dirty="0">
              <a:solidFill>
                <a:srgbClr val="CC0000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文本框 3" descr="中国教育出版网"/>
          <p:cNvSpPr txBox="1">
            <a:spLocks noChangeArrowheads="1"/>
          </p:cNvSpPr>
          <p:nvPr/>
        </p:nvSpPr>
        <p:spPr bwMode="auto">
          <a:xfrm>
            <a:off x="1384300" y="1690688"/>
            <a:ext cx="9264651" cy="3169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fontAlgn="auto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/>
              <a:t>        </a:t>
            </a:r>
            <a:r>
              <a:rPr lang="zh-CN" altLang="en-US" sz="3200" b="1" dirty="0"/>
              <a:t>三国时期</a:t>
            </a:r>
            <a:r>
              <a:rPr lang="en-US" altLang="zh-CN" sz="32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/>
              <a:t>英雄辈出</a:t>
            </a:r>
            <a:r>
              <a:rPr lang="en-US" altLang="zh-CN" sz="32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/>
              <a:t>其中孙权手下有员大将叫吕蒙</a:t>
            </a:r>
            <a:r>
              <a:rPr lang="en-US" altLang="zh-CN" sz="32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/>
              <a:t>此人武艺高强</a:t>
            </a:r>
            <a:r>
              <a:rPr lang="en-US" altLang="zh-CN" sz="32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/>
              <a:t>战功卓著</a:t>
            </a:r>
            <a:r>
              <a:rPr lang="en-US" altLang="zh-CN" sz="32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/>
              <a:t>深受孙权信赖。可是他就是不爱读书</a:t>
            </a:r>
            <a:r>
              <a:rPr lang="en-US" altLang="zh-CN" sz="32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/>
              <a:t>孙权多次劝说</a:t>
            </a:r>
            <a:r>
              <a:rPr lang="en-US" altLang="zh-CN" sz="32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/>
              <a:t>他总是推三阻四</a:t>
            </a:r>
            <a:r>
              <a:rPr lang="en-US" altLang="zh-CN" sz="32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/>
              <a:t>不肯就学。现在孙权又来劝说了</a:t>
            </a:r>
            <a:r>
              <a:rPr lang="en-US" altLang="zh-CN" sz="32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/>
              <a:t>今天的结果如何呢？我们一起来从《孙权劝学》中了解。</a:t>
            </a:r>
            <a:endParaRPr lang="zh-CN" altLang="en-US" sz="3200" b="1" dirty="0"/>
          </a:p>
        </p:txBody>
      </p:sp>
      <p:grpSp>
        <p:nvGrpSpPr>
          <p:cNvPr id="4" name="组合 3"/>
          <p:cNvGrpSpPr/>
          <p:nvPr/>
        </p:nvGrpSpPr>
        <p:grpSpPr>
          <a:xfrm>
            <a:off x="1148418" y="552214"/>
            <a:ext cx="2792616" cy="713740"/>
            <a:chOff x="2371" y="690"/>
            <a:chExt cx="3471" cy="1124"/>
          </a:xfrm>
        </p:grpSpPr>
        <p:sp>
          <p:nvSpPr>
            <p:cNvPr id="5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6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导入新课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26671" y="423743"/>
            <a:ext cx="10618381" cy="5835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阅读下列材料</a:t>
            </a:r>
            <a:r>
              <a:rPr lang="zh-CN" altLang="zh-CN" sz="3200" b="1">
                <a:sym typeface="宋体" panose="02010600030101010101" pitchFamily="2" charset="-122"/>
              </a:rPr>
              <a:t>,</a:t>
            </a:r>
            <a:r>
              <a:rPr lang="zh-CN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完成后面的任务</a:t>
            </a:r>
            <a:r>
              <a:rPr lang="en-US" altLang="zh-CN" sz="3200">
                <a:solidFill>
                  <a:schemeClr val="tx1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课后拓展</a:t>
            </a:r>
            <a:r>
              <a:rPr lang="en-US" altLang="zh-CN" sz="3200">
                <a:solidFill>
                  <a:schemeClr val="tx1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18820" y="1007110"/>
            <a:ext cx="11149965" cy="50774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sz="3000" b="1">
                <a:solidFill>
                  <a:srgbClr val="000000"/>
                </a:solidFill>
                <a:ea typeface="宋体" panose="02010600030101010101" pitchFamily="2" charset="-122"/>
                <a:sym typeface="+mn-ea"/>
              </a:rPr>
              <a:t>⑵</a:t>
            </a:r>
            <a:r>
              <a:rPr lang="zh-CN" altLang="en-US" sz="3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参考课后</a:t>
            </a:r>
            <a:r>
              <a:rPr lang="en-US" altLang="zh-CN" sz="30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“</a:t>
            </a:r>
            <a:r>
              <a:rPr lang="zh-CN" altLang="en-US" sz="3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积累拓展</a:t>
            </a:r>
            <a:r>
              <a:rPr lang="en-US" altLang="zh-CN" sz="30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3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第五题</a:t>
            </a:r>
            <a:r>
              <a:rPr lang="zh-CN" altLang="zh-CN" sz="3000" b="1"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根据提示</a:t>
            </a:r>
            <a:r>
              <a:rPr lang="zh-CN" altLang="zh-CN" sz="3000" b="1"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把下面的语句翻译成现代汉语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zh-CN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①诸将皆曰</a:t>
            </a:r>
            <a:r>
              <a:rPr lang="en-US" altLang="zh-CN" sz="30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:“</a:t>
            </a:r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上岸击贼</a:t>
            </a:r>
            <a:r>
              <a:rPr lang="en-US" altLang="zh-CN" sz="30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洗足入船</a:t>
            </a:r>
            <a:r>
              <a:rPr lang="en-US" altLang="zh-CN" sz="30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何用坞为</a:t>
            </a:r>
            <a:r>
              <a:rPr lang="en-US" altLang="zh-CN" sz="30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! ”</a:t>
            </a:r>
            <a:endParaRPr lang="zh-CN" altLang="en-US" sz="30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30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【</a:t>
            </a:r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翻译提示</a:t>
            </a:r>
            <a:r>
              <a:rPr lang="en-US" altLang="zh-CN" sz="30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】“</a:t>
            </a:r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留</a:t>
            </a:r>
            <a:r>
              <a:rPr lang="en-US" altLang="zh-CN" sz="30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en-US" altLang="zh-CN" sz="30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贼、坞</a:t>
            </a:r>
            <a:r>
              <a:rPr lang="en-US" altLang="zh-CN" sz="30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;“</a:t>
            </a:r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替</a:t>
            </a:r>
            <a:r>
              <a:rPr lang="en-US" altLang="zh-CN" sz="30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en-US" altLang="zh-CN" sz="30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皆、曰、击、何、为</a:t>
            </a:r>
            <a:r>
              <a:rPr lang="en-US" altLang="zh-CN" sz="30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;                “</a:t>
            </a:r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调</a:t>
            </a:r>
            <a:r>
              <a:rPr lang="en-US" altLang="zh-CN" sz="30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en-US" altLang="zh-CN" sz="30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:“</a:t>
            </a:r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何用坞为</a:t>
            </a:r>
            <a:r>
              <a:rPr lang="en-US" altLang="zh-CN" sz="30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调整为</a:t>
            </a:r>
            <a:r>
              <a:rPr lang="en-US" altLang="zh-CN" sz="30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“</a:t>
            </a:r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坞为何用</a:t>
            </a:r>
            <a:r>
              <a:rPr lang="en-US" altLang="zh-CN" sz="30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3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译：</a:t>
            </a:r>
            <a:endParaRPr lang="zh-CN" altLang="en-US" sz="30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②操语诸将曰</a:t>
            </a:r>
            <a:r>
              <a:rPr lang="en-US" altLang="zh-CN" sz="30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:“</a:t>
            </a:r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孙权不欺孤。</a:t>
            </a:r>
            <a:r>
              <a:rPr lang="en-US" altLang="zh-CN" sz="30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乃彻军还。</a:t>
            </a:r>
            <a:endParaRPr lang="zh-CN" altLang="en-US" sz="30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>
              <a:lnSpc>
                <a:spcPct val="100000"/>
              </a:lnSpc>
            </a:pPr>
            <a:r>
              <a:rPr lang="en-US" altLang="zh-CN" sz="30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【</a:t>
            </a:r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翻译提示</a:t>
            </a:r>
            <a:r>
              <a:rPr lang="en-US" altLang="zh-CN" sz="30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】“</a:t>
            </a:r>
            <a:r>
              <a:rPr lang="zh-CN" altLang="en-US" sz="30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留</a:t>
            </a:r>
            <a:r>
              <a:rPr lang="en-US" altLang="zh-CN" sz="30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en-US" altLang="zh-CN" sz="30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操、孙权</a:t>
            </a:r>
            <a:r>
              <a:rPr lang="en-US" altLang="zh-CN" sz="30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;“</a:t>
            </a:r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替</a:t>
            </a:r>
            <a:r>
              <a:rPr lang="en-US" altLang="zh-CN" sz="30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en-US" altLang="zh-CN" sz="30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诸将、欺、还</a:t>
            </a:r>
            <a:r>
              <a:rPr lang="en-US" altLang="zh-CN" sz="30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;“</a:t>
            </a:r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补</a:t>
            </a:r>
            <a:r>
              <a:rPr lang="en-US" altLang="zh-CN" sz="30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en-US" altLang="zh-CN" sz="30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为</a:t>
            </a:r>
            <a:r>
              <a:rPr lang="en-US" altLang="zh-CN" sz="30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“</a:t>
            </a:r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乃彻车还</a:t>
            </a:r>
            <a:r>
              <a:rPr lang="en-US" altLang="zh-CN" sz="30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补上主语。</a:t>
            </a:r>
            <a:endParaRPr lang="zh-CN" altLang="en-US" sz="30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译：</a:t>
            </a:r>
            <a:r>
              <a:rPr lang="en-US" altLang="zh-CN"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</a:t>
            </a:r>
            <a:endParaRPr lang="zh-CN" altLang="zh-CN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243" name="矩形 10242"/>
          <p:cNvSpPr/>
          <p:nvPr/>
        </p:nvSpPr>
        <p:spPr>
          <a:xfrm>
            <a:off x="1276350" y="3462020"/>
            <a:ext cx="9595485" cy="553085"/>
          </a:xfrm>
          <a:prstGeom prst="rect">
            <a:avLst/>
          </a:prstGeom>
          <a:noFill/>
          <a:ln w="6350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各位将军都说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:“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上岸击打贼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洗干净脚进船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用坞做什么？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”</a:t>
            </a:r>
            <a:endParaRPr lang="en-US" altLang="zh-CN" sz="3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0244" name="矩形 10243"/>
          <p:cNvSpPr/>
          <p:nvPr/>
        </p:nvSpPr>
        <p:spPr>
          <a:xfrm>
            <a:off x="1276350" y="5419725"/>
            <a:ext cx="10592435" cy="1014730"/>
          </a:xfrm>
          <a:prstGeom prst="rect">
            <a:avLst/>
          </a:prstGeom>
          <a:noFill/>
          <a:ln w="6350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曹操对各位将军说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:“</a:t>
            </a:r>
            <a:r>
              <a:rPr lang="zh-CN" altLang="en-US" sz="30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孙权没有欺骗我。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”</a:t>
            </a:r>
            <a:r>
              <a:rPr lang="en-US" altLang="zh-CN" sz="3000">
                <a:solidFill>
                  <a:srgbClr val="FF0000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0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曹操</a:t>
            </a:r>
            <a:r>
              <a:rPr lang="en-US" altLang="zh-CN" sz="3000">
                <a:solidFill>
                  <a:srgbClr val="FF0000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0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于是撤军回</a:t>
            </a:r>
            <a:r>
              <a:rPr lang="en-US" altLang="zh-CN" sz="3000">
                <a:solidFill>
                  <a:srgbClr val="FF0000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0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北方</a:t>
            </a:r>
            <a:r>
              <a:rPr lang="en-US" altLang="zh-CN" sz="3000">
                <a:solidFill>
                  <a:srgbClr val="FF0000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0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去了。</a:t>
            </a:r>
            <a:endParaRPr lang="zh-CN" altLang="en-US" sz="3000" b="1" dirty="0">
              <a:solidFill>
                <a:srgbClr val="FF0000"/>
              </a:solidFill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3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3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44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44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矩形 11266"/>
          <p:cNvSpPr/>
          <p:nvPr/>
        </p:nvSpPr>
        <p:spPr>
          <a:xfrm>
            <a:off x="911225" y="416560"/>
            <a:ext cx="10186670" cy="1076325"/>
          </a:xfrm>
          <a:prstGeom prst="rect">
            <a:avLst/>
          </a:prstGeom>
          <a:noFill/>
          <a:ln w="6350">
            <a:noFill/>
          </a:ln>
        </p:spPr>
        <p:txBody>
          <a:bodyPr wrap="square" anchor="t">
            <a:spAutoFit/>
          </a:bodyPr>
          <a:lstStyle/>
          <a:p>
            <a:pPr fontAlgn="base"/>
            <a:r>
              <a:rPr lang="zh-CN" altLang="en-US" sz="3200" b="1" strike="noStrike" noProof="1">
                <a:solidFill>
                  <a:srgbClr val="00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⑷结合课文和三则材料</a:t>
            </a:r>
            <a:r>
              <a:rPr lang="zh-CN" altLang="zh-CN" sz="3200" b="1">
                <a:sym typeface="宋体" panose="02010600030101010101" pitchFamily="2" charset="-122"/>
              </a:rPr>
              <a:t>,</a:t>
            </a:r>
            <a:r>
              <a:rPr lang="zh-CN" altLang="en-US" sz="3200" b="1" strike="noStrike" noProof="1">
                <a:solidFill>
                  <a:srgbClr val="00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你对孙权劝学带来的结果有什么发现？说一说你的依据。</a:t>
            </a:r>
            <a:endParaRPr lang="zh-CN" altLang="en-US" sz="3200" b="1" strike="noStrike" noProof="1">
              <a:solidFill>
                <a:srgbClr val="000000"/>
              </a:solidFill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0" name="矩形 9219"/>
          <p:cNvSpPr/>
          <p:nvPr/>
        </p:nvSpPr>
        <p:spPr>
          <a:xfrm>
            <a:off x="985520" y="1492885"/>
            <a:ext cx="983424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en-US" altLang="zh-CN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我发现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“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濡须立坞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一事与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“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孙权劝学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有一定的关系。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1" name="矩形 9220"/>
          <p:cNvSpPr/>
          <p:nvPr/>
        </p:nvSpPr>
        <p:spPr>
          <a:xfrm>
            <a:off x="985520" y="2045970"/>
            <a:ext cx="9719945" cy="1476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000" b="1" dirty="0">
                <a:solidFill>
                  <a:srgbClr val="401B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理由</a:t>
            </a:r>
            <a:r>
              <a:rPr lang="en-US" altLang="zh-CN" sz="3000" b="1">
                <a:solidFill>
                  <a:srgbClr val="401B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:①</a:t>
            </a:r>
            <a:r>
              <a:rPr lang="zh-CN" altLang="en-US" sz="3000" b="1" dirty="0">
                <a:solidFill>
                  <a:srgbClr val="401B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由材料可知</a:t>
            </a:r>
            <a:r>
              <a:rPr lang="en-US" altLang="zh-CN" sz="3000" b="1">
                <a:solidFill>
                  <a:srgbClr val="401B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401B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建安十七年</a:t>
            </a:r>
            <a:r>
              <a:rPr lang="en-US" altLang="zh-CN" sz="3000" b="1">
                <a:solidFill>
                  <a:srgbClr val="401B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401B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曹操想要攻打东吴。这时吕蒙经</a:t>
            </a:r>
            <a:r>
              <a:rPr lang="en-US" altLang="zh-CN" sz="3000" b="1">
                <a:solidFill>
                  <a:srgbClr val="401BC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“</a:t>
            </a:r>
            <a:r>
              <a:rPr lang="zh-CN" altLang="en-US" sz="3000" b="1" dirty="0">
                <a:solidFill>
                  <a:srgbClr val="401B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劝学</a:t>
            </a:r>
            <a:r>
              <a:rPr lang="en-US" altLang="zh-CN" sz="3000" b="1">
                <a:solidFill>
                  <a:srgbClr val="401BC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en-US" altLang="zh-CN" sz="3000" b="1">
                <a:solidFill>
                  <a:srgbClr val="401B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401B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苦读兵书</a:t>
            </a:r>
            <a:r>
              <a:rPr lang="en-US" altLang="zh-CN" sz="3000" b="1">
                <a:solidFill>
                  <a:srgbClr val="401B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401B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已经具备了出色的战略眼光</a:t>
            </a:r>
            <a:r>
              <a:rPr lang="en-US" altLang="zh-CN" sz="3000" b="1">
                <a:solidFill>
                  <a:srgbClr val="401B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401B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他向孙权献上一计</a:t>
            </a:r>
            <a:r>
              <a:rPr lang="en-US" altLang="zh-CN" sz="3000" b="1">
                <a:solidFill>
                  <a:srgbClr val="401B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en-US" altLang="zh-CN" sz="3000" b="1">
                <a:solidFill>
                  <a:srgbClr val="401BC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“</a:t>
            </a:r>
            <a:r>
              <a:rPr lang="zh-CN" altLang="en-US" sz="3000" b="1" dirty="0">
                <a:solidFill>
                  <a:srgbClr val="401B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夹濡须水口立坞</a:t>
            </a:r>
            <a:r>
              <a:rPr lang="en-US" altLang="zh-CN" sz="3000" b="1">
                <a:solidFill>
                  <a:srgbClr val="401BC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3000" b="1" dirty="0">
                <a:solidFill>
                  <a:srgbClr val="401B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000" b="1" dirty="0">
              <a:solidFill>
                <a:srgbClr val="401BC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2" name="矩形 9221"/>
          <p:cNvSpPr/>
          <p:nvPr/>
        </p:nvSpPr>
        <p:spPr>
          <a:xfrm>
            <a:off x="1060450" y="3522345"/>
            <a:ext cx="955103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000" b="1" dirty="0">
                <a:solidFill>
                  <a:srgbClr val="401B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3000" b="1" dirty="0">
                <a:solidFill>
                  <a:srgbClr val="401B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②当时心高气傲的东吴将军起先不赞成吕蒙的夹水立坞计策</a:t>
            </a:r>
            <a:r>
              <a:rPr lang="en-US" altLang="zh-CN" sz="3000" b="1">
                <a:solidFill>
                  <a:srgbClr val="401B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401B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吕蒙耐心地晓之以理。</a:t>
            </a:r>
            <a:endParaRPr lang="zh-CN" altLang="en-US" sz="3000" b="1" dirty="0">
              <a:solidFill>
                <a:srgbClr val="401BC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3" name="矩形 9222"/>
          <p:cNvSpPr/>
          <p:nvPr/>
        </p:nvSpPr>
        <p:spPr>
          <a:xfrm>
            <a:off x="1060450" y="4537075"/>
            <a:ext cx="946086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000" b="1" dirty="0">
                <a:solidFill>
                  <a:srgbClr val="401B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3000" b="1" dirty="0">
                <a:solidFill>
                  <a:srgbClr val="401B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③孙权采纳吕蒙的计策</a:t>
            </a:r>
            <a:r>
              <a:rPr lang="en-US" altLang="zh-CN" sz="3000" b="1">
                <a:solidFill>
                  <a:srgbClr val="401B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401B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在濡须口修建防御工事</a:t>
            </a:r>
            <a:r>
              <a:rPr lang="en-US" altLang="zh-CN" sz="3000" b="1">
                <a:solidFill>
                  <a:srgbClr val="401B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401B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这在第二年的濡须大战中发挥了重要的作用。</a:t>
            </a:r>
            <a:endParaRPr lang="zh-CN" altLang="en-US" sz="3000" b="1" dirty="0">
              <a:solidFill>
                <a:srgbClr val="401BC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/>
      <p:bldP spid="9222" grpId="0"/>
      <p:bldP spid="922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 wrap="square" lIns="68580" tIns="34290" rIns="68580" bIns="34290" anchor="ctr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 algn="r"/>
            <a:fld id="{9A0DB2DC-4C9A-4742-B13C-FB6460FD3503}" type="slidenum">
              <a:rPr lang="zh-CN" altLang="en-US" sz="9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9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3010" name="矩形 575489"/>
          <p:cNvSpPr/>
          <p:nvPr/>
        </p:nvSpPr>
        <p:spPr>
          <a:xfrm>
            <a:off x="7562850" y="2762250"/>
            <a:ext cx="9142413" cy="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endParaRPr lang="zh-CN" altLang="en-US" sz="100" dirty="0">
              <a:latin typeface="Calibri" panose="020F0502020204030204" pitchFamily="34" charset="0"/>
              <a:ea typeface="微软雅黑" panose="020B0503020204020204" charset="-122"/>
            </a:endParaRPr>
          </a:p>
        </p:txBody>
      </p:sp>
      <p:graphicFrame>
        <p:nvGraphicFramePr>
          <p:cNvPr id="43011" name="对象 575490"/>
          <p:cNvGraphicFramePr/>
          <p:nvPr/>
        </p:nvGraphicFramePr>
        <p:xfrm>
          <a:off x="1459230" y="795655"/>
          <a:ext cx="9132570" cy="49733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9" name="" r:id="rId1" imgW="11593195" imgH="5536565" progId="Word.Document.8">
                  <p:embed/>
                </p:oleObj>
              </mc:Choice>
              <mc:Fallback>
                <p:oleObj name="" r:id="rId1" imgW="11593195" imgH="5536565" progId="Word.Document.8">
                  <p:embed/>
                  <p:pic>
                    <p:nvPicPr>
                      <p:cNvPr id="0" name="图片 310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459230" y="795655"/>
                        <a:ext cx="9132570" cy="497332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组合 1"/>
          <p:cNvGrpSpPr/>
          <p:nvPr/>
        </p:nvGrpSpPr>
        <p:grpSpPr>
          <a:xfrm>
            <a:off x="1432499" y="763536"/>
            <a:ext cx="2792616" cy="713740"/>
            <a:chOff x="2371" y="690"/>
            <a:chExt cx="3471" cy="1124"/>
          </a:xfrm>
        </p:grpSpPr>
        <p:sp>
          <p:nvSpPr>
            <p:cNvPr id="3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4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课外阅读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  <p:custDataLst>
      <p:tags r:id="rId3"/>
    </p:custDataLst>
  </p:cSld>
  <p:clrMapOvr>
    <a:masterClrMapping/>
  </p:clrMapOvr>
  <p:transition>
    <p:pull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 wrap="square" lIns="68580" tIns="34290" rIns="68580" bIns="34290" anchor="ctr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 algn="r"/>
            <a:fld id="{9A0DB2DC-4C9A-4742-B13C-FB6460FD3503}" type="slidenum">
              <a:rPr lang="zh-CN" altLang="en-US" sz="9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9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4034" name="矩形 576513"/>
          <p:cNvSpPr/>
          <p:nvPr/>
        </p:nvSpPr>
        <p:spPr>
          <a:xfrm>
            <a:off x="7562850" y="2762250"/>
            <a:ext cx="9142413" cy="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endParaRPr lang="zh-CN" altLang="en-US" sz="100" dirty="0">
              <a:latin typeface="Calibri" panose="020F0502020204030204" pitchFamily="34" charset="0"/>
              <a:ea typeface="微软雅黑" panose="020B0503020204020204" charset="-122"/>
            </a:endParaRPr>
          </a:p>
        </p:txBody>
      </p:sp>
      <p:graphicFrame>
        <p:nvGraphicFramePr>
          <p:cNvPr id="44035" name="对象 576514"/>
          <p:cNvGraphicFramePr/>
          <p:nvPr/>
        </p:nvGraphicFramePr>
        <p:xfrm>
          <a:off x="1625600" y="1400175"/>
          <a:ext cx="8994775" cy="3838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3" name="" r:id="rId1" imgW="11593195" imgH="3953510" progId="Word.Document.8">
                  <p:embed/>
                </p:oleObj>
              </mc:Choice>
              <mc:Fallback>
                <p:oleObj name="" r:id="rId1" imgW="11593195" imgH="3953510" progId="Word.Document.8">
                  <p:embed/>
                  <p:pic>
                    <p:nvPicPr>
                      <p:cNvPr id="0" name="图片 309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625600" y="1400175"/>
                        <a:ext cx="8994775" cy="38385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3"/>
    </p:custDataLst>
  </p:cSld>
  <p:clrMapOvr>
    <a:masterClrMapping/>
  </p:clrMapOvr>
  <p:transition>
    <p:pull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6685" y="984250"/>
            <a:ext cx="11920220" cy="3784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注释：</a:t>
            </a:r>
            <a:endParaRPr lang="zh-CN" altLang="en-US" sz="3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之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动词</a:t>
            </a:r>
            <a:r>
              <a:rPr lang="zh-CN" altLang="en-US" sz="30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到。      </a:t>
            </a:r>
            <a:r>
              <a:rPr lang="en-US" altLang="zh-CN" sz="3000" b="1" dirty="0"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过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经过。     </a:t>
            </a:r>
            <a:r>
              <a:rPr lang="en-US" altLang="zh-CN" sz="3000" b="1" dirty="0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  意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心思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        </a:t>
            </a:r>
            <a:r>
              <a:rPr lang="en-US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轻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轻视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        </a:t>
            </a:r>
            <a:endParaRPr lang="zh-CN" altLang="en-US" sz="3000" b="1" dirty="0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或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有的人。        </a:t>
            </a:r>
            <a:r>
              <a:rPr lang="en-US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说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告诉。          日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日益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。       </a:t>
            </a:r>
            <a:r>
              <a:rPr lang="en-US" altLang="zh-CN" sz="3000" b="1" dirty="0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故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:过去的或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旧的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。                 宜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应当。          </a:t>
            </a:r>
            <a:r>
              <a:rPr lang="en-US" altLang="zh-CN" sz="3000" b="1" dirty="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顾、诣</a:t>
            </a:r>
            <a:r>
              <a:rPr lang="zh-CN" altLang="en-US" sz="3000" dirty="0">
                <a:latin typeface="Arial" panose="020B0604020202020204" pitchFamily="34" charset="0"/>
                <a:ea typeface="宋体" panose="02010600030101010101" pitchFamily="2" charset="-122"/>
              </a:rPr>
              <a:t>yì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拜访。             虞</a:t>
            </a:r>
            <a:r>
              <a:rPr lang="zh-CN" altLang="en-US" sz="3000" dirty="0">
                <a:latin typeface="Arial" panose="020B0604020202020204" pitchFamily="34" charset="0"/>
                <a:ea typeface="宋体" panose="02010600030101010101" pitchFamily="2" charset="-122"/>
              </a:rPr>
              <a:t>yú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意料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      </a:t>
            </a:r>
            <a:r>
              <a:rPr lang="en-US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</a:t>
            </a:r>
            <a:endParaRPr lang="en-US" altLang="zh-CN" sz="3000" b="1" dirty="0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造次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仓促、随便。            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应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回答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r>
              <a:rPr lang="en-US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          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施宜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采取适当的措施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          </a:t>
            </a:r>
            <a:endParaRPr lang="zh-CN" altLang="en-US" sz="3000" b="1" dirty="0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安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怎么。           </a:t>
            </a:r>
            <a:r>
              <a:rPr lang="en-US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遂、因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于是</a:t>
            </a:r>
            <a:r>
              <a:rPr lang="zh-CN" altLang="en-US" sz="30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就。               就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接近。          </a:t>
            </a:r>
            <a:r>
              <a:rPr lang="en-US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</a:t>
            </a:r>
            <a:endParaRPr lang="en-US" altLang="zh-CN" sz="3000" b="1" dirty="0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拊</a:t>
            </a:r>
            <a:r>
              <a:rPr lang="zh-CN" altLang="en-US" sz="3000" dirty="0">
                <a:latin typeface="Arial" panose="020B0604020202020204" pitchFamily="34" charset="0"/>
                <a:ea typeface="宋体" panose="02010600030101010101" pitchFamily="2" charset="-122"/>
              </a:rPr>
              <a:t>fǔ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抚摸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       </a:t>
            </a:r>
            <a:r>
              <a:rPr lang="en-US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乃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竟然。          比近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靠近。</a:t>
            </a:r>
            <a:r>
              <a:rPr lang="en-US" altLang="zh-CN" sz="3000" b="1" dirty="0">
                <a:latin typeface="Arial" panose="020B0604020202020204" pitchFamily="34" charset="0"/>
                <a:ea typeface="宋体" panose="02010600030101010101" pitchFamily="2" charset="-122"/>
              </a:rPr>
              <a:t>            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悉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全</a:t>
            </a:r>
            <a:r>
              <a:rPr lang="zh-CN" altLang="en-US" sz="30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都。        </a:t>
            </a:r>
            <a:r>
              <a:rPr lang="en-US" altLang="zh-CN" sz="30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固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坚决地。         </a:t>
            </a:r>
            <a:r>
              <a:rPr lang="en-US" altLang="zh-CN" sz="3000" b="1" dirty="0"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率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大都。</a:t>
            </a:r>
            <a:endParaRPr lang="zh-CN" altLang="en-US" sz="3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文本框 5"/>
          <p:cNvSpPr txBox="1"/>
          <p:nvPr/>
        </p:nvSpPr>
        <p:spPr>
          <a:xfrm>
            <a:off x="329565" y="367030"/>
            <a:ext cx="11532235" cy="61239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译文：鲁肃代替周瑜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将去陆口驻防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路过吕蒙的军营。鲁肃心里还轻视吕蒙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有人对鲁肃说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2800" b="1"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“吕将军功名日益显赫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可不能用旧眼光看待他啊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您应当去拜访他。”</a:t>
            </a:r>
            <a:r>
              <a:rPr lang="zh-CN" altLang="en-US" sz="2800" b="1"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于是</a:t>
            </a:r>
            <a:r>
              <a:rPr lang="en-US" altLang="zh-CN" sz="28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2800" b="1"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鲁肃</a:t>
            </a:r>
            <a:r>
              <a:rPr lang="en-US" altLang="zh-CN" sz="28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2800" b="1"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前去拜访吕蒙。酒喝到兴头上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吕蒙问鲁肃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2800" b="1"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“您接受重任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与关羽防区相邻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打算用什么策略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防备意料不到的情况发生呢？”鲁肃很仓促回答说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2800" b="1"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</a:t>
            </a:r>
            <a:r>
              <a:rPr lang="zh-CN" altLang="en-US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根据情况临时采取适当的措施</a:t>
            </a:r>
            <a:r>
              <a:rPr lang="zh-CN" altLang="en-US" sz="2800" b="1"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。”吕蒙说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2800" b="1"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“现在东西两方虽然结成同盟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而关羽实在是一员虎将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怎么能不预先计划好应对的谋略呢？</a:t>
            </a:r>
            <a:r>
              <a:rPr lang="zh-CN" altLang="en-US" sz="2800" b="1"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”他就给</a:t>
            </a:r>
            <a:r>
              <a:rPr lang="zh-CN" altLang="en-US" sz="2800" b="1" dirty="0"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鲁肃提出了五</a:t>
            </a:r>
            <a:r>
              <a:rPr lang="zh-CN" altLang="en-US" sz="2800" b="1"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条策略。鲁肃当即离开自己的座位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靠近吕蒙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轻拍吕蒙的背说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2800" b="1"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“吕子明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我想不到您的才干谋略竟达到这样的水平。”于是拜见了吕蒙的母亲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与他结成朋友后告别。当时吕蒙与成当、宋定、徐顾的军营相邻很近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这三位将领死后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他们的子弟幼小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孙权准备把他们的兵马全部交给吕蒙统领。吕蒙坚决推辞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并上书给孙权说徐顾等人都为国事辛勤劳苦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他们的子弟虽然幼小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但不应该废除他们子弟继统其军队的权利。前后三次上书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孙权才听从了他的意见。于是吕蒙又给这三位将领的子弟选择老师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对他们进行辅导教育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吕蒙的操守心志大都像这件事一样。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1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 wrap="square" lIns="68580" tIns="34290" rIns="68580" bIns="34290" anchor="ctr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 algn="r"/>
            <a:fld id="{9A0DB2DC-4C9A-4742-B13C-FB6460FD3503}" type="slidenum">
              <a:rPr lang="zh-CN" altLang="en-US" sz="9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9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46082" name="对象 577539"/>
          <p:cNvGraphicFramePr/>
          <p:nvPr/>
        </p:nvGraphicFramePr>
        <p:xfrm>
          <a:off x="612775" y="1225550"/>
          <a:ext cx="9102725" cy="287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9" name="" r:id="rId1" imgW="11593195" imgH="3163570" progId="Word.Document.8">
                  <p:embed/>
                </p:oleObj>
              </mc:Choice>
              <mc:Fallback>
                <p:oleObj name="" r:id="rId1" imgW="11593195" imgH="3163570" progId="Word.Document.8">
                  <p:embed/>
                  <p:pic>
                    <p:nvPicPr>
                      <p:cNvPr id="0" name="图片 309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12775" y="1225550"/>
                        <a:ext cx="9102725" cy="28765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083" name="矩形 577537"/>
          <p:cNvSpPr/>
          <p:nvPr/>
        </p:nvSpPr>
        <p:spPr>
          <a:xfrm>
            <a:off x="7562850" y="2762250"/>
            <a:ext cx="9142413" cy="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endParaRPr lang="zh-CN" altLang="en-US" sz="100" dirty="0">
              <a:latin typeface="Calibri" panose="020F0502020204030204" pitchFamily="34" charset="0"/>
              <a:ea typeface="微软雅黑" panose="020B0503020204020204" charset="-122"/>
            </a:endParaRPr>
          </a:p>
        </p:txBody>
      </p:sp>
      <p:sp>
        <p:nvSpPr>
          <p:cNvPr id="46084" name="矩形 577538"/>
          <p:cNvSpPr/>
          <p:nvPr/>
        </p:nvSpPr>
        <p:spPr>
          <a:xfrm>
            <a:off x="9120188" y="1808798"/>
            <a:ext cx="194945" cy="10668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r>
              <a:rPr lang="en-US" altLang="zh-CN" sz="100">
                <a:latin typeface="Times New Roman" panose="02020603050405020304" pitchFamily="18" charset="0"/>
                <a:ea typeface="宋体" panose="02010600030101010101" pitchFamily="2" charset="-122"/>
              </a:rPr>
              <a:t>D </a:t>
            </a:r>
            <a:endParaRPr lang="en-US" altLang="zh-CN" sz="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577541" name="对象 577540"/>
          <p:cNvGraphicFramePr/>
          <p:nvPr/>
        </p:nvGraphicFramePr>
        <p:xfrm>
          <a:off x="1099820" y="3926523"/>
          <a:ext cx="9266238" cy="768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0" name="" r:id="rId3" imgW="11593195" imgH="791210" progId="Word.Document.8">
                  <p:embed/>
                </p:oleObj>
              </mc:Choice>
              <mc:Fallback>
                <p:oleObj name="" r:id="rId3" imgW="11593195" imgH="791210" progId="Word.Document.8">
                  <p:embed/>
                  <p:pic>
                    <p:nvPicPr>
                      <p:cNvPr id="0" name="图片 310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99820" y="3926523"/>
                        <a:ext cx="9266238" cy="7683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8215313" y="1225709"/>
            <a:ext cx="52832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 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404985" y="2501265"/>
            <a:ext cx="119062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接近；从事。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5"/>
    </p:custDataLst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77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 wrap="square" lIns="68580" tIns="34290" rIns="68580" bIns="34290" anchor="ctr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 algn="r"/>
            <a:fld id="{9A0DB2DC-4C9A-4742-B13C-FB6460FD3503}" type="slidenum">
              <a:rPr lang="zh-CN" altLang="en-US" sz="9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9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7106" name="矩形 578561"/>
          <p:cNvSpPr/>
          <p:nvPr/>
        </p:nvSpPr>
        <p:spPr>
          <a:xfrm>
            <a:off x="7562850" y="2762250"/>
            <a:ext cx="9142413" cy="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endParaRPr lang="zh-CN" altLang="en-US" sz="100" dirty="0">
              <a:latin typeface="Calibri" panose="020F0502020204030204" pitchFamily="34" charset="0"/>
              <a:ea typeface="微软雅黑" panose="020B0503020204020204" charset="-122"/>
            </a:endParaRPr>
          </a:p>
        </p:txBody>
      </p:sp>
      <p:graphicFrame>
        <p:nvGraphicFramePr>
          <p:cNvPr id="47107" name="对象 578562"/>
          <p:cNvGraphicFramePr/>
          <p:nvPr/>
        </p:nvGraphicFramePr>
        <p:xfrm>
          <a:off x="1557338" y="1744663"/>
          <a:ext cx="9172575" cy="276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3" name="" r:id="rId1" imgW="11593195" imgH="2894330" progId="Word.Document.8">
                  <p:embed/>
                </p:oleObj>
              </mc:Choice>
              <mc:Fallback>
                <p:oleObj name="" r:id="rId1" imgW="11593195" imgH="2894330" progId="Word.Document.8">
                  <p:embed/>
                  <p:pic>
                    <p:nvPicPr>
                      <p:cNvPr id="0" name="图片 309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557338" y="1744663"/>
                        <a:ext cx="9172575" cy="27686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8564" name="对象 578563"/>
          <p:cNvGraphicFramePr/>
          <p:nvPr/>
        </p:nvGraphicFramePr>
        <p:xfrm>
          <a:off x="1641475" y="2357438"/>
          <a:ext cx="8801100" cy="1966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4" name="" r:id="rId3" imgW="11593195" imgH="2056130" progId="Word.Document.8">
                  <p:embed/>
                </p:oleObj>
              </mc:Choice>
              <mc:Fallback>
                <p:oleObj name="" r:id="rId3" imgW="11593195" imgH="2056130" progId="Word.Document.8">
                  <p:embed/>
                  <p:pic>
                    <p:nvPicPr>
                      <p:cNvPr id="0" name="图片 310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41475" y="2357438"/>
                        <a:ext cx="8801100" cy="19669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5"/>
    </p:custDataLst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8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78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 wrap="square" lIns="68580" tIns="34290" rIns="68580" bIns="34290" anchor="ctr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 algn="r"/>
            <a:fld id="{9A0DB2DC-4C9A-4742-B13C-FB6460FD3503}" type="slidenum">
              <a:rPr lang="zh-CN" altLang="en-US" sz="9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9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30" name="矩形 579585"/>
          <p:cNvSpPr/>
          <p:nvPr/>
        </p:nvSpPr>
        <p:spPr>
          <a:xfrm>
            <a:off x="7562850" y="2762250"/>
            <a:ext cx="9142413" cy="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endParaRPr lang="zh-CN" altLang="en-US" sz="100" dirty="0">
              <a:latin typeface="Calibri" panose="020F0502020204030204" pitchFamily="34" charset="0"/>
              <a:ea typeface="微软雅黑" panose="020B0503020204020204" charset="-122"/>
            </a:endParaRPr>
          </a:p>
        </p:txBody>
      </p:sp>
      <p:graphicFrame>
        <p:nvGraphicFramePr>
          <p:cNvPr id="48131" name="对象 579586"/>
          <p:cNvGraphicFramePr/>
          <p:nvPr/>
        </p:nvGraphicFramePr>
        <p:xfrm>
          <a:off x="1406525" y="726440"/>
          <a:ext cx="8953500" cy="425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5" name="" r:id="rId1" imgW="11593195" imgH="4744085" progId="Word.Document.8">
                  <p:embed/>
                </p:oleObj>
              </mc:Choice>
              <mc:Fallback>
                <p:oleObj name="" r:id="rId1" imgW="11593195" imgH="4744085" progId="Word.Document.8">
                  <p:embed/>
                  <p:pic>
                    <p:nvPicPr>
                      <p:cNvPr id="0" name="图片 310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406525" y="726440"/>
                        <a:ext cx="8953500" cy="42545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2657475" y="4889500"/>
            <a:ext cx="340042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昧行：黑暗中行走。</a:t>
            </a:r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 wrap="square" lIns="68580" tIns="34290" rIns="68580" bIns="34290" anchor="ctr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 algn="r"/>
            <a:fld id="{9A0DB2DC-4C9A-4742-B13C-FB6460FD3503}" type="slidenum">
              <a:rPr lang="zh-CN" altLang="en-US" sz="9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9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49154" name="对象 580611"/>
          <p:cNvGraphicFramePr/>
          <p:nvPr/>
        </p:nvGraphicFramePr>
        <p:xfrm>
          <a:off x="1584325" y="1346200"/>
          <a:ext cx="9104313" cy="3565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9" name="" r:id="rId1" imgW="11593195" imgH="3953510" progId="Word.Document.8">
                  <p:embed/>
                </p:oleObj>
              </mc:Choice>
              <mc:Fallback>
                <p:oleObj name="" r:id="rId1" imgW="11593195" imgH="3953510" progId="Word.Document.8">
                  <p:embed/>
                  <p:pic>
                    <p:nvPicPr>
                      <p:cNvPr id="0" name="图片 310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584325" y="1346200"/>
                        <a:ext cx="9104313" cy="35655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9155" name="矩形 580609"/>
          <p:cNvSpPr/>
          <p:nvPr/>
        </p:nvSpPr>
        <p:spPr>
          <a:xfrm>
            <a:off x="7562850" y="2762250"/>
            <a:ext cx="9142413" cy="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endParaRPr lang="zh-CN" altLang="en-US" sz="100" dirty="0">
              <a:latin typeface="Calibri" panose="020F0502020204030204" pitchFamily="34" charset="0"/>
              <a:ea typeface="微软雅黑" panose="020B0503020204020204" charset="-122"/>
            </a:endParaRPr>
          </a:p>
        </p:txBody>
      </p:sp>
      <p:sp>
        <p:nvSpPr>
          <p:cNvPr id="49156" name="矩形 580610"/>
          <p:cNvSpPr/>
          <p:nvPr/>
        </p:nvSpPr>
        <p:spPr>
          <a:xfrm>
            <a:off x="9063038" y="2081054"/>
            <a:ext cx="434975" cy="10668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r>
              <a:rPr lang="en-US" altLang="zh-CN" sz="100">
                <a:latin typeface="Times New Roman" panose="02020603050405020304" pitchFamily="18" charset="0"/>
                <a:ea typeface="宋体" panose="02010600030101010101" pitchFamily="2" charset="-122"/>
              </a:rPr>
              <a:t>C </a:t>
            </a:r>
            <a:endParaRPr lang="en-US" altLang="zh-CN" sz="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182100" y="1344772"/>
            <a:ext cx="52832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 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270115" y="3469005"/>
            <a:ext cx="222821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戏弄；玩耍。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54019" y="1322648"/>
            <a:ext cx="14707235" cy="15671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给下列加点字注音。</a:t>
            </a:r>
            <a:endParaRPr lang="zh-CN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</a:pPr>
            <a:r>
              <a:rPr lang="zh-CN" altLang="en-US" sz="3200" b="1" u="heavy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卿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今当涂掌事</a:t>
            </a:r>
            <a:r>
              <a:rPr lang="zh-CN" altLang="en-US" sz="32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孤</a:t>
            </a:r>
            <a:r>
              <a:rPr lang="zh-CN" altLang="en-US" sz="3200" b="1" u="sng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岂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欲卿治经为博士</a:t>
            </a:r>
            <a:r>
              <a:rPr lang="zh-CN" altLang="en-US" sz="3200" b="1" u="sng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邪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     为博士</a:t>
            </a:r>
            <a:r>
              <a:rPr lang="zh-CN" altLang="en-US" sz="3200" b="1" u="sng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邪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</a:pPr>
            <a:r>
              <a:rPr lang="zh-CN" altLang="en-US" sz="3200" b="1" u="sng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孰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若孤        即</a:t>
            </a:r>
            <a:r>
              <a:rPr lang="zh-CN" altLang="en-US" sz="3200" b="1" u="sng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更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刮目相待           </a:t>
            </a:r>
            <a:endParaRPr lang="zh-CN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71229" y="2868200"/>
            <a:ext cx="576453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解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释下列文言词语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预学一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34375" y="3351585"/>
            <a:ext cx="11047228" cy="2061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⑴</a:t>
            </a:r>
            <a:r>
              <a:rPr lang="zh-CN" altLang="en-US" sz="32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辞：             ⑵</a:t>
            </a:r>
            <a:r>
              <a:rPr lang="zh-CN" altLang="zh-CN" sz="32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但：</a:t>
            </a:r>
            <a:r>
              <a:rPr lang="en-US" altLang="zh-CN" sz="32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          </a:t>
            </a:r>
            <a:r>
              <a:rPr lang="zh-CN" altLang="zh-CN" sz="3200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涉</a:t>
            </a:r>
            <a:r>
              <a:rPr lang="zh-CN" altLang="zh-CN" sz="32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猎</a:t>
            </a:r>
            <a:r>
              <a:rPr lang="zh-CN" altLang="zh-CN" sz="3200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：</a:t>
            </a:r>
            <a:r>
              <a:rPr lang="en-US" altLang="zh-CN" sz="32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           </a:t>
            </a:r>
            <a:endParaRPr lang="en-US" altLang="zh-CN" sz="3200" b="1" dirty="0" smtClean="0"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r>
              <a:rPr lang="en-US" altLang="zh-CN" sz="32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⑶</a:t>
            </a:r>
            <a:r>
              <a:rPr lang="zh-CN" altLang="zh-CN" sz="32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往事</a:t>
            </a:r>
            <a:r>
              <a:rPr lang="zh-CN" altLang="zh-CN" sz="32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：</a:t>
            </a:r>
            <a:r>
              <a:rPr lang="en-US" altLang="zh-CN" sz="32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           ⑷</a:t>
            </a:r>
            <a:r>
              <a:rPr lang="zh-CN" altLang="zh-CN" sz="32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及：</a:t>
            </a:r>
            <a:r>
              <a:rPr lang="en-US" altLang="zh-CN" sz="32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                   </a:t>
            </a:r>
            <a:endParaRPr lang="en-US" altLang="zh-CN" sz="3200" b="1" dirty="0" smtClean="0"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r>
              <a:rPr lang="zh-CN" altLang="zh-CN" sz="3200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⑸非</a:t>
            </a:r>
            <a:r>
              <a:rPr lang="zh-CN" altLang="zh-CN" sz="32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复</a:t>
            </a:r>
            <a:r>
              <a:rPr lang="zh-CN" altLang="zh-CN" sz="3200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：</a:t>
            </a:r>
            <a:r>
              <a:rPr lang="en-US" altLang="zh-CN" sz="3200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       </a:t>
            </a:r>
            <a:r>
              <a:rPr lang="en-US" altLang="zh-CN" sz="32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⑹</a:t>
            </a:r>
            <a:r>
              <a:rPr lang="zh-CN" altLang="en-US" sz="32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更：                   </a:t>
            </a:r>
            <a:endParaRPr lang="zh-CN" altLang="en-US" sz="3200" b="1" dirty="0" smtClean="0"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r>
              <a:rPr lang="zh-CN" altLang="en-US" sz="32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⑺</a:t>
            </a:r>
            <a:r>
              <a:rPr lang="zh-CN" altLang="zh-CN" sz="32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见</a:t>
            </a:r>
            <a:r>
              <a:rPr lang="zh-CN" altLang="zh-CN" sz="32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事</a:t>
            </a:r>
            <a:r>
              <a:rPr lang="zh-CN" altLang="zh-CN" sz="32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：</a:t>
            </a:r>
            <a:r>
              <a:rPr lang="en-US" altLang="zh-CN" sz="32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        </a:t>
            </a:r>
            <a:endParaRPr lang="zh-CN" altLang="zh-CN" sz="3200" b="1" dirty="0"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840470" y="3382848"/>
            <a:ext cx="152082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zh-CN" sz="3200" b="1" dirty="0">
                <a:solidFill>
                  <a:srgbClr val="C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只</a:t>
            </a:r>
            <a:r>
              <a:rPr lang="zh-CN" altLang="zh-CN" sz="3200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C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只是</a:t>
            </a:r>
            <a:endParaRPr lang="zh-CN" altLang="zh-CN" sz="3200" b="1" dirty="0">
              <a:solidFill>
                <a:srgbClr val="C0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101724" y="3382848"/>
            <a:ext cx="222440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C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粗略地阅读</a:t>
            </a:r>
            <a:endParaRPr lang="zh-CN" altLang="zh-CN" sz="3200" b="1" dirty="0">
              <a:solidFill>
                <a:srgbClr val="C0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292379" y="3863382"/>
            <a:ext cx="99949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C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历史</a:t>
            </a:r>
            <a:endParaRPr lang="zh-CN" altLang="zh-CN" sz="3200" b="1" dirty="0">
              <a:solidFill>
                <a:srgbClr val="C0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841035" y="3864170"/>
            <a:ext cx="152082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zh-CN" sz="3200" b="1" dirty="0">
                <a:solidFill>
                  <a:srgbClr val="C00000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</a:rPr>
              <a:t>到</a:t>
            </a:r>
            <a:r>
              <a:rPr lang="zh-CN" altLang="zh-CN" sz="3200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C00000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</a:rPr>
              <a:t>等到</a:t>
            </a:r>
            <a:endParaRPr lang="zh-CN" altLang="zh-CN" sz="3200" b="1" dirty="0">
              <a:solidFill>
                <a:srgbClr val="C00000"/>
              </a:solidFill>
              <a:uFillTx/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292097" y="4361402"/>
            <a:ext cx="140779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C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不再是</a:t>
            </a:r>
            <a:endParaRPr lang="zh-CN" altLang="zh-CN" sz="3200" b="1" dirty="0">
              <a:solidFill>
                <a:srgbClr val="C0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292211" y="4858599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C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知晓事情</a:t>
            </a:r>
            <a:endParaRPr lang="zh-CN" altLang="zh-CN" sz="3200" b="1" dirty="0">
              <a:solidFill>
                <a:srgbClr val="C0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994834" y="551180"/>
            <a:ext cx="2792616" cy="713740"/>
            <a:chOff x="2371" y="690"/>
            <a:chExt cx="3471" cy="1124"/>
          </a:xfrm>
        </p:grpSpPr>
        <p:sp>
          <p:nvSpPr>
            <p:cNvPr id="26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27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检查预学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28" name="Text Box 4"/>
          <p:cNvSpPr txBox="1"/>
          <p:nvPr/>
        </p:nvSpPr>
        <p:spPr>
          <a:xfrm>
            <a:off x="2166620" y="1761490"/>
            <a:ext cx="10116820" cy="11245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05000"/>
              </a:lnSpc>
            </a:pP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黑体" panose="02010609060101010101" charset="-122"/>
              </a:rPr>
              <a:t>           qīng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</a:t>
            </a: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qǐ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yé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</a:t>
            </a:r>
            <a:r>
              <a:rPr lang="zh-CN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shú                          </a:t>
            </a: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黑体" panose="02010609060101010101" charset="-122"/>
              </a:rPr>
              <a:t>gēng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</a:t>
            </a:r>
            <a:r>
              <a:rPr lang="zh-CN" altLang="zh-CN" sz="2800">
                <a:latin typeface="黑体" panose="02010609060101010101" charset="-122"/>
                <a:ea typeface="黑体" panose="02010609060101010101" charset="-122"/>
              </a:rPr>
              <a:t>                                        </a:t>
            </a:r>
            <a:endParaRPr lang="zh-CN" altLang="zh-CN" sz="28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879629" y="3331900"/>
            <a:ext cx="99949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C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推托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5841035" y="4336610"/>
            <a:ext cx="152082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zh-CN" sz="3200" b="1" dirty="0">
                <a:solidFill>
                  <a:srgbClr val="C00000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</a:rPr>
              <a:t>另</a:t>
            </a:r>
            <a:r>
              <a:rPr lang="zh-CN" altLang="zh-CN" sz="3200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C00000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</a:rPr>
              <a:t>另外</a:t>
            </a:r>
            <a:endParaRPr lang="zh-CN" altLang="zh-CN" sz="3200" b="1" dirty="0">
              <a:solidFill>
                <a:srgbClr val="C00000"/>
              </a:solidFill>
              <a:uFillTx/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2" grpId="0"/>
      <p:bldP spid="23" grpId="0"/>
      <p:bldP spid="25" grpId="0"/>
      <p:bldP spid="28" grpId="0" bldLvl="0"/>
      <p:bldP spid="2" grpId="0"/>
      <p:bldP spid="6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 wrap="square" lIns="68580" tIns="34290" rIns="68580" bIns="34290" anchor="ctr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 algn="r"/>
            <a:fld id="{9A0DB2DC-4C9A-4742-B13C-FB6460FD3503}" type="slidenum">
              <a:rPr lang="zh-CN" altLang="en-US" sz="9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9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0178" name="矩形 581633"/>
          <p:cNvSpPr/>
          <p:nvPr/>
        </p:nvSpPr>
        <p:spPr>
          <a:xfrm>
            <a:off x="7562850" y="2762250"/>
            <a:ext cx="9142413" cy="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endParaRPr lang="zh-CN" altLang="en-US" sz="100" dirty="0">
              <a:latin typeface="Calibri" panose="020F0502020204030204" pitchFamily="34" charset="0"/>
              <a:ea typeface="微软雅黑" panose="020B0503020204020204" charset="-122"/>
            </a:endParaRPr>
          </a:p>
        </p:txBody>
      </p:sp>
      <p:graphicFrame>
        <p:nvGraphicFramePr>
          <p:cNvPr id="50179" name="对象 581634"/>
          <p:cNvGraphicFramePr/>
          <p:nvPr/>
        </p:nvGraphicFramePr>
        <p:xfrm>
          <a:off x="1523683" y="1315085"/>
          <a:ext cx="8842375" cy="795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9" name="" r:id="rId1" imgW="11593195" imgH="791210" progId="Word.Document.8">
                  <p:embed/>
                </p:oleObj>
              </mc:Choice>
              <mc:Fallback>
                <p:oleObj name="" r:id="rId1" imgW="11593195" imgH="791210" progId="Word.Document.8">
                  <p:embed/>
                  <p:pic>
                    <p:nvPicPr>
                      <p:cNvPr id="0" name="图片 310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523683" y="1315085"/>
                        <a:ext cx="8842375" cy="7953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1636" name="对象 581635"/>
          <p:cNvGraphicFramePr/>
          <p:nvPr/>
        </p:nvGraphicFramePr>
        <p:xfrm>
          <a:off x="1398270" y="2016760"/>
          <a:ext cx="9242425" cy="7378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0" name="" r:id="rId3" imgW="11593195" imgH="791210" progId="Word.Document.8">
                  <p:embed/>
                </p:oleObj>
              </mc:Choice>
              <mc:Fallback>
                <p:oleObj name="" r:id="rId3" imgW="11593195" imgH="791210" progId="Word.Document.8">
                  <p:embed/>
                  <p:pic>
                    <p:nvPicPr>
                      <p:cNvPr id="0" name="图片 310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98270" y="2016760"/>
                        <a:ext cx="9242425" cy="73787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181" name="对象 581636"/>
          <p:cNvGraphicFramePr/>
          <p:nvPr/>
        </p:nvGraphicFramePr>
        <p:xfrm>
          <a:off x="1573213" y="3095625"/>
          <a:ext cx="8694737" cy="2200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1" name="" r:id="rId5" imgW="11593195" imgH="2193290" progId="Word.Document.8">
                  <p:embed/>
                </p:oleObj>
              </mc:Choice>
              <mc:Fallback>
                <p:oleObj name="" r:id="rId5" imgW="11593195" imgH="2193290" progId="Word.Document.8">
                  <p:embed/>
                  <p:pic>
                    <p:nvPicPr>
                      <p:cNvPr id="0" name="图片 310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73213" y="3095625"/>
                        <a:ext cx="8694737" cy="22002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1638" name="对象 581637"/>
          <p:cNvGraphicFramePr/>
          <p:nvPr/>
        </p:nvGraphicFramePr>
        <p:xfrm>
          <a:off x="1673225" y="3781425"/>
          <a:ext cx="8693150" cy="1444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2" name="" r:id="rId7" imgW="11593195" imgH="1371600" progId="Word.Document.8">
                  <p:embed/>
                </p:oleObj>
              </mc:Choice>
              <mc:Fallback>
                <p:oleObj name="" r:id="rId7" imgW="11593195" imgH="1371600" progId="Word.Document.8">
                  <p:embed/>
                  <p:pic>
                    <p:nvPicPr>
                      <p:cNvPr id="0" name="图片 310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673225" y="3781425"/>
                        <a:ext cx="8693150" cy="14446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9"/>
    </p:custDataLst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1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81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1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81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 wrap="square" lIns="68580" tIns="34290" rIns="68580" bIns="34290" anchor="ctr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 algn="r"/>
            <a:fld id="{9A0DB2DC-4C9A-4742-B13C-FB6460FD3503}" type="slidenum">
              <a:rPr lang="zh-CN" altLang="en-US" sz="9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9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02" name="矩形 605185"/>
          <p:cNvSpPr/>
          <p:nvPr/>
        </p:nvSpPr>
        <p:spPr>
          <a:xfrm>
            <a:off x="7562850" y="2762250"/>
            <a:ext cx="9142413" cy="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endParaRPr lang="zh-CN" altLang="en-US" sz="100" dirty="0">
              <a:latin typeface="Calibri" panose="020F0502020204030204" pitchFamily="34" charset="0"/>
              <a:ea typeface="微软雅黑" panose="020B0503020204020204" charset="-122"/>
            </a:endParaRPr>
          </a:p>
        </p:txBody>
      </p:sp>
      <p:graphicFrame>
        <p:nvGraphicFramePr>
          <p:cNvPr id="51203" name="对象 605189"/>
          <p:cNvGraphicFramePr/>
          <p:nvPr/>
        </p:nvGraphicFramePr>
        <p:xfrm>
          <a:off x="1562100" y="293688"/>
          <a:ext cx="8804275" cy="3675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7" name="" r:id="rId1" imgW="11593195" imgH="3953510" progId="Word.Document.8">
                  <p:embed/>
                </p:oleObj>
              </mc:Choice>
              <mc:Fallback>
                <p:oleObj name="" r:id="rId1" imgW="11593195" imgH="3953510" progId="Word.Document.8">
                  <p:embed/>
                  <p:pic>
                    <p:nvPicPr>
                      <p:cNvPr id="0" name="图片 311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562100" y="293688"/>
                        <a:ext cx="8804275" cy="36750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1895475" y="3763963"/>
            <a:ext cx="8470900" cy="26765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注释：</a:t>
            </a:r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患:担忧，忧虑。         不若:比不上。         众:众多。  </a:t>
            </a:r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既:已经。                    迨:到;等到。</a:t>
            </a:r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倍诵:</a:t>
            </a:r>
            <a:r>
              <a:rPr lang="zh-CN" altLang="en-US" sz="2800" b="1" dirty="0">
                <a:solidFill>
                  <a:srgbClr val="00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“倍”通“背”，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背诵。</a:t>
            </a:r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乃:于是，就。            尝:曾经。</a:t>
            </a:r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或:有时。                   咏:吟咏。</a:t>
            </a:r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 wrap="square" lIns="68580" tIns="34290" rIns="68580" bIns="34290" anchor="ctr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 algn="r"/>
            <a:fld id="{9A0DB2DC-4C9A-4742-B13C-FB6460FD3503}" type="slidenum">
              <a:rPr lang="zh-CN" altLang="en-US" sz="9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9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2226" name="矩形 606209"/>
          <p:cNvSpPr/>
          <p:nvPr/>
        </p:nvSpPr>
        <p:spPr>
          <a:xfrm>
            <a:off x="7562850" y="2762250"/>
            <a:ext cx="9142413" cy="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endParaRPr lang="zh-CN" altLang="en-US" sz="100" dirty="0">
              <a:latin typeface="Calibri" panose="020F0502020204030204" pitchFamily="34" charset="0"/>
              <a:ea typeface="微软雅黑" panose="020B0503020204020204" charset="-122"/>
            </a:endParaRPr>
          </a:p>
        </p:txBody>
      </p:sp>
      <p:graphicFrame>
        <p:nvGraphicFramePr>
          <p:cNvPr id="52227" name="对象 606210"/>
          <p:cNvGraphicFramePr/>
          <p:nvPr/>
        </p:nvGraphicFramePr>
        <p:xfrm>
          <a:off x="1666875" y="1276350"/>
          <a:ext cx="8775700" cy="3635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1" name="" r:id="rId1" imgW="11593195" imgH="3953510" progId="Word.Document.8">
                  <p:embed/>
                </p:oleObj>
              </mc:Choice>
              <mc:Fallback>
                <p:oleObj name="" r:id="rId1" imgW="11593195" imgH="3953510" progId="Word.Document.8">
                  <p:embed/>
                  <p:pic>
                    <p:nvPicPr>
                      <p:cNvPr id="0" name="图片 311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666875" y="1276350"/>
                        <a:ext cx="8775700" cy="36353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8956675" y="1276509"/>
            <a:ext cx="52832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 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699125" y="4173220"/>
            <a:ext cx="219646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曾经；尝试。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 wrap="square" lIns="68580" tIns="34290" rIns="68580" bIns="34290" anchor="ctr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 algn="r"/>
            <a:fld id="{9A0DB2DC-4C9A-4742-B13C-FB6460FD3503}" type="slidenum">
              <a:rPr lang="zh-CN" altLang="en-US" sz="9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9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3250" name="矩形 607233"/>
          <p:cNvSpPr/>
          <p:nvPr/>
        </p:nvSpPr>
        <p:spPr>
          <a:xfrm>
            <a:off x="7562850" y="2762250"/>
            <a:ext cx="9142413" cy="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endParaRPr lang="zh-CN" altLang="en-US" sz="100" dirty="0">
              <a:latin typeface="Calibri" panose="020F0502020204030204" pitchFamily="34" charset="0"/>
              <a:ea typeface="微软雅黑" panose="020B0503020204020204" charset="-122"/>
            </a:endParaRPr>
          </a:p>
        </p:txBody>
      </p:sp>
      <p:graphicFrame>
        <p:nvGraphicFramePr>
          <p:cNvPr id="53251" name="对象 607234"/>
          <p:cNvGraphicFramePr/>
          <p:nvPr/>
        </p:nvGraphicFramePr>
        <p:xfrm>
          <a:off x="1562100" y="2072958"/>
          <a:ext cx="8804275" cy="688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1" name="" r:id="rId1" imgW="11593195" imgH="791210" progId="Word.Document.8">
                  <p:embed/>
                </p:oleObj>
              </mc:Choice>
              <mc:Fallback>
                <p:oleObj name="" r:id="rId1" imgW="11593195" imgH="791210" progId="Word.Document.8">
                  <p:embed/>
                  <p:pic>
                    <p:nvPicPr>
                      <p:cNvPr id="0" name="图片 310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562100" y="2072958"/>
                        <a:ext cx="8804275" cy="6889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7236" name="对象 607235"/>
          <p:cNvGraphicFramePr/>
          <p:nvPr/>
        </p:nvGraphicFramePr>
        <p:xfrm>
          <a:off x="1543685" y="2556510"/>
          <a:ext cx="9104313" cy="701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2" name="" r:id="rId3" imgW="11593195" imgH="791210" progId="Word.Document.8">
                  <p:embed/>
                </p:oleObj>
              </mc:Choice>
              <mc:Fallback>
                <p:oleObj name="" r:id="rId3" imgW="11593195" imgH="791210" progId="Word.Document.8">
                  <p:embed/>
                  <p:pic>
                    <p:nvPicPr>
                      <p:cNvPr id="0" name="图片 311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43685" y="2556510"/>
                        <a:ext cx="9104313" cy="7016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253" name="对象 607236"/>
          <p:cNvGraphicFramePr/>
          <p:nvPr/>
        </p:nvGraphicFramePr>
        <p:xfrm>
          <a:off x="1562100" y="3751263"/>
          <a:ext cx="8804275" cy="1970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3" name="" r:id="rId5" imgW="11593195" imgH="2193290" progId="Word.Document.8">
                  <p:embed/>
                </p:oleObj>
              </mc:Choice>
              <mc:Fallback>
                <p:oleObj name="" r:id="rId5" imgW="11593195" imgH="2193290" progId="Word.Document.8">
                  <p:embed/>
                  <p:pic>
                    <p:nvPicPr>
                      <p:cNvPr id="0" name="图片 311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62100" y="3751263"/>
                        <a:ext cx="8804275" cy="19700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7238" name="对象 607237"/>
          <p:cNvGraphicFramePr/>
          <p:nvPr/>
        </p:nvGraphicFramePr>
        <p:xfrm>
          <a:off x="1555750" y="4411663"/>
          <a:ext cx="8709025" cy="649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4" name="" r:id="rId7" imgW="11593195" imgH="685800" progId="Word.Document.8">
                  <p:embed/>
                </p:oleObj>
              </mc:Choice>
              <mc:Fallback>
                <p:oleObj name="" r:id="rId7" imgW="11593195" imgH="685800" progId="Word.Document.8">
                  <p:embed/>
                  <p:pic>
                    <p:nvPicPr>
                      <p:cNvPr id="0" name="图片 311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55750" y="4411663"/>
                        <a:ext cx="8709025" cy="6492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9"/>
    </p:custDataLst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7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07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7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07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26671" y="423743"/>
            <a:ext cx="10618381" cy="5835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阅读</a:t>
            </a:r>
            <a:r>
              <a:rPr lang="zh-CN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下列有关吕蒙的评论文字</a:t>
            </a:r>
            <a:r>
              <a:rPr lang="zh-CN" altLang="zh-CN" sz="3200" b="1">
                <a:sym typeface="宋体" panose="02010600030101010101" pitchFamily="2" charset="-122"/>
              </a:rPr>
              <a:t>,</a:t>
            </a:r>
            <a:r>
              <a:rPr lang="zh-CN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完成后面的任务。</a:t>
            </a:r>
            <a:endParaRPr lang="zh-CN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96925" y="4295775"/>
            <a:ext cx="10217785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鲁肃</a:t>
            </a:r>
            <a:r>
              <a:rPr lang="zh-CN" altLang="en-US" sz="3000" b="1"/>
              <a:t>: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吕子明</a:t>
            </a:r>
            <a:r>
              <a:rPr lang="zh-CN" altLang="zh-CN" sz="3000" b="1">
                <a:sym typeface="宋体" panose="02010600030101010101" pitchFamily="2" charset="-122"/>
              </a:rPr>
              <a:t>,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吾不知</a:t>
            </a:r>
            <a:r>
              <a:rPr lang="zh-CN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卿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才略所及</a:t>
            </a:r>
            <a:r>
              <a:rPr lang="zh-CN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乃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至于此也。</a:t>
            </a:r>
            <a:endParaRPr lang="zh-CN" sz="3000" b="1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96925" y="1007110"/>
            <a:ext cx="1059751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陈寿</a:t>
            </a:r>
            <a:r>
              <a:rPr lang="zh-CN" altLang="en-US" sz="3000" b="1"/>
              <a:t>: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吕蒙勇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有谋断</a:t>
            </a:r>
            <a:r>
              <a:rPr lang="zh-CN" altLang="zh-CN" sz="3000" b="1"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识军计</a:t>
            </a:r>
            <a:r>
              <a:rPr lang="zh-CN" altLang="zh-CN" sz="3000" b="1"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谲</a:t>
            </a:r>
            <a:r>
              <a:rPr lang="zh-CN" altLang="en-US" sz="3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jué</a:t>
            </a:r>
            <a:r>
              <a:rPr lang="en-US" altLang="zh-CN" sz="30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欺诈</a:t>
            </a:r>
            <a:r>
              <a:rPr lang="en-US" altLang="zh-CN" sz="30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郝普</a:t>
            </a:r>
            <a:r>
              <a:rPr lang="zh-CN" altLang="zh-CN" sz="3000" b="1"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擒关羽</a:t>
            </a:r>
            <a:r>
              <a:rPr lang="zh-CN" altLang="zh-CN" sz="3000" b="1"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最其妙者。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初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虽轻果妄杀</a:t>
            </a:r>
            <a:r>
              <a:rPr lang="zh-CN" altLang="zh-CN" sz="3000" b="1"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终于克己</a:t>
            </a:r>
            <a:r>
              <a:rPr lang="zh-CN" altLang="zh-CN" sz="3000" b="1"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有国士之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量</a:t>
            </a:r>
            <a:r>
              <a:rPr lang="zh-CN" altLang="zh-CN" sz="3000" b="1"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岂</a:t>
            </a:r>
            <a:r>
              <a:rPr lang="zh-CN" altLang="en-US" sz="3000" b="1" u="sng">
                <a:solidFill>
                  <a:srgbClr val="401B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徒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武将而已乎!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26770" y="2021840"/>
            <a:ext cx="10337800" cy="1753235"/>
          </a:xfrm>
          <a:prstGeom prst="rect">
            <a:avLst/>
          </a:prstGeom>
          <a:noFill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pPr algn="just" eaLnBrk="1" hangingPunct="1">
              <a:lnSpc>
                <a:spcPct val="120000"/>
              </a:lnSpc>
              <a:spcBef>
                <a:spcPct val="50000"/>
              </a:spcBef>
            </a:pPr>
            <a:r>
              <a:rPr lang="en-US" altLang="zh-CN" sz="3000" b="1" dirty="0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吕蒙</a:t>
            </a:r>
            <a:r>
              <a:rPr lang="zh-CN" sz="3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勇猛</a:t>
            </a:r>
            <a:r>
              <a:rPr lang="zh-CN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又</a:t>
            </a:r>
            <a:r>
              <a:rPr lang="zh-CN" sz="3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有谋略</a:t>
            </a:r>
            <a:r>
              <a:rPr lang="zh-CN" altLang="zh-CN" sz="3000" b="1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sz="3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善于判断识别军机</a:t>
            </a:r>
            <a:r>
              <a:rPr lang="zh-CN" altLang="zh-CN" sz="3000" b="1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sz="3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以计谋</a:t>
            </a:r>
            <a:r>
              <a:rPr lang="zh-CN" sz="3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降</a:t>
            </a:r>
            <a:r>
              <a:rPr lang="zh-CN" sz="3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郝普、擒关羽是他最出色的表现。</a:t>
            </a:r>
            <a:r>
              <a:rPr lang="zh-CN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当初</a:t>
            </a:r>
            <a:r>
              <a:rPr lang="zh-CN" sz="3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吕蒙年轻时虽</a:t>
            </a:r>
            <a:r>
              <a:rPr lang="zh-CN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轻率</a:t>
            </a:r>
            <a:r>
              <a:rPr lang="zh-CN" sz="3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武断</a:t>
            </a:r>
            <a:r>
              <a:rPr lang="zh-CN" altLang="zh-CN" sz="3000" b="1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3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随便杀人</a:t>
            </a:r>
            <a:r>
              <a:rPr lang="zh-CN" altLang="zh-CN" sz="3000" b="1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sz="3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但后来能克制自己</a:t>
            </a:r>
            <a:r>
              <a:rPr lang="zh-CN" altLang="zh-CN" sz="3000" b="1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sz="3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有国士的</a:t>
            </a:r>
            <a:r>
              <a:rPr lang="zh-CN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器量</a:t>
            </a:r>
            <a:r>
              <a:rPr lang="zh-CN" altLang="zh-CN" sz="3000" b="1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哪里</a:t>
            </a:r>
            <a:r>
              <a:rPr lang="zh-CN" sz="3000" b="1" u="sng">
                <a:solidFill>
                  <a:srgbClr val="401B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只是</a:t>
            </a:r>
            <a:r>
              <a:rPr lang="zh-CN" sz="3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一员武将呢！</a:t>
            </a:r>
            <a:endParaRPr lang="zh-CN" sz="30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96925" y="4952365"/>
            <a:ext cx="9544685" cy="645160"/>
          </a:xfrm>
          <a:prstGeom prst="rect">
            <a:avLst/>
          </a:prstGeom>
          <a:noFill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pPr algn="just" eaLnBrk="1" hangingPunct="1">
              <a:lnSpc>
                <a:spcPct val="120000"/>
              </a:lnSpc>
              <a:spcBef>
                <a:spcPct val="50000"/>
              </a:spcBef>
            </a:pPr>
            <a:r>
              <a:rPr lang="en-US" altLang="zh-CN" sz="3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吕蒙啊</a:t>
            </a:r>
            <a:r>
              <a:rPr lang="zh-CN" altLang="zh-CN" sz="3000" b="1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我不知道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你</a:t>
            </a:r>
            <a:r>
              <a:rPr lang="zh-CN" altLang="en-US" sz="3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的才能和谋略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竟</a:t>
            </a:r>
            <a:r>
              <a:rPr lang="zh-CN" altLang="en-US" sz="3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到了这个程度。</a:t>
            </a:r>
            <a:endParaRPr lang="zh-CN" altLang="en-US" sz="30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796925" y="1007110"/>
            <a:ext cx="1059751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孙权</a:t>
            </a:r>
            <a:r>
              <a:rPr lang="zh-CN" altLang="en-US" sz="3000" b="1"/>
              <a:t>: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人长而进益</a:t>
            </a:r>
            <a:r>
              <a:rPr lang="zh-CN" altLang="zh-CN" sz="3000" b="1">
                <a:sym typeface="宋体" panose="02010600030101010101" pitchFamily="2" charset="-122"/>
              </a:rPr>
              <a:t>,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如吕蒙、蒋钦</a:t>
            </a:r>
            <a:r>
              <a:rPr lang="zh-CN" altLang="zh-CN" sz="3000" b="1">
                <a:sym typeface="宋体" panose="02010600030101010101" pitchFamily="2" charset="-122"/>
              </a:rPr>
              <a:t>,</a:t>
            </a:r>
            <a:r>
              <a:rPr lang="zh-CN" sz="3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盖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不可</a:t>
            </a:r>
            <a:r>
              <a:rPr lang="zh-CN" sz="3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及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也。富贵荣显</a:t>
            </a:r>
            <a:r>
              <a:rPr lang="zh-CN" altLang="zh-CN" sz="3000" b="1">
                <a:sym typeface="宋体" panose="02010600030101010101" pitchFamily="2" charset="-122"/>
              </a:rPr>
              <a:t>,</a:t>
            </a:r>
            <a:r>
              <a:rPr lang="zh-CN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更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能折节好学</a:t>
            </a:r>
            <a:r>
              <a:rPr lang="zh-CN" altLang="zh-CN" sz="3000" b="1">
                <a:sym typeface="宋体" panose="02010600030101010101" pitchFamily="2" charset="-122"/>
              </a:rPr>
              <a:t>,</a:t>
            </a:r>
            <a:r>
              <a:rPr lang="zh-CN" sz="3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耽</a:t>
            </a:r>
            <a:r>
              <a:rPr lang="zh-CN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悦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书传</a:t>
            </a:r>
            <a:r>
              <a:rPr lang="zh-CN" altLang="zh-CN" sz="3000" b="1">
                <a:sym typeface="宋体" panose="02010600030101010101" pitchFamily="2" charset="-122"/>
              </a:rPr>
              <a:t>,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轻财尚义</a:t>
            </a:r>
            <a:r>
              <a:rPr lang="zh-CN" altLang="zh-CN" sz="3000" b="1">
                <a:sym typeface="宋体" panose="02010600030101010101" pitchFamily="2" charset="-122"/>
              </a:rPr>
              <a:t>,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所行</a:t>
            </a:r>
            <a:r>
              <a:rPr lang="zh-CN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可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迹</a:t>
            </a:r>
            <a:r>
              <a:rPr lang="zh-CN" altLang="zh-CN" sz="3000" b="1">
                <a:sym typeface="宋体" panose="02010600030101010101" pitchFamily="2" charset="-122"/>
              </a:rPr>
              <a:t>,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并作国士</a:t>
            </a:r>
            <a:r>
              <a:rPr lang="zh-CN" altLang="zh-CN" sz="3000" b="1">
                <a:sym typeface="宋体" panose="02010600030101010101" pitchFamily="2" charset="-122"/>
              </a:rPr>
              <a:t>,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不亦</a:t>
            </a:r>
            <a:r>
              <a:rPr lang="zh-CN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休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乎!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11225" y="2099945"/>
            <a:ext cx="10483215" cy="2861310"/>
          </a:xfrm>
          <a:prstGeom prst="rect">
            <a:avLst/>
          </a:prstGeom>
          <a:noFill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pPr algn="just" eaLnBrk="1" hangingPunct="1">
              <a:lnSpc>
                <a:spcPct val="120000"/>
              </a:lnSpc>
              <a:spcBef>
                <a:spcPct val="50000"/>
              </a:spcBef>
            </a:pPr>
            <a:r>
              <a:rPr lang="en-US" altLang="zh-CN" sz="3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人年龄大了还能上进学习</a:t>
            </a:r>
            <a:r>
              <a:rPr lang="zh-CN" altLang="zh-CN" sz="3000" b="1">
                <a:sym typeface="宋体" panose="02010600030101010101" pitchFamily="2" charset="-122"/>
              </a:rPr>
              <a:t>,</a:t>
            </a:r>
            <a:r>
              <a:rPr lang="zh-CN" alt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像</a:t>
            </a:r>
            <a:r>
              <a:rPr lang="zh-CN" sz="3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吕蒙、蒋钦那样</a:t>
            </a:r>
            <a:r>
              <a:rPr lang="zh-CN" altLang="zh-CN" sz="3000" b="1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3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一般人</a:t>
            </a:r>
            <a:r>
              <a:rPr lang="zh-CN" altLang="en-US" sz="3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是不容易做到的。如果财富地位兴旺显赫</a:t>
            </a:r>
            <a:r>
              <a:rPr lang="zh-CN" altLang="zh-CN" sz="3000" b="1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又</a:t>
            </a:r>
            <a:r>
              <a:rPr lang="zh-CN" altLang="zh-CN" sz="3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能够改变过去的志趣和行为</a:t>
            </a:r>
            <a:r>
              <a:rPr lang="zh-CN" altLang="zh-CN" sz="3000" b="1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3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喜欢学习</a:t>
            </a:r>
            <a:r>
              <a:rPr lang="zh-CN" altLang="zh-CN" sz="3000" b="1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3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沉迷于书传经典而</a:t>
            </a:r>
            <a:r>
              <a:rPr lang="zh-CN" altLang="zh-CN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感到快乐</a:t>
            </a:r>
            <a:r>
              <a:rPr lang="zh-CN" altLang="zh-CN" sz="3000" b="1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3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轻视钱财而崇尚礼义</a:t>
            </a:r>
            <a:r>
              <a:rPr lang="zh-CN" altLang="zh-CN" sz="3000" b="1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en-US" altLang="zh-CN" sz="3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他的</a:t>
            </a:r>
            <a:r>
              <a:rPr lang="zh-CN" altLang="en-US" sz="3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行为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可以</a:t>
            </a:r>
            <a:r>
              <a:rPr lang="zh-CN" altLang="en-US" sz="3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仿效</a:t>
            </a:r>
            <a:r>
              <a:rPr lang="zh-CN" altLang="zh-CN" sz="3000" b="1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并能</a:t>
            </a:r>
            <a:r>
              <a:rPr lang="en-US" altLang="zh-CN" sz="3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做</a:t>
            </a:r>
            <a:r>
              <a:rPr lang="zh-CN" altLang="zh-CN" sz="3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国家的士人</a:t>
            </a:r>
            <a:r>
              <a:rPr lang="zh-CN" altLang="zh-CN" sz="3000" b="1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3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不也</a:t>
            </a:r>
            <a:r>
              <a:rPr lang="en-US" altLang="zh-CN" sz="3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是很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快乐</a:t>
            </a:r>
            <a:r>
              <a:rPr lang="en-US" altLang="zh-CN" sz="3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的事吗</a:t>
            </a:r>
            <a:r>
              <a:rPr lang="zh-CN" altLang="en-US" sz="3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！</a:t>
            </a:r>
            <a:endParaRPr lang="zh-CN" altLang="en-US" sz="30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012833" y="4610624"/>
            <a:ext cx="9168810" cy="1027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8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及</a:t>
            </a:r>
            <a:r>
              <a:rPr lang="zh-CN" altLang="zh-CN" sz="28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更</a:t>
            </a:r>
            <a:r>
              <a:rPr lang="zh-CN" altLang="zh-CN" sz="28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刮目相待</a:t>
            </a:r>
            <a:r>
              <a:rPr lang="zh-CN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（          ）</a:t>
            </a:r>
            <a:endParaRPr lang="zh-CN" altLang="zh-CN" sz="2800" b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更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能折节好学</a:t>
            </a:r>
            <a:r>
              <a:rPr lang="zh-CN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（         ）</a:t>
            </a:r>
            <a:endParaRPr lang="zh-CN" altLang="zh-CN" sz="2800" b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91555" y="756315"/>
            <a:ext cx="304101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解释下面红色</a:t>
            </a:r>
            <a:r>
              <a:rPr lang="zh-CN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词</a:t>
            </a:r>
            <a:endParaRPr lang="zh-CN" altLang="zh-CN" sz="3200" b="1" dirty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02781" y="1634904"/>
            <a:ext cx="59118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初</a:t>
            </a:r>
            <a:endParaRPr lang="zh-CN" altLang="zh-CN" sz="3200" b="1" dirty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84744" y="1450239"/>
            <a:ext cx="6096000" cy="9950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初</a:t>
            </a:r>
            <a:r>
              <a:rPr lang="zh-CN" altLang="zh-CN" sz="2800" b="1"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权谓吕蒙曰（          ）</a:t>
            </a:r>
            <a:endParaRPr lang="zh-CN" altLang="zh-CN" sz="2800" b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虽轻果妄杀</a:t>
            </a:r>
            <a:r>
              <a:rPr lang="zh-CN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（          ）</a:t>
            </a:r>
            <a:endParaRPr lang="zh-CN" altLang="zh-CN" sz="2800" b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83986" y="2699547"/>
            <a:ext cx="59118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益</a:t>
            </a:r>
            <a:endParaRPr lang="zh-CN" altLang="zh-CN" sz="3200" b="1" dirty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83986" y="3659830"/>
            <a:ext cx="59118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及</a:t>
            </a:r>
            <a:endParaRPr lang="zh-CN" altLang="zh-CN" sz="3200" b="1" dirty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14766" y="4795289"/>
            <a:ext cx="59118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更</a:t>
            </a:r>
            <a:endParaRPr lang="zh-CN" altLang="zh-CN" sz="3200" b="1" dirty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991568" y="2413856"/>
            <a:ext cx="7976454" cy="9950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自以为大有所</a:t>
            </a:r>
            <a:r>
              <a:rPr lang="zh-CN" altLang="zh-CN" sz="2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益</a:t>
            </a:r>
            <a:r>
              <a:rPr lang="zh-CN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（          ）</a:t>
            </a:r>
            <a:endParaRPr lang="zh-CN" altLang="zh-CN" sz="2800" b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人长而进</a:t>
            </a:r>
            <a:r>
              <a:rPr lang="zh-CN" altLang="zh-CN" sz="2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益</a:t>
            </a:r>
            <a:r>
              <a:rPr lang="zh-CN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（              ）</a:t>
            </a:r>
            <a:endParaRPr lang="zh-CN" altLang="zh-CN" sz="2800" b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994632" y="3475165"/>
            <a:ext cx="6096000" cy="9950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及</a:t>
            </a:r>
            <a:r>
              <a:rPr lang="zh-CN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鲁肃过寻阳（          ）</a:t>
            </a:r>
            <a:endParaRPr lang="zh-CN" altLang="zh-CN" sz="2800" b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盖不可</a:t>
            </a:r>
            <a:r>
              <a:rPr lang="zh-CN" altLang="zh-CN" sz="2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及</a:t>
            </a:r>
            <a:r>
              <a:rPr lang="zh-CN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也（          ）</a:t>
            </a:r>
            <a:endParaRPr lang="zh-CN" altLang="zh-CN" sz="2800" b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11" name="左大括号 10"/>
          <p:cNvSpPr/>
          <p:nvPr/>
        </p:nvSpPr>
        <p:spPr>
          <a:xfrm>
            <a:off x="1916908" y="1499456"/>
            <a:ext cx="155448" cy="91440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左大括号 11"/>
          <p:cNvSpPr/>
          <p:nvPr/>
        </p:nvSpPr>
        <p:spPr>
          <a:xfrm>
            <a:off x="1935109" y="2560765"/>
            <a:ext cx="155448" cy="80719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左大括号 12"/>
          <p:cNvSpPr/>
          <p:nvPr/>
        </p:nvSpPr>
        <p:spPr>
          <a:xfrm>
            <a:off x="1895626" y="3514872"/>
            <a:ext cx="155448" cy="91440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左大括号 13"/>
          <p:cNvSpPr/>
          <p:nvPr/>
        </p:nvSpPr>
        <p:spPr>
          <a:xfrm>
            <a:off x="1916908" y="4746024"/>
            <a:ext cx="155448" cy="818707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5068570" y="1450340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zh-CN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当初</a:t>
            </a:r>
            <a:endParaRPr lang="zh-CN" altLang="en-US" sz="2800"/>
          </a:p>
        </p:txBody>
      </p:sp>
      <p:sp>
        <p:nvSpPr>
          <p:cNvPr id="16" name="文本框 15"/>
          <p:cNvSpPr txBox="1"/>
          <p:nvPr/>
        </p:nvSpPr>
        <p:spPr>
          <a:xfrm>
            <a:off x="4812030" y="1891665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zh-CN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当初</a:t>
            </a:r>
            <a:endParaRPr lang="zh-CN" altLang="en-US" sz="2800"/>
          </a:p>
        </p:txBody>
      </p:sp>
      <p:sp>
        <p:nvSpPr>
          <p:cNvPr id="17" name="文本框 16"/>
          <p:cNvSpPr txBox="1"/>
          <p:nvPr/>
        </p:nvSpPr>
        <p:spPr>
          <a:xfrm>
            <a:off x="5217160" y="2403475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zh-CN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好处</a:t>
            </a:r>
            <a:endParaRPr lang="zh-CN" altLang="en-US" sz="2800"/>
          </a:p>
        </p:txBody>
      </p:sp>
      <p:sp>
        <p:nvSpPr>
          <p:cNvPr id="18" name="文本框 17"/>
          <p:cNvSpPr txBox="1"/>
          <p:nvPr/>
        </p:nvSpPr>
        <p:spPr>
          <a:xfrm>
            <a:off x="4561840" y="2846070"/>
            <a:ext cx="171196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sz="28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增长</a:t>
            </a:r>
            <a:r>
              <a:rPr lang="zh-CN" altLang="zh-CN" sz="2800" b="1">
                <a:solidFill>
                  <a:srgbClr val="FF3300"/>
                </a:solidFill>
                <a:sym typeface="宋体" panose="02010600030101010101" pitchFamily="2" charset="-122"/>
              </a:rPr>
              <a:t>,</a:t>
            </a:r>
            <a:r>
              <a:rPr lang="zh-CN" sz="28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增加</a:t>
            </a:r>
            <a:endParaRPr lang="zh-CN" sz="2800"/>
          </a:p>
        </p:txBody>
      </p:sp>
      <p:sp>
        <p:nvSpPr>
          <p:cNvPr id="19" name="文本框 18"/>
          <p:cNvSpPr txBox="1"/>
          <p:nvPr/>
        </p:nvSpPr>
        <p:spPr>
          <a:xfrm>
            <a:off x="4740910" y="3475355"/>
            <a:ext cx="135445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zh-CN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到</a:t>
            </a:r>
            <a:r>
              <a:rPr lang="zh-CN" altLang="zh-CN" sz="2800" b="1">
                <a:solidFill>
                  <a:srgbClr val="FF3300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等到</a:t>
            </a:r>
            <a:endParaRPr lang="zh-CN" altLang="en-US" sz="2800"/>
          </a:p>
        </p:txBody>
      </p:sp>
      <p:sp>
        <p:nvSpPr>
          <p:cNvPr id="20" name="文本框 19"/>
          <p:cNvSpPr txBox="1"/>
          <p:nvPr/>
        </p:nvSpPr>
        <p:spPr>
          <a:xfrm>
            <a:off x="4355465" y="3907155"/>
            <a:ext cx="135445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zh-CN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至</a:t>
            </a:r>
            <a:r>
              <a:rPr lang="zh-CN" altLang="zh-CN" sz="2800" b="1">
                <a:solidFill>
                  <a:srgbClr val="FF3300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到达</a:t>
            </a:r>
            <a:endParaRPr lang="zh-CN" altLang="en-US" sz="2800"/>
          </a:p>
        </p:txBody>
      </p:sp>
      <p:sp>
        <p:nvSpPr>
          <p:cNvPr id="21" name="文本框 20"/>
          <p:cNvSpPr txBox="1"/>
          <p:nvPr/>
        </p:nvSpPr>
        <p:spPr>
          <a:xfrm>
            <a:off x="4810125" y="4610735"/>
            <a:ext cx="135445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zh-CN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另</a:t>
            </a:r>
            <a:r>
              <a:rPr lang="zh-CN" altLang="zh-CN" sz="2800" b="1">
                <a:solidFill>
                  <a:srgbClr val="FF3300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另外</a:t>
            </a:r>
            <a:endParaRPr lang="zh-CN" altLang="en-US" sz="2800"/>
          </a:p>
        </p:txBody>
      </p:sp>
      <p:sp>
        <p:nvSpPr>
          <p:cNvPr id="22" name="文本框 21"/>
          <p:cNvSpPr txBox="1"/>
          <p:nvPr/>
        </p:nvSpPr>
        <p:spPr>
          <a:xfrm>
            <a:off x="4919980" y="5042535"/>
            <a:ext cx="99695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zh-CN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又</a:t>
            </a:r>
            <a:r>
              <a:rPr lang="zh-CN" altLang="zh-CN" sz="2800" b="1">
                <a:solidFill>
                  <a:srgbClr val="FF3300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还</a:t>
            </a:r>
            <a:endParaRPr lang="zh-CN" altLang="en-US" sz="28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文本框 8195" descr="中国教育出版网"/>
          <p:cNvSpPr txBox="1">
            <a:spLocks noChangeArrowheads="1"/>
          </p:cNvSpPr>
          <p:nvPr/>
        </p:nvSpPr>
        <p:spPr bwMode="auto">
          <a:xfrm>
            <a:off x="994834" y="1092200"/>
            <a:ext cx="1107996" cy="480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70000"/>
              </a:lnSpc>
              <a:spcBef>
                <a:spcPct val="20000"/>
              </a:spcBef>
            </a:pPr>
            <a:r>
              <a:rPr lang="en-US" altLang="zh-CN" sz="3600" b="1">
                <a:solidFill>
                  <a:srgbClr val="3366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        </a:t>
            </a:r>
            <a:endParaRPr lang="en-US" altLang="zh-CN" sz="3600" b="1">
              <a:solidFill>
                <a:srgbClr val="3366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94834" y="551180"/>
            <a:ext cx="2792616" cy="713740"/>
            <a:chOff x="2371" y="690"/>
            <a:chExt cx="3471" cy="1124"/>
          </a:xfrm>
        </p:grpSpPr>
        <p:sp>
          <p:nvSpPr>
            <p:cNvPr id="8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9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检查预学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9219" name="Rectangle 3"/>
          <p:cNvSpPr>
            <a:spLocks noGrp="1"/>
          </p:cNvSpPr>
          <p:nvPr/>
        </p:nvSpPr>
        <p:spPr>
          <a:xfrm>
            <a:off x="673100" y="1345565"/>
            <a:ext cx="10878185" cy="461772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42900" indent="-342900">
              <a:lnSpc>
                <a:spcPct val="100000"/>
              </a:lnSpc>
              <a:spcBef>
                <a:spcPct val="20000"/>
              </a:spcBef>
            </a:pPr>
            <a:r>
              <a:rPr lang="zh-CN" altLang="en-US" sz="2800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简介《资治通鉴》及作者司马光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预学二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。       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(1)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《孙权劝学》选自</a:t>
            </a:r>
            <a:r>
              <a:rPr lang="zh-CN" altLang="en-US" sz="3200" b="1" u="sng">
                <a:latin typeface="宋体" panose="02010600030101010101" pitchFamily="2" charset="-122"/>
                <a:ea typeface="宋体" panose="02010600030101010101" pitchFamily="2" charset="-122"/>
              </a:rPr>
              <a:t>《         》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这是由</a:t>
            </a:r>
            <a:r>
              <a:rPr lang="zh-CN" altLang="en-US" sz="3200" b="1" u="sng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(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填朝代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)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政治家、史学家</a:t>
            </a:r>
            <a:r>
              <a:rPr lang="zh-CN" altLang="en-US" sz="3200" b="1" u="sng">
                <a:latin typeface="宋体" panose="02010600030101010101" pitchFamily="2" charset="-122"/>
                <a:ea typeface="宋体" panose="02010600030101010101" pitchFamily="2" charset="-122"/>
              </a:rPr>
              <a:t>       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(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填人名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)主持编纂</a:t>
            </a:r>
            <a:r>
              <a:rPr lang="en-US" altLang="zh-CN" sz="320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zu</a:t>
            </a:r>
            <a:r>
              <a:rPr lang="en-US" altLang="zh-CN" sz="32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ǎ</a:t>
            </a:r>
            <a:r>
              <a:rPr lang="en-US" altLang="zh-CN" sz="320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n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的一部</a:t>
            </a:r>
            <a:r>
              <a:rPr lang="zh-CN" altLang="en-US" sz="3200" b="1" u="sng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(       )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通史。主要以时间为纲、事件为目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,记载了从</a:t>
            </a:r>
            <a:r>
              <a:rPr lang="en-US" altLang="zh-CN" sz="3200" b="1" u="sng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</a:t>
            </a:r>
            <a:endParaRPr lang="en-US" altLang="zh-CN" sz="3200" b="1" u="sng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marL="342900" indent="-342900">
              <a:lnSpc>
                <a:spcPct val="100000"/>
              </a:lnSpc>
              <a:spcBef>
                <a:spcPct val="20000"/>
              </a:spcBef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（    ）到（    ）共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1362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年间的史事。                                                     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(2)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宋神宗认为此书</a:t>
            </a:r>
            <a:r>
              <a:rPr lang="zh-CN" altLang="en-US" sz="3200" b="1" dirty="0" smtClean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鉴于往事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有资于治道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”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即以历史的得失作为鉴戒来加强统治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由此定名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marL="342900" indent="-342900">
              <a:lnSpc>
                <a:spcPct val="100000"/>
              </a:lnSpc>
              <a:spcBef>
                <a:spcPct val="20000"/>
              </a:spcBef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(3)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此书与</a:t>
            </a:r>
            <a:r>
              <a:rPr lang="zh-CN" altLang="en-US" sz="32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西汉司马迁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的</a:t>
            </a:r>
            <a:r>
              <a:rPr lang="zh-CN" altLang="en-US" sz="3200" b="1" u="sng">
                <a:latin typeface="宋体" panose="02010600030101010101" pitchFamily="2" charset="-122"/>
                <a:ea typeface="宋体" panose="02010600030101010101" pitchFamily="2" charset="-122"/>
              </a:rPr>
              <a:t>《     》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都是中国史学的不朽巨著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两书作者并称</a:t>
            </a:r>
            <a:r>
              <a:rPr lang="zh-CN" altLang="zh-CN"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</a:rPr>
              <a:t>“史学两司马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”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r>
              <a:rPr lang="zh-CN" altLang="en-US" sz="25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</a:t>
            </a:r>
            <a:r>
              <a:rPr lang="zh-CN" altLang="en-US" sz="2500" b="1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   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35588" y="1751648"/>
            <a:ext cx="181610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资治通鉴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041448" y="1813243"/>
            <a:ext cx="99949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北宋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928110" y="2335530"/>
            <a:ext cx="140779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司马光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351598" y="2781300"/>
            <a:ext cx="140779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编年体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308100" y="3424238"/>
            <a:ext cx="99949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战国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363595" y="3424238"/>
            <a:ext cx="99949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五代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892483" y="4947285"/>
            <a:ext cx="99949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史记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0" name="图片 11269" descr="8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8093" y="1282700"/>
            <a:ext cx="2546350" cy="29575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9" name="文本框 11268"/>
          <p:cNvSpPr txBox="1"/>
          <p:nvPr/>
        </p:nvSpPr>
        <p:spPr>
          <a:xfrm>
            <a:off x="1323975" y="4326890"/>
            <a:ext cx="2394585" cy="5892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ct val="20000"/>
              </a:spcBef>
            </a:pPr>
            <a:r>
              <a:rPr lang="zh-CN" altLang="en-US" sz="3600" b="1" dirty="0">
                <a:solidFill>
                  <a:srgbClr val="660066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司马光</a:t>
            </a:r>
            <a:endParaRPr lang="zh-CN" altLang="en-US" sz="3600" b="1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7172" name="文本框 1"/>
          <p:cNvSpPr txBox="1"/>
          <p:nvPr/>
        </p:nvSpPr>
        <p:spPr>
          <a:xfrm>
            <a:off x="4182110" y="1454785"/>
            <a:ext cx="7104380" cy="24536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司马光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178-219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en-US" altLang="zh-CN" sz="32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字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君实</a:t>
            </a:r>
            <a:r>
              <a:rPr lang="en-US" altLang="zh-CN" sz="32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北宋</a:t>
            </a:r>
            <a:r>
              <a:rPr lang="en-US" altLang="zh-CN" sz="3200" b="1" err="1">
                <a:latin typeface="宋体" panose="02010600030101010101" pitchFamily="2" charset="-122"/>
                <a:ea typeface="宋体" panose="02010600030101010101" pitchFamily="2" charset="-122"/>
              </a:rPr>
              <a:t>政治家、史学家。卒被追封</a:t>
            </a:r>
            <a:r>
              <a:rPr lang="en-US" altLang="zh-CN" sz="3200" b="1" err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“温国公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”</a:t>
            </a:r>
            <a:r>
              <a:rPr lang="en-US" altLang="zh-CN" sz="32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谥</a:t>
            </a: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shì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号文正</a:t>
            </a:r>
            <a:r>
              <a:rPr lang="en-US" altLang="zh-CN" sz="32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故称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司马温公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。为人温良谦恭、刚正不阿。宋神宗时</a:t>
            </a:r>
            <a:r>
              <a:rPr lang="en-US" altLang="zh-CN" sz="32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反对王安石变法。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86790" y="1586230"/>
            <a:ext cx="10236200" cy="3322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chemeClr val="accent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28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文</a:t>
            </a:r>
            <a:r>
              <a:rPr lang="zh-CN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章所叙故事发生在东汉末年。孙权大将周瑜和刘备在赤壁之战中大破曹操军队</a:t>
            </a:r>
            <a:r>
              <a:rPr lang="en-US" altLang="zh-CN" sz="28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不久周瑜病死江陵。鲁肃代替周瑜辅佐孙权</a:t>
            </a:r>
            <a:r>
              <a:rPr lang="en-US" altLang="zh-CN" sz="28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劝孙权将荆州借给刘备共拒曹操</a:t>
            </a:r>
            <a:r>
              <a:rPr lang="en-US" altLang="zh-CN" sz="28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刘备很快取得益州</a:t>
            </a:r>
            <a:r>
              <a:rPr lang="en-US" altLang="zh-CN" sz="28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形成了曹、刘、孙三方鼎峙的局面</a:t>
            </a:r>
            <a:r>
              <a:rPr lang="zh-CN" altLang="zh-CN" sz="28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sz="2800" b="1" dirty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 fontAlgn="auto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8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zh-CN" sz="28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孙</a:t>
            </a:r>
            <a:r>
              <a:rPr lang="zh-CN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权劝吕蒙注意学习的故事就发生在此时。</a:t>
            </a:r>
            <a:endParaRPr lang="zh-CN" altLang="zh-CN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94834" y="551180"/>
            <a:ext cx="2792616" cy="713740"/>
            <a:chOff x="2371" y="690"/>
            <a:chExt cx="3471" cy="1124"/>
          </a:xfrm>
        </p:grpSpPr>
        <p:sp>
          <p:nvSpPr>
            <p:cNvPr id="4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5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写作背景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9217" descr="中国教育出版网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7241" y="1695133"/>
            <a:ext cx="3627967" cy="431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矩形 9218" descr="中国教育出版网"/>
          <p:cNvSpPr>
            <a:spLocks noChangeArrowheads="1"/>
          </p:cNvSpPr>
          <p:nvPr/>
        </p:nvSpPr>
        <p:spPr bwMode="auto">
          <a:xfrm>
            <a:off x="1253490" y="1788160"/>
            <a:ext cx="5558790" cy="3756660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lnSpc>
                <a:spcPct val="18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3200" b="1" dirty="0" smtClean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600" b="1" u="sng" dirty="0" smtClean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孙</a:t>
            </a:r>
            <a:r>
              <a:rPr lang="zh-CN" altLang="en-US" sz="3600" b="1" u="sng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权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字仲谋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三国时吴国的创建者。自幼文武双全,早年随父兄征战天下。善骑射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,年轻时常常乘马射虎,胆略超群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840073" y="484823"/>
            <a:ext cx="2792616" cy="713740"/>
            <a:chOff x="2371" y="690"/>
            <a:chExt cx="3471" cy="1124"/>
          </a:xfrm>
        </p:grpSpPr>
        <p:sp>
          <p:nvSpPr>
            <p:cNvPr id="6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7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人物链接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bldLvl="0" animBg="1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10.xml><?xml version="1.0" encoding="utf-8"?>
<p:tagLst xmlns:p="http://schemas.openxmlformats.org/presentationml/2006/main">
  <p:tag name="KSO_WM_SPECIAL_SOURCE" val="bdnull"/>
</p:tagLst>
</file>

<file path=ppt/tags/tag11.xml><?xml version="1.0" encoding="utf-8"?>
<p:tagLst xmlns:p="http://schemas.openxmlformats.org/presentationml/2006/main">
  <p:tag name="KSO_WM_SPECIAL_SOURCE" val="bdnull"/>
</p:tagLst>
</file>

<file path=ppt/tags/tag12.xml><?xml version="1.0" encoding="utf-8"?>
<p:tagLst xmlns:p="http://schemas.openxmlformats.org/presentationml/2006/main">
  <p:tag name="KSO_WM_UNIT_PLACING_PICTURE_USER_VIEWPORT" val="{&quot;height&quot;:6787.499212598425,&quot;width&quot;:5713.333858267716}"/>
</p:tagLst>
</file>

<file path=ppt/tags/tag13.xml><?xml version="1.0" encoding="utf-8"?>
<p:tagLst xmlns:p="http://schemas.openxmlformats.org/presentationml/2006/main">
  <p:tag name="KSO_WM_SPECIAL_SOURCE" val="bdnull"/>
</p:tagLst>
</file>

<file path=ppt/tags/tag14.xml><?xml version="1.0" encoding="utf-8"?>
<p:tagLst xmlns:p="http://schemas.openxmlformats.org/presentationml/2006/main">
  <p:tag name="KSO_WM_SPECIAL_SOURCE" val="bdnull"/>
</p:tagLst>
</file>

<file path=ppt/tags/tag15.xml><?xml version="1.0" encoding="utf-8"?>
<p:tagLst xmlns:p="http://schemas.openxmlformats.org/presentationml/2006/main">
  <p:tag name="KSO_WM_SPECIAL_SOURCE" val="bdnull"/>
</p:tagLst>
</file>

<file path=ppt/tags/tag16.xml><?xml version="1.0" encoding="utf-8"?>
<p:tagLst xmlns:p="http://schemas.openxmlformats.org/presentationml/2006/main">
  <p:tag name="KSO_WM_SPECIAL_SOURCE" val="bdnull"/>
</p:tagLst>
</file>

<file path=ppt/tags/tag17.xml><?xml version="1.0" encoding="utf-8"?>
<p:tagLst xmlns:p="http://schemas.openxmlformats.org/presentationml/2006/main">
  <p:tag name="KSO_WM_SPECIAL_SOURCE" val="bdnull"/>
</p:tagLst>
</file>

<file path=ppt/tags/tag18.xml><?xml version="1.0" encoding="utf-8"?>
<p:tagLst xmlns:p="http://schemas.openxmlformats.org/presentationml/2006/main">
  <p:tag name="KSO_WM_SPECIAL_SOURCE" val="bdnull"/>
</p:tagLst>
</file>

<file path=ppt/tags/tag19.xml><?xml version="1.0" encoding="utf-8"?>
<p:tagLst xmlns:p="http://schemas.openxmlformats.org/presentationml/2006/main">
  <p:tag name="KSO_WM_SPECIAL_SOURCE" val="bdnull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20.xml><?xml version="1.0" encoding="utf-8"?>
<p:tagLst xmlns:p="http://schemas.openxmlformats.org/presentationml/2006/main">
  <p:tag name="KSO_WM_SPECIAL_SOURCE" val="bdnull"/>
</p:tagLst>
</file>

<file path=ppt/tags/tag21.xml><?xml version="1.0" encoding="utf-8"?>
<p:tagLst xmlns:p="http://schemas.openxmlformats.org/presentationml/2006/main">
  <p:tag name="KSO_WM_SPECIAL_SOURCE" val="bdnull"/>
</p:tagLst>
</file>

<file path=ppt/tags/tag22.xml><?xml version="1.0" encoding="utf-8"?>
<p:tagLst xmlns:p="http://schemas.openxmlformats.org/presentationml/2006/main">
  <p:tag name="KSO_WM_SPECIAL_SOURCE" val="bdnull"/>
</p:tagLst>
</file>

<file path=ppt/tags/tag23.xml><?xml version="1.0" encoding="utf-8"?>
<p:tagLst xmlns:p="http://schemas.openxmlformats.org/presentationml/2006/main">
  <p:tag name="KSO_WM_SPECIAL_SOURCE" val="bdnull"/>
</p:tagLst>
</file>

<file path=ppt/tags/tag24.xml><?xml version="1.0" encoding="utf-8"?>
<p:tagLst xmlns:p="http://schemas.openxmlformats.org/presentationml/2006/main">
  <p:tag name="KSO_WM_SPECIAL_SOURCE" val="bdnull"/>
</p:tagLst>
</file>

<file path=ppt/tags/tag25.xml><?xml version="1.0" encoding="utf-8"?>
<p:tagLst xmlns:p="http://schemas.openxmlformats.org/presentationml/2006/main">
  <p:tag name="KSO_WM_SPECIAL_SOURCE" val="bdnull"/>
</p:tagLst>
</file>

<file path=ppt/tags/tag26.xml><?xml version="1.0" encoding="utf-8"?>
<p:tagLst xmlns:p="http://schemas.openxmlformats.org/presentationml/2006/main">
  <p:tag name="KSO_WM_SPECIAL_SOURCE" val="bdnull"/>
</p:tagLst>
</file>

<file path=ppt/tags/tag27.xml><?xml version="1.0" encoding="utf-8"?>
<p:tagLst xmlns:p="http://schemas.openxmlformats.org/presentationml/2006/main">
  <p:tag name="KSO_WM_SPECIAL_SOURCE" val="bdnull"/>
</p:tagLst>
</file>

<file path=ppt/tags/tag28.xml><?xml version="1.0" encoding="utf-8"?>
<p:tagLst xmlns:p="http://schemas.openxmlformats.org/presentationml/2006/main">
  <p:tag name="KSO_WM_SPECIAL_SOURCE" val="bdnull"/>
</p:tagLst>
</file>

<file path=ppt/tags/tag29.xml><?xml version="1.0" encoding="utf-8"?>
<p:tagLst xmlns:p="http://schemas.openxmlformats.org/presentationml/2006/main">
  <p:tag name="KSO_WM_SPECIAL_SOURCE" val="bdnull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87308"/>
  <p:tag name="KSO_WM_TEMPLATE_THUMBS_INDEX" val="1、2、3、6、8、10、11、12、15"/>
</p:tagLst>
</file>

<file path=ppt/tags/tag30.xml><?xml version="1.0" encoding="utf-8"?>
<p:tagLst xmlns:p="http://schemas.openxmlformats.org/presentationml/2006/main">
  <p:tag name="KSO_WM_SPECIAL_SOURCE" val="bdnull"/>
</p:tagLst>
</file>

<file path=ppt/tags/tag31.xml><?xml version="1.0" encoding="utf-8"?>
<p:tagLst xmlns:p="http://schemas.openxmlformats.org/presentationml/2006/main">
  <p:tag name="KSO_WM_SPECIAL_SOURCE" val="bdnull"/>
</p:tagLst>
</file>

<file path=ppt/tags/tag32.xml><?xml version="1.0" encoding="utf-8"?>
<p:tagLst xmlns:p="http://schemas.openxmlformats.org/presentationml/2006/main">
  <p:tag name="KSO_WM_SPECIAL_SOURCE" val="bdnull"/>
</p:tagLst>
</file>

<file path=ppt/tags/tag33.xml><?xml version="1.0" encoding="utf-8"?>
<p:tagLst xmlns:p="http://schemas.openxmlformats.org/presentationml/2006/main">
  <p:tag name="KSO_WM_SPECIAL_SOURCE" val="bdnull"/>
</p:tagLst>
</file>

<file path=ppt/tags/tag34.xml><?xml version="1.0" encoding="utf-8"?>
<p:tagLst xmlns:p="http://schemas.openxmlformats.org/presentationml/2006/main">
  <p:tag name="KSO_WM_SPECIAL_SOURCE" val="bdnull"/>
</p:tagLst>
</file>

<file path=ppt/tags/tag35.xml><?xml version="1.0" encoding="utf-8"?>
<p:tagLst xmlns:p="http://schemas.openxmlformats.org/presentationml/2006/main">
  <p:tag name="KSO_WM_SPECIAL_SOURCE" val="bdnull"/>
</p:tagLst>
</file>

<file path=ppt/tags/tag36.xml><?xml version="1.0" encoding="utf-8"?>
<p:tagLst xmlns:p="http://schemas.openxmlformats.org/presentationml/2006/main">
  <p:tag name="KSO_WM_SPECIAL_SOURCE" val="bdnull"/>
</p:tagLst>
</file>

<file path=ppt/tags/tag37.xml><?xml version="1.0" encoding="utf-8"?>
<p:tagLst xmlns:p="http://schemas.openxmlformats.org/presentationml/2006/main">
  <p:tag name="KSO_WM_SPECIAL_SOURCE" val="bdnull"/>
</p:tagLst>
</file>

<file path=ppt/tags/tag38.xml><?xml version="1.0" encoding="utf-8"?>
<p:tagLst xmlns:p="http://schemas.openxmlformats.org/presentationml/2006/main">
  <p:tag name="KSO_WM_SPECIAL_SOURCE" val="bdnull"/>
</p:tagLst>
</file>

<file path=ppt/tags/tag39.xml><?xml version="1.0" encoding="utf-8"?>
<p:tagLst xmlns:p="http://schemas.openxmlformats.org/presentationml/2006/main">
  <p:tag name="KSO_WM_SPECIAL_SOURCE" val="bdnull"/>
</p:tagLst>
</file>

<file path=ppt/tags/tag4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  <p:tag name="KSO_WM_SLIDE_MODEL_TYPE" val="cover"/>
  <p:tag name="KSO_WM_SPECIAL_SOURCE" val="bdnull"/>
</p:tagLst>
</file>

<file path=ppt/tags/tag40.xml><?xml version="1.0" encoding="utf-8"?>
<p:tagLst xmlns:p="http://schemas.openxmlformats.org/presentationml/2006/main">
  <p:tag name="KSO_WM_SPECIAL_SOURCE" val="bdnull"/>
</p:tagLst>
</file>

<file path=ppt/tags/tag41.xml><?xml version="1.0" encoding="utf-8"?>
<p:tagLst xmlns:p="http://schemas.openxmlformats.org/presentationml/2006/main">
  <p:tag name="KSO_WM_SPECIAL_SOURCE" val="bdnull"/>
</p:tagLst>
</file>

<file path=ppt/tags/tag42.xml><?xml version="1.0" encoding="utf-8"?>
<p:tagLst xmlns:p="http://schemas.openxmlformats.org/presentationml/2006/main">
  <p:tag name="KSO_WM_SPECIAL_SOURCE" val="bdnull"/>
</p:tagLst>
</file>

<file path=ppt/tags/tag43.xml><?xml version="1.0" encoding="utf-8"?>
<p:tagLst xmlns:p="http://schemas.openxmlformats.org/presentationml/2006/main">
  <p:tag name="KSO_WM_SPECIAL_SOURCE" val="bdnull"/>
</p:tagLst>
</file>

<file path=ppt/tags/tag44.xml><?xml version="1.0" encoding="utf-8"?>
<p:tagLst xmlns:p="http://schemas.openxmlformats.org/presentationml/2006/main">
  <p:tag name="KSO_WM_SPECIAL_SOURCE" val="bdnull"/>
</p:tagLst>
</file>

<file path=ppt/tags/tag45.xml><?xml version="1.0" encoding="utf-8"?>
<p:tagLst xmlns:p="http://schemas.openxmlformats.org/presentationml/2006/main">
  <p:tag name="KSO_WM_SPECIAL_SOURCE" val="bdnull"/>
</p:tagLst>
</file>

<file path=ppt/tags/tag46.xml><?xml version="1.0" encoding="utf-8"?>
<p:tagLst xmlns:p="http://schemas.openxmlformats.org/presentationml/2006/main">
  <p:tag name="KSO_WM_SPECIAL_SOURCE" val="bdnull"/>
</p:tagLst>
</file>

<file path=ppt/tags/tag47.xml><?xml version="1.0" encoding="utf-8"?>
<p:tagLst xmlns:p="http://schemas.openxmlformats.org/presentationml/2006/main">
  <p:tag name="KSO_WM_SPECIAL_SOURCE" val="bdnull"/>
</p:tagLst>
</file>

<file path=ppt/tags/tag48.xml><?xml version="1.0" encoding="utf-8"?>
<p:tagLst xmlns:p="http://schemas.openxmlformats.org/presentationml/2006/main">
  <p:tag name="KSO_WM_SPECIAL_SOURCE" val="bdnull"/>
</p:tagLst>
</file>

<file path=ppt/tags/tag49.xml><?xml version="1.0" encoding="utf-8"?>
<p:tagLst xmlns:p="http://schemas.openxmlformats.org/presentationml/2006/main">
  <p:tag name="KSO_WM_SPECIAL_SOURCE" val="bdnull"/>
</p:tagLst>
</file>

<file path=ppt/tags/tag5.xml><?xml version="1.0" encoding="utf-8"?>
<p:tagLst xmlns:p="http://schemas.openxmlformats.org/presentationml/2006/main">
  <p:tag name="KSO_WM_SPECIAL_SOURCE" val="bdnull"/>
</p:tagLst>
</file>

<file path=ppt/tags/tag50.xml><?xml version="1.0" encoding="utf-8"?>
<p:tagLst xmlns:p="http://schemas.openxmlformats.org/presentationml/2006/main">
  <p:tag name="KSO_WM_SPECIAL_SOURCE" val="bdnull"/>
</p:tagLst>
</file>

<file path=ppt/tags/tag51.xml><?xml version="1.0" encoding="utf-8"?>
<p:tagLst xmlns:p="http://schemas.openxmlformats.org/presentationml/2006/main">
  <p:tag name="KSO_WM_SPECIAL_SOURCE" val="bdnull"/>
</p:tagLst>
</file>

<file path=ppt/tags/tag52.xml><?xml version="1.0" encoding="utf-8"?>
<p:tagLst xmlns:p="http://schemas.openxmlformats.org/presentationml/2006/main">
  <p:tag name="KSO_WM_SPECIAL_SOURCE" val="bdnull"/>
</p:tagLst>
</file>

<file path=ppt/tags/tag53.xml><?xml version="1.0" encoding="utf-8"?>
<p:tagLst xmlns:p="http://schemas.openxmlformats.org/presentationml/2006/main">
  <p:tag name="KSO_WM_SPECIAL_SOURCE" val="bdnull"/>
</p:tagLst>
</file>

<file path=ppt/tags/tag54.xml><?xml version="1.0" encoding="utf-8"?>
<p:tagLst xmlns:p="http://schemas.openxmlformats.org/presentationml/2006/main">
  <p:tag name="KSO_WM_SPECIAL_SOURCE" val="bdnull"/>
</p:tagLst>
</file>

<file path=ppt/tags/tag55.xml><?xml version="1.0" encoding="utf-8"?>
<p:tagLst xmlns:p="http://schemas.openxmlformats.org/presentationml/2006/main">
  <p:tag name="KSO_WM_SPECIAL_SOURCE" val="bdnull"/>
</p:tagLst>
</file>

<file path=ppt/tags/tag56.xml><?xml version="1.0" encoding="utf-8"?>
<p:tagLst xmlns:p="http://schemas.openxmlformats.org/presentationml/2006/main">
  <p:tag name="KSO_WM_SPECIAL_SOURCE" val="bdnull"/>
</p:tagLst>
</file>

<file path=ppt/tags/tag57.xml><?xml version="1.0" encoding="utf-8"?>
<p:tagLst xmlns:p="http://schemas.openxmlformats.org/presentationml/2006/main">
  <p:tag name="KSO_WM_SPECIAL_SOURCE" val="bdnull"/>
</p:tagLst>
</file>

<file path=ppt/tags/tag58.xml><?xml version="1.0" encoding="utf-8"?>
<p:tagLst xmlns:p="http://schemas.openxmlformats.org/presentationml/2006/main">
  <p:tag name="KSO_WM_SPECIAL_SOURCE" val="bdnull"/>
</p:tagLst>
</file>

<file path=ppt/tags/tag59.xml><?xml version="1.0" encoding="utf-8"?>
<p:tagLst xmlns:p="http://schemas.openxmlformats.org/presentationml/2006/main">
  <p:tag name="KSO_WM_SPECIAL_SOURCE" val="bdnull"/>
</p:tagLst>
</file>

<file path=ppt/tags/tag6.xml><?xml version="1.0" encoding="utf-8"?>
<p:tagLst xmlns:p="http://schemas.openxmlformats.org/presentationml/2006/main">
  <p:tag name="KSO_WM_SPECIAL_SOURCE" val="bdnull"/>
</p:tagLst>
</file>

<file path=ppt/tags/tag60.xml><?xml version="1.0" encoding="utf-8"?>
<p:tagLst xmlns:p="http://schemas.openxmlformats.org/presentationml/2006/main">
  <p:tag name="KSO_WM_SPECIAL_SOURCE" val="bdnull"/>
</p:tagLst>
</file>

<file path=ppt/tags/tag61.xml><?xml version="1.0" encoding="utf-8"?>
<p:tagLst xmlns:p="http://schemas.openxmlformats.org/presentationml/2006/main">
  <p:tag name="KSO_DOCER_TEMPLATE_OPEN_ONCE_MARK" val="1"/>
</p:tagLst>
</file>

<file path=ppt/tags/tag7.xml><?xml version="1.0" encoding="utf-8"?>
<p:tagLst xmlns:p="http://schemas.openxmlformats.org/presentationml/2006/main">
  <p:tag name="KSO_WM_SPECIAL_SOURCE" val="bdnull"/>
</p:tagLst>
</file>

<file path=ppt/tags/tag8.xml><?xml version="1.0" encoding="utf-8"?>
<p:tagLst xmlns:p="http://schemas.openxmlformats.org/presentationml/2006/main">
  <p:tag name="KSO_WM_SPECIAL_SOURCE" val="bdnull"/>
</p:tagLst>
</file>

<file path=ppt/tags/tag9.xml><?xml version="1.0" encoding="utf-8"?>
<p:tagLst xmlns:p="http://schemas.openxmlformats.org/presentationml/2006/main">
  <p:tag name="KSO_WM_SPECIAL_SOURCE" val="bdnull"/>
</p:tagLst>
</file>

<file path=ppt/theme/theme1.xml><?xml version="1.0" encoding="utf-8"?>
<a:theme xmlns:a="http://schemas.openxmlformats.org/drawingml/2006/main" name="Office 主题​​">
  <a:themeElements>
    <a:clrScheme name="2019空白演示文档">
      <a:dk1>
        <a:srgbClr val="000000"/>
      </a:dk1>
      <a:lt1>
        <a:srgbClr val="FFFFFF"/>
      </a:lt1>
      <a:dk2>
        <a:srgbClr val="E6E4E4"/>
      </a:dk2>
      <a:lt2>
        <a:srgbClr val="FFFFFF"/>
      </a:lt2>
      <a:accent1>
        <a:srgbClr val="477DEA"/>
      </a:accent1>
      <a:accent2>
        <a:srgbClr val="9B9B9B"/>
      </a:accent2>
      <a:accent3>
        <a:srgbClr val="F3B745"/>
      </a:accent3>
      <a:accent4>
        <a:srgbClr val="477EE7"/>
      </a:accent4>
      <a:accent5>
        <a:srgbClr val="4BA151"/>
      </a:accent5>
      <a:accent6>
        <a:srgbClr val="E9403C"/>
      </a:accent6>
      <a:hlink>
        <a:srgbClr val="0563C1"/>
      </a:hlink>
      <a:folHlink>
        <a:srgbClr val="954D72"/>
      </a:folHlink>
    </a:clrScheme>
    <a:fontScheme name="2019空白演示文档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6">
            <a:lumMod val="60000"/>
            <a:lumOff val="40000"/>
          </a:schemeClr>
        </a:solidFill>
        <a:ln>
          <a:noFill/>
        </a:ln>
      </a:spPr>
      <a:bodyPr wrap="none">
        <a:spAutoFit/>
      </a:bodyPr>
      <a:lstStyle>
        <a:defPPr>
          <a:defRPr lang="en-US" altLang="zh-CN" sz="2800" b="1" dirty="0">
            <a:latin typeface="宋体" panose="02010600030101010101" pitchFamily="2" charset="-122"/>
            <a:ea typeface="宋体" panose="02010600030101010101" pitchFamily="2" charset="-122"/>
          </a:defRPr>
        </a:defPPr>
      </a:lstStyle>
      <a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a:style>
    </a:spDef>
    <a:txDef>
      <a:spPr/>
      <a:bodyPr>
        <a:spAutoFit/>
      </a:bodyPr>
      <a:lstStyle>
        <a:defPPr algn="just" eaLnBrk="1" hangingPunct="1">
          <a:lnSpc>
            <a:spcPct val="120000"/>
          </a:lnSpc>
          <a:spcBef>
            <a:spcPct val="50000"/>
          </a:spcBef>
          <a:defRPr lang="zh-CN" altLang="en-US" sz="4000" b="1" dirty="0">
            <a:solidFill>
              <a:srgbClr val="800000"/>
            </a:solidFill>
            <a:latin typeface="宋体" panose="02010600030101010101" pitchFamily="2" charset="-122"/>
            <a:ea typeface="宋体" panose="02010600030101010101" pitchFamily="2" charset="-122"/>
          </a:defRPr>
        </a:defPPr>
      </a:lstStyle>
      <a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a: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7810</Words>
  <Application>WPS 演示</Application>
  <PresentationFormat>自定义</PresentationFormat>
  <Paragraphs>658</Paragraphs>
  <Slides>56</Slides>
  <Notes>5</Notes>
  <HiddenSlides>0</HiddenSlides>
  <MMClips>0</MMClips>
  <ScaleCrop>false</ScaleCrop>
  <HeadingPairs>
    <vt:vector size="8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18</vt:i4>
      </vt:variant>
      <vt:variant>
        <vt:lpstr>幻灯片标题</vt:lpstr>
      </vt:variant>
      <vt:variant>
        <vt:i4>56</vt:i4>
      </vt:variant>
    </vt:vector>
  </HeadingPairs>
  <TitlesOfParts>
    <vt:vector size="94" baseType="lpstr">
      <vt:lpstr>Arial</vt:lpstr>
      <vt:lpstr>宋体</vt:lpstr>
      <vt:lpstr>Wingdings</vt:lpstr>
      <vt:lpstr>思源黑体 CN Bold</vt:lpstr>
      <vt:lpstr>黑体</vt:lpstr>
      <vt:lpstr>思源黑体 CN Regular</vt:lpstr>
      <vt:lpstr>SimSun-ExtB</vt:lpstr>
      <vt:lpstr>微软雅黑</vt:lpstr>
      <vt:lpstr>Calibri</vt:lpstr>
      <vt:lpstr>思源宋体 CN SemiBold</vt:lpstr>
      <vt:lpstr>方正楷体_GBK</vt:lpstr>
      <vt:lpstr>新宋体</vt:lpstr>
      <vt:lpstr>Times New Roman</vt:lpstr>
      <vt:lpstr>隶书</vt:lpstr>
      <vt:lpstr>华文行楷</vt:lpstr>
      <vt:lpstr>Arial Unicode MS</vt:lpstr>
      <vt:lpstr>等线</vt:lpstr>
      <vt:lpstr>楷体</vt:lpstr>
      <vt:lpstr>PMingLiU-ExtB</vt:lpstr>
      <vt:lpstr>Office 主题​​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PowerPoint 演示文稿</vt:lpstr>
      <vt:lpstr>第一课时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第二课时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第三课时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kingsoft</dc:creator>
  <cp:lastModifiedBy>dell</cp:lastModifiedBy>
  <cp:revision>713</cp:revision>
  <dcterms:created xsi:type="dcterms:W3CDTF">2017-08-03T09:01:00Z</dcterms:created>
  <dcterms:modified xsi:type="dcterms:W3CDTF">2022-02-18T13:02:35Z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2052-11.1.0.11365</vt:lpwstr>
  </property>
  <property fmtid="{D5CDD505-2E9C-101B-9397-08002B2CF9AE}" pid="3" name="ICV">
    <vt:lpwstr>C3C1421D9CA746958D1C849C8A11D2F1</vt:lpwstr>
  </property>
</Properties>
</file>