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585" r:id="rId3"/>
    <p:sldId id="612" r:id="rId4"/>
    <p:sldId id="613" r:id="rId5"/>
    <p:sldId id="256" r:id="rId6"/>
    <p:sldId id="469" r:id="rId7"/>
    <p:sldId id="591" r:id="rId8"/>
    <p:sldId id="261" r:id="rId9"/>
    <p:sldId id="556" r:id="rId10"/>
    <p:sldId id="558" r:id="rId11"/>
    <p:sldId id="561" r:id="rId12"/>
    <p:sldId id="445" r:id="rId13"/>
    <p:sldId id="565" r:id="rId14"/>
    <p:sldId id="586" r:id="rId15"/>
    <p:sldId id="560" r:id="rId16"/>
    <p:sldId id="592" r:id="rId17"/>
    <p:sldId id="568" r:id="rId18"/>
    <p:sldId id="587" r:id="rId19"/>
    <p:sldId id="569" r:id="rId20"/>
    <p:sldId id="571" r:id="rId21"/>
    <p:sldId id="573" r:id="rId22"/>
    <p:sldId id="575" r:id="rId23"/>
    <p:sldId id="576" r:id="rId24"/>
    <p:sldId id="577" r:id="rId25"/>
    <p:sldId id="590" r:id="rId26"/>
    <p:sldId id="574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96"/>
      </p:cViewPr>
      <p:guideLst>
        <p:guide orient="horz" pos="2232"/>
        <p:guide pos="2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  <a:lvl2pPr marL="457200" lvl="1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040" y="1196340"/>
            <a:ext cx="783272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200" b="1" dirty="0" smtClean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任何一个诗人也不能由于他自己和靠描写他自己而显得伟大，不论是描写他本身的痛苦，或者描写他本身的幸福。任何伟大诗人之所以伟大，是因为</a:t>
            </a:r>
            <a:r>
              <a:rPr sz="32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他们的痛苦和幸福的根子深深地伸进了社会和历史的土壤里，因为他是社会、时代、人类的器官和代表。                 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俄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r>
              <a:rPr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别林斯基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544195" y="1168400"/>
            <a:ext cx="303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细读赏析：</a:t>
            </a:r>
            <a:endParaRPr lang="zh-CN" altLang="en-US" sz="3200" b="1" dirty="0">
              <a:solidFill>
                <a:srgbClr val="00B050"/>
              </a:solidFill>
              <a:effectLst/>
              <a:latin typeface="+mj-ea"/>
              <a:ea typeface="黑体" panose="02010609060101010101" charset="-122"/>
              <a:cs typeface="+mj-cs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34950" y="1817370"/>
            <a:ext cx="86741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方法指导：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两个角度</a:t>
            </a:r>
            <a:r>
              <a:rPr lang="en-US" altLang="zh-CN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endParaRPr lang="en-US" altLang="zh-CN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形式的角度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：炼字；修辞手法；表达技巧；章法结构等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内容的角度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：景物特点；画面；主旨；情感；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形象性格；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社会现实等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387985" y="987425"/>
            <a:ext cx="303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细读赏析</a:t>
            </a:r>
            <a:r>
              <a:rPr lang="en-US" altLang="zh-CN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1</a:t>
            </a:r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：</a:t>
            </a:r>
            <a:endParaRPr lang="zh-CN" altLang="en-US" sz="3200" b="1" dirty="0">
              <a:solidFill>
                <a:srgbClr val="00B050"/>
              </a:solidFill>
              <a:effectLst/>
              <a:latin typeface="+mj-ea"/>
              <a:ea typeface="黑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985" y="1570990"/>
            <a:ext cx="63893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分析下列诗句中词语使用的妙处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八月秋高风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新魏" panose="02010800040101010101" pitchFamily="2" charset="-122"/>
                <a:ea typeface="华文新魏" panose="02010800040101010101" pitchFamily="2" charset="-122"/>
              </a:rPr>
              <a:t>怒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号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新魏" panose="02010800040101010101" pitchFamily="2" charset="-122"/>
                <a:ea typeface="华文新魏" panose="02010800040101010101" pitchFamily="2" charset="-122"/>
              </a:rPr>
              <a:t>卷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我屋上三重茅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归来倚杖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新魏" panose="02010800040101010101" pitchFamily="2" charset="-122"/>
                <a:ea typeface="华文新魏" panose="02010800040101010101" pitchFamily="2" charset="-122"/>
              </a:rPr>
              <a:t>自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叹息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175" y="2432685"/>
            <a:ext cx="7418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怒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，发怒，运用拟人手法，生动地写出秋风呼啸、狂暴肆虐的场景</a:t>
            </a:r>
            <a:endParaRPr lang="zh-CN" altLang="en-US" sz="2800" b="1">
              <a:solidFill>
                <a:srgbClr val="00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175" y="3901440"/>
            <a:ext cx="7500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卷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，席卷之势，写出了风之烈，破坏力大</a:t>
            </a:r>
            <a:endParaRPr lang="zh-CN" altLang="en-US" sz="2800" b="1">
              <a:solidFill>
                <a:srgbClr val="00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900" y="5109210"/>
            <a:ext cx="7500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</a:t>
            </a:r>
            <a:r>
              <a:rPr lang="en-US" altLang="zh-CN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，独自，写出了诗人面对狂风破屋孤立无助的窘迫、人情浇薄的世态。</a:t>
            </a:r>
            <a:endParaRPr lang="zh-CN" altLang="en-US" sz="2800" b="1">
              <a:solidFill>
                <a:srgbClr val="00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365760" y="918528"/>
            <a:ext cx="24752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细读赏析</a:t>
            </a:r>
            <a:r>
              <a:rPr lang="en-US" altLang="zh-CN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2</a:t>
            </a:r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472440" y="1502410"/>
            <a:ext cx="5974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长夜沾湿，诗人辗转反侧，他在想什么？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524510" y="1912620"/>
            <a:ext cx="7904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诗人推己及人，想到了战乱频仍，多少家庭流离失所，</a:t>
            </a:r>
            <a:endParaRPr lang="zh-CN" altLang="en-US" sz="24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康楷体W5-A" panose="1A454350000000000000" charset="-122"/>
              <a:ea typeface="华康楷体W5-A" panose="1A454350000000000000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露宿在外；期盼有广厦千万间，大庇天下寒士，使他们免受风雨冻羸之苦。若能如此，诗人宁愿自己冻死也无遗憾。</a:t>
            </a:r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524510" y="3252470"/>
            <a:ext cx="475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由此可见杜甫是一个怎样的人？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3712210"/>
            <a:ext cx="7771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诗人是一位具有忧国忧民情怀，胸襟博大、境界崇高的人。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365760" y="918528"/>
            <a:ext cx="24752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细读赏析</a:t>
            </a:r>
            <a:r>
              <a:rPr lang="en-US" altLang="zh-CN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3</a:t>
            </a:r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472440" y="1502410"/>
            <a:ext cx="536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诗歌最后一节的抒情方式是怎样的？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524510" y="1912620"/>
            <a:ext cx="7904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直抒胸臆，感情喷薄而出。</a:t>
            </a:r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599440" y="2478405"/>
            <a:ext cx="582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诗歌前面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节的抒情方式又是怎样的呢？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4510" y="2952750"/>
            <a:ext cx="77717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间接抒情，将感情寓于叙述和具体的描写之中。狂风破屋中有痛苦焦虑，群童抱茅中有心酸无奈，破屋遭雨中有凄凉悲苦。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575310" y="4268470"/>
            <a:ext cx="78028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3.“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归来倚杖自叹息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的描写和最后的直接抒情有无内在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关联？</a:t>
            </a:r>
            <a:endParaRPr lang="zh-CN" altLang="en-US" sz="2400" dirty="0" smtClean="0">
              <a:solidFill>
                <a:srgbClr val="08080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0" y="4900295"/>
            <a:ext cx="7771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只是叹息，说明诗人同情贫困百姓的命运。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不为困穷宁有此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？为最后直抒胸臆伏线。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5" grpId="0"/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文本框 17419"/>
          <p:cNvSpPr txBox="1"/>
          <p:nvPr/>
        </p:nvSpPr>
        <p:spPr>
          <a:xfrm>
            <a:off x="2643505" y="1932940"/>
            <a:ext cx="59690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b="0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全诗描写了狂风吹破茅屋的场景及此情境下，诗人焦虑、无奈、凄凉、悲苦的复杂情怀，为我们展示了一位推己及人、忧国忧民的</a:t>
            </a:r>
            <a:r>
              <a:rPr lang="zh-CN" altLang="en-US" sz="32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爱国诗人形象</a:t>
            </a:r>
            <a:r>
              <a:rPr lang="zh-CN" altLang="en-US" sz="32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，让我们感受到了一位伟大的现实主义诗人的博大胸襟、高远境界。</a:t>
            </a:r>
            <a:endParaRPr lang="zh-CN" altLang="en-US" sz="32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21" name="图片 17420" descr="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835" y="1983740"/>
            <a:ext cx="2054225" cy="2889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95985" y="1118870"/>
            <a:ext cx="2519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课堂小结</a:t>
            </a:r>
            <a:endParaRPr lang="zh-CN" altLang="en-US" sz="3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425" y="1026795"/>
            <a:ext cx="7247255" cy="4965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4190" y="1522095"/>
            <a:ext cx="832421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乐府</a:t>
            </a:r>
            <a:r>
              <a:rPr lang="en-US" altLang="zh-CN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是自秦代以来朝廷设立的管理音乐的官署。汉武帝时大规模扩建，主要掌管音乐，并监管搜集各地的民歌，配上音乐，便于在朝廷宴饮或祭祀时演唱。乐府搜集演唱的诗歌被称为</a:t>
            </a: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乐府诗</a:t>
            </a:r>
            <a:r>
              <a:rPr lang="en-US" altLang="zh-CN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 唐代诗人作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乐府诗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，有沿用乐府旧题以写时事，以抒发自己情感的，如《塞上曲》《关山月》等；也有即事名篇，无复依傍，自制新题以反映现实生活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。元稹、白居易倡导了</a:t>
            </a:r>
            <a:r>
              <a:rPr 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"</a:t>
            </a:r>
            <a:r>
              <a:rPr lang="zh-CN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新乐府</a:t>
            </a:r>
            <a:r>
              <a:rPr 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"运动，指的是一种用新题写时事的乐府诗，不再以入乐与否作标准。</a:t>
            </a:r>
            <a:endParaRPr lang="zh-CN" sz="28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宋代郭茂倩将所有乐府诗歌汇集到一起，编成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《乐府诗集》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0300" y="938530"/>
            <a:ext cx="3762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99"/>
                </a:solidFill>
                <a:latin typeface="华文琥珀" panose="02010800040101010101" charset="-122"/>
                <a:ea typeface="华文琥珀" panose="02010800040101010101" charset="-122"/>
              </a:rPr>
              <a:t>乐府•乐府诗•新乐府</a:t>
            </a:r>
            <a:endParaRPr lang="zh-CN" altLang="en-US" sz="3200" b="1">
              <a:solidFill>
                <a:srgbClr val="000099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385" y="991235"/>
            <a:ext cx="8218170" cy="5128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2800" b="1" dirty="0" smtClean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新乐府序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（白居易）</a:t>
            </a:r>
            <a:endParaRPr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序曰：凡九千二百五十二言，断为五十篇。</a:t>
            </a:r>
            <a:r>
              <a:rPr sz="2800" b="1" dirty="0" smtClean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篇无定句，句无定字，系于意，不系于文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。首句标其目，卒章显其志，《诗》三百之义也。其辞质而径，欲见之者</a:t>
            </a:r>
            <a:r>
              <a:rPr sz="2800" b="1" dirty="0" smtClean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易谕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也。其言直而切，欲闻之者</a:t>
            </a:r>
            <a:r>
              <a:rPr sz="2800" b="1" dirty="0" smtClean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深诫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也。其事核而实，使采之者</a:t>
            </a:r>
            <a:r>
              <a:rPr sz="2800" b="1" dirty="0" smtClean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传信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也。其体顺而肆，可以播于乐章歌曲也。总而言之，</a:t>
            </a:r>
            <a:r>
              <a:rPr sz="2800" b="1" dirty="0" smtClean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为君、为臣、为民、为物、为事而作，不为文而作也</a:t>
            </a:r>
            <a:r>
              <a:rPr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。元和四年，为左拾遗时作。</a:t>
            </a:r>
            <a:endParaRPr 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3375" y="1439545"/>
            <a:ext cx="812863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 《卖炭翁》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是白居易《新乐府》中的一首诗，创作于元和四年（809）。题下自注：</a:t>
            </a:r>
            <a:r>
              <a:rPr lang="zh-CN" altLang="en-US" sz="2400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“苦宫市也”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，说明了诗的主旨：一是指百姓苦于宫市的巧取豪夺；二是指宦官的恶行，败坏了宫市之名，毁了皇家的声誉。既为民生叫屈，又为皇上担忧。“宫”指皇宫，“市”是买的意思。自唐德宗贞元（785—805）末年起，宫中日用所需，不再经官府承办，由太监直接向民间“采购”，谓之“宫市”，又称“白望”（言使人于市中左右望，白取其物）。太监常率爪牙在长安东市、西市和热闹街坊，以低价强购货物，甚至不给分文，还勒索进奉的“门户钱”及“脚价钱”，百姓深受其害。韩愈《顺宗实录》一语道破：“</a:t>
            </a:r>
            <a:r>
              <a:rPr lang="zh-CN" altLang="en-US" sz="2400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名为宫市，其实夺之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。”</a:t>
            </a:r>
            <a:endParaRPr lang="zh-CN" altLang="en-US" sz="24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940" y="855980"/>
            <a:ext cx="1860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知人论世</a:t>
            </a:r>
            <a:endParaRPr lang="zh-CN" altLang="en-US" sz="32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预习检测：</a:t>
            </a:r>
            <a:endParaRPr lang="zh-CN" altLang="en-US"/>
          </a:p>
        </p:txBody>
      </p:sp>
      <p:sp>
        <p:nvSpPr>
          <p:cNvPr id="66563" name="内容占位符 66562"/>
          <p:cNvSpPr>
            <a:spLocks noGrp="1"/>
          </p:cNvSpPr>
          <p:nvPr>
            <p:ph idx="1"/>
          </p:nvPr>
        </p:nvSpPr>
        <p:spPr>
          <a:xfrm>
            <a:off x="515620" y="1570355"/>
            <a:ext cx="8229600" cy="452755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zh-CN" altLang="en-US" sz="2800"/>
              <a:t>鬓             辗            辙</a:t>
            </a:r>
            <a:endParaRPr lang="zh-CN" altLang="en-US" sz="2800"/>
          </a:p>
          <a:p>
            <a:pPr>
              <a:buNone/>
            </a:pPr>
            <a:endParaRPr lang="zh-CN" altLang="en-US" sz="44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2800"/>
              <a:t>骑             敕            叱</a:t>
            </a:r>
            <a:endParaRPr lang="zh-CN" altLang="en-US" sz="2800"/>
          </a:p>
          <a:p>
            <a:pPr>
              <a:buNone/>
            </a:pPr>
            <a:r>
              <a:rPr lang="zh-CN" altLang="en-US" sz="2800"/>
              <a:t>  </a:t>
            </a:r>
            <a:endParaRPr lang="zh-CN" altLang="en-US" sz="2800"/>
          </a:p>
          <a:p>
            <a:pPr>
              <a:buNone/>
            </a:pPr>
            <a:r>
              <a:rPr lang="zh-CN" altLang="en-US" sz="2800"/>
              <a:t>将             系</a:t>
            </a:r>
            <a:endParaRPr lang="zh-CN" altLang="en-US" sz="2800"/>
          </a:p>
        </p:txBody>
      </p:sp>
      <p:sp>
        <p:nvSpPr>
          <p:cNvPr id="66564" name="文本框 66563"/>
          <p:cNvSpPr txBox="1"/>
          <p:nvPr/>
        </p:nvSpPr>
        <p:spPr>
          <a:xfrm>
            <a:off x="2807970" y="2949575"/>
            <a:ext cx="76771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chì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1064260" y="1570355"/>
            <a:ext cx="86931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bìn</a:t>
            </a:r>
            <a:endParaRPr lang="en-US" altLang="zh-CN" sz="3200" b="1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6" name="文本框 66565">
            <a:hlinkClick r:id="rId1" action="ppaction://hlinksldjump"/>
          </p:cNvPr>
          <p:cNvSpPr txBox="1"/>
          <p:nvPr/>
        </p:nvSpPr>
        <p:spPr>
          <a:xfrm>
            <a:off x="2958465" y="4047490"/>
            <a:ext cx="4673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jì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7" name="文本框 66566"/>
          <p:cNvSpPr txBox="1"/>
          <p:nvPr/>
        </p:nvSpPr>
        <p:spPr>
          <a:xfrm>
            <a:off x="4564380" y="2949575"/>
            <a:ext cx="93662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chì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8" name="文本框 66567"/>
          <p:cNvSpPr txBox="1"/>
          <p:nvPr/>
        </p:nvSpPr>
        <p:spPr>
          <a:xfrm>
            <a:off x="1176020" y="2949575"/>
            <a:ext cx="576263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jì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9" name="文本框 66568"/>
          <p:cNvSpPr txBox="1"/>
          <p:nvPr/>
        </p:nvSpPr>
        <p:spPr>
          <a:xfrm>
            <a:off x="4564380" y="1570355"/>
            <a:ext cx="10795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zhé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70" name="文本框 66569"/>
          <p:cNvSpPr txBox="1"/>
          <p:nvPr/>
        </p:nvSpPr>
        <p:spPr>
          <a:xfrm>
            <a:off x="2709545" y="1570355"/>
            <a:ext cx="9652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niǎn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71" name="文本框 66570"/>
          <p:cNvSpPr txBox="1"/>
          <p:nvPr/>
        </p:nvSpPr>
        <p:spPr>
          <a:xfrm>
            <a:off x="1064260" y="3990975"/>
            <a:ext cx="112268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jiāng</a:t>
            </a:r>
            <a:endParaRPr lang="en-US" altLang="zh-CN" sz="32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35280" y="838200"/>
            <a:ext cx="141732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  <a:endParaRPr lang="zh-CN" altLang="en-US" sz="3200" b="1" strike="noStrike" noProof="1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ldLvl="0" animBg="1"/>
      <p:bldP spid="66565" grpId="0" bldLvl="0" animBg="1"/>
      <p:bldP spid="66566" grpId="0" bldLvl="0" animBg="1"/>
      <p:bldP spid="66567" grpId="0" bldLvl="0" animBg="1"/>
      <p:bldP spid="66568" grpId="0" bldLvl="0" animBg="1"/>
      <p:bldP spid="66569" grpId="0" bldLvl="0" animBg="1"/>
      <p:bldP spid="66570" grpId="0" bldLvl="0" animBg="1"/>
      <p:bldP spid="6657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655" y="977900"/>
            <a:ext cx="6837045" cy="5127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细读赏析：</a:t>
            </a:r>
            <a:endParaRPr lang="zh-CN" altLang="en-US"/>
          </a:p>
        </p:txBody>
      </p:sp>
      <p:sp>
        <p:nvSpPr>
          <p:cNvPr id="68611" name="内容占位符 68610"/>
          <p:cNvSpPr>
            <a:spLocks noGrp="1"/>
          </p:cNvSpPr>
          <p:nvPr>
            <p:ph idx="1"/>
          </p:nvPr>
        </p:nvSpPr>
        <p:spPr>
          <a:xfrm>
            <a:off x="534035" y="1042035"/>
            <a:ext cx="8229600" cy="469900"/>
          </a:xfrm>
        </p:spPr>
        <p:txBody>
          <a:bodyPr/>
          <a:lstStyle/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《卖炭翁》围绕炭可以分为哪几个层次？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1132205" y="1958340"/>
            <a:ext cx="6332220" cy="58356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烧炭——运炭——被夺炭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内容占位符 68610"/>
          <p:cNvSpPr>
            <a:spLocks noGrp="1"/>
          </p:cNvSpPr>
          <p:nvPr/>
        </p:nvSpPr>
        <p:spPr>
          <a:xfrm>
            <a:off x="534035" y="2988310"/>
            <a:ext cx="8229600" cy="469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诗中哪些句子是作肖像描写的？有何作用？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  <p:bldP spid="68614" grpId="0" bldLvl="0" animBg="1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矩形 52227"/>
          <p:cNvSpPr/>
          <p:nvPr/>
        </p:nvSpPr>
        <p:spPr>
          <a:xfrm>
            <a:off x="554355" y="1565910"/>
            <a:ext cx="350837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满面尘灰烟火色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两鬓苍苍十指黑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2229" name="右大括号 52228"/>
          <p:cNvSpPr/>
          <p:nvPr/>
        </p:nvSpPr>
        <p:spPr>
          <a:xfrm>
            <a:off x="4125278" y="1818005"/>
            <a:ext cx="287337" cy="1368425"/>
          </a:xfrm>
          <a:prstGeom prst="rightBrace">
            <a:avLst>
              <a:gd name="adj1" fmla="val 3968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0" name="文本框 52229"/>
          <p:cNvSpPr txBox="1"/>
          <p:nvPr/>
        </p:nvSpPr>
        <p:spPr>
          <a:xfrm>
            <a:off x="4749800" y="2179955"/>
            <a:ext cx="212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肖像描写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2231" name="直接连接符 52230"/>
          <p:cNvSpPr/>
          <p:nvPr/>
        </p:nvSpPr>
        <p:spPr>
          <a:xfrm>
            <a:off x="2569210" y="344614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232" name="矩形 52231"/>
          <p:cNvSpPr/>
          <p:nvPr/>
        </p:nvSpPr>
        <p:spPr>
          <a:xfrm>
            <a:off x="539750" y="5079365"/>
            <a:ext cx="43767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烧炭艰辛、生活困苦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8101013" y="6021388"/>
            <a:ext cx="647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37885" y="3365500"/>
            <a:ext cx="2295525" cy="22860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细读赏析：</a:t>
            </a:r>
            <a:endParaRPr lang="zh-CN" altLang="en-US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矩形 58371"/>
          <p:cNvSpPr/>
          <p:nvPr/>
        </p:nvSpPr>
        <p:spPr>
          <a:xfrm>
            <a:off x="1012190" y="2265998"/>
            <a:ext cx="7673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   </a:t>
            </a: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可怜身上衣正单，心忧炭贱愿天寒。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  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78" name="直接连接符 58377"/>
          <p:cNvSpPr/>
          <p:nvPr/>
        </p:nvSpPr>
        <p:spPr>
          <a:xfrm flipH="1">
            <a:off x="4366260" y="2840990"/>
            <a:ext cx="24130" cy="71374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9" name="矩形 58378"/>
          <p:cNvSpPr/>
          <p:nvPr/>
        </p:nvSpPr>
        <p:spPr>
          <a:xfrm>
            <a:off x="1346200" y="3720465"/>
            <a:ext cx="7110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强烈对比，写出卖炭翁生活的艰辛，命运的悲惨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8380" name="文本框 58379"/>
          <p:cNvSpPr txBox="1"/>
          <p:nvPr/>
        </p:nvSpPr>
        <p:spPr>
          <a:xfrm>
            <a:off x="7524750" y="6092825"/>
            <a:ext cx="5032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58381" name="左箭头 58380">
            <a:hlinkClick r:id="rId1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610553" y="109220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细读赏析：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2460" y="1077595"/>
            <a:ext cx="7475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诗中哪些句子是作心理描写？有何作用？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610553" y="109220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细读赏析：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9430" y="962660"/>
            <a:ext cx="8258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诗中的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宫史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是怎样的形象？诗人是怎样塑造这个形象的？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470" y="1824990"/>
            <a:ext cx="732028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）出场：</a:t>
            </a:r>
            <a:endParaRPr lang="zh-CN" altLang="en-US" sz="280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翩翩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，神态描写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趾高气扬，仗势凌人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）夺炭：</a:t>
            </a:r>
            <a:endParaRPr lang="zh-CN" altLang="en-US" sz="280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“手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文书口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称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敕，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车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叱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牛</a:t>
            </a: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牵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向北。”“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半匹红纱一丈绫，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向牛头充炭直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，动作描写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残酷掠夺，蛮横无理、冷酷无情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）对比：</a:t>
            </a:r>
            <a:endParaRPr lang="zh-CN" altLang="en-US" sz="280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卖炭翁的可怜希望与残酷现实、卖炭翁的艰辛劳累与宫史的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翩翩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一车炭，千余斤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与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半匹红纱一丈绫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的对比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1750" y="1753235"/>
            <a:ext cx="1167765" cy="4305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强取豪夺、冷酷无情的</a:t>
            </a:r>
            <a:r>
              <a:rPr lang="zh-CN" altLang="en-US" sz="3200" b="1">
                <a:solidFill>
                  <a:srgbClr val="0066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封建统治者的爪牙形象</a:t>
            </a:r>
            <a:endParaRPr lang="zh-CN" altLang="en-US" sz="3200" b="1">
              <a:solidFill>
                <a:srgbClr val="0066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412433" y="109220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细读赏析：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9395" y="1167130"/>
            <a:ext cx="81337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诗人在平实的叙述、描写中，蕴含着怎样的情感？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揭露宫市腐败，表达了诗人对民生疾苦的深刻同情。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矩形 62467"/>
          <p:cNvSpPr/>
          <p:nvPr/>
        </p:nvSpPr>
        <p:spPr>
          <a:xfrm>
            <a:off x="182245" y="2335213"/>
            <a:ext cx="1687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卖炭翁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501333" y="4437698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宫使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70" name="矩形 62469"/>
          <p:cNvSpPr/>
          <p:nvPr/>
        </p:nvSpPr>
        <p:spPr>
          <a:xfrm>
            <a:off x="1924685" y="1353820"/>
            <a:ext cx="2185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烧炭艰辛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1" name="矩形 62470"/>
          <p:cNvSpPr/>
          <p:nvPr/>
        </p:nvSpPr>
        <p:spPr>
          <a:xfrm>
            <a:off x="1924368" y="233553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运炭艰难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72" name="文本框 62471"/>
          <p:cNvSpPr txBox="1"/>
          <p:nvPr/>
        </p:nvSpPr>
        <p:spPr>
          <a:xfrm>
            <a:off x="1994535" y="3430905"/>
            <a:ext cx="2115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失炭凄苦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73" name="文本框 62472"/>
          <p:cNvSpPr txBox="1"/>
          <p:nvPr/>
        </p:nvSpPr>
        <p:spPr>
          <a:xfrm>
            <a:off x="4553585" y="2976880"/>
            <a:ext cx="2875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生活困苦艰辛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62474" name="左大括号 62473"/>
          <p:cNvSpPr/>
          <p:nvPr/>
        </p:nvSpPr>
        <p:spPr>
          <a:xfrm>
            <a:off x="1781810" y="1469390"/>
            <a:ext cx="142875" cy="2519363"/>
          </a:xfrm>
          <a:prstGeom prst="leftBrace">
            <a:avLst>
              <a:gd name="adj1" fmla="val 14694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5" name="矩形 62474"/>
          <p:cNvSpPr/>
          <p:nvPr/>
        </p:nvSpPr>
        <p:spPr>
          <a:xfrm>
            <a:off x="1993900" y="443801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夺炭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3705860" y="2395220"/>
            <a:ext cx="4302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（肖像、心理、动作描写）</a:t>
            </a:r>
            <a:endParaRPr lang="zh-CN" altLang="en-US" sz="28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78" name="直接连接符 62477"/>
          <p:cNvSpPr/>
          <p:nvPr/>
        </p:nvSpPr>
        <p:spPr>
          <a:xfrm>
            <a:off x="998220" y="3069590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文本框 62478"/>
          <p:cNvSpPr txBox="1"/>
          <p:nvPr/>
        </p:nvSpPr>
        <p:spPr>
          <a:xfrm>
            <a:off x="1077913" y="3352800"/>
            <a:ext cx="611187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对比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80" name="矩形 62479"/>
          <p:cNvSpPr/>
          <p:nvPr/>
        </p:nvSpPr>
        <p:spPr>
          <a:xfrm rot="10800000" flipV="1">
            <a:off x="243205" y="4956175"/>
            <a:ext cx="89007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通过记叙一个卖炭老翁辛苦劳动所得最终被宫使掠夺一空遭遇，揭露了宫市的罪恶和统治阶级的残暴，同时也表现了作者对下层劳动人民的深切同情。 </a:t>
            </a:r>
            <a:endParaRPr lang="zh-CN" altLang="en-US" sz="24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2481" name="文本框 62480"/>
          <p:cNvSpPr txBox="1"/>
          <p:nvPr/>
        </p:nvSpPr>
        <p:spPr>
          <a:xfrm>
            <a:off x="2751455" y="4505325"/>
            <a:ext cx="3203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（动作描写）</a:t>
            </a:r>
            <a:endParaRPr lang="zh-CN" altLang="en-US" sz="28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2482" name="矩形 62481"/>
          <p:cNvSpPr/>
          <p:nvPr/>
        </p:nvSpPr>
        <p:spPr>
          <a:xfrm>
            <a:off x="5783580" y="4076065"/>
            <a:ext cx="1876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强取豪夺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  <a:ea typeface="华文行楷" panose="02010800040101010101" charset="-122"/>
            </a:endParaRPr>
          </a:p>
          <a:p>
            <a:pPr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蛮横冷酷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610553" y="109220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/>
              <a:t>课堂小结：</a:t>
            </a:r>
            <a:endParaRPr lang="zh-CN" altLang="en-US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  <p:bldP spid="62475" grpId="0"/>
      <p:bldP spid="62476" grpId="0"/>
      <p:bldP spid="62479" grpId="0"/>
      <p:bldP spid="62480" grpId="0"/>
      <p:bldP spid="62481" grpId="0"/>
      <p:bldP spid="624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38520" y="1365885"/>
            <a:ext cx="2029460" cy="38442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心中怀念农桑苦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耳里如闻冻饥声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270" y="939800"/>
            <a:ext cx="2738755" cy="5213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34353" y="1170940"/>
            <a:ext cx="8075612" cy="720725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defTabSz="685800" fontAlgn="auto">
              <a:buNone/>
            </a:pPr>
            <a:r>
              <a:rPr lang="zh-CN" altLang="en-US" sz="4800" strike="noStrike" kern="120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唐 诗 二首</a:t>
            </a:r>
            <a:endParaRPr lang="zh-CN" altLang="en-US" sz="4800" strike="noStrike" kern="120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31030" y="2270125"/>
            <a:ext cx="3978275" cy="1960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42915" y="4609465"/>
            <a:ext cx="2379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《卖炭翁》  </a:t>
            </a:r>
            <a:endParaRPr lang="zh-CN" altLang="en-US" sz="320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唐•白居易</a:t>
            </a:r>
            <a:endParaRPr lang="zh-CN" altLang="en-US" sz="320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130" y="4679315"/>
            <a:ext cx="5088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《茅屋为秋风所破歌》  </a:t>
            </a:r>
            <a:endParaRPr lang="zh-CN" altLang="en-US" sz="320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唐•杜甫</a:t>
            </a:r>
            <a:endParaRPr lang="zh-CN" altLang="en-US" sz="3200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35" y="1822450"/>
            <a:ext cx="2200275" cy="2856865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450" y="1822450"/>
            <a:ext cx="7840980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 b="1" dirty="0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古体诗是与近体诗相对而言的诗体，也称古诗、古风，有“歌”、“行”、“吟”等多种载体。古体诗</a:t>
            </a:r>
            <a:r>
              <a:rPr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格律自由，不拘对仗、平仄，押韵较宽，篇幅长短不限</a:t>
            </a:r>
            <a:r>
              <a:rPr sz="3200" b="1" dirty="0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，句子有四言、五言、六言、七言体和杂言体。</a:t>
            </a:r>
            <a:endParaRPr lang="zh-CN" altLang="en-US" sz="3200" b="1" dirty="0" smtClean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455" y="1110615"/>
            <a:ext cx="2468880" cy="8115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关于古体诗</a:t>
            </a:r>
            <a:endParaRPr lang="zh-CN" altLang="en-US" sz="36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085" y="1082040"/>
            <a:ext cx="6597015" cy="49472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2370455" y="1181100"/>
            <a:ext cx="6431915" cy="2322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dirty="0">
                <a:solidFill>
                  <a:srgbClr val="000099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杜甫（公元712年-公元770年），字子美，自号少陵野老，祖籍襄阳，河南巩县（今河南省巩义）人。唐代伟大的现实主义诗人，与李白合称“李杜”。杜甫在中国古典诗歌中的影响非常深远，被后人称为“</a:t>
            </a:r>
            <a:r>
              <a:rPr lang="zh-CN" altLang="en-US" sz="2400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诗圣</a:t>
            </a:r>
            <a:r>
              <a:rPr lang="zh-CN" altLang="en-US" sz="2400" dirty="0">
                <a:solidFill>
                  <a:srgbClr val="000099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”，他的诗被称为“</a:t>
            </a:r>
            <a:r>
              <a:rPr lang="zh-CN" altLang="en-US" sz="2400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诗史</a:t>
            </a:r>
            <a:r>
              <a:rPr lang="zh-CN" altLang="en-US" sz="2400" dirty="0">
                <a:solidFill>
                  <a:srgbClr val="000099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”。</a:t>
            </a:r>
            <a:endParaRPr lang="zh-CN" altLang="en-US" sz="2400" dirty="0">
              <a:solidFill>
                <a:srgbClr val="000099"/>
              </a:solidFill>
              <a:latin typeface="方正行楷简体" panose="03000509000000000000" charset="-122"/>
              <a:ea typeface="方正行楷简体" panose="03000509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0670" y="1563370"/>
            <a:ext cx="1991360" cy="210947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670" y="880110"/>
            <a:ext cx="1808480" cy="7308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知人论世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355" y="3591560"/>
            <a:ext cx="81495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>
                <a:schemeClr val="bg1"/>
              </a:buClr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 公元</a:t>
            </a:r>
            <a:r>
              <a:rPr lang="en-US" altLang="zh-CN" sz="2400" dirty="0">
                <a:latin typeface="方正行楷简体" panose="03000509000000000000" charset="-122"/>
                <a:ea typeface="方正行楷简体" panose="03000509000000000000" charset="-122"/>
              </a:rPr>
              <a:t>755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年，安史之乱爆发，杜甫流寓西南。公元</a:t>
            </a:r>
            <a:r>
              <a:rPr lang="en-US" altLang="zh-CN" sz="2400" dirty="0">
                <a:latin typeface="方正行楷简体" panose="03000509000000000000" charset="-122"/>
                <a:ea typeface="方正行楷简体" panose="03000509000000000000" charset="-122"/>
              </a:rPr>
              <a:t>760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年，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在亲友的帮助下，杜甫在成都西郊的浣花溪畔建起了一座草堂，暂时结束了漂泊的生活。公元761年秋天，一场暴雨袭击了他的茅屋，不幸的遭遇，忧国忧民的情怀激荡，杜甫创作了《茅屋为秋风所破歌》。</a:t>
            </a:r>
            <a:endParaRPr lang="zh-CN" altLang="en-US" sz="24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/>
          <p:nvPr/>
        </p:nvSpPr>
        <p:spPr>
          <a:xfrm>
            <a:off x="430530" y="2566670"/>
            <a:ext cx="7705725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三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重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茅　　       挂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罥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　       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长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                           </a:t>
            </a:r>
            <a:endParaRPr lang="zh-CN" altLang="en-US" sz="28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林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梢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             塘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坳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　　     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倚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杖　　             </a:t>
            </a:r>
            <a:endParaRPr lang="zh-CN" altLang="en-US" sz="28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布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衾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　           何由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彻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　　   大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庇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   　　         </a:t>
            </a:r>
            <a:endParaRPr lang="zh-CN" altLang="en-US" sz="28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突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兀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　　　       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康楷体W5-A" panose="1A454350000000000000" charset="-122"/>
                <a:ea typeface="华康楷体W5-A" panose="1A454350000000000000" charset="-122"/>
              </a:rPr>
              <a:t>见</a:t>
            </a:r>
            <a:r>
              <a:rPr lang="zh-CN" altLang="en-US" sz="2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此屋</a:t>
            </a:r>
            <a:endParaRPr lang="zh-CN" altLang="en-US" sz="28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362075" y="2566670"/>
            <a:ext cx="1660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（chóng）</a:t>
            </a:r>
            <a:endParaRPr lang="en-US" altLang="zh-CN" sz="2800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文本框 1"/>
          <p:cNvSpPr txBox="1"/>
          <p:nvPr/>
        </p:nvSpPr>
        <p:spPr>
          <a:xfrm>
            <a:off x="3254375" y="3027363"/>
            <a:ext cx="968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5953125" y="2566670"/>
            <a:ext cx="16275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cháng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3254375" y="3244850"/>
            <a:ext cx="1083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ào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320800" y="3824605"/>
            <a:ext cx="108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qīn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6325870" y="3824605"/>
            <a:ext cx="1164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bì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12"/>
          <p:cNvSpPr txBox="1"/>
          <p:nvPr/>
        </p:nvSpPr>
        <p:spPr>
          <a:xfrm flipH="1">
            <a:off x="4210685" y="4505960"/>
            <a:ext cx="1280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xiàn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3449955" y="2505710"/>
            <a:ext cx="1305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juàn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）</a:t>
            </a:r>
            <a:endParaRPr lang="zh-CN" altLang="en-US" sz="280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1232535" y="3168015"/>
            <a:ext cx="1299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shāo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7"/>
          <p:cNvSpPr txBox="1"/>
          <p:nvPr/>
        </p:nvSpPr>
        <p:spPr>
          <a:xfrm>
            <a:off x="6403340" y="3168015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yǐ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3712845" y="3914775"/>
            <a:ext cx="1141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chè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0"/>
          <p:cNvSpPr txBox="1"/>
          <p:nvPr/>
        </p:nvSpPr>
        <p:spPr>
          <a:xfrm>
            <a:off x="1362075" y="4436745"/>
            <a:ext cx="1005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wù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515620" y="1674495"/>
            <a:ext cx="141732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  <a:endParaRPr lang="zh-CN" altLang="en-US" sz="3200" b="1" strike="noStrike" noProof="1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32380" y="1083945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预习检测</a:t>
            </a:r>
            <a:endParaRPr lang="zh-CN" altLang="en-US" sz="36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723295" y="2009368"/>
            <a:ext cx="3388995" cy="52197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狂风破屋，心情焦虑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23295" y="3813461"/>
            <a:ext cx="3388995" cy="52197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破屋遭雨，忧思不绝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723295" y="2869197"/>
            <a:ext cx="3416321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群童盗茅，无可奈何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723295" y="4689800"/>
            <a:ext cx="2698175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/>
          <a:p>
            <a:pPr marR="0" defTabSz="914400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期盼广厦千万间</a:t>
            </a:r>
            <a:endParaRPr kumimoji="0" lang="zh-CN" altLang="en-US" sz="2800" b="1" kern="1200" cap="none" spc="0" normalizeH="0" baseline="0" noProof="0" dirty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351" name="TextBox 27"/>
          <p:cNvSpPr txBox="1"/>
          <p:nvPr/>
        </p:nvSpPr>
        <p:spPr>
          <a:xfrm>
            <a:off x="566738" y="1484313"/>
            <a:ext cx="2636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情节梳理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8030" y="2107565"/>
            <a:ext cx="2273935" cy="295084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75665" y="894715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预习检测</a:t>
            </a:r>
            <a:endParaRPr lang="zh-CN" altLang="en-US" sz="36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2823</Words>
  <Application>WPS 演示</Application>
  <PresentationFormat>全屏显示(4:3)</PresentationFormat>
  <Paragraphs>233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幼圆</vt:lpstr>
      <vt:lpstr>微软雅黑</vt:lpstr>
      <vt:lpstr>楷体</vt:lpstr>
      <vt:lpstr>华文新魏</vt:lpstr>
      <vt:lpstr>华文楷体</vt:lpstr>
      <vt:lpstr>方正行楷简体</vt:lpstr>
      <vt:lpstr>华康楷体W5-A</vt:lpstr>
      <vt:lpstr>黑体</vt:lpstr>
      <vt:lpstr>华文行楷</vt:lpstr>
      <vt:lpstr>楷体_GB2312</vt:lpstr>
      <vt:lpstr>Arial Unicode MS</vt:lpstr>
      <vt:lpstr>Calibri</vt:lpstr>
      <vt:lpstr>华文琥珀</vt:lpstr>
      <vt:lpstr>新宋体</vt:lpstr>
      <vt:lpstr>立体地图</vt:lpstr>
      <vt:lpstr>PowerPoint 演示文稿</vt:lpstr>
      <vt:lpstr>PowerPoint 演示文稿</vt:lpstr>
      <vt:lpstr>PowerPoint 演示文稿</vt:lpstr>
      <vt:lpstr>唐 诗 二首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预习检测：</vt:lpstr>
      <vt:lpstr>细读赏析：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江贵生</cp:lastModifiedBy>
  <cp:revision>398</cp:revision>
  <dcterms:created xsi:type="dcterms:W3CDTF">2015-11-16T01:00:00Z</dcterms:created>
  <dcterms:modified xsi:type="dcterms:W3CDTF">2018-03-22T08:35:53Z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