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media/audio11.wav" ContentType="audio/x-wav"/>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64" r:id="rId2"/>
    <p:sldId id="380" r:id="rId3"/>
    <p:sldId id="271" r:id="rId4"/>
    <p:sldId id="257" r:id="rId5"/>
    <p:sldId id="273" r:id="rId6"/>
    <p:sldId id="372" r:id="rId7"/>
    <p:sldId id="373" r:id="rId8"/>
    <p:sldId id="374" r:id="rId9"/>
    <p:sldId id="375" r:id="rId10"/>
    <p:sldId id="376" r:id="rId11"/>
    <p:sldId id="269" r:id="rId12"/>
    <p:sldId id="369" r:id="rId13"/>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angli" initials="wli"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134" y="-96"/>
      </p:cViewPr>
      <p:guideLst>
        <p:guide orient="horz" pos="2150"/>
        <p:guide pos="2880"/>
      </p:guideLst>
    </p:cSldViewPr>
  </p:slideViewPr>
  <p:notesTextViewPr>
    <p:cViewPr>
      <p:scale>
        <a:sx n="1" d="1"/>
        <a:sy n="1" d="1"/>
      </p:scale>
      <p:origin x="0" y="0"/>
    </p:cViewPr>
  </p:notesTextViewPr>
  <p:gridSpacing cx="73733025" cy="737330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0213"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pPr>
              <a:defRPr/>
            </a:pPr>
            <a:endParaRPr lang="zh-CN" altLang="en-US"/>
          </a:p>
        </p:txBody>
      </p:sp>
      <p:sp>
        <p:nvSpPr>
          <p:cNvPr id="2051" name="日期占位符 2"/>
          <p:cNvSpPr>
            <a:spLocks noGrp="1" noChangeArrowheads="1"/>
          </p:cNvSpPr>
          <p:nvPr>
            <p:ph type="dt" idx="1"/>
          </p:nvPr>
        </p:nvSpPr>
        <p:spPr bwMode="auto">
          <a:xfrm>
            <a:off x="3883025" y="0"/>
            <a:ext cx="2973388"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lvl1pPr algn="r">
              <a:defRPr/>
            </a:lvl1pPr>
          </a:lstStyle>
          <a:p>
            <a:pPr>
              <a:defRPr/>
            </a:pPr>
            <a:fld id="{A070FC76-312B-4243-9B2A-44A99FC9797B}" type="datetime1">
              <a:rPr lang="zh-CN" altLang="en-US"/>
              <a:pPr>
                <a:defRPr/>
              </a:pPr>
              <a:t>2017-4-17</a:t>
            </a:fld>
            <a:endParaRPr lang="zh-CN" altLang="en-US" sz="1200"/>
          </a:p>
        </p:txBody>
      </p:sp>
      <p:sp>
        <p:nvSpPr>
          <p:cNvPr id="25604" name="幻灯片图像占位符 3"/>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25605"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eaLnBrk="0" hangingPunct="0">
              <a:spcBef>
                <a:spcPct val="30000"/>
              </a:spcBef>
            </a:pPr>
            <a:r>
              <a:rPr lang="zh-CN" altLang="en-US" sz="1200"/>
              <a:t>单击此处编辑母版文本样式</a:t>
            </a:r>
          </a:p>
          <a:p>
            <a:pPr eaLnBrk="0" hangingPunct="0">
              <a:spcBef>
                <a:spcPct val="30000"/>
              </a:spcBef>
            </a:pPr>
            <a:r>
              <a:rPr lang="zh-CN" altLang="en-US" sz="1200"/>
              <a:t>第二级</a:t>
            </a:r>
          </a:p>
          <a:p>
            <a:pPr eaLnBrk="0" hangingPunct="0">
              <a:spcBef>
                <a:spcPct val="30000"/>
              </a:spcBef>
            </a:pPr>
            <a:r>
              <a:rPr lang="zh-CN" altLang="en-US" sz="1200"/>
              <a:t>第三级</a:t>
            </a:r>
          </a:p>
          <a:p>
            <a:pPr eaLnBrk="0" hangingPunct="0">
              <a:spcBef>
                <a:spcPct val="30000"/>
              </a:spcBef>
            </a:pPr>
            <a:r>
              <a:rPr lang="zh-CN" altLang="en-US" sz="1200"/>
              <a:t>第四级</a:t>
            </a:r>
          </a:p>
          <a:p>
            <a:pPr eaLnBrk="0" hangingPunct="0">
              <a:spcBef>
                <a:spcPct val="30000"/>
              </a:spcBef>
            </a:pPr>
            <a:r>
              <a:rPr lang="zh-CN" altLang="en-US" sz="1200"/>
              <a:t>第五级</a:t>
            </a:r>
          </a:p>
        </p:txBody>
      </p:sp>
      <p:sp>
        <p:nvSpPr>
          <p:cNvPr id="2054" name="页脚占位符 5"/>
          <p:cNvSpPr>
            <a:spLocks noGrp="1" noChangeArrowheads="1"/>
          </p:cNvSpPr>
          <p:nvPr>
            <p:ph type="ftr" sz="quarter" idx="4"/>
          </p:nvPr>
        </p:nvSpPr>
        <p:spPr bwMode="auto">
          <a:xfrm>
            <a:off x="0" y="8685213"/>
            <a:ext cx="2970213"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lstStyle>
            <a:lvl1pPr>
              <a:defRPr sz="1200"/>
            </a:lvl1pPr>
          </a:lstStyle>
          <a:p>
            <a:pPr>
              <a:defRPr/>
            </a:pPr>
            <a:endParaRPr lang="zh-CN" altLang="en-US"/>
          </a:p>
        </p:txBody>
      </p:sp>
      <p:sp>
        <p:nvSpPr>
          <p:cNvPr id="2055" name="灯片编号占位符 6"/>
          <p:cNvSpPr>
            <a:spLocks noGrp="1" noChangeArrowheads="1"/>
          </p:cNvSpPr>
          <p:nvPr>
            <p:ph type="sldNum" sz="quarter" idx="5"/>
          </p:nvPr>
        </p:nvSpPr>
        <p:spPr bwMode="auto">
          <a:xfrm>
            <a:off x="3883025" y="8685213"/>
            <a:ext cx="2973388"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lstStyle>
            <a:lvl1pPr algn="r">
              <a:defRPr/>
            </a:lvl1pPr>
          </a:lstStyle>
          <a:p>
            <a:pPr>
              <a:defRPr/>
            </a:pPr>
            <a:fld id="{5069E018-BBAE-4835-8BD5-EDBAF27A933A}" type="slidenum">
              <a:rPr lang="zh-CN" altLang="en-US"/>
              <a:pPr>
                <a:defRPr/>
              </a:pPr>
              <a:t>‹#›</a:t>
            </a:fld>
            <a:endParaRPr lang="zh-CN" altLang="en-US" sz="1200"/>
          </a:p>
        </p:txBody>
      </p:sp>
    </p:spTree>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直接连接符 3"/>
          <p:cNvSpPr>
            <a:spLocks noChangeShapeType="1"/>
          </p:cNvSpPr>
          <p:nvPr/>
        </p:nvSpPr>
        <p:spPr bwMode="auto">
          <a:xfrm>
            <a:off x="428625" y="714375"/>
            <a:ext cx="8286750" cy="1588"/>
          </a:xfrm>
          <a:prstGeom prst="line">
            <a:avLst/>
          </a:prstGeom>
          <a:noFill/>
          <a:ln w="31750">
            <a:solidFill>
              <a:schemeClr val="accent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028" name="直接连接符 11"/>
          <p:cNvSpPr>
            <a:spLocks noChangeShapeType="1"/>
          </p:cNvSpPr>
          <p:nvPr/>
        </p:nvSpPr>
        <p:spPr bwMode="auto">
          <a:xfrm>
            <a:off x="428625" y="6356350"/>
            <a:ext cx="8286750" cy="1588"/>
          </a:xfrm>
          <a:prstGeom prst="line">
            <a:avLst/>
          </a:prstGeom>
          <a:noFill/>
          <a:ln w="19050">
            <a:solidFill>
              <a:schemeClr val="accent1"/>
            </a:solidFill>
            <a:round/>
          </a:ln>
          <a:extLst>
            <a:ext uri="{909E8E84-426E-40DD-AFC4-6F175D3DCCD1}">
              <a14:hiddenFill xmlns:a14="http://schemas.microsoft.com/office/drawing/2010/main" xmlns="">
                <a:noFill/>
              </a14:hiddenFill>
            </a:ext>
          </a:extLst>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qh.xinhua.org/gdx/zfwq.htm"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philosophy-times.net/chinese/memory_pearflower.htm" TargetMode="External"/><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1.wav"/><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26" name="直线连接符 21"/>
          <p:cNvCxnSpPr>
            <a:cxnSpLocks noChangeShapeType="1"/>
          </p:cNvCxnSpPr>
          <p:nvPr/>
        </p:nvCxnSpPr>
        <p:spPr bwMode="auto">
          <a:xfrm flipV="1">
            <a:off x="268288" y="1329348"/>
            <a:ext cx="2255837" cy="5743"/>
          </a:xfrm>
          <a:prstGeom prst="line">
            <a:avLst/>
          </a:prstGeom>
          <a:noFill/>
          <a:ln w="38100">
            <a:solidFill>
              <a:srgbClr val="95B3D7"/>
            </a:solidFill>
            <a:prstDash val="dash"/>
            <a:round/>
          </a:ln>
          <a:extLst>
            <a:ext uri="{909E8E84-426E-40DD-AFC4-6F175D3DCCD1}">
              <a14:hiddenFill xmlns:a14="http://schemas.microsoft.com/office/drawing/2010/main" xmlns="">
                <a:noFill/>
              </a14:hiddenFill>
            </a:ext>
          </a:extLst>
        </p:spPr>
      </p:cxnSp>
      <p:sp>
        <p:nvSpPr>
          <p:cNvPr id="5125" name="同侧圆角矩形 4"/>
          <p:cNvSpPr>
            <a:spLocks noChangeArrowheads="1"/>
          </p:cNvSpPr>
          <p:nvPr/>
        </p:nvSpPr>
        <p:spPr bwMode="auto">
          <a:xfrm>
            <a:off x="396081" y="757238"/>
            <a:ext cx="2000250" cy="515938"/>
          </a:xfrm>
          <a:custGeom>
            <a:avLst/>
            <a:gdLst>
              <a:gd name="T0" fmla="*/ 86012 w 2000609"/>
              <a:gd name="T1" fmla="*/ 0 h 516419"/>
              <a:gd name="T2" fmla="*/ 1913164 w 2000609"/>
              <a:gd name="T3" fmla="*/ 0 h 516419"/>
              <a:gd name="T4" fmla="*/ 1999173 w 2000609"/>
              <a:gd name="T5" fmla="*/ 85752 h 516419"/>
              <a:gd name="T6" fmla="*/ 1999173 w 2000609"/>
              <a:gd name="T7" fmla="*/ 514497 h 516419"/>
              <a:gd name="T8" fmla="*/ 1999173 w 2000609"/>
              <a:gd name="T9" fmla="*/ 514497 h 516419"/>
              <a:gd name="T10" fmla="*/ 0 w 2000609"/>
              <a:gd name="T11" fmla="*/ 514497 h 516419"/>
              <a:gd name="T12" fmla="*/ 0 w 2000609"/>
              <a:gd name="T13" fmla="*/ 514497 h 516419"/>
              <a:gd name="T14" fmla="*/ 0 w 2000609"/>
              <a:gd name="T15" fmla="*/ 85752 h 516419"/>
              <a:gd name="T16" fmla="*/ 86012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86072" y="0"/>
                </a:moveTo>
                <a:lnTo>
                  <a:pt x="1914537" y="0"/>
                </a:lnTo>
                <a:cubicBezTo>
                  <a:pt x="1962073" y="0"/>
                  <a:pt x="2000609" y="38536"/>
                  <a:pt x="2000609" y="86072"/>
                </a:cubicBezTo>
                <a:lnTo>
                  <a:pt x="2000609" y="516419"/>
                </a:lnTo>
                <a:lnTo>
                  <a:pt x="0" y="516419"/>
                </a:lnTo>
                <a:lnTo>
                  <a:pt x="0" y="86072"/>
                </a:lnTo>
                <a:cubicBezTo>
                  <a:pt x="0" y="38536"/>
                  <a:pt x="38536" y="0"/>
                  <a:pt x="86072"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zh-CN" altLang="en-US" sz="3000" b="1" dirty="0">
                <a:solidFill>
                  <a:srgbClr val="000000"/>
                </a:solidFill>
                <a:latin typeface="华文新魏" panose="02010800040101010101" pitchFamily="2" charset="-122"/>
                <a:ea typeface="华文新魏" panose="02010800040101010101" pitchFamily="2" charset="-122"/>
              </a:rPr>
              <a:t>情境导入</a:t>
            </a:r>
          </a:p>
        </p:txBody>
      </p:sp>
      <p:sp>
        <p:nvSpPr>
          <p:cNvPr id="100" name="文本框 99"/>
          <p:cNvSpPr txBox="1"/>
          <p:nvPr/>
        </p:nvSpPr>
        <p:spPr>
          <a:xfrm>
            <a:off x="714348" y="1928802"/>
            <a:ext cx="7677785" cy="3046988"/>
          </a:xfrm>
          <a:prstGeom prst="rect">
            <a:avLst/>
          </a:prstGeom>
          <a:noFill/>
          <a:ln w="28575">
            <a:solidFill>
              <a:srgbClr val="92D050"/>
            </a:solidFill>
          </a:ln>
        </p:spPr>
        <p:txBody>
          <a:bodyPr wrap="square">
            <a:spAutoFit/>
          </a:bodyPr>
          <a:lstStyle/>
          <a:p>
            <a:pPr marL="0" indent="267335" algn="l"/>
            <a:r>
              <a:rPr lang="en-US" altLang="zh-CN" sz="3200" b="1" u="none" dirty="0">
                <a:latin typeface="华文新魏" panose="02010800040101010101" pitchFamily="2" charset="-122"/>
                <a:ea typeface="华文新魏" panose="02010800040101010101" pitchFamily="2" charset="-122"/>
                <a:cs typeface="宋体" panose="02010600030101010101" pitchFamily="2" charset="-122"/>
              </a:rPr>
              <a:t>   </a:t>
            </a:r>
            <a:r>
              <a:rPr lang="zh-CN" altLang="en-US" sz="3200" b="1" u="none" dirty="0" smtClean="0">
                <a:latin typeface="华文新魏" panose="02010800040101010101" pitchFamily="2" charset="-122"/>
                <a:ea typeface="华文新魏" panose="02010800040101010101" pitchFamily="2" charset="-122"/>
                <a:cs typeface="宋体" panose="02010600030101010101" pitchFamily="2" charset="-122"/>
              </a:rPr>
              <a:t>春</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天一到，万物复苏，百花竞放。不必说鲜艳如火的桃花，也不必说红粉似霞的杏花，单是那洁白胜雪的梨花，就能引起人们</a:t>
            </a:r>
            <a:r>
              <a:rPr lang="zh-CN" altLang="en-US" sz="3200" b="1" u="none" dirty="0" smtClean="0">
                <a:latin typeface="华文新魏" panose="02010800040101010101" pitchFamily="2" charset="-122"/>
                <a:ea typeface="华文新魏" panose="02010800040101010101" pitchFamily="2" charset="-122"/>
                <a:cs typeface="宋体" panose="02010600030101010101" pitchFamily="2" charset="-122"/>
              </a:rPr>
              <a:t>的无边</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遐思。古往今来，多少文人墨客倾其笔力，大绘春花，曾留下许多不朽的篇章</a:t>
            </a:r>
            <a:r>
              <a:rPr lang="zh-CN" altLang="en-US" sz="3200" b="1" u="none" dirty="0" smtClean="0">
                <a:latin typeface="华文新魏" panose="02010800040101010101" pitchFamily="2" charset="-122"/>
                <a:ea typeface="华文新魏" panose="02010800040101010101" pitchFamily="2" charset="-122"/>
                <a:cs typeface="宋体" panose="02010600030101010101" pitchFamily="2" charset="-122"/>
              </a:rPr>
              <a:t>。</a:t>
            </a:r>
            <a:endParaRPr lang="zh-CN" altLang="en-US" sz="3200" b="1" dirty="0">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同侧圆角矩形 7"/>
          <p:cNvSpPr>
            <a:spLocks noChangeArrowheads="1"/>
          </p:cNvSpPr>
          <p:nvPr/>
        </p:nvSpPr>
        <p:spPr bwMode="auto">
          <a:xfrm>
            <a:off x="411600"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拓展延伸</a:t>
            </a:r>
          </a:p>
        </p:txBody>
      </p:sp>
      <p:sp>
        <p:nvSpPr>
          <p:cNvPr id="2" name="文本框 1"/>
          <p:cNvSpPr txBox="1"/>
          <p:nvPr/>
        </p:nvSpPr>
        <p:spPr>
          <a:xfrm>
            <a:off x="611725" y="2315210"/>
            <a:ext cx="7838855" cy="2554545"/>
          </a:xfrm>
          <a:prstGeom prst="rect">
            <a:avLst/>
          </a:prstGeom>
          <a:noFill/>
          <a:ln w="28575">
            <a:solidFill>
              <a:srgbClr val="92D050"/>
            </a:solidFill>
          </a:ln>
        </p:spPr>
        <p:txBody>
          <a:bodyPr wrap="square" rtlCol="0" anchor="t">
            <a:spAutoFit/>
          </a:bodyPr>
          <a:lstStyle/>
          <a:p>
            <a:pPr lvl="0">
              <a:spcBef>
                <a:spcPct val="50000"/>
              </a:spcBef>
            </a:pPr>
            <a:r>
              <a:rPr lang="zh-CN" altLang="en-US" sz="3200" b="1" dirty="0">
                <a:latin typeface="华文新魏" panose="02010800040101010101" pitchFamily="2" charset="-122"/>
                <a:ea typeface="华文新魏" panose="02010800040101010101" pitchFamily="2" charset="-122"/>
                <a:sym typeface="+mn-ea"/>
              </a:rPr>
              <a:t>根据文章的中心思想，请你试着给“驿路梨花处处开”对个下联？</a:t>
            </a:r>
          </a:p>
          <a:p>
            <a:pPr lvl="0">
              <a:spcBef>
                <a:spcPct val="50000"/>
              </a:spcBef>
            </a:pPr>
            <a:r>
              <a:rPr lang="zh-CN" altLang="en-US" sz="3200" b="1" dirty="0">
                <a:latin typeface="华文新魏" panose="02010800040101010101" pitchFamily="2" charset="-122"/>
                <a:ea typeface="华文新魏" panose="02010800040101010101" pitchFamily="2" charset="-122"/>
                <a:sym typeface="+mn-ea"/>
              </a:rPr>
              <a:t>上联：驿路梨花处处开</a:t>
            </a:r>
          </a:p>
          <a:p>
            <a:pPr lvl="0">
              <a:spcBef>
                <a:spcPct val="50000"/>
              </a:spcBef>
            </a:pPr>
            <a:r>
              <a:rPr lang="zh-CN" altLang="en-US" sz="3200" b="1" dirty="0">
                <a:latin typeface="华文新魏" panose="02010800040101010101" pitchFamily="2" charset="-122"/>
                <a:ea typeface="华文新魏" panose="02010800040101010101" pitchFamily="2" charset="-122"/>
                <a:sym typeface="+mn-ea"/>
              </a:rPr>
              <a:t>下联：</a:t>
            </a:r>
          </a:p>
        </p:txBody>
      </p:sp>
      <p:sp>
        <p:nvSpPr>
          <p:cNvPr id="3" name="文本框 2"/>
          <p:cNvSpPr txBox="1"/>
          <p:nvPr/>
        </p:nvSpPr>
        <p:spPr>
          <a:xfrm>
            <a:off x="1857356" y="4286256"/>
            <a:ext cx="3049905" cy="584775"/>
          </a:xfrm>
          <a:prstGeom prst="rect">
            <a:avLst/>
          </a:prstGeom>
          <a:noFill/>
        </p:spPr>
        <p:txBody>
          <a:bodyPr wrap="square" rtlCol="0">
            <a:spAutoFit/>
          </a:bodyPr>
          <a:lstStyle/>
          <a:p>
            <a:r>
              <a:rPr lang="zh-CN" altLang="en-US" sz="3200" b="1" dirty="0">
                <a:latin typeface="华文新魏" panose="02010800040101010101" pitchFamily="2" charset="-122"/>
                <a:ea typeface="华文新魏" panose="02010800040101010101" pitchFamily="2" charset="-122"/>
              </a:rPr>
              <a:t>雷锋精神代代传</a:t>
            </a:r>
          </a:p>
        </p:txBody>
      </p:sp>
      <p:grpSp>
        <p:nvGrpSpPr>
          <p:cNvPr id="5" name="组合 4"/>
          <p:cNvGrpSpPr/>
          <p:nvPr/>
        </p:nvGrpSpPr>
        <p:grpSpPr bwMode="auto">
          <a:xfrm>
            <a:off x="410580" y="1341438"/>
            <a:ext cx="2073275" cy="4762"/>
            <a:chOff x="0" y="0"/>
            <a:chExt cx="2071702" cy="5754"/>
          </a:xfrm>
        </p:grpSpPr>
        <p:sp>
          <p:nvSpPr>
            <p:cNvPr id="6"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spTree>
  </p:cSld>
  <p:clrMapOvr>
    <a:masterClrMapping/>
  </p:clrMapOvr>
  <mc:AlternateContent xmlns:mc="http://schemas.openxmlformats.org/markup-compatibility/2006">
    <mc:Choice xmlns:p14="http://schemas.microsoft.com/office/powerpoint/2010/main" xmlns="" Requires="p14">
      <p:transition p14:dur="0">
        <p:sndAc>
          <p:stSnd>
            <p:snd r:embed="rId3" name="chimes.wav"/>
          </p:stSnd>
        </p:sndAc>
      </p:transition>
    </mc:Choice>
    <mc:Fallback>
      <p:transition>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1" name="组合 5"/>
          <p:cNvGrpSpPr/>
          <p:nvPr/>
        </p:nvGrpSpPr>
        <p:grpSpPr bwMode="auto">
          <a:xfrm>
            <a:off x="467715" y="1340855"/>
            <a:ext cx="2073275" cy="6350"/>
            <a:chOff x="0" y="0"/>
            <a:chExt cx="2071702" cy="5754"/>
          </a:xfrm>
        </p:grpSpPr>
        <p:sp>
          <p:nvSpPr>
            <p:cNvPr id="22533"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22532" name="同侧圆角矩形 6"/>
          <p:cNvSpPr>
            <a:spLocks noChangeArrowheads="1"/>
          </p:cNvSpPr>
          <p:nvPr/>
        </p:nvSpPr>
        <p:spPr bwMode="auto">
          <a:xfrm>
            <a:off x="467715" y="75132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zh-CN" altLang="en-US" sz="3000" b="1" dirty="0">
                <a:solidFill>
                  <a:srgbClr val="000000"/>
                </a:solidFill>
                <a:latin typeface="华文新魏" panose="02010800040101010101" pitchFamily="2" charset="-122"/>
                <a:ea typeface="华文新魏" panose="02010800040101010101" pitchFamily="2" charset="-122"/>
              </a:rPr>
              <a:t>主题概括</a:t>
            </a:r>
            <a:endParaRPr lang="en-US" sz="3000" b="1" dirty="0">
              <a:solidFill>
                <a:srgbClr val="000000"/>
              </a:solidFill>
              <a:latin typeface="华文新魏" panose="02010800040101010101" pitchFamily="2" charset="-122"/>
              <a:ea typeface="华文新魏" panose="02010800040101010101" pitchFamily="2" charset="-122"/>
            </a:endParaRPr>
          </a:p>
        </p:txBody>
      </p:sp>
      <p:sp>
        <p:nvSpPr>
          <p:cNvPr id="2" name="文本框 1"/>
          <p:cNvSpPr txBox="1"/>
          <p:nvPr/>
        </p:nvSpPr>
        <p:spPr>
          <a:xfrm>
            <a:off x="500034" y="1714488"/>
            <a:ext cx="7945120" cy="2062103"/>
          </a:xfrm>
          <a:prstGeom prst="rect">
            <a:avLst/>
          </a:prstGeom>
          <a:noFill/>
          <a:ln w="28575">
            <a:solidFill>
              <a:srgbClr val="92D050"/>
            </a:solidFill>
          </a:ln>
        </p:spPr>
        <p:txBody>
          <a:bodyPr wrap="square" rtlCol="0" anchor="t">
            <a:spAutoFit/>
          </a:bodyPr>
          <a:lstStyle/>
          <a:p>
            <a:r>
              <a:rPr lang="zh-CN" altLang="en-US" sz="3200" b="1" dirty="0" smtClean="0">
                <a:solidFill>
                  <a:schemeClr val="tx1"/>
                </a:solidFill>
                <a:latin typeface="华文新魏" panose="02010800040101010101" pitchFamily="2" charset="-122"/>
                <a:ea typeface="华文新魏" panose="02010800040101010101" pitchFamily="2" charset="-122"/>
                <a:sym typeface="+mn-ea"/>
              </a:rPr>
              <a:t>    本文</a:t>
            </a:r>
            <a:r>
              <a:rPr lang="zh-CN" altLang="en-US" sz="3200" b="1" dirty="0">
                <a:solidFill>
                  <a:schemeClr val="tx1"/>
                </a:solidFill>
                <a:latin typeface="华文新魏" panose="02010800040101010101" pitchFamily="2" charset="-122"/>
                <a:ea typeface="华文新魏" panose="02010800040101010101" pitchFamily="2" charset="-122"/>
                <a:sym typeface="+mn-ea"/>
              </a:rPr>
              <a:t>通过云南边疆哀牢山中路边一间小茅屋的故事，生动地表现了雷锋精神在少数民族地区生根开花不断传递的动人情景，热情地歌颂了人民群众助人为乐的高尚品德。</a:t>
            </a:r>
          </a:p>
        </p:txBody>
      </p:sp>
      <p:pic>
        <p:nvPicPr>
          <p:cNvPr id="35842" name="图片 35841" descr="gd_21">
            <a:hlinkClick r:id="rId2"/>
          </p:cNvPr>
          <p:cNvPicPr>
            <a:picLocks noChangeAspect="1"/>
          </p:cNvPicPr>
          <p:nvPr/>
        </p:nvPicPr>
        <p:blipFill>
          <a:blip r:embed="rId3" cstate="print"/>
          <a:stretch>
            <a:fillRect/>
          </a:stretch>
        </p:blipFill>
        <p:spPr>
          <a:xfrm>
            <a:off x="840105" y="4121785"/>
            <a:ext cx="7155180" cy="202057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文本框 35843"/>
          <p:cNvSpPr txBox="1"/>
          <p:nvPr/>
        </p:nvSpPr>
        <p:spPr>
          <a:xfrm>
            <a:off x="714348" y="2000240"/>
            <a:ext cx="7927975" cy="3046988"/>
          </a:xfrm>
          <a:prstGeom prst="rect">
            <a:avLst/>
          </a:prstGeom>
          <a:noFill/>
          <a:ln w="28575">
            <a:solidFill>
              <a:srgbClr val="92D050"/>
            </a:solidFill>
          </a:ln>
        </p:spPr>
        <p:txBody>
          <a:bodyPr wrap="square" rtlCol="0" anchor="t">
            <a:spAutoFit/>
          </a:bodyPr>
          <a:lstStyle>
            <a:defPPr>
              <a:defRPr lang="zh-CN"/>
            </a:defPPr>
            <a:lvl1pPr>
              <a:defRPr sz="2800">
                <a:latin typeface="华文新魏" panose="02010800040101010101" pitchFamily="2" charset="-122"/>
                <a:ea typeface="华文新魏" panose="02010800040101010101" pitchFamily="2" charset="-122"/>
              </a:defRPr>
            </a:lvl1pPr>
          </a:lstStyle>
          <a:p>
            <a:r>
              <a:rPr lang="zh-CN" altLang="en-US" sz="3200" b="1" dirty="0"/>
              <a:t>    </a:t>
            </a:r>
            <a:r>
              <a:rPr lang="zh-CN" altLang="en-US" sz="3200" b="1" dirty="0" smtClean="0"/>
              <a:t>本</a:t>
            </a:r>
            <a:r>
              <a:rPr lang="zh-CN" altLang="en-US" sz="3200" b="1" dirty="0"/>
              <a:t>文从学习雷锋这一主题中翻出新意，展现出雷锋精神经久不衰的生机和世代相传的生命力，悬念的设置、巧妙的穿插，使文章曲折有致，构思颇具匠心；运用梨花双关，笔墨饱含深情，具有较强的感染力。</a:t>
            </a:r>
          </a:p>
        </p:txBody>
      </p:sp>
      <p:sp>
        <p:nvSpPr>
          <p:cNvPr id="23556" name="同侧圆角矩形 11"/>
          <p:cNvSpPr>
            <a:spLocks noChangeArrowheads="1"/>
          </p:cNvSpPr>
          <p:nvPr/>
        </p:nvSpPr>
        <p:spPr bwMode="auto">
          <a:xfrm>
            <a:off x="467715"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zh-CN" altLang="en-US" sz="3000" b="1" dirty="0">
                <a:solidFill>
                  <a:srgbClr val="000000"/>
                </a:solidFill>
                <a:latin typeface="华文新魏" panose="02010800040101010101" pitchFamily="2" charset="-122"/>
                <a:ea typeface="华文新魏" panose="02010800040101010101" pitchFamily="2" charset="-122"/>
              </a:rPr>
              <a:t>课堂小结</a:t>
            </a:r>
            <a:endParaRPr lang="en-US" sz="3000" b="1" dirty="0">
              <a:solidFill>
                <a:srgbClr val="000000"/>
              </a:solidFill>
              <a:latin typeface="华文新魏" panose="02010800040101010101" pitchFamily="2" charset="-122"/>
              <a:ea typeface="华文新魏" panose="02010800040101010101" pitchFamily="2" charset="-122"/>
            </a:endParaRPr>
          </a:p>
        </p:txBody>
      </p:sp>
      <p:grpSp>
        <p:nvGrpSpPr>
          <p:cNvPr id="4" name="组合 5"/>
          <p:cNvGrpSpPr/>
          <p:nvPr/>
        </p:nvGrpSpPr>
        <p:grpSpPr bwMode="auto">
          <a:xfrm>
            <a:off x="467715" y="1340855"/>
            <a:ext cx="2073275" cy="6350"/>
            <a:chOff x="0" y="0"/>
            <a:chExt cx="2071702" cy="5754"/>
          </a:xfrm>
        </p:grpSpPr>
        <p:sp>
          <p:nvSpPr>
            <p:cNvPr id="5"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diamond(in)">
                                      <p:cBhvr>
                                        <p:cTn id="7" dur="20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1" name="Text Box 11"/>
          <p:cNvSpPr txBox="1">
            <a:spLocks noChangeArrowheads="1"/>
          </p:cNvSpPr>
          <p:nvPr/>
        </p:nvSpPr>
        <p:spPr bwMode="auto">
          <a:xfrm>
            <a:off x="304800" y="2428868"/>
            <a:ext cx="8839200" cy="579438"/>
          </a:xfrm>
          <a:prstGeom prst="rect">
            <a:avLst/>
          </a:prstGeom>
          <a:noFill/>
          <a:ln w="9525">
            <a:noFill/>
            <a:miter lim="800000"/>
            <a:headEnd/>
            <a:tailEnd/>
          </a:ln>
          <a:effectLst/>
        </p:spPr>
        <p:txBody>
          <a:bodyPr>
            <a:spAutoFit/>
          </a:bodyPr>
          <a:lstStyle/>
          <a:p>
            <a:pPr>
              <a:spcBef>
                <a:spcPct val="50000"/>
              </a:spcBef>
            </a:pPr>
            <a:r>
              <a:rPr lang="zh-CN" altLang="en-US" sz="3200" b="1" dirty="0"/>
              <a:t>寂寞空庭春欲晚，梨花满地不开门。（刘方平）</a:t>
            </a:r>
          </a:p>
        </p:txBody>
      </p:sp>
      <p:sp>
        <p:nvSpPr>
          <p:cNvPr id="15372" name="Text Box 12"/>
          <p:cNvSpPr txBox="1">
            <a:spLocks noChangeArrowheads="1"/>
          </p:cNvSpPr>
          <p:nvPr/>
        </p:nvSpPr>
        <p:spPr bwMode="auto">
          <a:xfrm>
            <a:off x="285720" y="3286124"/>
            <a:ext cx="8534400" cy="579438"/>
          </a:xfrm>
          <a:prstGeom prst="rect">
            <a:avLst/>
          </a:prstGeom>
          <a:noFill/>
          <a:ln w="9525">
            <a:noFill/>
            <a:miter lim="800000"/>
            <a:headEnd/>
            <a:tailEnd/>
          </a:ln>
          <a:effectLst/>
        </p:spPr>
        <p:txBody>
          <a:bodyPr>
            <a:spAutoFit/>
          </a:bodyPr>
          <a:lstStyle/>
          <a:p>
            <a:pPr>
              <a:spcBef>
                <a:spcPct val="50000"/>
              </a:spcBef>
            </a:pPr>
            <a:r>
              <a:rPr lang="zh-CN" altLang="en-US" sz="3200" b="1" dirty="0"/>
              <a:t>梨花院落溶溶月，柳絮池塘淡淡风。（晏　殊）</a:t>
            </a:r>
          </a:p>
        </p:txBody>
      </p:sp>
      <p:sp>
        <p:nvSpPr>
          <p:cNvPr id="15373" name="Text Box 13"/>
          <p:cNvSpPr txBox="1">
            <a:spLocks noChangeArrowheads="1"/>
          </p:cNvSpPr>
          <p:nvPr/>
        </p:nvSpPr>
        <p:spPr bwMode="auto">
          <a:xfrm>
            <a:off x="285720" y="4071942"/>
            <a:ext cx="9601200" cy="579438"/>
          </a:xfrm>
          <a:prstGeom prst="rect">
            <a:avLst/>
          </a:prstGeom>
          <a:noFill/>
          <a:ln w="9525">
            <a:noFill/>
            <a:miter lim="800000"/>
            <a:headEnd/>
            <a:tailEnd/>
          </a:ln>
          <a:effectLst/>
        </p:spPr>
        <p:txBody>
          <a:bodyPr>
            <a:spAutoFit/>
          </a:bodyPr>
          <a:lstStyle/>
          <a:p>
            <a:pPr>
              <a:spcBef>
                <a:spcPct val="50000"/>
              </a:spcBef>
            </a:pPr>
            <a:r>
              <a:rPr lang="zh-CN" altLang="en-US" sz="3200" b="1" dirty="0"/>
              <a:t>欲黄昏，雨打梨花深闭门。　　　　（秦　观）</a:t>
            </a:r>
          </a:p>
        </p:txBody>
      </p:sp>
      <p:sp>
        <p:nvSpPr>
          <p:cNvPr id="15374" name="Text Box 14"/>
          <p:cNvSpPr txBox="1">
            <a:spLocks noChangeArrowheads="1"/>
          </p:cNvSpPr>
          <p:nvPr/>
        </p:nvSpPr>
        <p:spPr bwMode="auto">
          <a:xfrm>
            <a:off x="304800" y="4929198"/>
            <a:ext cx="8839200" cy="579438"/>
          </a:xfrm>
          <a:prstGeom prst="rect">
            <a:avLst/>
          </a:prstGeom>
          <a:noFill/>
          <a:ln w="9525">
            <a:noFill/>
            <a:miter lim="800000"/>
            <a:headEnd/>
            <a:tailEnd/>
          </a:ln>
          <a:effectLst/>
        </p:spPr>
        <p:txBody>
          <a:bodyPr>
            <a:spAutoFit/>
          </a:bodyPr>
          <a:lstStyle/>
          <a:p>
            <a:pPr>
              <a:spcBef>
                <a:spcPct val="50000"/>
              </a:spcBef>
            </a:pPr>
            <a:r>
              <a:rPr lang="zh-CN" altLang="en-US" sz="3200" b="1" dirty="0"/>
              <a:t>悬知寒食朝陵使，驿路梨花处处开。（陆　游）</a:t>
            </a:r>
          </a:p>
        </p:txBody>
      </p:sp>
      <p:sp>
        <p:nvSpPr>
          <p:cNvPr id="9" name="同侧圆角矩形 4"/>
          <p:cNvSpPr>
            <a:spLocks noChangeArrowheads="1"/>
          </p:cNvSpPr>
          <p:nvPr/>
        </p:nvSpPr>
        <p:spPr bwMode="auto">
          <a:xfrm>
            <a:off x="396081" y="757238"/>
            <a:ext cx="2000250" cy="515938"/>
          </a:xfrm>
          <a:custGeom>
            <a:avLst/>
            <a:gdLst>
              <a:gd name="T0" fmla="*/ 86012 w 2000609"/>
              <a:gd name="T1" fmla="*/ 0 h 516419"/>
              <a:gd name="T2" fmla="*/ 1913164 w 2000609"/>
              <a:gd name="T3" fmla="*/ 0 h 516419"/>
              <a:gd name="T4" fmla="*/ 1999173 w 2000609"/>
              <a:gd name="T5" fmla="*/ 85752 h 516419"/>
              <a:gd name="T6" fmla="*/ 1999173 w 2000609"/>
              <a:gd name="T7" fmla="*/ 514497 h 516419"/>
              <a:gd name="T8" fmla="*/ 1999173 w 2000609"/>
              <a:gd name="T9" fmla="*/ 514497 h 516419"/>
              <a:gd name="T10" fmla="*/ 0 w 2000609"/>
              <a:gd name="T11" fmla="*/ 514497 h 516419"/>
              <a:gd name="T12" fmla="*/ 0 w 2000609"/>
              <a:gd name="T13" fmla="*/ 514497 h 516419"/>
              <a:gd name="T14" fmla="*/ 0 w 2000609"/>
              <a:gd name="T15" fmla="*/ 85752 h 516419"/>
              <a:gd name="T16" fmla="*/ 86012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86072" y="0"/>
                </a:moveTo>
                <a:lnTo>
                  <a:pt x="1914537" y="0"/>
                </a:lnTo>
                <a:cubicBezTo>
                  <a:pt x="1962073" y="0"/>
                  <a:pt x="2000609" y="38536"/>
                  <a:pt x="2000609" y="86072"/>
                </a:cubicBezTo>
                <a:lnTo>
                  <a:pt x="2000609" y="516419"/>
                </a:lnTo>
                <a:lnTo>
                  <a:pt x="0" y="516419"/>
                </a:lnTo>
                <a:lnTo>
                  <a:pt x="0" y="86072"/>
                </a:lnTo>
                <a:cubicBezTo>
                  <a:pt x="0" y="38536"/>
                  <a:pt x="38536" y="0"/>
                  <a:pt x="86072"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zh-CN" altLang="en-US" sz="3000" b="1" dirty="0" smtClean="0">
                <a:solidFill>
                  <a:srgbClr val="000000"/>
                </a:solidFill>
                <a:latin typeface="华文新魏" panose="02010800040101010101" pitchFamily="2" charset="-122"/>
                <a:ea typeface="华文新魏" panose="02010800040101010101" pitchFamily="2" charset="-122"/>
              </a:rPr>
              <a:t>咏“梨花”</a:t>
            </a:r>
            <a:endParaRPr lang="zh-CN" altLang="en-US" sz="3000" b="1" dirty="0">
              <a:solidFill>
                <a:srgbClr val="000000"/>
              </a:solidFill>
              <a:latin typeface="华文新魏" panose="02010800040101010101" pitchFamily="2" charset="-122"/>
              <a:ea typeface="华文新魏" panose="02010800040101010101" pitchFamily="2" charset="-122"/>
            </a:endParaRPr>
          </a:p>
        </p:txBody>
      </p:sp>
      <p:sp>
        <p:nvSpPr>
          <p:cNvPr id="10" name="直线连接符 21"/>
          <p:cNvSpPr>
            <a:spLocks noChangeShapeType="1"/>
          </p:cNvSpPr>
          <p:nvPr/>
        </p:nvSpPr>
        <p:spPr bwMode="auto">
          <a:xfrm flipV="1">
            <a:off x="352425" y="1341438"/>
            <a:ext cx="2073275" cy="6350"/>
          </a:xfrm>
          <a:prstGeom prst="line">
            <a:avLst/>
          </a:prstGeom>
          <a:noFill/>
          <a:ln w="38100">
            <a:solidFill>
              <a:srgbClr val="93B3D7"/>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sp>
        <p:nvSpPr>
          <p:cNvPr id="12" name="Text Box 9"/>
          <p:cNvSpPr txBox="1">
            <a:spLocks noChangeArrowheads="1"/>
          </p:cNvSpPr>
          <p:nvPr/>
        </p:nvSpPr>
        <p:spPr bwMode="auto">
          <a:xfrm>
            <a:off x="304800" y="1643050"/>
            <a:ext cx="8839200" cy="584775"/>
          </a:xfrm>
          <a:prstGeom prst="rect">
            <a:avLst/>
          </a:prstGeom>
          <a:noFill/>
          <a:ln w="9525">
            <a:noFill/>
            <a:miter lim="800000"/>
            <a:headEnd/>
            <a:tailEnd/>
          </a:ln>
          <a:effectLst/>
        </p:spPr>
        <p:txBody>
          <a:bodyPr wrap="square">
            <a:spAutoFit/>
          </a:bodyPr>
          <a:lstStyle/>
          <a:p>
            <a:pPr>
              <a:spcBef>
                <a:spcPct val="50000"/>
              </a:spcBef>
            </a:pPr>
            <a:r>
              <a:rPr lang="zh-CN" altLang="en-US" sz="3200" b="1" dirty="0" smtClean="0"/>
              <a:t>玉容寂寞泪阑干，梨花一枝春带雨。（白居易）</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0" fill="hold"/>
                                        <p:tgtEl>
                                          <p:spTgt spid="12"/>
                                        </p:tgtEl>
                                        <p:attrNameLst>
                                          <p:attrName>ppt_x</p:attrName>
                                        </p:attrNameLst>
                                      </p:cBhvr>
                                      <p:tavLst>
                                        <p:tav tm="0">
                                          <p:val>
                                            <p:strVal val="#ppt_x"/>
                                          </p:val>
                                        </p:tav>
                                        <p:tav tm="100000">
                                          <p:val>
                                            <p:strVal val="#ppt_x"/>
                                          </p:val>
                                        </p:tav>
                                      </p:tavLst>
                                    </p:anim>
                                    <p:anim calcmode="lin" valueType="num">
                                      <p:cBhvr additive="base">
                                        <p:cTn id="8" dur="5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15371"/>
                                        </p:tgtEl>
                                        <p:attrNameLst>
                                          <p:attrName>style.visibility</p:attrName>
                                        </p:attrNameLst>
                                      </p:cBhvr>
                                      <p:to>
                                        <p:strVal val="visible"/>
                                      </p:to>
                                    </p:set>
                                    <p:anim calcmode="lin" valueType="num">
                                      <p:cBhvr additive="base">
                                        <p:cTn id="13" dur="5000" fill="hold"/>
                                        <p:tgtEl>
                                          <p:spTgt spid="15371"/>
                                        </p:tgtEl>
                                        <p:attrNameLst>
                                          <p:attrName>ppt_x</p:attrName>
                                        </p:attrNameLst>
                                      </p:cBhvr>
                                      <p:tavLst>
                                        <p:tav tm="0">
                                          <p:val>
                                            <p:strVal val="#ppt_x"/>
                                          </p:val>
                                        </p:tav>
                                        <p:tav tm="100000">
                                          <p:val>
                                            <p:strVal val="#ppt_x"/>
                                          </p:val>
                                        </p:tav>
                                      </p:tavLst>
                                    </p:anim>
                                    <p:anim calcmode="lin" valueType="num">
                                      <p:cBhvr additive="base">
                                        <p:cTn id="14" dur="5000" fill="hold"/>
                                        <p:tgtEl>
                                          <p:spTgt spid="153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15372"/>
                                        </p:tgtEl>
                                        <p:attrNameLst>
                                          <p:attrName>style.visibility</p:attrName>
                                        </p:attrNameLst>
                                      </p:cBhvr>
                                      <p:to>
                                        <p:strVal val="visible"/>
                                      </p:to>
                                    </p:set>
                                    <p:anim calcmode="lin" valueType="num">
                                      <p:cBhvr additive="base">
                                        <p:cTn id="19" dur="5000" fill="hold"/>
                                        <p:tgtEl>
                                          <p:spTgt spid="15372"/>
                                        </p:tgtEl>
                                        <p:attrNameLst>
                                          <p:attrName>ppt_x</p:attrName>
                                        </p:attrNameLst>
                                      </p:cBhvr>
                                      <p:tavLst>
                                        <p:tav tm="0">
                                          <p:val>
                                            <p:strVal val="#ppt_x"/>
                                          </p:val>
                                        </p:tav>
                                        <p:tav tm="100000">
                                          <p:val>
                                            <p:strVal val="#ppt_x"/>
                                          </p:val>
                                        </p:tav>
                                      </p:tavLst>
                                    </p:anim>
                                    <p:anim calcmode="lin" valueType="num">
                                      <p:cBhvr additive="base">
                                        <p:cTn id="20" dur="5000" fill="hold"/>
                                        <p:tgtEl>
                                          <p:spTgt spid="1537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15373"/>
                                        </p:tgtEl>
                                        <p:attrNameLst>
                                          <p:attrName>style.visibility</p:attrName>
                                        </p:attrNameLst>
                                      </p:cBhvr>
                                      <p:to>
                                        <p:strVal val="visible"/>
                                      </p:to>
                                    </p:set>
                                    <p:anim calcmode="lin" valueType="num">
                                      <p:cBhvr additive="base">
                                        <p:cTn id="25" dur="5000" fill="hold"/>
                                        <p:tgtEl>
                                          <p:spTgt spid="15373"/>
                                        </p:tgtEl>
                                        <p:attrNameLst>
                                          <p:attrName>ppt_x</p:attrName>
                                        </p:attrNameLst>
                                      </p:cBhvr>
                                      <p:tavLst>
                                        <p:tav tm="0">
                                          <p:val>
                                            <p:strVal val="#ppt_x"/>
                                          </p:val>
                                        </p:tav>
                                        <p:tav tm="100000">
                                          <p:val>
                                            <p:strVal val="#ppt_x"/>
                                          </p:val>
                                        </p:tav>
                                      </p:tavLst>
                                    </p:anim>
                                    <p:anim calcmode="lin" valueType="num">
                                      <p:cBhvr additive="base">
                                        <p:cTn id="26" dur="5000" fill="hold"/>
                                        <p:tgtEl>
                                          <p:spTgt spid="1537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15374"/>
                                        </p:tgtEl>
                                        <p:attrNameLst>
                                          <p:attrName>style.visibility</p:attrName>
                                        </p:attrNameLst>
                                      </p:cBhvr>
                                      <p:to>
                                        <p:strVal val="visible"/>
                                      </p:to>
                                    </p:set>
                                    <p:anim calcmode="lin" valueType="num">
                                      <p:cBhvr additive="base">
                                        <p:cTn id="31" dur="5000" fill="hold"/>
                                        <p:tgtEl>
                                          <p:spTgt spid="15374"/>
                                        </p:tgtEl>
                                        <p:attrNameLst>
                                          <p:attrName>ppt_x</p:attrName>
                                        </p:attrNameLst>
                                      </p:cBhvr>
                                      <p:tavLst>
                                        <p:tav tm="0">
                                          <p:val>
                                            <p:strVal val="#ppt_x"/>
                                          </p:val>
                                        </p:tav>
                                        <p:tav tm="100000">
                                          <p:val>
                                            <p:strVal val="#ppt_x"/>
                                          </p:val>
                                        </p:tav>
                                      </p:tavLst>
                                    </p:anim>
                                    <p:anim calcmode="lin" valueType="num">
                                      <p:cBhvr additive="base">
                                        <p:cTn id="32" dur="5000" fill="hold"/>
                                        <p:tgtEl>
                                          <p:spTgt spid="153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1" grpId="0" autoUpdateAnimBg="0"/>
      <p:bldP spid="15372" grpId="0" autoUpdateAnimBg="0"/>
      <p:bldP spid="15373" grpId="0" autoUpdateAnimBg="0"/>
      <p:bldP spid="15374" grpId="0" autoUpdateAnimBg="0"/>
      <p:bldP spid="12"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Box 1"/>
          <p:cNvSpPr>
            <a:spLocks noChangeArrowheads="1"/>
          </p:cNvSpPr>
          <p:nvPr/>
        </p:nvSpPr>
        <p:spPr bwMode="auto">
          <a:xfrm>
            <a:off x="827740" y="1155700"/>
            <a:ext cx="7704535" cy="8229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914400" indent="-914400"/>
            <a:r>
              <a:rPr lang="zh-CN" altLang="en-US" sz="4800" dirty="0">
                <a:solidFill>
                  <a:srgbClr val="000000"/>
                </a:solidFill>
                <a:latin typeface="黑体" panose="02010600030101010101" pitchFamily="49" charset="-122"/>
                <a:ea typeface="黑体" panose="02010600030101010101" pitchFamily="49" charset="-122"/>
                <a:sym typeface="黑体" panose="02010600030101010101" pitchFamily="49" charset="-122"/>
              </a:rPr>
              <a:t>     </a:t>
            </a:r>
            <a:r>
              <a:rPr lang="en-US" altLang="zh-CN" sz="4800" b="1" dirty="0" smtClean="0">
                <a:solidFill>
                  <a:srgbClr val="000000"/>
                </a:solidFill>
                <a:latin typeface="黑体" panose="02010600030101010101" pitchFamily="49" charset="-122"/>
                <a:ea typeface="黑体" panose="02010600030101010101" pitchFamily="49" charset="-122"/>
                <a:sym typeface="黑体" panose="02010600030101010101" pitchFamily="49" charset="-122"/>
              </a:rPr>
              <a:t> 14  </a:t>
            </a:r>
            <a:r>
              <a:rPr lang="zh-CN" altLang="en-US" sz="4800" b="1" dirty="0">
                <a:solidFill>
                  <a:srgbClr val="000000"/>
                </a:solidFill>
                <a:latin typeface="黑体" panose="02010600030101010101" pitchFamily="49" charset="-122"/>
                <a:ea typeface="黑体" panose="02010600030101010101" pitchFamily="49" charset="-122"/>
                <a:sym typeface="黑体" panose="02010600030101010101" pitchFamily="49" charset="-122"/>
              </a:rPr>
              <a:t>驿路梨花</a:t>
            </a:r>
          </a:p>
        </p:txBody>
      </p:sp>
      <p:sp>
        <p:nvSpPr>
          <p:cNvPr id="4100" name="直线连接符 21"/>
          <p:cNvSpPr>
            <a:spLocks noChangeShapeType="1"/>
          </p:cNvSpPr>
          <p:nvPr/>
        </p:nvSpPr>
        <p:spPr bwMode="auto">
          <a:xfrm>
            <a:off x="2627866" y="1978660"/>
            <a:ext cx="4295540" cy="10478"/>
          </a:xfrm>
          <a:prstGeom prst="line">
            <a:avLst/>
          </a:prstGeom>
          <a:noFill/>
          <a:ln w="38100">
            <a:solidFill>
              <a:srgbClr val="93B3D7"/>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pic>
        <p:nvPicPr>
          <p:cNvPr id="39940" name="图片 39939" descr="郑州森林公园的百年梨树有型有款"/>
          <p:cNvPicPr>
            <a:picLocks noChangeAspect="1"/>
          </p:cNvPicPr>
          <p:nvPr/>
        </p:nvPicPr>
        <p:blipFill>
          <a:blip r:embed="rId2" cstate="print"/>
          <a:stretch>
            <a:fillRect/>
          </a:stretch>
        </p:blipFill>
        <p:spPr>
          <a:xfrm>
            <a:off x="650240" y="2740660"/>
            <a:ext cx="2343785" cy="2896235"/>
          </a:xfrm>
          <a:prstGeom prst="rect">
            <a:avLst/>
          </a:prstGeom>
          <a:noFill/>
          <a:ln w="9525">
            <a:noFill/>
          </a:ln>
        </p:spPr>
      </p:pic>
      <p:pic>
        <p:nvPicPr>
          <p:cNvPr id="39951" name="图片 39950" descr="郑州森林公园的百年梨树有型有款"/>
          <p:cNvPicPr>
            <a:picLocks noChangeAspect="1"/>
          </p:cNvPicPr>
          <p:nvPr/>
        </p:nvPicPr>
        <p:blipFill>
          <a:blip r:embed="rId2" cstate="print"/>
          <a:stretch>
            <a:fillRect/>
          </a:stretch>
        </p:blipFill>
        <p:spPr>
          <a:xfrm>
            <a:off x="2994025" y="2740660"/>
            <a:ext cx="2557780" cy="2896235"/>
          </a:xfrm>
          <a:prstGeom prst="rect">
            <a:avLst/>
          </a:prstGeom>
          <a:noFill/>
          <a:ln w="9525">
            <a:noFill/>
          </a:ln>
        </p:spPr>
      </p:pic>
      <p:pic>
        <p:nvPicPr>
          <p:cNvPr id="39952" name="图片 39951" descr="郑州森林公园的百年梨树有型有款"/>
          <p:cNvPicPr>
            <a:picLocks noChangeAspect="1"/>
          </p:cNvPicPr>
          <p:nvPr/>
        </p:nvPicPr>
        <p:blipFill>
          <a:blip r:embed="rId2" cstate="print"/>
          <a:stretch>
            <a:fillRect/>
          </a:stretch>
        </p:blipFill>
        <p:spPr>
          <a:xfrm>
            <a:off x="5551805" y="2740660"/>
            <a:ext cx="2743200" cy="2896235"/>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000" b="1">
                <a:solidFill>
                  <a:srgbClr val="00B0F0"/>
                </a:solidFill>
                <a:latin typeface="华文楷体" pitchFamily="2" charset="-122"/>
                <a:ea typeface="华文楷体" pitchFamily="2" charset="-122"/>
                <a:sym typeface="华文楷体" pitchFamily="2" charset="-122"/>
              </a:rPr>
              <a:t>课件</a:t>
            </a:r>
            <a:r>
              <a:rPr lang="zh-CN" altLang="en-US" sz="2000">
                <a:solidFill>
                  <a:srgbClr val="00B0F0"/>
                </a:solidFill>
                <a:latin typeface="Candara" panose="020E0502030303020204" pitchFamily="34" charset="0"/>
                <a:ea typeface="华文楷体" pitchFamily="2" charset="-122"/>
                <a:sym typeface="Candara" panose="020E0502030303020204" pitchFamily="34" charset="0"/>
              </a:rPr>
              <a:t>PPT</a:t>
            </a:r>
          </a:p>
        </p:txBody>
      </p:sp>
      <p:grpSp>
        <p:nvGrpSpPr>
          <p:cNvPr id="7171" name="组合 5"/>
          <p:cNvGrpSpPr/>
          <p:nvPr/>
        </p:nvGrpSpPr>
        <p:grpSpPr bwMode="auto">
          <a:xfrm>
            <a:off x="466725" y="1341438"/>
            <a:ext cx="2073275" cy="4762"/>
            <a:chOff x="0" y="0"/>
            <a:chExt cx="2071702" cy="5754"/>
          </a:xfrm>
        </p:grpSpPr>
        <p:sp>
          <p:nvSpPr>
            <p:cNvPr id="7173"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7172" name="同侧圆角矩形 5"/>
          <p:cNvSpPr>
            <a:spLocks noChangeArrowheads="1"/>
          </p:cNvSpPr>
          <p:nvPr/>
        </p:nvSpPr>
        <p:spPr bwMode="auto">
          <a:xfrm>
            <a:off x="452438" y="765175"/>
            <a:ext cx="2000250" cy="515938"/>
          </a:xfrm>
          <a:custGeom>
            <a:avLst/>
            <a:gdLst>
              <a:gd name="T0" fmla="*/ 86012 w 2000609"/>
              <a:gd name="T1" fmla="*/ 0 h 516419"/>
              <a:gd name="T2" fmla="*/ 1913164 w 2000609"/>
              <a:gd name="T3" fmla="*/ 0 h 516419"/>
              <a:gd name="T4" fmla="*/ 1999173 w 2000609"/>
              <a:gd name="T5" fmla="*/ 85752 h 516419"/>
              <a:gd name="T6" fmla="*/ 1999173 w 2000609"/>
              <a:gd name="T7" fmla="*/ 514497 h 516419"/>
              <a:gd name="T8" fmla="*/ 1999173 w 2000609"/>
              <a:gd name="T9" fmla="*/ 514497 h 516419"/>
              <a:gd name="T10" fmla="*/ 0 w 2000609"/>
              <a:gd name="T11" fmla="*/ 514497 h 516419"/>
              <a:gd name="T12" fmla="*/ 0 w 2000609"/>
              <a:gd name="T13" fmla="*/ 514497 h 516419"/>
              <a:gd name="T14" fmla="*/ 0 w 2000609"/>
              <a:gd name="T15" fmla="*/ 85752 h 516419"/>
              <a:gd name="T16" fmla="*/ 86012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86072" y="0"/>
                </a:moveTo>
                <a:lnTo>
                  <a:pt x="1914537" y="0"/>
                </a:lnTo>
                <a:cubicBezTo>
                  <a:pt x="1962073" y="0"/>
                  <a:pt x="2000609" y="38536"/>
                  <a:pt x="2000609" y="86072"/>
                </a:cubicBezTo>
                <a:lnTo>
                  <a:pt x="2000609" y="516419"/>
                </a:lnTo>
                <a:lnTo>
                  <a:pt x="0" y="516419"/>
                </a:lnTo>
                <a:lnTo>
                  <a:pt x="0" y="86072"/>
                </a:lnTo>
                <a:cubicBezTo>
                  <a:pt x="0" y="38536"/>
                  <a:pt x="38536" y="0"/>
                  <a:pt x="86072"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zh-CN" altLang="en-US" sz="3000" b="1">
                <a:solidFill>
                  <a:srgbClr val="000000"/>
                </a:solidFill>
                <a:latin typeface="华文新魏" panose="02010800040101010101" pitchFamily="2" charset="-122"/>
                <a:ea typeface="华文新魏" panose="02010800040101010101" pitchFamily="2" charset="-122"/>
              </a:rPr>
              <a:t>作者档案</a:t>
            </a:r>
          </a:p>
        </p:txBody>
      </p:sp>
      <p:sp>
        <p:nvSpPr>
          <p:cNvPr id="101" name="文本框 100"/>
          <p:cNvSpPr txBox="1"/>
          <p:nvPr/>
        </p:nvSpPr>
        <p:spPr>
          <a:xfrm>
            <a:off x="357158" y="1606550"/>
            <a:ext cx="8501122" cy="4031873"/>
          </a:xfrm>
          <a:prstGeom prst="rect">
            <a:avLst/>
          </a:prstGeom>
          <a:noFill/>
          <a:ln w="9525">
            <a:noFill/>
          </a:ln>
        </p:spPr>
        <p:txBody>
          <a:bodyPr wrap="square">
            <a:spAutoFit/>
          </a:bodyPr>
          <a:lstStyle/>
          <a:p>
            <a:pPr marL="0" indent="304800" algn="l"/>
            <a:r>
              <a:rPr lang="zh-CN" altLang="en-US" sz="3200" b="1" u="none" dirty="0" smtClean="0">
                <a:latin typeface="华文新魏" panose="02010800040101010101" pitchFamily="2" charset="-122"/>
                <a:ea typeface="华文新魏" panose="02010800040101010101" pitchFamily="2" charset="-122"/>
                <a:cs typeface="宋体" panose="02010600030101010101" pitchFamily="2" charset="-122"/>
              </a:rPr>
              <a:t>   彭</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荆风，当代作家。他只读过两年初中，</a:t>
            </a:r>
            <a:r>
              <a:rPr lang="en-US" altLang="zh-CN" sz="3200" b="1" u="none" dirty="0">
                <a:latin typeface="华文新魏" panose="02010800040101010101" pitchFamily="2" charset="-122"/>
                <a:ea typeface="华文新魏" panose="02010800040101010101" pitchFamily="2" charset="-122"/>
                <a:cs typeface="Arial" panose="020B0604020202020204" pitchFamily="34" charset="0"/>
              </a:rPr>
              <a:t>1949 </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年参加中国人民解放军，</a:t>
            </a:r>
            <a:r>
              <a:rPr lang="en-US" altLang="zh-CN" sz="3200" b="1" u="none" dirty="0">
                <a:latin typeface="华文新魏" panose="02010800040101010101" pitchFamily="2" charset="-122"/>
                <a:ea typeface="华文新魏" panose="02010800040101010101" pitchFamily="2" charset="-122"/>
                <a:cs typeface="Arial" panose="020B0604020202020204" pitchFamily="34" charset="0"/>
              </a:rPr>
              <a:t>1952</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年开始在报刊上发表作品。</a:t>
            </a:r>
            <a:r>
              <a:rPr lang="zh-CN" altLang="en-US" sz="3200" b="1" u="none" dirty="0">
                <a:latin typeface="华文新魏" panose="02010800040101010101" pitchFamily="2" charset="-122"/>
                <a:ea typeface="华文新魏" panose="02010800040101010101" pitchFamily="2" charset="-122"/>
                <a:cs typeface="Arial" panose="020B0604020202020204" pitchFamily="34" charset="0"/>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文化革命</a:t>
            </a:r>
            <a:r>
              <a:rPr lang="zh-CN" altLang="en-US" sz="3200" b="1" u="none" dirty="0">
                <a:latin typeface="华文新魏" panose="02010800040101010101" pitchFamily="2" charset="-122"/>
                <a:ea typeface="华文新魏" panose="02010800040101010101" pitchFamily="2" charset="-122"/>
                <a:cs typeface="Arial" panose="020B0604020202020204" pitchFamily="34" charset="0"/>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中，受到林彪、江青反革命集团迫害，坐了七年监 狱。</a:t>
            </a:r>
            <a:r>
              <a:rPr lang="zh-CN" altLang="en-US" sz="3200" b="1" u="none" dirty="0" smtClean="0">
                <a:latin typeface="华文新魏" panose="02010800040101010101" pitchFamily="2" charset="-122"/>
                <a:ea typeface="华文新魏" panose="02010800040101010101" pitchFamily="2" charset="-122"/>
                <a:cs typeface="宋体" panose="02010600030101010101" pitchFamily="2" charset="-122"/>
              </a:rPr>
              <a:t>打倒</a:t>
            </a:r>
            <a:r>
              <a:rPr lang="zh-CN" altLang="en-US" sz="3200" b="1" u="none" dirty="0" smtClean="0">
                <a:latin typeface="华文新魏" panose="02010800040101010101" pitchFamily="2" charset="-122"/>
                <a:ea typeface="华文新魏" panose="02010800040101010101" pitchFamily="2" charset="-122"/>
                <a:cs typeface="Arial" panose="020B0604020202020204" pitchFamily="34" charset="0"/>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四人帮</a:t>
            </a:r>
            <a:r>
              <a:rPr lang="zh-CN" altLang="en-US" sz="3200" b="1" u="none" dirty="0">
                <a:latin typeface="华文新魏" panose="02010800040101010101" pitchFamily="2" charset="-122"/>
                <a:ea typeface="华文新魏" panose="02010800040101010101" pitchFamily="2" charset="-122"/>
                <a:cs typeface="Arial" panose="020B0604020202020204" pitchFamily="34" charset="0"/>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后重新提笔写作，</a:t>
            </a:r>
            <a:r>
              <a:rPr lang="en-US" altLang="zh-CN" sz="3200" b="1"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驿路梨花</a:t>
            </a:r>
            <a:r>
              <a:rPr lang="en-US" altLang="zh-CN" sz="3200" b="1"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是重新提笔后的第一篇。著有长篇小说</a:t>
            </a:r>
            <a:r>
              <a:rPr lang="en-US" altLang="zh-CN" sz="3200" b="1"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鹿衔草</a:t>
            </a:r>
            <a:r>
              <a:rPr lang="en-US" altLang="zh-CN" sz="3200" b="1"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a:t>
            </a:r>
            <a:r>
              <a:rPr lang="en-US" altLang="zh-CN" sz="3200" b="1"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断肠草</a:t>
            </a:r>
            <a:r>
              <a:rPr lang="en-US" altLang="zh-CN" sz="3200" b="1"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a:t>
            </a:r>
            <a:r>
              <a:rPr lang="en-US" altLang="zh-CN" sz="3200" b="1"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师长在向士兵敬礼</a:t>
            </a:r>
            <a:r>
              <a:rPr lang="en-US" altLang="zh-CN" sz="3200" b="1"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a:t>
            </a:r>
            <a:r>
              <a:rPr lang="en-US" altLang="zh-CN" sz="3200" b="1"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绿月亮</a:t>
            </a:r>
            <a:r>
              <a:rPr lang="en-US" altLang="zh-CN" sz="3200" b="1"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3200" b="1" u="none" dirty="0">
                <a:latin typeface="华文新魏" panose="02010800040101010101" pitchFamily="2" charset="-122"/>
                <a:ea typeface="华文新魏" panose="02010800040101010101" pitchFamily="2" charset="-122"/>
                <a:cs typeface="宋体" panose="02010600030101010101" pitchFamily="2" charset="-122"/>
              </a:rPr>
              <a:t>等。</a:t>
            </a:r>
            <a:endParaRPr lang="zh-CN" altLang="en-US" sz="3200" b="1" dirty="0">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diamond(in)">
                                      <p:cBhvr>
                                        <p:cTn id="7" dur="2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9" name="组合 5"/>
          <p:cNvGrpSpPr/>
          <p:nvPr/>
        </p:nvGrpSpPr>
        <p:grpSpPr bwMode="auto">
          <a:xfrm>
            <a:off x="500034" y="1428736"/>
            <a:ext cx="2073275" cy="4762"/>
            <a:chOff x="0" y="0"/>
            <a:chExt cx="2071702" cy="5754"/>
          </a:xfrm>
        </p:grpSpPr>
        <p:sp>
          <p:nvSpPr>
            <p:cNvPr id="9221"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9220" name="同侧圆角矩形 5"/>
          <p:cNvSpPr>
            <a:spLocks noChangeArrowheads="1"/>
          </p:cNvSpPr>
          <p:nvPr/>
        </p:nvSpPr>
        <p:spPr bwMode="auto">
          <a:xfrm>
            <a:off x="500034" y="785794"/>
            <a:ext cx="2000250" cy="515938"/>
          </a:xfrm>
          <a:custGeom>
            <a:avLst/>
            <a:gdLst>
              <a:gd name="T0" fmla="*/ 86012 w 2000609"/>
              <a:gd name="T1" fmla="*/ 0 h 516419"/>
              <a:gd name="T2" fmla="*/ 1913164 w 2000609"/>
              <a:gd name="T3" fmla="*/ 0 h 516419"/>
              <a:gd name="T4" fmla="*/ 1999173 w 2000609"/>
              <a:gd name="T5" fmla="*/ 85752 h 516419"/>
              <a:gd name="T6" fmla="*/ 1999173 w 2000609"/>
              <a:gd name="T7" fmla="*/ 514497 h 516419"/>
              <a:gd name="T8" fmla="*/ 1999173 w 2000609"/>
              <a:gd name="T9" fmla="*/ 514497 h 516419"/>
              <a:gd name="T10" fmla="*/ 0 w 2000609"/>
              <a:gd name="T11" fmla="*/ 514497 h 516419"/>
              <a:gd name="T12" fmla="*/ 0 w 2000609"/>
              <a:gd name="T13" fmla="*/ 514497 h 516419"/>
              <a:gd name="T14" fmla="*/ 0 w 2000609"/>
              <a:gd name="T15" fmla="*/ 85752 h 516419"/>
              <a:gd name="T16" fmla="*/ 86012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86072" y="0"/>
                </a:moveTo>
                <a:lnTo>
                  <a:pt x="1914537" y="0"/>
                </a:lnTo>
                <a:cubicBezTo>
                  <a:pt x="1962073" y="0"/>
                  <a:pt x="2000609" y="38536"/>
                  <a:pt x="2000609" y="86072"/>
                </a:cubicBezTo>
                <a:lnTo>
                  <a:pt x="2000609" y="516419"/>
                </a:lnTo>
                <a:lnTo>
                  <a:pt x="0" y="516419"/>
                </a:lnTo>
                <a:lnTo>
                  <a:pt x="0" y="86072"/>
                </a:lnTo>
                <a:cubicBezTo>
                  <a:pt x="0" y="38536"/>
                  <a:pt x="38536" y="0"/>
                  <a:pt x="86072"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zh-CN" altLang="en-US" sz="3000" b="1" dirty="0" smtClean="0">
                <a:solidFill>
                  <a:srgbClr val="000000"/>
                </a:solidFill>
                <a:latin typeface="华文新魏" panose="02010800040101010101" pitchFamily="2" charset="-122"/>
                <a:ea typeface="华文新魏" panose="02010800040101010101" pitchFamily="2" charset="-122"/>
              </a:rPr>
              <a:t>整体感知</a:t>
            </a:r>
            <a:endParaRPr lang="zh-CN" altLang="en-US" sz="3000" b="1" dirty="0">
              <a:solidFill>
                <a:srgbClr val="000000"/>
              </a:solidFill>
              <a:latin typeface="华文新魏" panose="02010800040101010101" pitchFamily="2" charset="-122"/>
              <a:ea typeface="华文新魏" panose="02010800040101010101" pitchFamily="2" charset="-122"/>
            </a:endParaRPr>
          </a:p>
        </p:txBody>
      </p:sp>
      <p:sp>
        <p:nvSpPr>
          <p:cNvPr id="101" name="文本框 100"/>
          <p:cNvSpPr txBox="1"/>
          <p:nvPr/>
        </p:nvSpPr>
        <p:spPr>
          <a:xfrm>
            <a:off x="500034" y="2143116"/>
            <a:ext cx="8295853" cy="1569660"/>
          </a:xfrm>
          <a:prstGeom prst="rect">
            <a:avLst/>
          </a:prstGeom>
          <a:noFill/>
          <a:ln w="28575">
            <a:solidFill>
              <a:srgbClr val="92D050"/>
            </a:solidFill>
          </a:ln>
        </p:spPr>
        <p:txBody>
          <a:bodyPr wrap="square">
            <a:spAutoFit/>
          </a:bodyPr>
          <a:lstStyle/>
          <a:p>
            <a:pPr marL="0" indent="266700" algn="l"/>
            <a:r>
              <a:rPr lang="en-US" altLang="zh-CN" sz="3200" b="1" u="none" dirty="0" smtClean="0">
                <a:latin typeface="华文新魏" panose="02010800040101010101" pitchFamily="2" charset="-122"/>
                <a:ea typeface="华文新魏" panose="02010800040101010101" pitchFamily="2" charset="-122"/>
                <a:cs typeface="宋体" panose="02010600030101010101" pitchFamily="2" charset="-122"/>
              </a:rPr>
              <a:t>1</a:t>
            </a:r>
            <a:r>
              <a:rPr lang="zh-CN" altLang="en-US" sz="3200" b="1" dirty="0" smtClean="0">
                <a:latin typeface="华文新魏" panose="02010800040101010101" pitchFamily="2" charset="-122"/>
                <a:ea typeface="华文新魏" panose="02010800040101010101" pitchFamily="2" charset="-122"/>
              </a:rPr>
              <a:t>、快速阅读课文，找出本文的线索。</a:t>
            </a:r>
            <a:endParaRPr lang="en-US" altLang="zh-CN" sz="3200" b="1" dirty="0" smtClean="0">
              <a:latin typeface="华文新魏" panose="02010800040101010101" pitchFamily="2" charset="-122"/>
              <a:ea typeface="华文新魏" panose="02010800040101010101" pitchFamily="2" charset="-122"/>
            </a:endParaRPr>
          </a:p>
          <a:p>
            <a:pPr marL="0" indent="266700" algn="l"/>
            <a:r>
              <a:rPr lang="en-US" altLang="zh-CN" sz="3200" b="1" u="none" dirty="0" smtClean="0">
                <a:latin typeface="华文新魏" panose="02010800040101010101" pitchFamily="2" charset="-122"/>
                <a:ea typeface="华文新魏" panose="02010800040101010101" pitchFamily="2" charset="-122"/>
                <a:cs typeface="宋体" panose="02010600030101010101" pitchFamily="2" charset="-122"/>
              </a:rPr>
              <a:t>2</a:t>
            </a:r>
            <a:r>
              <a:rPr lang="zh-CN" altLang="en-US" sz="3200" b="1" u="none" dirty="0" smtClean="0">
                <a:latin typeface="华文新魏" panose="02010800040101010101" pitchFamily="2" charset="-122"/>
                <a:ea typeface="华文新魏" panose="02010800040101010101" pitchFamily="2" charset="-122"/>
                <a:cs typeface="宋体" panose="02010600030101010101" pitchFamily="2" charset="-122"/>
              </a:rPr>
              <a:t>、划出文中描写梨花的句子。这几处的描写哪些是实写的，哪些是虚写的？</a:t>
            </a:r>
            <a:endParaRPr lang="en-US" altLang="zh-CN" sz="3200" b="1" u="none" dirty="0" smtClean="0">
              <a:latin typeface="华文新魏" panose="02010800040101010101" pitchFamily="2" charset="-122"/>
              <a:ea typeface="华文新魏" panose="0201080004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strips(downLeft)">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同侧圆角矩形 7"/>
          <p:cNvSpPr>
            <a:spLocks noChangeArrowheads="1"/>
          </p:cNvSpPr>
          <p:nvPr/>
        </p:nvSpPr>
        <p:spPr bwMode="auto">
          <a:xfrm>
            <a:off x="411600"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精研细读</a:t>
            </a:r>
          </a:p>
        </p:txBody>
      </p:sp>
      <p:sp>
        <p:nvSpPr>
          <p:cNvPr id="2" name="文本框 1"/>
          <p:cNvSpPr txBox="1"/>
          <p:nvPr/>
        </p:nvSpPr>
        <p:spPr>
          <a:xfrm>
            <a:off x="357158" y="4214818"/>
            <a:ext cx="8565192" cy="1077218"/>
          </a:xfrm>
          <a:prstGeom prst="rect">
            <a:avLst/>
          </a:prstGeom>
          <a:noFill/>
          <a:ln w="28575">
            <a:solidFill>
              <a:srgbClr val="92D050"/>
            </a:solidFill>
          </a:ln>
        </p:spPr>
        <p:txBody>
          <a:bodyPr wrap="square" rtlCol="0" anchor="t">
            <a:spAutoFit/>
          </a:bodyPr>
          <a:lstStyle/>
          <a:p>
            <a:pPr lvl="0">
              <a:spcBef>
                <a:spcPct val="50000"/>
              </a:spcBef>
            </a:pPr>
            <a:r>
              <a:rPr lang="en-US" altLang="zh-CN" sz="3200" b="1" dirty="0">
                <a:latin typeface="Times New Roman" panose="02020603050405020304" pitchFamily="18" charset="0"/>
                <a:sym typeface="+mn-ea"/>
              </a:rPr>
              <a:t> </a:t>
            </a:r>
            <a:r>
              <a:rPr lang="en-US" altLang="zh-CN" sz="3200" b="1" dirty="0" smtClean="0">
                <a:latin typeface="Times New Roman" panose="02020603050405020304" pitchFamily="18" charset="0"/>
                <a:sym typeface="+mn-ea"/>
              </a:rPr>
              <a:t>2</a:t>
            </a:r>
            <a:r>
              <a:rPr lang="zh-CN" altLang="en-US" sz="3200" b="1" dirty="0" smtClean="0">
                <a:latin typeface="Times New Roman" panose="02020603050405020304" pitchFamily="18" charset="0"/>
                <a:sym typeface="+mn-ea"/>
              </a:rPr>
              <a:t>、朗读描写梨花美景的语句。品味写景的语言，体会写景的作用。</a:t>
            </a:r>
            <a:endParaRPr lang="zh-CN" altLang="en-US" sz="3200" b="1" dirty="0">
              <a:latin typeface="华文新魏" panose="02010800040101010101" pitchFamily="2" charset="-122"/>
              <a:ea typeface="华文新魏" panose="02010800040101010101" pitchFamily="2" charset="-122"/>
              <a:sym typeface="+mn-ea"/>
            </a:endParaRPr>
          </a:p>
        </p:txBody>
      </p:sp>
      <p:grpSp>
        <p:nvGrpSpPr>
          <p:cNvPr id="4" name="组合 3"/>
          <p:cNvGrpSpPr/>
          <p:nvPr/>
        </p:nvGrpSpPr>
        <p:grpSpPr bwMode="auto">
          <a:xfrm>
            <a:off x="410580" y="1341438"/>
            <a:ext cx="2073275" cy="4762"/>
            <a:chOff x="0" y="0"/>
            <a:chExt cx="2071702" cy="5754"/>
          </a:xfrm>
        </p:grpSpPr>
        <p:sp>
          <p:nvSpPr>
            <p:cNvPr id="5"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6" name="文本框 1"/>
          <p:cNvSpPr txBox="1"/>
          <p:nvPr/>
        </p:nvSpPr>
        <p:spPr>
          <a:xfrm>
            <a:off x="357158" y="2285992"/>
            <a:ext cx="8614403" cy="1323439"/>
          </a:xfrm>
          <a:prstGeom prst="rect">
            <a:avLst/>
          </a:prstGeom>
          <a:noFill/>
          <a:ln w="28575">
            <a:solidFill>
              <a:srgbClr val="92D050"/>
            </a:solidFill>
          </a:ln>
        </p:spPr>
        <p:txBody>
          <a:bodyPr wrap="square" rtlCol="0" anchor="t">
            <a:spAutoFit/>
          </a:bodyPr>
          <a:lstStyle/>
          <a:p>
            <a:pPr lvl="0">
              <a:spcBef>
                <a:spcPct val="50000"/>
              </a:spcBef>
            </a:pPr>
            <a:r>
              <a:rPr lang="en-US" altLang="zh-CN" sz="3200" b="1" dirty="0">
                <a:latin typeface="Times New Roman" panose="02020603050405020304" pitchFamily="18" charset="0"/>
                <a:sym typeface="+mn-ea"/>
              </a:rPr>
              <a:t> </a:t>
            </a:r>
            <a:r>
              <a:rPr lang="zh-CN" altLang="en-US" sz="3200" b="1" dirty="0" smtClean="0">
                <a:solidFill>
                  <a:srgbClr val="FF0000"/>
                </a:solidFill>
                <a:latin typeface="Times New Roman" panose="02020603050405020304" pitchFamily="18" charset="0"/>
                <a:sym typeface="+mn-ea"/>
              </a:rPr>
              <a:t>（一）一写梨花</a:t>
            </a:r>
            <a:endParaRPr lang="en-US" altLang="zh-CN" sz="3200" b="1" dirty="0" smtClean="0">
              <a:solidFill>
                <a:srgbClr val="FF0000"/>
              </a:solidFill>
              <a:latin typeface="Times New Roman" panose="02020603050405020304" pitchFamily="18" charset="0"/>
              <a:sym typeface="+mn-ea"/>
            </a:endParaRPr>
          </a:p>
          <a:p>
            <a:pPr lvl="0">
              <a:spcBef>
                <a:spcPct val="50000"/>
              </a:spcBef>
            </a:pPr>
            <a:r>
              <a:rPr lang="en-US" altLang="zh-CN" sz="3200" b="1" dirty="0" smtClean="0">
                <a:latin typeface="Times New Roman" panose="02020603050405020304" pitchFamily="18" charset="0"/>
                <a:ea typeface="华文新魏" panose="02010800040101010101" pitchFamily="2" charset="-122"/>
                <a:sym typeface="+mn-ea"/>
              </a:rPr>
              <a:t>1</a:t>
            </a:r>
            <a:r>
              <a:rPr lang="zh-CN" altLang="en-US" sz="3200" b="1" dirty="0" smtClean="0">
                <a:latin typeface="Times New Roman" panose="02020603050405020304" pitchFamily="18" charset="0"/>
                <a:ea typeface="华文新魏" panose="02010800040101010101" pitchFamily="2" charset="-122"/>
                <a:sym typeface="+mn-ea"/>
              </a:rPr>
              <a:t>、小说是怎样开头的？这样开头有什么好处？</a:t>
            </a:r>
            <a:endParaRPr lang="zh-CN" altLang="en-US" sz="3200" b="1" dirty="0">
              <a:latin typeface="华文新魏" panose="02010800040101010101" pitchFamily="2" charset="-122"/>
              <a:ea typeface="华文新魏" panose="0201080004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同侧圆角矩形 7"/>
          <p:cNvSpPr>
            <a:spLocks noChangeArrowheads="1"/>
          </p:cNvSpPr>
          <p:nvPr/>
        </p:nvSpPr>
        <p:spPr bwMode="auto">
          <a:xfrm>
            <a:off x="411600"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精研细读</a:t>
            </a:r>
          </a:p>
        </p:txBody>
      </p:sp>
      <p:sp>
        <p:nvSpPr>
          <p:cNvPr id="2" name="文本框 1"/>
          <p:cNvSpPr txBox="1"/>
          <p:nvPr/>
        </p:nvSpPr>
        <p:spPr>
          <a:xfrm>
            <a:off x="395711" y="2315210"/>
            <a:ext cx="8054870" cy="2308324"/>
          </a:xfrm>
          <a:prstGeom prst="rect">
            <a:avLst/>
          </a:prstGeom>
          <a:noFill/>
          <a:ln w="28575">
            <a:solidFill>
              <a:srgbClr val="92D050"/>
            </a:solidFill>
          </a:ln>
        </p:spPr>
        <p:txBody>
          <a:bodyPr wrap="square" rtlCol="0" anchor="t">
            <a:spAutoFit/>
          </a:bodyPr>
          <a:lstStyle/>
          <a:p>
            <a:pPr lvl="0">
              <a:spcBef>
                <a:spcPct val="50000"/>
              </a:spcBef>
            </a:pPr>
            <a:r>
              <a:rPr lang="zh-CN" altLang="en-US" sz="3200" b="1" dirty="0" smtClean="0">
                <a:solidFill>
                  <a:srgbClr val="FF0000"/>
                </a:solidFill>
                <a:latin typeface="华文新魏" panose="02010800040101010101" pitchFamily="2" charset="-122"/>
                <a:ea typeface="华文新魏" panose="02010800040101010101" pitchFamily="2" charset="-122"/>
              </a:rPr>
              <a:t>（二）二写梨花</a:t>
            </a:r>
            <a:endParaRPr lang="en-US" altLang="zh-CN" sz="3200" b="1" dirty="0" smtClean="0">
              <a:solidFill>
                <a:srgbClr val="FF0000"/>
              </a:solidFill>
              <a:latin typeface="华文新魏" panose="02010800040101010101" pitchFamily="2" charset="-122"/>
              <a:ea typeface="华文新魏" panose="02010800040101010101" pitchFamily="2" charset="-122"/>
            </a:endParaRPr>
          </a:p>
          <a:p>
            <a:pPr lvl="0">
              <a:spcBef>
                <a:spcPct val="50000"/>
              </a:spcBef>
            </a:pPr>
            <a:r>
              <a:rPr lang="zh-CN" altLang="en-US" sz="3200" b="1" dirty="0" smtClean="0">
                <a:latin typeface="华文新魏" panose="02010800040101010101" pitchFamily="2" charset="-122"/>
                <a:ea typeface="华文新魏" panose="02010800040101010101" pitchFamily="2" charset="-122"/>
              </a:rPr>
              <a:t>    齐读</a:t>
            </a:r>
            <a:r>
              <a:rPr lang="en-US" altLang="zh-CN" sz="3200" b="1" dirty="0" smtClean="0">
                <a:latin typeface="华文新魏" panose="02010800040101010101" pitchFamily="2" charset="-122"/>
                <a:ea typeface="华文新魏" panose="02010800040101010101" pitchFamily="2" charset="-122"/>
              </a:rPr>
              <a:t>27</a:t>
            </a:r>
            <a:r>
              <a:rPr lang="zh-CN" altLang="en-US" sz="3200" b="1" dirty="0" smtClean="0">
                <a:latin typeface="华文新魏" panose="02010800040101010101" pitchFamily="2" charset="-122"/>
                <a:ea typeface="华文新魏" panose="02010800040101010101" pitchFamily="2" charset="-122"/>
              </a:rPr>
              <a:t>自然段，思考：本段再写梨花有什么作用？作者为什么要把梨花姑娘放到梨花林里去写？</a:t>
            </a:r>
            <a:endParaRPr lang="zh-CN" altLang="en-US" sz="3200" b="1" dirty="0">
              <a:latin typeface="华文新魏" panose="02010800040101010101" pitchFamily="2" charset="-122"/>
              <a:ea typeface="华文新魏" panose="02010800040101010101" pitchFamily="2" charset="-122"/>
            </a:endParaRPr>
          </a:p>
        </p:txBody>
      </p:sp>
      <p:grpSp>
        <p:nvGrpSpPr>
          <p:cNvPr id="4" name="组合 3"/>
          <p:cNvGrpSpPr/>
          <p:nvPr/>
        </p:nvGrpSpPr>
        <p:grpSpPr bwMode="auto">
          <a:xfrm>
            <a:off x="410580" y="1341438"/>
            <a:ext cx="2073275" cy="4762"/>
            <a:chOff x="0" y="0"/>
            <a:chExt cx="2071702" cy="5754"/>
          </a:xfrm>
        </p:grpSpPr>
        <p:sp>
          <p:nvSpPr>
            <p:cNvPr id="5"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同侧圆角矩形 7"/>
          <p:cNvSpPr>
            <a:spLocks noChangeArrowheads="1"/>
          </p:cNvSpPr>
          <p:nvPr/>
        </p:nvSpPr>
        <p:spPr bwMode="auto">
          <a:xfrm>
            <a:off x="411600"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精研细读</a:t>
            </a:r>
          </a:p>
        </p:txBody>
      </p:sp>
      <p:sp>
        <p:nvSpPr>
          <p:cNvPr id="2" name="文本框 1"/>
          <p:cNvSpPr txBox="1"/>
          <p:nvPr/>
        </p:nvSpPr>
        <p:spPr>
          <a:xfrm>
            <a:off x="539721" y="1916895"/>
            <a:ext cx="7910860" cy="1169551"/>
          </a:xfrm>
          <a:prstGeom prst="rect">
            <a:avLst/>
          </a:prstGeom>
          <a:noFill/>
          <a:ln w="28575">
            <a:solidFill>
              <a:srgbClr val="92D050"/>
            </a:solidFill>
          </a:ln>
        </p:spPr>
        <p:txBody>
          <a:bodyPr wrap="square" rtlCol="0" anchor="t">
            <a:spAutoFit/>
          </a:bodyPr>
          <a:lstStyle/>
          <a:p>
            <a:pPr lvl="0">
              <a:spcBef>
                <a:spcPct val="50000"/>
              </a:spcBef>
            </a:pPr>
            <a:r>
              <a:rPr lang="zh-CN" altLang="en-US" sz="2800" b="1" dirty="0" smtClean="0">
                <a:solidFill>
                  <a:srgbClr val="FF0000"/>
                </a:solidFill>
                <a:latin typeface="华文新魏" panose="02010800040101010101" pitchFamily="2" charset="-122"/>
                <a:ea typeface="华文新魏" panose="02010800040101010101" pitchFamily="2" charset="-122"/>
                <a:sym typeface="+mn-ea"/>
              </a:rPr>
              <a:t>（三）三写梨花</a:t>
            </a:r>
            <a:endParaRPr lang="en-US" altLang="zh-CN" sz="2800" b="1" dirty="0" smtClean="0">
              <a:solidFill>
                <a:srgbClr val="FF0000"/>
              </a:solidFill>
              <a:latin typeface="华文新魏" panose="02010800040101010101" pitchFamily="2" charset="-122"/>
              <a:ea typeface="华文新魏" panose="02010800040101010101" pitchFamily="2" charset="-122"/>
              <a:sym typeface="+mn-ea"/>
            </a:endParaRPr>
          </a:p>
          <a:p>
            <a:pPr lvl="0">
              <a:spcBef>
                <a:spcPct val="50000"/>
              </a:spcBef>
            </a:pPr>
            <a:r>
              <a:rPr lang="en-US" altLang="zh-CN" sz="2800" b="1" dirty="0" smtClean="0">
                <a:latin typeface="华文新魏" panose="02010800040101010101" pitchFamily="2" charset="-122"/>
                <a:ea typeface="华文新魏" panose="02010800040101010101" pitchFamily="2" charset="-122"/>
                <a:sym typeface="+mn-ea"/>
              </a:rPr>
              <a:t>1</a:t>
            </a:r>
            <a:r>
              <a:rPr lang="zh-CN" altLang="en-US" sz="2800" b="1" dirty="0" smtClean="0">
                <a:latin typeface="华文新魏" panose="02010800040101010101" pitchFamily="2" charset="-122"/>
                <a:ea typeface="华文新魏" panose="02010800040101010101" pitchFamily="2" charset="-122"/>
                <a:sym typeface="+mn-ea"/>
              </a:rPr>
              <a:t>、文中写遇见哈尼族小姑娘有什么作用？</a:t>
            </a:r>
            <a:endParaRPr lang="zh-CN" altLang="en-US" sz="2800" b="1" dirty="0">
              <a:latin typeface="华文新魏" panose="02010800040101010101" pitchFamily="2" charset="-122"/>
              <a:ea typeface="华文新魏" panose="02010800040101010101" pitchFamily="2" charset="-122"/>
              <a:sym typeface="+mn-ea"/>
            </a:endParaRPr>
          </a:p>
        </p:txBody>
      </p:sp>
      <p:grpSp>
        <p:nvGrpSpPr>
          <p:cNvPr id="4" name="组合 3"/>
          <p:cNvGrpSpPr/>
          <p:nvPr/>
        </p:nvGrpSpPr>
        <p:grpSpPr bwMode="auto">
          <a:xfrm>
            <a:off x="410580" y="1341438"/>
            <a:ext cx="2073275" cy="4762"/>
            <a:chOff x="0" y="0"/>
            <a:chExt cx="2071702" cy="5754"/>
          </a:xfrm>
        </p:grpSpPr>
        <p:sp>
          <p:nvSpPr>
            <p:cNvPr id="5"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6" name="文本框 1"/>
          <p:cNvSpPr txBox="1"/>
          <p:nvPr/>
        </p:nvSpPr>
        <p:spPr>
          <a:xfrm>
            <a:off x="571472" y="3357562"/>
            <a:ext cx="7910860" cy="584775"/>
          </a:xfrm>
          <a:prstGeom prst="rect">
            <a:avLst/>
          </a:prstGeom>
          <a:noFill/>
          <a:ln w="28575">
            <a:solidFill>
              <a:srgbClr val="92D050"/>
            </a:solidFill>
          </a:ln>
        </p:spPr>
        <p:txBody>
          <a:bodyPr wrap="square" rtlCol="0" anchor="t">
            <a:spAutoFit/>
          </a:bodyPr>
          <a:lstStyle/>
          <a:p>
            <a:pPr lvl="0">
              <a:spcBef>
                <a:spcPct val="50000"/>
              </a:spcBef>
            </a:pPr>
            <a:r>
              <a:rPr lang="en-US" altLang="zh-CN" sz="3200" b="1" dirty="0" smtClean="0">
                <a:latin typeface="华文新魏" panose="02010800040101010101" pitchFamily="2" charset="-122"/>
                <a:ea typeface="华文新魏" panose="02010800040101010101" pitchFamily="2" charset="-122"/>
                <a:sym typeface="+mn-ea"/>
              </a:rPr>
              <a:t>2</a:t>
            </a:r>
            <a:r>
              <a:rPr lang="zh-CN" altLang="en-US" sz="3200" b="1" dirty="0" smtClean="0">
                <a:latin typeface="华文新魏" panose="02010800040101010101" pitchFamily="2" charset="-122"/>
                <a:ea typeface="华文新魏" panose="02010800040101010101" pitchFamily="2" charset="-122"/>
                <a:sym typeface="+mn-ea"/>
              </a:rPr>
              <a:t>、究竟谁是房子的主人？</a:t>
            </a:r>
            <a:endParaRPr lang="zh-CN" altLang="en-US" sz="3200" b="1" dirty="0">
              <a:latin typeface="华文新魏" panose="02010800040101010101" pitchFamily="2" charset="-122"/>
              <a:ea typeface="华文新魏" panose="02010800040101010101" pitchFamily="2" charset="-122"/>
              <a:sym typeface="+mn-ea"/>
            </a:endParaRPr>
          </a:p>
        </p:txBody>
      </p:sp>
      <p:sp>
        <p:nvSpPr>
          <p:cNvPr id="7" name="文本框 1"/>
          <p:cNvSpPr txBox="1"/>
          <p:nvPr/>
        </p:nvSpPr>
        <p:spPr>
          <a:xfrm>
            <a:off x="571472" y="4214818"/>
            <a:ext cx="7910860" cy="1077218"/>
          </a:xfrm>
          <a:prstGeom prst="rect">
            <a:avLst/>
          </a:prstGeom>
          <a:noFill/>
          <a:ln w="28575">
            <a:solidFill>
              <a:srgbClr val="92D050"/>
            </a:solidFill>
          </a:ln>
        </p:spPr>
        <p:txBody>
          <a:bodyPr wrap="square" rtlCol="0" anchor="t">
            <a:spAutoFit/>
          </a:bodyPr>
          <a:lstStyle/>
          <a:p>
            <a:pPr lvl="0">
              <a:spcBef>
                <a:spcPct val="50000"/>
              </a:spcBef>
            </a:pPr>
            <a:r>
              <a:rPr lang="en-US" altLang="zh-CN" sz="3200" b="1" dirty="0" smtClean="0">
                <a:latin typeface="华文新魏" panose="02010800040101010101" pitchFamily="2" charset="-122"/>
                <a:ea typeface="华文新魏" panose="02010800040101010101" pitchFamily="2" charset="-122"/>
                <a:sym typeface="+mn-ea"/>
              </a:rPr>
              <a:t>3</a:t>
            </a:r>
            <a:r>
              <a:rPr lang="zh-CN" altLang="en-US" sz="3200" b="1" dirty="0" smtClean="0">
                <a:latin typeface="华文新魏" panose="02010800040101010101" pitchFamily="2" charset="-122"/>
                <a:ea typeface="华文新魏" panose="02010800040101010101" pitchFamily="2" charset="-122"/>
                <a:sym typeface="+mn-ea"/>
              </a:rPr>
              <a:t>、用书上的哪句话可以概括上一点，并谈谈你对这句话的理解。</a:t>
            </a:r>
            <a:endParaRPr lang="zh-CN" altLang="en-US" sz="3200" b="1" dirty="0">
              <a:latin typeface="华文新魏" panose="02010800040101010101" pitchFamily="2" charset="-122"/>
              <a:ea typeface="华文新魏" panose="02010800040101010101" pitchFamily="2" charset="-122"/>
              <a:sym typeface="+mn-ea"/>
            </a:endParaRPr>
          </a:p>
        </p:txBody>
      </p:sp>
      <p:sp>
        <p:nvSpPr>
          <p:cNvPr id="8" name="文本框 1"/>
          <p:cNvSpPr txBox="1"/>
          <p:nvPr/>
        </p:nvSpPr>
        <p:spPr>
          <a:xfrm>
            <a:off x="500034" y="5715016"/>
            <a:ext cx="8001056" cy="584775"/>
          </a:xfrm>
          <a:prstGeom prst="rect">
            <a:avLst/>
          </a:prstGeom>
          <a:noFill/>
          <a:ln w="28575">
            <a:solidFill>
              <a:srgbClr val="92D050"/>
            </a:solidFill>
          </a:ln>
        </p:spPr>
        <p:txBody>
          <a:bodyPr wrap="square" rtlCol="0" anchor="t">
            <a:spAutoFit/>
          </a:bodyPr>
          <a:lstStyle/>
          <a:p>
            <a:pPr lvl="0">
              <a:spcBef>
                <a:spcPct val="50000"/>
              </a:spcBef>
            </a:pPr>
            <a:r>
              <a:rPr lang="en-US" altLang="zh-CN" sz="3200" b="1" dirty="0" smtClean="0">
                <a:latin typeface="华文新魏" panose="02010800040101010101" pitchFamily="2" charset="-122"/>
                <a:ea typeface="华文新魏" panose="02010800040101010101" pitchFamily="2" charset="-122"/>
                <a:sym typeface="+mn-ea"/>
              </a:rPr>
              <a:t>4</a:t>
            </a:r>
            <a:r>
              <a:rPr lang="zh-CN" altLang="en-US" sz="3200" b="1" dirty="0" smtClean="0">
                <a:latin typeface="华文新魏" panose="02010800040101010101" pitchFamily="2" charset="-122"/>
                <a:ea typeface="华文新魏" panose="02010800040101010101" pitchFamily="2" charset="-122"/>
                <a:sym typeface="+mn-ea"/>
              </a:rPr>
              <a:t>、文章以诗句结尾有什么作用？</a:t>
            </a:r>
            <a:endParaRPr lang="zh-CN" altLang="en-US" sz="3200" b="1" dirty="0">
              <a:latin typeface="华文新魏" panose="02010800040101010101" pitchFamily="2" charset="-122"/>
              <a:ea typeface="华文新魏" panose="0201080004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ox(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85984" y="2071678"/>
            <a:ext cx="6500858" cy="3539430"/>
          </a:xfrm>
          <a:prstGeom prst="rect">
            <a:avLst/>
          </a:prstGeom>
          <a:noFill/>
          <a:ln w="28575">
            <a:solidFill>
              <a:srgbClr val="92D050"/>
            </a:solidFill>
          </a:ln>
        </p:spPr>
        <p:txBody>
          <a:bodyPr wrap="square" rtlCol="0" anchor="t">
            <a:spAutoFit/>
          </a:bodyPr>
          <a:lstStyle/>
          <a:p>
            <a:pPr lvl="0">
              <a:spcBef>
                <a:spcPct val="50000"/>
              </a:spcBef>
            </a:pPr>
            <a:r>
              <a:rPr lang="zh-CN" altLang="en-US" sz="3200" b="1" dirty="0">
                <a:latin typeface="华文新魏" panose="02010800040101010101" pitchFamily="2" charset="-122"/>
                <a:ea typeface="华文新魏" panose="02010800040101010101" pitchFamily="2" charset="-122"/>
                <a:sym typeface="+mn-ea"/>
              </a:rPr>
              <a:t>题目一语双关，字面上指驿路上的梨花，实指梨花其</a:t>
            </a:r>
            <a:r>
              <a:rPr lang="zh-CN" altLang="en-US" sz="3200" b="1" dirty="0" smtClean="0">
                <a:latin typeface="华文新魏" panose="02010800040101010101" pitchFamily="2" charset="-122"/>
                <a:ea typeface="华文新魏" panose="02010800040101010101" pitchFamily="2" charset="-122"/>
                <a:sym typeface="+mn-ea"/>
              </a:rPr>
              <a:t>人</a:t>
            </a:r>
            <a:r>
              <a:rPr lang="zh-CN" altLang="en-US" sz="3200" b="1" dirty="0">
                <a:latin typeface="华文新魏" panose="02010800040101010101" pitchFamily="2" charset="-122"/>
                <a:ea typeface="华文新魏" panose="02010800040101010101" pitchFamily="2" charset="-122"/>
                <a:sym typeface="+mn-ea"/>
              </a:rPr>
              <a:t>、</a:t>
            </a:r>
            <a:r>
              <a:rPr lang="zh-CN" altLang="en-US" sz="3200" b="1" dirty="0" smtClean="0">
                <a:latin typeface="华文新魏" panose="02010800040101010101" pitchFamily="2" charset="-122"/>
                <a:ea typeface="华文新魏" panose="02010800040101010101" pitchFamily="2" charset="-122"/>
                <a:sym typeface="+mn-ea"/>
              </a:rPr>
              <a:t>梨花精神（即</a:t>
            </a:r>
            <a:r>
              <a:rPr lang="zh-CN" altLang="en-US" sz="3200" b="1" dirty="0">
                <a:latin typeface="华文新魏" panose="02010800040101010101" pitchFamily="2" charset="-122"/>
                <a:ea typeface="华文新魏" panose="02010800040101010101" pitchFamily="2" charset="-122"/>
                <a:sym typeface="+mn-ea"/>
              </a:rPr>
              <a:t>雷锋精神）。这是以物喻人，使自然界梨花同小茅屋的主人相互辉映。在内容上点出了雷锋精神之花像梨花一样处处开放，从而深化了主题。 </a:t>
            </a:r>
            <a:endParaRPr lang="zh-CN" altLang="en-US" sz="3200" b="1" dirty="0">
              <a:solidFill>
                <a:srgbClr val="FF0000"/>
              </a:solidFill>
              <a:latin typeface="华文新魏" panose="02010800040101010101" pitchFamily="2" charset="-122"/>
              <a:ea typeface="华文新魏" panose="02010800040101010101" pitchFamily="2" charset="-122"/>
              <a:sym typeface="+mn-ea"/>
            </a:endParaRPr>
          </a:p>
        </p:txBody>
      </p:sp>
      <p:grpSp>
        <p:nvGrpSpPr>
          <p:cNvPr id="5" name="组合 4"/>
          <p:cNvGrpSpPr/>
          <p:nvPr/>
        </p:nvGrpSpPr>
        <p:grpSpPr bwMode="auto">
          <a:xfrm>
            <a:off x="410580" y="1341438"/>
            <a:ext cx="2073275" cy="4762"/>
            <a:chOff x="0" y="0"/>
            <a:chExt cx="2071702" cy="5754"/>
          </a:xfrm>
        </p:grpSpPr>
        <p:sp>
          <p:nvSpPr>
            <p:cNvPr id="6"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7" name="同侧圆角矩形 5"/>
          <p:cNvSpPr>
            <a:spLocks noChangeArrowheads="1"/>
          </p:cNvSpPr>
          <p:nvPr/>
        </p:nvSpPr>
        <p:spPr bwMode="auto">
          <a:xfrm>
            <a:off x="452438" y="765175"/>
            <a:ext cx="2000250" cy="515938"/>
          </a:xfrm>
          <a:custGeom>
            <a:avLst/>
            <a:gdLst>
              <a:gd name="T0" fmla="*/ 86012 w 2000609"/>
              <a:gd name="T1" fmla="*/ 0 h 516419"/>
              <a:gd name="T2" fmla="*/ 1913164 w 2000609"/>
              <a:gd name="T3" fmla="*/ 0 h 516419"/>
              <a:gd name="T4" fmla="*/ 1999173 w 2000609"/>
              <a:gd name="T5" fmla="*/ 85752 h 516419"/>
              <a:gd name="T6" fmla="*/ 1999173 w 2000609"/>
              <a:gd name="T7" fmla="*/ 514497 h 516419"/>
              <a:gd name="T8" fmla="*/ 1999173 w 2000609"/>
              <a:gd name="T9" fmla="*/ 514497 h 516419"/>
              <a:gd name="T10" fmla="*/ 0 w 2000609"/>
              <a:gd name="T11" fmla="*/ 514497 h 516419"/>
              <a:gd name="T12" fmla="*/ 0 w 2000609"/>
              <a:gd name="T13" fmla="*/ 514497 h 516419"/>
              <a:gd name="T14" fmla="*/ 0 w 2000609"/>
              <a:gd name="T15" fmla="*/ 85752 h 516419"/>
              <a:gd name="T16" fmla="*/ 86012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86072" y="0"/>
                </a:moveTo>
                <a:lnTo>
                  <a:pt x="1914537" y="0"/>
                </a:lnTo>
                <a:cubicBezTo>
                  <a:pt x="1962073" y="0"/>
                  <a:pt x="2000609" y="38536"/>
                  <a:pt x="2000609" y="86072"/>
                </a:cubicBezTo>
                <a:lnTo>
                  <a:pt x="2000609" y="516419"/>
                </a:lnTo>
                <a:lnTo>
                  <a:pt x="0" y="516419"/>
                </a:lnTo>
                <a:lnTo>
                  <a:pt x="0" y="86072"/>
                </a:lnTo>
                <a:cubicBezTo>
                  <a:pt x="0" y="38536"/>
                  <a:pt x="38536" y="0"/>
                  <a:pt x="86072"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zh-CN" altLang="en-US" sz="3000" b="1" dirty="0">
                <a:solidFill>
                  <a:srgbClr val="000000"/>
                </a:solidFill>
                <a:latin typeface="华文新魏" panose="02010800040101010101" pitchFamily="2" charset="-122"/>
                <a:ea typeface="华文新魏" panose="02010800040101010101" pitchFamily="2" charset="-122"/>
              </a:rPr>
              <a:t>文题解说</a:t>
            </a:r>
          </a:p>
        </p:txBody>
      </p:sp>
      <p:pic>
        <p:nvPicPr>
          <p:cNvPr id="8" name="图片 7" descr="peartree358">
            <a:hlinkClick r:id="rId3"/>
          </p:cNvPr>
          <p:cNvPicPr>
            <a:picLocks noChangeAspect="1"/>
          </p:cNvPicPr>
          <p:nvPr/>
        </p:nvPicPr>
        <p:blipFill>
          <a:blip r:embed="rId4" cstate="print"/>
          <a:stretch>
            <a:fillRect/>
          </a:stretch>
        </p:blipFill>
        <p:spPr>
          <a:xfrm>
            <a:off x="0" y="1500174"/>
            <a:ext cx="2149475" cy="45485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p14:dur="0">
        <p:sndAc>
          <p:stSnd>
            <p:snd r:embed="rId5" name="chimes.wav"/>
          </p:stSnd>
        </p:sndAc>
      </p:transition>
    </mc:Choice>
    <mc:Fallback>
      <p:transition>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TotalTime>
  <Words>942</Words>
  <Application>Microsoft Office PowerPoint</Application>
  <PresentationFormat>全屏显示(4:3)</PresentationFormat>
  <Paragraphs>47</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gaozhou</dc:creator>
  <cp:lastModifiedBy>USER</cp:lastModifiedBy>
  <cp:revision>164</cp:revision>
  <dcterms:created xsi:type="dcterms:W3CDTF">2015-06-24T13:23:00Z</dcterms:created>
  <dcterms:modified xsi:type="dcterms:W3CDTF">2017-04-17T11:51:34Z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