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60" r:id="rId5"/>
    <p:sldId id="261" r:id="rId6"/>
    <p:sldId id="262" r:id="rId7"/>
    <p:sldId id="263" r:id="rId8"/>
    <p:sldId id="279" r:id="rId9"/>
    <p:sldId id="265" r:id="rId10"/>
    <p:sldId id="280" r:id="rId11"/>
    <p:sldId id="281" r:id="rId12"/>
    <p:sldId id="267" r:id="rId13"/>
    <p:sldId id="282" r:id="rId14"/>
    <p:sldId id="268" r:id="rId15"/>
    <p:sldId id="269" r:id="rId16"/>
    <p:sldId id="271" r:id="rId17"/>
    <p:sldId id="285" r:id="rId18"/>
    <p:sldId id="272" r:id="rId19"/>
    <p:sldId id="270" r:id="rId20"/>
    <p:sldId id="274" r:id="rId21"/>
    <p:sldId id="275" r:id="rId22"/>
    <p:sldId id="283" r:id="rId23"/>
    <p:sldId id="284" r:id="rId24"/>
    <p:sldId id="286" r:id="rId25"/>
    <p:sldId id="287" r:id="rId26"/>
    <p:sldId id="288" r:id="rId27"/>
    <p:sldId id="289" r:id="rId28"/>
    <p:sldId id="290" r:id="rId29"/>
    <p:sldId id="291" r:id="rId30"/>
    <p:sldId id="292" r:id="rId31"/>
    <p:sldId id="293" r:id="rId32"/>
    <p:sldId id="294" r:id="rId33"/>
    <p:sldId id="295" r:id="rId34"/>
    <p:sldId id="296" r:id="rId35"/>
    <p:sldId id="297" r:id="rId36"/>
    <p:sldId id="298" r:id="rId37"/>
    <p:sldId id="299" r:id="rId38"/>
    <p:sldId id="300" r:id="rId39"/>
    <p:sldId id="301" r:id="rId40"/>
    <p:sldId id="302" r:id="rId41"/>
    <p:sldId id="303" r:id="rId42"/>
    <p:sldId id="304" r:id="rId43"/>
    <p:sldId id="305" r:id="rId44"/>
    <p:sldId id="306" r:id="rId45"/>
    <p:sldId id="307" r:id="rId46"/>
    <p:sldId id="308" r:id="rId47"/>
    <p:sldId id="309" r:id="rId48"/>
    <p:sldId id="310" r:id="rId49"/>
    <p:sldId id="311" r:id="rId50"/>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00FF"/>
    <a:srgbClr val="0000FF"/>
    <a:srgbClr val="800000"/>
    <a:srgbClr val="006600"/>
    <a:srgbClr val="660066"/>
    <a:srgbClr val="66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6" d="100"/>
          <a:sy n="66" d="100"/>
        </p:scale>
        <p:origin x="-1284" y="-10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2018/11/10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2018/11/10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2018/11/10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2018/11/10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2018/11/10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2018/11/10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2018/11/10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2018/11/10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2018/11/10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2018/11/10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2018/11/10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2018/11/10</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9.gif"/><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4.gif"/><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eg"/><Relationship Id="rId1" Type="http://schemas.openxmlformats.org/officeDocument/2006/relationships/slideLayout" Target="../slideLayouts/slideLayout7.xml"/><Relationship Id="rId4" Type="http://schemas.openxmlformats.org/officeDocument/2006/relationships/image" Target="../media/image27.png"/></Relationships>
</file>

<file path=ppt/slides/_rels/slide2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32.gif"/><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3.gif"/><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36.gif"/><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19.gif"/><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Administrator\桌面\新建文件夹\ppt背景图片\JC9Y~)[U2V6W[E69%TUDZ5Q.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5999"/>
            <a:ext cx="9144001" cy="6873999"/>
          </a:xfrm>
          <a:prstGeom prst="rect">
            <a:avLst/>
          </a:prstGeom>
          <a:noFill/>
          <a:extLst>
            <a:ext uri="{909E8E84-426E-40DD-AFC4-6F175D3DCCD1}">
              <a14:hiddenFill xmlns:a14="http://schemas.microsoft.com/office/drawing/2010/main">
                <a:solidFill>
                  <a:srgbClr val="FFFFFF"/>
                </a:solidFill>
              </a14:hiddenFill>
            </a:ext>
          </a:extLst>
        </p:spPr>
      </p:pic>
      <p:sp>
        <p:nvSpPr>
          <p:cNvPr id="41989" name="文本框 96258"/>
          <p:cNvSpPr txBox="1">
            <a:spLocks noChangeArrowheads="1"/>
          </p:cNvSpPr>
          <p:nvPr/>
        </p:nvSpPr>
        <p:spPr bwMode="auto">
          <a:xfrm>
            <a:off x="350712" y="2276872"/>
            <a:ext cx="8097688" cy="42934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30000"/>
              </a:lnSpc>
              <a:spcBef>
                <a:spcPct val="50000"/>
              </a:spcBef>
            </a:pPr>
            <a:r>
              <a:rPr lang="en-US" altLang="zh-CN" sz="3000" b="1" dirty="0">
                <a:solidFill>
                  <a:srgbClr val="C00000"/>
                </a:solidFill>
                <a:latin typeface="华文楷体" pitchFamily="2" charset="-122"/>
                <a:ea typeface="华文楷体" pitchFamily="2" charset="-122"/>
              </a:rPr>
              <a:t>    </a:t>
            </a:r>
            <a:r>
              <a:rPr lang="zh-CN" altLang="en-US" sz="3000" b="1" dirty="0">
                <a:solidFill>
                  <a:srgbClr val="C00000"/>
                </a:solidFill>
                <a:latin typeface="华文楷体" pitchFamily="2" charset="-122"/>
                <a:ea typeface="华文楷体" pitchFamily="2" charset="-122"/>
              </a:rPr>
              <a:t> </a:t>
            </a:r>
            <a:r>
              <a:rPr lang="zh-CN" altLang="en-US" sz="3000" b="1" dirty="0" smtClean="0">
                <a:solidFill>
                  <a:srgbClr val="C00000"/>
                </a:solidFill>
                <a:latin typeface="华文楷体" pitchFamily="2" charset="-122"/>
                <a:ea typeface="华文楷体" pitchFamily="2" charset="-122"/>
              </a:rPr>
              <a:t>     </a:t>
            </a:r>
            <a:r>
              <a:rPr lang="en-US" altLang="zh-CN" sz="3000" b="1" dirty="0" smtClean="0">
                <a:solidFill>
                  <a:srgbClr val="C00000"/>
                </a:solidFill>
                <a:latin typeface="华文楷体" pitchFamily="2" charset="-122"/>
                <a:ea typeface="华文楷体" pitchFamily="2" charset="-122"/>
              </a:rPr>
              <a:t>1918</a:t>
            </a:r>
            <a:r>
              <a:rPr lang="zh-CN" altLang="en-US" sz="3000" b="1" dirty="0">
                <a:solidFill>
                  <a:srgbClr val="C00000"/>
                </a:solidFill>
                <a:latin typeface="华文楷体" pitchFamily="2" charset="-122"/>
                <a:ea typeface="华文楷体" pitchFamily="2" charset="-122"/>
              </a:rPr>
              <a:t>年</a:t>
            </a:r>
            <a:r>
              <a:rPr lang="en-US" altLang="zh-CN" sz="3000" b="1" dirty="0">
                <a:solidFill>
                  <a:srgbClr val="C00000"/>
                </a:solidFill>
                <a:latin typeface="华文楷体" pitchFamily="2" charset="-122"/>
                <a:ea typeface="华文楷体" pitchFamily="2" charset="-122"/>
              </a:rPr>
              <a:t>1</a:t>
            </a:r>
            <a:r>
              <a:rPr lang="zh-CN" altLang="en-US" sz="3000" b="1" dirty="0">
                <a:solidFill>
                  <a:srgbClr val="C00000"/>
                </a:solidFill>
                <a:latin typeface="华文楷体" pitchFamily="2" charset="-122"/>
                <a:ea typeface="华文楷体" pitchFamily="2" charset="-122"/>
              </a:rPr>
              <a:t>月，</a:t>
            </a:r>
            <a:r>
              <a:rPr lang="en-US" altLang="zh-CN" sz="3000" b="1" dirty="0">
                <a:solidFill>
                  <a:srgbClr val="C00000"/>
                </a:solidFill>
                <a:latin typeface="华文楷体" pitchFamily="2" charset="-122"/>
                <a:ea typeface="华文楷体" pitchFamily="2" charset="-122"/>
              </a:rPr>
              <a:t>《</a:t>
            </a:r>
            <a:r>
              <a:rPr lang="zh-CN" altLang="en-US" sz="3000" b="1" dirty="0">
                <a:solidFill>
                  <a:srgbClr val="C00000"/>
                </a:solidFill>
                <a:latin typeface="华文楷体" pitchFamily="2" charset="-122"/>
                <a:ea typeface="华文楷体" pitchFamily="2" charset="-122"/>
              </a:rPr>
              <a:t>新青年</a:t>
            </a:r>
            <a:r>
              <a:rPr lang="en-US" altLang="zh-CN" sz="3000" b="1" dirty="0">
                <a:solidFill>
                  <a:srgbClr val="C00000"/>
                </a:solidFill>
                <a:latin typeface="华文楷体" pitchFamily="2" charset="-122"/>
                <a:ea typeface="华文楷体" pitchFamily="2" charset="-122"/>
              </a:rPr>
              <a:t>》</a:t>
            </a:r>
            <a:r>
              <a:rPr lang="zh-CN" altLang="en-US" sz="3000" b="1" dirty="0">
                <a:solidFill>
                  <a:srgbClr val="C00000"/>
                </a:solidFill>
                <a:latin typeface="华文楷体" pitchFamily="2" charset="-122"/>
                <a:ea typeface="华文楷体" pitchFamily="2" charset="-122"/>
              </a:rPr>
              <a:t>首次发表白话诗九首，开创了中国新诗的先河。沈尹默作为北大名教授，他发表的这首</a:t>
            </a:r>
            <a:r>
              <a:rPr lang="en-US" altLang="zh-CN" sz="3000" b="1" dirty="0">
                <a:solidFill>
                  <a:srgbClr val="C00000"/>
                </a:solidFill>
                <a:latin typeface="华文楷体" pitchFamily="2" charset="-122"/>
                <a:ea typeface="华文楷体" pitchFamily="2" charset="-122"/>
              </a:rPr>
              <a:t>《</a:t>
            </a:r>
            <a:r>
              <a:rPr lang="zh-CN" altLang="en-US" sz="3000" b="1" dirty="0">
                <a:solidFill>
                  <a:srgbClr val="C00000"/>
                </a:solidFill>
                <a:latin typeface="华文楷体" pitchFamily="2" charset="-122"/>
                <a:ea typeface="华文楷体" pitchFamily="2" charset="-122"/>
              </a:rPr>
              <a:t>月夜</a:t>
            </a:r>
            <a:r>
              <a:rPr lang="en-US" altLang="zh-CN" sz="3000" b="1" dirty="0">
                <a:solidFill>
                  <a:srgbClr val="C00000"/>
                </a:solidFill>
                <a:latin typeface="华文楷体" pitchFamily="2" charset="-122"/>
                <a:ea typeface="华文楷体" pitchFamily="2" charset="-122"/>
              </a:rPr>
              <a:t>》</a:t>
            </a:r>
            <a:r>
              <a:rPr lang="zh-CN" altLang="en-US" sz="3000" b="1" dirty="0">
                <a:solidFill>
                  <a:srgbClr val="C00000"/>
                </a:solidFill>
                <a:latin typeface="华文楷体" pitchFamily="2" charset="-122"/>
                <a:ea typeface="华文楷体" pitchFamily="2" charset="-122"/>
              </a:rPr>
              <a:t>便是其中之一。一定程度上，正是因为这首诗的存在，中国首次面世的这一小批现代诗歌作品才可以说真正地显示出现代性。这首诗在文学史上地位如此之高，它到底具有怎么样的魅力呢？</a:t>
            </a:r>
          </a:p>
        </p:txBody>
      </p:sp>
      <p:sp>
        <p:nvSpPr>
          <p:cNvPr id="2" name="矩形 1"/>
          <p:cNvSpPr/>
          <p:nvPr/>
        </p:nvSpPr>
        <p:spPr>
          <a:xfrm>
            <a:off x="2761928" y="1124744"/>
            <a:ext cx="3275257"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0000FF"/>
                </a:solidFill>
                <a:latin typeface="华文琥珀" pitchFamily="2" charset="-122"/>
                <a:ea typeface="华文琥珀" pitchFamily="2" charset="-122"/>
              </a:rPr>
              <a:t>新课导入</a:t>
            </a:r>
            <a:endParaRPr lang="zh-CN" altLang="en-US" sz="6000" cap="none" spc="0" dirty="0">
              <a:ln w="11430"/>
              <a:solidFill>
                <a:srgbClr val="0000FF"/>
              </a:solidFill>
              <a:latin typeface="华文琥珀" pitchFamily="2" charset="-122"/>
              <a:ea typeface="华文琥珀" pitchFamily="2" charset="-122"/>
            </a:endParaRPr>
          </a:p>
        </p:txBody>
      </p:sp>
    </p:spTree>
    <p:extLst>
      <p:ext uri="{BB962C8B-B14F-4D97-AF65-F5344CB8AC3E}">
        <p14:creationId xmlns:p14="http://schemas.microsoft.com/office/powerpoint/2010/main" val="16155084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1989"/>
                                        </p:tgtEl>
                                        <p:attrNameLst>
                                          <p:attrName>style.visibility</p:attrName>
                                        </p:attrNameLst>
                                      </p:cBhvr>
                                      <p:to>
                                        <p:strVal val="visible"/>
                                      </p:to>
                                    </p:set>
                                    <p:animEffect transition="in" filter="randombar(horizontal)">
                                      <p:cBhvr>
                                        <p:cTn id="12" dur="500"/>
                                        <p:tgtEl>
                                          <p:spTgt spid="419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9" grpId="0" bldLvl="0"/>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C:\Documents and Settings\Administrator\桌面\新建文件夹\ppt背景图片\L%U)W~{PCW9KLKAN1]LQ[N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3" y="0"/>
            <a:ext cx="9134475" cy="6858000"/>
          </a:xfrm>
          <a:prstGeom prst="rect">
            <a:avLst/>
          </a:prstGeom>
          <a:noFill/>
          <a:extLst>
            <a:ext uri="{909E8E84-426E-40DD-AFC4-6F175D3DCCD1}">
              <a14:hiddenFill xmlns:a14="http://schemas.microsoft.com/office/drawing/2010/main">
                <a:solidFill>
                  <a:srgbClr val="FFFFFF"/>
                </a:solidFill>
              </a14:hiddenFill>
            </a:ext>
          </a:extLst>
        </p:spPr>
      </p:pic>
      <p:sp>
        <p:nvSpPr>
          <p:cNvPr id="9" name="矩形 8"/>
          <p:cNvSpPr/>
          <p:nvPr/>
        </p:nvSpPr>
        <p:spPr>
          <a:xfrm>
            <a:off x="2801601" y="980728"/>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dirty="0" smtClean="0">
                <a:ln w="11430"/>
                <a:solidFill>
                  <a:srgbClr val="C00000"/>
                </a:solidFill>
                <a:latin typeface="华文琥珀" pitchFamily="2" charset="-122"/>
                <a:ea typeface="华文琥珀" pitchFamily="2" charset="-122"/>
              </a:rPr>
              <a:t>诗歌理解</a:t>
            </a:r>
            <a:endParaRPr lang="zh-CN" altLang="en-US" sz="6000" cap="none" spc="0" dirty="0">
              <a:ln w="11430"/>
              <a:solidFill>
                <a:srgbClr val="C00000"/>
              </a:solidFill>
              <a:latin typeface="华文琥珀" pitchFamily="2" charset="-122"/>
              <a:ea typeface="华文琥珀" pitchFamily="2" charset="-122"/>
            </a:endParaRPr>
          </a:p>
        </p:txBody>
      </p:sp>
      <p:sp>
        <p:nvSpPr>
          <p:cNvPr id="10" name="文本框 99"/>
          <p:cNvSpPr txBox="1">
            <a:spLocks noChangeArrowheads="1"/>
          </p:cNvSpPr>
          <p:nvPr/>
        </p:nvSpPr>
        <p:spPr bwMode="auto">
          <a:xfrm>
            <a:off x="0" y="2204864"/>
            <a:ext cx="9139238" cy="1054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spcBef>
                <a:spcPts val="1800"/>
              </a:spcBef>
            </a:pPr>
            <a:r>
              <a:rPr lang="en-US" altLang="zh-CN" sz="3000" b="1" dirty="0">
                <a:latin typeface="宋体" pitchFamily="2" charset="-122"/>
              </a:rPr>
              <a:t>    </a:t>
            </a:r>
            <a:r>
              <a:rPr lang="zh-CN" altLang="zh-CN" sz="3200" b="1" dirty="0">
                <a:solidFill>
                  <a:srgbClr val="006600"/>
                </a:solidFill>
                <a:latin typeface="华文楷体" pitchFamily="2" charset="-122"/>
                <a:ea typeface="华文楷体" pitchFamily="2" charset="-122"/>
              </a:rPr>
              <a:t>这是一首很隐晦的诗，看似是纪实，</a:t>
            </a:r>
            <a:r>
              <a:rPr lang="zh-CN" altLang="en-US" sz="3200" b="1" dirty="0">
                <a:solidFill>
                  <a:srgbClr val="006600"/>
                </a:solidFill>
                <a:latin typeface="华文楷体" pitchFamily="2" charset="-122"/>
                <a:ea typeface="华文楷体" pitchFamily="2" charset="-122"/>
              </a:rPr>
              <a:t>实则运用象征的手法，蕴含深沉的情感和思绪。</a:t>
            </a:r>
            <a:endParaRPr lang="zh-CN" altLang="zh-CN" sz="3200" b="1" dirty="0">
              <a:solidFill>
                <a:srgbClr val="006600"/>
              </a:solidFill>
              <a:latin typeface="华文楷体" pitchFamily="2" charset="-122"/>
              <a:ea typeface="华文楷体" pitchFamily="2" charset="-122"/>
            </a:endParaRPr>
          </a:p>
        </p:txBody>
      </p:sp>
      <p:sp>
        <p:nvSpPr>
          <p:cNvPr id="11" name="TextBox 2"/>
          <p:cNvSpPr txBox="1">
            <a:spLocks noChangeArrowheads="1"/>
          </p:cNvSpPr>
          <p:nvPr/>
        </p:nvSpPr>
        <p:spPr bwMode="auto">
          <a:xfrm>
            <a:off x="1935" y="3401873"/>
            <a:ext cx="9137303"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719138">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3200" b="1" dirty="0">
                <a:solidFill>
                  <a:srgbClr val="0000FF"/>
                </a:solidFill>
                <a:latin typeface="华文楷体" pitchFamily="2" charset="-122"/>
                <a:ea typeface="华文楷体" pitchFamily="2" charset="-122"/>
              </a:rPr>
              <a:t>诗中“树”有什么象征意义？“我”和树之间的关系体现了“我”怎样的精神？</a:t>
            </a:r>
          </a:p>
        </p:txBody>
      </p:sp>
      <p:sp>
        <p:nvSpPr>
          <p:cNvPr id="2" name="矩形 1"/>
          <p:cNvSpPr/>
          <p:nvPr/>
        </p:nvSpPr>
        <p:spPr>
          <a:xfrm>
            <a:off x="128141" y="4797152"/>
            <a:ext cx="8887717" cy="1274195"/>
          </a:xfrm>
          <a:prstGeom prst="rect">
            <a:avLst/>
          </a:prstGeom>
        </p:spPr>
        <p:txBody>
          <a:bodyPr wrap="square">
            <a:spAutoFit/>
          </a:bodyPr>
          <a:lstStyle/>
          <a:p>
            <a:pPr>
              <a:lnSpc>
                <a:spcPct val="120000"/>
              </a:lnSpc>
              <a:buClr>
                <a:srgbClr val="00CCFF"/>
              </a:buClr>
              <a:buFont typeface="Wingdings" pitchFamily="2" charset="2"/>
              <a:buChar char="u"/>
            </a:pPr>
            <a:r>
              <a:rPr lang="zh-CN" altLang="zh-CN" sz="3200" b="1" dirty="0">
                <a:solidFill>
                  <a:srgbClr val="CC00FF"/>
                </a:solidFill>
                <a:latin typeface="华文楷体" pitchFamily="2" charset="-122"/>
                <a:ea typeface="华文楷体" pitchFamily="2" charset="-122"/>
              </a:rPr>
              <a:t>“并排立着”</a:t>
            </a:r>
            <a:r>
              <a:rPr lang="zh-CN" altLang="zh-CN" sz="3200" b="1" dirty="0">
                <a:solidFill>
                  <a:srgbClr val="663300"/>
                </a:solidFill>
                <a:latin typeface="华文楷体" pitchFamily="2" charset="-122"/>
                <a:ea typeface="华文楷体" pitchFamily="2" charset="-122"/>
              </a:rPr>
              <a:t>是思想的并立；</a:t>
            </a:r>
          </a:p>
          <a:p>
            <a:pPr>
              <a:lnSpc>
                <a:spcPct val="120000"/>
              </a:lnSpc>
              <a:buClr>
                <a:srgbClr val="00CCFF"/>
              </a:buClr>
              <a:buFont typeface="Wingdings" pitchFamily="2" charset="2"/>
              <a:buChar char="u"/>
            </a:pPr>
            <a:r>
              <a:rPr lang="zh-CN" altLang="zh-CN" sz="3200" b="1" dirty="0">
                <a:solidFill>
                  <a:srgbClr val="CC00FF"/>
                </a:solidFill>
                <a:latin typeface="华文楷体" pitchFamily="2" charset="-122"/>
                <a:ea typeface="华文楷体" pitchFamily="2" charset="-122"/>
              </a:rPr>
              <a:t>“没有靠着”</a:t>
            </a:r>
            <a:r>
              <a:rPr lang="zh-CN" altLang="zh-CN" sz="3200" b="1" dirty="0">
                <a:solidFill>
                  <a:srgbClr val="663300"/>
                </a:solidFill>
                <a:latin typeface="华文楷体" pitchFamily="2" charset="-122"/>
                <a:ea typeface="华文楷体" pitchFamily="2" charset="-122"/>
              </a:rPr>
              <a:t>是挣脱、是倔强、也是追求独立。</a:t>
            </a:r>
          </a:p>
        </p:txBody>
      </p:sp>
    </p:spTree>
    <p:extLst>
      <p:ext uri="{BB962C8B-B14F-4D97-AF65-F5344CB8AC3E}">
        <p14:creationId xmlns:p14="http://schemas.microsoft.com/office/powerpoint/2010/main" val="4120685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800" decel="100000"/>
                                        <p:tgtEl>
                                          <p:spTgt spid="2">
                                            <p:txEl>
                                              <p:pRg st="0" end="0"/>
                                            </p:txEl>
                                          </p:spTgt>
                                        </p:tgtEl>
                                      </p:cBhvr>
                                    </p:animEffect>
                                    <p:anim calcmode="lin" valueType="num">
                                      <p:cBhvr>
                                        <p:cTn id="8" dur="800" decel="100000" fill="hold"/>
                                        <p:tgtEl>
                                          <p:spTgt spid="2">
                                            <p:txEl>
                                              <p:pRg st="0" end="0"/>
                                            </p:txEl>
                                          </p:spTgt>
                                        </p:tgtEl>
                                        <p:attrNameLst>
                                          <p:attrName>style.rotation</p:attrName>
                                        </p:attrNameLst>
                                      </p:cBhvr>
                                      <p:tavLst>
                                        <p:tav tm="0">
                                          <p:val>
                                            <p:fltVal val="-90"/>
                                          </p:val>
                                        </p:tav>
                                        <p:tav tm="100000">
                                          <p:val>
                                            <p:fltVal val="0"/>
                                          </p:val>
                                        </p:tav>
                                      </p:tavLst>
                                    </p:anim>
                                    <p:anim calcmode="lin" valueType="num">
                                      <p:cBhvr>
                                        <p:cTn id="9" dur="800" decel="100000" fill="hold"/>
                                        <p:tgtEl>
                                          <p:spTgt spid="2">
                                            <p:txEl>
                                              <p:pRg st="0" end="0"/>
                                            </p:txEl>
                                          </p:spTgt>
                                        </p:tgtEl>
                                        <p:attrNameLst>
                                          <p:attrName>ppt_x</p:attrName>
                                        </p:attrNameLst>
                                      </p:cBhvr>
                                      <p:tavLst>
                                        <p:tav tm="0">
                                          <p:val>
                                            <p:strVal val="#ppt_x+0.4"/>
                                          </p:val>
                                        </p:tav>
                                        <p:tav tm="100000">
                                          <p:val>
                                            <p:strVal val="#ppt_x-0.05"/>
                                          </p:val>
                                        </p:tav>
                                      </p:tavLst>
                                    </p:anim>
                                    <p:anim calcmode="lin" valueType="num">
                                      <p:cBhvr>
                                        <p:cTn id="10" dur="800" decel="100000" fill="hold"/>
                                        <p:tgtEl>
                                          <p:spTgt spid="2">
                                            <p:txEl>
                                              <p:pRg st="0" end="0"/>
                                            </p:txEl>
                                          </p:spTgt>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
                                            <p:txEl>
                                              <p:pRg st="0" end="0"/>
                                            </p:txEl>
                                          </p:spTgt>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
                                            <p:txEl>
                                              <p:pRg st="0" end="0"/>
                                            </p:txEl>
                                          </p:spTgt>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0" presetClass="entr" presetSubtype="0" fill="hold" grpId="0" nodeType="clickEffect">
                                  <p:stCondLst>
                                    <p:cond delay="0"/>
                                  </p:stCondLst>
                                  <p:childTnLst>
                                    <p:set>
                                      <p:cBhvr>
                                        <p:cTn id="16" dur="1" fill="hold">
                                          <p:stCondLst>
                                            <p:cond delay="0"/>
                                          </p:stCondLst>
                                        </p:cTn>
                                        <p:tgtEl>
                                          <p:spTgt spid="2">
                                            <p:txEl>
                                              <p:pRg st="1" end="1"/>
                                            </p:txEl>
                                          </p:spTgt>
                                        </p:tgtEl>
                                        <p:attrNameLst>
                                          <p:attrName>style.visibility</p:attrName>
                                        </p:attrNameLst>
                                      </p:cBhvr>
                                      <p:to>
                                        <p:strVal val="visible"/>
                                      </p:to>
                                    </p:set>
                                    <p:animEffect transition="in" filter="fade">
                                      <p:cBhvr>
                                        <p:cTn id="17" dur="800" decel="100000"/>
                                        <p:tgtEl>
                                          <p:spTgt spid="2">
                                            <p:txEl>
                                              <p:pRg st="1" end="1"/>
                                            </p:txEl>
                                          </p:spTgt>
                                        </p:tgtEl>
                                      </p:cBhvr>
                                    </p:animEffect>
                                    <p:anim calcmode="lin" valueType="num">
                                      <p:cBhvr>
                                        <p:cTn id="18" dur="800" decel="100000" fill="hold"/>
                                        <p:tgtEl>
                                          <p:spTgt spid="2">
                                            <p:txEl>
                                              <p:pRg st="1" end="1"/>
                                            </p:txEl>
                                          </p:spTgt>
                                        </p:tgtEl>
                                        <p:attrNameLst>
                                          <p:attrName>style.rotation</p:attrName>
                                        </p:attrNameLst>
                                      </p:cBhvr>
                                      <p:tavLst>
                                        <p:tav tm="0">
                                          <p:val>
                                            <p:fltVal val="-90"/>
                                          </p:val>
                                        </p:tav>
                                        <p:tav tm="100000">
                                          <p:val>
                                            <p:fltVal val="0"/>
                                          </p:val>
                                        </p:tav>
                                      </p:tavLst>
                                    </p:anim>
                                    <p:anim calcmode="lin" valueType="num">
                                      <p:cBhvr>
                                        <p:cTn id="19" dur="800" decel="100000" fill="hold"/>
                                        <p:tgtEl>
                                          <p:spTgt spid="2">
                                            <p:txEl>
                                              <p:pRg st="1" end="1"/>
                                            </p:txEl>
                                          </p:spTgt>
                                        </p:tgtEl>
                                        <p:attrNameLst>
                                          <p:attrName>ppt_x</p:attrName>
                                        </p:attrNameLst>
                                      </p:cBhvr>
                                      <p:tavLst>
                                        <p:tav tm="0">
                                          <p:val>
                                            <p:strVal val="#ppt_x+0.4"/>
                                          </p:val>
                                        </p:tav>
                                        <p:tav tm="100000">
                                          <p:val>
                                            <p:strVal val="#ppt_x-0.05"/>
                                          </p:val>
                                        </p:tav>
                                      </p:tavLst>
                                    </p:anim>
                                    <p:anim calcmode="lin" valueType="num">
                                      <p:cBhvr>
                                        <p:cTn id="20" dur="800" decel="100000" fill="hold"/>
                                        <p:tgtEl>
                                          <p:spTgt spid="2">
                                            <p:txEl>
                                              <p:pRg st="1" end="1"/>
                                            </p:txEl>
                                          </p:spTgt>
                                        </p:tgtEl>
                                        <p:attrNameLst>
                                          <p:attrName>ppt_y</p:attrName>
                                        </p:attrNameLst>
                                      </p:cBhvr>
                                      <p:tavLst>
                                        <p:tav tm="0">
                                          <p:val>
                                            <p:strVal val="#ppt_y-0.4"/>
                                          </p:val>
                                        </p:tav>
                                        <p:tav tm="100000">
                                          <p:val>
                                            <p:strVal val="#ppt_y+0.1"/>
                                          </p:val>
                                        </p:tav>
                                      </p:tavLst>
                                    </p:anim>
                                    <p:anim calcmode="lin" valueType="num">
                                      <p:cBhvr>
                                        <p:cTn id="21" dur="200" accel="100000" fill="hold">
                                          <p:stCondLst>
                                            <p:cond delay="800"/>
                                          </p:stCondLst>
                                        </p:cTn>
                                        <p:tgtEl>
                                          <p:spTgt spid="2">
                                            <p:txEl>
                                              <p:pRg st="1" end="1"/>
                                            </p:txEl>
                                          </p:spTgt>
                                        </p:tgtEl>
                                        <p:attrNameLst>
                                          <p:attrName>ppt_x</p:attrName>
                                        </p:attrNameLst>
                                      </p:cBhvr>
                                      <p:tavLst>
                                        <p:tav tm="0">
                                          <p:val>
                                            <p:strVal val="#ppt_x-0.05"/>
                                          </p:val>
                                        </p:tav>
                                        <p:tav tm="100000">
                                          <p:val>
                                            <p:strVal val="#ppt_x"/>
                                          </p:val>
                                        </p:tav>
                                      </p:tavLst>
                                    </p:anim>
                                    <p:anim calcmode="lin" valueType="num">
                                      <p:cBhvr>
                                        <p:cTn id="22" dur="200" accel="100000" fill="hold">
                                          <p:stCondLst>
                                            <p:cond delay="800"/>
                                          </p:stCondLst>
                                        </p:cTn>
                                        <p:tgtEl>
                                          <p:spTgt spid="2">
                                            <p:txEl>
                                              <p:pRg st="1" end="1"/>
                                            </p:txEl>
                                          </p:spTgt>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C:\Documents and Settings\Administrator\桌面\新建文件夹\ppt背景图片\L%U)W~{PCW9KLKAN1]LQ[N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3" y="0"/>
            <a:ext cx="9134475" cy="6858000"/>
          </a:xfrm>
          <a:prstGeom prst="rect">
            <a:avLst/>
          </a:prstGeom>
          <a:noFill/>
          <a:extLst>
            <a:ext uri="{909E8E84-426E-40DD-AFC4-6F175D3DCCD1}">
              <a14:hiddenFill xmlns:a14="http://schemas.microsoft.com/office/drawing/2010/main">
                <a:solidFill>
                  <a:srgbClr val="FFFFFF"/>
                </a:solidFill>
              </a14:hiddenFill>
            </a:ext>
          </a:extLst>
        </p:spPr>
      </p:pic>
      <p:sp>
        <p:nvSpPr>
          <p:cNvPr id="9" name="矩形 8"/>
          <p:cNvSpPr/>
          <p:nvPr/>
        </p:nvSpPr>
        <p:spPr>
          <a:xfrm>
            <a:off x="2801601" y="980728"/>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dirty="0" smtClean="0">
                <a:ln w="11430"/>
                <a:solidFill>
                  <a:srgbClr val="C00000"/>
                </a:solidFill>
                <a:latin typeface="华文琥珀" pitchFamily="2" charset="-122"/>
                <a:ea typeface="华文琥珀" pitchFamily="2" charset="-122"/>
              </a:rPr>
              <a:t>诗歌理解</a:t>
            </a:r>
            <a:endParaRPr lang="zh-CN" altLang="en-US" sz="6000" cap="none" spc="0" dirty="0">
              <a:ln w="11430"/>
              <a:solidFill>
                <a:srgbClr val="C00000"/>
              </a:solidFill>
              <a:latin typeface="华文琥珀" pitchFamily="2" charset="-122"/>
              <a:ea typeface="华文琥珀" pitchFamily="2" charset="-122"/>
            </a:endParaRPr>
          </a:p>
        </p:txBody>
      </p:sp>
      <p:sp>
        <p:nvSpPr>
          <p:cNvPr id="10" name="文本框 99"/>
          <p:cNvSpPr txBox="1">
            <a:spLocks noChangeArrowheads="1"/>
          </p:cNvSpPr>
          <p:nvPr/>
        </p:nvSpPr>
        <p:spPr bwMode="auto">
          <a:xfrm>
            <a:off x="0" y="2204864"/>
            <a:ext cx="9139238" cy="1054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spcBef>
                <a:spcPts val="1800"/>
              </a:spcBef>
            </a:pPr>
            <a:r>
              <a:rPr lang="en-US" altLang="zh-CN" sz="3000" b="1" dirty="0">
                <a:latin typeface="宋体" pitchFamily="2" charset="-122"/>
              </a:rPr>
              <a:t>    </a:t>
            </a:r>
            <a:r>
              <a:rPr lang="zh-CN" altLang="zh-CN" sz="3200" b="1" dirty="0">
                <a:solidFill>
                  <a:srgbClr val="006600"/>
                </a:solidFill>
                <a:latin typeface="华文楷体" pitchFamily="2" charset="-122"/>
                <a:ea typeface="华文楷体" pitchFamily="2" charset="-122"/>
              </a:rPr>
              <a:t>这是一首很隐晦的诗，看似是纪实，</a:t>
            </a:r>
            <a:r>
              <a:rPr lang="zh-CN" altLang="en-US" sz="3200" b="1" dirty="0">
                <a:solidFill>
                  <a:srgbClr val="006600"/>
                </a:solidFill>
                <a:latin typeface="华文楷体" pitchFamily="2" charset="-122"/>
                <a:ea typeface="华文楷体" pitchFamily="2" charset="-122"/>
              </a:rPr>
              <a:t>实则运用象征的手法，蕴含深沉的情感和思绪。</a:t>
            </a:r>
            <a:endParaRPr lang="zh-CN" altLang="zh-CN" sz="3200" b="1" dirty="0">
              <a:solidFill>
                <a:srgbClr val="006600"/>
              </a:solidFill>
              <a:latin typeface="华文楷体" pitchFamily="2" charset="-122"/>
              <a:ea typeface="华文楷体" pitchFamily="2" charset="-122"/>
            </a:endParaRPr>
          </a:p>
        </p:txBody>
      </p:sp>
      <p:sp>
        <p:nvSpPr>
          <p:cNvPr id="11" name="TextBox 2"/>
          <p:cNvSpPr txBox="1">
            <a:spLocks noChangeArrowheads="1"/>
          </p:cNvSpPr>
          <p:nvPr/>
        </p:nvSpPr>
        <p:spPr bwMode="auto">
          <a:xfrm>
            <a:off x="1935" y="3401873"/>
            <a:ext cx="9137303"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719138">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3200" b="1" dirty="0">
                <a:solidFill>
                  <a:srgbClr val="0000FF"/>
                </a:solidFill>
                <a:latin typeface="华文楷体" pitchFamily="2" charset="-122"/>
                <a:ea typeface="华文楷体" pitchFamily="2" charset="-122"/>
              </a:rPr>
              <a:t>诗中“树”有什么象征意义？“我”和树之间的关系体现了“我”怎样的精神？</a:t>
            </a:r>
          </a:p>
        </p:txBody>
      </p:sp>
      <p:sp>
        <p:nvSpPr>
          <p:cNvPr id="2" name="矩形 1"/>
          <p:cNvSpPr/>
          <p:nvPr/>
        </p:nvSpPr>
        <p:spPr>
          <a:xfrm>
            <a:off x="128141" y="4797151"/>
            <a:ext cx="8887717" cy="1274195"/>
          </a:xfrm>
          <a:prstGeom prst="rect">
            <a:avLst/>
          </a:prstGeom>
        </p:spPr>
        <p:txBody>
          <a:bodyPr wrap="square">
            <a:spAutoFit/>
          </a:bodyPr>
          <a:lstStyle/>
          <a:p>
            <a:pPr marL="457200" indent="-457200">
              <a:lnSpc>
                <a:spcPct val="120000"/>
              </a:lnSpc>
              <a:buClr>
                <a:srgbClr val="00CCFF"/>
              </a:buClr>
              <a:buFont typeface="Wingdings" pitchFamily="2" charset="2"/>
              <a:buChar char="u"/>
            </a:pPr>
            <a:r>
              <a:rPr lang="zh-CN" altLang="zh-CN" sz="3200" b="1" dirty="0">
                <a:solidFill>
                  <a:srgbClr val="CC00FF"/>
                </a:solidFill>
                <a:latin typeface="华文楷体" pitchFamily="2" charset="-122"/>
                <a:ea typeface="华文楷体" pitchFamily="2" charset="-122"/>
              </a:rPr>
              <a:t>“我和一株顶高的树并排立着，却没有靠着</a:t>
            </a:r>
            <a:r>
              <a:rPr lang="zh-CN" altLang="zh-CN" sz="3200" b="1" dirty="0" smtClean="0">
                <a:solidFill>
                  <a:srgbClr val="CC00FF"/>
                </a:solidFill>
                <a:latin typeface="华文楷体" pitchFamily="2" charset="-122"/>
                <a:ea typeface="华文楷体" pitchFamily="2" charset="-122"/>
              </a:rPr>
              <a:t>”</a:t>
            </a:r>
            <a:r>
              <a:rPr lang="en-US" altLang="zh-CN" sz="3200" b="1" dirty="0" smtClean="0">
                <a:solidFill>
                  <a:srgbClr val="CC00FF"/>
                </a:solidFill>
                <a:latin typeface="华文楷体" pitchFamily="2" charset="-122"/>
                <a:ea typeface="华文楷体" pitchFamily="2" charset="-122"/>
              </a:rPr>
              <a:t>    </a:t>
            </a:r>
            <a:r>
              <a:rPr lang="zh-CN" altLang="zh-CN" sz="3200" b="1" dirty="0" smtClean="0">
                <a:solidFill>
                  <a:srgbClr val="663300"/>
                </a:solidFill>
                <a:latin typeface="华文楷体" pitchFamily="2" charset="-122"/>
                <a:ea typeface="华文楷体" pitchFamily="2" charset="-122"/>
              </a:rPr>
              <a:t>象征</a:t>
            </a:r>
            <a:r>
              <a:rPr lang="zh-CN" altLang="zh-CN" sz="3200" b="1" dirty="0">
                <a:solidFill>
                  <a:srgbClr val="663300"/>
                </a:solidFill>
                <a:latin typeface="华文楷体" pitchFamily="2" charset="-122"/>
                <a:ea typeface="华文楷体" pitchFamily="2" charset="-122"/>
              </a:rPr>
              <a:t>着诗人独立不倚的坚强性格和奋斗精神。</a:t>
            </a:r>
          </a:p>
        </p:txBody>
      </p:sp>
    </p:spTree>
    <p:extLst>
      <p:ext uri="{BB962C8B-B14F-4D97-AF65-F5344CB8AC3E}">
        <p14:creationId xmlns:p14="http://schemas.microsoft.com/office/powerpoint/2010/main" val="5956213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Documents and Settings\Administrator\桌面\新建文件夹\ppt背景图片\M]YJNZ]]QAD`ZA@89~PV7[R.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74753" name="文本框 1"/>
          <p:cNvSpPr txBox="1">
            <a:spLocks noChangeArrowheads="1"/>
          </p:cNvSpPr>
          <p:nvPr/>
        </p:nvSpPr>
        <p:spPr bwMode="auto">
          <a:xfrm>
            <a:off x="903011" y="2052213"/>
            <a:ext cx="7059612" cy="2753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10000"/>
              </a:lnSpc>
              <a:spcBef>
                <a:spcPts val="1800"/>
              </a:spcBef>
            </a:pPr>
            <a:r>
              <a:rPr lang="en-US" altLang="zh-CN" sz="3200" dirty="0" smtClean="0">
                <a:solidFill>
                  <a:srgbClr val="C00000"/>
                </a:solidFill>
                <a:latin typeface="华文琥珀" pitchFamily="2" charset="-122"/>
                <a:ea typeface="华文琥珀" pitchFamily="2" charset="-122"/>
              </a:rPr>
              <a:t>        《</a:t>
            </a:r>
            <a:r>
              <a:rPr lang="zh-CN" altLang="en-US" sz="3200" dirty="0" smtClean="0">
                <a:solidFill>
                  <a:srgbClr val="C00000"/>
                </a:solidFill>
                <a:latin typeface="华文琥珀" pitchFamily="2" charset="-122"/>
                <a:ea typeface="华文琥珀" pitchFamily="2" charset="-122"/>
              </a:rPr>
              <a:t>月夜</a:t>
            </a:r>
            <a:r>
              <a:rPr lang="en-US" altLang="zh-CN" sz="3200" dirty="0" smtClean="0">
                <a:solidFill>
                  <a:srgbClr val="C00000"/>
                </a:solidFill>
                <a:latin typeface="华文琥珀" pitchFamily="2" charset="-122"/>
                <a:ea typeface="华文琥珀" pitchFamily="2" charset="-122"/>
              </a:rPr>
              <a:t>》</a:t>
            </a:r>
            <a:r>
              <a:rPr lang="zh-CN" altLang="en-US" sz="3200" dirty="0" smtClean="0">
                <a:solidFill>
                  <a:srgbClr val="C00000"/>
                </a:solidFill>
                <a:latin typeface="华文琥珀" pitchFamily="2" charset="-122"/>
                <a:ea typeface="华文琥珀" pitchFamily="2" charset="-122"/>
              </a:rPr>
              <a:t>中诗人托物咏志，以霜风、明月、挺立的高树三种景物，烘托与树并立的“我”</a:t>
            </a:r>
            <a:r>
              <a:rPr lang="zh-CN" altLang="zh-CN" sz="3200" dirty="0" smtClean="0">
                <a:solidFill>
                  <a:srgbClr val="C00000"/>
                </a:solidFill>
                <a:latin typeface="华文琥珀" pitchFamily="2" charset="-122"/>
                <a:ea typeface="华文琥珀" pitchFamily="2" charset="-122"/>
              </a:rPr>
              <a:t> 表现</a:t>
            </a:r>
            <a:r>
              <a:rPr lang="zh-CN" altLang="zh-CN" sz="3200" dirty="0">
                <a:solidFill>
                  <a:srgbClr val="C00000"/>
                </a:solidFill>
                <a:latin typeface="华文琥珀" pitchFamily="2" charset="-122"/>
                <a:ea typeface="华文琥珀" pitchFamily="2" charset="-122"/>
              </a:rPr>
              <a:t>了“五四”时期觉醒的一代</a:t>
            </a:r>
            <a:r>
              <a:rPr lang="zh-CN" altLang="zh-CN" sz="3200" dirty="0" smtClean="0">
                <a:solidFill>
                  <a:srgbClr val="C00000"/>
                </a:solidFill>
                <a:latin typeface="华文琥珀" pitchFamily="2" charset="-122"/>
                <a:ea typeface="华文琥珀" pitchFamily="2" charset="-122"/>
              </a:rPr>
              <a:t>知识分子</a:t>
            </a:r>
            <a:r>
              <a:rPr lang="zh-CN" altLang="en-US" sz="3200" dirty="0" smtClean="0">
                <a:solidFill>
                  <a:srgbClr val="C00000"/>
                </a:solidFill>
                <a:latin typeface="华文琥珀" pitchFamily="2" charset="-122"/>
                <a:ea typeface="华文琥珀" pitchFamily="2" charset="-122"/>
              </a:rPr>
              <a:t>独立奋进的精神和个性解放的思想。</a:t>
            </a:r>
            <a:endParaRPr lang="zh-CN" altLang="zh-CN" sz="3200" dirty="0">
              <a:solidFill>
                <a:srgbClr val="C00000"/>
              </a:solidFill>
              <a:latin typeface="华文琥珀" pitchFamily="2" charset="-122"/>
              <a:ea typeface="华文琥珀" pitchFamily="2" charset="-122"/>
            </a:endParaRPr>
          </a:p>
        </p:txBody>
      </p:sp>
      <p:sp>
        <p:nvSpPr>
          <p:cNvPr id="7" name="矩形 6"/>
          <p:cNvSpPr/>
          <p:nvPr/>
        </p:nvSpPr>
        <p:spPr>
          <a:xfrm>
            <a:off x="2801601" y="980728"/>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dirty="0" smtClean="0">
                <a:ln w="11430"/>
                <a:solidFill>
                  <a:srgbClr val="006600"/>
                </a:solidFill>
                <a:latin typeface="华文琥珀" pitchFamily="2" charset="-122"/>
                <a:ea typeface="华文琥珀" pitchFamily="2" charset="-122"/>
              </a:rPr>
              <a:t>诗歌主旨</a:t>
            </a:r>
            <a:endParaRPr lang="zh-CN" altLang="en-US" sz="6000" cap="none" spc="0" dirty="0">
              <a:ln w="11430"/>
              <a:solidFill>
                <a:srgbClr val="006600"/>
              </a:solidFill>
              <a:latin typeface="华文琥珀" pitchFamily="2" charset="-122"/>
              <a:ea typeface="华文琥珀" pitchFamily="2" charset="-122"/>
            </a:endParaRPr>
          </a:p>
        </p:txBody>
      </p:sp>
    </p:spTree>
    <p:extLst>
      <p:ext uri="{BB962C8B-B14F-4D97-AF65-F5344CB8AC3E}">
        <p14:creationId xmlns:p14="http://schemas.microsoft.com/office/powerpoint/2010/main" val="831378103"/>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74753"/>
                                        </p:tgtEl>
                                        <p:attrNameLst>
                                          <p:attrName>style.visibility</p:attrName>
                                        </p:attrNameLst>
                                      </p:cBhvr>
                                      <p:to>
                                        <p:strVal val="visible"/>
                                      </p:to>
                                    </p:set>
                                    <p:animEffect transition="in" filter="blinds(horizontal)">
                                      <p:cBhvr>
                                        <p:cTn id="14" dur="500"/>
                                        <p:tgtEl>
                                          <p:spTgt spid="747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3" grpId="0"/>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18" y="0"/>
            <a:ext cx="9144917" cy="6858000"/>
            <a:chOff x="-918" y="0"/>
            <a:chExt cx="9144917" cy="6858000"/>
          </a:xfrm>
        </p:grpSpPr>
        <p:pic>
          <p:nvPicPr>
            <p:cNvPr id="9218" name="Picture 2" descr="C:\Documents and Settings\Administrator\桌面\timg (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8" y="0"/>
              <a:ext cx="9144917" cy="6858000"/>
            </a:xfrm>
            <a:prstGeom prst="rect">
              <a:avLst/>
            </a:prstGeom>
            <a:noFill/>
            <a:extLst>
              <a:ext uri="{909E8E84-426E-40DD-AFC4-6F175D3DCCD1}">
                <a14:hiddenFill xmlns:a14="http://schemas.microsoft.com/office/drawing/2010/main">
                  <a:solidFill>
                    <a:srgbClr val="FFFFFF"/>
                  </a:solidFill>
                </a14:hiddenFill>
              </a:ext>
            </a:extLst>
          </p:spPr>
        </p:pic>
        <p:pic>
          <p:nvPicPr>
            <p:cNvPr id="92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8" y="6582617"/>
              <a:ext cx="2195736" cy="1968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4" name="组合 3"/>
          <p:cNvGrpSpPr/>
          <p:nvPr/>
        </p:nvGrpSpPr>
        <p:grpSpPr>
          <a:xfrm>
            <a:off x="2170883" y="980728"/>
            <a:ext cx="4801314" cy="1993577"/>
            <a:chOff x="2170883" y="980728"/>
            <a:chExt cx="4801314" cy="1993577"/>
          </a:xfrm>
        </p:grpSpPr>
        <p:sp>
          <p:nvSpPr>
            <p:cNvPr id="5" name="矩形 4"/>
            <p:cNvSpPr/>
            <p:nvPr/>
          </p:nvSpPr>
          <p:spPr>
            <a:xfrm>
              <a:off x="2170883" y="980728"/>
              <a:ext cx="4801314"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zh-CN" sz="6000" dirty="0" smtClean="0">
                  <a:ln w="11430"/>
                  <a:solidFill>
                    <a:srgbClr val="FFC000"/>
                  </a:solidFill>
                  <a:latin typeface="华文琥珀" pitchFamily="2" charset="-122"/>
                  <a:ea typeface="华文琥珀" pitchFamily="2" charset="-122"/>
                </a:rPr>
                <a:t>萧</a:t>
              </a:r>
              <a:r>
                <a:rPr lang="zh-CN" altLang="zh-CN" sz="6000" dirty="0">
                  <a:ln w="11430"/>
                  <a:solidFill>
                    <a:srgbClr val="FFC000"/>
                  </a:solidFill>
                  <a:latin typeface="华文琥珀" pitchFamily="2" charset="-122"/>
                  <a:ea typeface="华文琥珀" pitchFamily="2" charset="-122"/>
                </a:rPr>
                <a:t>红墓畔口占</a:t>
              </a:r>
              <a:endParaRPr lang="zh-CN" altLang="en-US" sz="6000" dirty="0">
                <a:ln w="11430"/>
                <a:solidFill>
                  <a:srgbClr val="FFC000"/>
                </a:solidFill>
                <a:latin typeface="华文琥珀" pitchFamily="2" charset="-122"/>
                <a:ea typeface="华文琥珀" pitchFamily="2" charset="-122"/>
              </a:endParaRPr>
            </a:p>
          </p:txBody>
        </p:sp>
        <p:sp>
          <p:nvSpPr>
            <p:cNvPr id="6" name="矩形 5"/>
            <p:cNvSpPr/>
            <p:nvPr/>
          </p:nvSpPr>
          <p:spPr>
            <a:xfrm>
              <a:off x="3615462" y="2204864"/>
              <a:ext cx="1877437" cy="769441"/>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4400" dirty="0" smtClean="0">
                  <a:ln w="11430"/>
                  <a:solidFill>
                    <a:srgbClr val="006600"/>
                  </a:solidFill>
                  <a:latin typeface="华文琥珀" pitchFamily="2" charset="-122"/>
                  <a:ea typeface="华文琥珀" pitchFamily="2" charset="-122"/>
                </a:rPr>
                <a:t>戴望舒</a:t>
              </a:r>
              <a:endParaRPr lang="zh-CN" altLang="en-US" sz="4400" dirty="0">
                <a:ln w="11430"/>
                <a:solidFill>
                  <a:srgbClr val="006600"/>
                </a:solidFill>
                <a:latin typeface="华文琥珀" pitchFamily="2" charset="-122"/>
                <a:ea typeface="华文琥珀" pitchFamily="2" charset="-122"/>
              </a:endParaRPr>
            </a:p>
          </p:txBody>
        </p:sp>
      </p:grpSp>
      <p:sp>
        <p:nvSpPr>
          <p:cNvPr id="3" name="矩形 2"/>
          <p:cNvSpPr/>
          <p:nvPr/>
        </p:nvSpPr>
        <p:spPr>
          <a:xfrm>
            <a:off x="1247553" y="6196085"/>
            <a:ext cx="6647974" cy="646331"/>
          </a:xfrm>
          <a:prstGeom prst="rect">
            <a:avLst/>
          </a:prstGeom>
        </p:spPr>
        <p:txBody>
          <a:bodyPr wrap="none">
            <a:spAutoFit/>
          </a:bodyPr>
          <a:lstStyle/>
          <a:p>
            <a:pPr>
              <a:spcBef>
                <a:spcPct val="50000"/>
              </a:spcBef>
            </a:pPr>
            <a:r>
              <a:rPr lang="zh-CN" altLang="en-US" sz="3600" dirty="0" smtClean="0">
                <a:solidFill>
                  <a:schemeClr val="bg1"/>
                </a:solidFill>
                <a:latin typeface="华文琥珀" pitchFamily="2" charset="-122"/>
                <a:ea typeface="华文琥珀" pitchFamily="2" charset="-122"/>
              </a:rPr>
              <a:t>口占：不</a:t>
            </a:r>
            <a:r>
              <a:rPr lang="zh-CN" altLang="en-US" sz="3600" dirty="0">
                <a:solidFill>
                  <a:schemeClr val="bg1"/>
                </a:solidFill>
                <a:latin typeface="华文琥珀" pitchFamily="2" charset="-122"/>
                <a:ea typeface="华文琥珀" pitchFamily="2" charset="-122"/>
              </a:rPr>
              <a:t>打草稿，口头述说出来</a:t>
            </a:r>
          </a:p>
        </p:txBody>
      </p:sp>
    </p:spTree>
    <p:extLst>
      <p:ext uri="{BB962C8B-B14F-4D97-AF65-F5344CB8AC3E}">
        <p14:creationId xmlns:p14="http://schemas.microsoft.com/office/powerpoint/2010/main" val="54464191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52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000" fill="hold"/>
                                        <p:tgtEl>
                                          <p:spTgt spid="4"/>
                                        </p:tgtEl>
                                        <p:attrNameLst>
                                          <p:attrName>ppt_w</p:attrName>
                                        </p:attrNameLst>
                                      </p:cBhvr>
                                      <p:tavLst>
                                        <p:tav tm="0">
                                          <p:val>
                                            <p:fltVal val="0"/>
                                          </p:val>
                                        </p:tav>
                                        <p:tav tm="100000">
                                          <p:val>
                                            <p:strVal val="#ppt_w"/>
                                          </p:val>
                                        </p:tav>
                                      </p:tavLst>
                                    </p:anim>
                                    <p:anim calcmode="lin" valueType="num">
                                      <p:cBhvr>
                                        <p:cTn id="8" dur="2000" fill="hold"/>
                                        <p:tgtEl>
                                          <p:spTgt spid="4"/>
                                        </p:tgtEl>
                                        <p:attrNameLst>
                                          <p:attrName>ppt_h</p:attrName>
                                        </p:attrNameLst>
                                      </p:cBhvr>
                                      <p:tavLst>
                                        <p:tav tm="0">
                                          <p:val>
                                            <p:fltVal val="0"/>
                                          </p:val>
                                        </p:tav>
                                        <p:tav tm="100000">
                                          <p:val>
                                            <p:strVal val="#ppt_h"/>
                                          </p:val>
                                        </p:tav>
                                      </p:tavLst>
                                    </p:anim>
                                    <p:animEffect transition="in" filter="fade">
                                      <p:cBhvr>
                                        <p:cTn id="9" dur="2000"/>
                                        <p:tgtEl>
                                          <p:spTgt spid="4"/>
                                        </p:tgtEl>
                                      </p:cBhvr>
                                    </p:animEffect>
                                    <p:anim calcmode="lin" valueType="num">
                                      <p:cBhvr>
                                        <p:cTn id="10" dur="2000" fill="hold"/>
                                        <p:tgtEl>
                                          <p:spTgt spid="4"/>
                                        </p:tgtEl>
                                        <p:attrNameLst>
                                          <p:attrName>ppt_x</p:attrName>
                                        </p:attrNameLst>
                                      </p:cBhvr>
                                      <p:tavLst>
                                        <p:tav tm="0">
                                          <p:val>
                                            <p:fltVal val="0.5"/>
                                          </p:val>
                                        </p:tav>
                                        <p:tav tm="100000">
                                          <p:val>
                                            <p:strVal val="#ppt_x"/>
                                          </p:val>
                                        </p:tav>
                                      </p:tavLst>
                                    </p:anim>
                                    <p:anim calcmode="lin" valueType="num">
                                      <p:cBhvr>
                                        <p:cTn id="11" dur="2000" fill="hold"/>
                                        <p:tgtEl>
                                          <p:spTgt spid="4"/>
                                        </p:tgtEl>
                                        <p:attrNameLst>
                                          <p:attrName>ppt_y</p:attrName>
                                        </p:attrNameLst>
                                      </p:cBhvr>
                                      <p:tavLst>
                                        <p:tav tm="0">
                                          <p:val>
                                            <p:fltVal val="0.5"/>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barn(inVertical)">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Documents and Settings\Administrator\桌面\新建文件夹\ppt背景图片\JJ{EJ~U1Z(E5)G7CJXEALAA.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0"/>
            <a:ext cx="9163050" cy="6858000"/>
          </a:xfrm>
          <a:prstGeom prst="rect">
            <a:avLst/>
          </a:prstGeom>
          <a:noFill/>
          <a:extLst>
            <a:ext uri="{909E8E84-426E-40DD-AFC4-6F175D3DCCD1}">
              <a14:hiddenFill xmlns:a14="http://schemas.microsoft.com/office/drawing/2010/main">
                <a:solidFill>
                  <a:srgbClr val="FFFFFF"/>
                </a:solidFill>
              </a14:hiddenFill>
            </a:ext>
          </a:extLst>
        </p:spPr>
      </p:pic>
      <p:sp>
        <p:nvSpPr>
          <p:cNvPr id="61441" name="文本框 96258"/>
          <p:cNvSpPr txBox="1">
            <a:spLocks noChangeArrowheads="1"/>
          </p:cNvSpPr>
          <p:nvPr/>
        </p:nvSpPr>
        <p:spPr bwMode="auto">
          <a:xfrm>
            <a:off x="395536" y="2893175"/>
            <a:ext cx="5544616" cy="3863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719138">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10000"/>
              </a:lnSpc>
              <a:spcBef>
                <a:spcPct val="50000"/>
              </a:spcBef>
            </a:pPr>
            <a:r>
              <a:rPr lang="zh-CN" altLang="en-US" sz="3200" b="1" dirty="0" smtClean="0">
                <a:solidFill>
                  <a:srgbClr val="006600"/>
                </a:solidFill>
                <a:latin typeface="华文楷体" pitchFamily="2" charset="-122"/>
                <a:ea typeface="华文楷体" pitchFamily="2" charset="-122"/>
              </a:rPr>
              <a:t>【戴望舒】  </a:t>
            </a:r>
            <a:r>
              <a:rPr lang="en-US" altLang="zh-CN" sz="3200" b="1" dirty="0" smtClean="0">
                <a:solidFill>
                  <a:srgbClr val="006600"/>
                </a:solidFill>
                <a:latin typeface="华文楷体" pitchFamily="2" charset="-122"/>
                <a:ea typeface="华文楷体" pitchFamily="2" charset="-122"/>
              </a:rPr>
              <a:t>(</a:t>
            </a:r>
            <a:r>
              <a:rPr lang="zh-CN" altLang="en-US" sz="3200" b="1" dirty="0" smtClean="0">
                <a:solidFill>
                  <a:srgbClr val="006600"/>
                </a:solidFill>
                <a:latin typeface="华文楷体" pitchFamily="2" charset="-122"/>
                <a:ea typeface="华文楷体" pitchFamily="2" charset="-122"/>
              </a:rPr>
              <a:t>1905</a:t>
            </a:r>
            <a:r>
              <a:rPr lang="zh-CN" altLang="en-US" sz="3200" b="1" dirty="0">
                <a:solidFill>
                  <a:srgbClr val="006600"/>
                </a:solidFill>
                <a:latin typeface="华文楷体" pitchFamily="2" charset="-122"/>
                <a:ea typeface="华文楷体" pitchFamily="2" charset="-122"/>
              </a:rPr>
              <a:t>—</a:t>
            </a:r>
            <a:r>
              <a:rPr lang="zh-CN" altLang="en-US" sz="3200" b="1" dirty="0" smtClean="0">
                <a:solidFill>
                  <a:srgbClr val="006600"/>
                </a:solidFill>
                <a:latin typeface="华文楷体" pitchFamily="2" charset="-122"/>
                <a:ea typeface="华文楷体" pitchFamily="2" charset="-122"/>
              </a:rPr>
              <a:t>1950</a:t>
            </a:r>
            <a:r>
              <a:rPr lang="en-US" altLang="zh-CN" sz="3200" b="1" dirty="0" smtClean="0">
                <a:solidFill>
                  <a:srgbClr val="006600"/>
                </a:solidFill>
                <a:latin typeface="华文楷体" pitchFamily="2" charset="-122"/>
                <a:ea typeface="华文楷体" pitchFamily="2" charset="-122"/>
              </a:rPr>
              <a:t>)</a:t>
            </a:r>
            <a:r>
              <a:rPr lang="zh-CN" altLang="en-US" sz="3200" b="1" dirty="0" smtClean="0">
                <a:solidFill>
                  <a:srgbClr val="006600"/>
                </a:solidFill>
                <a:latin typeface="华文楷体" pitchFamily="2" charset="-122"/>
                <a:ea typeface="华文楷体" pitchFamily="2" charset="-122"/>
              </a:rPr>
              <a:t>，</a:t>
            </a:r>
            <a:r>
              <a:rPr lang="zh-CN" altLang="en-US" sz="3200" b="1" dirty="0">
                <a:solidFill>
                  <a:srgbClr val="006600"/>
                </a:solidFill>
                <a:latin typeface="华文楷体" pitchFamily="2" charset="-122"/>
                <a:ea typeface="华文楷体" pitchFamily="2" charset="-122"/>
              </a:rPr>
              <a:t>现代著名诗人。出版第一本诗集中《雨巷》传诵一时，因此而有“</a:t>
            </a:r>
            <a:r>
              <a:rPr lang="zh-CN" altLang="en-US" sz="3200" b="1" dirty="0">
                <a:solidFill>
                  <a:srgbClr val="C00000"/>
                </a:solidFill>
                <a:latin typeface="华文楷体" pitchFamily="2" charset="-122"/>
                <a:ea typeface="华文楷体" pitchFamily="2" charset="-122"/>
              </a:rPr>
              <a:t>雨巷诗人</a:t>
            </a:r>
            <a:r>
              <a:rPr lang="zh-CN" altLang="en-US" sz="3200" b="1" dirty="0">
                <a:solidFill>
                  <a:srgbClr val="006600"/>
                </a:solidFill>
                <a:latin typeface="华文楷体" pitchFamily="2" charset="-122"/>
                <a:ea typeface="华文楷体" pitchFamily="2" charset="-122"/>
              </a:rPr>
              <a:t>”之誉。1941年底被日寇逮捕入狱。在狱中写下《狱中题壁》《我用残损的手掌》《等待》等著名诗篇</a:t>
            </a:r>
            <a:r>
              <a:rPr lang="zh-CN" altLang="en-US" sz="3200" b="1" dirty="0" smtClean="0">
                <a:solidFill>
                  <a:srgbClr val="006600"/>
                </a:solidFill>
                <a:latin typeface="华文楷体" pitchFamily="2" charset="-122"/>
                <a:ea typeface="华文楷体" pitchFamily="2" charset="-122"/>
              </a:rPr>
              <a:t>。</a:t>
            </a:r>
            <a:endParaRPr lang="zh-CN" altLang="en-US" sz="3200" b="1" dirty="0">
              <a:solidFill>
                <a:srgbClr val="006600"/>
              </a:solidFill>
              <a:latin typeface="华文楷体" pitchFamily="2" charset="-122"/>
              <a:ea typeface="华文楷体" pitchFamily="2" charset="-122"/>
            </a:endParaRPr>
          </a:p>
        </p:txBody>
      </p:sp>
      <p:pic>
        <p:nvPicPr>
          <p:cNvPr id="6" name="图片 3"/>
          <p:cNvPicPr>
            <a:picLocks noChangeAspect="1" noChangeArrowheads="1"/>
          </p:cNvPicPr>
          <p:nvPr/>
        </p:nvPicPr>
        <p:blipFill>
          <a:blip r:embed="rId3" cstate="print"/>
          <a:srcRect/>
          <a:stretch>
            <a:fillRect/>
          </a:stretch>
        </p:blipFill>
        <p:spPr bwMode="auto">
          <a:xfrm>
            <a:off x="6084168" y="3007047"/>
            <a:ext cx="2549361" cy="3697087"/>
          </a:xfrm>
          <a:prstGeom prst="roundRect">
            <a:avLst>
              <a:gd name="adj" fmla="val 8594"/>
            </a:avLst>
          </a:prstGeom>
          <a:solidFill>
            <a:srgbClr val="FFFFFF">
              <a:shade val="85000"/>
            </a:srgbClr>
          </a:solidFill>
          <a:ln>
            <a:noFill/>
          </a:ln>
          <a:effectLst/>
          <a:scene3d>
            <a:camera prst="orthographicFront"/>
            <a:lightRig rig="threePt" dir="t"/>
          </a:scene3d>
          <a:sp3d>
            <a:bevelT w="152400" h="50800" prst="softRound"/>
          </a:sp3d>
        </p:spPr>
      </p:pic>
      <p:sp>
        <p:nvSpPr>
          <p:cNvPr id="8" name="矩形 7"/>
          <p:cNvSpPr/>
          <p:nvPr/>
        </p:nvSpPr>
        <p:spPr>
          <a:xfrm>
            <a:off x="2556063" y="1820142"/>
            <a:ext cx="403187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dirty="0" smtClean="0">
                <a:ln w="11430"/>
                <a:solidFill>
                  <a:srgbClr val="660066"/>
                </a:solidFill>
                <a:latin typeface="华文琥珀" pitchFamily="2" charset="-122"/>
                <a:ea typeface="华文琥珀" pitchFamily="2" charset="-122"/>
              </a:rPr>
              <a:t>关于戴望舒</a:t>
            </a:r>
            <a:endParaRPr lang="zh-CN" altLang="en-US" sz="6000" dirty="0">
              <a:ln w="11430"/>
              <a:solidFill>
                <a:srgbClr val="660066"/>
              </a:solidFill>
              <a:latin typeface="华文琥珀" pitchFamily="2" charset="-122"/>
              <a:ea typeface="华文琥珀" pitchFamily="2" charset="-122"/>
            </a:endParaRPr>
          </a:p>
        </p:txBody>
      </p:sp>
    </p:spTree>
    <p:extLst>
      <p:ext uri="{BB962C8B-B14F-4D97-AF65-F5344CB8AC3E}">
        <p14:creationId xmlns:p14="http://schemas.microsoft.com/office/powerpoint/2010/main" val="337716232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61441"/>
                                        </p:tgtEl>
                                        <p:attrNameLst>
                                          <p:attrName>style.visibility</p:attrName>
                                        </p:attrNameLst>
                                      </p:cBhvr>
                                      <p:to>
                                        <p:strVal val="visible"/>
                                      </p:to>
                                    </p:set>
                                    <p:animEffect transition="in" filter="barn(inVertical)">
                                      <p:cBhvr>
                                        <p:cTn id="17" dur="500"/>
                                        <p:tgtEl>
                                          <p:spTgt spid="614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1"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C:\Documents and Settings\Administrator\桌面\新建文件夹\ppt背景图片\JJ{EJ~U1Z(E5)G7CJXEALAA.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0"/>
            <a:ext cx="9163050"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2940782" y="1628800"/>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dirty="0" smtClean="0">
                <a:ln w="11430"/>
                <a:solidFill>
                  <a:srgbClr val="660066"/>
                </a:solidFill>
                <a:latin typeface="华文琥珀" pitchFamily="2" charset="-122"/>
                <a:ea typeface="华文琥珀" pitchFamily="2" charset="-122"/>
              </a:rPr>
              <a:t>关于</a:t>
            </a:r>
            <a:r>
              <a:rPr lang="zh-CN" altLang="en-US" sz="6000" dirty="0">
                <a:ln w="11430"/>
                <a:solidFill>
                  <a:srgbClr val="660066"/>
                </a:solidFill>
                <a:latin typeface="华文琥珀" pitchFamily="2" charset="-122"/>
                <a:ea typeface="华文琥珀" pitchFamily="2" charset="-122"/>
              </a:rPr>
              <a:t>萧红</a:t>
            </a:r>
          </a:p>
        </p:txBody>
      </p:sp>
      <p:sp>
        <p:nvSpPr>
          <p:cNvPr id="62465" name="文本框 96258"/>
          <p:cNvSpPr txBox="1">
            <a:spLocks noChangeArrowheads="1"/>
          </p:cNvSpPr>
          <p:nvPr/>
        </p:nvSpPr>
        <p:spPr bwMode="auto">
          <a:xfrm>
            <a:off x="2940783" y="2911942"/>
            <a:ext cx="6023704" cy="3863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719138">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indent="0">
              <a:lnSpc>
                <a:spcPct val="110000"/>
              </a:lnSpc>
            </a:pPr>
            <a:r>
              <a:rPr lang="zh-CN" altLang="en-US" sz="3200" b="1" dirty="0" smtClean="0">
                <a:solidFill>
                  <a:srgbClr val="663300"/>
                </a:solidFill>
                <a:latin typeface="华文楷体" pitchFamily="2" charset="-122"/>
                <a:ea typeface="华文楷体" pitchFamily="2" charset="-122"/>
              </a:rPr>
              <a:t>       【萧红】</a:t>
            </a:r>
            <a:r>
              <a:rPr lang="en-US" altLang="zh-CN" sz="3200" b="1" dirty="0" smtClean="0">
                <a:solidFill>
                  <a:srgbClr val="663300"/>
                </a:solidFill>
                <a:latin typeface="华文楷体" pitchFamily="2" charset="-122"/>
                <a:ea typeface="华文楷体" pitchFamily="2" charset="-122"/>
              </a:rPr>
              <a:t>(</a:t>
            </a:r>
            <a:r>
              <a:rPr lang="zh-CN" altLang="en-US" sz="3200" b="1" dirty="0" smtClean="0">
                <a:solidFill>
                  <a:srgbClr val="663300"/>
                </a:solidFill>
                <a:latin typeface="华文楷体" pitchFamily="2" charset="-122"/>
                <a:ea typeface="华文楷体" pitchFamily="2" charset="-122"/>
              </a:rPr>
              <a:t>1911</a:t>
            </a:r>
            <a:r>
              <a:rPr lang="zh-CN" altLang="en-US" sz="3200" b="1" dirty="0">
                <a:solidFill>
                  <a:srgbClr val="663300"/>
                </a:solidFill>
                <a:latin typeface="华文楷体" pitchFamily="2" charset="-122"/>
                <a:ea typeface="华文楷体" pitchFamily="2" charset="-122"/>
              </a:rPr>
              <a:t>－</a:t>
            </a:r>
            <a:r>
              <a:rPr lang="zh-CN" altLang="en-US" sz="3200" b="1" dirty="0" smtClean="0">
                <a:solidFill>
                  <a:srgbClr val="663300"/>
                </a:solidFill>
                <a:latin typeface="华文楷体" pitchFamily="2" charset="-122"/>
                <a:ea typeface="华文楷体" pitchFamily="2" charset="-122"/>
              </a:rPr>
              <a:t>1942</a:t>
            </a:r>
            <a:r>
              <a:rPr lang="en-US" altLang="zh-CN" sz="3200" b="1" dirty="0" smtClean="0">
                <a:solidFill>
                  <a:srgbClr val="663300"/>
                </a:solidFill>
                <a:latin typeface="华文楷体" pitchFamily="2" charset="-122"/>
                <a:ea typeface="华文楷体" pitchFamily="2" charset="-122"/>
              </a:rPr>
              <a:t>),  </a:t>
            </a:r>
            <a:r>
              <a:rPr lang="zh-CN" altLang="en-US" sz="3200" b="1" dirty="0" smtClean="0">
                <a:solidFill>
                  <a:srgbClr val="663300"/>
                </a:solidFill>
                <a:latin typeface="华文楷体" pitchFamily="2" charset="-122"/>
                <a:ea typeface="华文楷体" pitchFamily="2" charset="-122"/>
              </a:rPr>
              <a:t>原名</a:t>
            </a:r>
            <a:r>
              <a:rPr lang="zh-CN" altLang="en-US" sz="3200" b="1" dirty="0">
                <a:solidFill>
                  <a:srgbClr val="663300"/>
                </a:solidFill>
                <a:latin typeface="华文楷体" pitchFamily="2" charset="-122"/>
                <a:ea typeface="华文楷体" pitchFamily="2" charset="-122"/>
              </a:rPr>
              <a:t>张</a:t>
            </a:r>
            <a:r>
              <a:rPr lang="zh-CN" altLang="en-US" sz="3200" b="1" dirty="0" smtClean="0">
                <a:solidFill>
                  <a:srgbClr val="663300"/>
                </a:solidFill>
                <a:latin typeface="华文楷体" pitchFamily="2" charset="-122"/>
                <a:ea typeface="华文楷体" pitchFamily="2" charset="-122"/>
              </a:rPr>
              <a:t>迺</a:t>
            </a:r>
            <a:r>
              <a:rPr lang="en-US" altLang="zh-CN" sz="3200" b="1" dirty="0">
                <a:solidFill>
                  <a:srgbClr val="663300"/>
                </a:solidFill>
                <a:latin typeface="华文楷体" pitchFamily="2" charset="-122"/>
                <a:ea typeface="华文楷体" pitchFamily="2" charset="-122"/>
              </a:rPr>
              <a:t>[</a:t>
            </a:r>
            <a:r>
              <a:rPr lang="en-US" altLang="zh-CN" sz="3200" b="1" dirty="0" err="1">
                <a:solidFill>
                  <a:srgbClr val="663300"/>
                </a:solidFill>
                <a:latin typeface="华文楷体" pitchFamily="2" charset="-122"/>
                <a:ea typeface="华文楷体" pitchFamily="2" charset="-122"/>
              </a:rPr>
              <a:t>nǎi</a:t>
            </a:r>
            <a:r>
              <a:rPr lang="en-US" altLang="zh-CN" sz="3200" b="1" dirty="0">
                <a:solidFill>
                  <a:srgbClr val="663300"/>
                </a:solidFill>
                <a:latin typeface="华文楷体" pitchFamily="2" charset="-122"/>
                <a:ea typeface="华文楷体" pitchFamily="2" charset="-122"/>
              </a:rPr>
              <a:t>]</a:t>
            </a:r>
            <a:r>
              <a:rPr lang="zh-CN" altLang="en-US" sz="3200" b="1" dirty="0">
                <a:solidFill>
                  <a:srgbClr val="663300"/>
                </a:solidFill>
                <a:latin typeface="华文楷体" pitchFamily="2" charset="-122"/>
                <a:ea typeface="华文楷体" pitchFamily="2" charset="-122"/>
              </a:rPr>
              <a:t>莹，身世坎坷而创作成就很大的现代女性作家。1932年开始文学创作，用自己的笔投入了抗日的洪流。1935年发表成名作《生死场》，晚期的主要作品有《呼兰河传》。</a:t>
            </a:r>
          </a:p>
        </p:txBody>
      </p:sp>
      <p:pic>
        <p:nvPicPr>
          <p:cNvPr id="6" name="图片 1"/>
          <p:cNvPicPr>
            <a:picLocks noChangeAspect="1" noChangeArrowheads="1"/>
          </p:cNvPicPr>
          <p:nvPr/>
        </p:nvPicPr>
        <p:blipFill>
          <a:blip r:embed="rId3" cstate="print"/>
          <a:srcRect/>
          <a:stretch>
            <a:fillRect/>
          </a:stretch>
        </p:blipFill>
        <p:spPr bwMode="auto">
          <a:xfrm>
            <a:off x="323528" y="3070242"/>
            <a:ext cx="2456033" cy="3716464"/>
          </a:xfrm>
          <a:prstGeom prst="roundRect">
            <a:avLst>
              <a:gd name="adj" fmla="val 8594"/>
            </a:avLst>
          </a:prstGeom>
          <a:solidFill>
            <a:srgbClr val="FFFFFF">
              <a:shade val="85000"/>
            </a:srgbClr>
          </a:solidFill>
          <a:ln>
            <a:noFill/>
          </a:ln>
          <a:effectLst/>
          <a:scene3d>
            <a:camera prst="orthographicFront"/>
            <a:lightRig rig="threePt" dir="t"/>
          </a:scene3d>
          <a:sp3d>
            <a:bevelT w="152400" h="50800" prst="softRound"/>
          </a:sp3d>
        </p:spPr>
      </p:pic>
    </p:spTree>
    <p:extLst>
      <p:ext uri="{BB962C8B-B14F-4D97-AF65-F5344CB8AC3E}">
        <p14:creationId xmlns:p14="http://schemas.microsoft.com/office/powerpoint/2010/main" val="5961866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6"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62465"/>
                                        </p:tgtEl>
                                        <p:attrNameLst>
                                          <p:attrName>style.visibility</p:attrName>
                                        </p:attrNameLst>
                                      </p:cBhvr>
                                      <p:to>
                                        <p:strVal val="visible"/>
                                      </p:to>
                                    </p:set>
                                    <p:anim calcmode="lin" valueType="num">
                                      <p:cBhvr>
                                        <p:cTn id="17" dur="500" fill="hold"/>
                                        <p:tgtEl>
                                          <p:spTgt spid="62465"/>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62465"/>
                                        </p:tgtEl>
                                        <p:attrNameLst>
                                          <p:attrName>ppt_y</p:attrName>
                                        </p:attrNameLst>
                                      </p:cBhvr>
                                      <p:tavLst>
                                        <p:tav tm="0">
                                          <p:val>
                                            <p:strVal val="#ppt_y"/>
                                          </p:val>
                                        </p:tav>
                                        <p:tav tm="100000">
                                          <p:val>
                                            <p:strVal val="#ppt_y"/>
                                          </p:val>
                                        </p:tav>
                                      </p:tavLst>
                                    </p:anim>
                                    <p:anim calcmode="lin" valueType="num">
                                      <p:cBhvr>
                                        <p:cTn id="19" dur="500" fill="hold"/>
                                        <p:tgtEl>
                                          <p:spTgt spid="62465"/>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62465"/>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624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6246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Documents and Settings\Administrator\桌面\新建文件夹\ppt背景图片\[@4YIKLVDKV$Z1@[][%D}KM.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288"/>
            <a:ext cx="9144000" cy="6886576"/>
          </a:xfrm>
          <a:prstGeom prst="rect">
            <a:avLst/>
          </a:prstGeom>
          <a:noFill/>
          <a:extLst>
            <a:ext uri="{909E8E84-426E-40DD-AFC4-6F175D3DCCD1}">
              <a14:hiddenFill xmlns:a14="http://schemas.microsoft.com/office/drawing/2010/main">
                <a:solidFill>
                  <a:srgbClr val="FFFFFF"/>
                </a:solidFill>
              </a14:hiddenFill>
            </a:ext>
          </a:extLst>
        </p:spPr>
      </p:pic>
      <p:sp>
        <p:nvSpPr>
          <p:cNvPr id="7" name="矩形 6"/>
          <p:cNvSpPr/>
          <p:nvPr/>
        </p:nvSpPr>
        <p:spPr>
          <a:xfrm>
            <a:off x="2940783" y="1020280"/>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dirty="0" smtClean="0">
                <a:ln w="11430"/>
                <a:solidFill>
                  <a:srgbClr val="800000"/>
                </a:solidFill>
                <a:latin typeface="华文琥珀" pitchFamily="2" charset="-122"/>
                <a:ea typeface="华文琥珀" pitchFamily="2" charset="-122"/>
              </a:rPr>
              <a:t>背景链接</a:t>
            </a:r>
            <a:endParaRPr lang="zh-CN" altLang="en-US" sz="6000" dirty="0">
              <a:ln w="11430"/>
              <a:solidFill>
                <a:srgbClr val="800000"/>
              </a:solidFill>
              <a:latin typeface="华文琥珀" pitchFamily="2" charset="-122"/>
              <a:ea typeface="华文琥珀" pitchFamily="2" charset="-122"/>
            </a:endParaRPr>
          </a:p>
        </p:txBody>
      </p:sp>
      <p:sp>
        <p:nvSpPr>
          <p:cNvPr id="9" name="矩形 4"/>
          <p:cNvSpPr>
            <a:spLocks noChangeArrowheads="1"/>
          </p:cNvSpPr>
          <p:nvPr/>
        </p:nvSpPr>
        <p:spPr bwMode="auto">
          <a:xfrm>
            <a:off x="0" y="1926536"/>
            <a:ext cx="9144000" cy="4946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indent="719138">
              <a:lnSpc>
                <a:spcPct val="110000"/>
              </a:lnSpc>
            </a:pPr>
            <a:r>
              <a:rPr lang="zh-CN" altLang="en-US" sz="3200" b="1" dirty="0" smtClean="0">
                <a:solidFill>
                  <a:srgbClr val="00B050"/>
                </a:solidFill>
                <a:latin typeface="华文楷体" pitchFamily="2" charset="-122"/>
                <a:ea typeface="华文楷体" pitchFamily="2" charset="-122"/>
              </a:rPr>
              <a:t> 太平洋</a:t>
            </a:r>
            <a:r>
              <a:rPr lang="zh-CN" altLang="en-US" sz="3200" b="1" dirty="0">
                <a:solidFill>
                  <a:srgbClr val="00B050"/>
                </a:solidFill>
                <a:latin typeface="华文楷体" pitchFamily="2" charset="-122"/>
                <a:ea typeface="华文楷体" pitchFamily="2" charset="-122"/>
              </a:rPr>
              <a:t>战争爆发之际，她因病死在极度混乱中的香港。这对当时同样在香港坚持抗日的友人戴望舒来说，是一个极大的刺激，可是当时要埋葬萧红谈何容易，戴望舒</a:t>
            </a:r>
            <a:r>
              <a:rPr lang="en-US" altLang="zh-CN" sz="3200" b="1" dirty="0">
                <a:solidFill>
                  <a:srgbClr val="00B050"/>
                </a:solidFill>
                <a:latin typeface="华文楷体" pitchFamily="2" charset="-122"/>
                <a:ea typeface="华文楷体" pitchFamily="2" charset="-122"/>
              </a:rPr>
              <a:t>“</a:t>
            </a:r>
            <a:r>
              <a:rPr lang="zh-CN" altLang="en-US" sz="3200" b="1" dirty="0">
                <a:solidFill>
                  <a:srgbClr val="00B050"/>
                </a:solidFill>
                <a:latin typeface="华文楷体" pitchFamily="2" charset="-122"/>
                <a:ea typeface="华文楷体" pitchFamily="2" charset="-122"/>
              </a:rPr>
              <a:t>他们多方设法，托日本</a:t>
            </a:r>
            <a:r>
              <a:rPr lang="en-US" altLang="zh-CN" sz="3200" b="1" dirty="0">
                <a:solidFill>
                  <a:srgbClr val="00B050"/>
                </a:solidFill>
                <a:latin typeface="华文楷体" pitchFamily="2" charset="-122"/>
                <a:ea typeface="华文楷体" pitchFamily="2" charset="-122"/>
              </a:rPr>
              <a:t>《</a:t>
            </a:r>
            <a:r>
              <a:rPr lang="zh-CN" altLang="en-US" sz="3200" b="1" dirty="0">
                <a:solidFill>
                  <a:srgbClr val="00B050"/>
                </a:solidFill>
                <a:latin typeface="华文楷体" pitchFamily="2" charset="-122"/>
                <a:ea typeface="华文楷体" pitchFamily="2" charset="-122"/>
              </a:rPr>
              <a:t>朝日新闻</a:t>
            </a:r>
            <a:r>
              <a:rPr lang="en-US" altLang="zh-CN" sz="3200" b="1" dirty="0">
                <a:solidFill>
                  <a:srgbClr val="00B050"/>
                </a:solidFill>
                <a:latin typeface="华文楷体" pitchFamily="2" charset="-122"/>
                <a:ea typeface="华文楷体" pitchFamily="2" charset="-122"/>
              </a:rPr>
              <a:t>》</a:t>
            </a:r>
            <a:r>
              <a:rPr lang="zh-CN" altLang="en-US" sz="3200" b="1" dirty="0">
                <a:solidFill>
                  <a:srgbClr val="00B050"/>
                </a:solidFill>
                <a:latin typeface="华文楷体" pitchFamily="2" charset="-122"/>
                <a:ea typeface="华文楷体" pitchFamily="2" charset="-122"/>
              </a:rPr>
              <a:t>的一位记者，弄到一张证明，几个朋友，搞到一辆板车，自己拉着，走了六、七个小时，将萧红的遗体拉到了浅水湾理葬并且只插了一块写有‘萧红之墓’ 的木签。”萧红生前是那样坎坷不幸，而身后又偏偏是那样寂寞、凄楚。</a:t>
            </a:r>
          </a:p>
        </p:txBody>
      </p:sp>
    </p:spTree>
    <p:extLst>
      <p:ext uri="{BB962C8B-B14F-4D97-AF65-F5344CB8AC3E}">
        <p14:creationId xmlns:p14="http://schemas.microsoft.com/office/powerpoint/2010/main" val="341739791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800" decel="100000"/>
                                        <p:tgtEl>
                                          <p:spTgt spid="9"/>
                                        </p:tgtEl>
                                      </p:cBhvr>
                                    </p:animEffect>
                                    <p:anim calcmode="lin" valueType="num">
                                      <p:cBhvr>
                                        <p:cTn id="13" dur="800" decel="100000" fill="hold"/>
                                        <p:tgtEl>
                                          <p:spTgt spid="9"/>
                                        </p:tgtEl>
                                        <p:attrNameLst>
                                          <p:attrName>style.rotation</p:attrName>
                                        </p:attrNameLst>
                                      </p:cBhvr>
                                      <p:tavLst>
                                        <p:tav tm="0">
                                          <p:val>
                                            <p:fltVal val="-90"/>
                                          </p:val>
                                        </p:tav>
                                        <p:tav tm="100000">
                                          <p:val>
                                            <p:fltVal val="0"/>
                                          </p:val>
                                        </p:tav>
                                      </p:tavLst>
                                    </p:anim>
                                    <p:anim calcmode="lin" valueType="num">
                                      <p:cBhvr>
                                        <p:cTn id="14" dur="800" decel="100000" fill="hold"/>
                                        <p:tgtEl>
                                          <p:spTgt spid="9"/>
                                        </p:tgtEl>
                                        <p:attrNameLst>
                                          <p:attrName>ppt_x</p:attrName>
                                        </p:attrNameLst>
                                      </p:cBhvr>
                                      <p:tavLst>
                                        <p:tav tm="0">
                                          <p:val>
                                            <p:strVal val="#ppt_x+0.4"/>
                                          </p:val>
                                        </p:tav>
                                        <p:tav tm="100000">
                                          <p:val>
                                            <p:strVal val="#ppt_x-0.05"/>
                                          </p:val>
                                        </p:tav>
                                      </p:tavLst>
                                    </p:anim>
                                    <p:anim calcmode="lin" valueType="num">
                                      <p:cBhvr>
                                        <p:cTn id="15" dur="800" decel="100000" fill="hold"/>
                                        <p:tgtEl>
                                          <p:spTgt spid="9"/>
                                        </p:tgtEl>
                                        <p:attrNameLst>
                                          <p:attrName>ppt_y</p:attrName>
                                        </p:attrNameLst>
                                      </p:cBhvr>
                                      <p:tavLst>
                                        <p:tav tm="0">
                                          <p:val>
                                            <p:strVal val="#ppt_y-0.4"/>
                                          </p:val>
                                        </p:tav>
                                        <p:tav tm="100000">
                                          <p:val>
                                            <p:strVal val="#ppt_y+0.1"/>
                                          </p:val>
                                        </p:tav>
                                      </p:tavLst>
                                    </p:anim>
                                    <p:anim calcmode="lin" valueType="num">
                                      <p:cBhvr>
                                        <p:cTn id="16" dur="200" accel="100000" fill="hold">
                                          <p:stCondLst>
                                            <p:cond delay="800"/>
                                          </p:stCondLst>
                                        </p:cTn>
                                        <p:tgtEl>
                                          <p:spTgt spid="9"/>
                                        </p:tgtEl>
                                        <p:attrNameLst>
                                          <p:attrName>ppt_x</p:attrName>
                                        </p:attrNameLst>
                                      </p:cBhvr>
                                      <p:tavLst>
                                        <p:tav tm="0">
                                          <p:val>
                                            <p:strVal val="#ppt_x-0.05"/>
                                          </p:val>
                                        </p:tav>
                                        <p:tav tm="100000">
                                          <p:val>
                                            <p:strVal val="#ppt_x"/>
                                          </p:val>
                                        </p:tav>
                                      </p:tavLst>
                                    </p:anim>
                                    <p:anim calcmode="lin" valueType="num">
                                      <p:cBhvr>
                                        <p:cTn id="17" dur="200" accel="100000" fill="hold">
                                          <p:stCondLst>
                                            <p:cond delay="800"/>
                                          </p:stCondLst>
                                        </p:cTn>
                                        <p:tgtEl>
                                          <p:spTgt spid="9"/>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Documents and Settings\Administrator\桌面\新建文件夹\ppt背景图片\[@4YIKLVDKV$Z1@[][%D}KM.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288"/>
            <a:ext cx="9144000" cy="6886576"/>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2940783" y="1020280"/>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dirty="0" smtClean="0">
                <a:ln w="11430"/>
                <a:solidFill>
                  <a:srgbClr val="800000"/>
                </a:solidFill>
                <a:latin typeface="华文琥珀" pitchFamily="2" charset="-122"/>
                <a:ea typeface="华文琥珀" pitchFamily="2" charset="-122"/>
              </a:rPr>
              <a:t>背景链接</a:t>
            </a:r>
            <a:endParaRPr lang="zh-CN" altLang="en-US" sz="6000" dirty="0">
              <a:ln w="11430"/>
              <a:solidFill>
                <a:srgbClr val="800000"/>
              </a:solidFill>
              <a:latin typeface="华文琥珀" pitchFamily="2" charset="-122"/>
              <a:ea typeface="华文琥珀" pitchFamily="2" charset="-122"/>
            </a:endParaRPr>
          </a:p>
        </p:txBody>
      </p:sp>
      <p:sp>
        <p:nvSpPr>
          <p:cNvPr id="4" name="矩形 1"/>
          <p:cNvSpPr>
            <a:spLocks noChangeArrowheads="1"/>
          </p:cNvSpPr>
          <p:nvPr/>
        </p:nvSpPr>
        <p:spPr bwMode="auto">
          <a:xfrm>
            <a:off x="2843808" y="2137370"/>
            <a:ext cx="6300192" cy="3637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indent="719138">
              <a:lnSpc>
                <a:spcPct val="120000"/>
              </a:lnSpc>
            </a:pPr>
            <a:r>
              <a:rPr lang="zh-CN" altLang="en-US" sz="3200" b="1" dirty="0" smtClean="0">
                <a:solidFill>
                  <a:srgbClr val="00B050"/>
                </a:solidFill>
                <a:latin typeface="华文楷体" pitchFamily="2" charset="-122"/>
                <a:ea typeface="华文楷体" pitchFamily="2" charset="-122"/>
              </a:rPr>
              <a:t> 死者</a:t>
            </a:r>
            <a:r>
              <a:rPr lang="zh-CN" altLang="en-US" sz="3200" b="1" dirty="0">
                <a:solidFill>
                  <a:srgbClr val="00B050"/>
                </a:solidFill>
                <a:latin typeface="华文楷体" pitchFamily="2" charset="-122"/>
                <a:ea typeface="华文楷体" pitchFamily="2" charset="-122"/>
              </a:rPr>
              <a:t>是如此，活者也是如此。戴望舒曾因宣传抗日而被日本宪兵投人监狱，受尽了折磨。出狱以后，原先在香港宣传抗日的大批作家和文化人经过党组织的帮助，早已纷纷离港潜返内地，戴望舒孤身一人</a:t>
            </a:r>
            <a:r>
              <a:rPr lang="zh-CN" altLang="en-US" sz="3200" b="1" dirty="0" smtClean="0">
                <a:solidFill>
                  <a:srgbClr val="00B050"/>
                </a:solidFill>
                <a:latin typeface="华文楷体" pitchFamily="2" charset="-122"/>
                <a:ea typeface="华文楷体" pitchFamily="2" charset="-122"/>
              </a:rPr>
              <a:t>，</a:t>
            </a:r>
            <a:endParaRPr lang="zh-CN" altLang="en-US" sz="3200" b="1" dirty="0">
              <a:solidFill>
                <a:srgbClr val="00B050"/>
              </a:solidFill>
              <a:latin typeface="华文楷体" pitchFamily="2" charset="-122"/>
              <a:ea typeface="华文楷体" pitchFamily="2" charset="-122"/>
            </a:endParaRPr>
          </a:p>
        </p:txBody>
      </p:sp>
      <p:pic>
        <p:nvPicPr>
          <p:cNvPr id="16386" name="Picture 2" descr="C:\Documents and Settings\Administrator\桌面\新建文件夹\ppt背景图片\timg (2).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69468" y="2420888"/>
            <a:ext cx="2771775" cy="3048000"/>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1"/>
          <p:cNvSpPr>
            <a:spLocks noChangeArrowheads="1"/>
          </p:cNvSpPr>
          <p:nvPr/>
        </p:nvSpPr>
        <p:spPr bwMode="auto">
          <a:xfrm>
            <a:off x="-1" y="5598093"/>
            <a:ext cx="9144000" cy="1274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3200" b="1" dirty="0" smtClean="0">
                <a:solidFill>
                  <a:srgbClr val="00B050"/>
                </a:solidFill>
                <a:latin typeface="华文楷体" pitchFamily="2" charset="-122"/>
                <a:ea typeface="华文楷体" pitchFamily="2" charset="-122"/>
              </a:rPr>
              <a:t>只好</a:t>
            </a:r>
            <a:r>
              <a:rPr lang="zh-CN" altLang="en-US" sz="3200" b="1" dirty="0">
                <a:solidFill>
                  <a:srgbClr val="00B050"/>
                </a:solidFill>
                <a:latin typeface="华文楷体" pitchFamily="2" charset="-122"/>
                <a:ea typeface="华文楷体" pitchFamily="2" charset="-122"/>
              </a:rPr>
              <a:t>苦苦地、寂寞地等待、等待</a:t>
            </a:r>
            <a:r>
              <a:rPr lang="en-US" altLang="zh-CN" sz="3200" b="1" dirty="0">
                <a:solidFill>
                  <a:srgbClr val="00B050"/>
                </a:solidFill>
                <a:latin typeface="华文楷体" pitchFamily="2" charset="-122"/>
                <a:ea typeface="华文楷体" pitchFamily="2" charset="-122"/>
              </a:rPr>
              <a:t>……</a:t>
            </a:r>
            <a:r>
              <a:rPr lang="zh-CN" altLang="en-US" sz="3200" b="1" dirty="0">
                <a:solidFill>
                  <a:srgbClr val="00B050"/>
                </a:solidFill>
                <a:latin typeface="华文楷体" pitchFamily="2" charset="-122"/>
                <a:ea typeface="华文楷体" pitchFamily="2" charset="-122"/>
              </a:rPr>
              <a:t>过了很多年，诗人才得以前来凭吊萧红。</a:t>
            </a:r>
          </a:p>
        </p:txBody>
      </p:sp>
    </p:spTree>
    <p:extLst>
      <p:ext uri="{BB962C8B-B14F-4D97-AF65-F5344CB8AC3E}">
        <p14:creationId xmlns:p14="http://schemas.microsoft.com/office/powerpoint/2010/main" val="20110341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16386"/>
                                        </p:tgtEl>
                                        <p:attrNameLst>
                                          <p:attrName>style.visibility</p:attrName>
                                        </p:attrNameLst>
                                      </p:cBhvr>
                                      <p:to>
                                        <p:strVal val="visible"/>
                                      </p:to>
                                    </p:set>
                                    <p:anim calcmode="lin" valueType="num">
                                      <p:cBhvr>
                                        <p:cTn id="7" dur="500" decel="50000" fill="hold">
                                          <p:stCondLst>
                                            <p:cond delay="0"/>
                                          </p:stCondLst>
                                        </p:cTn>
                                        <p:tgtEl>
                                          <p:spTgt spid="1638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638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6386"/>
                                        </p:tgtEl>
                                        <p:attrNameLst>
                                          <p:attrName>ppt_w</p:attrName>
                                        </p:attrNameLst>
                                      </p:cBhvr>
                                      <p:tavLst>
                                        <p:tav tm="0">
                                          <p:val>
                                            <p:strVal val="#ppt_w*.05"/>
                                          </p:val>
                                        </p:tav>
                                        <p:tav tm="100000">
                                          <p:val>
                                            <p:strVal val="#ppt_w"/>
                                          </p:val>
                                        </p:tav>
                                      </p:tavLst>
                                    </p:anim>
                                    <p:anim calcmode="lin" valueType="num">
                                      <p:cBhvr>
                                        <p:cTn id="10" dur="1000" fill="hold"/>
                                        <p:tgtEl>
                                          <p:spTgt spid="1638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638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638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638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6386"/>
                                        </p:tgtEl>
                                      </p:cBhvr>
                                    </p:animEffect>
                                  </p:childTnLst>
                                </p:cTn>
                              </p:par>
                              <p:par>
                                <p:cTn id="15" presetID="25"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20" dur="1000" fill="hold"/>
                                        <p:tgtEl>
                                          <p:spTgt spid="4"/>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4"/>
                                        </p:tgtEl>
                                      </p:cBhvr>
                                    </p:animEffect>
                                  </p:childTnLst>
                                </p:cTn>
                              </p:par>
                              <p:par>
                                <p:cTn id="25" presetID="25" presetClass="entr" presetSubtype="0"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28"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29"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30" dur="1000" fill="hold"/>
                                        <p:tgtEl>
                                          <p:spTgt spid="6"/>
                                        </p:tgtEl>
                                        <p:attrNameLst>
                                          <p:attrName>ppt_h</p:attrName>
                                        </p:attrNameLst>
                                      </p:cBhvr>
                                      <p:tavLst>
                                        <p:tav tm="0">
                                          <p:val>
                                            <p:strVal val="#ppt_h"/>
                                          </p:val>
                                        </p:tav>
                                        <p:tav tm="100000">
                                          <p:val>
                                            <p:strVal val="#ppt_h"/>
                                          </p:val>
                                        </p:tav>
                                      </p:tavLst>
                                    </p:anim>
                                    <p:anim calcmode="lin" valueType="num">
                                      <p:cBhvr>
                                        <p:cTn id="31"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32"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33"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34" dur="1000" decel="50000">
                                          <p:stCondLst>
                                            <p:cond delay="0"/>
                                          </p:stCondLst>
                                        </p:cTn>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1" name="Picture 3" descr="C:\Documents and Settings\Administrator\桌面\新建文件夹\ppt背景图片\}494POJXG6`{SND`W]P`%$P.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2940783" y="1020281"/>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dirty="0" smtClean="0">
                <a:ln w="11430"/>
                <a:solidFill>
                  <a:srgbClr val="0070C0"/>
                </a:solidFill>
                <a:latin typeface="华文琥珀" pitchFamily="2" charset="-122"/>
                <a:ea typeface="华文琥珀" pitchFamily="2" charset="-122"/>
              </a:rPr>
              <a:t>诗歌朗读</a:t>
            </a:r>
            <a:endParaRPr lang="zh-CN" altLang="en-US" sz="6000" dirty="0">
              <a:ln w="11430"/>
              <a:solidFill>
                <a:srgbClr val="0070C0"/>
              </a:solidFill>
              <a:latin typeface="华文琥珀" pitchFamily="2" charset="-122"/>
              <a:ea typeface="华文琥珀" pitchFamily="2" charset="-122"/>
            </a:endParaRPr>
          </a:p>
        </p:txBody>
      </p:sp>
      <p:sp>
        <p:nvSpPr>
          <p:cNvPr id="2" name="矩形 1"/>
          <p:cNvSpPr/>
          <p:nvPr/>
        </p:nvSpPr>
        <p:spPr>
          <a:xfrm>
            <a:off x="2123728" y="2301546"/>
            <a:ext cx="4968552" cy="3653885"/>
          </a:xfrm>
          <a:prstGeom prst="rect">
            <a:avLst/>
          </a:prstGeom>
        </p:spPr>
        <p:txBody>
          <a:bodyPr wrap="square">
            <a:spAutoFit/>
          </a:bodyPr>
          <a:lstStyle/>
          <a:p>
            <a:pPr>
              <a:lnSpc>
                <a:spcPct val="110000"/>
              </a:lnSpc>
            </a:pPr>
            <a:r>
              <a:rPr lang="en-US" altLang="zh-CN" sz="3600" dirty="0" smtClean="0">
                <a:solidFill>
                  <a:srgbClr val="006600"/>
                </a:solidFill>
                <a:latin typeface="华文琥珀" pitchFamily="2" charset="-122"/>
                <a:ea typeface="华文琥珀" pitchFamily="2" charset="-122"/>
              </a:rPr>
              <a:t>     《</a:t>
            </a:r>
            <a:r>
              <a:rPr lang="zh-CN" altLang="en-US" sz="3600" dirty="0">
                <a:solidFill>
                  <a:srgbClr val="006600"/>
                </a:solidFill>
                <a:latin typeface="华文琥珀" pitchFamily="2" charset="-122"/>
                <a:ea typeface="华文琥珀" pitchFamily="2" charset="-122"/>
              </a:rPr>
              <a:t>萧红墓畔口占</a:t>
            </a:r>
            <a:r>
              <a:rPr lang="en-US" altLang="zh-CN" sz="3600" dirty="0">
                <a:solidFill>
                  <a:srgbClr val="006600"/>
                </a:solidFill>
                <a:latin typeface="华文琥珀" pitchFamily="2" charset="-122"/>
                <a:ea typeface="华文琥珀" pitchFamily="2" charset="-122"/>
              </a:rPr>
              <a:t>》</a:t>
            </a:r>
          </a:p>
          <a:p>
            <a:pPr>
              <a:lnSpc>
                <a:spcPct val="110000"/>
              </a:lnSpc>
            </a:pPr>
            <a:r>
              <a:rPr lang="zh-CN" altLang="en-US" sz="3200" dirty="0" smtClean="0">
                <a:solidFill>
                  <a:srgbClr val="C00000"/>
                </a:solidFill>
                <a:latin typeface="华文琥珀" pitchFamily="2" charset="-122"/>
                <a:ea typeface="华文琥珀" pitchFamily="2" charset="-122"/>
              </a:rPr>
              <a:t>                  戴望舒</a:t>
            </a:r>
            <a:endParaRPr lang="zh-CN" altLang="en-US" sz="3200" dirty="0">
              <a:solidFill>
                <a:srgbClr val="C00000"/>
              </a:solidFill>
              <a:latin typeface="华文琥珀" pitchFamily="2" charset="-122"/>
              <a:ea typeface="华文琥珀" pitchFamily="2" charset="-122"/>
            </a:endParaRPr>
          </a:p>
          <a:p>
            <a:pPr>
              <a:lnSpc>
                <a:spcPct val="110000"/>
              </a:lnSpc>
            </a:pPr>
            <a:r>
              <a:rPr lang="zh-CN" altLang="zh-CN" sz="3600" dirty="0">
                <a:solidFill>
                  <a:srgbClr val="006600"/>
                </a:solidFill>
                <a:latin typeface="华文琥珀" pitchFamily="2" charset="-122"/>
                <a:ea typeface="华文琥珀" pitchFamily="2" charset="-122"/>
              </a:rPr>
              <a:t>走六小时寂寞的长途，</a:t>
            </a:r>
          </a:p>
          <a:p>
            <a:pPr>
              <a:lnSpc>
                <a:spcPct val="110000"/>
              </a:lnSpc>
            </a:pPr>
            <a:r>
              <a:rPr lang="zh-CN" altLang="zh-CN" sz="3600" dirty="0">
                <a:solidFill>
                  <a:srgbClr val="006600"/>
                </a:solidFill>
                <a:latin typeface="华文琥珀" pitchFamily="2" charset="-122"/>
                <a:ea typeface="华文琥珀" pitchFamily="2" charset="-122"/>
              </a:rPr>
              <a:t>到你头边放一束红山茶，</a:t>
            </a:r>
          </a:p>
          <a:p>
            <a:pPr>
              <a:lnSpc>
                <a:spcPct val="110000"/>
              </a:lnSpc>
            </a:pPr>
            <a:r>
              <a:rPr lang="zh-CN" altLang="zh-CN" sz="3600" dirty="0">
                <a:solidFill>
                  <a:srgbClr val="006600"/>
                </a:solidFill>
                <a:latin typeface="华文琥珀" pitchFamily="2" charset="-122"/>
                <a:ea typeface="华文琥珀" pitchFamily="2" charset="-122"/>
              </a:rPr>
              <a:t>我等待着，长夜漫漫，</a:t>
            </a:r>
          </a:p>
          <a:p>
            <a:pPr>
              <a:lnSpc>
                <a:spcPct val="110000"/>
              </a:lnSpc>
            </a:pPr>
            <a:r>
              <a:rPr lang="zh-CN" altLang="zh-CN" sz="3600" dirty="0">
                <a:solidFill>
                  <a:srgbClr val="006600"/>
                </a:solidFill>
                <a:latin typeface="华文琥珀" pitchFamily="2" charset="-122"/>
                <a:ea typeface="华文琥珀" pitchFamily="2" charset="-122"/>
              </a:rPr>
              <a:t>你却卧听着海涛闲话。</a:t>
            </a:r>
          </a:p>
        </p:txBody>
      </p:sp>
    </p:spTree>
    <p:extLst>
      <p:ext uri="{BB962C8B-B14F-4D97-AF65-F5344CB8AC3E}">
        <p14:creationId xmlns:p14="http://schemas.microsoft.com/office/powerpoint/2010/main" val="201653707"/>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randombar(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C:\Documents and Settings\Administrator\桌面\新建文件夹\ppt背景图片\OGV[JEIWF)Q4WQQYNVBTTBG.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6" y="0"/>
            <a:ext cx="9133679" cy="6858000"/>
          </a:xfrm>
          <a:prstGeom prst="rect">
            <a:avLst/>
          </a:prstGeom>
          <a:noFill/>
          <a:extLst>
            <a:ext uri="{909E8E84-426E-40DD-AFC4-6F175D3DCCD1}">
              <a14:hiddenFill xmlns:a14="http://schemas.microsoft.com/office/drawing/2010/main">
                <a:solidFill>
                  <a:srgbClr val="FFFFFF"/>
                </a:solidFill>
              </a14:hiddenFill>
            </a:ext>
          </a:extLst>
        </p:spPr>
      </p:pic>
      <p:sp>
        <p:nvSpPr>
          <p:cNvPr id="11" name="矩形 10"/>
          <p:cNvSpPr/>
          <p:nvPr/>
        </p:nvSpPr>
        <p:spPr>
          <a:xfrm>
            <a:off x="2915630" y="1196752"/>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dirty="0" smtClean="0">
                <a:ln w="11430"/>
                <a:solidFill>
                  <a:srgbClr val="C00000"/>
                </a:solidFill>
                <a:latin typeface="华文琥珀" pitchFamily="2" charset="-122"/>
                <a:ea typeface="华文琥珀" pitchFamily="2" charset="-122"/>
              </a:rPr>
              <a:t>诗歌理解</a:t>
            </a:r>
            <a:endParaRPr lang="zh-CN" altLang="en-US" sz="6000" dirty="0">
              <a:ln w="11430"/>
              <a:solidFill>
                <a:srgbClr val="C00000"/>
              </a:solidFill>
              <a:latin typeface="华文琥珀" pitchFamily="2" charset="-122"/>
              <a:ea typeface="华文琥珀" pitchFamily="2" charset="-122"/>
            </a:endParaRPr>
          </a:p>
        </p:txBody>
      </p:sp>
      <p:pic>
        <p:nvPicPr>
          <p:cNvPr id="12" name="Picture 7"/>
          <p:cNvPicPr>
            <a:picLocks noChangeAspect="1" noChangeArrowheads="1"/>
          </p:cNvPicPr>
          <p:nvPr/>
        </p:nvPicPr>
        <p:blipFill>
          <a:blip r:embed="rId3" cstate="print"/>
          <a:srcRect b="4616"/>
          <a:stretch>
            <a:fillRect/>
          </a:stretch>
        </p:blipFill>
        <p:spPr bwMode="auto">
          <a:xfrm>
            <a:off x="107504" y="3855766"/>
            <a:ext cx="3422503" cy="2764734"/>
          </a:xfrm>
          <a:prstGeom prst="roundRect">
            <a:avLst>
              <a:gd name="adj" fmla="val 8594"/>
            </a:avLst>
          </a:prstGeom>
          <a:solidFill>
            <a:srgbClr val="FFFFFF">
              <a:shade val="85000"/>
            </a:srgbClr>
          </a:solidFill>
          <a:ln>
            <a:noFill/>
          </a:ln>
          <a:effectLst/>
          <a:scene3d>
            <a:camera prst="orthographicFront"/>
            <a:lightRig rig="threePt" dir="t"/>
          </a:scene3d>
          <a:sp3d>
            <a:bevelT w="152400" h="50800" prst="softRound"/>
          </a:sp3d>
        </p:spPr>
      </p:pic>
      <p:sp>
        <p:nvSpPr>
          <p:cNvPr id="13" name="TextBox 12"/>
          <p:cNvSpPr txBox="1">
            <a:spLocks noChangeArrowheads="1"/>
          </p:cNvSpPr>
          <p:nvPr/>
        </p:nvSpPr>
        <p:spPr bwMode="auto">
          <a:xfrm>
            <a:off x="133961" y="2475828"/>
            <a:ext cx="8884807" cy="107721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719138">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indent="0"/>
            <a:r>
              <a:rPr lang="zh-CN" altLang="en-US" sz="3200" b="1" dirty="0" smtClean="0">
                <a:solidFill>
                  <a:srgbClr val="006600"/>
                </a:solidFill>
                <a:latin typeface="华文楷体" pitchFamily="2" charset="-122"/>
                <a:ea typeface="华文楷体" pitchFamily="2" charset="-122"/>
              </a:rPr>
              <a:t>        结合</a:t>
            </a:r>
            <a:r>
              <a:rPr lang="zh-CN" altLang="en-US" sz="3200" b="1" dirty="0">
                <a:solidFill>
                  <a:srgbClr val="006600"/>
                </a:solidFill>
                <a:latin typeface="华文楷体" pitchFamily="2" charset="-122"/>
                <a:ea typeface="华文楷体" pitchFamily="2" charset="-122"/>
              </a:rPr>
              <a:t>诗歌背景，你从“走了六小时寂寞的长途”中体会到了什么？</a:t>
            </a:r>
          </a:p>
        </p:txBody>
      </p:sp>
      <p:sp>
        <p:nvSpPr>
          <p:cNvPr id="2" name="矩形 1"/>
          <p:cNvSpPr/>
          <p:nvPr/>
        </p:nvSpPr>
        <p:spPr>
          <a:xfrm>
            <a:off x="3550852" y="3864629"/>
            <a:ext cx="4152099" cy="523220"/>
          </a:xfrm>
          <a:prstGeom prst="rect">
            <a:avLst/>
          </a:prstGeom>
        </p:spPr>
        <p:txBody>
          <a:bodyPr wrap="none">
            <a:spAutoFit/>
          </a:bodyPr>
          <a:lstStyle/>
          <a:p>
            <a:r>
              <a:rPr lang="zh-CN" altLang="zh-CN" sz="2800" b="1" dirty="0">
                <a:solidFill>
                  <a:srgbClr val="0000FF"/>
                </a:solidFill>
                <a:latin typeface="华文楷体" pitchFamily="2" charset="-122"/>
                <a:ea typeface="华文楷体" pitchFamily="2" charset="-122"/>
              </a:rPr>
              <a:t>“</a:t>
            </a:r>
            <a:r>
              <a:rPr lang="zh-CN" altLang="zh-CN" sz="2800" b="1" dirty="0">
                <a:solidFill>
                  <a:srgbClr val="CC00FF"/>
                </a:solidFill>
                <a:latin typeface="华文楷体" pitchFamily="2" charset="-122"/>
                <a:ea typeface="华文楷体" pitchFamily="2" charset="-122"/>
              </a:rPr>
              <a:t>六小时</a:t>
            </a:r>
            <a:r>
              <a:rPr lang="zh-CN" altLang="zh-CN" sz="2800" b="1" dirty="0">
                <a:solidFill>
                  <a:srgbClr val="0000FF"/>
                </a:solidFill>
                <a:latin typeface="华文楷体" pitchFamily="2" charset="-122"/>
                <a:ea typeface="华文楷体" pitchFamily="2" charset="-122"/>
              </a:rPr>
              <a:t>”强调时间之长</a:t>
            </a:r>
            <a:endParaRPr lang="zh-CN" altLang="en-US" sz="2800" b="1" dirty="0">
              <a:solidFill>
                <a:srgbClr val="0000FF"/>
              </a:solidFill>
              <a:latin typeface="华文楷体" pitchFamily="2" charset="-122"/>
              <a:ea typeface="华文楷体" pitchFamily="2" charset="-122"/>
            </a:endParaRPr>
          </a:p>
        </p:txBody>
      </p:sp>
      <p:sp>
        <p:nvSpPr>
          <p:cNvPr id="3" name="矩形 2"/>
          <p:cNvSpPr/>
          <p:nvPr/>
        </p:nvSpPr>
        <p:spPr>
          <a:xfrm>
            <a:off x="3560397" y="4643022"/>
            <a:ext cx="3791423" cy="523220"/>
          </a:xfrm>
          <a:prstGeom prst="rect">
            <a:avLst/>
          </a:prstGeom>
        </p:spPr>
        <p:txBody>
          <a:bodyPr wrap="none">
            <a:spAutoFit/>
          </a:bodyPr>
          <a:lstStyle/>
          <a:p>
            <a:r>
              <a:rPr lang="zh-CN" altLang="zh-CN" sz="2800" b="1" dirty="0">
                <a:solidFill>
                  <a:srgbClr val="0000FF"/>
                </a:solidFill>
                <a:latin typeface="华文楷体" pitchFamily="2" charset="-122"/>
                <a:ea typeface="华文楷体" pitchFamily="2" charset="-122"/>
              </a:rPr>
              <a:t>“</a:t>
            </a:r>
            <a:r>
              <a:rPr lang="zh-CN" altLang="zh-CN" sz="2800" b="1" dirty="0">
                <a:solidFill>
                  <a:srgbClr val="CC00FF"/>
                </a:solidFill>
                <a:latin typeface="华文楷体" pitchFamily="2" charset="-122"/>
                <a:ea typeface="华文楷体" pitchFamily="2" charset="-122"/>
              </a:rPr>
              <a:t>长途</a:t>
            </a:r>
            <a:r>
              <a:rPr lang="zh-CN" altLang="zh-CN" sz="2800" b="1" dirty="0">
                <a:solidFill>
                  <a:srgbClr val="0000FF"/>
                </a:solidFill>
                <a:latin typeface="华文楷体" pitchFamily="2" charset="-122"/>
                <a:ea typeface="华文楷体" pitchFamily="2" charset="-122"/>
              </a:rPr>
              <a:t>”强调距离之远</a:t>
            </a:r>
            <a:endParaRPr lang="zh-CN" altLang="en-US" sz="2800" b="1" dirty="0">
              <a:solidFill>
                <a:srgbClr val="0000FF"/>
              </a:solidFill>
              <a:latin typeface="华文楷体" pitchFamily="2" charset="-122"/>
              <a:ea typeface="华文楷体" pitchFamily="2" charset="-122"/>
            </a:endParaRPr>
          </a:p>
        </p:txBody>
      </p:sp>
      <p:sp>
        <p:nvSpPr>
          <p:cNvPr id="4" name="矩形 3"/>
          <p:cNvSpPr/>
          <p:nvPr/>
        </p:nvSpPr>
        <p:spPr>
          <a:xfrm>
            <a:off x="3583506" y="5238133"/>
            <a:ext cx="5518942" cy="1384995"/>
          </a:xfrm>
          <a:prstGeom prst="rect">
            <a:avLst/>
          </a:prstGeom>
        </p:spPr>
        <p:txBody>
          <a:bodyPr wrap="square">
            <a:spAutoFit/>
          </a:bodyPr>
          <a:lstStyle/>
          <a:p>
            <a:r>
              <a:rPr lang="zh-CN" altLang="en-US" sz="2800" b="1" dirty="0">
                <a:solidFill>
                  <a:srgbClr val="0000FF"/>
                </a:solidFill>
                <a:latin typeface="华文楷体" pitchFamily="2" charset="-122"/>
                <a:ea typeface="华文楷体" pitchFamily="2" charset="-122"/>
              </a:rPr>
              <a:t>“</a:t>
            </a:r>
            <a:r>
              <a:rPr lang="zh-CN" altLang="en-US" sz="2800" b="1" dirty="0">
                <a:solidFill>
                  <a:srgbClr val="CC00FF"/>
                </a:solidFill>
                <a:latin typeface="华文楷体" pitchFamily="2" charset="-122"/>
                <a:ea typeface="华文楷体" pitchFamily="2" charset="-122"/>
              </a:rPr>
              <a:t>寂寞</a:t>
            </a:r>
            <a:r>
              <a:rPr lang="zh-CN" altLang="en-US" sz="2800" b="1" dirty="0">
                <a:solidFill>
                  <a:srgbClr val="0000FF"/>
                </a:solidFill>
                <a:latin typeface="华文楷体" pitchFamily="2" charset="-122"/>
                <a:ea typeface="华文楷体" pitchFamily="2" charset="-122"/>
              </a:rPr>
              <a:t>” 既是</a:t>
            </a:r>
            <a:r>
              <a:rPr lang="zh-CN" altLang="en-US" sz="2800" b="1" dirty="0" smtClean="0">
                <a:solidFill>
                  <a:srgbClr val="0000FF"/>
                </a:solidFill>
                <a:latin typeface="华文楷体" pitchFamily="2" charset="-122"/>
                <a:ea typeface="华文楷体" pitchFamily="2" charset="-122"/>
              </a:rPr>
              <a:t>诗人奔赴墓地时的心境，也指萧红一生，特别是晚期的境况。</a:t>
            </a:r>
            <a:endParaRPr lang="zh-CN" altLang="en-US" sz="2800" b="1" dirty="0">
              <a:solidFill>
                <a:srgbClr val="0000FF"/>
              </a:solidFill>
              <a:latin typeface="华文楷体" pitchFamily="2" charset="-122"/>
              <a:ea typeface="华文楷体" pitchFamily="2" charset="-122"/>
            </a:endParaRPr>
          </a:p>
        </p:txBody>
      </p:sp>
      <p:sp>
        <p:nvSpPr>
          <p:cNvPr id="20" name="矩形 19"/>
          <p:cNvSpPr/>
          <p:nvPr/>
        </p:nvSpPr>
        <p:spPr>
          <a:xfrm>
            <a:off x="3837803" y="4231703"/>
            <a:ext cx="4680520" cy="2012859"/>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nSpc>
                <a:spcPct val="130000"/>
              </a:lnSpc>
            </a:pPr>
            <a:r>
              <a:rPr lang="zh-CN" altLang="zh-CN" sz="4800" dirty="0">
                <a:ln w="11430"/>
                <a:latin typeface="华文琥珀" pitchFamily="2" charset="-122"/>
                <a:ea typeface="华文琥珀" pitchFamily="2" charset="-122"/>
              </a:rPr>
              <a:t>诗人对已故者友谊的深厚和</a:t>
            </a:r>
            <a:r>
              <a:rPr lang="zh-CN" altLang="zh-CN" sz="4800" dirty="0" smtClean="0">
                <a:ln w="11430"/>
                <a:latin typeface="华文琥珀" pitchFamily="2" charset="-122"/>
                <a:ea typeface="华文琥珀" pitchFamily="2" charset="-122"/>
              </a:rPr>
              <a:t>诚挚</a:t>
            </a:r>
            <a:endParaRPr lang="zh-CN" altLang="zh-CN" sz="4800" dirty="0">
              <a:ln w="11430"/>
              <a:latin typeface="华文琥珀" pitchFamily="2" charset="-122"/>
              <a:ea typeface="华文琥珀" pitchFamily="2" charset="-122"/>
            </a:endParaRPr>
          </a:p>
        </p:txBody>
      </p:sp>
    </p:spTree>
    <p:extLst>
      <p:ext uri="{BB962C8B-B14F-4D97-AF65-F5344CB8AC3E}">
        <p14:creationId xmlns:p14="http://schemas.microsoft.com/office/powerpoint/2010/main" val="3261647489"/>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6"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500" fill="hold"/>
                                        <p:tgtEl>
                                          <p:spTgt spid="13"/>
                                        </p:tgtEl>
                                        <p:attrNameLst>
                                          <p:attrName>ppt_x</p:attrName>
                                        </p:attrNameLst>
                                      </p:cBhvr>
                                      <p:tavLst>
                                        <p:tav tm="0">
                                          <p:val>
                                            <p:strVal val="1+#ppt_w/2"/>
                                          </p:val>
                                        </p:tav>
                                        <p:tav tm="100000">
                                          <p:val>
                                            <p:strVal val="#ppt_x"/>
                                          </p:val>
                                        </p:tav>
                                      </p:tavLst>
                                    </p:anim>
                                    <p:anim calcmode="lin" valueType="num">
                                      <p:cBhvr additive="base">
                                        <p:cTn id="15" dur="500" fill="hold"/>
                                        <p:tgtEl>
                                          <p:spTgt spid="13"/>
                                        </p:tgtEl>
                                        <p:attrNameLst>
                                          <p:attrName>ppt_y</p:attrName>
                                        </p:attrNameLst>
                                      </p:cBhvr>
                                      <p:tavLst>
                                        <p:tav tm="0">
                                          <p:val>
                                            <p:strVal val="1+#ppt_h/2"/>
                                          </p:val>
                                        </p:tav>
                                        <p:tav tm="100000">
                                          <p:val>
                                            <p:strVal val="#ppt_y"/>
                                          </p:val>
                                        </p:tav>
                                      </p:tavLst>
                                    </p:anim>
                                  </p:childTnLst>
                                </p:cTn>
                              </p:par>
                              <p:par>
                                <p:cTn id="16" presetID="2" presetClass="entr" presetSubtype="6" fill="hold" nodeType="with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additive="base">
                                        <p:cTn id="18" dur="500" fill="hold"/>
                                        <p:tgtEl>
                                          <p:spTgt spid="12"/>
                                        </p:tgtEl>
                                        <p:attrNameLst>
                                          <p:attrName>ppt_x</p:attrName>
                                        </p:attrNameLst>
                                      </p:cBhvr>
                                      <p:tavLst>
                                        <p:tav tm="0">
                                          <p:val>
                                            <p:strVal val="1+#ppt_w/2"/>
                                          </p:val>
                                        </p:tav>
                                        <p:tav tm="100000">
                                          <p:val>
                                            <p:strVal val="#ppt_x"/>
                                          </p:val>
                                        </p:tav>
                                      </p:tavLst>
                                    </p:anim>
                                    <p:anim calcmode="lin" valueType="num">
                                      <p:cBhvr additive="base">
                                        <p:cTn id="19"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barn(inVertical)">
                                      <p:cBhvr>
                                        <p:cTn id="24" dur="500"/>
                                        <p:tgtEl>
                                          <p:spTgt spid="2"/>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barn(inVertical)">
                                      <p:cBhvr>
                                        <p:cTn id="29" dur="500"/>
                                        <p:tgtEl>
                                          <p:spTgt spid="3"/>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barn(inVertical)">
                                      <p:cBhvr>
                                        <p:cTn id="34" dur="500"/>
                                        <p:tgtEl>
                                          <p:spTgt spid="4"/>
                                        </p:tgtEl>
                                      </p:cBhvr>
                                    </p:animEffect>
                                  </p:childTnLst>
                                </p:cTn>
                              </p:par>
                            </p:childTnLst>
                          </p:cTn>
                        </p:par>
                      </p:childTnLst>
                    </p:cTn>
                  </p:par>
                  <p:par>
                    <p:cTn id="35" fill="hold">
                      <p:stCondLst>
                        <p:cond delay="indefinite"/>
                      </p:stCondLst>
                      <p:childTnLst>
                        <p:par>
                          <p:cTn id="36" fill="hold">
                            <p:stCondLst>
                              <p:cond delay="0"/>
                            </p:stCondLst>
                            <p:childTnLst>
                              <p:par>
                                <p:cTn id="37" presetID="56" presetClass="entr" presetSubtype="0" fill="hold" grpId="0" nodeType="clickEffect">
                                  <p:stCondLst>
                                    <p:cond delay="0"/>
                                  </p:stCondLst>
                                  <p:iterate type="lt">
                                    <p:tmPct val="10000"/>
                                  </p:iterate>
                                  <p:childTnLst>
                                    <p:set>
                                      <p:cBhvr>
                                        <p:cTn id="38" dur="1" fill="hold">
                                          <p:stCondLst>
                                            <p:cond delay="0"/>
                                          </p:stCondLst>
                                        </p:cTn>
                                        <p:tgtEl>
                                          <p:spTgt spid="20"/>
                                        </p:tgtEl>
                                        <p:attrNameLst>
                                          <p:attrName>style.visibility</p:attrName>
                                        </p:attrNameLst>
                                      </p:cBhvr>
                                      <p:to>
                                        <p:strVal val="visible"/>
                                      </p:to>
                                    </p:set>
                                    <p:anim by="(-#ppt_w*2)" calcmode="lin" valueType="num">
                                      <p:cBhvr rctx="PPT">
                                        <p:cTn id="39" dur="500" autoRev="1" fill="hold">
                                          <p:stCondLst>
                                            <p:cond delay="0"/>
                                          </p:stCondLst>
                                        </p:cTn>
                                        <p:tgtEl>
                                          <p:spTgt spid="20"/>
                                        </p:tgtEl>
                                        <p:attrNameLst>
                                          <p:attrName>ppt_w</p:attrName>
                                        </p:attrNameLst>
                                      </p:cBhvr>
                                    </p:anim>
                                    <p:anim by="(#ppt_w*0.50)" calcmode="lin" valueType="num">
                                      <p:cBhvr>
                                        <p:cTn id="40" dur="500" decel="50000" autoRev="1" fill="hold">
                                          <p:stCondLst>
                                            <p:cond delay="0"/>
                                          </p:stCondLst>
                                        </p:cTn>
                                        <p:tgtEl>
                                          <p:spTgt spid="20"/>
                                        </p:tgtEl>
                                        <p:attrNameLst>
                                          <p:attrName>ppt_x</p:attrName>
                                        </p:attrNameLst>
                                      </p:cBhvr>
                                    </p:anim>
                                    <p:anim from="(-#ppt_h/2)" to="(#ppt_y)" calcmode="lin" valueType="num">
                                      <p:cBhvr>
                                        <p:cTn id="41" dur="1000" fill="hold">
                                          <p:stCondLst>
                                            <p:cond delay="0"/>
                                          </p:stCondLst>
                                        </p:cTn>
                                        <p:tgtEl>
                                          <p:spTgt spid="20"/>
                                        </p:tgtEl>
                                        <p:attrNameLst>
                                          <p:attrName>ppt_y</p:attrName>
                                        </p:attrNameLst>
                                      </p:cBhvr>
                                    </p:anim>
                                    <p:animRot by="21600000">
                                      <p:cBhvr>
                                        <p:cTn id="42" dur="1000" fill="hold">
                                          <p:stCondLst>
                                            <p:cond delay="0"/>
                                          </p:stCondLst>
                                        </p:cTn>
                                        <p:tgtEl>
                                          <p:spTgt spid="2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P spid="2" grpId="0"/>
      <p:bldP spid="3" grpId="0"/>
      <p:bldP spid="4" grpId="0"/>
      <p:bldP spid="2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761928" y="1124744"/>
            <a:ext cx="3275257"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0000FF"/>
                </a:solidFill>
                <a:latin typeface="华文琥珀" pitchFamily="2" charset="-122"/>
                <a:ea typeface="华文琥珀" pitchFamily="2" charset="-122"/>
              </a:rPr>
              <a:t>新课导入</a:t>
            </a:r>
            <a:endParaRPr lang="zh-CN" altLang="en-US" sz="6000" cap="none" spc="0" dirty="0">
              <a:ln w="11430"/>
              <a:solidFill>
                <a:srgbClr val="0000FF"/>
              </a:solidFill>
              <a:latin typeface="华文琥珀" pitchFamily="2" charset="-122"/>
              <a:ea typeface="华文琥珀" pitchFamily="2" charset="-122"/>
            </a:endParaRPr>
          </a:p>
        </p:txBody>
      </p:sp>
      <p:grpSp>
        <p:nvGrpSpPr>
          <p:cNvPr id="2" name="组合 1"/>
          <p:cNvGrpSpPr/>
          <p:nvPr/>
        </p:nvGrpSpPr>
        <p:grpSpPr>
          <a:xfrm>
            <a:off x="0" y="3756"/>
            <a:ext cx="9144000" cy="6854244"/>
            <a:chOff x="0" y="3756"/>
            <a:chExt cx="9144000" cy="6854244"/>
          </a:xfrm>
        </p:grpSpPr>
        <p:pic>
          <p:nvPicPr>
            <p:cNvPr id="1028" name="Picture 4" descr="C:\Documents and Settings\Administrator\桌面\timg.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756"/>
              <a:ext cx="9144000" cy="6854244"/>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731" y="6453336"/>
              <a:ext cx="2183013" cy="404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 name="组合 2"/>
          <p:cNvGrpSpPr/>
          <p:nvPr/>
        </p:nvGrpSpPr>
        <p:grpSpPr>
          <a:xfrm>
            <a:off x="977966" y="980728"/>
            <a:ext cx="2443297" cy="1789004"/>
            <a:chOff x="977966" y="980728"/>
            <a:chExt cx="2443297" cy="1789004"/>
          </a:xfrm>
        </p:grpSpPr>
        <p:sp>
          <p:nvSpPr>
            <p:cNvPr id="8" name="矩形 7"/>
            <p:cNvSpPr/>
            <p:nvPr/>
          </p:nvSpPr>
          <p:spPr>
            <a:xfrm>
              <a:off x="1337840" y="980728"/>
              <a:ext cx="1723550"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00B050"/>
                  </a:solidFill>
                  <a:latin typeface="华文琥珀" pitchFamily="2" charset="-122"/>
                  <a:ea typeface="华文琥珀" pitchFamily="2" charset="-122"/>
                </a:rPr>
                <a:t>月夜</a:t>
              </a:r>
              <a:endParaRPr lang="zh-CN" altLang="en-US" sz="6000" cap="none" spc="0" dirty="0">
                <a:ln w="11430"/>
                <a:solidFill>
                  <a:srgbClr val="00B050"/>
                </a:solidFill>
                <a:latin typeface="华文琥珀" pitchFamily="2" charset="-122"/>
                <a:ea typeface="华文琥珀" pitchFamily="2" charset="-122"/>
              </a:endParaRPr>
            </a:p>
          </p:txBody>
        </p:sp>
        <p:sp>
          <p:nvSpPr>
            <p:cNvPr id="9" name="矩形 8"/>
            <p:cNvSpPr/>
            <p:nvPr/>
          </p:nvSpPr>
          <p:spPr>
            <a:xfrm>
              <a:off x="977966" y="2123401"/>
              <a:ext cx="2443297" cy="646331"/>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3600" dirty="0">
                  <a:solidFill>
                    <a:srgbClr val="CC00FF"/>
                  </a:solidFill>
                  <a:latin typeface="华文琥珀" pitchFamily="2" charset="-122"/>
                  <a:ea typeface="华文琥珀" pitchFamily="2" charset="-122"/>
                </a:rPr>
                <a:t>沈尹</a:t>
              </a:r>
              <a:r>
                <a:rPr lang="en-US" altLang="zh-CN" sz="3600" dirty="0">
                  <a:solidFill>
                    <a:srgbClr val="CC00FF"/>
                  </a:solidFill>
                  <a:latin typeface="华文琥珀" pitchFamily="2" charset="-122"/>
                  <a:ea typeface="华文琥珀" pitchFamily="2" charset="-122"/>
                </a:rPr>
                <a:t>[</a:t>
              </a:r>
              <a:r>
                <a:rPr lang="en-US" altLang="zh-CN" sz="3600" b="1" dirty="0" err="1">
                  <a:solidFill>
                    <a:srgbClr val="CC00FF"/>
                  </a:solidFill>
                  <a:latin typeface="华文楷体" pitchFamily="2" charset="-122"/>
                  <a:ea typeface="华文楷体" pitchFamily="2" charset="-122"/>
                </a:rPr>
                <a:t>yǐn</a:t>
              </a:r>
              <a:r>
                <a:rPr lang="en-US" altLang="zh-CN" sz="3600" dirty="0">
                  <a:solidFill>
                    <a:srgbClr val="CC00FF"/>
                  </a:solidFill>
                  <a:latin typeface="华文琥珀" pitchFamily="2" charset="-122"/>
                  <a:ea typeface="华文琥珀" pitchFamily="2" charset="-122"/>
                </a:rPr>
                <a:t>]</a:t>
              </a:r>
              <a:r>
                <a:rPr lang="zh-CN" altLang="en-US" sz="3600" dirty="0" smtClean="0">
                  <a:solidFill>
                    <a:srgbClr val="CC00FF"/>
                  </a:solidFill>
                  <a:latin typeface="华文琥珀" pitchFamily="2" charset="-122"/>
                  <a:ea typeface="华文琥珀" pitchFamily="2" charset="-122"/>
                </a:rPr>
                <a:t>默</a:t>
              </a:r>
              <a:endParaRPr lang="zh-CN" altLang="en-US" sz="3600" cap="none" spc="0" dirty="0">
                <a:ln w="11430"/>
                <a:solidFill>
                  <a:srgbClr val="CC00FF"/>
                </a:solidFill>
                <a:latin typeface="华文琥珀" pitchFamily="2" charset="-122"/>
                <a:ea typeface="华文琥珀" pitchFamily="2" charset="-122"/>
              </a:endParaRPr>
            </a:p>
          </p:txBody>
        </p:sp>
      </p:grpSp>
    </p:spTree>
    <p:extLst>
      <p:ext uri="{BB962C8B-B14F-4D97-AF65-F5344CB8AC3E}">
        <p14:creationId xmlns:p14="http://schemas.microsoft.com/office/powerpoint/2010/main" val="391586952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0" fill="hold"/>
                                        <p:tgtEl>
                                          <p:spTgt spid="3"/>
                                        </p:tgtEl>
                                        <p:attrNameLst>
                                          <p:attrName>ppt_w</p:attrName>
                                        </p:attrNameLst>
                                      </p:cBhvr>
                                      <p:tavLst>
                                        <p:tav tm="0">
                                          <p:val>
                                            <p:fltVal val="0"/>
                                          </p:val>
                                        </p:tav>
                                        <p:tav tm="100000">
                                          <p:val>
                                            <p:strVal val="#ppt_w"/>
                                          </p:val>
                                        </p:tav>
                                      </p:tavLst>
                                    </p:anim>
                                    <p:anim calcmode="lin" valueType="num">
                                      <p:cBhvr>
                                        <p:cTn id="8" dur="3000" fill="hold"/>
                                        <p:tgtEl>
                                          <p:spTgt spid="3"/>
                                        </p:tgtEl>
                                        <p:attrNameLst>
                                          <p:attrName>ppt_h</p:attrName>
                                        </p:attrNameLst>
                                      </p:cBhvr>
                                      <p:tavLst>
                                        <p:tav tm="0">
                                          <p:val>
                                            <p:fltVal val="0"/>
                                          </p:val>
                                        </p:tav>
                                        <p:tav tm="100000">
                                          <p:val>
                                            <p:strVal val="#ppt_h"/>
                                          </p:val>
                                        </p:tav>
                                      </p:tavLst>
                                    </p:anim>
                                    <p:animEffect transition="in" filter="fade">
                                      <p:cBhvr>
                                        <p:cTn id="9" dur="3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Documents and Settings\Administrator\桌面\新建文件夹\ppt背景图片\OGV[JEIWF)Q4WQQYNVBTTBG.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6" y="0"/>
            <a:ext cx="9133679"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2915630" y="1196752"/>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dirty="0" smtClean="0">
                <a:ln w="11430"/>
                <a:solidFill>
                  <a:srgbClr val="C00000"/>
                </a:solidFill>
                <a:latin typeface="华文琥珀" pitchFamily="2" charset="-122"/>
                <a:ea typeface="华文琥珀" pitchFamily="2" charset="-122"/>
              </a:rPr>
              <a:t>诗歌理解</a:t>
            </a:r>
            <a:endParaRPr lang="zh-CN" altLang="en-US" sz="6000" dirty="0">
              <a:ln w="11430"/>
              <a:solidFill>
                <a:srgbClr val="C00000"/>
              </a:solidFill>
              <a:latin typeface="华文琥珀" pitchFamily="2" charset="-122"/>
              <a:ea typeface="华文琥珀" pitchFamily="2" charset="-122"/>
            </a:endParaRPr>
          </a:p>
        </p:txBody>
      </p:sp>
      <p:sp>
        <p:nvSpPr>
          <p:cNvPr id="5" name="TextBox 4"/>
          <p:cNvSpPr txBox="1">
            <a:spLocks noChangeArrowheads="1"/>
          </p:cNvSpPr>
          <p:nvPr/>
        </p:nvSpPr>
        <p:spPr bwMode="auto">
          <a:xfrm>
            <a:off x="321976" y="2619543"/>
            <a:ext cx="70358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3200" b="1" dirty="0">
                <a:solidFill>
                  <a:srgbClr val="006600"/>
                </a:solidFill>
                <a:latin typeface="华文楷体" pitchFamily="2" charset="-122"/>
                <a:ea typeface="华文楷体" pitchFamily="2" charset="-122"/>
              </a:rPr>
              <a:t>如何理解“</a:t>
            </a:r>
            <a:r>
              <a:rPr lang="zh-CN" altLang="zh-CN" sz="3200" b="1" dirty="0">
                <a:solidFill>
                  <a:srgbClr val="006600"/>
                </a:solidFill>
                <a:latin typeface="华文楷体" pitchFamily="2" charset="-122"/>
                <a:ea typeface="华文楷体" pitchFamily="2" charset="-122"/>
              </a:rPr>
              <a:t>到你头边放一束红山茶</a:t>
            </a:r>
            <a:r>
              <a:rPr lang="zh-CN" altLang="en-US" sz="3200" b="1" dirty="0">
                <a:solidFill>
                  <a:srgbClr val="006600"/>
                </a:solidFill>
                <a:latin typeface="华文楷体" pitchFamily="2" charset="-122"/>
                <a:ea typeface="华文楷体" pitchFamily="2" charset="-122"/>
              </a:rPr>
              <a:t>”。</a:t>
            </a:r>
            <a:r>
              <a:rPr lang="zh-CN" altLang="zh-CN" sz="3200" b="1" dirty="0">
                <a:solidFill>
                  <a:srgbClr val="006600"/>
                </a:solidFill>
                <a:latin typeface="华文楷体" pitchFamily="2" charset="-122"/>
                <a:ea typeface="华文楷体" pitchFamily="2" charset="-122"/>
              </a:rPr>
              <a:t> </a:t>
            </a:r>
          </a:p>
        </p:txBody>
      </p:sp>
      <p:pic>
        <p:nvPicPr>
          <p:cNvPr id="6" name="Picture 5"/>
          <p:cNvPicPr>
            <a:picLocks noChangeAspect="1" noChangeArrowheads="1"/>
          </p:cNvPicPr>
          <p:nvPr/>
        </p:nvPicPr>
        <p:blipFill>
          <a:blip r:embed="rId3" cstate="print"/>
          <a:srcRect b="5240"/>
          <a:stretch>
            <a:fillRect/>
          </a:stretch>
        </p:blipFill>
        <p:spPr bwMode="auto">
          <a:xfrm>
            <a:off x="6558374" y="3328609"/>
            <a:ext cx="2381686" cy="3268590"/>
          </a:xfrm>
          <a:prstGeom prst="rect">
            <a:avLst/>
          </a:prstGeom>
          <a:ln>
            <a:noFill/>
          </a:ln>
          <a:effectLst>
            <a:softEdge rad="112500"/>
          </a:effectLst>
        </p:spPr>
      </p:pic>
      <p:sp>
        <p:nvSpPr>
          <p:cNvPr id="7" name="文本框 6147"/>
          <p:cNvSpPr txBox="1">
            <a:spLocks noChangeArrowheads="1"/>
          </p:cNvSpPr>
          <p:nvPr/>
        </p:nvSpPr>
        <p:spPr bwMode="auto">
          <a:xfrm>
            <a:off x="195699" y="3286084"/>
            <a:ext cx="6362675"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2800" b="1" dirty="0" smtClean="0">
                <a:solidFill>
                  <a:srgbClr val="0000FF"/>
                </a:solidFill>
                <a:latin typeface="华文楷体" pitchFamily="2" charset="-122"/>
                <a:ea typeface="华文楷体" pitchFamily="2" charset="-122"/>
              </a:rPr>
              <a:t>“红山茶”是诗人的隐喻，传达出诗人对萧红的赞美和激赏既寄托着诗人对萧红的悼念，也象征了萧红山茶般热烈、红艳的生命。</a:t>
            </a:r>
            <a:endParaRPr lang="zh-CN" altLang="zh-CN" sz="2800" b="1" dirty="0">
              <a:solidFill>
                <a:srgbClr val="800000"/>
              </a:solidFill>
              <a:latin typeface="华文楷体" pitchFamily="2" charset="-122"/>
              <a:ea typeface="华文楷体" pitchFamily="2" charset="-122"/>
            </a:endParaRPr>
          </a:p>
        </p:txBody>
      </p:sp>
      <p:sp>
        <p:nvSpPr>
          <p:cNvPr id="8" name="矩形 7"/>
          <p:cNvSpPr/>
          <p:nvPr/>
        </p:nvSpPr>
        <p:spPr>
          <a:xfrm>
            <a:off x="211095" y="5103197"/>
            <a:ext cx="6347279" cy="1384995"/>
          </a:xfrm>
          <a:prstGeom prst="rect">
            <a:avLst/>
          </a:prstGeom>
        </p:spPr>
        <p:txBody>
          <a:bodyPr wrap="square">
            <a:spAutoFit/>
          </a:bodyPr>
          <a:lstStyle/>
          <a:p>
            <a:r>
              <a:rPr lang="zh-CN" altLang="zh-CN" sz="2800" b="1" dirty="0">
                <a:solidFill>
                  <a:srgbClr val="0000FF"/>
                </a:solidFill>
                <a:latin typeface="华文楷体" pitchFamily="2" charset="-122"/>
                <a:ea typeface="华文楷体" pitchFamily="2" charset="-122"/>
              </a:rPr>
              <a:t>不说“墓畔”而说“头边”，蕴藏着诗人痛惜</a:t>
            </a:r>
            <a:r>
              <a:rPr lang="zh-CN" altLang="en-US" sz="2800" b="1" dirty="0">
                <a:solidFill>
                  <a:srgbClr val="0000FF"/>
                </a:solidFill>
                <a:latin typeface="华文楷体" pitchFamily="2" charset="-122"/>
                <a:ea typeface="华文楷体" pitchFamily="2" charset="-122"/>
              </a:rPr>
              <a:t>萧红</a:t>
            </a:r>
            <a:r>
              <a:rPr lang="zh-CN" altLang="zh-CN" sz="2800" b="1" dirty="0">
                <a:solidFill>
                  <a:srgbClr val="0000FF"/>
                </a:solidFill>
                <a:latin typeface="华文楷体" pitchFamily="2" charset="-122"/>
                <a:ea typeface="华文楷体" pitchFamily="2" charset="-122"/>
              </a:rPr>
              <a:t>的早逝，希望她仍然活着，幻想她只不过是暂时安睡等复杂的感情。</a:t>
            </a:r>
          </a:p>
        </p:txBody>
      </p:sp>
    </p:spTree>
    <p:extLst>
      <p:ext uri="{BB962C8B-B14F-4D97-AF65-F5344CB8AC3E}">
        <p14:creationId xmlns:p14="http://schemas.microsoft.com/office/powerpoint/2010/main" val="39905188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arn(inVertical)">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Documents and Settings\Administrator\桌面\新建文件夹\ppt背景图片\OGV[JEIWF)Q4WQQYNVBTTBG.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6" y="0"/>
            <a:ext cx="9133679" cy="6858000"/>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p:cNvSpPr/>
          <p:nvPr/>
        </p:nvSpPr>
        <p:spPr>
          <a:xfrm>
            <a:off x="2915630" y="1196752"/>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dirty="0" smtClean="0">
                <a:ln w="11430"/>
                <a:solidFill>
                  <a:srgbClr val="C00000"/>
                </a:solidFill>
                <a:latin typeface="华文琥珀" pitchFamily="2" charset="-122"/>
                <a:ea typeface="华文琥珀" pitchFamily="2" charset="-122"/>
              </a:rPr>
              <a:t>诗歌理解</a:t>
            </a:r>
            <a:endParaRPr lang="zh-CN" altLang="en-US" sz="6000" dirty="0">
              <a:ln w="11430"/>
              <a:solidFill>
                <a:srgbClr val="C00000"/>
              </a:solidFill>
              <a:latin typeface="华文琥珀" pitchFamily="2" charset="-122"/>
              <a:ea typeface="华文琥珀" pitchFamily="2" charset="-122"/>
            </a:endParaRPr>
          </a:p>
        </p:txBody>
      </p:sp>
      <p:sp>
        <p:nvSpPr>
          <p:cNvPr id="7" name="TextBox 4"/>
          <p:cNvSpPr txBox="1">
            <a:spLocks noChangeArrowheads="1"/>
          </p:cNvSpPr>
          <p:nvPr/>
        </p:nvSpPr>
        <p:spPr bwMode="auto">
          <a:xfrm>
            <a:off x="10321" y="2633863"/>
            <a:ext cx="913367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719138">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3200" b="1" dirty="0">
                <a:solidFill>
                  <a:srgbClr val="006600"/>
                </a:solidFill>
                <a:latin typeface="华文楷体" pitchFamily="2" charset="-122"/>
                <a:ea typeface="华文楷体" pitchFamily="2" charset="-122"/>
              </a:rPr>
              <a:t>如何理解“</a:t>
            </a:r>
            <a:r>
              <a:rPr lang="en-US" altLang="en-US" sz="3200" b="1" dirty="0" err="1">
                <a:solidFill>
                  <a:srgbClr val="006600"/>
                </a:solidFill>
                <a:latin typeface="华文楷体" pitchFamily="2" charset="-122"/>
                <a:ea typeface="华文楷体" pitchFamily="2" charset="-122"/>
              </a:rPr>
              <a:t>我等待着，长夜漫漫</a:t>
            </a:r>
            <a:r>
              <a:rPr lang="zh-CN" altLang="en-US" sz="3200" b="1" dirty="0" smtClean="0">
                <a:solidFill>
                  <a:srgbClr val="006600"/>
                </a:solidFill>
                <a:latin typeface="华文楷体" pitchFamily="2" charset="-122"/>
                <a:ea typeface="华文楷体" pitchFamily="2" charset="-122"/>
              </a:rPr>
              <a:t>”这一句？</a:t>
            </a:r>
            <a:endParaRPr lang="en-US" altLang="en-US" sz="3200" b="1" dirty="0">
              <a:solidFill>
                <a:srgbClr val="006600"/>
              </a:solidFill>
              <a:latin typeface="华文楷体" pitchFamily="2" charset="-122"/>
              <a:ea typeface="华文楷体" pitchFamily="2" charset="-122"/>
            </a:endParaRPr>
          </a:p>
        </p:txBody>
      </p:sp>
      <p:sp>
        <p:nvSpPr>
          <p:cNvPr id="8" name="文本框 6147"/>
          <p:cNvSpPr txBox="1">
            <a:spLocks noChangeArrowheads="1"/>
          </p:cNvSpPr>
          <p:nvPr/>
        </p:nvSpPr>
        <p:spPr bwMode="auto">
          <a:xfrm>
            <a:off x="467544" y="3412708"/>
            <a:ext cx="6192688" cy="3119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719138">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10000"/>
              </a:lnSpc>
            </a:pPr>
            <a:r>
              <a:rPr lang="zh-CN" altLang="zh-CN" sz="3000" b="1" dirty="0" smtClean="0">
                <a:solidFill>
                  <a:srgbClr val="CC00FF"/>
                </a:solidFill>
                <a:latin typeface="华文楷体" pitchFamily="2" charset="-122"/>
                <a:ea typeface="华文楷体" pitchFamily="2" charset="-122"/>
              </a:rPr>
              <a:t>“</a:t>
            </a:r>
            <a:r>
              <a:rPr lang="zh-CN" altLang="en-US" sz="3000" b="1" dirty="0" smtClean="0">
                <a:solidFill>
                  <a:srgbClr val="0000FF"/>
                </a:solidFill>
                <a:latin typeface="华文楷体" pitchFamily="2" charset="-122"/>
                <a:ea typeface="华文楷体" pitchFamily="2" charset="-122"/>
              </a:rPr>
              <a:t>我等待着</a:t>
            </a:r>
            <a:r>
              <a:rPr lang="zh-CN" altLang="zh-CN" sz="3000" b="1" dirty="0" smtClean="0">
                <a:solidFill>
                  <a:srgbClr val="CC00FF"/>
                </a:solidFill>
                <a:latin typeface="华文楷体" pitchFamily="2" charset="-122"/>
                <a:ea typeface="华文楷体" pitchFamily="2" charset="-122"/>
              </a:rPr>
              <a:t>”，</a:t>
            </a:r>
            <a:r>
              <a:rPr lang="zh-CN" altLang="en-US" sz="3000" b="1" dirty="0" smtClean="0">
                <a:solidFill>
                  <a:srgbClr val="CC00FF"/>
                </a:solidFill>
                <a:latin typeface="华文楷体" pitchFamily="2" charset="-122"/>
                <a:ea typeface="华文楷体" pitchFamily="2" charset="-122"/>
              </a:rPr>
              <a:t>进一步抒写等待曙光涌现，盼望民族解放斗争胜利的急切心情；</a:t>
            </a:r>
            <a:r>
              <a:rPr lang="zh-CN" altLang="zh-CN" sz="3000" b="1" dirty="0">
                <a:solidFill>
                  <a:srgbClr val="CC00FF"/>
                </a:solidFill>
                <a:latin typeface="华文楷体" pitchFamily="2" charset="-122"/>
                <a:ea typeface="华文楷体" pitchFamily="2" charset="-122"/>
              </a:rPr>
              <a:t>“</a:t>
            </a:r>
            <a:r>
              <a:rPr lang="zh-CN" altLang="zh-CN" sz="3000" b="1" dirty="0">
                <a:solidFill>
                  <a:srgbClr val="0000FF"/>
                </a:solidFill>
                <a:latin typeface="华文楷体" pitchFamily="2" charset="-122"/>
                <a:ea typeface="华文楷体" pitchFamily="2" charset="-122"/>
              </a:rPr>
              <a:t>长夜漫漫</a:t>
            </a:r>
            <a:r>
              <a:rPr lang="zh-CN" altLang="zh-CN" sz="3000" b="1" dirty="0">
                <a:solidFill>
                  <a:srgbClr val="CC00FF"/>
                </a:solidFill>
                <a:latin typeface="华文楷体" pitchFamily="2" charset="-122"/>
                <a:ea typeface="华文楷体" pitchFamily="2" charset="-122"/>
              </a:rPr>
              <a:t>”，写出这种“等待”的漫长、痛苦、难以忍受，也隐喻萧红的生命，正是在这漫漫长夜中被摧残、窒息</a:t>
            </a:r>
            <a:r>
              <a:rPr lang="zh-CN" altLang="zh-CN" sz="3000" b="1" dirty="0" smtClean="0">
                <a:solidFill>
                  <a:srgbClr val="CC00FF"/>
                </a:solidFill>
                <a:latin typeface="华文楷体" pitchFamily="2" charset="-122"/>
                <a:ea typeface="华文楷体" pitchFamily="2" charset="-122"/>
              </a:rPr>
              <a:t>的</a:t>
            </a:r>
            <a:r>
              <a:rPr lang="zh-CN" altLang="en-US" sz="3000" b="1" dirty="0">
                <a:solidFill>
                  <a:srgbClr val="CC00FF"/>
                </a:solidFill>
                <a:latin typeface="华文楷体" pitchFamily="2" charset="-122"/>
                <a:ea typeface="华文楷体" pitchFamily="2" charset="-122"/>
              </a:rPr>
              <a:t>。</a:t>
            </a:r>
            <a:endParaRPr lang="zh-CN" altLang="zh-CN" sz="3000" b="1" dirty="0">
              <a:solidFill>
                <a:srgbClr val="CC00FF"/>
              </a:solidFill>
              <a:latin typeface="华文楷体" pitchFamily="2" charset="-122"/>
              <a:ea typeface="华文楷体" pitchFamily="2" charset="-122"/>
            </a:endParaRPr>
          </a:p>
        </p:txBody>
      </p:sp>
      <p:pic>
        <p:nvPicPr>
          <p:cNvPr id="15362" name="Picture 2" descr="C:\Documents and Settings\Administrator\桌面\新建文件夹\ppt背景图片\timg.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6660232" y="3412708"/>
            <a:ext cx="1920883" cy="3135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467892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15362"/>
                                        </p:tgtEl>
                                        <p:attrNameLst>
                                          <p:attrName>style.visibility</p:attrName>
                                        </p:attrNameLst>
                                      </p:cBhvr>
                                      <p:to>
                                        <p:strVal val="visible"/>
                                      </p:to>
                                    </p:set>
                                    <p:anim calcmode="lin" valueType="num">
                                      <p:cBhvr additive="base">
                                        <p:cTn id="11" dur="500" fill="hold"/>
                                        <p:tgtEl>
                                          <p:spTgt spid="15362"/>
                                        </p:tgtEl>
                                        <p:attrNameLst>
                                          <p:attrName>ppt_x</p:attrName>
                                        </p:attrNameLst>
                                      </p:cBhvr>
                                      <p:tavLst>
                                        <p:tav tm="0">
                                          <p:val>
                                            <p:strVal val="0-#ppt_w/2"/>
                                          </p:val>
                                        </p:tav>
                                        <p:tav tm="100000">
                                          <p:val>
                                            <p:strVal val="#ppt_x"/>
                                          </p:val>
                                        </p:tav>
                                      </p:tavLst>
                                    </p:anim>
                                    <p:anim calcmode="lin" valueType="num">
                                      <p:cBhvr additive="base">
                                        <p:cTn id="12" dur="500" fill="hold"/>
                                        <p:tgtEl>
                                          <p:spTgt spid="1536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1"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1000" fill="hold"/>
                                        <p:tgtEl>
                                          <p:spTgt spid="8"/>
                                        </p:tgtEl>
                                        <p:attrNameLst>
                                          <p:attrName>ppt_w</p:attrName>
                                        </p:attrNameLst>
                                      </p:cBhvr>
                                      <p:tavLst>
                                        <p:tav tm="0">
                                          <p:val>
                                            <p:fltVal val="0"/>
                                          </p:val>
                                        </p:tav>
                                        <p:tav tm="100000">
                                          <p:val>
                                            <p:strVal val="#ppt_w"/>
                                          </p:val>
                                        </p:tav>
                                      </p:tavLst>
                                    </p:anim>
                                    <p:anim calcmode="lin" valueType="num">
                                      <p:cBhvr>
                                        <p:cTn id="18" dur="1000" fill="hold"/>
                                        <p:tgtEl>
                                          <p:spTgt spid="8"/>
                                        </p:tgtEl>
                                        <p:attrNameLst>
                                          <p:attrName>ppt_h</p:attrName>
                                        </p:attrNameLst>
                                      </p:cBhvr>
                                      <p:tavLst>
                                        <p:tav tm="0">
                                          <p:val>
                                            <p:fltVal val="0"/>
                                          </p:val>
                                        </p:tav>
                                        <p:tav tm="100000">
                                          <p:val>
                                            <p:strVal val="#ppt_h"/>
                                          </p:val>
                                        </p:tav>
                                      </p:tavLst>
                                    </p:anim>
                                    <p:anim calcmode="lin" valueType="num">
                                      <p:cBhvr>
                                        <p:cTn id="19" dur="1000" fill="hold"/>
                                        <p:tgtEl>
                                          <p:spTgt spid="8"/>
                                        </p:tgtEl>
                                        <p:attrNameLst>
                                          <p:attrName>style.rotation</p:attrName>
                                        </p:attrNameLst>
                                      </p:cBhvr>
                                      <p:tavLst>
                                        <p:tav tm="0">
                                          <p:val>
                                            <p:fltVal val="90"/>
                                          </p:val>
                                        </p:tav>
                                        <p:tav tm="100000">
                                          <p:val>
                                            <p:fltVal val="0"/>
                                          </p:val>
                                        </p:tav>
                                      </p:tavLst>
                                    </p:anim>
                                    <p:animEffect transition="in" filter="fade">
                                      <p:cBhvr>
                                        <p:cTn id="20"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Documents and Settings\Administrator\桌面\新建文件夹\ppt背景图片\OGV[JEIWF)Q4WQQYNVBTTBG.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6" y="0"/>
            <a:ext cx="9133679" cy="6858000"/>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p:cNvSpPr/>
          <p:nvPr/>
        </p:nvSpPr>
        <p:spPr>
          <a:xfrm>
            <a:off x="2915630" y="1196752"/>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dirty="0" smtClean="0">
                <a:ln w="11430"/>
                <a:solidFill>
                  <a:srgbClr val="C00000"/>
                </a:solidFill>
                <a:latin typeface="华文琥珀" pitchFamily="2" charset="-122"/>
                <a:ea typeface="华文琥珀" pitchFamily="2" charset="-122"/>
              </a:rPr>
              <a:t>诗歌理解</a:t>
            </a:r>
            <a:endParaRPr lang="zh-CN" altLang="en-US" sz="6000" dirty="0">
              <a:ln w="11430"/>
              <a:solidFill>
                <a:srgbClr val="C00000"/>
              </a:solidFill>
              <a:latin typeface="华文琥珀" pitchFamily="2" charset="-122"/>
              <a:ea typeface="华文琥珀" pitchFamily="2" charset="-122"/>
            </a:endParaRPr>
          </a:p>
        </p:txBody>
      </p:sp>
      <p:sp>
        <p:nvSpPr>
          <p:cNvPr id="7" name="TextBox 4"/>
          <p:cNvSpPr txBox="1">
            <a:spLocks noChangeArrowheads="1"/>
          </p:cNvSpPr>
          <p:nvPr/>
        </p:nvSpPr>
        <p:spPr bwMode="auto">
          <a:xfrm>
            <a:off x="0" y="2844225"/>
            <a:ext cx="913367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719138">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indent="0"/>
            <a:r>
              <a:rPr lang="zh-CN" altLang="en-US" sz="3200" b="1" dirty="0" smtClean="0">
                <a:solidFill>
                  <a:srgbClr val="006600"/>
                </a:solidFill>
                <a:latin typeface="华文楷体" pitchFamily="2" charset="-122"/>
                <a:ea typeface="华文楷体" pitchFamily="2" charset="-122"/>
              </a:rPr>
              <a:t>如何理解“</a:t>
            </a:r>
            <a:r>
              <a:rPr lang="en-US" altLang="en-US" sz="3200" b="1" dirty="0" err="1">
                <a:solidFill>
                  <a:srgbClr val="006600"/>
                </a:solidFill>
                <a:latin typeface="华文楷体" pitchFamily="2" charset="-122"/>
                <a:ea typeface="华文楷体" pitchFamily="2" charset="-122"/>
              </a:rPr>
              <a:t>你却卧听着海涛闲话</a:t>
            </a:r>
            <a:r>
              <a:rPr lang="zh-CN" altLang="en-US" sz="3200" b="1" dirty="0" smtClean="0">
                <a:solidFill>
                  <a:srgbClr val="006600"/>
                </a:solidFill>
                <a:latin typeface="华文楷体" pitchFamily="2" charset="-122"/>
                <a:ea typeface="华文楷体" pitchFamily="2" charset="-122"/>
              </a:rPr>
              <a:t>”一句蕴含的情感</a:t>
            </a:r>
            <a:endParaRPr lang="en-US" altLang="en-US" sz="3200" b="1" dirty="0">
              <a:solidFill>
                <a:srgbClr val="006600"/>
              </a:solidFill>
              <a:latin typeface="华文楷体" pitchFamily="2" charset="-122"/>
              <a:ea typeface="华文楷体" pitchFamily="2" charset="-122"/>
            </a:endParaRPr>
          </a:p>
        </p:txBody>
      </p:sp>
      <p:sp>
        <p:nvSpPr>
          <p:cNvPr id="9" name="文本框 6147"/>
          <p:cNvSpPr txBox="1">
            <a:spLocks noChangeArrowheads="1"/>
          </p:cNvSpPr>
          <p:nvPr/>
        </p:nvSpPr>
        <p:spPr bwMode="auto">
          <a:xfrm>
            <a:off x="467544" y="3591671"/>
            <a:ext cx="8352928"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719138">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pPr>
            <a:r>
              <a:rPr lang="zh-CN" altLang="en-US" sz="3000" b="1" dirty="0" smtClean="0">
                <a:solidFill>
                  <a:srgbClr val="0000FF"/>
                </a:solidFill>
                <a:latin typeface="Calibri"/>
                <a:ea typeface="华文楷体" pitchFamily="2" charset="-122"/>
                <a:cs typeface="Calibri"/>
              </a:rPr>
              <a:t>❶有对萧红不行被黑暗势力和坎坷生活夺走了生命的</a:t>
            </a:r>
            <a:r>
              <a:rPr lang="zh-CN" altLang="en-US" sz="3000" b="1" dirty="0" smtClean="0">
                <a:solidFill>
                  <a:srgbClr val="CC00FF"/>
                </a:solidFill>
                <a:latin typeface="Calibri"/>
                <a:ea typeface="华文楷体" pitchFamily="2" charset="-122"/>
                <a:cs typeface="Calibri"/>
              </a:rPr>
              <a:t>伤悼</a:t>
            </a:r>
            <a:r>
              <a:rPr lang="zh-CN" altLang="en-US" sz="3000" b="1" dirty="0" smtClean="0">
                <a:solidFill>
                  <a:srgbClr val="0000FF"/>
                </a:solidFill>
                <a:latin typeface="Calibri"/>
                <a:ea typeface="华文楷体" pitchFamily="2" charset="-122"/>
                <a:cs typeface="Calibri"/>
              </a:rPr>
              <a:t>❷有对萧红因早逝而不能在民族解放都正在发出更多的光和热、不能在文坛上创作更多出色作品的</a:t>
            </a:r>
            <a:r>
              <a:rPr lang="zh-CN" altLang="en-US" sz="3000" b="1" dirty="0" smtClean="0">
                <a:solidFill>
                  <a:srgbClr val="CC00FF"/>
                </a:solidFill>
                <a:latin typeface="Calibri"/>
                <a:ea typeface="华文楷体" pitchFamily="2" charset="-122"/>
                <a:cs typeface="Calibri"/>
              </a:rPr>
              <a:t>惋惜</a:t>
            </a:r>
            <a:r>
              <a:rPr lang="zh-CN" altLang="en-US" sz="3000" b="1" dirty="0" smtClean="0">
                <a:solidFill>
                  <a:srgbClr val="0000FF"/>
                </a:solidFill>
                <a:latin typeface="Calibri"/>
                <a:ea typeface="华文楷体" pitchFamily="2" charset="-122"/>
                <a:cs typeface="Calibri"/>
              </a:rPr>
              <a:t>❸也有对</a:t>
            </a:r>
            <a:r>
              <a:rPr lang="zh-CN" altLang="en-US" sz="3000" b="1" dirty="0" smtClean="0">
                <a:solidFill>
                  <a:srgbClr val="0000FF"/>
                </a:solidFill>
                <a:latin typeface="华文楷体" pitchFamily="2" charset="-122"/>
                <a:ea typeface="华文楷体" pitchFamily="2" charset="-122"/>
              </a:rPr>
              <a:t>逝者已实现了永恒的超越，无须再在长夜漫漫中苦熬苦等的</a:t>
            </a:r>
            <a:r>
              <a:rPr lang="zh-CN" altLang="en-US" sz="3000" b="1" dirty="0" smtClean="0">
                <a:solidFill>
                  <a:srgbClr val="CC00FF"/>
                </a:solidFill>
                <a:latin typeface="华文楷体" pitchFamily="2" charset="-122"/>
                <a:ea typeface="华文楷体" pitchFamily="2" charset="-122"/>
              </a:rPr>
              <a:t>羡慕</a:t>
            </a:r>
            <a:r>
              <a:rPr lang="zh-CN" altLang="en-US" sz="3000" b="1" dirty="0" smtClean="0">
                <a:solidFill>
                  <a:srgbClr val="0000FF"/>
                </a:solidFill>
                <a:latin typeface="华文楷体" pitchFamily="2" charset="-122"/>
                <a:ea typeface="华文楷体" pitchFamily="2" charset="-122"/>
              </a:rPr>
              <a:t>。</a:t>
            </a:r>
            <a:endParaRPr lang="zh-CN" altLang="zh-CN" sz="3000" b="1" dirty="0">
              <a:solidFill>
                <a:srgbClr val="0000FF"/>
              </a:solidFill>
              <a:latin typeface="华文楷体" pitchFamily="2" charset="-122"/>
              <a:ea typeface="华文楷体" pitchFamily="2" charset="-122"/>
            </a:endParaRPr>
          </a:p>
        </p:txBody>
      </p:sp>
      <p:sp>
        <p:nvSpPr>
          <p:cNvPr id="11" name="矩形 10"/>
          <p:cNvSpPr/>
          <p:nvPr/>
        </p:nvSpPr>
        <p:spPr>
          <a:xfrm>
            <a:off x="2560428" y="4109859"/>
            <a:ext cx="4031873" cy="1938992"/>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dirty="0" smtClean="0">
                <a:ln w="11430"/>
                <a:solidFill>
                  <a:srgbClr val="00B050"/>
                </a:solidFill>
                <a:latin typeface="华文琥珀" pitchFamily="2" charset="-122"/>
                <a:ea typeface="华文琥珀" pitchFamily="2" charset="-122"/>
              </a:rPr>
              <a:t>她是不幸的</a:t>
            </a:r>
            <a:endParaRPr lang="en-US" altLang="zh-CN" sz="6000" dirty="0" smtClean="0">
              <a:ln w="11430"/>
              <a:solidFill>
                <a:srgbClr val="00B050"/>
              </a:solidFill>
              <a:latin typeface="华文琥珀" pitchFamily="2" charset="-122"/>
              <a:ea typeface="华文琥珀" pitchFamily="2" charset="-122"/>
            </a:endParaRPr>
          </a:p>
          <a:p>
            <a:pPr algn="ctr"/>
            <a:r>
              <a:rPr lang="zh-CN" altLang="en-US" sz="6000" dirty="0" smtClean="0">
                <a:ln w="11430"/>
                <a:solidFill>
                  <a:srgbClr val="00B050"/>
                </a:solidFill>
                <a:latin typeface="华文琥珀" pitchFamily="2" charset="-122"/>
                <a:ea typeface="华文琥珀" pitchFamily="2" charset="-122"/>
              </a:rPr>
              <a:t>有是幸福的</a:t>
            </a:r>
            <a:endParaRPr lang="zh-CN" altLang="en-US" sz="6000" dirty="0">
              <a:ln w="11430"/>
              <a:solidFill>
                <a:srgbClr val="00B050"/>
              </a:solidFill>
              <a:latin typeface="华文琥珀" pitchFamily="2" charset="-122"/>
              <a:ea typeface="华文琥珀" pitchFamily="2" charset="-122"/>
            </a:endParaRPr>
          </a:p>
        </p:txBody>
      </p:sp>
    </p:spTree>
    <p:extLst>
      <p:ext uri="{BB962C8B-B14F-4D97-AF65-F5344CB8AC3E}">
        <p14:creationId xmlns:p14="http://schemas.microsoft.com/office/powerpoint/2010/main" val="27108704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9"/>
                                        </p:tgtEl>
                                        <p:attrNameLst>
                                          <p:attrName>ppt_y</p:attrName>
                                        </p:attrNameLst>
                                      </p:cBhvr>
                                      <p:tavLst>
                                        <p:tav tm="0">
                                          <p:val>
                                            <p:strVal val="#ppt_y"/>
                                          </p:val>
                                        </p:tav>
                                        <p:tav tm="100000">
                                          <p:val>
                                            <p:strVal val="#ppt_y"/>
                                          </p:val>
                                        </p:tav>
                                      </p:tavLst>
                                    </p:anim>
                                    <p:anim calcmode="lin" valueType="num">
                                      <p:cBhvr>
                                        <p:cTn id="14"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56" presetClass="entr" presetSubtype="0" fill="hold" grpId="0" nodeType="clickEffect">
                                  <p:stCondLst>
                                    <p:cond delay="0"/>
                                  </p:stCondLst>
                                  <p:iterate type="lt">
                                    <p:tmPct val="10000"/>
                                  </p:iterate>
                                  <p:childTnLst>
                                    <p:set>
                                      <p:cBhvr>
                                        <p:cTn id="20" dur="1" fill="hold">
                                          <p:stCondLst>
                                            <p:cond delay="0"/>
                                          </p:stCondLst>
                                        </p:cTn>
                                        <p:tgtEl>
                                          <p:spTgt spid="11"/>
                                        </p:tgtEl>
                                        <p:attrNameLst>
                                          <p:attrName>style.visibility</p:attrName>
                                        </p:attrNameLst>
                                      </p:cBhvr>
                                      <p:to>
                                        <p:strVal val="visible"/>
                                      </p:to>
                                    </p:set>
                                    <p:anim by="(-#ppt_w*2)" calcmode="lin" valueType="num">
                                      <p:cBhvr rctx="PPT">
                                        <p:cTn id="21" dur="500" autoRev="1" fill="hold">
                                          <p:stCondLst>
                                            <p:cond delay="0"/>
                                          </p:stCondLst>
                                        </p:cTn>
                                        <p:tgtEl>
                                          <p:spTgt spid="11"/>
                                        </p:tgtEl>
                                        <p:attrNameLst>
                                          <p:attrName>ppt_w</p:attrName>
                                        </p:attrNameLst>
                                      </p:cBhvr>
                                    </p:anim>
                                    <p:anim by="(#ppt_w*0.50)" calcmode="lin" valueType="num">
                                      <p:cBhvr>
                                        <p:cTn id="22" dur="500" decel="50000" autoRev="1" fill="hold">
                                          <p:stCondLst>
                                            <p:cond delay="0"/>
                                          </p:stCondLst>
                                        </p:cTn>
                                        <p:tgtEl>
                                          <p:spTgt spid="11"/>
                                        </p:tgtEl>
                                        <p:attrNameLst>
                                          <p:attrName>ppt_x</p:attrName>
                                        </p:attrNameLst>
                                      </p:cBhvr>
                                    </p:anim>
                                    <p:anim from="(-#ppt_h/2)" to="(#ppt_y)" calcmode="lin" valueType="num">
                                      <p:cBhvr>
                                        <p:cTn id="23" dur="1000" fill="hold">
                                          <p:stCondLst>
                                            <p:cond delay="0"/>
                                          </p:stCondLst>
                                        </p:cTn>
                                        <p:tgtEl>
                                          <p:spTgt spid="11"/>
                                        </p:tgtEl>
                                        <p:attrNameLst>
                                          <p:attrName>ppt_y</p:attrName>
                                        </p:attrNameLst>
                                      </p:cBhvr>
                                    </p:anim>
                                    <p:animRot by="21600000">
                                      <p:cBhvr>
                                        <p:cTn id="24" dur="1000" fill="hold">
                                          <p:stCondLst>
                                            <p:cond delay="0"/>
                                          </p:stCondLst>
                                        </p:cTn>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Documents and Settings\Administrator\桌面\新建文件夹\ppt背景图片\M]YJNZ]]QAD`ZA@89~PV7[R.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74753" name="文本框 1"/>
          <p:cNvSpPr txBox="1">
            <a:spLocks noChangeArrowheads="1"/>
          </p:cNvSpPr>
          <p:nvPr/>
        </p:nvSpPr>
        <p:spPr bwMode="auto">
          <a:xfrm>
            <a:off x="903011" y="2052213"/>
            <a:ext cx="7059612" cy="2235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10000"/>
              </a:lnSpc>
              <a:spcBef>
                <a:spcPts val="1800"/>
              </a:spcBef>
            </a:pPr>
            <a:r>
              <a:rPr lang="en-US" altLang="zh-CN" sz="3200" dirty="0" smtClean="0">
                <a:solidFill>
                  <a:srgbClr val="C00000"/>
                </a:solidFill>
                <a:latin typeface="华文琥珀" pitchFamily="2" charset="-122"/>
                <a:ea typeface="华文琥珀" pitchFamily="2" charset="-122"/>
              </a:rPr>
              <a:t>        《</a:t>
            </a:r>
            <a:r>
              <a:rPr lang="zh-CN" altLang="en-US" sz="3200" dirty="0">
                <a:solidFill>
                  <a:srgbClr val="C00000"/>
                </a:solidFill>
                <a:latin typeface="华文琥珀" pitchFamily="2" charset="-122"/>
                <a:ea typeface="华文琥珀" pitchFamily="2" charset="-122"/>
              </a:rPr>
              <a:t>萧红墓畔口占</a:t>
            </a:r>
            <a:r>
              <a:rPr lang="en-US" altLang="zh-CN" sz="3200" dirty="0" smtClean="0">
                <a:solidFill>
                  <a:srgbClr val="C00000"/>
                </a:solidFill>
                <a:latin typeface="华文琥珀" pitchFamily="2" charset="-122"/>
                <a:ea typeface="华文琥珀" pitchFamily="2" charset="-122"/>
              </a:rPr>
              <a:t>》</a:t>
            </a:r>
            <a:r>
              <a:rPr lang="zh-CN" altLang="en-US" sz="3200" dirty="0" smtClean="0">
                <a:solidFill>
                  <a:srgbClr val="C00000"/>
                </a:solidFill>
                <a:latin typeface="华文琥珀" pitchFamily="2" charset="-122"/>
                <a:ea typeface="华文琥珀" pitchFamily="2" charset="-122"/>
              </a:rPr>
              <a:t>一诗，通过写诗人走了六小时去祭奠亡友的事情，表达了诗人对亡友的深切悼念，体现了他对人生意义的探寻。</a:t>
            </a:r>
            <a:endParaRPr lang="zh-CN" altLang="zh-CN" sz="3200" dirty="0">
              <a:solidFill>
                <a:srgbClr val="C00000"/>
              </a:solidFill>
              <a:latin typeface="华文琥珀" pitchFamily="2" charset="-122"/>
              <a:ea typeface="华文琥珀" pitchFamily="2" charset="-122"/>
            </a:endParaRPr>
          </a:p>
        </p:txBody>
      </p:sp>
      <p:sp>
        <p:nvSpPr>
          <p:cNvPr id="7" name="矩形 6"/>
          <p:cNvSpPr/>
          <p:nvPr/>
        </p:nvSpPr>
        <p:spPr>
          <a:xfrm>
            <a:off x="2801601" y="980728"/>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dirty="0" smtClean="0">
                <a:ln w="11430"/>
                <a:solidFill>
                  <a:srgbClr val="006600"/>
                </a:solidFill>
                <a:latin typeface="华文琥珀" pitchFamily="2" charset="-122"/>
                <a:ea typeface="华文琥珀" pitchFamily="2" charset="-122"/>
              </a:rPr>
              <a:t>诗歌主旨</a:t>
            </a:r>
            <a:endParaRPr lang="zh-CN" altLang="en-US" sz="6000" cap="none" spc="0" dirty="0">
              <a:ln w="11430"/>
              <a:solidFill>
                <a:srgbClr val="006600"/>
              </a:solidFill>
              <a:latin typeface="华文琥珀" pitchFamily="2" charset="-122"/>
              <a:ea typeface="华文琥珀" pitchFamily="2" charset="-122"/>
            </a:endParaRPr>
          </a:p>
        </p:txBody>
      </p:sp>
    </p:spTree>
    <p:extLst>
      <p:ext uri="{BB962C8B-B14F-4D97-AF65-F5344CB8AC3E}">
        <p14:creationId xmlns:p14="http://schemas.microsoft.com/office/powerpoint/2010/main" val="2100956877"/>
      </p:ext>
    </p:extLst>
  </p:cSld>
  <p:clrMapOvr>
    <a:masterClrMapping/>
  </p:clrMapOvr>
  <mc:AlternateContent xmlns:mc="http://schemas.openxmlformats.org/markup-compatibility/2006" xmlns:p14="http://schemas.microsoft.com/office/powerpoint/2010/main">
    <mc:Choice Requires="p14">
      <p:transition spd="slow" p14:dur="3900">
        <p14:glitter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74753"/>
                                        </p:tgtEl>
                                        <p:attrNameLst>
                                          <p:attrName>style.visibility</p:attrName>
                                        </p:attrNameLst>
                                      </p:cBhvr>
                                      <p:to>
                                        <p:strVal val="visible"/>
                                      </p:to>
                                    </p:set>
                                    <p:animEffect transition="in" filter="blinds(horizontal)">
                                      <p:cBhvr>
                                        <p:cTn id="14" dur="500"/>
                                        <p:tgtEl>
                                          <p:spTgt spid="747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3" grpId="0"/>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Administrator\桌面\新建文件夹\ppt背景图片\%PHZSUZM09R$7L$K(%DV]CB.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0"/>
            <a:ext cx="916305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0" y="2060848"/>
            <a:ext cx="9144000" cy="4195444"/>
          </a:xfrm>
          <a:prstGeom prst="rect">
            <a:avLst/>
          </a:prstGeom>
        </p:spPr>
        <p:txBody>
          <a:bodyPr wrap="square">
            <a:spAutoFit/>
          </a:bodyPr>
          <a:lstStyle/>
          <a:p>
            <a:pPr>
              <a:lnSpc>
                <a:spcPct val="120000"/>
              </a:lnSpc>
            </a:pPr>
            <a:r>
              <a:rPr lang="en-US" altLang="zh-CN" sz="3200" b="1" dirty="0" smtClean="0">
                <a:solidFill>
                  <a:srgbClr val="C00000"/>
                </a:solidFill>
                <a:latin typeface="华文楷体" pitchFamily="2" charset="-122"/>
                <a:ea typeface="华文楷体" pitchFamily="2" charset="-122"/>
              </a:rPr>
              <a:t>        </a:t>
            </a:r>
            <a:r>
              <a:rPr lang="zh-CN" altLang="zh-CN" sz="3200" b="1" dirty="0" smtClean="0">
                <a:solidFill>
                  <a:srgbClr val="C00000"/>
                </a:solidFill>
                <a:latin typeface="华文楷体" pitchFamily="2" charset="-122"/>
                <a:ea typeface="华文楷体" pitchFamily="2" charset="-122"/>
              </a:rPr>
              <a:t>有</a:t>
            </a:r>
            <a:r>
              <a:rPr lang="zh-CN" altLang="zh-CN" sz="3200" b="1" dirty="0">
                <a:solidFill>
                  <a:srgbClr val="C00000"/>
                </a:solidFill>
                <a:latin typeface="华文楷体" pitchFamily="2" charset="-122"/>
                <a:ea typeface="华文楷体" pitchFamily="2" charset="-122"/>
              </a:rPr>
              <a:t>句话这样说道：</a:t>
            </a:r>
            <a:r>
              <a:rPr lang="en-US" altLang="zh-CN" sz="3200" b="1" dirty="0">
                <a:solidFill>
                  <a:srgbClr val="C00000"/>
                </a:solidFill>
                <a:latin typeface="华文楷体" pitchFamily="2" charset="-122"/>
                <a:ea typeface="华文楷体" pitchFamily="2" charset="-122"/>
              </a:rPr>
              <a:t>“</a:t>
            </a:r>
            <a:r>
              <a:rPr lang="zh-CN" altLang="zh-CN" sz="3200" b="1" dirty="0">
                <a:solidFill>
                  <a:srgbClr val="0070C0"/>
                </a:solidFill>
                <a:latin typeface="华文楷体" pitchFamily="2" charset="-122"/>
                <a:ea typeface="华文楷体" pitchFamily="2" charset="-122"/>
              </a:rPr>
              <a:t>有心栽花花不开，无心插柳柳成荫。</a:t>
            </a:r>
            <a:r>
              <a:rPr lang="en-US" altLang="zh-CN" sz="3200" b="1" dirty="0">
                <a:solidFill>
                  <a:srgbClr val="C00000"/>
                </a:solidFill>
                <a:latin typeface="华文楷体" pitchFamily="2" charset="-122"/>
                <a:ea typeface="华文楷体" pitchFamily="2" charset="-122"/>
              </a:rPr>
              <a:t>”</a:t>
            </a:r>
            <a:r>
              <a:rPr lang="zh-CN" altLang="zh-CN" sz="3200" b="1" dirty="0">
                <a:solidFill>
                  <a:srgbClr val="C00000"/>
                </a:solidFill>
                <a:latin typeface="华文楷体" pitchFamily="2" charset="-122"/>
                <a:ea typeface="华文楷体" pitchFamily="2" charset="-122"/>
              </a:rPr>
              <a:t>今天我们要学习的这首诗</a:t>
            </a:r>
            <a:r>
              <a:rPr lang="en-US" altLang="zh-CN" sz="3200" b="1" dirty="0">
                <a:solidFill>
                  <a:srgbClr val="C00000"/>
                </a:solidFill>
                <a:latin typeface="华文楷体" pitchFamily="2" charset="-122"/>
                <a:ea typeface="华文楷体" pitchFamily="2" charset="-122"/>
              </a:rPr>
              <a:t>——</a:t>
            </a:r>
            <a:r>
              <a:rPr lang="zh-CN" altLang="zh-CN" sz="3200" b="1" dirty="0">
                <a:solidFill>
                  <a:srgbClr val="C00000"/>
                </a:solidFill>
                <a:latin typeface="华文楷体" pitchFamily="2" charset="-122"/>
                <a:ea typeface="华文楷体" pitchFamily="2" charset="-122"/>
              </a:rPr>
              <a:t>《断章》，选自</a:t>
            </a:r>
            <a:r>
              <a:rPr lang="zh-CN" altLang="zh-CN" sz="3200" b="1" dirty="0" smtClean="0">
                <a:solidFill>
                  <a:srgbClr val="C00000"/>
                </a:solidFill>
                <a:latin typeface="华文楷体" pitchFamily="2" charset="-122"/>
                <a:ea typeface="华文楷体" pitchFamily="2" charset="-122"/>
              </a:rPr>
              <a:t>卞</a:t>
            </a:r>
            <a:r>
              <a:rPr lang="en-US" altLang="zh-CN" sz="3200" b="1" dirty="0">
                <a:solidFill>
                  <a:srgbClr val="C00000"/>
                </a:solidFill>
                <a:latin typeface="华文楷体" pitchFamily="2" charset="-122"/>
                <a:ea typeface="华文楷体" pitchFamily="2" charset="-122"/>
              </a:rPr>
              <a:t>[</a:t>
            </a:r>
            <a:r>
              <a:rPr lang="en-US" altLang="zh-CN" sz="3200" b="1" dirty="0" err="1">
                <a:solidFill>
                  <a:srgbClr val="C00000"/>
                </a:solidFill>
                <a:latin typeface="华文楷体" pitchFamily="2" charset="-122"/>
                <a:ea typeface="华文楷体" pitchFamily="2" charset="-122"/>
              </a:rPr>
              <a:t>biàn</a:t>
            </a:r>
            <a:r>
              <a:rPr lang="en-US" altLang="zh-CN" sz="3200" b="1" dirty="0">
                <a:solidFill>
                  <a:srgbClr val="C00000"/>
                </a:solidFill>
                <a:latin typeface="华文楷体" pitchFamily="2" charset="-122"/>
                <a:ea typeface="华文楷体" pitchFamily="2" charset="-122"/>
              </a:rPr>
              <a:t>]</a:t>
            </a:r>
            <a:r>
              <a:rPr lang="zh-CN" altLang="zh-CN" sz="3200" b="1" dirty="0" smtClean="0">
                <a:solidFill>
                  <a:srgbClr val="C00000"/>
                </a:solidFill>
                <a:latin typeface="华文楷体" pitchFamily="2" charset="-122"/>
                <a:ea typeface="华文楷体" pitchFamily="2" charset="-122"/>
              </a:rPr>
              <a:t>之</a:t>
            </a:r>
            <a:r>
              <a:rPr lang="zh-CN" altLang="zh-CN" sz="3200" b="1" dirty="0">
                <a:solidFill>
                  <a:srgbClr val="C00000"/>
                </a:solidFill>
                <a:latin typeface="华文楷体" pitchFamily="2" charset="-122"/>
                <a:ea typeface="华文楷体" pitchFamily="2" charset="-122"/>
              </a:rPr>
              <a:t>琳的《鱼目集》，写于</a:t>
            </a:r>
            <a:r>
              <a:rPr lang="en-US" altLang="zh-CN" sz="3200" b="1" dirty="0">
                <a:solidFill>
                  <a:srgbClr val="C00000"/>
                </a:solidFill>
                <a:latin typeface="华文楷体" pitchFamily="2" charset="-122"/>
                <a:ea typeface="华文楷体" pitchFamily="2" charset="-122"/>
              </a:rPr>
              <a:t>1935</a:t>
            </a:r>
            <a:r>
              <a:rPr lang="zh-CN" altLang="zh-CN" sz="3200" b="1" dirty="0">
                <a:solidFill>
                  <a:srgbClr val="C00000"/>
                </a:solidFill>
                <a:latin typeface="华文楷体" pitchFamily="2" charset="-122"/>
                <a:ea typeface="华文楷体" pitchFamily="2" charset="-122"/>
              </a:rPr>
              <a:t>年</a:t>
            </a:r>
            <a:r>
              <a:rPr lang="en-US" altLang="zh-CN" sz="3200" b="1" dirty="0">
                <a:solidFill>
                  <a:srgbClr val="C00000"/>
                </a:solidFill>
                <a:latin typeface="华文楷体" pitchFamily="2" charset="-122"/>
                <a:ea typeface="华文楷体" pitchFamily="2" charset="-122"/>
              </a:rPr>
              <a:t>10</a:t>
            </a:r>
            <a:r>
              <a:rPr lang="zh-CN" altLang="zh-CN" sz="3200" b="1" dirty="0">
                <a:solidFill>
                  <a:srgbClr val="C00000"/>
                </a:solidFill>
                <a:latin typeface="华文楷体" pitchFamily="2" charset="-122"/>
                <a:ea typeface="华文楷体" pitchFamily="2" charset="-122"/>
              </a:rPr>
              <a:t>月，是诗人的重要代表作之一。据诗人自己说，这首诗</a:t>
            </a:r>
            <a:r>
              <a:rPr lang="zh-CN" altLang="zh-CN" sz="3200" b="1" dirty="0" smtClean="0">
                <a:solidFill>
                  <a:srgbClr val="C00000"/>
                </a:solidFill>
                <a:latin typeface="华文楷体" pitchFamily="2" charset="-122"/>
                <a:ea typeface="华文楷体" pitchFamily="2" charset="-122"/>
              </a:rPr>
              <a:t>本来是</a:t>
            </a:r>
            <a:r>
              <a:rPr lang="zh-CN" altLang="zh-CN" sz="3200" b="1" dirty="0">
                <a:solidFill>
                  <a:srgbClr val="C00000"/>
                </a:solidFill>
                <a:latin typeface="华文楷体" pitchFamily="2" charset="-122"/>
                <a:ea typeface="华文楷体" pitchFamily="2" charset="-122"/>
              </a:rPr>
              <a:t>一首诗中的四句，因只有这四句诗人感到满意</a:t>
            </a:r>
            <a:r>
              <a:rPr lang="zh-CN" altLang="zh-CN" sz="3200" b="1" dirty="0" smtClean="0">
                <a:solidFill>
                  <a:srgbClr val="C00000"/>
                </a:solidFill>
                <a:latin typeface="华文楷体" pitchFamily="2" charset="-122"/>
                <a:ea typeface="华文楷体" pitchFamily="2" charset="-122"/>
              </a:rPr>
              <a:t>才</a:t>
            </a:r>
            <a:r>
              <a:rPr lang="zh-CN" altLang="en-US" sz="3200" b="1" dirty="0">
                <a:solidFill>
                  <a:srgbClr val="C00000"/>
                </a:solidFill>
                <a:latin typeface="华文楷体" pitchFamily="2" charset="-122"/>
                <a:ea typeface="华文楷体" pitchFamily="2" charset="-122"/>
              </a:rPr>
              <a:t>抽出来独立成章，标题由此而</a:t>
            </a:r>
            <a:r>
              <a:rPr lang="zh-CN" altLang="en-US" sz="3200" b="1" dirty="0" smtClean="0">
                <a:solidFill>
                  <a:srgbClr val="C00000"/>
                </a:solidFill>
                <a:latin typeface="华文楷体" pitchFamily="2" charset="-122"/>
                <a:ea typeface="华文楷体" pitchFamily="2" charset="-122"/>
              </a:rPr>
              <a:t>来</a:t>
            </a:r>
            <a:r>
              <a:rPr lang="zh-CN" altLang="zh-CN" sz="3200" b="1" dirty="0" smtClean="0">
                <a:solidFill>
                  <a:srgbClr val="C00000"/>
                </a:solidFill>
                <a:latin typeface="华文楷体" pitchFamily="2" charset="-122"/>
                <a:ea typeface="华文楷体" pitchFamily="2" charset="-122"/>
              </a:rPr>
              <a:t>。</a:t>
            </a:r>
            <a:r>
              <a:rPr lang="zh-CN" altLang="zh-CN" sz="3200" b="1" dirty="0">
                <a:solidFill>
                  <a:srgbClr val="C00000"/>
                </a:solidFill>
                <a:latin typeface="华文楷体" pitchFamily="2" charset="-122"/>
                <a:ea typeface="华文楷体" pitchFamily="2" charset="-122"/>
              </a:rPr>
              <a:t>不料这首诗竟成了诗人流传最广，最有代表性的一首。</a:t>
            </a:r>
          </a:p>
        </p:txBody>
      </p:sp>
      <p:sp>
        <p:nvSpPr>
          <p:cNvPr id="5" name="矩形 4"/>
          <p:cNvSpPr/>
          <p:nvPr/>
        </p:nvSpPr>
        <p:spPr>
          <a:xfrm>
            <a:off x="3059831" y="764704"/>
            <a:ext cx="3275257"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006600"/>
                </a:solidFill>
                <a:latin typeface="华文琥珀" pitchFamily="2" charset="-122"/>
                <a:ea typeface="华文琥珀" pitchFamily="2" charset="-122"/>
              </a:rPr>
              <a:t>新课导入</a:t>
            </a:r>
            <a:endParaRPr lang="zh-CN" altLang="en-US" sz="6000" cap="none" spc="0" dirty="0">
              <a:ln w="11430"/>
              <a:solidFill>
                <a:srgbClr val="006600"/>
              </a:solidFill>
              <a:latin typeface="华文琥珀" pitchFamily="2" charset="-122"/>
              <a:ea typeface="华文琥珀" pitchFamily="2" charset="-122"/>
            </a:endParaRPr>
          </a:p>
        </p:txBody>
      </p:sp>
    </p:spTree>
    <p:extLst>
      <p:ext uri="{BB962C8B-B14F-4D97-AF65-F5344CB8AC3E}">
        <p14:creationId xmlns:p14="http://schemas.microsoft.com/office/powerpoint/2010/main" val="1069869362"/>
      </p:ext>
    </p:extLst>
  </p:cSld>
  <p:clrMapOvr>
    <a:masterClrMapping/>
  </p:clrMapOvr>
  <mc:AlternateContent xmlns:mc="http://schemas.openxmlformats.org/markup-compatibility/2006" xmlns:p14="http://schemas.microsoft.com/office/powerpoint/2010/main">
    <mc:Choice Requires="p14">
      <p:transition spd="slow" p14:dur="1400">
        <p14:door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42" y="0"/>
            <a:ext cx="9149093" cy="6858000"/>
            <a:chOff x="-1142" y="0"/>
            <a:chExt cx="9149093" cy="6858000"/>
          </a:xfrm>
        </p:grpSpPr>
        <p:pic>
          <p:nvPicPr>
            <p:cNvPr id="1026" name="Picture 2" descr="C:\Documents and Settings\Administrator\桌面\下载.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2" y="0"/>
              <a:ext cx="9149093" cy="68580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012" y="6453336"/>
              <a:ext cx="2023716" cy="404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56376" y="6522317"/>
              <a:ext cx="1187624" cy="3356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4" name="组合 3"/>
          <p:cNvGrpSpPr/>
          <p:nvPr/>
        </p:nvGrpSpPr>
        <p:grpSpPr>
          <a:xfrm>
            <a:off x="3558952" y="692696"/>
            <a:ext cx="1729962" cy="1723549"/>
            <a:chOff x="3558952" y="692696"/>
            <a:chExt cx="1729962" cy="1723549"/>
          </a:xfrm>
        </p:grpSpPr>
        <p:sp>
          <p:nvSpPr>
            <p:cNvPr id="3" name="矩形 2"/>
            <p:cNvSpPr/>
            <p:nvPr/>
          </p:nvSpPr>
          <p:spPr>
            <a:xfrm>
              <a:off x="3558952" y="692696"/>
              <a:ext cx="1729962"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FFC000"/>
                  </a:solidFill>
                  <a:latin typeface="华文琥珀" pitchFamily="2" charset="-122"/>
                  <a:ea typeface="华文琥珀" pitchFamily="2" charset="-122"/>
                </a:rPr>
                <a:t>断章</a:t>
              </a:r>
              <a:endParaRPr lang="zh-CN" altLang="en-US" sz="6000" cap="none" spc="0" dirty="0">
                <a:ln w="11430"/>
                <a:solidFill>
                  <a:srgbClr val="FFC000"/>
                </a:solidFill>
                <a:latin typeface="华文琥珀" pitchFamily="2" charset="-122"/>
                <a:ea typeface="华文琥珀" pitchFamily="2" charset="-122"/>
              </a:endParaRPr>
            </a:p>
          </p:txBody>
        </p:sp>
        <p:sp>
          <p:nvSpPr>
            <p:cNvPr id="11" name="矩形 10"/>
            <p:cNvSpPr/>
            <p:nvPr/>
          </p:nvSpPr>
          <p:spPr>
            <a:xfrm>
              <a:off x="3558952" y="1708359"/>
              <a:ext cx="1723550" cy="707886"/>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4000" dirty="0">
                  <a:ln w="11430"/>
                  <a:solidFill>
                    <a:schemeClr val="bg1"/>
                  </a:solidFill>
                  <a:latin typeface="华文琥珀" pitchFamily="2" charset="-122"/>
                  <a:ea typeface="华文琥珀" pitchFamily="2" charset="-122"/>
                </a:rPr>
                <a:t>卞之琳</a:t>
              </a:r>
            </a:p>
          </p:txBody>
        </p:sp>
      </p:grpSp>
    </p:spTree>
    <p:extLst>
      <p:ext uri="{BB962C8B-B14F-4D97-AF65-F5344CB8AC3E}">
        <p14:creationId xmlns:p14="http://schemas.microsoft.com/office/powerpoint/2010/main" val="89442300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52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000" fill="hold"/>
                                        <p:tgtEl>
                                          <p:spTgt spid="4"/>
                                        </p:tgtEl>
                                        <p:attrNameLst>
                                          <p:attrName>ppt_w</p:attrName>
                                        </p:attrNameLst>
                                      </p:cBhvr>
                                      <p:tavLst>
                                        <p:tav tm="0">
                                          <p:val>
                                            <p:fltVal val="0"/>
                                          </p:val>
                                        </p:tav>
                                        <p:tav tm="100000">
                                          <p:val>
                                            <p:strVal val="#ppt_w"/>
                                          </p:val>
                                        </p:tav>
                                      </p:tavLst>
                                    </p:anim>
                                    <p:anim calcmode="lin" valueType="num">
                                      <p:cBhvr>
                                        <p:cTn id="8" dur="2000" fill="hold"/>
                                        <p:tgtEl>
                                          <p:spTgt spid="4"/>
                                        </p:tgtEl>
                                        <p:attrNameLst>
                                          <p:attrName>ppt_h</p:attrName>
                                        </p:attrNameLst>
                                      </p:cBhvr>
                                      <p:tavLst>
                                        <p:tav tm="0">
                                          <p:val>
                                            <p:fltVal val="0"/>
                                          </p:val>
                                        </p:tav>
                                        <p:tav tm="100000">
                                          <p:val>
                                            <p:strVal val="#ppt_h"/>
                                          </p:val>
                                        </p:tav>
                                      </p:tavLst>
                                    </p:anim>
                                    <p:animEffect transition="in" filter="fade">
                                      <p:cBhvr>
                                        <p:cTn id="9" dur="2000"/>
                                        <p:tgtEl>
                                          <p:spTgt spid="4"/>
                                        </p:tgtEl>
                                      </p:cBhvr>
                                    </p:animEffect>
                                    <p:anim calcmode="lin" valueType="num">
                                      <p:cBhvr>
                                        <p:cTn id="10" dur="2000" fill="hold"/>
                                        <p:tgtEl>
                                          <p:spTgt spid="4"/>
                                        </p:tgtEl>
                                        <p:attrNameLst>
                                          <p:attrName>ppt_x</p:attrName>
                                        </p:attrNameLst>
                                      </p:cBhvr>
                                      <p:tavLst>
                                        <p:tav tm="0">
                                          <p:val>
                                            <p:fltVal val="0.5"/>
                                          </p:val>
                                        </p:tav>
                                        <p:tav tm="100000">
                                          <p:val>
                                            <p:strVal val="#ppt_x"/>
                                          </p:val>
                                        </p:tav>
                                      </p:tavLst>
                                    </p:anim>
                                    <p:anim calcmode="lin" valueType="num">
                                      <p:cBhvr>
                                        <p:cTn id="11" dur="2000" fill="hold"/>
                                        <p:tgtEl>
                                          <p:spTgt spid="4"/>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Documents and Settings\Administrator\桌面\新建文件夹\ppt背景图片\_EN1NF3F56IGQJIMA{3L]UT.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813" y="0"/>
            <a:ext cx="9191626" cy="6858000"/>
          </a:xfrm>
          <a:prstGeom prst="rect">
            <a:avLst/>
          </a:prstGeom>
          <a:noFill/>
          <a:extLst>
            <a:ext uri="{909E8E84-426E-40DD-AFC4-6F175D3DCCD1}">
              <a14:hiddenFill xmlns:a14="http://schemas.microsoft.com/office/drawing/2010/main">
                <a:solidFill>
                  <a:srgbClr val="FFFFFF"/>
                </a:solidFill>
              </a14:hiddenFill>
            </a:ext>
          </a:extLst>
        </p:spPr>
      </p:pic>
      <p:sp>
        <p:nvSpPr>
          <p:cNvPr id="48129" name="文本框 96258"/>
          <p:cNvSpPr txBox="1">
            <a:spLocks noChangeArrowheads="1"/>
          </p:cNvSpPr>
          <p:nvPr/>
        </p:nvSpPr>
        <p:spPr bwMode="auto">
          <a:xfrm>
            <a:off x="3443213" y="2380139"/>
            <a:ext cx="4862512" cy="3627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719138">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indent="0">
              <a:lnSpc>
                <a:spcPct val="110000"/>
              </a:lnSpc>
              <a:spcBef>
                <a:spcPct val="50000"/>
              </a:spcBef>
            </a:pPr>
            <a:r>
              <a:rPr lang="zh-CN" altLang="en-US" sz="3000" b="1" dirty="0">
                <a:solidFill>
                  <a:srgbClr val="663300"/>
                </a:solidFill>
                <a:latin typeface="华文楷体" pitchFamily="2" charset="-122"/>
                <a:ea typeface="华文楷体" pitchFamily="2" charset="-122"/>
              </a:rPr>
              <a:t>【卞之琳】（1910－2000），生于江苏海门汤家镇，现当代诗人（</a:t>
            </a:r>
            <a:r>
              <a:rPr lang="en-US" altLang="zh-CN" sz="3000" b="1" dirty="0">
                <a:solidFill>
                  <a:srgbClr val="663300"/>
                </a:solidFill>
                <a:latin typeface="华文楷体" pitchFamily="2" charset="-122"/>
                <a:ea typeface="华文楷体" pitchFamily="2" charset="-122"/>
              </a:rPr>
              <a:t>“</a:t>
            </a:r>
            <a:r>
              <a:rPr lang="zh-CN" altLang="en-US" sz="3000" b="1" dirty="0">
                <a:solidFill>
                  <a:srgbClr val="663300"/>
                </a:solidFill>
                <a:latin typeface="华文楷体" pitchFamily="2" charset="-122"/>
                <a:ea typeface="华文楷体" pitchFamily="2" charset="-122"/>
              </a:rPr>
              <a:t>汉园三诗人</a:t>
            </a:r>
            <a:r>
              <a:rPr lang="en-US" altLang="zh-CN" sz="3000" b="1" dirty="0">
                <a:solidFill>
                  <a:srgbClr val="663300"/>
                </a:solidFill>
                <a:latin typeface="华文楷体" pitchFamily="2" charset="-122"/>
                <a:ea typeface="华文楷体" pitchFamily="2" charset="-122"/>
              </a:rPr>
              <a:t>”</a:t>
            </a:r>
            <a:r>
              <a:rPr lang="zh-CN" altLang="en-US" sz="3000" b="1" dirty="0">
                <a:solidFill>
                  <a:srgbClr val="663300"/>
                </a:solidFill>
                <a:latin typeface="华文楷体" pitchFamily="2" charset="-122"/>
                <a:ea typeface="华文楷体" pitchFamily="2" charset="-122"/>
              </a:rPr>
              <a:t>之一）、文学评论家、翻译家。被公认为是新文化运动中重要的诗歌流派新月派和现代派的代表诗人。</a:t>
            </a:r>
          </a:p>
        </p:txBody>
      </p:sp>
      <p:pic>
        <p:nvPicPr>
          <p:cNvPr id="6" name="图片 5"/>
          <p:cNvPicPr>
            <a:picLocks noChangeAspect="1"/>
          </p:cNvPicPr>
          <p:nvPr/>
        </p:nvPicPr>
        <p:blipFill>
          <a:blip r:embed="rId3" cstate="print"/>
          <a:stretch>
            <a:fillRect/>
          </a:stretch>
        </p:blipFill>
        <p:spPr>
          <a:xfrm>
            <a:off x="922933" y="2487015"/>
            <a:ext cx="2520280" cy="3413585"/>
          </a:xfrm>
          <a:prstGeom prst="roundRect">
            <a:avLst>
              <a:gd name="adj" fmla="val 8594"/>
            </a:avLst>
          </a:prstGeom>
          <a:solidFill>
            <a:srgbClr val="FFFFFF">
              <a:shade val="85000"/>
            </a:srgbClr>
          </a:solidFill>
          <a:ln>
            <a:noFill/>
          </a:ln>
          <a:effectLst/>
          <a:scene3d>
            <a:camera prst="orthographicFront"/>
            <a:lightRig rig="threePt" dir="t"/>
          </a:scene3d>
          <a:sp3d>
            <a:bevelT w="152400" h="50800" prst="softRound"/>
          </a:sp3d>
        </p:spPr>
      </p:pic>
      <p:sp>
        <p:nvSpPr>
          <p:cNvPr id="8" name="矩形 7"/>
          <p:cNvSpPr/>
          <p:nvPr/>
        </p:nvSpPr>
        <p:spPr>
          <a:xfrm>
            <a:off x="2404791" y="1196752"/>
            <a:ext cx="4031874"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dirty="0" smtClean="0">
                <a:ln w="11430"/>
                <a:solidFill>
                  <a:srgbClr val="FF0000"/>
                </a:solidFill>
                <a:latin typeface="华文琥珀" pitchFamily="2" charset="-122"/>
                <a:ea typeface="华文琥珀" pitchFamily="2" charset="-122"/>
              </a:rPr>
              <a:t>关于卞之琳</a:t>
            </a:r>
            <a:endParaRPr lang="zh-CN" altLang="en-US" sz="6000" dirty="0">
              <a:ln w="11430"/>
              <a:solidFill>
                <a:srgbClr val="FF0000"/>
              </a:solidFill>
              <a:latin typeface="华文琥珀" pitchFamily="2" charset="-122"/>
              <a:ea typeface="华文琥珀" pitchFamily="2" charset="-122"/>
            </a:endParaRPr>
          </a:p>
        </p:txBody>
      </p:sp>
    </p:spTree>
    <p:extLst>
      <p:ext uri="{BB962C8B-B14F-4D97-AF65-F5344CB8AC3E}">
        <p14:creationId xmlns:p14="http://schemas.microsoft.com/office/powerpoint/2010/main" val="204088062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 calcmode="lin" valueType="num">
                                      <p:cBhvr>
                                        <p:cTn id="9" dur="500" fill="hold"/>
                                        <p:tgtEl>
                                          <p:spTgt spid="8"/>
                                        </p:tgtEl>
                                        <p:attrNameLst>
                                          <p:attrName>style.rotation</p:attrName>
                                        </p:attrNameLst>
                                      </p:cBhvr>
                                      <p:tavLst>
                                        <p:tav tm="0">
                                          <p:val>
                                            <p:fltVal val="360"/>
                                          </p:val>
                                        </p:tav>
                                        <p:tav tm="100000">
                                          <p:val>
                                            <p:fltVal val="0"/>
                                          </p:val>
                                        </p:tav>
                                      </p:tavLst>
                                    </p:anim>
                                    <p:animEffect transition="in" filter="fade">
                                      <p:cBhvr>
                                        <p:cTn id="10" dur="500"/>
                                        <p:tgtEl>
                                          <p:spTgt spid="8"/>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 calcmode="lin" valueType="num">
                                      <p:cBhvr>
                                        <p:cTn id="15" dur="500" fill="hold"/>
                                        <p:tgtEl>
                                          <p:spTgt spid="6"/>
                                        </p:tgtEl>
                                        <p:attrNameLst>
                                          <p:attrName>style.rotation</p:attrName>
                                        </p:attrNameLst>
                                      </p:cBhvr>
                                      <p:tavLst>
                                        <p:tav tm="0">
                                          <p:val>
                                            <p:fltVal val="360"/>
                                          </p:val>
                                        </p:tav>
                                        <p:tav tm="100000">
                                          <p:val>
                                            <p:fltVal val="0"/>
                                          </p:val>
                                        </p:tav>
                                      </p:tavLst>
                                    </p:anim>
                                    <p:animEffect transition="in" filter="fade">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48129"/>
                                        </p:tgtEl>
                                        <p:attrNameLst>
                                          <p:attrName>style.visibility</p:attrName>
                                        </p:attrNameLst>
                                      </p:cBhvr>
                                      <p:to>
                                        <p:strVal val="visible"/>
                                      </p:to>
                                    </p:set>
                                    <p:animEffect transition="in" filter="barn(inVertical)">
                                      <p:cBhvr>
                                        <p:cTn id="21" dur="500"/>
                                        <p:tgtEl>
                                          <p:spTgt spid="481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29" grpId="0"/>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descr="C:\Documents and Settings\Administrator\桌面\新建文件夹\ppt背景图片\F4[V`V]4KR9{1K(`)DW`1ZV.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3" y="0"/>
            <a:ext cx="9134475"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2940782" y="1428821"/>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dirty="0" smtClean="0">
                <a:ln w="11430"/>
                <a:solidFill>
                  <a:srgbClr val="800000"/>
                </a:solidFill>
                <a:latin typeface="华文琥珀" pitchFamily="2" charset="-122"/>
                <a:ea typeface="华文琥珀" pitchFamily="2" charset="-122"/>
              </a:rPr>
              <a:t>诗歌朗读</a:t>
            </a:r>
            <a:endParaRPr lang="zh-CN" altLang="en-US" sz="6000" dirty="0">
              <a:ln w="11430"/>
              <a:solidFill>
                <a:srgbClr val="800000"/>
              </a:solidFill>
              <a:latin typeface="华文琥珀" pitchFamily="2" charset="-122"/>
              <a:ea typeface="华文琥珀" pitchFamily="2" charset="-122"/>
            </a:endParaRPr>
          </a:p>
        </p:txBody>
      </p:sp>
      <p:sp>
        <p:nvSpPr>
          <p:cNvPr id="4" name="TextBox 6"/>
          <p:cNvSpPr txBox="1">
            <a:spLocks noChangeArrowheads="1"/>
          </p:cNvSpPr>
          <p:nvPr/>
        </p:nvSpPr>
        <p:spPr bwMode="auto">
          <a:xfrm>
            <a:off x="2150758" y="2460093"/>
            <a:ext cx="4842484" cy="4413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30000"/>
              </a:lnSpc>
            </a:pPr>
            <a:r>
              <a:rPr lang="en-US" altLang="zh-CN" sz="3600" dirty="0">
                <a:solidFill>
                  <a:srgbClr val="006600"/>
                </a:solidFill>
                <a:latin typeface="华文琥珀" pitchFamily="2" charset="-122"/>
                <a:ea typeface="华文琥珀" pitchFamily="2" charset="-122"/>
                <a:sym typeface="宋体" pitchFamily="2" charset="-122"/>
              </a:rPr>
              <a:t>《</a:t>
            </a:r>
            <a:r>
              <a:rPr lang="zh-CN" altLang="en-US" sz="3600" dirty="0">
                <a:solidFill>
                  <a:srgbClr val="006600"/>
                </a:solidFill>
                <a:latin typeface="华文琥珀" pitchFamily="2" charset="-122"/>
                <a:ea typeface="华文琥珀" pitchFamily="2" charset="-122"/>
                <a:sym typeface="宋体" pitchFamily="2" charset="-122"/>
              </a:rPr>
              <a:t>断章</a:t>
            </a:r>
            <a:r>
              <a:rPr lang="en-US" altLang="zh-CN" sz="3600" dirty="0" smtClean="0">
                <a:solidFill>
                  <a:srgbClr val="006600"/>
                </a:solidFill>
                <a:latin typeface="华文琥珀" pitchFamily="2" charset="-122"/>
                <a:ea typeface="华文琥珀" pitchFamily="2" charset="-122"/>
                <a:sym typeface="宋体" pitchFamily="2" charset="-122"/>
              </a:rPr>
              <a:t>》</a:t>
            </a:r>
          </a:p>
          <a:p>
            <a:pPr algn="ctr">
              <a:lnSpc>
                <a:spcPct val="130000"/>
              </a:lnSpc>
            </a:pPr>
            <a:r>
              <a:rPr lang="zh-CN" altLang="en-US" sz="2800" dirty="0">
                <a:solidFill>
                  <a:srgbClr val="0000FF"/>
                </a:solidFill>
                <a:latin typeface="华文琥珀" pitchFamily="2" charset="-122"/>
                <a:ea typeface="华文琥珀" pitchFamily="2" charset="-122"/>
              </a:rPr>
              <a:t>【卞之琳】</a:t>
            </a:r>
            <a:endParaRPr lang="en-US" altLang="zh-CN" sz="2800" dirty="0">
              <a:solidFill>
                <a:srgbClr val="0000FF"/>
              </a:solidFill>
              <a:latin typeface="华文琥珀" pitchFamily="2" charset="-122"/>
              <a:ea typeface="华文琥珀" pitchFamily="2" charset="-122"/>
              <a:sym typeface="宋体" pitchFamily="2" charset="-122"/>
            </a:endParaRPr>
          </a:p>
          <a:p>
            <a:pPr>
              <a:lnSpc>
                <a:spcPct val="130000"/>
              </a:lnSpc>
            </a:pPr>
            <a:r>
              <a:rPr lang="zh-CN" altLang="en-US" sz="3600" dirty="0">
                <a:solidFill>
                  <a:srgbClr val="006600"/>
                </a:solidFill>
                <a:latin typeface="华文琥珀" pitchFamily="2" charset="-122"/>
                <a:ea typeface="华文琥珀" pitchFamily="2" charset="-122"/>
                <a:sym typeface="宋体" pitchFamily="2" charset="-122"/>
              </a:rPr>
              <a:t>你站在桥上看风景，</a:t>
            </a:r>
          </a:p>
          <a:p>
            <a:pPr>
              <a:lnSpc>
                <a:spcPct val="130000"/>
              </a:lnSpc>
            </a:pPr>
            <a:r>
              <a:rPr lang="zh-CN" altLang="en-US" sz="3600" dirty="0">
                <a:solidFill>
                  <a:srgbClr val="006600"/>
                </a:solidFill>
                <a:latin typeface="华文琥珀" pitchFamily="2" charset="-122"/>
                <a:ea typeface="华文琥珀" pitchFamily="2" charset="-122"/>
                <a:sym typeface="宋体" pitchFamily="2" charset="-122"/>
              </a:rPr>
              <a:t>看风景的人在楼上看你。</a:t>
            </a:r>
          </a:p>
          <a:p>
            <a:pPr>
              <a:lnSpc>
                <a:spcPct val="130000"/>
              </a:lnSpc>
            </a:pPr>
            <a:r>
              <a:rPr lang="zh-CN" altLang="en-US" sz="3600" dirty="0">
                <a:solidFill>
                  <a:srgbClr val="006600"/>
                </a:solidFill>
                <a:latin typeface="华文琥珀" pitchFamily="2" charset="-122"/>
                <a:ea typeface="华文琥珀" pitchFamily="2" charset="-122"/>
                <a:sym typeface="宋体" pitchFamily="2" charset="-122"/>
              </a:rPr>
              <a:t>明月装饰了你的窗子，</a:t>
            </a:r>
          </a:p>
          <a:p>
            <a:pPr>
              <a:lnSpc>
                <a:spcPct val="130000"/>
              </a:lnSpc>
            </a:pPr>
            <a:r>
              <a:rPr lang="zh-CN" altLang="en-US" sz="3600" dirty="0">
                <a:solidFill>
                  <a:srgbClr val="006600"/>
                </a:solidFill>
                <a:latin typeface="华文琥珀" pitchFamily="2" charset="-122"/>
                <a:ea typeface="华文琥珀" pitchFamily="2" charset="-122"/>
                <a:sym typeface="宋体" pitchFamily="2" charset="-122"/>
              </a:rPr>
              <a:t>你装饰了别人的梦。</a:t>
            </a:r>
          </a:p>
        </p:txBody>
      </p:sp>
    </p:spTree>
    <p:extLst>
      <p:ext uri="{BB962C8B-B14F-4D97-AF65-F5344CB8AC3E}">
        <p14:creationId xmlns:p14="http://schemas.microsoft.com/office/powerpoint/2010/main" val="449374350"/>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Documents and Settings\Administrator\桌面\新建文件夹\ppt背景图片\JJ{EJ~U1Z(E5)G7CJXEALAA.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0"/>
            <a:ext cx="9163050"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a:xfrm>
            <a:off x="2940783" y="1412776"/>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dirty="0" smtClean="0">
                <a:ln w="11430"/>
                <a:solidFill>
                  <a:srgbClr val="660066"/>
                </a:solidFill>
                <a:latin typeface="华文琥珀" pitchFamily="2" charset="-122"/>
                <a:ea typeface="华文琥珀" pitchFamily="2" charset="-122"/>
              </a:rPr>
              <a:t>诗歌理解</a:t>
            </a:r>
            <a:endParaRPr lang="zh-CN" altLang="en-US" sz="6000" dirty="0">
              <a:ln w="11430"/>
              <a:solidFill>
                <a:srgbClr val="660066"/>
              </a:solidFill>
              <a:latin typeface="华文琥珀" pitchFamily="2" charset="-122"/>
              <a:ea typeface="华文琥珀" pitchFamily="2" charset="-122"/>
            </a:endParaRPr>
          </a:p>
        </p:txBody>
      </p:sp>
      <p:sp>
        <p:nvSpPr>
          <p:cNvPr id="11" name="TextBox 6"/>
          <p:cNvSpPr txBox="1">
            <a:spLocks noChangeArrowheads="1"/>
          </p:cNvSpPr>
          <p:nvPr/>
        </p:nvSpPr>
        <p:spPr bwMode="auto">
          <a:xfrm>
            <a:off x="496092" y="2575098"/>
            <a:ext cx="8119814"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3200" b="1" dirty="0" smtClean="0">
                <a:solidFill>
                  <a:srgbClr val="0000FF"/>
                </a:solidFill>
                <a:latin typeface="华文楷体" pitchFamily="2" charset="-122"/>
                <a:ea typeface="华文楷体" pitchFamily="2" charset="-122"/>
                <a:sym typeface="宋体" pitchFamily="2" charset="-122"/>
              </a:rPr>
              <a:t>你</a:t>
            </a:r>
            <a:r>
              <a:rPr lang="zh-CN" altLang="en-US" sz="3200" b="1" dirty="0">
                <a:solidFill>
                  <a:srgbClr val="0000FF"/>
                </a:solidFill>
                <a:latin typeface="华文楷体" pitchFamily="2" charset="-122"/>
                <a:ea typeface="华文楷体" pitchFamily="2" charset="-122"/>
                <a:sym typeface="宋体" pitchFamily="2" charset="-122"/>
              </a:rPr>
              <a:t>站在桥上看风景</a:t>
            </a:r>
            <a:r>
              <a:rPr lang="zh-CN" altLang="en-US" sz="3200" b="1" dirty="0" smtClean="0">
                <a:solidFill>
                  <a:srgbClr val="0000FF"/>
                </a:solidFill>
                <a:latin typeface="华文楷体" pitchFamily="2" charset="-122"/>
                <a:ea typeface="华文楷体" pitchFamily="2" charset="-122"/>
                <a:sym typeface="宋体" pitchFamily="2" charset="-122"/>
              </a:rPr>
              <a:t>，看</a:t>
            </a:r>
            <a:r>
              <a:rPr lang="zh-CN" altLang="en-US" sz="3200" b="1" dirty="0">
                <a:solidFill>
                  <a:srgbClr val="0000FF"/>
                </a:solidFill>
                <a:latin typeface="华文楷体" pitchFamily="2" charset="-122"/>
                <a:ea typeface="华文楷体" pitchFamily="2" charset="-122"/>
                <a:sym typeface="宋体" pitchFamily="2" charset="-122"/>
              </a:rPr>
              <a:t>风景的人在楼上看你。</a:t>
            </a:r>
          </a:p>
          <a:p>
            <a:r>
              <a:rPr lang="zh-CN" altLang="en-US" sz="3200" b="1" dirty="0">
                <a:solidFill>
                  <a:srgbClr val="0000FF"/>
                </a:solidFill>
                <a:latin typeface="华文楷体" pitchFamily="2" charset="-122"/>
                <a:ea typeface="华文楷体" pitchFamily="2" charset="-122"/>
                <a:sym typeface="宋体" pitchFamily="2" charset="-122"/>
              </a:rPr>
              <a:t>明月装饰了你的窗子</a:t>
            </a:r>
            <a:r>
              <a:rPr lang="zh-CN" altLang="en-US" sz="3200" b="1" dirty="0" smtClean="0">
                <a:solidFill>
                  <a:srgbClr val="0000FF"/>
                </a:solidFill>
                <a:latin typeface="华文楷体" pitchFamily="2" charset="-122"/>
                <a:ea typeface="华文楷体" pitchFamily="2" charset="-122"/>
                <a:sym typeface="宋体" pitchFamily="2" charset="-122"/>
              </a:rPr>
              <a:t>，你</a:t>
            </a:r>
            <a:r>
              <a:rPr lang="zh-CN" altLang="en-US" sz="3200" b="1" dirty="0">
                <a:solidFill>
                  <a:srgbClr val="0000FF"/>
                </a:solidFill>
                <a:latin typeface="华文楷体" pitchFamily="2" charset="-122"/>
                <a:ea typeface="华文楷体" pitchFamily="2" charset="-122"/>
                <a:sym typeface="宋体" pitchFamily="2" charset="-122"/>
              </a:rPr>
              <a:t>装饰了别人的梦。</a:t>
            </a:r>
          </a:p>
        </p:txBody>
      </p:sp>
      <p:sp>
        <p:nvSpPr>
          <p:cNvPr id="12" name="Rectangle 5"/>
          <p:cNvSpPr>
            <a:spLocks noChangeArrowheads="1"/>
          </p:cNvSpPr>
          <p:nvPr/>
        </p:nvSpPr>
        <p:spPr bwMode="auto">
          <a:xfrm>
            <a:off x="-9525" y="3652316"/>
            <a:ext cx="7335837" cy="6149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zh-CN" altLang="zh-CN" sz="3000" b="1" dirty="0">
                <a:solidFill>
                  <a:srgbClr val="C00000"/>
                </a:solidFill>
                <a:latin typeface="华文楷体" pitchFamily="2" charset="-122"/>
                <a:ea typeface="华文楷体" pitchFamily="2" charset="-122"/>
              </a:rPr>
              <a:t>这首诗由</a:t>
            </a:r>
            <a:r>
              <a:rPr lang="zh-CN" altLang="en-US" sz="3000" b="1" dirty="0">
                <a:solidFill>
                  <a:srgbClr val="C00000"/>
                </a:solidFill>
                <a:latin typeface="华文楷体" pitchFamily="2" charset="-122"/>
                <a:ea typeface="华文楷体" pitchFamily="2" charset="-122"/>
              </a:rPr>
              <a:t>哪</a:t>
            </a:r>
            <a:r>
              <a:rPr lang="zh-CN" altLang="zh-CN" sz="3000" b="1" dirty="0">
                <a:solidFill>
                  <a:srgbClr val="C00000"/>
                </a:solidFill>
                <a:latin typeface="华文楷体" pitchFamily="2" charset="-122"/>
                <a:ea typeface="华文楷体" pitchFamily="2" charset="-122"/>
              </a:rPr>
              <a:t>些意象构成了一种朦胧的意境</a:t>
            </a:r>
            <a:r>
              <a:rPr lang="zh-CN" altLang="en-US" sz="3000" b="1" dirty="0">
                <a:solidFill>
                  <a:srgbClr val="C00000"/>
                </a:solidFill>
                <a:latin typeface="华文楷体" pitchFamily="2" charset="-122"/>
                <a:ea typeface="华文楷体" pitchFamily="2" charset="-122"/>
              </a:rPr>
              <a:t>？</a:t>
            </a:r>
            <a:endParaRPr lang="zh-CN" altLang="zh-CN" sz="3000" b="1" dirty="0">
              <a:solidFill>
                <a:srgbClr val="C00000"/>
              </a:solidFill>
              <a:latin typeface="华文楷体" pitchFamily="2" charset="-122"/>
              <a:ea typeface="华文楷体" pitchFamily="2" charset="-122"/>
            </a:endParaRPr>
          </a:p>
        </p:txBody>
      </p:sp>
      <p:pic>
        <p:nvPicPr>
          <p:cNvPr id="13" name="Picture 9"/>
          <p:cNvPicPr>
            <a:picLocks noChangeAspect="1" noChangeArrowheads="1"/>
          </p:cNvPicPr>
          <p:nvPr/>
        </p:nvPicPr>
        <p:blipFill>
          <a:blip r:embed="rId3" cstate="print"/>
          <a:srcRect/>
          <a:stretch>
            <a:fillRect/>
          </a:stretch>
        </p:blipFill>
        <p:spPr bwMode="auto">
          <a:xfrm>
            <a:off x="755576" y="4384087"/>
            <a:ext cx="3662551" cy="2473913"/>
          </a:xfrm>
          <a:prstGeom prst="roundRect">
            <a:avLst>
              <a:gd name="adj" fmla="val 8594"/>
            </a:avLst>
          </a:prstGeom>
          <a:solidFill>
            <a:srgbClr val="FFFFFF">
              <a:shade val="85000"/>
            </a:srgbClr>
          </a:solidFill>
          <a:ln>
            <a:noFill/>
          </a:ln>
          <a:effectLst/>
          <a:scene3d>
            <a:camera prst="orthographicFront"/>
            <a:lightRig rig="threePt" dir="t"/>
          </a:scene3d>
          <a:sp3d>
            <a:bevelT w="152400" h="50800" prst="softRound"/>
          </a:sp3d>
        </p:spPr>
      </p:pic>
      <p:sp>
        <p:nvSpPr>
          <p:cNvPr id="14" name="文本框 6147"/>
          <p:cNvSpPr txBox="1">
            <a:spLocks noChangeArrowheads="1"/>
          </p:cNvSpPr>
          <p:nvPr/>
        </p:nvSpPr>
        <p:spPr bwMode="auto">
          <a:xfrm>
            <a:off x="4555999" y="4364843"/>
            <a:ext cx="3971775" cy="2456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pPr>
            <a:r>
              <a:rPr lang="zh-CN" altLang="zh-CN" sz="3200" b="1" dirty="0" smtClean="0">
                <a:latin typeface="华文楷体" pitchFamily="2" charset="-122"/>
                <a:ea typeface="华文楷体" pitchFamily="2" charset="-122"/>
              </a:rPr>
              <a:t>“</a:t>
            </a:r>
            <a:r>
              <a:rPr lang="zh-CN" altLang="zh-CN" sz="3200" b="1" dirty="0">
                <a:latin typeface="华文楷体" pitchFamily="2" charset="-122"/>
                <a:ea typeface="华文楷体" pitchFamily="2" charset="-122"/>
              </a:rPr>
              <a:t>站在桥上的你</a:t>
            </a:r>
            <a:r>
              <a:rPr lang="zh-CN" altLang="zh-CN" sz="3200" b="1" dirty="0" smtClean="0">
                <a:latin typeface="华文楷体" pitchFamily="2" charset="-122"/>
                <a:ea typeface="华文楷体" pitchFamily="2" charset="-122"/>
              </a:rPr>
              <a:t>”</a:t>
            </a:r>
            <a:endParaRPr lang="en-US" altLang="zh-CN" sz="3200" b="1" dirty="0" smtClean="0">
              <a:latin typeface="华文楷体" pitchFamily="2" charset="-122"/>
              <a:ea typeface="华文楷体" pitchFamily="2" charset="-122"/>
            </a:endParaRPr>
          </a:p>
          <a:p>
            <a:pPr>
              <a:lnSpc>
                <a:spcPct val="120000"/>
              </a:lnSpc>
            </a:pPr>
            <a:r>
              <a:rPr lang="zh-CN" altLang="zh-CN" sz="3200" b="1" dirty="0" smtClean="0">
                <a:latin typeface="华文楷体" pitchFamily="2" charset="-122"/>
                <a:ea typeface="华文楷体" pitchFamily="2" charset="-122"/>
              </a:rPr>
              <a:t>“</a:t>
            </a:r>
            <a:r>
              <a:rPr lang="zh-CN" altLang="zh-CN" sz="3200" b="1" dirty="0">
                <a:latin typeface="华文楷体" pitchFamily="2" charset="-122"/>
                <a:ea typeface="华文楷体" pitchFamily="2" charset="-122"/>
              </a:rPr>
              <a:t>楼上看风景的人”</a:t>
            </a:r>
          </a:p>
          <a:p>
            <a:pPr>
              <a:lnSpc>
                <a:spcPct val="120000"/>
              </a:lnSpc>
            </a:pPr>
            <a:r>
              <a:rPr lang="zh-CN" altLang="zh-CN" sz="3200" b="1" dirty="0">
                <a:latin typeface="华文楷体" pitchFamily="2" charset="-122"/>
                <a:ea typeface="华文楷体" pitchFamily="2" charset="-122"/>
              </a:rPr>
              <a:t>“桥”</a:t>
            </a:r>
            <a:r>
              <a:rPr lang="zh-CN" altLang="zh-CN" sz="3200" b="1" dirty="0" smtClean="0">
                <a:latin typeface="华文楷体" pitchFamily="2" charset="-122"/>
                <a:ea typeface="华文楷体" pitchFamily="2" charset="-122"/>
              </a:rPr>
              <a:t>“楼”</a:t>
            </a:r>
            <a:endParaRPr lang="en-US" altLang="zh-CN" sz="3200" b="1" dirty="0" smtClean="0">
              <a:latin typeface="华文楷体" pitchFamily="2" charset="-122"/>
              <a:ea typeface="华文楷体" pitchFamily="2" charset="-122"/>
            </a:endParaRPr>
          </a:p>
          <a:p>
            <a:pPr>
              <a:lnSpc>
                <a:spcPct val="120000"/>
              </a:lnSpc>
            </a:pPr>
            <a:r>
              <a:rPr lang="zh-CN" altLang="zh-CN" sz="3200" b="1" dirty="0" smtClean="0">
                <a:latin typeface="华文楷体" pitchFamily="2" charset="-122"/>
                <a:ea typeface="华文楷体" pitchFamily="2" charset="-122"/>
              </a:rPr>
              <a:t>“明月”“窗子”</a:t>
            </a:r>
            <a:endParaRPr lang="zh-CN" altLang="zh-CN" sz="3200" b="1" dirty="0">
              <a:latin typeface="华文楷体" pitchFamily="2" charset="-122"/>
              <a:ea typeface="华文楷体" pitchFamily="2" charset="-122"/>
            </a:endParaRPr>
          </a:p>
        </p:txBody>
      </p:sp>
    </p:spTree>
    <p:extLst>
      <p:ext uri="{BB962C8B-B14F-4D97-AF65-F5344CB8AC3E}">
        <p14:creationId xmlns:p14="http://schemas.microsoft.com/office/powerpoint/2010/main" val="4100656164"/>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down)">
                                      <p:cBhvr>
                                        <p:cTn id="12" dur="580">
                                          <p:stCondLst>
                                            <p:cond delay="0"/>
                                          </p:stCondLst>
                                        </p:cTn>
                                        <p:tgtEl>
                                          <p:spTgt spid="11"/>
                                        </p:tgtEl>
                                      </p:cBhvr>
                                    </p:animEffect>
                                    <p:anim calcmode="lin" valueType="num">
                                      <p:cBhvr>
                                        <p:cTn id="13"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18" dur="26">
                                          <p:stCondLst>
                                            <p:cond delay="650"/>
                                          </p:stCondLst>
                                        </p:cTn>
                                        <p:tgtEl>
                                          <p:spTgt spid="11"/>
                                        </p:tgtEl>
                                      </p:cBhvr>
                                      <p:to x="100000" y="60000"/>
                                    </p:animScale>
                                    <p:animScale>
                                      <p:cBhvr>
                                        <p:cTn id="19" dur="166" decel="50000">
                                          <p:stCondLst>
                                            <p:cond delay="676"/>
                                          </p:stCondLst>
                                        </p:cTn>
                                        <p:tgtEl>
                                          <p:spTgt spid="11"/>
                                        </p:tgtEl>
                                      </p:cBhvr>
                                      <p:to x="100000" y="100000"/>
                                    </p:animScale>
                                    <p:animScale>
                                      <p:cBhvr>
                                        <p:cTn id="20" dur="26">
                                          <p:stCondLst>
                                            <p:cond delay="1312"/>
                                          </p:stCondLst>
                                        </p:cTn>
                                        <p:tgtEl>
                                          <p:spTgt spid="11"/>
                                        </p:tgtEl>
                                      </p:cBhvr>
                                      <p:to x="100000" y="80000"/>
                                    </p:animScale>
                                    <p:animScale>
                                      <p:cBhvr>
                                        <p:cTn id="21" dur="166" decel="50000">
                                          <p:stCondLst>
                                            <p:cond delay="1338"/>
                                          </p:stCondLst>
                                        </p:cTn>
                                        <p:tgtEl>
                                          <p:spTgt spid="11"/>
                                        </p:tgtEl>
                                      </p:cBhvr>
                                      <p:to x="100000" y="100000"/>
                                    </p:animScale>
                                    <p:animScale>
                                      <p:cBhvr>
                                        <p:cTn id="22" dur="26">
                                          <p:stCondLst>
                                            <p:cond delay="1642"/>
                                          </p:stCondLst>
                                        </p:cTn>
                                        <p:tgtEl>
                                          <p:spTgt spid="11"/>
                                        </p:tgtEl>
                                      </p:cBhvr>
                                      <p:to x="100000" y="90000"/>
                                    </p:animScale>
                                    <p:animScale>
                                      <p:cBhvr>
                                        <p:cTn id="23" dur="166" decel="50000">
                                          <p:stCondLst>
                                            <p:cond delay="1668"/>
                                          </p:stCondLst>
                                        </p:cTn>
                                        <p:tgtEl>
                                          <p:spTgt spid="11"/>
                                        </p:tgtEl>
                                      </p:cBhvr>
                                      <p:to x="100000" y="100000"/>
                                    </p:animScale>
                                    <p:animScale>
                                      <p:cBhvr>
                                        <p:cTn id="24" dur="26">
                                          <p:stCondLst>
                                            <p:cond delay="1808"/>
                                          </p:stCondLst>
                                        </p:cTn>
                                        <p:tgtEl>
                                          <p:spTgt spid="11"/>
                                        </p:tgtEl>
                                      </p:cBhvr>
                                      <p:to x="100000" y="95000"/>
                                    </p:animScale>
                                    <p:animScale>
                                      <p:cBhvr>
                                        <p:cTn id="25" dur="166" decel="50000">
                                          <p:stCondLst>
                                            <p:cond delay="1834"/>
                                          </p:stCondLst>
                                        </p:cTn>
                                        <p:tgtEl>
                                          <p:spTgt spid="11"/>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2" presetClass="entr" presetSubtype="6"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fill="hold"/>
                                        <p:tgtEl>
                                          <p:spTgt spid="12"/>
                                        </p:tgtEl>
                                        <p:attrNameLst>
                                          <p:attrName>ppt_x</p:attrName>
                                        </p:attrNameLst>
                                      </p:cBhvr>
                                      <p:tavLst>
                                        <p:tav tm="0">
                                          <p:val>
                                            <p:strVal val="1+#ppt_w/2"/>
                                          </p:val>
                                        </p:tav>
                                        <p:tav tm="100000">
                                          <p:val>
                                            <p:strVal val="#ppt_x"/>
                                          </p:val>
                                        </p:tav>
                                      </p:tavLst>
                                    </p:anim>
                                    <p:anim calcmode="lin" valueType="num">
                                      <p:cBhvr additive="base">
                                        <p:cTn id="31" dur="500" fill="hold"/>
                                        <p:tgtEl>
                                          <p:spTgt spid="12"/>
                                        </p:tgtEl>
                                        <p:attrNameLst>
                                          <p:attrName>ppt_y</p:attrName>
                                        </p:attrNameLst>
                                      </p:cBhvr>
                                      <p:tavLst>
                                        <p:tav tm="0">
                                          <p:val>
                                            <p:strVal val="1+#ppt_h/2"/>
                                          </p:val>
                                        </p:tav>
                                        <p:tav tm="100000">
                                          <p:val>
                                            <p:strVal val="#ppt_y"/>
                                          </p:val>
                                        </p:tav>
                                      </p:tavLst>
                                    </p:anim>
                                  </p:childTnLst>
                                </p:cTn>
                              </p:par>
                              <p:par>
                                <p:cTn id="32" presetID="2" presetClass="entr" presetSubtype="6" fill="hold" nodeType="with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additive="base">
                                        <p:cTn id="34" dur="500" fill="hold"/>
                                        <p:tgtEl>
                                          <p:spTgt spid="13"/>
                                        </p:tgtEl>
                                        <p:attrNameLst>
                                          <p:attrName>ppt_x</p:attrName>
                                        </p:attrNameLst>
                                      </p:cBhvr>
                                      <p:tavLst>
                                        <p:tav tm="0">
                                          <p:val>
                                            <p:strVal val="1+#ppt_w/2"/>
                                          </p:val>
                                        </p:tav>
                                        <p:tav tm="100000">
                                          <p:val>
                                            <p:strVal val="#ppt_x"/>
                                          </p:val>
                                        </p:tav>
                                      </p:tavLst>
                                    </p:anim>
                                    <p:anim calcmode="lin" valueType="num">
                                      <p:cBhvr additive="base">
                                        <p:cTn id="35"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30" presetClass="entr" presetSubtype="0" fill="hold" grpId="0" nodeType="clickEffect">
                                  <p:stCondLst>
                                    <p:cond delay="0"/>
                                  </p:stCondLst>
                                  <p:childTnLst>
                                    <p:set>
                                      <p:cBhvr>
                                        <p:cTn id="39" dur="1" fill="hold">
                                          <p:stCondLst>
                                            <p:cond delay="0"/>
                                          </p:stCondLst>
                                        </p:cTn>
                                        <p:tgtEl>
                                          <p:spTgt spid="14">
                                            <p:txEl>
                                              <p:pRg st="0" end="0"/>
                                            </p:txEl>
                                          </p:spTgt>
                                        </p:tgtEl>
                                        <p:attrNameLst>
                                          <p:attrName>style.visibility</p:attrName>
                                        </p:attrNameLst>
                                      </p:cBhvr>
                                      <p:to>
                                        <p:strVal val="visible"/>
                                      </p:to>
                                    </p:set>
                                    <p:animEffect transition="in" filter="fade">
                                      <p:cBhvr>
                                        <p:cTn id="40" dur="800" decel="100000"/>
                                        <p:tgtEl>
                                          <p:spTgt spid="14">
                                            <p:txEl>
                                              <p:pRg st="0" end="0"/>
                                            </p:txEl>
                                          </p:spTgt>
                                        </p:tgtEl>
                                      </p:cBhvr>
                                    </p:animEffect>
                                    <p:anim calcmode="lin" valueType="num">
                                      <p:cBhvr>
                                        <p:cTn id="41" dur="800" decel="100000" fill="hold"/>
                                        <p:tgtEl>
                                          <p:spTgt spid="14">
                                            <p:txEl>
                                              <p:pRg st="0" end="0"/>
                                            </p:txEl>
                                          </p:spTgt>
                                        </p:tgtEl>
                                        <p:attrNameLst>
                                          <p:attrName>style.rotation</p:attrName>
                                        </p:attrNameLst>
                                      </p:cBhvr>
                                      <p:tavLst>
                                        <p:tav tm="0">
                                          <p:val>
                                            <p:fltVal val="-90"/>
                                          </p:val>
                                        </p:tav>
                                        <p:tav tm="100000">
                                          <p:val>
                                            <p:fltVal val="0"/>
                                          </p:val>
                                        </p:tav>
                                      </p:tavLst>
                                    </p:anim>
                                    <p:anim calcmode="lin" valueType="num">
                                      <p:cBhvr>
                                        <p:cTn id="42" dur="800" decel="100000" fill="hold"/>
                                        <p:tgtEl>
                                          <p:spTgt spid="14">
                                            <p:txEl>
                                              <p:pRg st="0" end="0"/>
                                            </p:txEl>
                                          </p:spTgt>
                                        </p:tgtEl>
                                        <p:attrNameLst>
                                          <p:attrName>ppt_x</p:attrName>
                                        </p:attrNameLst>
                                      </p:cBhvr>
                                      <p:tavLst>
                                        <p:tav tm="0">
                                          <p:val>
                                            <p:strVal val="#ppt_x+0.4"/>
                                          </p:val>
                                        </p:tav>
                                        <p:tav tm="100000">
                                          <p:val>
                                            <p:strVal val="#ppt_x-0.05"/>
                                          </p:val>
                                        </p:tav>
                                      </p:tavLst>
                                    </p:anim>
                                    <p:anim calcmode="lin" valueType="num">
                                      <p:cBhvr>
                                        <p:cTn id="43" dur="800" decel="100000" fill="hold"/>
                                        <p:tgtEl>
                                          <p:spTgt spid="14">
                                            <p:txEl>
                                              <p:pRg st="0" end="0"/>
                                            </p:txEl>
                                          </p:spTgt>
                                        </p:tgtEl>
                                        <p:attrNameLst>
                                          <p:attrName>ppt_y</p:attrName>
                                        </p:attrNameLst>
                                      </p:cBhvr>
                                      <p:tavLst>
                                        <p:tav tm="0">
                                          <p:val>
                                            <p:strVal val="#ppt_y-0.4"/>
                                          </p:val>
                                        </p:tav>
                                        <p:tav tm="100000">
                                          <p:val>
                                            <p:strVal val="#ppt_y+0.1"/>
                                          </p:val>
                                        </p:tav>
                                      </p:tavLst>
                                    </p:anim>
                                    <p:anim calcmode="lin" valueType="num">
                                      <p:cBhvr>
                                        <p:cTn id="44" dur="200" accel="100000" fill="hold">
                                          <p:stCondLst>
                                            <p:cond delay="800"/>
                                          </p:stCondLst>
                                        </p:cTn>
                                        <p:tgtEl>
                                          <p:spTgt spid="14">
                                            <p:txEl>
                                              <p:pRg st="0" end="0"/>
                                            </p:txEl>
                                          </p:spTgt>
                                        </p:tgtEl>
                                        <p:attrNameLst>
                                          <p:attrName>ppt_x</p:attrName>
                                        </p:attrNameLst>
                                      </p:cBhvr>
                                      <p:tavLst>
                                        <p:tav tm="0">
                                          <p:val>
                                            <p:strVal val="#ppt_x-0.05"/>
                                          </p:val>
                                        </p:tav>
                                        <p:tav tm="100000">
                                          <p:val>
                                            <p:strVal val="#ppt_x"/>
                                          </p:val>
                                        </p:tav>
                                      </p:tavLst>
                                    </p:anim>
                                    <p:anim calcmode="lin" valueType="num">
                                      <p:cBhvr>
                                        <p:cTn id="45" dur="200" accel="100000" fill="hold">
                                          <p:stCondLst>
                                            <p:cond delay="800"/>
                                          </p:stCondLst>
                                        </p:cTn>
                                        <p:tgtEl>
                                          <p:spTgt spid="14">
                                            <p:txEl>
                                              <p:pRg st="0" end="0"/>
                                            </p:txEl>
                                          </p:spTgt>
                                        </p:tgtEl>
                                        <p:attrNameLst>
                                          <p:attrName>ppt_y</p:attrName>
                                        </p:attrNameLst>
                                      </p:cBhvr>
                                      <p:tavLst>
                                        <p:tav tm="0">
                                          <p:val>
                                            <p:strVal val="#ppt_y+0.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30" presetClass="entr" presetSubtype="0" fill="hold" grpId="0" nodeType="clickEffect">
                                  <p:stCondLst>
                                    <p:cond delay="0"/>
                                  </p:stCondLst>
                                  <p:childTnLst>
                                    <p:set>
                                      <p:cBhvr>
                                        <p:cTn id="49" dur="1" fill="hold">
                                          <p:stCondLst>
                                            <p:cond delay="0"/>
                                          </p:stCondLst>
                                        </p:cTn>
                                        <p:tgtEl>
                                          <p:spTgt spid="14">
                                            <p:txEl>
                                              <p:pRg st="1" end="1"/>
                                            </p:txEl>
                                          </p:spTgt>
                                        </p:tgtEl>
                                        <p:attrNameLst>
                                          <p:attrName>style.visibility</p:attrName>
                                        </p:attrNameLst>
                                      </p:cBhvr>
                                      <p:to>
                                        <p:strVal val="visible"/>
                                      </p:to>
                                    </p:set>
                                    <p:animEffect transition="in" filter="fade">
                                      <p:cBhvr>
                                        <p:cTn id="50" dur="800" decel="100000"/>
                                        <p:tgtEl>
                                          <p:spTgt spid="14">
                                            <p:txEl>
                                              <p:pRg st="1" end="1"/>
                                            </p:txEl>
                                          </p:spTgt>
                                        </p:tgtEl>
                                      </p:cBhvr>
                                    </p:animEffect>
                                    <p:anim calcmode="lin" valueType="num">
                                      <p:cBhvr>
                                        <p:cTn id="51" dur="800" decel="100000" fill="hold"/>
                                        <p:tgtEl>
                                          <p:spTgt spid="14">
                                            <p:txEl>
                                              <p:pRg st="1" end="1"/>
                                            </p:txEl>
                                          </p:spTgt>
                                        </p:tgtEl>
                                        <p:attrNameLst>
                                          <p:attrName>style.rotation</p:attrName>
                                        </p:attrNameLst>
                                      </p:cBhvr>
                                      <p:tavLst>
                                        <p:tav tm="0">
                                          <p:val>
                                            <p:fltVal val="-90"/>
                                          </p:val>
                                        </p:tav>
                                        <p:tav tm="100000">
                                          <p:val>
                                            <p:fltVal val="0"/>
                                          </p:val>
                                        </p:tav>
                                      </p:tavLst>
                                    </p:anim>
                                    <p:anim calcmode="lin" valueType="num">
                                      <p:cBhvr>
                                        <p:cTn id="52" dur="800" decel="100000" fill="hold"/>
                                        <p:tgtEl>
                                          <p:spTgt spid="14">
                                            <p:txEl>
                                              <p:pRg st="1" end="1"/>
                                            </p:txEl>
                                          </p:spTgt>
                                        </p:tgtEl>
                                        <p:attrNameLst>
                                          <p:attrName>ppt_x</p:attrName>
                                        </p:attrNameLst>
                                      </p:cBhvr>
                                      <p:tavLst>
                                        <p:tav tm="0">
                                          <p:val>
                                            <p:strVal val="#ppt_x+0.4"/>
                                          </p:val>
                                        </p:tav>
                                        <p:tav tm="100000">
                                          <p:val>
                                            <p:strVal val="#ppt_x-0.05"/>
                                          </p:val>
                                        </p:tav>
                                      </p:tavLst>
                                    </p:anim>
                                    <p:anim calcmode="lin" valueType="num">
                                      <p:cBhvr>
                                        <p:cTn id="53" dur="800" decel="100000" fill="hold"/>
                                        <p:tgtEl>
                                          <p:spTgt spid="14">
                                            <p:txEl>
                                              <p:pRg st="1" end="1"/>
                                            </p:txEl>
                                          </p:spTgt>
                                        </p:tgtEl>
                                        <p:attrNameLst>
                                          <p:attrName>ppt_y</p:attrName>
                                        </p:attrNameLst>
                                      </p:cBhvr>
                                      <p:tavLst>
                                        <p:tav tm="0">
                                          <p:val>
                                            <p:strVal val="#ppt_y-0.4"/>
                                          </p:val>
                                        </p:tav>
                                        <p:tav tm="100000">
                                          <p:val>
                                            <p:strVal val="#ppt_y+0.1"/>
                                          </p:val>
                                        </p:tav>
                                      </p:tavLst>
                                    </p:anim>
                                    <p:anim calcmode="lin" valueType="num">
                                      <p:cBhvr>
                                        <p:cTn id="54" dur="200" accel="100000" fill="hold">
                                          <p:stCondLst>
                                            <p:cond delay="800"/>
                                          </p:stCondLst>
                                        </p:cTn>
                                        <p:tgtEl>
                                          <p:spTgt spid="14">
                                            <p:txEl>
                                              <p:pRg st="1" end="1"/>
                                            </p:txEl>
                                          </p:spTgt>
                                        </p:tgtEl>
                                        <p:attrNameLst>
                                          <p:attrName>ppt_x</p:attrName>
                                        </p:attrNameLst>
                                      </p:cBhvr>
                                      <p:tavLst>
                                        <p:tav tm="0">
                                          <p:val>
                                            <p:strVal val="#ppt_x-0.05"/>
                                          </p:val>
                                        </p:tav>
                                        <p:tav tm="100000">
                                          <p:val>
                                            <p:strVal val="#ppt_x"/>
                                          </p:val>
                                        </p:tav>
                                      </p:tavLst>
                                    </p:anim>
                                    <p:anim calcmode="lin" valueType="num">
                                      <p:cBhvr>
                                        <p:cTn id="55" dur="200" accel="100000" fill="hold">
                                          <p:stCondLst>
                                            <p:cond delay="800"/>
                                          </p:stCondLst>
                                        </p:cTn>
                                        <p:tgtEl>
                                          <p:spTgt spid="14">
                                            <p:txEl>
                                              <p:pRg st="1" end="1"/>
                                            </p:txEl>
                                          </p:spTgt>
                                        </p:tgtEl>
                                        <p:attrNameLst>
                                          <p:attrName>ppt_y</p:attrName>
                                        </p:attrNameLst>
                                      </p:cBhvr>
                                      <p:tavLst>
                                        <p:tav tm="0">
                                          <p:val>
                                            <p:strVal val="#ppt_y+0.1"/>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30" presetClass="entr" presetSubtype="0" fill="hold" grpId="0" nodeType="clickEffect">
                                  <p:stCondLst>
                                    <p:cond delay="0"/>
                                  </p:stCondLst>
                                  <p:childTnLst>
                                    <p:set>
                                      <p:cBhvr>
                                        <p:cTn id="59" dur="1" fill="hold">
                                          <p:stCondLst>
                                            <p:cond delay="0"/>
                                          </p:stCondLst>
                                        </p:cTn>
                                        <p:tgtEl>
                                          <p:spTgt spid="14">
                                            <p:txEl>
                                              <p:pRg st="2" end="2"/>
                                            </p:txEl>
                                          </p:spTgt>
                                        </p:tgtEl>
                                        <p:attrNameLst>
                                          <p:attrName>style.visibility</p:attrName>
                                        </p:attrNameLst>
                                      </p:cBhvr>
                                      <p:to>
                                        <p:strVal val="visible"/>
                                      </p:to>
                                    </p:set>
                                    <p:animEffect transition="in" filter="fade">
                                      <p:cBhvr>
                                        <p:cTn id="60" dur="800" decel="100000"/>
                                        <p:tgtEl>
                                          <p:spTgt spid="14">
                                            <p:txEl>
                                              <p:pRg st="2" end="2"/>
                                            </p:txEl>
                                          </p:spTgt>
                                        </p:tgtEl>
                                      </p:cBhvr>
                                    </p:animEffect>
                                    <p:anim calcmode="lin" valueType="num">
                                      <p:cBhvr>
                                        <p:cTn id="61" dur="800" decel="100000" fill="hold"/>
                                        <p:tgtEl>
                                          <p:spTgt spid="14">
                                            <p:txEl>
                                              <p:pRg st="2" end="2"/>
                                            </p:txEl>
                                          </p:spTgt>
                                        </p:tgtEl>
                                        <p:attrNameLst>
                                          <p:attrName>style.rotation</p:attrName>
                                        </p:attrNameLst>
                                      </p:cBhvr>
                                      <p:tavLst>
                                        <p:tav tm="0">
                                          <p:val>
                                            <p:fltVal val="-90"/>
                                          </p:val>
                                        </p:tav>
                                        <p:tav tm="100000">
                                          <p:val>
                                            <p:fltVal val="0"/>
                                          </p:val>
                                        </p:tav>
                                      </p:tavLst>
                                    </p:anim>
                                    <p:anim calcmode="lin" valueType="num">
                                      <p:cBhvr>
                                        <p:cTn id="62" dur="800" decel="100000" fill="hold"/>
                                        <p:tgtEl>
                                          <p:spTgt spid="14">
                                            <p:txEl>
                                              <p:pRg st="2" end="2"/>
                                            </p:txEl>
                                          </p:spTgt>
                                        </p:tgtEl>
                                        <p:attrNameLst>
                                          <p:attrName>ppt_x</p:attrName>
                                        </p:attrNameLst>
                                      </p:cBhvr>
                                      <p:tavLst>
                                        <p:tav tm="0">
                                          <p:val>
                                            <p:strVal val="#ppt_x+0.4"/>
                                          </p:val>
                                        </p:tav>
                                        <p:tav tm="100000">
                                          <p:val>
                                            <p:strVal val="#ppt_x-0.05"/>
                                          </p:val>
                                        </p:tav>
                                      </p:tavLst>
                                    </p:anim>
                                    <p:anim calcmode="lin" valueType="num">
                                      <p:cBhvr>
                                        <p:cTn id="63" dur="800" decel="100000" fill="hold"/>
                                        <p:tgtEl>
                                          <p:spTgt spid="14">
                                            <p:txEl>
                                              <p:pRg st="2" end="2"/>
                                            </p:txEl>
                                          </p:spTgt>
                                        </p:tgtEl>
                                        <p:attrNameLst>
                                          <p:attrName>ppt_y</p:attrName>
                                        </p:attrNameLst>
                                      </p:cBhvr>
                                      <p:tavLst>
                                        <p:tav tm="0">
                                          <p:val>
                                            <p:strVal val="#ppt_y-0.4"/>
                                          </p:val>
                                        </p:tav>
                                        <p:tav tm="100000">
                                          <p:val>
                                            <p:strVal val="#ppt_y+0.1"/>
                                          </p:val>
                                        </p:tav>
                                      </p:tavLst>
                                    </p:anim>
                                    <p:anim calcmode="lin" valueType="num">
                                      <p:cBhvr>
                                        <p:cTn id="64" dur="200" accel="100000" fill="hold">
                                          <p:stCondLst>
                                            <p:cond delay="800"/>
                                          </p:stCondLst>
                                        </p:cTn>
                                        <p:tgtEl>
                                          <p:spTgt spid="14">
                                            <p:txEl>
                                              <p:pRg st="2" end="2"/>
                                            </p:txEl>
                                          </p:spTgt>
                                        </p:tgtEl>
                                        <p:attrNameLst>
                                          <p:attrName>ppt_x</p:attrName>
                                        </p:attrNameLst>
                                      </p:cBhvr>
                                      <p:tavLst>
                                        <p:tav tm="0">
                                          <p:val>
                                            <p:strVal val="#ppt_x-0.05"/>
                                          </p:val>
                                        </p:tav>
                                        <p:tav tm="100000">
                                          <p:val>
                                            <p:strVal val="#ppt_x"/>
                                          </p:val>
                                        </p:tav>
                                      </p:tavLst>
                                    </p:anim>
                                    <p:anim calcmode="lin" valueType="num">
                                      <p:cBhvr>
                                        <p:cTn id="65" dur="200" accel="100000" fill="hold">
                                          <p:stCondLst>
                                            <p:cond delay="800"/>
                                          </p:stCondLst>
                                        </p:cTn>
                                        <p:tgtEl>
                                          <p:spTgt spid="14">
                                            <p:txEl>
                                              <p:pRg st="2" end="2"/>
                                            </p:txEl>
                                          </p:spTgt>
                                        </p:tgtEl>
                                        <p:attrNameLst>
                                          <p:attrName>ppt_y</p:attrName>
                                        </p:attrNameLst>
                                      </p:cBhvr>
                                      <p:tavLst>
                                        <p:tav tm="0">
                                          <p:val>
                                            <p:strVal val="#ppt_y+0.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30" presetClass="entr" presetSubtype="0" fill="hold" grpId="0" nodeType="clickEffect">
                                  <p:stCondLst>
                                    <p:cond delay="0"/>
                                  </p:stCondLst>
                                  <p:childTnLst>
                                    <p:set>
                                      <p:cBhvr>
                                        <p:cTn id="69" dur="1" fill="hold">
                                          <p:stCondLst>
                                            <p:cond delay="0"/>
                                          </p:stCondLst>
                                        </p:cTn>
                                        <p:tgtEl>
                                          <p:spTgt spid="14">
                                            <p:txEl>
                                              <p:pRg st="3" end="3"/>
                                            </p:txEl>
                                          </p:spTgt>
                                        </p:tgtEl>
                                        <p:attrNameLst>
                                          <p:attrName>style.visibility</p:attrName>
                                        </p:attrNameLst>
                                      </p:cBhvr>
                                      <p:to>
                                        <p:strVal val="visible"/>
                                      </p:to>
                                    </p:set>
                                    <p:animEffect transition="in" filter="fade">
                                      <p:cBhvr>
                                        <p:cTn id="70" dur="800" decel="100000"/>
                                        <p:tgtEl>
                                          <p:spTgt spid="14">
                                            <p:txEl>
                                              <p:pRg st="3" end="3"/>
                                            </p:txEl>
                                          </p:spTgt>
                                        </p:tgtEl>
                                      </p:cBhvr>
                                    </p:animEffect>
                                    <p:anim calcmode="lin" valueType="num">
                                      <p:cBhvr>
                                        <p:cTn id="71" dur="800" decel="100000" fill="hold"/>
                                        <p:tgtEl>
                                          <p:spTgt spid="14">
                                            <p:txEl>
                                              <p:pRg st="3" end="3"/>
                                            </p:txEl>
                                          </p:spTgt>
                                        </p:tgtEl>
                                        <p:attrNameLst>
                                          <p:attrName>style.rotation</p:attrName>
                                        </p:attrNameLst>
                                      </p:cBhvr>
                                      <p:tavLst>
                                        <p:tav tm="0">
                                          <p:val>
                                            <p:fltVal val="-90"/>
                                          </p:val>
                                        </p:tav>
                                        <p:tav tm="100000">
                                          <p:val>
                                            <p:fltVal val="0"/>
                                          </p:val>
                                        </p:tav>
                                      </p:tavLst>
                                    </p:anim>
                                    <p:anim calcmode="lin" valueType="num">
                                      <p:cBhvr>
                                        <p:cTn id="72" dur="800" decel="100000" fill="hold"/>
                                        <p:tgtEl>
                                          <p:spTgt spid="14">
                                            <p:txEl>
                                              <p:pRg st="3" end="3"/>
                                            </p:txEl>
                                          </p:spTgt>
                                        </p:tgtEl>
                                        <p:attrNameLst>
                                          <p:attrName>ppt_x</p:attrName>
                                        </p:attrNameLst>
                                      </p:cBhvr>
                                      <p:tavLst>
                                        <p:tav tm="0">
                                          <p:val>
                                            <p:strVal val="#ppt_x+0.4"/>
                                          </p:val>
                                        </p:tav>
                                        <p:tav tm="100000">
                                          <p:val>
                                            <p:strVal val="#ppt_x-0.05"/>
                                          </p:val>
                                        </p:tav>
                                      </p:tavLst>
                                    </p:anim>
                                    <p:anim calcmode="lin" valueType="num">
                                      <p:cBhvr>
                                        <p:cTn id="73" dur="800" decel="100000" fill="hold"/>
                                        <p:tgtEl>
                                          <p:spTgt spid="14">
                                            <p:txEl>
                                              <p:pRg st="3" end="3"/>
                                            </p:txEl>
                                          </p:spTgt>
                                        </p:tgtEl>
                                        <p:attrNameLst>
                                          <p:attrName>ppt_y</p:attrName>
                                        </p:attrNameLst>
                                      </p:cBhvr>
                                      <p:tavLst>
                                        <p:tav tm="0">
                                          <p:val>
                                            <p:strVal val="#ppt_y-0.4"/>
                                          </p:val>
                                        </p:tav>
                                        <p:tav tm="100000">
                                          <p:val>
                                            <p:strVal val="#ppt_y+0.1"/>
                                          </p:val>
                                        </p:tav>
                                      </p:tavLst>
                                    </p:anim>
                                    <p:anim calcmode="lin" valueType="num">
                                      <p:cBhvr>
                                        <p:cTn id="74" dur="200" accel="100000" fill="hold">
                                          <p:stCondLst>
                                            <p:cond delay="800"/>
                                          </p:stCondLst>
                                        </p:cTn>
                                        <p:tgtEl>
                                          <p:spTgt spid="14">
                                            <p:txEl>
                                              <p:pRg st="3" end="3"/>
                                            </p:txEl>
                                          </p:spTgt>
                                        </p:tgtEl>
                                        <p:attrNameLst>
                                          <p:attrName>ppt_x</p:attrName>
                                        </p:attrNameLst>
                                      </p:cBhvr>
                                      <p:tavLst>
                                        <p:tav tm="0">
                                          <p:val>
                                            <p:strVal val="#ppt_x-0.05"/>
                                          </p:val>
                                        </p:tav>
                                        <p:tav tm="100000">
                                          <p:val>
                                            <p:strVal val="#ppt_x"/>
                                          </p:val>
                                        </p:tav>
                                      </p:tavLst>
                                    </p:anim>
                                    <p:anim calcmode="lin" valueType="num">
                                      <p:cBhvr>
                                        <p:cTn id="75" dur="200" accel="100000" fill="hold">
                                          <p:stCondLst>
                                            <p:cond delay="800"/>
                                          </p:stCondLst>
                                        </p:cTn>
                                        <p:tgtEl>
                                          <p:spTgt spid="14">
                                            <p:txEl>
                                              <p:pRg st="3" end="3"/>
                                            </p:txEl>
                                          </p:spTgt>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4"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C:\Documents and Settings\Administrator\桌面\新建文件夹\ppt背景图片\JJ{EJ~U1Z(E5)G7CJXEALAA.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0"/>
            <a:ext cx="9163050"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a:xfrm>
            <a:off x="2940783" y="1412776"/>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dirty="0" smtClean="0">
                <a:ln w="11430"/>
                <a:solidFill>
                  <a:srgbClr val="660066"/>
                </a:solidFill>
                <a:latin typeface="华文琥珀" pitchFamily="2" charset="-122"/>
                <a:ea typeface="华文琥珀" pitchFamily="2" charset="-122"/>
              </a:rPr>
              <a:t>诗歌理解</a:t>
            </a:r>
            <a:endParaRPr lang="zh-CN" altLang="en-US" sz="6000" dirty="0">
              <a:ln w="11430"/>
              <a:solidFill>
                <a:srgbClr val="660066"/>
              </a:solidFill>
              <a:latin typeface="华文琥珀" pitchFamily="2" charset="-122"/>
              <a:ea typeface="华文琥珀" pitchFamily="2" charset="-122"/>
            </a:endParaRPr>
          </a:p>
        </p:txBody>
      </p:sp>
      <p:sp>
        <p:nvSpPr>
          <p:cNvPr id="14" name="TextBox 6"/>
          <p:cNvSpPr txBox="1">
            <a:spLocks noChangeArrowheads="1"/>
          </p:cNvSpPr>
          <p:nvPr/>
        </p:nvSpPr>
        <p:spPr bwMode="auto">
          <a:xfrm>
            <a:off x="496092" y="2575098"/>
            <a:ext cx="8119814"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3200" b="1" dirty="0" smtClean="0">
                <a:solidFill>
                  <a:srgbClr val="0000FF"/>
                </a:solidFill>
                <a:latin typeface="华文楷体" pitchFamily="2" charset="-122"/>
                <a:ea typeface="华文楷体" pitchFamily="2" charset="-122"/>
                <a:sym typeface="宋体" pitchFamily="2" charset="-122"/>
              </a:rPr>
              <a:t>你</a:t>
            </a:r>
            <a:r>
              <a:rPr lang="zh-CN" altLang="en-US" sz="3200" b="1" dirty="0">
                <a:solidFill>
                  <a:srgbClr val="0000FF"/>
                </a:solidFill>
                <a:latin typeface="华文楷体" pitchFamily="2" charset="-122"/>
                <a:ea typeface="华文楷体" pitchFamily="2" charset="-122"/>
                <a:sym typeface="宋体" pitchFamily="2" charset="-122"/>
              </a:rPr>
              <a:t>站在桥上看风景</a:t>
            </a:r>
            <a:r>
              <a:rPr lang="zh-CN" altLang="en-US" sz="3200" b="1" dirty="0" smtClean="0">
                <a:solidFill>
                  <a:srgbClr val="0000FF"/>
                </a:solidFill>
                <a:latin typeface="华文楷体" pitchFamily="2" charset="-122"/>
                <a:ea typeface="华文楷体" pitchFamily="2" charset="-122"/>
                <a:sym typeface="宋体" pitchFamily="2" charset="-122"/>
              </a:rPr>
              <a:t>，看</a:t>
            </a:r>
            <a:r>
              <a:rPr lang="zh-CN" altLang="en-US" sz="3200" b="1" dirty="0">
                <a:solidFill>
                  <a:srgbClr val="0000FF"/>
                </a:solidFill>
                <a:latin typeface="华文楷体" pitchFamily="2" charset="-122"/>
                <a:ea typeface="华文楷体" pitchFamily="2" charset="-122"/>
                <a:sym typeface="宋体" pitchFamily="2" charset="-122"/>
              </a:rPr>
              <a:t>风景的人在楼上看你。</a:t>
            </a:r>
          </a:p>
          <a:p>
            <a:r>
              <a:rPr lang="zh-CN" altLang="en-US" sz="3200" b="1" dirty="0">
                <a:solidFill>
                  <a:srgbClr val="0000FF"/>
                </a:solidFill>
                <a:latin typeface="华文楷体" pitchFamily="2" charset="-122"/>
                <a:ea typeface="华文楷体" pitchFamily="2" charset="-122"/>
                <a:sym typeface="宋体" pitchFamily="2" charset="-122"/>
              </a:rPr>
              <a:t>明月装饰了你的窗子</a:t>
            </a:r>
            <a:r>
              <a:rPr lang="zh-CN" altLang="en-US" sz="3200" b="1" dirty="0" smtClean="0">
                <a:solidFill>
                  <a:srgbClr val="0000FF"/>
                </a:solidFill>
                <a:latin typeface="华文楷体" pitchFamily="2" charset="-122"/>
                <a:ea typeface="华文楷体" pitchFamily="2" charset="-122"/>
                <a:sym typeface="宋体" pitchFamily="2" charset="-122"/>
              </a:rPr>
              <a:t>，你</a:t>
            </a:r>
            <a:r>
              <a:rPr lang="zh-CN" altLang="en-US" sz="3200" b="1" dirty="0">
                <a:solidFill>
                  <a:srgbClr val="0000FF"/>
                </a:solidFill>
                <a:latin typeface="华文楷体" pitchFamily="2" charset="-122"/>
                <a:ea typeface="华文楷体" pitchFamily="2" charset="-122"/>
                <a:sym typeface="宋体" pitchFamily="2" charset="-122"/>
              </a:rPr>
              <a:t>装饰了别人的梦。</a:t>
            </a:r>
          </a:p>
        </p:txBody>
      </p:sp>
      <p:sp>
        <p:nvSpPr>
          <p:cNvPr id="2" name="矩形 1"/>
          <p:cNvSpPr/>
          <p:nvPr/>
        </p:nvSpPr>
        <p:spPr>
          <a:xfrm>
            <a:off x="77677" y="4693656"/>
            <a:ext cx="1620957" cy="954107"/>
          </a:xfrm>
          <a:prstGeom prst="rect">
            <a:avLst/>
          </a:prstGeom>
        </p:spPr>
        <p:txBody>
          <a:bodyPr wrap="none">
            <a:spAutoFit/>
          </a:bodyPr>
          <a:lstStyle/>
          <a:p>
            <a:r>
              <a:rPr lang="zh-CN" altLang="zh-CN" sz="2800" b="1" dirty="0" smtClean="0">
                <a:solidFill>
                  <a:srgbClr val="FF0000"/>
                </a:solidFill>
                <a:latin typeface="华文楷体" pitchFamily="2" charset="-122"/>
                <a:ea typeface="华文楷体" pitchFamily="2" charset="-122"/>
              </a:rPr>
              <a:t>你</a:t>
            </a:r>
            <a:r>
              <a:rPr lang="zh-CN" altLang="zh-CN" sz="2800" b="1" dirty="0">
                <a:solidFill>
                  <a:srgbClr val="FF0000"/>
                </a:solidFill>
                <a:latin typeface="华文楷体" pitchFamily="2" charset="-122"/>
                <a:ea typeface="华文楷体" pitchFamily="2" charset="-122"/>
              </a:rPr>
              <a:t>站在</a:t>
            </a:r>
            <a:r>
              <a:rPr lang="zh-CN" altLang="zh-CN" sz="2800" b="1" dirty="0" smtClean="0">
                <a:solidFill>
                  <a:srgbClr val="FF0000"/>
                </a:solidFill>
                <a:latin typeface="华文楷体" pitchFamily="2" charset="-122"/>
                <a:ea typeface="华文楷体" pitchFamily="2" charset="-122"/>
              </a:rPr>
              <a:t>桥</a:t>
            </a:r>
            <a:endParaRPr lang="en-US" altLang="zh-CN" sz="2800" b="1" dirty="0" smtClean="0">
              <a:solidFill>
                <a:srgbClr val="FF0000"/>
              </a:solidFill>
              <a:latin typeface="华文楷体" pitchFamily="2" charset="-122"/>
              <a:ea typeface="华文楷体" pitchFamily="2" charset="-122"/>
            </a:endParaRPr>
          </a:p>
          <a:p>
            <a:r>
              <a:rPr lang="zh-CN" altLang="zh-CN" sz="2800" b="1" dirty="0" smtClean="0">
                <a:solidFill>
                  <a:srgbClr val="FF0000"/>
                </a:solidFill>
                <a:latin typeface="华文楷体" pitchFamily="2" charset="-122"/>
                <a:ea typeface="华文楷体" pitchFamily="2" charset="-122"/>
              </a:rPr>
              <a:t>上</a:t>
            </a:r>
            <a:r>
              <a:rPr lang="zh-CN" altLang="zh-CN" sz="2800" b="1" dirty="0">
                <a:solidFill>
                  <a:srgbClr val="FF0000"/>
                </a:solidFill>
                <a:latin typeface="华文楷体" pitchFamily="2" charset="-122"/>
                <a:ea typeface="华文楷体" pitchFamily="2" charset="-122"/>
              </a:rPr>
              <a:t>看</a:t>
            </a:r>
            <a:r>
              <a:rPr lang="zh-CN" altLang="zh-CN" sz="2800" b="1" dirty="0" smtClean="0">
                <a:solidFill>
                  <a:srgbClr val="FF0000"/>
                </a:solidFill>
                <a:latin typeface="华文楷体" pitchFamily="2" charset="-122"/>
                <a:ea typeface="华文楷体" pitchFamily="2" charset="-122"/>
              </a:rPr>
              <a:t>风景</a:t>
            </a:r>
            <a:endParaRPr lang="zh-CN" altLang="en-US" sz="2800" dirty="0">
              <a:latin typeface="华文楷体" pitchFamily="2" charset="-122"/>
              <a:ea typeface="华文楷体" pitchFamily="2" charset="-122"/>
            </a:endParaRPr>
          </a:p>
        </p:txBody>
      </p:sp>
      <p:sp>
        <p:nvSpPr>
          <p:cNvPr id="15" name="文本框 99"/>
          <p:cNvSpPr txBox="1">
            <a:spLocks noChangeArrowheads="1"/>
          </p:cNvSpPr>
          <p:nvPr/>
        </p:nvSpPr>
        <p:spPr bwMode="auto">
          <a:xfrm>
            <a:off x="4614" y="3640211"/>
            <a:ext cx="9163050" cy="992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indent="457200">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indent="0">
              <a:spcBef>
                <a:spcPts val="1800"/>
              </a:spcBef>
            </a:pPr>
            <a:r>
              <a:rPr lang="zh-CN" altLang="zh-CN" sz="3000" b="1" dirty="0" smtClean="0">
                <a:solidFill>
                  <a:srgbClr val="006600"/>
                </a:solidFill>
                <a:latin typeface="华文楷体" pitchFamily="2" charset="-122"/>
                <a:ea typeface="华文楷体" pitchFamily="2" charset="-122"/>
              </a:rPr>
              <a:t>诗歌</a:t>
            </a:r>
            <a:r>
              <a:rPr lang="zh-CN" altLang="zh-CN" sz="3000" b="1" dirty="0">
                <a:solidFill>
                  <a:srgbClr val="006600"/>
                </a:solidFill>
                <a:latin typeface="华文楷体" pitchFamily="2" charset="-122"/>
                <a:ea typeface="华文楷体" pitchFamily="2" charset="-122"/>
              </a:rPr>
              <a:t>的意象是相互交叉重叠的，由这些意象组合成了四个美丽而形象的画面。这四个画面又有什么联系呢？</a:t>
            </a:r>
          </a:p>
        </p:txBody>
      </p:sp>
      <p:sp>
        <p:nvSpPr>
          <p:cNvPr id="3" name="矩形 2"/>
          <p:cNvSpPr/>
          <p:nvPr/>
        </p:nvSpPr>
        <p:spPr>
          <a:xfrm>
            <a:off x="7095702" y="4700664"/>
            <a:ext cx="1969184" cy="954107"/>
          </a:xfrm>
          <a:prstGeom prst="rect">
            <a:avLst/>
          </a:prstGeom>
        </p:spPr>
        <p:txBody>
          <a:bodyPr wrap="square">
            <a:spAutoFit/>
          </a:bodyPr>
          <a:lstStyle/>
          <a:p>
            <a:r>
              <a:rPr lang="zh-CN" altLang="zh-CN" sz="2800" b="1" dirty="0">
                <a:solidFill>
                  <a:srgbClr val="FF0000"/>
                </a:solidFill>
                <a:latin typeface="华文楷体" pitchFamily="2" charset="-122"/>
                <a:ea typeface="华文楷体" pitchFamily="2" charset="-122"/>
              </a:rPr>
              <a:t>看风景的人在楼上看你</a:t>
            </a:r>
            <a:endParaRPr lang="zh-CN" altLang="en-US" sz="2800" b="1" dirty="0">
              <a:solidFill>
                <a:srgbClr val="FF0000"/>
              </a:solidFill>
              <a:latin typeface="华文楷体" pitchFamily="2" charset="-122"/>
              <a:ea typeface="华文楷体" pitchFamily="2" charset="-122"/>
            </a:endParaRPr>
          </a:p>
        </p:txBody>
      </p:sp>
      <p:sp>
        <p:nvSpPr>
          <p:cNvPr id="4" name="左右箭头 3"/>
          <p:cNvSpPr/>
          <p:nvPr/>
        </p:nvSpPr>
        <p:spPr>
          <a:xfrm>
            <a:off x="1723524" y="4693656"/>
            <a:ext cx="5544615" cy="1028989"/>
          </a:xfrm>
          <a:prstGeom prst="leftRightArrow">
            <a:avLst/>
          </a:prstGeom>
          <a:solidFill>
            <a:srgbClr val="002060"/>
          </a:solidFill>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800" b="1" dirty="0" smtClean="0">
                <a:solidFill>
                  <a:srgbClr val="FFFF00"/>
                </a:solidFill>
                <a:latin typeface="华文楷体" pitchFamily="2" charset="-122"/>
                <a:ea typeface="华文楷体" pitchFamily="2" charset="-122"/>
              </a:rPr>
              <a:t>因“看风景”</a:t>
            </a:r>
            <a:r>
              <a:rPr lang="zh-CN" altLang="en-US" sz="2800" b="1" dirty="0" smtClean="0">
                <a:solidFill>
                  <a:srgbClr val="FFFF00"/>
                </a:solidFill>
                <a:latin typeface="华文楷体" pitchFamily="2" charset="-122"/>
                <a:ea typeface="华文楷体" pitchFamily="2" charset="-122"/>
              </a:rPr>
              <a:t>的</a:t>
            </a:r>
            <a:r>
              <a:rPr lang="zh-CN" altLang="zh-CN" sz="2800" b="1" dirty="0" smtClean="0">
                <a:solidFill>
                  <a:srgbClr val="FFFF00"/>
                </a:solidFill>
                <a:latin typeface="华文楷体" pitchFamily="2" charset="-122"/>
                <a:ea typeface="华文楷体" pitchFamily="2" charset="-122"/>
              </a:rPr>
              <a:t>动作产生联系</a:t>
            </a:r>
            <a:endParaRPr lang="zh-CN" altLang="en-US" sz="2800" dirty="0">
              <a:solidFill>
                <a:srgbClr val="FFFF00"/>
              </a:solidFill>
              <a:latin typeface="华文楷体" pitchFamily="2" charset="-122"/>
              <a:ea typeface="华文楷体" pitchFamily="2" charset="-122"/>
            </a:endParaRPr>
          </a:p>
        </p:txBody>
      </p:sp>
      <p:sp>
        <p:nvSpPr>
          <p:cNvPr id="5" name="矩形 4"/>
          <p:cNvSpPr/>
          <p:nvPr/>
        </p:nvSpPr>
        <p:spPr>
          <a:xfrm>
            <a:off x="-20340" y="5902049"/>
            <a:ext cx="1974043" cy="954107"/>
          </a:xfrm>
          <a:prstGeom prst="rect">
            <a:avLst/>
          </a:prstGeom>
        </p:spPr>
        <p:txBody>
          <a:bodyPr wrap="square">
            <a:spAutoFit/>
          </a:bodyPr>
          <a:lstStyle/>
          <a:p>
            <a:pPr algn="ctr"/>
            <a:r>
              <a:rPr lang="zh-CN" altLang="zh-CN" sz="2800" b="1" dirty="0">
                <a:solidFill>
                  <a:srgbClr val="FF0000"/>
                </a:solidFill>
                <a:latin typeface="华文楷体" pitchFamily="2" charset="-122"/>
                <a:ea typeface="华文楷体" pitchFamily="2" charset="-122"/>
              </a:rPr>
              <a:t>明月</a:t>
            </a:r>
            <a:r>
              <a:rPr lang="zh-CN" altLang="zh-CN" sz="2800" b="1" dirty="0" smtClean="0">
                <a:solidFill>
                  <a:srgbClr val="FF0000"/>
                </a:solidFill>
                <a:latin typeface="华文楷体" pitchFamily="2" charset="-122"/>
                <a:ea typeface="华文楷体" pitchFamily="2" charset="-122"/>
              </a:rPr>
              <a:t>装饰</a:t>
            </a:r>
            <a:endParaRPr lang="en-US" altLang="zh-CN" sz="2800" b="1" dirty="0" smtClean="0">
              <a:solidFill>
                <a:srgbClr val="FF0000"/>
              </a:solidFill>
              <a:latin typeface="华文楷体" pitchFamily="2" charset="-122"/>
              <a:ea typeface="华文楷体" pitchFamily="2" charset="-122"/>
            </a:endParaRPr>
          </a:p>
          <a:p>
            <a:pPr algn="ctr"/>
            <a:r>
              <a:rPr lang="zh-CN" altLang="zh-CN" sz="2800" b="1" dirty="0" smtClean="0">
                <a:solidFill>
                  <a:srgbClr val="FF0000"/>
                </a:solidFill>
                <a:latin typeface="华文楷体" pitchFamily="2" charset="-122"/>
                <a:ea typeface="华文楷体" pitchFamily="2" charset="-122"/>
              </a:rPr>
              <a:t>了</a:t>
            </a:r>
            <a:r>
              <a:rPr lang="zh-CN" altLang="zh-CN" sz="2800" b="1" dirty="0">
                <a:solidFill>
                  <a:srgbClr val="FF0000"/>
                </a:solidFill>
                <a:latin typeface="华文楷体" pitchFamily="2" charset="-122"/>
                <a:ea typeface="华文楷体" pitchFamily="2" charset="-122"/>
              </a:rPr>
              <a:t>你的窗子</a:t>
            </a:r>
            <a:endParaRPr lang="zh-CN" altLang="en-US" sz="2800" b="1" dirty="0">
              <a:solidFill>
                <a:srgbClr val="FF0000"/>
              </a:solidFill>
              <a:latin typeface="华文楷体" pitchFamily="2" charset="-122"/>
              <a:ea typeface="华文楷体" pitchFamily="2" charset="-122"/>
            </a:endParaRPr>
          </a:p>
        </p:txBody>
      </p:sp>
      <p:sp>
        <p:nvSpPr>
          <p:cNvPr id="6" name="矩形 5"/>
          <p:cNvSpPr/>
          <p:nvPr/>
        </p:nvSpPr>
        <p:spPr>
          <a:xfrm>
            <a:off x="7328411" y="5902050"/>
            <a:ext cx="1619815" cy="954107"/>
          </a:xfrm>
          <a:prstGeom prst="rect">
            <a:avLst/>
          </a:prstGeom>
        </p:spPr>
        <p:txBody>
          <a:bodyPr wrap="square">
            <a:spAutoFit/>
          </a:bodyPr>
          <a:lstStyle/>
          <a:p>
            <a:r>
              <a:rPr lang="zh-CN" altLang="zh-CN" sz="2800" b="1" dirty="0">
                <a:solidFill>
                  <a:srgbClr val="FF0000"/>
                </a:solidFill>
                <a:latin typeface="华文楷体" pitchFamily="2" charset="-122"/>
                <a:ea typeface="华文楷体" pitchFamily="2" charset="-122"/>
              </a:rPr>
              <a:t>你装饰了别人的梦</a:t>
            </a:r>
            <a:endParaRPr lang="zh-CN" altLang="en-US" sz="2800" b="1" dirty="0">
              <a:solidFill>
                <a:srgbClr val="FF0000"/>
              </a:solidFill>
              <a:latin typeface="华文楷体" pitchFamily="2" charset="-122"/>
              <a:ea typeface="华文楷体" pitchFamily="2" charset="-122"/>
            </a:endParaRPr>
          </a:p>
        </p:txBody>
      </p:sp>
      <p:sp>
        <p:nvSpPr>
          <p:cNvPr id="20" name="左右箭头 19"/>
          <p:cNvSpPr/>
          <p:nvPr/>
        </p:nvSpPr>
        <p:spPr>
          <a:xfrm>
            <a:off x="1723524" y="5810572"/>
            <a:ext cx="5544615" cy="1028989"/>
          </a:xfrm>
          <a:prstGeom prst="leftRightArrow">
            <a:avLst/>
          </a:prstGeom>
          <a:solidFill>
            <a:srgbClr val="002060"/>
          </a:solidFill>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2800" b="1" dirty="0" smtClean="0">
                <a:solidFill>
                  <a:srgbClr val="FFFF00"/>
                </a:solidFill>
                <a:latin typeface="华文楷体" pitchFamily="2" charset="-122"/>
                <a:ea typeface="华文楷体" pitchFamily="2" charset="-122"/>
              </a:rPr>
              <a:t>因“</a:t>
            </a:r>
            <a:r>
              <a:rPr lang="zh-CN" altLang="en-US" sz="2800" b="1" dirty="0" smtClean="0">
                <a:solidFill>
                  <a:srgbClr val="FFFF00"/>
                </a:solidFill>
                <a:latin typeface="华文楷体" pitchFamily="2" charset="-122"/>
                <a:ea typeface="华文楷体" pitchFamily="2" charset="-122"/>
              </a:rPr>
              <a:t>装饰</a:t>
            </a:r>
            <a:r>
              <a:rPr lang="zh-CN" altLang="zh-CN" sz="2800" b="1" dirty="0" smtClean="0">
                <a:solidFill>
                  <a:srgbClr val="FFFF00"/>
                </a:solidFill>
                <a:latin typeface="华文楷体" pitchFamily="2" charset="-122"/>
                <a:ea typeface="华文楷体" pitchFamily="2" charset="-122"/>
              </a:rPr>
              <a:t>”</a:t>
            </a:r>
            <a:r>
              <a:rPr lang="zh-CN" altLang="en-US" sz="2800" b="1" dirty="0" smtClean="0">
                <a:solidFill>
                  <a:srgbClr val="FFFF00"/>
                </a:solidFill>
                <a:latin typeface="华文楷体" pitchFamily="2" charset="-122"/>
                <a:ea typeface="华文楷体" pitchFamily="2" charset="-122"/>
              </a:rPr>
              <a:t> </a:t>
            </a:r>
            <a:r>
              <a:rPr lang="zh-CN" altLang="zh-CN" sz="2800" b="1" dirty="0" smtClean="0">
                <a:solidFill>
                  <a:srgbClr val="FFFF00"/>
                </a:solidFill>
                <a:latin typeface="华文楷体" pitchFamily="2" charset="-122"/>
                <a:ea typeface="华文楷体" pitchFamily="2" charset="-122"/>
              </a:rPr>
              <a:t>产生联系</a:t>
            </a:r>
            <a:endParaRPr lang="zh-CN" altLang="en-US" sz="2800" dirty="0">
              <a:solidFill>
                <a:srgbClr val="FFFF00"/>
              </a:solidFill>
              <a:latin typeface="华文楷体" pitchFamily="2" charset="-122"/>
              <a:ea typeface="华文楷体" pitchFamily="2" charset="-122"/>
            </a:endParaRPr>
          </a:p>
        </p:txBody>
      </p:sp>
    </p:spTree>
    <p:extLst>
      <p:ext uri="{BB962C8B-B14F-4D97-AF65-F5344CB8AC3E}">
        <p14:creationId xmlns:p14="http://schemas.microsoft.com/office/powerpoint/2010/main" val="12446348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1+#ppt_w/2"/>
                                          </p:val>
                                        </p:tav>
                                        <p:tav tm="100000">
                                          <p:val>
                                            <p:strVal val="#ppt_x"/>
                                          </p:val>
                                        </p:tav>
                                      </p:tavLst>
                                    </p:anim>
                                    <p:anim calcmode="lin" valueType="num">
                                      <p:cBhvr additive="base">
                                        <p:cTn id="19"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randombar(horizontal)">
                                      <p:cBhvr>
                                        <p:cTn id="24" dur="500"/>
                                        <p:tgtEl>
                                          <p:spTgt spid="4"/>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2"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fill="hold"/>
                                        <p:tgtEl>
                                          <p:spTgt spid="5"/>
                                        </p:tgtEl>
                                        <p:attrNameLst>
                                          <p:attrName>ppt_x</p:attrName>
                                        </p:attrNameLst>
                                      </p:cBhvr>
                                      <p:tavLst>
                                        <p:tav tm="0">
                                          <p:val>
                                            <p:strVal val="1+#ppt_w/2"/>
                                          </p:val>
                                        </p:tav>
                                        <p:tav tm="100000">
                                          <p:val>
                                            <p:strVal val="#ppt_x"/>
                                          </p:val>
                                        </p:tav>
                                      </p:tavLst>
                                    </p:anim>
                                    <p:anim calcmode="lin" valueType="num">
                                      <p:cBhvr additive="base">
                                        <p:cTn id="30"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8"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additive="base">
                                        <p:cTn id="35" dur="500" fill="hold"/>
                                        <p:tgtEl>
                                          <p:spTgt spid="6"/>
                                        </p:tgtEl>
                                        <p:attrNameLst>
                                          <p:attrName>ppt_x</p:attrName>
                                        </p:attrNameLst>
                                      </p:cBhvr>
                                      <p:tavLst>
                                        <p:tav tm="0">
                                          <p:val>
                                            <p:strVal val="0-#ppt_w/2"/>
                                          </p:val>
                                        </p:tav>
                                        <p:tav tm="100000">
                                          <p:val>
                                            <p:strVal val="#ppt_x"/>
                                          </p:val>
                                        </p:tav>
                                      </p:tavLst>
                                    </p:anim>
                                    <p:anim calcmode="lin" valueType="num">
                                      <p:cBhvr additive="base">
                                        <p:cTn id="36"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14" presetClass="entr" presetSubtype="10" fill="hold" grpId="0" nodeType="click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randombar(horizontal)">
                                      <p:cBhvr>
                                        <p:cTn id="4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p:bldP spid="3" grpId="0"/>
      <p:bldP spid="4" grpId="0" animBg="1"/>
      <p:bldP spid="5" grpId="0"/>
      <p:bldP spid="6" grpId="0"/>
      <p:bldP spid="2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Documents and Settings\Administrator\桌面\新建文件夹\ppt背景图片\%PHZSUZM09R$7L$K(%DV]CB.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0"/>
            <a:ext cx="9163050" cy="6858000"/>
          </a:xfrm>
          <a:prstGeom prst="rect">
            <a:avLst/>
          </a:prstGeom>
          <a:noFill/>
          <a:extLst>
            <a:ext uri="{909E8E84-426E-40DD-AFC4-6F175D3DCCD1}">
              <a14:hiddenFill xmlns:a14="http://schemas.microsoft.com/office/drawing/2010/main">
                <a:solidFill>
                  <a:srgbClr val="FFFFFF"/>
                </a:solidFill>
              </a14:hiddenFill>
            </a:ext>
          </a:extLst>
        </p:spPr>
      </p:pic>
      <p:sp>
        <p:nvSpPr>
          <p:cNvPr id="47106" name="文本框 4"/>
          <p:cNvSpPr txBox="1">
            <a:spLocks noChangeArrowheads="1"/>
          </p:cNvSpPr>
          <p:nvPr/>
        </p:nvSpPr>
        <p:spPr bwMode="auto">
          <a:xfrm>
            <a:off x="3491880" y="2620648"/>
            <a:ext cx="5309998" cy="3731791"/>
          </a:xfrm>
          <a:prstGeom prst="rect">
            <a:avLst/>
          </a:prstGeom>
          <a:noFill/>
          <a:ln w="9525">
            <a:noFill/>
            <a:miter lim="800000"/>
          </a:ln>
        </p:spPr>
        <p:txBody>
          <a:bodyPr wrap="square" lIns="68580" tIns="34290" rIns="68580" bIns="34290">
            <a:spAutoFit/>
          </a:bodyPr>
          <a:lstStyle/>
          <a:p>
            <a:pPr>
              <a:lnSpc>
                <a:spcPct val="130000"/>
              </a:lnSpc>
              <a:spcBef>
                <a:spcPts val="1200"/>
              </a:spcBef>
              <a:defRPr/>
            </a:pPr>
            <a:r>
              <a:rPr lang="zh-CN" altLang="en-US" sz="3200" b="1" dirty="0">
                <a:solidFill>
                  <a:srgbClr val="663300"/>
                </a:solidFill>
                <a:latin typeface="华文楷体" pitchFamily="2" charset="-122"/>
                <a:ea typeface="华文楷体" pitchFamily="2" charset="-122"/>
              </a:rPr>
              <a:t>1.能够把握诗歌节奏，感受</a:t>
            </a:r>
            <a:r>
              <a:rPr lang="zh-CN" altLang="en-US" sz="3200" b="1" dirty="0" smtClean="0">
                <a:solidFill>
                  <a:srgbClr val="663300"/>
                </a:solidFill>
                <a:latin typeface="华文楷体" pitchFamily="2" charset="-122"/>
                <a:ea typeface="华文楷体" pitchFamily="2" charset="-122"/>
              </a:rPr>
              <a:t>诗 </a:t>
            </a:r>
            <a:endParaRPr lang="en-US" altLang="zh-CN" sz="3200" b="1" dirty="0" smtClean="0">
              <a:solidFill>
                <a:srgbClr val="663300"/>
              </a:solidFill>
              <a:latin typeface="华文楷体" pitchFamily="2" charset="-122"/>
              <a:ea typeface="华文楷体" pitchFamily="2" charset="-122"/>
            </a:endParaRPr>
          </a:p>
          <a:p>
            <a:pPr>
              <a:lnSpc>
                <a:spcPct val="130000"/>
              </a:lnSpc>
              <a:spcBef>
                <a:spcPts val="1200"/>
              </a:spcBef>
              <a:defRPr/>
            </a:pPr>
            <a:r>
              <a:rPr lang="en-US" altLang="zh-CN" sz="3200" b="1" dirty="0">
                <a:solidFill>
                  <a:srgbClr val="663300"/>
                </a:solidFill>
                <a:latin typeface="华文楷体" pitchFamily="2" charset="-122"/>
                <a:ea typeface="华文楷体" pitchFamily="2" charset="-122"/>
              </a:rPr>
              <a:t> </a:t>
            </a:r>
            <a:r>
              <a:rPr lang="en-US" altLang="zh-CN" sz="3200" b="1" dirty="0" smtClean="0">
                <a:solidFill>
                  <a:srgbClr val="663300"/>
                </a:solidFill>
                <a:latin typeface="华文楷体" pitchFamily="2" charset="-122"/>
                <a:ea typeface="华文楷体" pitchFamily="2" charset="-122"/>
              </a:rPr>
              <a:t>  </a:t>
            </a:r>
            <a:r>
              <a:rPr lang="zh-CN" altLang="en-US" sz="3200" b="1" dirty="0" smtClean="0">
                <a:solidFill>
                  <a:srgbClr val="663300"/>
                </a:solidFill>
                <a:latin typeface="华文楷体" pitchFamily="2" charset="-122"/>
                <a:ea typeface="华文楷体" pitchFamily="2" charset="-122"/>
              </a:rPr>
              <a:t>歌</a:t>
            </a:r>
            <a:r>
              <a:rPr lang="zh-CN" altLang="en-US" sz="3200" b="1" dirty="0">
                <a:solidFill>
                  <a:srgbClr val="663300"/>
                </a:solidFill>
                <a:latin typeface="华文楷体" pitchFamily="2" charset="-122"/>
                <a:ea typeface="华文楷体" pitchFamily="2" charset="-122"/>
              </a:rPr>
              <a:t>韵律美。</a:t>
            </a:r>
          </a:p>
          <a:p>
            <a:pPr marL="357505" indent="-357505">
              <a:lnSpc>
                <a:spcPct val="130000"/>
              </a:lnSpc>
              <a:spcBef>
                <a:spcPts val="1200"/>
              </a:spcBef>
              <a:defRPr/>
            </a:pPr>
            <a:r>
              <a:rPr lang="zh-CN" altLang="en-US" sz="3200" b="1" dirty="0">
                <a:solidFill>
                  <a:srgbClr val="663300"/>
                </a:solidFill>
                <a:latin typeface="华文楷体" pitchFamily="2" charset="-122"/>
                <a:ea typeface="华文楷体" pitchFamily="2" charset="-122"/>
              </a:rPr>
              <a:t>2.结合诗歌背景，能够理解诗歌内容，品味诗歌语言。</a:t>
            </a:r>
          </a:p>
          <a:p>
            <a:pPr>
              <a:lnSpc>
                <a:spcPct val="130000"/>
              </a:lnSpc>
              <a:spcBef>
                <a:spcPts val="1200"/>
              </a:spcBef>
              <a:defRPr/>
            </a:pPr>
            <a:r>
              <a:rPr lang="zh-CN" altLang="en-US" sz="3200" b="1" dirty="0">
                <a:solidFill>
                  <a:srgbClr val="663300"/>
                </a:solidFill>
                <a:latin typeface="华文楷体" pitchFamily="2" charset="-122"/>
                <a:ea typeface="华文楷体" pitchFamily="2" charset="-122"/>
              </a:rPr>
              <a:t>3.能够体会诗歌情思、哲理。</a:t>
            </a:r>
          </a:p>
        </p:txBody>
      </p:sp>
      <p:sp>
        <p:nvSpPr>
          <p:cNvPr id="48133" name="AutoShape 14" descr="u=659003504,3790867401&amp;fm=214&amp;gp=0"/>
          <p:cNvSpPr>
            <a:spLocks noChangeAspect="1" noChangeArrowheads="1"/>
          </p:cNvSpPr>
          <p:nvPr/>
        </p:nvSpPr>
        <p:spPr bwMode="auto">
          <a:xfrm>
            <a:off x="4419600" y="32766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48134" name="AutoShape 16" descr="u=659003504,3790867401&amp;fm=214&amp;gp=0"/>
          <p:cNvSpPr>
            <a:spLocks noChangeAspect="1" noChangeArrowheads="1"/>
          </p:cNvSpPr>
          <p:nvPr/>
        </p:nvSpPr>
        <p:spPr bwMode="auto">
          <a:xfrm>
            <a:off x="4419600" y="32766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9" name="矩形 8"/>
          <p:cNvSpPr/>
          <p:nvPr/>
        </p:nvSpPr>
        <p:spPr>
          <a:xfrm>
            <a:off x="2776451" y="1196752"/>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006600"/>
                </a:solidFill>
                <a:latin typeface="华文琥珀" pitchFamily="2" charset="-122"/>
                <a:ea typeface="华文琥珀" pitchFamily="2" charset="-122"/>
              </a:rPr>
              <a:t>学习目标</a:t>
            </a:r>
            <a:endParaRPr lang="zh-CN" altLang="en-US" sz="6000" cap="none" spc="0" dirty="0">
              <a:ln w="11430"/>
              <a:solidFill>
                <a:srgbClr val="006600"/>
              </a:solidFill>
              <a:latin typeface="华文琥珀" pitchFamily="2" charset="-122"/>
              <a:ea typeface="华文琥珀" pitchFamily="2" charset="-122"/>
            </a:endParaRPr>
          </a:p>
        </p:txBody>
      </p:sp>
      <p:pic>
        <p:nvPicPr>
          <p:cNvPr id="3075" name="Picture 3" descr="C:\Documents and Settings\Administrator\桌面\新建文件夹\ppt背景图片\u=1056443960,1132094698&amp;fm=26&amp;gp=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946" y="2625782"/>
            <a:ext cx="3395934" cy="37396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1959843"/>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6" fill="hold" nodeType="withEffect">
                                  <p:stCondLst>
                                    <p:cond delay="0"/>
                                  </p:stCondLst>
                                  <p:childTnLst>
                                    <p:set>
                                      <p:cBhvr>
                                        <p:cTn id="10" dur="1" fill="hold">
                                          <p:stCondLst>
                                            <p:cond delay="0"/>
                                          </p:stCondLst>
                                        </p:cTn>
                                        <p:tgtEl>
                                          <p:spTgt spid="3075"/>
                                        </p:tgtEl>
                                        <p:attrNameLst>
                                          <p:attrName>style.visibility</p:attrName>
                                        </p:attrNameLst>
                                      </p:cBhvr>
                                      <p:to>
                                        <p:strVal val="visible"/>
                                      </p:to>
                                    </p:set>
                                    <p:anim calcmode="lin" valueType="num">
                                      <p:cBhvr additive="base">
                                        <p:cTn id="11" dur="500" fill="hold"/>
                                        <p:tgtEl>
                                          <p:spTgt spid="3075"/>
                                        </p:tgtEl>
                                        <p:attrNameLst>
                                          <p:attrName>ppt_x</p:attrName>
                                        </p:attrNameLst>
                                      </p:cBhvr>
                                      <p:tavLst>
                                        <p:tav tm="0">
                                          <p:val>
                                            <p:strVal val="1+#ppt_w/2"/>
                                          </p:val>
                                        </p:tav>
                                        <p:tav tm="100000">
                                          <p:val>
                                            <p:strVal val="#ppt_x"/>
                                          </p:val>
                                        </p:tav>
                                      </p:tavLst>
                                    </p:anim>
                                    <p:anim calcmode="lin" valueType="num">
                                      <p:cBhvr additive="base">
                                        <p:cTn id="12" dur="500" fill="hold"/>
                                        <p:tgtEl>
                                          <p:spTgt spid="3075"/>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47106"/>
                                        </p:tgtEl>
                                        <p:attrNameLst>
                                          <p:attrName>style.visibility</p:attrName>
                                        </p:attrNameLst>
                                      </p:cBhvr>
                                      <p:to>
                                        <p:strVal val="visible"/>
                                      </p:to>
                                    </p:set>
                                    <p:anim calcmode="lin" valueType="num">
                                      <p:cBhvr>
                                        <p:cTn id="17" dur="500" fill="hold"/>
                                        <p:tgtEl>
                                          <p:spTgt spid="47106"/>
                                        </p:tgtEl>
                                        <p:attrNameLst>
                                          <p:attrName>ppt_w</p:attrName>
                                        </p:attrNameLst>
                                      </p:cBhvr>
                                      <p:tavLst>
                                        <p:tav tm="0">
                                          <p:val>
                                            <p:fltVal val="0"/>
                                          </p:val>
                                        </p:tav>
                                        <p:tav tm="100000">
                                          <p:val>
                                            <p:strVal val="#ppt_w"/>
                                          </p:val>
                                        </p:tav>
                                      </p:tavLst>
                                    </p:anim>
                                    <p:anim calcmode="lin" valueType="num">
                                      <p:cBhvr>
                                        <p:cTn id="18" dur="500" fill="hold"/>
                                        <p:tgtEl>
                                          <p:spTgt spid="47106"/>
                                        </p:tgtEl>
                                        <p:attrNameLst>
                                          <p:attrName>ppt_h</p:attrName>
                                        </p:attrNameLst>
                                      </p:cBhvr>
                                      <p:tavLst>
                                        <p:tav tm="0">
                                          <p:val>
                                            <p:fltVal val="0"/>
                                          </p:val>
                                        </p:tav>
                                        <p:tav tm="100000">
                                          <p:val>
                                            <p:strVal val="#ppt_h"/>
                                          </p:val>
                                        </p:tav>
                                      </p:tavLst>
                                    </p:anim>
                                    <p:animEffect transition="in" filter="fade">
                                      <p:cBhvr>
                                        <p:cTn id="19" dur="500"/>
                                        <p:tgtEl>
                                          <p:spTgt spid="47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6" grpId="0"/>
      <p:bldP spid="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C:\Documents and Settings\Administrator\桌面\新建文件夹\ppt背景图片\JJ{EJ~U1Z(E5)G7CJXEALAA.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0"/>
            <a:ext cx="9163050" cy="6858000"/>
          </a:xfrm>
          <a:prstGeom prst="rect">
            <a:avLst/>
          </a:prstGeom>
          <a:noFill/>
          <a:extLst>
            <a:ext uri="{909E8E84-426E-40DD-AFC4-6F175D3DCCD1}">
              <a14:hiddenFill xmlns:a14="http://schemas.microsoft.com/office/drawing/2010/main">
                <a:solidFill>
                  <a:srgbClr val="FFFFFF"/>
                </a:solidFill>
              </a14:hiddenFill>
            </a:ext>
          </a:extLst>
        </p:spPr>
      </p:pic>
      <p:sp>
        <p:nvSpPr>
          <p:cNvPr id="7" name="矩形 6"/>
          <p:cNvSpPr/>
          <p:nvPr/>
        </p:nvSpPr>
        <p:spPr>
          <a:xfrm>
            <a:off x="2940783" y="1412776"/>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dirty="0" smtClean="0">
                <a:ln w="11430"/>
                <a:solidFill>
                  <a:srgbClr val="660066"/>
                </a:solidFill>
                <a:latin typeface="华文琥珀" pitchFamily="2" charset="-122"/>
                <a:ea typeface="华文琥珀" pitchFamily="2" charset="-122"/>
              </a:rPr>
              <a:t>诗歌理解</a:t>
            </a:r>
            <a:endParaRPr lang="zh-CN" altLang="en-US" sz="6000" dirty="0">
              <a:ln w="11430"/>
              <a:solidFill>
                <a:srgbClr val="660066"/>
              </a:solidFill>
              <a:latin typeface="华文琥珀" pitchFamily="2" charset="-122"/>
              <a:ea typeface="华文琥珀" pitchFamily="2" charset="-122"/>
            </a:endParaRPr>
          </a:p>
        </p:txBody>
      </p:sp>
      <p:sp>
        <p:nvSpPr>
          <p:cNvPr id="8" name="TextBox 6"/>
          <p:cNvSpPr txBox="1">
            <a:spLocks noChangeArrowheads="1"/>
          </p:cNvSpPr>
          <p:nvPr/>
        </p:nvSpPr>
        <p:spPr bwMode="auto">
          <a:xfrm>
            <a:off x="496092" y="2575098"/>
            <a:ext cx="8119814"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3200" b="1" dirty="0" smtClean="0">
                <a:solidFill>
                  <a:srgbClr val="0000FF"/>
                </a:solidFill>
                <a:latin typeface="华文楷体" pitchFamily="2" charset="-122"/>
                <a:ea typeface="华文楷体" pitchFamily="2" charset="-122"/>
                <a:sym typeface="宋体" pitchFamily="2" charset="-122"/>
              </a:rPr>
              <a:t>你</a:t>
            </a:r>
            <a:r>
              <a:rPr lang="zh-CN" altLang="en-US" sz="3200" b="1" dirty="0">
                <a:solidFill>
                  <a:srgbClr val="0000FF"/>
                </a:solidFill>
                <a:latin typeface="华文楷体" pitchFamily="2" charset="-122"/>
                <a:ea typeface="华文楷体" pitchFamily="2" charset="-122"/>
                <a:sym typeface="宋体" pitchFamily="2" charset="-122"/>
              </a:rPr>
              <a:t>站在桥上看风景</a:t>
            </a:r>
            <a:r>
              <a:rPr lang="zh-CN" altLang="en-US" sz="3200" b="1" dirty="0" smtClean="0">
                <a:solidFill>
                  <a:srgbClr val="0000FF"/>
                </a:solidFill>
                <a:latin typeface="华文楷体" pitchFamily="2" charset="-122"/>
                <a:ea typeface="华文楷体" pitchFamily="2" charset="-122"/>
                <a:sym typeface="宋体" pitchFamily="2" charset="-122"/>
              </a:rPr>
              <a:t>，看</a:t>
            </a:r>
            <a:r>
              <a:rPr lang="zh-CN" altLang="en-US" sz="3200" b="1" dirty="0">
                <a:solidFill>
                  <a:srgbClr val="0000FF"/>
                </a:solidFill>
                <a:latin typeface="华文楷体" pitchFamily="2" charset="-122"/>
                <a:ea typeface="华文楷体" pitchFamily="2" charset="-122"/>
                <a:sym typeface="宋体" pitchFamily="2" charset="-122"/>
              </a:rPr>
              <a:t>风景的人在楼上看你。</a:t>
            </a:r>
          </a:p>
          <a:p>
            <a:r>
              <a:rPr lang="zh-CN" altLang="en-US" sz="3200" b="1" dirty="0">
                <a:solidFill>
                  <a:srgbClr val="0000FF"/>
                </a:solidFill>
                <a:latin typeface="华文楷体" pitchFamily="2" charset="-122"/>
                <a:ea typeface="华文楷体" pitchFamily="2" charset="-122"/>
                <a:sym typeface="宋体" pitchFamily="2" charset="-122"/>
              </a:rPr>
              <a:t>明月装饰了你的窗子</a:t>
            </a:r>
            <a:r>
              <a:rPr lang="zh-CN" altLang="en-US" sz="3200" b="1" dirty="0" smtClean="0">
                <a:solidFill>
                  <a:srgbClr val="0000FF"/>
                </a:solidFill>
                <a:latin typeface="华文楷体" pitchFamily="2" charset="-122"/>
                <a:ea typeface="华文楷体" pitchFamily="2" charset="-122"/>
                <a:sym typeface="宋体" pitchFamily="2" charset="-122"/>
              </a:rPr>
              <a:t>，你</a:t>
            </a:r>
            <a:r>
              <a:rPr lang="zh-CN" altLang="en-US" sz="3200" b="1" dirty="0">
                <a:solidFill>
                  <a:srgbClr val="0000FF"/>
                </a:solidFill>
                <a:latin typeface="华文楷体" pitchFamily="2" charset="-122"/>
                <a:ea typeface="华文楷体" pitchFamily="2" charset="-122"/>
                <a:sym typeface="宋体" pitchFamily="2" charset="-122"/>
              </a:rPr>
              <a:t>装饰了别人的梦。</a:t>
            </a:r>
          </a:p>
        </p:txBody>
      </p:sp>
      <p:sp>
        <p:nvSpPr>
          <p:cNvPr id="9" name="文本框 99"/>
          <p:cNvSpPr txBox="1">
            <a:spLocks noChangeArrowheads="1"/>
          </p:cNvSpPr>
          <p:nvPr/>
        </p:nvSpPr>
        <p:spPr bwMode="auto">
          <a:xfrm>
            <a:off x="4614" y="3789040"/>
            <a:ext cx="9163050" cy="530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indent="457200">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indent="0">
              <a:spcBef>
                <a:spcPts val="1800"/>
              </a:spcBef>
            </a:pPr>
            <a:r>
              <a:rPr lang="zh-CN" altLang="en-US" sz="3000" b="1" dirty="0" smtClean="0">
                <a:solidFill>
                  <a:srgbClr val="006600"/>
                </a:solidFill>
                <a:latin typeface="华文楷体" pitchFamily="2" charset="-122"/>
                <a:ea typeface="华文楷体" pitchFamily="2" charset="-122"/>
              </a:rPr>
              <a:t>怎样理解诗中“人”与“风景”的关系？</a:t>
            </a:r>
            <a:endParaRPr lang="zh-CN" altLang="zh-CN" sz="3000" b="1" dirty="0">
              <a:solidFill>
                <a:srgbClr val="006600"/>
              </a:solidFill>
              <a:latin typeface="华文楷体" pitchFamily="2" charset="-122"/>
              <a:ea typeface="华文楷体" pitchFamily="2" charset="-122"/>
            </a:endParaRPr>
          </a:p>
        </p:txBody>
      </p:sp>
      <p:sp>
        <p:nvSpPr>
          <p:cNvPr id="10" name="文本框 99"/>
          <p:cNvSpPr txBox="1">
            <a:spLocks noChangeArrowheads="1"/>
          </p:cNvSpPr>
          <p:nvPr/>
        </p:nvSpPr>
        <p:spPr bwMode="auto">
          <a:xfrm>
            <a:off x="-9526" y="4342800"/>
            <a:ext cx="7101806" cy="1454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indent="457200">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indent="0">
              <a:spcBef>
                <a:spcPts val="1800"/>
              </a:spcBef>
            </a:pPr>
            <a:r>
              <a:rPr lang="zh-CN" altLang="en-US" sz="3000" b="1" dirty="0" smtClean="0">
                <a:solidFill>
                  <a:srgbClr val="C00000"/>
                </a:solidFill>
                <a:latin typeface="华文楷体" pitchFamily="2" charset="-122"/>
                <a:ea typeface="华文楷体" pitchFamily="2" charset="-122"/>
              </a:rPr>
              <a:t>“人”不仅是看风景的主体，有时也会成为别人眼中的“风景”，成为欣赏“风景”的客体（被当作风景看待）</a:t>
            </a:r>
            <a:endParaRPr lang="zh-CN" altLang="zh-CN" sz="3000" b="1" dirty="0">
              <a:solidFill>
                <a:srgbClr val="C00000"/>
              </a:solidFill>
              <a:latin typeface="华文楷体" pitchFamily="2" charset="-122"/>
              <a:ea typeface="华文楷体" pitchFamily="2" charset="-122"/>
            </a:endParaRPr>
          </a:p>
        </p:txBody>
      </p:sp>
      <p:sp>
        <p:nvSpPr>
          <p:cNvPr id="11" name="文本框 99"/>
          <p:cNvSpPr txBox="1">
            <a:spLocks noChangeArrowheads="1"/>
          </p:cNvSpPr>
          <p:nvPr/>
        </p:nvSpPr>
        <p:spPr bwMode="auto">
          <a:xfrm>
            <a:off x="-9526" y="5850880"/>
            <a:ext cx="7245821" cy="992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indent="457200">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indent="0">
              <a:spcBef>
                <a:spcPts val="1800"/>
              </a:spcBef>
            </a:pPr>
            <a:r>
              <a:rPr lang="zh-CN" altLang="en-US" sz="3000" b="1" dirty="0" smtClean="0">
                <a:solidFill>
                  <a:srgbClr val="C00000"/>
                </a:solidFill>
                <a:latin typeface="华文楷体" pitchFamily="2" charset="-122"/>
                <a:ea typeface="华文楷体" pitchFamily="2" charset="-122"/>
              </a:rPr>
              <a:t>“风景”有了“人” ， “风景”才会有灵气，才更生动。</a:t>
            </a:r>
            <a:endParaRPr lang="zh-CN" altLang="zh-CN" sz="3000" b="1" dirty="0">
              <a:solidFill>
                <a:srgbClr val="C00000"/>
              </a:solidFill>
              <a:latin typeface="华文楷体" pitchFamily="2" charset="-122"/>
              <a:ea typeface="华文楷体" pitchFamily="2" charset="-122"/>
            </a:endParaRPr>
          </a:p>
        </p:txBody>
      </p:sp>
      <p:pic>
        <p:nvPicPr>
          <p:cNvPr id="6146" name="Picture 2" descr="C:\Documents and Settings\Administrator\桌面\新建文件夹\ppt背景图片\timg (1).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7092280" y="4371092"/>
            <a:ext cx="1876425" cy="24723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442519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6146"/>
                                        </p:tgtEl>
                                        <p:attrNameLst>
                                          <p:attrName>style.visibility</p:attrName>
                                        </p:attrNameLst>
                                      </p:cBhvr>
                                      <p:to>
                                        <p:strVal val="visible"/>
                                      </p:to>
                                    </p:set>
                                    <p:anim calcmode="lin" valueType="num">
                                      <p:cBhvr additive="base">
                                        <p:cTn id="11" dur="500" fill="hold"/>
                                        <p:tgtEl>
                                          <p:spTgt spid="6146"/>
                                        </p:tgtEl>
                                        <p:attrNameLst>
                                          <p:attrName>ppt_x</p:attrName>
                                        </p:attrNameLst>
                                      </p:cBhvr>
                                      <p:tavLst>
                                        <p:tav tm="0">
                                          <p:val>
                                            <p:strVal val="0-#ppt_w/2"/>
                                          </p:val>
                                        </p:tav>
                                        <p:tav tm="100000">
                                          <p:val>
                                            <p:strVal val="#ppt_x"/>
                                          </p:val>
                                        </p:tav>
                                      </p:tavLst>
                                    </p:anim>
                                    <p:anim calcmode="lin" valueType="num">
                                      <p:cBhvr additive="base">
                                        <p:cTn id="12" dur="500" fill="hold"/>
                                        <p:tgtEl>
                                          <p:spTgt spid="6146"/>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1"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1000" fill="hold"/>
                                        <p:tgtEl>
                                          <p:spTgt spid="10"/>
                                        </p:tgtEl>
                                        <p:attrNameLst>
                                          <p:attrName>ppt_w</p:attrName>
                                        </p:attrNameLst>
                                      </p:cBhvr>
                                      <p:tavLst>
                                        <p:tav tm="0">
                                          <p:val>
                                            <p:fltVal val="0"/>
                                          </p:val>
                                        </p:tav>
                                        <p:tav tm="100000">
                                          <p:val>
                                            <p:strVal val="#ppt_w"/>
                                          </p:val>
                                        </p:tav>
                                      </p:tavLst>
                                    </p:anim>
                                    <p:anim calcmode="lin" valueType="num">
                                      <p:cBhvr>
                                        <p:cTn id="18" dur="1000" fill="hold"/>
                                        <p:tgtEl>
                                          <p:spTgt spid="10"/>
                                        </p:tgtEl>
                                        <p:attrNameLst>
                                          <p:attrName>ppt_h</p:attrName>
                                        </p:attrNameLst>
                                      </p:cBhvr>
                                      <p:tavLst>
                                        <p:tav tm="0">
                                          <p:val>
                                            <p:fltVal val="0"/>
                                          </p:val>
                                        </p:tav>
                                        <p:tav tm="100000">
                                          <p:val>
                                            <p:strVal val="#ppt_h"/>
                                          </p:val>
                                        </p:tav>
                                      </p:tavLst>
                                    </p:anim>
                                    <p:anim calcmode="lin" valueType="num">
                                      <p:cBhvr>
                                        <p:cTn id="19" dur="1000" fill="hold"/>
                                        <p:tgtEl>
                                          <p:spTgt spid="10"/>
                                        </p:tgtEl>
                                        <p:attrNameLst>
                                          <p:attrName>style.rotation</p:attrName>
                                        </p:attrNameLst>
                                      </p:cBhvr>
                                      <p:tavLst>
                                        <p:tav tm="0">
                                          <p:val>
                                            <p:fltVal val="90"/>
                                          </p:val>
                                        </p:tav>
                                        <p:tav tm="100000">
                                          <p:val>
                                            <p:fltVal val="0"/>
                                          </p:val>
                                        </p:tav>
                                      </p:tavLst>
                                    </p:anim>
                                    <p:animEffect transition="in" filter="fade">
                                      <p:cBhvr>
                                        <p:cTn id="20" dur="10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1000" fill="hold"/>
                                        <p:tgtEl>
                                          <p:spTgt spid="11"/>
                                        </p:tgtEl>
                                        <p:attrNameLst>
                                          <p:attrName>ppt_w</p:attrName>
                                        </p:attrNameLst>
                                      </p:cBhvr>
                                      <p:tavLst>
                                        <p:tav tm="0">
                                          <p:val>
                                            <p:fltVal val="0"/>
                                          </p:val>
                                        </p:tav>
                                        <p:tav tm="100000">
                                          <p:val>
                                            <p:strVal val="#ppt_w"/>
                                          </p:val>
                                        </p:tav>
                                      </p:tavLst>
                                    </p:anim>
                                    <p:anim calcmode="lin" valueType="num">
                                      <p:cBhvr>
                                        <p:cTn id="26" dur="1000" fill="hold"/>
                                        <p:tgtEl>
                                          <p:spTgt spid="11"/>
                                        </p:tgtEl>
                                        <p:attrNameLst>
                                          <p:attrName>ppt_h</p:attrName>
                                        </p:attrNameLst>
                                      </p:cBhvr>
                                      <p:tavLst>
                                        <p:tav tm="0">
                                          <p:val>
                                            <p:fltVal val="0"/>
                                          </p:val>
                                        </p:tav>
                                        <p:tav tm="100000">
                                          <p:val>
                                            <p:strVal val="#ppt_h"/>
                                          </p:val>
                                        </p:tav>
                                      </p:tavLst>
                                    </p:anim>
                                    <p:anim calcmode="lin" valueType="num">
                                      <p:cBhvr>
                                        <p:cTn id="27" dur="1000" fill="hold"/>
                                        <p:tgtEl>
                                          <p:spTgt spid="11"/>
                                        </p:tgtEl>
                                        <p:attrNameLst>
                                          <p:attrName>style.rotation</p:attrName>
                                        </p:attrNameLst>
                                      </p:cBhvr>
                                      <p:tavLst>
                                        <p:tav tm="0">
                                          <p:val>
                                            <p:fltVal val="90"/>
                                          </p:val>
                                        </p:tav>
                                        <p:tav tm="100000">
                                          <p:val>
                                            <p:fltVal val="0"/>
                                          </p:val>
                                        </p:tav>
                                      </p:tavLst>
                                    </p:anim>
                                    <p:animEffect transition="in" filter="fade">
                                      <p:cBhvr>
                                        <p:cTn id="28"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Documents and Settings\Administrator\桌面\新建文件夹\ppt背景图片\M]YJNZ]]QAD`ZA@89~PV7[R.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2889907" y="764704"/>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dirty="0" smtClean="0">
                <a:ln w="11430"/>
                <a:solidFill>
                  <a:srgbClr val="006600"/>
                </a:solidFill>
                <a:latin typeface="华文琥珀" pitchFamily="2" charset="-122"/>
                <a:ea typeface="华文琥珀" pitchFamily="2" charset="-122"/>
              </a:rPr>
              <a:t>诗歌主旨</a:t>
            </a:r>
            <a:endParaRPr lang="zh-CN" altLang="en-US" sz="6000" dirty="0">
              <a:ln w="11430"/>
              <a:solidFill>
                <a:srgbClr val="006600"/>
              </a:solidFill>
              <a:latin typeface="华文琥珀" pitchFamily="2" charset="-122"/>
              <a:ea typeface="华文琥珀" pitchFamily="2" charset="-122"/>
            </a:endParaRPr>
          </a:p>
        </p:txBody>
      </p:sp>
      <p:sp>
        <p:nvSpPr>
          <p:cNvPr id="7" name="文本框 2"/>
          <p:cNvSpPr txBox="1">
            <a:spLocks noChangeArrowheads="1"/>
          </p:cNvSpPr>
          <p:nvPr/>
        </p:nvSpPr>
        <p:spPr bwMode="auto">
          <a:xfrm>
            <a:off x="537540" y="1956018"/>
            <a:ext cx="8016330"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pPr>
            <a:r>
              <a:rPr lang="en-US" altLang="zh-CN" sz="4000" dirty="0" smtClean="0">
                <a:solidFill>
                  <a:srgbClr val="663300"/>
                </a:solidFill>
                <a:latin typeface="华文琥珀" pitchFamily="2" charset="-122"/>
                <a:ea typeface="华文琥珀" pitchFamily="2" charset="-122"/>
              </a:rPr>
              <a:t>        《</a:t>
            </a:r>
            <a:r>
              <a:rPr lang="zh-CN" altLang="en-US" sz="4000" dirty="0" smtClean="0">
                <a:solidFill>
                  <a:srgbClr val="663300"/>
                </a:solidFill>
                <a:latin typeface="华文琥珀" pitchFamily="2" charset="-122"/>
                <a:ea typeface="华文琥珀" pitchFamily="2" charset="-122"/>
              </a:rPr>
              <a:t>断章</a:t>
            </a:r>
            <a:r>
              <a:rPr lang="en-US" altLang="zh-CN" sz="4000" dirty="0" smtClean="0">
                <a:solidFill>
                  <a:srgbClr val="663300"/>
                </a:solidFill>
                <a:latin typeface="华文琥珀" pitchFamily="2" charset="-122"/>
                <a:ea typeface="华文琥珀" pitchFamily="2" charset="-122"/>
              </a:rPr>
              <a:t>》</a:t>
            </a:r>
            <a:r>
              <a:rPr lang="zh-CN" altLang="en-US" sz="4000" dirty="0" smtClean="0">
                <a:solidFill>
                  <a:srgbClr val="663300"/>
                </a:solidFill>
                <a:latin typeface="华文琥珀" pitchFamily="2" charset="-122"/>
                <a:ea typeface="华文琥珀" pitchFamily="2" charset="-122"/>
              </a:rPr>
              <a:t>中通过几个简单的意象：人、桥、楼、明月、窗子、梦。揭示了世间万物互相联系、平衡相对、彼此依存的哲理。</a:t>
            </a:r>
            <a:endParaRPr lang="zh-CN" altLang="zh-CN" sz="4000" dirty="0">
              <a:solidFill>
                <a:srgbClr val="663300"/>
              </a:solidFill>
              <a:latin typeface="华文琥珀" pitchFamily="2" charset="-122"/>
              <a:ea typeface="华文琥珀" pitchFamily="2" charset="-122"/>
              <a:sym typeface="宋体" pitchFamily="2" charset="-122"/>
            </a:endParaRPr>
          </a:p>
        </p:txBody>
      </p:sp>
    </p:spTree>
    <p:extLst>
      <p:ext uri="{BB962C8B-B14F-4D97-AF65-F5344CB8AC3E}">
        <p14:creationId xmlns:p14="http://schemas.microsoft.com/office/powerpoint/2010/main" val="2849157890"/>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Documents and Settings\Administrator\桌面\timg.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23986" y="0"/>
            <a:ext cx="9167986"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425325" y="292913"/>
            <a:ext cx="2492990" cy="1763692"/>
            <a:chOff x="425325" y="292913"/>
            <a:chExt cx="2492990" cy="1763692"/>
          </a:xfrm>
        </p:grpSpPr>
        <p:sp>
          <p:nvSpPr>
            <p:cNvPr id="3" name="矩形 2"/>
            <p:cNvSpPr/>
            <p:nvPr/>
          </p:nvSpPr>
          <p:spPr>
            <a:xfrm>
              <a:off x="425325" y="292913"/>
              <a:ext cx="2492990"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i="1" dirty="0" smtClean="0">
                  <a:ln w="11430"/>
                  <a:solidFill>
                    <a:srgbClr val="006600"/>
                  </a:solidFill>
                  <a:latin typeface="华文琥珀" pitchFamily="2" charset="-122"/>
                  <a:ea typeface="华文琥珀" pitchFamily="2" charset="-122"/>
                </a:rPr>
                <a:t>风雨吟</a:t>
              </a:r>
              <a:endParaRPr lang="zh-CN" altLang="en-US" sz="6000" i="1" dirty="0">
                <a:ln w="11430"/>
                <a:solidFill>
                  <a:srgbClr val="006600"/>
                </a:solidFill>
                <a:latin typeface="华文琥珀" pitchFamily="2" charset="-122"/>
                <a:ea typeface="华文琥珀" pitchFamily="2" charset="-122"/>
              </a:endParaRPr>
            </a:p>
          </p:txBody>
        </p:sp>
        <p:sp>
          <p:nvSpPr>
            <p:cNvPr id="5" name="矩形 4"/>
            <p:cNvSpPr/>
            <p:nvPr/>
          </p:nvSpPr>
          <p:spPr>
            <a:xfrm>
              <a:off x="593353" y="1287164"/>
              <a:ext cx="2138727" cy="769441"/>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zh-CN" altLang="en-US" sz="4400" i="1" dirty="0" smtClean="0">
                  <a:ln w="11430"/>
                  <a:solidFill>
                    <a:srgbClr val="C00000"/>
                  </a:solidFill>
                  <a:latin typeface="华文琥珀" pitchFamily="2" charset="-122"/>
                  <a:ea typeface="华文琥珀" pitchFamily="2" charset="-122"/>
                  <a:sym typeface="宋体" pitchFamily="2" charset="-122"/>
                </a:rPr>
                <a:t>芦荻</a:t>
              </a:r>
              <a:r>
                <a:rPr lang="en-US" altLang="zh-CN" sz="4400" i="1" dirty="0">
                  <a:ln w="11430"/>
                  <a:solidFill>
                    <a:srgbClr val="C00000"/>
                  </a:solidFill>
                  <a:latin typeface="华文琥珀" pitchFamily="2" charset="-122"/>
                  <a:ea typeface="华文琥珀" pitchFamily="2" charset="-122"/>
                </a:rPr>
                <a:t>[</a:t>
              </a:r>
              <a:r>
                <a:rPr lang="en-US" altLang="zh-CN" sz="4400" b="1" i="1" dirty="0" err="1">
                  <a:ln w="11430"/>
                  <a:solidFill>
                    <a:srgbClr val="C00000"/>
                  </a:solidFill>
                  <a:effectLst>
                    <a:outerShdw blurRad="38100" dist="38100" dir="2700000" algn="tl">
                      <a:srgbClr val="000000">
                        <a:alpha val="43137"/>
                      </a:srgbClr>
                    </a:outerShdw>
                  </a:effectLst>
                  <a:latin typeface="华文楷体" pitchFamily="2" charset="-122"/>
                  <a:ea typeface="华文楷体" pitchFamily="2" charset="-122"/>
                </a:rPr>
                <a:t>dí</a:t>
              </a:r>
              <a:r>
                <a:rPr lang="en-US" altLang="zh-CN" sz="4400" i="1" dirty="0">
                  <a:ln w="11430"/>
                  <a:solidFill>
                    <a:srgbClr val="C00000"/>
                  </a:solidFill>
                  <a:latin typeface="华文琥珀" pitchFamily="2" charset="-122"/>
                  <a:ea typeface="华文琥珀" pitchFamily="2" charset="-122"/>
                </a:rPr>
                <a:t>]</a:t>
              </a:r>
              <a:endParaRPr lang="zh-CN" altLang="en-US" sz="4400" i="1" dirty="0">
                <a:ln w="11430"/>
                <a:solidFill>
                  <a:srgbClr val="C00000"/>
                </a:solidFill>
                <a:latin typeface="华文琥珀" pitchFamily="2" charset="-122"/>
                <a:ea typeface="华文琥珀" pitchFamily="2" charset="-122"/>
                <a:sym typeface="宋体" pitchFamily="2" charset="-122"/>
              </a:endParaRPr>
            </a:p>
          </p:txBody>
        </p:sp>
      </p:grpSp>
    </p:spTree>
    <p:extLst>
      <p:ext uri="{BB962C8B-B14F-4D97-AF65-F5344CB8AC3E}">
        <p14:creationId xmlns:p14="http://schemas.microsoft.com/office/powerpoint/2010/main" val="176084611"/>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52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fltVal val="0"/>
                                          </p:val>
                                        </p:tav>
                                        <p:tav tm="100000">
                                          <p:val>
                                            <p:strVal val="#ppt_w"/>
                                          </p:val>
                                        </p:tav>
                                      </p:tavLst>
                                    </p:anim>
                                    <p:anim calcmode="lin" valueType="num">
                                      <p:cBhvr>
                                        <p:cTn id="8" dur="2000" fill="hold"/>
                                        <p:tgtEl>
                                          <p:spTgt spid="2"/>
                                        </p:tgtEl>
                                        <p:attrNameLst>
                                          <p:attrName>ppt_h</p:attrName>
                                        </p:attrNameLst>
                                      </p:cBhvr>
                                      <p:tavLst>
                                        <p:tav tm="0">
                                          <p:val>
                                            <p:fltVal val="0"/>
                                          </p:val>
                                        </p:tav>
                                        <p:tav tm="100000">
                                          <p:val>
                                            <p:strVal val="#ppt_h"/>
                                          </p:val>
                                        </p:tav>
                                      </p:tavLst>
                                    </p:anim>
                                    <p:animEffect transition="in" filter="fade">
                                      <p:cBhvr>
                                        <p:cTn id="9" dur="2000"/>
                                        <p:tgtEl>
                                          <p:spTgt spid="2"/>
                                        </p:tgtEl>
                                      </p:cBhvr>
                                    </p:animEffect>
                                    <p:anim calcmode="lin" valueType="num">
                                      <p:cBhvr>
                                        <p:cTn id="10" dur="2000" fill="hold"/>
                                        <p:tgtEl>
                                          <p:spTgt spid="2"/>
                                        </p:tgtEl>
                                        <p:attrNameLst>
                                          <p:attrName>ppt_x</p:attrName>
                                        </p:attrNameLst>
                                      </p:cBhvr>
                                      <p:tavLst>
                                        <p:tav tm="0">
                                          <p:val>
                                            <p:fltVal val="0.5"/>
                                          </p:val>
                                        </p:tav>
                                        <p:tav tm="100000">
                                          <p:val>
                                            <p:strVal val="#ppt_x"/>
                                          </p:val>
                                        </p:tav>
                                      </p:tavLst>
                                    </p:anim>
                                    <p:anim calcmode="lin" valueType="num">
                                      <p:cBhvr>
                                        <p:cTn id="11" dur="2000" fill="hold"/>
                                        <p:tgtEl>
                                          <p:spTgt spid="2"/>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Documents and Settings\Administrator\桌面\新建文件夹\ppt背景图片\OGV[JEIWF)Q4WQQYNVBTTBG.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47" y="0"/>
            <a:ext cx="9133679" cy="6858000"/>
          </a:xfrm>
          <a:prstGeom prst="rect">
            <a:avLst/>
          </a:prstGeom>
          <a:noFill/>
          <a:extLst>
            <a:ext uri="{909E8E84-426E-40DD-AFC4-6F175D3DCCD1}">
              <a14:hiddenFill xmlns:a14="http://schemas.microsoft.com/office/drawing/2010/main">
                <a:solidFill>
                  <a:srgbClr val="FFFFFF"/>
                </a:solidFill>
              </a14:hiddenFill>
            </a:ext>
          </a:extLst>
        </p:spPr>
      </p:pic>
      <p:sp>
        <p:nvSpPr>
          <p:cNvPr id="58372" name="矩形 4"/>
          <p:cNvSpPr>
            <a:spLocks noChangeArrowheads="1"/>
          </p:cNvSpPr>
          <p:nvPr/>
        </p:nvSpPr>
        <p:spPr bwMode="auto">
          <a:xfrm>
            <a:off x="278030" y="2969696"/>
            <a:ext cx="5720185" cy="36810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indent="719138">
              <a:lnSpc>
                <a:spcPct val="110000"/>
              </a:lnSpc>
            </a:pPr>
            <a:r>
              <a:rPr lang="en-US" altLang="zh-CN" sz="3000" b="1" dirty="0">
                <a:solidFill>
                  <a:srgbClr val="663300"/>
                </a:solidFill>
                <a:latin typeface="华文楷体" pitchFamily="2" charset="-122"/>
                <a:ea typeface="华文楷体" pitchFamily="2" charset="-122"/>
              </a:rPr>
              <a:t>【</a:t>
            </a:r>
            <a:r>
              <a:rPr lang="zh-CN" altLang="en-US" sz="3000" b="1" dirty="0">
                <a:solidFill>
                  <a:srgbClr val="663300"/>
                </a:solidFill>
                <a:latin typeface="华文楷体" pitchFamily="2" charset="-122"/>
                <a:ea typeface="华文楷体" pitchFamily="2" charset="-122"/>
              </a:rPr>
              <a:t>芦荻</a:t>
            </a:r>
            <a:r>
              <a:rPr lang="en-US" altLang="zh-CN" sz="3000" b="1" dirty="0">
                <a:solidFill>
                  <a:srgbClr val="663300"/>
                </a:solidFill>
                <a:latin typeface="华文楷体" pitchFamily="2" charset="-122"/>
                <a:ea typeface="华文楷体" pitchFamily="2" charset="-122"/>
              </a:rPr>
              <a:t>】1912</a:t>
            </a:r>
            <a:r>
              <a:rPr lang="zh-CN" altLang="en-US" sz="3000" b="1" dirty="0">
                <a:solidFill>
                  <a:srgbClr val="663300"/>
                </a:solidFill>
                <a:latin typeface="华文楷体" pitchFamily="2" charset="-122"/>
                <a:ea typeface="华文楷体" pitchFamily="2" charset="-122"/>
              </a:rPr>
              <a:t>年生，现代诗人。原名陈培迪，生于广东南海。曾与人合编刊物。</a:t>
            </a:r>
            <a:r>
              <a:rPr lang="en-US" altLang="zh-CN" sz="3000" b="1" dirty="0">
                <a:solidFill>
                  <a:srgbClr val="663300"/>
                </a:solidFill>
                <a:latin typeface="华文楷体" pitchFamily="2" charset="-122"/>
                <a:ea typeface="华文楷体" pitchFamily="2" charset="-122"/>
              </a:rPr>
              <a:t>1956</a:t>
            </a:r>
            <a:r>
              <a:rPr lang="zh-CN" altLang="en-US" sz="3000" b="1" dirty="0">
                <a:solidFill>
                  <a:srgbClr val="663300"/>
                </a:solidFill>
                <a:latin typeface="华文楷体" pitchFamily="2" charset="-122"/>
                <a:ea typeface="华文楷体" pitchFamily="2" charset="-122"/>
              </a:rPr>
              <a:t>年加入中国作家协会，后任</a:t>
            </a:r>
            <a:r>
              <a:rPr lang="zh-CN" altLang="en-US" sz="3000" b="1" dirty="0" smtClean="0">
                <a:solidFill>
                  <a:srgbClr val="663300"/>
                </a:solidFill>
                <a:latin typeface="华文楷体" pitchFamily="2" charset="-122"/>
                <a:ea typeface="华文楷体" pitchFamily="2" charset="-122"/>
              </a:rPr>
              <a:t>暨</a:t>
            </a:r>
            <a:r>
              <a:rPr lang="en-US" altLang="zh-CN" sz="3000" b="1" dirty="0">
                <a:solidFill>
                  <a:srgbClr val="663300"/>
                </a:solidFill>
                <a:latin typeface="华文楷体" pitchFamily="2" charset="-122"/>
                <a:ea typeface="华文楷体" pitchFamily="2" charset="-122"/>
              </a:rPr>
              <a:t>[</a:t>
            </a:r>
            <a:r>
              <a:rPr lang="en-US" altLang="zh-CN" sz="3000" b="1" dirty="0" err="1">
                <a:solidFill>
                  <a:srgbClr val="663300"/>
                </a:solidFill>
                <a:latin typeface="华文楷体" pitchFamily="2" charset="-122"/>
                <a:ea typeface="华文楷体" pitchFamily="2" charset="-122"/>
              </a:rPr>
              <a:t>jì</a:t>
            </a:r>
            <a:r>
              <a:rPr lang="en-US" altLang="zh-CN" sz="3000" b="1" dirty="0">
                <a:solidFill>
                  <a:srgbClr val="663300"/>
                </a:solidFill>
                <a:latin typeface="华文楷体" pitchFamily="2" charset="-122"/>
                <a:ea typeface="华文楷体" pitchFamily="2" charset="-122"/>
              </a:rPr>
              <a:t>]</a:t>
            </a:r>
            <a:r>
              <a:rPr lang="zh-CN" altLang="en-US" sz="3000" b="1" dirty="0" smtClean="0">
                <a:solidFill>
                  <a:srgbClr val="663300"/>
                </a:solidFill>
                <a:latin typeface="华文楷体" pitchFamily="2" charset="-122"/>
                <a:ea typeface="华文楷体" pitchFamily="2" charset="-122"/>
              </a:rPr>
              <a:t>南大学</a:t>
            </a:r>
            <a:r>
              <a:rPr lang="zh-CN" altLang="en-US" sz="3000" b="1" dirty="0">
                <a:solidFill>
                  <a:srgbClr val="663300"/>
                </a:solidFill>
                <a:latin typeface="华文楷体" pitchFamily="2" charset="-122"/>
                <a:ea typeface="华文楷体" pitchFamily="2" charset="-122"/>
              </a:rPr>
              <a:t>教授。著有诗集</a:t>
            </a:r>
            <a:r>
              <a:rPr lang="en-US" altLang="zh-CN" sz="3000" b="1" dirty="0">
                <a:solidFill>
                  <a:srgbClr val="663300"/>
                </a:solidFill>
                <a:latin typeface="华文楷体" pitchFamily="2" charset="-122"/>
                <a:ea typeface="华文楷体" pitchFamily="2" charset="-122"/>
              </a:rPr>
              <a:t>《</a:t>
            </a:r>
            <a:r>
              <a:rPr lang="zh-CN" altLang="en-US" sz="3000" b="1" dirty="0">
                <a:solidFill>
                  <a:srgbClr val="663300"/>
                </a:solidFill>
                <a:latin typeface="华文楷体" pitchFamily="2" charset="-122"/>
                <a:ea typeface="华文楷体" pitchFamily="2" charset="-122"/>
              </a:rPr>
              <a:t>桑野</a:t>
            </a:r>
            <a:r>
              <a:rPr lang="en-US" altLang="zh-CN" sz="3000" b="1" dirty="0">
                <a:solidFill>
                  <a:srgbClr val="663300"/>
                </a:solidFill>
                <a:latin typeface="华文楷体" pitchFamily="2" charset="-122"/>
                <a:ea typeface="华文楷体" pitchFamily="2" charset="-122"/>
              </a:rPr>
              <a:t>》《</a:t>
            </a:r>
            <a:r>
              <a:rPr lang="zh-CN" altLang="en-US" sz="3000" b="1" dirty="0">
                <a:solidFill>
                  <a:srgbClr val="663300"/>
                </a:solidFill>
                <a:latin typeface="华文楷体" pitchFamily="2" charset="-122"/>
                <a:ea typeface="华文楷体" pitchFamily="2" charset="-122"/>
              </a:rPr>
              <a:t>驰驱集</a:t>
            </a:r>
            <a:r>
              <a:rPr lang="en-US" altLang="zh-CN" sz="3000" b="1" dirty="0">
                <a:solidFill>
                  <a:srgbClr val="663300"/>
                </a:solidFill>
                <a:latin typeface="华文楷体" pitchFamily="2" charset="-122"/>
                <a:ea typeface="华文楷体" pitchFamily="2" charset="-122"/>
              </a:rPr>
              <a:t>》《</a:t>
            </a:r>
            <a:r>
              <a:rPr lang="zh-CN" altLang="en-US" sz="3000" b="1" dirty="0">
                <a:solidFill>
                  <a:srgbClr val="663300"/>
                </a:solidFill>
                <a:latin typeface="华文楷体" pitchFamily="2" charset="-122"/>
                <a:ea typeface="华文楷体" pitchFamily="2" charset="-122"/>
              </a:rPr>
              <a:t>芦荻诗选</a:t>
            </a:r>
            <a:r>
              <a:rPr lang="en-US" altLang="zh-CN" sz="3000" b="1" dirty="0">
                <a:solidFill>
                  <a:srgbClr val="663300"/>
                </a:solidFill>
                <a:latin typeface="华文楷体" pitchFamily="2" charset="-122"/>
                <a:ea typeface="华文楷体" pitchFamily="2" charset="-122"/>
              </a:rPr>
              <a:t>》</a:t>
            </a:r>
            <a:r>
              <a:rPr lang="zh-CN" altLang="en-US" sz="3000" b="1" dirty="0">
                <a:solidFill>
                  <a:srgbClr val="663300"/>
                </a:solidFill>
                <a:latin typeface="华文楷体" pitchFamily="2" charset="-122"/>
                <a:ea typeface="华文楷体" pitchFamily="2" charset="-122"/>
              </a:rPr>
              <a:t>等，亦有诗歌理论、鉴赏文章和著作行世。</a:t>
            </a:r>
          </a:p>
        </p:txBody>
      </p:sp>
      <p:pic>
        <p:nvPicPr>
          <p:cNvPr id="70662" name="Picture 6"/>
          <p:cNvPicPr>
            <a:picLocks noChangeAspect="1" noChangeArrowheads="1"/>
          </p:cNvPicPr>
          <p:nvPr/>
        </p:nvPicPr>
        <p:blipFill>
          <a:blip r:embed="rId3" cstate="print"/>
          <a:srcRect/>
          <a:stretch>
            <a:fillRect/>
          </a:stretch>
        </p:blipFill>
        <p:spPr bwMode="auto">
          <a:xfrm>
            <a:off x="6228184" y="3019904"/>
            <a:ext cx="2520280" cy="3580592"/>
          </a:xfrm>
          <a:prstGeom prst="roundRect">
            <a:avLst>
              <a:gd name="adj" fmla="val 8594"/>
            </a:avLst>
          </a:prstGeom>
          <a:solidFill>
            <a:srgbClr val="FFFFFF">
              <a:shade val="85000"/>
            </a:srgbClr>
          </a:solidFill>
          <a:ln>
            <a:noFill/>
          </a:ln>
          <a:effectLst/>
          <a:scene3d>
            <a:camera prst="orthographicFront"/>
            <a:lightRig rig="threePt" dir="t"/>
          </a:scene3d>
          <a:sp3d>
            <a:bevelT w="152400" h="50800" prst="softRound"/>
          </a:sp3d>
        </p:spPr>
      </p:pic>
      <p:sp>
        <p:nvSpPr>
          <p:cNvPr id="8" name="矩形 7"/>
          <p:cNvSpPr/>
          <p:nvPr/>
        </p:nvSpPr>
        <p:spPr>
          <a:xfrm>
            <a:off x="2735783" y="1524940"/>
            <a:ext cx="3262432"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zh-CN" altLang="en-US" sz="6000" dirty="0" smtClean="0">
                <a:ln w="11430"/>
                <a:solidFill>
                  <a:srgbClr val="C00000"/>
                </a:solidFill>
                <a:latin typeface="华文琥珀" pitchFamily="2" charset="-122"/>
                <a:ea typeface="华文琥珀" pitchFamily="2" charset="-122"/>
                <a:sym typeface="宋体" pitchFamily="2" charset="-122"/>
              </a:rPr>
              <a:t>关于芦荻</a:t>
            </a:r>
            <a:endParaRPr lang="zh-CN" altLang="en-US" sz="6000" dirty="0">
              <a:ln w="11430"/>
              <a:solidFill>
                <a:srgbClr val="C00000"/>
              </a:solidFill>
              <a:latin typeface="华文琥珀" pitchFamily="2" charset="-122"/>
              <a:ea typeface="华文琥珀" pitchFamily="2" charset="-122"/>
              <a:sym typeface="宋体" pitchFamily="2" charset="-122"/>
            </a:endParaRPr>
          </a:p>
        </p:txBody>
      </p:sp>
    </p:spTree>
    <p:extLst>
      <p:ext uri="{BB962C8B-B14F-4D97-AF65-F5344CB8AC3E}">
        <p14:creationId xmlns:p14="http://schemas.microsoft.com/office/powerpoint/2010/main" val="1103651518"/>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70662"/>
                                        </p:tgtEl>
                                        <p:attrNameLst>
                                          <p:attrName>style.visibility</p:attrName>
                                        </p:attrNameLst>
                                      </p:cBhvr>
                                      <p:to>
                                        <p:strVal val="visible"/>
                                      </p:to>
                                    </p:set>
                                    <p:anim calcmode="lin" valueType="num">
                                      <p:cBhvr additive="base">
                                        <p:cTn id="11" dur="500" fill="hold"/>
                                        <p:tgtEl>
                                          <p:spTgt spid="70662"/>
                                        </p:tgtEl>
                                        <p:attrNameLst>
                                          <p:attrName>ppt_x</p:attrName>
                                        </p:attrNameLst>
                                      </p:cBhvr>
                                      <p:tavLst>
                                        <p:tav tm="0">
                                          <p:val>
                                            <p:strVal val="0-#ppt_w/2"/>
                                          </p:val>
                                        </p:tav>
                                        <p:tav tm="100000">
                                          <p:val>
                                            <p:strVal val="#ppt_x"/>
                                          </p:val>
                                        </p:tav>
                                      </p:tavLst>
                                    </p:anim>
                                    <p:anim calcmode="lin" valueType="num">
                                      <p:cBhvr additive="base">
                                        <p:cTn id="12" dur="500" fill="hold"/>
                                        <p:tgtEl>
                                          <p:spTgt spid="7066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0" presetClass="entr" presetSubtype="0" fill="hold" grpId="0" nodeType="clickEffect">
                                  <p:stCondLst>
                                    <p:cond delay="0"/>
                                  </p:stCondLst>
                                  <p:childTnLst>
                                    <p:set>
                                      <p:cBhvr>
                                        <p:cTn id="16" dur="1" fill="hold">
                                          <p:stCondLst>
                                            <p:cond delay="0"/>
                                          </p:stCondLst>
                                        </p:cTn>
                                        <p:tgtEl>
                                          <p:spTgt spid="58372"/>
                                        </p:tgtEl>
                                        <p:attrNameLst>
                                          <p:attrName>style.visibility</p:attrName>
                                        </p:attrNameLst>
                                      </p:cBhvr>
                                      <p:to>
                                        <p:strVal val="visible"/>
                                      </p:to>
                                    </p:set>
                                    <p:animEffect transition="in" filter="fade">
                                      <p:cBhvr>
                                        <p:cTn id="17" dur="800" decel="100000"/>
                                        <p:tgtEl>
                                          <p:spTgt spid="58372"/>
                                        </p:tgtEl>
                                      </p:cBhvr>
                                    </p:animEffect>
                                    <p:anim calcmode="lin" valueType="num">
                                      <p:cBhvr>
                                        <p:cTn id="18" dur="800" decel="100000" fill="hold"/>
                                        <p:tgtEl>
                                          <p:spTgt spid="58372"/>
                                        </p:tgtEl>
                                        <p:attrNameLst>
                                          <p:attrName>style.rotation</p:attrName>
                                        </p:attrNameLst>
                                      </p:cBhvr>
                                      <p:tavLst>
                                        <p:tav tm="0">
                                          <p:val>
                                            <p:fltVal val="-90"/>
                                          </p:val>
                                        </p:tav>
                                        <p:tav tm="100000">
                                          <p:val>
                                            <p:fltVal val="0"/>
                                          </p:val>
                                        </p:tav>
                                      </p:tavLst>
                                    </p:anim>
                                    <p:anim calcmode="lin" valueType="num">
                                      <p:cBhvr>
                                        <p:cTn id="19" dur="800" decel="100000" fill="hold"/>
                                        <p:tgtEl>
                                          <p:spTgt spid="58372"/>
                                        </p:tgtEl>
                                        <p:attrNameLst>
                                          <p:attrName>ppt_x</p:attrName>
                                        </p:attrNameLst>
                                      </p:cBhvr>
                                      <p:tavLst>
                                        <p:tav tm="0">
                                          <p:val>
                                            <p:strVal val="#ppt_x+0.4"/>
                                          </p:val>
                                        </p:tav>
                                        <p:tav tm="100000">
                                          <p:val>
                                            <p:strVal val="#ppt_x-0.05"/>
                                          </p:val>
                                        </p:tav>
                                      </p:tavLst>
                                    </p:anim>
                                    <p:anim calcmode="lin" valueType="num">
                                      <p:cBhvr>
                                        <p:cTn id="20" dur="800" decel="100000" fill="hold"/>
                                        <p:tgtEl>
                                          <p:spTgt spid="58372"/>
                                        </p:tgtEl>
                                        <p:attrNameLst>
                                          <p:attrName>ppt_y</p:attrName>
                                        </p:attrNameLst>
                                      </p:cBhvr>
                                      <p:tavLst>
                                        <p:tav tm="0">
                                          <p:val>
                                            <p:strVal val="#ppt_y-0.4"/>
                                          </p:val>
                                        </p:tav>
                                        <p:tav tm="100000">
                                          <p:val>
                                            <p:strVal val="#ppt_y+0.1"/>
                                          </p:val>
                                        </p:tav>
                                      </p:tavLst>
                                    </p:anim>
                                    <p:anim calcmode="lin" valueType="num">
                                      <p:cBhvr>
                                        <p:cTn id="21" dur="200" accel="100000" fill="hold">
                                          <p:stCondLst>
                                            <p:cond delay="800"/>
                                          </p:stCondLst>
                                        </p:cTn>
                                        <p:tgtEl>
                                          <p:spTgt spid="58372"/>
                                        </p:tgtEl>
                                        <p:attrNameLst>
                                          <p:attrName>ppt_x</p:attrName>
                                        </p:attrNameLst>
                                      </p:cBhvr>
                                      <p:tavLst>
                                        <p:tav tm="0">
                                          <p:val>
                                            <p:strVal val="#ppt_x-0.05"/>
                                          </p:val>
                                        </p:tav>
                                        <p:tav tm="100000">
                                          <p:val>
                                            <p:strVal val="#ppt_x"/>
                                          </p:val>
                                        </p:tav>
                                      </p:tavLst>
                                    </p:anim>
                                    <p:anim calcmode="lin" valueType="num">
                                      <p:cBhvr>
                                        <p:cTn id="22" dur="200" accel="100000" fill="hold">
                                          <p:stCondLst>
                                            <p:cond delay="800"/>
                                          </p:stCondLst>
                                        </p:cTn>
                                        <p:tgtEl>
                                          <p:spTgt spid="58372"/>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2" grpId="0"/>
      <p:bldP spid="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u盘\所有资料\ppt背景图片\}494POJXG6`{SND`W]P`%$P.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a:spLocks noChangeArrowheads="1"/>
          </p:cNvSpPr>
          <p:nvPr/>
        </p:nvSpPr>
        <p:spPr bwMode="auto">
          <a:xfrm>
            <a:off x="985658" y="2546265"/>
            <a:ext cx="7127875" cy="3682547"/>
          </a:xfrm>
          <a:prstGeom prst="rect">
            <a:avLst/>
          </a:prstGeom>
          <a:noFill/>
          <a:ln>
            <a:noFill/>
          </a:ln>
          <a:extLst/>
        </p:spPr>
        <p:txBody>
          <a:bodyPr>
            <a:spAutoFit/>
          </a:bodyPr>
          <a:lstStyle>
            <a:defPPr>
              <a:defRPr lang="zh-CN"/>
            </a:defPPr>
            <a:lvl1pPr algn="l" defTabSz="457200"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defTabSz="457200"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defTabSz="457200"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defTabSz="457200"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defTabSz="457200"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indent="533400">
              <a:lnSpc>
                <a:spcPct val="120000"/>
              </a:lnSpc>
              <a:defRPr/>
            </a:pPr>
            <a:r>
              <a:rPr lang="zh-CN" altLang="en-US" sz="2800" b="1" dirty="0" smtClean="0">
                <a:solidFill>
                  <a:srgbClr val="0000FF"/>
                </a:solidFill>
                <a:latin typeface="华文楷体" panose="02010600040101010101" pitchFamily="2" charset="-122"/>
                <a:ea typeface="华文楷体" panose="02010600040101010101" pitchFamily="2" charset="-122"/>
                <a:cs typeface="Times New Roman" pitchFamily="18" charset="0"/>
              </a:rPr>
              <a:t>  一</a:t>
            </a:r>
            <a:r>
              <a:rPr lang="zh-CN" altLang="en-US" sz="2800" b="1" dirty="0">
                <a:solidFill>
                  <a:srgbClr val="0000FF"/>
                </a:solidFill>
                <a:latin typeface="华文楷体" panose="02010600040101010101" pitchFamily="2" charset="-122"/>
                <a:ea typeface="华文楷体" panose="02010600040101010101" pitchFamily="2" charset="-122"/>
                <a:cs typeface="Times New Roman" pitchFamily="18" charset="0"/>
              </a:rPr>
              <a:t>场暴风雨把大地变得天昏地暗，这里的遭受“风”“雨”侵袭的“大地”指的是当时风雨如晦的中国局势，“风”“雨”指当时中国社会所承受的苦难，诗人平日熟悉的景象发生了巨大的改变。诗人也因此产生了年轻舵手的“忧怀”，写下了</a:t>
            </a:r>
            <a:r>
              <a:rPr lang="en-US" altLang="zh-CN" sz="2800" b="1" dirty="0">
                <a:solidFill>
                  <a:srgbClr val="0000FF"/>
                </a:solidFill>
                <a:latin typeface="华文楷体" panose="02010600040101010101" pitchFamily="2" charset="-122"/>
                <a:ea typeface="华文楷体" panose="02010600040101010101" pitchFamily="2" charset="-122"/>
                <a:cs typeface="Times New Roman" pitchFamily="18" charset="0"/>
              </a:rPr>
              <a:t>《</a:t>
            </a:r>
            <a:r>
              <a:rPr lang="zh-CN" altLang="en-US" sz="2800" b="1" dirty="0">
                <a:solidFill>
                  <a:srgbClr val="0000FF"/>
                </a:solidFill>
                <a:latin typeface="华文楷体" panose="02010600040101010101" pitchFamily="2" charset="-122"/>
                <a:ea typeface="华文楷体" panose="02010600040101010101" pitchFamily="2" charset="-122"/>
                <a:cs typeface="Times New Roman" pitchFamily="18" charset="0"/>
              </a:rPr>
              <a:t>风雨吟</a:t>
            </a:r>
            <a:r>
              <a:rPr lang="en-US" altLang="zh-CN" sz="2800" b="1" dirty="0">
                <a:solidFill>
                  <a:srgbClr val="0000FF"/>
                </a:solidFill>
                <a:latin typeface="华文楷体" panose="02010600040101010101" pitchFamily="2" charset="-122"/>
                <a:ea typeface="华文楷体" panose="02010600040101010101" pitchFamily="2" charset="-122"/>
                <a:cs typeface="Times New Roman" pitchFamily="18" charset="0"/>
              </a:rPr>
              <a:t>》</a:t>
            </a:r>
            <a:r>
              <a:rPr lang="zh-CN" altLang="en-US" sz="2800" b="1" dirty="0">
                <a:solidFill>
                  <a:srgbClr val="0000FF"/>
                </a:solidFill>
                <a:latin typeface="华文楷体" panose="02010600040101010101" pitchFamily="2" charset="-122"/>
                <a:ea typeface="华文楷体" panose="02010600040101010101" pitchFamily="2" charset="-122"/>
                <a:cs typeface="Times New Roman" pitchFamily="18" charset="0"/>
              </a:rPr>
              <a:t>这首短诗。</a:t>
            </a:r>
          </a:p>
        </p:txBody>
      </p:sp>
      <p:sp>
        <p:nvSpPr>
          <p:cNvPr id="4" name="矩形 3"/>
          <p:cNvSpPr/>
          <p:nvPr/>
        </p:nvSpPr>
        <p:spPr>
          <a:xfrm>
            <a:off x="2940784" y="1340768"/>
            <a:ext cx="3262432"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zh-CN" altLang="en-US" sz="6000" dirty="0" smtClean="0">
                <a:ln w="11430"/>
                <a:solidFill>
                  <a:srgbClr val="00B050"/>
                </a:solidFill>
                <a:latin typeface="华文琥珀" pitchFamily="2" charset="-122"/>
                <a:ea typeface="华文琥珀" pitchFamily="2" charset="-122"/>
                <a:sym typeface="宋体" pitchFamily="2" charset="-122"/>
              </a:rPr>
              <a:t>创作背景</a:t>
            </a:r>
            <a:endParaRPr lang="zh-CN" altLang="en-US" sz="6000" dirty="0">
              <a:ln w="11430"/>
              <a:solidFill>
                <a:srgbClr val="00B050"/>
              </a:solidFill>
              <a:latin typeface="华文琥珀" pitchFamily="2" charset="-122"/>
              <a:ea typeface="华文琥珀" pitchFamily="2" charset="-122"/>
              <a:sym typeface="宋体" pitchFamily="2" charset="-122"/>
            </a:endParaRPr>
          </a:p>
        </p:txBody>
      </p:sp>
    </p:spTree>
    <p:extLst>
      <p:ext uri="{BB962C8B-B14F-4D97-AF65-F5344CB8AC3E}">
        <p14:creationId xmlns:p14="http://schemas.microsoft.com/office/powerpoint/2010/main" val="134466580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heel(4)">
                                      <p:cBhvr>
                                        <p:cTn id="1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3" name="Picture 3" descr="C:\Documents and Settings\Administrator\桌面\新建文件夹\ppt背景图片\KH8QR[0YDZACJB1}M1YRU{W.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2771800" y="1196752"/>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dirty="0" smtClean="0">
                <a:ln w="11430"/>
                <a:solidFill>
                  <a:srgbClr val="FF0000"/>
                </a:solidFill>
                <a:latin typeface="华文琥珀" pitchFamily="2" charset="-122"/>
                <a:ea typeface="华文琥珀" pitchFamily="2" charset="-122"/>
              </a:rPr>
              <a:t>诗歌朗读</a:t>
            </a:r>
            <a:endParaRPr lang="zh-CN" altLang="en-US" sz="6000" dirty="0">
              <a:ln w="11430"/>
              <a:solidFill>
                <a:srgbClr val="FF0000"/>
              </a:solidFill>
              <a:latin typeface="华文琥珀" pitchFamily="2" charset="-122"/>
              <a:ea typeface="华文琥珀" pitchFamily="2" charset="-122"/>
            </a:endParaRPr>
          </a:p>
        </p:txBody>
      </p:sp>
      <p:sp>
        <p:nvSpPr>
          <p:cNvPr id="4" name="TextBox 6"/>
          <p:cNvSpPr txBox="1">
            <a:spLocks noChangeArrowheads="1"/>
          </p:cNvSpPr>
          <p:nvPr/>
        </p:nvSpPr>
        <p:spPr bwMode="auto">
          <a:xfrm>
            <a:off x="1241921" y="2527006"/>
            <a:ext cx="4050160" cy="4330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10000"/>
              </a:lnSpc>
            </a:pPr>
            <a:r>
              <a:rPr lang="en-US" altLang="zh-CN" sz="3600" dirty="0">
                <a:solidFill>
                  <a:srgbClr val="00B050"/>
                </a:solidFill>
                <a:latin typeface="华文琥珀" pitchFamily="2" charset="-122"/>
                <a:ea typeface="华文琥珀" pitchFamily="2" charset="-122"/>
              </a:rPr>
              <a:t>《</a:t>
            </a:r>
            <a:r>
              <a:rPr lang="zh-CN" altLang="en-US" sz="3600" dirty="0">
                <a:solidFill>
                  <a:srgbClr val="00B050"/>
                </a:solidFill>
                <a:latin typeface="华文琥珀" pitchFamily="2" charset="-122"/>
                <a:ea typeface="华文琥珀" pitchFamily="2" charset="-122"/>
              </a:rPr>
              <a:t>风雨吟</a:t>
            </a:r>
            <a:r>
              <a:rPr lang="en-US" altLang="zh-CN" sz="3600" dirty="0" smtClean="0">
                <a:solidFill>
                  <a:srgbClr val="00B050"/>
                </a:solidFill>
                <a:latin typeface="华文琥珀" pitchFamily="2" charset="-122"/>
                <a:ea typeface="华文琥珀" pitchFamily="2" charset="-122"/>
              </a:rPr>
              <a:t>》</a:t>
            </a:r>
          </a:p>
          <a:p>
            <a:pPr>
              <a:lnSpc>
                <a:spcPct val="110000"/>
              </a:lnSpc>
            </a:pPr>
            <a:r>
              <a:rPr lang="zh-CN" altLang="zh-CN" sz="3600" dirty="0" smtClean="0">
                <a:solidFill>
                  <a:srgbClr val="00B050"/>
                </a:solidFill>
                <a:latin typeface="华文琥珀" pitchFamily="2" charset="-122"/>
                <a:ea typeface="华文琥珀" pitchFamily="2" charset="-122"/>
              </a:rPr>
              <a:t>风</a:t>
            </a:r>
            <a:r>
              <a:rPr lang="zh-CN" altLang="zh-CN" sz="3600" dirty="0">
                <a:solidFill>
                  <a:srgbClr val="00B050"/>
                </a:solidFill>
                <a:latin typeface="华文琥珀" pitchFamily="2" charset="-122"/>
                <a:ea typeface="华文琥珀" pitchFamily="2" charset="-122"/>
              </a:rPr>
              <a:t>从大地卷来，</a:t>
            </a:r>
          </a:p>
          <a:p>
            <a:pPr>
              <a:lnSpc>
                <a:spcPct val="110000"/>
              </a:lnSpc>
            </a:pPr>
            <a:r>
              <a:rPr lang="zh-CN" altLang="zh-CN" sz="3600" dirty="0">
                <a:solidFill>
                  <a:srgbClr val="00B050"/>
                </a:solidFill>
                <a:latin typeface="华文琥珀" pitchFamily="2" charset="-122"/>
                <a:ea typeface="华文琥珀" pitchFamily="2" charset="-122"/>
              </a:rPr>
              <a:t>雨从大地奔来。</a:t>
            </a:r>
          </a:p>
          <a:p>
            <a:pPr>
              <a:lnSpc>
                <a:spcPct val="110000"/>
              </a:lnSpc>
            </a:pPr>
            <a:r>
              <a:rPr lang="zh-CN" altLang="zh-CN" sz="3600" dirty="0">
                <a:solidFill>
                  <a:srgbClr val="00B050"/>
                </a:solidFill>
                <a:latin typeface="华文琥珀" pitchFamily="2" charset="-122"/>
                <a:ea typeface="华文琥珀" pitchFamily="2" charset="-122"/>
              </a:rPr>
              <a:t>郊原如海，</a:t>
            </a:r>
          </a:p>
          <a:p>
            <a:pPr>
              <a:lnSpc>
                <a:spcPct val="110000"/>
              </a:lnSpc>
            </a:pPr>
            <a:r>
              <a:rPr lang="zh-CN" altLang="zh-CN" sz="3600" dirty="0">
                <a:solidFill>
                  <a:srgbClr val="00B050"/>
                </a:solidFill>
                <a:latin typeface="华文琥珀" pitchFamily="2" charset="-122"/>
                <a:ea typeface="华文琥珀" pitchFamily="2" charset="-122"/>
              </a:rPr>
              <a:t>房舍如舟。</a:t>
            </a:r>
          </a:p>
          <a:p>
            <a:pPr>
              <a:lnSpc>
                <a:spcPct val="110000"/>
              </a:lnSpc>
            </a:pPr>
            <a:r>
              <a:rPr lang="zh-CN" altLang="zh-CN" sz="3600" dirty="0">
                <a:solidFill>
                  <a:srgbClr val="00B050"/>
                </a:solidFill>
                <a:latin typeface="华文琥珀" pitchFamily="2" charset="-122"/>
                <a:ea typeface="华文琥珀" pitchFamily="2" charset="-122"/>
              </a:rPr>
              <a:t>我有年轻舵手的</a:t>
            </a:r>
            <a:r>
              <a:rPr lang="zh-CN" altLang="en-US" sz="3600" dirty="0">
                <a:solidFill>
                  <a:srgbClr val="00B050"/>
                </a:solidFill>
                <a:latin typeface="华文琥珀" pitchFamily="2" charset="-122"/>
                <a:ea typeface="华文琥珀" pitchFamily="2" charset="-122"/>
              </a:rPr>
              <a:t>心，</a:t>
            </a:r>
            <a:endParaRPr lang="zh-CN" altLang="zh-CN" sz="3600" dirty="0">
              <a:solidFill>
                <a:srgbClr val="00B050"/>
              </a:solidFill>
              <a:latin typeface="华文琥珀" pitchFamily="2" charset="-122"/>
              <a:ea typeface="华文琥珀" pitchFamily="2" charset="-122"/>
            </a:endParaRPr>
          </a:p>
          <a:p>
            <a:pPr>
              <a:lnSpc>
                <a:spcPct val="110000"/>
              </a:lnSpc>
            </a:pPr>
            <a:r>
              <a:rPr lang="zh-CN" altLang="zh-CN" sz="3600" dirty="0">
                <a:solidFill>
                  <a:srgbClr val="00B050"/>
                </a:solidFill>
                <a:latin typeface="华文琥珀" pitchFamily="2" charset="-122"/>
                <a:ea typeface="华文琥珀" pitchFamily="2" charset="-122"/>
              </a:rPr>
              <a:t>在大地风雨的海上。</a:t>
            </a:r>
          </a:p>
        </p:txBody>
      </p:sp>
    </p:spTree>
    <p:extLst>
      <p:ext uri="{BB962C8B-B14F-4D97-AF65-F5344CB8AC3E}">
        <p14:creationId xmlns:p14="http://schemas.microsoft.com/office/powerpoint/2010/main" val="405848968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Documents and Settings\Administrator\桌面\新建文件夹\ppt背景图片\E]PE`XTPU0$U6`EXUJ(49@M.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a:xfrm>
            <a:off x="2915060" y="1186558"/>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dirty="0" smtClean="0">
                <a:ln w="11430"/>
                <a:solidFill>
                  <a:srgbClr val="002060"/>
                </a:solidFill>
                <a:latin typeface="华文琥珀" pitchFamily="2" charset="-122"/>
                <a:ea typeface="华文琥珀" pitchFamily="2" charset="-122"/>
              </a:rPr>
              <a:t>诗歌理解</a:t>
            </a:r>
            <a:endParaRPr lang="zh-CN" altLang="en-US" sz="6000" dirty="0">
              <a:ln w="11430"/>
              <a:solidFill>
                <a:srgbClr val="002060"/>
              </a:solidFill>
              <a:latin typeface="华文琥珀" pitchFamily="2" charset="-122"/>
              <a:ea typeface="华文琥珀" pitchFamily="2" charset="-122"/>
            </a:endParaRPr>
          </a:p>
        </p:txBody>
      </p:sp>
      <p:sp>
        <p:nvSpPr>
          <p:cNvPr id="11" name="TextBox 6"/>
          <p:cNvSpPr txBox="1">
            <a:spLocks noChangeArrowheads="1"/>
          </p:cNvSpPr>
          <p:nvPr/>
        </p:nvSpPr>
        <p:spPr bwMode="auto">
          <a:xfrm>
            <a:off x="0" y="2348880"/>
            <a:ext cx="91440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en-US" altLang="zh-CN" sz="2800" b="1" dirty="0" smtClean="0">
                <a:solidFill>
                  <a:srgbClr val="800000"/>
                </a:solidFill>
                <a:latin typeface="华文楷体" pitchFamily="2" charset="-122"/>
                <a:ea typeface="华文楷体" pitchFamily="2" charset="-122"/>
              </a:rPr>
              <a:t>        </a:t>
            </a:r>
            <a:r>
              <a:rPr lang="zh-CN" altLang="zh-CN" sz="2800" b="1" dirty="0" smtClean="0">
                <a:solidFill>
                  <a:srgbClr val="800000"/>
                </a:solidFill>
                <a:latin typeface="华文楷体" pitchFamily="2" charset="-122"/>
                <a:ea typeface="华文楷体" pitchFamily="2" charset="-122"/>
              </a:rPr>
              <a:t>这</a:t>
            </a:r>
            <a:r>
              <a:rPr lang="zh-CN" altLang="zh-CN" sz="2800" b="1" dirty="0">
                <a:solidFill>
                  <a:srgbClr val="800000"/>
                </a:solidFill>
                <a:latin typeface="华文楷体" pitchFamily="2" charset="-122"/>
                <a:ea typeface="华文楷体" pitchFamily="2" charset="-122"/>
              </a:rPr>
              <a:t>首诗虽然只有短短六行，画面感却很强，请结合诗中一些有特征的词，如</a:t>
            </a:r>
            <a:r>
              <a:rPr lang="en-US" altLang="zh-CN" sz="2800" b="1" dirty="0">
                <a:solidFill>
                  <a:srgbClr val="800000"/>
                </a:solidFill>
                <a:latin typeface="华文楷体" pitchFamily="2" charset="-122"/>
                <a:ea typeface="华文楷体" pitchFamily="2" charset="-122"/>
              </a:rPr>
              <a:t>“</a:t>
            </a:r>
            <a:r>
              <a:rPr lang="zh-CN" altLang="zh-CN" sz="2800" b="1" dirty="0">
                <a:solidFill>
                  <a:srgbClr val="800000"/>
                </a:solidFill>
                <a:latin typeface="华文楷体" pitchFamily="2" charset="-122"/>
                <a:ea typeface="华文楷体" pitchFamily="2" charset="-122"/>
              </a:rPr>
              <a:t>卷</a:t>
            </a:r>
            <a:r>
              <a:rPr lang="en-US" altLang="zh-CN" sz="2800" b="1" dirty="0">
                <a:solidFill>
                  <a:srgbClr val="800000"/>
                </a:solidFill>
                <a:latin typeface="华文楷体" pitchFamily="2" charset="-122"/>
                <a:ea typeface="华文楷体" pitchFamily="2" charset="-122"/>
              </a:rPr>
              <a:t>”“</a:t>
            </a:r>
            <a:r>
              <a:rPr lang="zh-CN" altLang="zh-CN" sz="2800" b="1" dirty="0">
                <a:solidFill>
                  <a:srgbClr val="800000"/>
                </a:solidFill>
                <a:latin typeface="华文楷体" pitchFamily="2" charset="-122"/>
                <a:ea typeface="华文楷体" pitchFamily="2" charset="-122"/>
              </a:rPr>
              <a:t>奔</a:t>
            </a:r>
            <a:r>
              <a:rPr lang="en-US" altLang="zh-CN" sz="2800" b="1" dirty="0">
                <a:solidFill>
                  <a:srgbClr val="800000"/>
                </a:solidFill>
                <a:latin typeface="华文楷体" pitchFamily="2" charset="-122"/>
                <a:ea typeface="华文楷体" pitchFamily="2" charset="-122"/>
              </a:rPr>
              <a:t>”“</a:t>
            </a:r>
            <a:r>
              <a:rPr lang="zh-CN" altLang="zh-CN" sz="2800" b="1" dirty="0">
                <a:solidFill>
                  <a:srgbClr val="800000"/>
                </a:solidFill>
                <a:latin typeface="华文楷体" pitchFamily="2" charset="-122"/>
                <a:ea typeface="华文楷体" pitchFamily="2" charset="-122"/>
              </a:rPr>
              <a:t>海</a:t>
            </a:r>
            <a:r>
              <a:rPr lang="en-US" altLang="zh-CN" sz="2800" b="1" dirty="0">
                <a:solidFill>
                  <a:srgbClr val="800000"/>
                </a:solidFill>
                <a:latin typeface="华文楷体" pitchFamily="2" charset="-122"/>
                <a:ea typeface="华文楷体" pitchFamily="2" charset="-122"/>
              </a:rPr>
              <a:t>”“</a:t>
            </a:r>
            <a:r>
              <a:rPr lang="zh-CN" altLang="zh-CN" sz="2800" b="1" dirty="0">
                <a:solidFill>
                  <a:srgbClr val="800000"/>
                </a:solidFill>
                <a:latin typeface="华文楷体" pitchFamily="2" charset="-122"/>
                <a:ea typeface="华文楷体" pitchFamily="2" charset="-122"/>
              </a:rPr>
              <a:t>舟</a:t>
            </a:r>
            <a:r>
              <a:rPr lang="en-US" altLang="zh-CN" sz="2800" b="1" dirty="0">
                <a:solidFill>
                  <a:srgbClr val="800000"/>
                </a:solidFill>
                <a:latin typeface="华文楷体" pitchFamily="2" charset="-122"/>
                <a:ea typeface="华文楷体" pitchFamily="2" charset="-122"/>
              </a:rPr>
              <a:t>”“</a:t>
            </a:r>
            <a:r>
              <a:rPr lang="zh-CN" altLang="zh-CN" sz="2800" b="1" dirty="0">
                <a:solidFill>
                  <a:srgbClr val="800000"/>
                </a:solidFill>
                <a:latin typeface="华文楷体" pitchFamily="2" charset="-122"/>
                <a:ea typeface="华文楷体" pitchFamily="2" charset="-122"/>
              </a:rPr>
              <a:t>舵手</a:t>
            </a:r>
            <a:r>
              <a:rPr lang="en-US" altLang="zh-CN" sz="2800" b="1" dirty="0">
                <a:solidFill>
                  <a:srgbClr val="800000"/>
                </a:solidFill>
                <a:latin typeface="华文楷体" pitchFamily="2" charset="-122"/>
                <a:ea typeface="华文楷体" pitchFamily="2" charset="-122"/>
              </a:rPr>
              <a:t>”</a:t>
            </a:r>
            <a:r>
              <a:rPr lang="zh-CN" altLang="zh-CN" sz="2800" b="1" dirty="0">
                <a:solidFill>
                  <a:srgbClr val="800000"/>
                </a:solidFill>
                <a:latin typeface="华文楷体" pitchFamily="2" charset="-122"/>
                <a:ea typeface="华文楷体" pitchFamily="2" charset="-122"/>
              </a:rPr>
              <a:t>等等，想象出画面并做描绘。</a:t>
            </a:r>
            <a:endParaRPr lang="en-US" altLang="zh-CN" sz="2800" b="1" dirty="0" smtClean="0">
              <a:solidFill>
                <a:srgbClr val="800000"/>
              </a:solidFill>
              <a:latin typeface="华文楷体" pitchFamily="2" charset="-122"/>
              <a:ea typeface="华文楷体" pitchFamily="2" charset="-122"/>
            </a:endParaRPr>
          </a:p>
        </p:txBody>
      </p:sp>
      <p:sp>
        <p:nvSpPr>
          <p:cNvPr id="2" name="矩形 1"/>
          <p:cNvSpPr/>
          <p:nvPr/>
        </p:nvSpPr>
        <p:spPr>
          <a:xfrm>
            <a:off x="1115616" y="4018755"/>
            <a:ext cx="7344816" cy="2677656"/>
          </a:xfrm>
          <a:prstGeom prst="rect">
            <a:avLst/>
          </a:prstGeom>
        </p:spPr>
        <p:txBody>
          <a:bodyPr wrap="square">
            <a:spAutoFit/>
          </a:bodyPr>
          <a:lstStyle/>
          <a:p>
            <a:r>
              <a:rPr lang="en-US" altLang="zh-CN" sz="2800" b="1" dirty="0" smtClean="0">
                <a:solidFill>
                  <a:srgbClr val="0000FF"/>
                </a:solidFill>
                <a:latin typeface="Calibri"/>
                <a:ea typeface="华文楷体" pitchFamily="2" charset="-122"/>
                <a:cs typeface="Calibri"/>
              </a:rPr>
              <a:t>❶ </a:t>
            </a:r>
            <a:r>
              <a:rPr lang="en-US" altLang="zh-CN" sz="2800" b="1" dirty="0" smtClean="0">
                <a:solidFill>
                  <a:srgbClr val="0000FF"/>
                </a:solidFill>
                <a:latin typeface="华文楷体" pitchFamily="2" charset="-122"/>
                <a:ea typeface="华文楷体" pitchFamily="2" charset="-122"/>
              </a:rPr>
              <a:t>“</a:t>
            </a:r>
            <a:r>
              <a:rPr lang="zh-CN" altLang="zh-CN" sz="2800" b="1" dirty="0">
                <a:solidFill>
                  <a:srgbClr val="0000FF"/>
                </a:solidFill>
                <a:latin typeface="华文楷体" pitchFamily="2" charset="-122"/>
                <a:ea typeface="华文楷体" pitchFamily="2" charset="-122"/>
              </a:rPr>
              <a:t>风</a:t>
            </a:r>
            <a:r>
              <a:rPr lang="en-US" altLang="zh-CN" sz="2800" b="1" dirty="0">
                <a:solidFill>
                  <a:srgbClr val="0000FF"/>
                </a:solidFill>
                <a:latin typeface="华文楷体" pitchFamily="2" charset="-122"/>
                <a:ea typeface="华文楷体" pitchFamily="2" charset="-122"/>
              </a:rPr>
              <a:t>”“</a:t>
            </a:r>
            <a:r>
              <a:rPr lang="zh-CN" altLang="zh-CN" sz="2800" b="1" dirty="0">
                <a:solidFill>
                  <a:srgbClr val="0000FF"/>
                </a:solidFill>
                <a:latin typeface="华文楷体" pitchFamily="2" charset="-122"/>
                <a:ea typeface="华文楷体" pitchFamily="2" charset="-122"/>
              </a:rPr>
              <a:t>雨</a:t>
            </a:r>
            <a:r>
              <a:rPr lang="en-US" altLang="zh-CN" sz="2800" b="1" dirty="0">
                <a:solidFill>
                  <a:srgbClr val="0000FF"/>
                </a:solidFill>
                <a:latin typeface="华文楷体" pitchFamily="2" charset="-122"/>
                <a:ea typeface="华文楷体" pitchFamily="2" charset="-122"/>
              </a:rPr>
              <a:t>”</a:t>
            </a:r>
            <a:r>
              <a:rPr lang="zh-CN" altLang="zh-CN" sz="2800" b="1" dirty="0">
                <a:solidFill>
                  <a:srgbClr val="0000FF"/>
                </a:solidFill>
                <a:latin typeface="华文楷体" pitchFamily="2" charset="-122"/>
                <a:ea typeface="华文楷体" pitchFamily="2" charset="-122"/>
              </a:rPr>
              <a:t>从大地</a:t>
            </a:r>
            <a:r>
              <a:rPr lang="en-US" altLang="zh-CN" sz="2800" b="1" dirty="0">
                <a:solidFill>
                  <a:srgbClr val="0000FF"/>
                </a:solidFill>
                <a:latin typeface="华文楷体" pitchFamily="2" charset="-122"/>
                <a:ea typeface="华文楷体" pitchFamily="2" charset="-122"/>
              </a:rPr>
              <a:t>“</a:t>
            </a:r>
            <a:r>
              <a:rPr lang="zh-CN" altLang="zh-CN" sz="2800" b="1" dirty="0">
                <a:solidFill>
                  <a:srgbClr val="0000FF"/>
                </a:solidFill>
                <a:latin typeface="华文楷体" pitchFamily="2" charset="-122"/>
                <a:ea typeface="华文楷体" pitchFamily="2" charset="-122"/>
              </a:rPr>
              <a:t>卷来</a:t>
            </a:r>
            <a:r>
              <a:rPr lang="en-US" altLang="zh-CN" sz="2800" b="1" dirty="0">
                <a:solidFill>
                  <a:srgbClr val="0000FF"/>
                </a:solidFill>
                <a:latin typeface="华文楷体" pitchFamily="2" charset="-122"/>
                <a:ea typeface="华文楷体" pitchFamily="2" charset="-122"/>
              </a:rPr>
              <a:t>”“</a:t>
            </a:r>
            <a:r>
              <a:rPr lang="zh-CN" altLang="zh-CN" sz="2800" b="1" dirty="0">
                <a:solidFill>
                  <a:srgbClr val="0000FF"/>
                </a:solidFill>
                <a:latin typeface="华文楷体" pitchFamily="2" charset="-122"/>
                <a:ea typeface="华文楷体" pitchFamily="2" charset="-122"/>
              </a:rPr>
              <a:t>奔来</a:t>
            </a:r>
            <a:r>
              <a:rPr lang="en-US" altLang="zh-CN" sz="2800" b="1" dirty="0">
                <a:solidFill>
                  <a:srgbClr val="0000FF"/>
                </a:solidFill>
                <a:latin typeface="华文楷体" pitchFamily="2" charset="-122"/>
                <a:ea typeface="华文楷体" pitchFamily="2" charset="-122"/>
              </a:rPr>
              <a:t>”</a:t>
            </a:r>
            <a:r>
              <a:rPr lang="zh-CN" altLang="zh-CN" sz="2800" b="1" dirty="0">
                <a:solidFill>
                  <a:srgbClr val="0000FF"/>
                </a:solidFill>
                <a:latin typeface="华文楷体" pitchFamily="2" charset="-122"/>
                <a:ea typeface="华文楷体" pitchFamily="2" charset="-122"/>
              </a:rPr>
              <a:t>，气势十足</a:t>
            </a:r>
            <a:r>
              <a:rPr lang="zh-CN" altLang="zh-CN" sz="2800" b="1" dirty="0" smtClean="0">
                <a:solidFill>
                  <a:srgbClr val="0000FF"/>
                </a:solidFill>
                <a:latin typeface="华文楷体" pitchFamily="2" charset="-122"/>
                <a:ea typeface="华文楷体" pitchFamily="2" charset="-122"/>
              </a:rPr>
              <a:t>，</a:t>
            </a:r>
            <a:r>
              <a:rPr lang="en-US" altLang="zh-CN" sz="2800" b="1" dirty="0">
                <a:solidFill>
                  <a:srgbClr val="0000FF"/>
                </a:solidFill>
                <a:ea typeface="华文楷体" pitchFamily="2" charset="-122"/>
                <a:cs typeface="Calibri"/>
              </a:rPr>
              <a:t>❷</a:t>
            </a:r>
            <a:r>
              <a:rPr lang="zh-CN" altLang="zh-CN" sz="2800" b="1" dirty="0" smtClean="0">
                <a:solidFill>
                  <a:srgbClr val="0000FF"/>
                </a:solidFill>
                <a:latin typeface="华文楷体" pitchFamily="2" charset="-122"/>
                <a:ea typeface="华文楷体" pitchFamily="2" charset="-122"/>
              </a:rPr>
              <a:t>风雨</a:t>
            </a:r>
            <a:r>
              <a:rPr lang="zh-CN" altLang="zh-CN" sz="2800" b="1" dirty="0">
                <a:solidFill>
                  <a:srgbClr val="0000FF"/>
                </a:solidFill>
                <a:latin typeface="华文楷体" pitchFamily="2" charset="-122"/>
                <a:ea typeface="华文楷体" pitchFamily="2" charset="-122"/>
              </a:rPr>
              <a:t>中的大地看起来像是波涛起伏的海面，大地上的</a:t>
            </a:r>
            <a:r>
              <a:rPr lang="en-US" altLang="zh-CN" sz="2800" b="1" dirty="0">
                <a:solidFill>
                  <a:srgbClr val="0000FF"/>
                </a:solidFill>
                <a:latin typeface="华文楷体" pitchFamily="2" charset="-122"/>
                <a:ea typeface="华文楷体" pitchFamily="2" charset="-122"/>
              </a:rPr>
              <a:t>“</a:t>
            </a:r>
            <a:r>
              <a:rPr lang="zh-CN" altLang="zh-CN" sz="2800" b="1" dirty="0">
                <a:solidFill>
                  <a:srgbClr val="0000FF"/>
                </a:solidFill>
                <a:latin typeface="华文楷体" pitchFamily="2" charset="-122"/>
                <a:ea typeface="华文楷体" pitchFamily="2" charset="-122"/>
              </a:rPr>
              <a:t>房舍</a:t>
            </a:r>
            <a:r>
              <a:rPr lang="en-US" altLang="zh-CN" sz="2800" b="1" dirty="0">
                <a:solidFill>
                  <a:srgbClr val="0000FF"/>
                </a:solidFill>
                <a:latin typeface="华文楷体" pitchFamily="2" charset="-122"/>
                <a:ea typeface="华文楷体" pitchFamily="2" charset="-122"/>
              </a:rPr>
              <a:t>”</a:t>
            </a:r>
            <a:r>
              <a:rPr lang="zh-CN" altLang="zh-CN" sz="2800" b="1" dirty="0">
                <a:solidFill>
                  <a:srgbClr val="0000FF"/>
                </a:solidFill>
                <a:latin typeface="华文楷体" pitchFamily="2" charset="-122"/>
                <a:ea typeface="华文楷体" pitchFamily="2" charset="-122"/>
              </a:rPr>
              <a:t>，就像海面上飘摇不定的舟船</a:t>
            </a:r>
            <a:r>
              <a:rPr lang="zh-CN" altLang="zh-CN" sz="2800" b="1" dirty="0" smtClean="0">
                <a:solidFill>
                  <a:srgbClr val="0000FF"/>
                </a:solidFill>
                <a:latin typeface="华文楷体" pitchFamily="2" charset="-122"/>
                <a:ea typeface="华文楷体" pitchFamily="2" charset="-122"/>
              </a:rPr>
              <a:t>；</a:t>
            </a:r>
            <a:r>
              <a:rPr lang="en-US" altLang="zh-CN" sz="2800" b="1" dirty="0">
                <a:solidFill>
                  <a:srgbClr val="0000FF"/>
                </a:solidFill>
                <a:ea typeface="华文楷体" pitchFamily="2" charset="-122"/>
                <a:cs typeface="Calibri"/>
              </a:rPr>
              <a:t>❸ </a:t>
            </a:r>
            <a:r>
              <a:rPr lang="en-US" altLang="zh-CN" sz="2800" b="1" dirty="0" smtClean="0">
                <a:solidFill>
                  <a:srgbClr val="0000FF"/>
                </a:solidFill>
                <a:latin typeface="华文楷体" pitchFamily="2" charset="-122"/>
                <a:ea typeface="华文楷体" pitchFamily="2" charset="-122"/>
              </a:rPr>
              <a:t>“</a:t>
            </a:r>
            <a:r>
              <a:rPr lang="zh-CN" altLang="zh-CN" sz="2800" b="1" dirty="0">
                <a:solidFill>
                  <a:srgbClr val="0000FF"/>
                </a:solidFill>
                <a:latin typeface="华文楷体" pitchFamily="2" charset="-122"/>
                <a:ea typeface="华文楷体" pitchFamily="2" charset="-122"/>
              </a:rPr>
              <a:t>我</a:t>
            </a:r>
            <a:r>
              <a:rPr lang="en-US" altLang="zh-CN" sz="2800" b="1" dirty="0">
                <a:solidFill>
                  <a:srgbClr val="0000FF"/>
                </a:solidFill>
                <a:latin typeface="华文楷体" pitchFamily="2" charset="-122"/>
                <a:ea typeface="华文楷体" pitchFamily="2" charset="-122"/>
              </a:rPr>
              <a:t>”</a:t>
            </a:r>
            <a:r>
              <a:rPr lang="zh-CN" altLang="zh-CN" sz="2800" b="1" dirty="0">
                <a:solidFill>
                  <a:srgbClr val="0000FF"/>
                </a:solidFill>
                <a:latin typeface="华文楷体" pitchFamily="2" charset="-122"/>
                <a:ea typeface="华文楷体" pitchFamily="2" charset="-122"/>
              </a:rPr>
              <a:t>面对</a:t>
            </a:r>
            <a:r>
              <a:rPr lang="en-US" altLang="zh-CN" sz="2800" b="1" dirty="0">
                <a:solidFill>
                  <a:srgbClr val="0000FF"/>
                </a:solidFill>
                <a:latin typeface="华文楷体" pitchFamily="2" charset="-122"/>
                <a:ea typeface="华文楷体" pitchFamily="2" charset="-122"/>
              </a:rPr>
              <a:t>“</a:t>
            </a:r>
            <a:r>
              <a:rPr lang="zh-CN" altLang="zh-CN" sz="2800" b="1" dirty="0">
                <a:solidFill>
                  <a:srgbClr val="0000FF"/>
                </a:solidFill>
                <a:latin typeface="华文楷体" pitchFamily="2" charset="-122"/>
                <a:ea typeface="华文楷体" pitchFamily="2" charset="-122"/>
              </a:rPr>
              <a:t>大地的海</a:t>
            </a:r>
            <a:r>
              <a:rPr lang="en-US" altLang="zh-CN" sz="2800" b="1" dirty="0">
                <a:solidFill>
                  <a:srgbClr val="0000FF"/>
                </a:solidFill>
                <a:latin typeface="华文楷体" pitchFamily="2" charset="-122"/>
                <a:ea typeface="华文楷体" pitchFamily="2" charset="-122"/>
              </a:rPr>
              <a:t>”</a:t>
            </a:r>
            <a:r>
              <a:rPr lang="zh-CN" altLang="zh-CN" sz="2800" b="1" dirty="0">
                <a:solidFill>
                  <a:srgbClr val="0000FF"/>
                </a:solidFill>
                <a:latin typeface="华文楷体" pitchFamily="2" charset="-122"/>
                <a:ea typeface="华文楷体" pitchFamily="2" charset="-122"/>
              </a:rPr>
              <a:t>，忧思满怀，就像一个缺乏出海经验的年轻舵手，不知道如何把握自己的方向。</a:t>
            </a:r>
            <a:endParaRPr lang="zh-CN" altLang="en-US" sz="2800" b="1" dirty="0">
              <a:solidFill>
                <a:srgbClr val="0000FF"/>
              </a:solidFill>
              <a:latin typeface="华文楷体" pitchFamily="2" charset="-122"/>
              <a:ea typeface="华文楷体" pitchFamily="2" charset="-122"/>
            </a:endParaRPr>
          </a:p>
        </p:txBody>
      </p:sp>
    </p:spTree>
    <p:extLst>
      <p:ext uri="{BB962C8B-B14F-4D97-AF65-F5344CB8AC3E}">
        <p14:creationId xmlns:p14="http://schemas.microsoft.com/office/powerpoint/2010/main" val="247805104"/>
      </p:ext>
    </p:extLst>
  </p:cSld>
  <p:clrMapOvr>
    <a:masterClrMapping/>
  </p:clrMapOvr>
  <mc:AlternateContent xmlns:mc="http://schemas.openxmlformats.org/markup-compatibility/2006" xmlns:p14="http://schemas.microsoft.com/office/powerpoint/2010/main">
    <mc:Choice Requires="p14">
      <p:transition spd="slow" p14:dur="3000">
        <p14:shred pattern="rectang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down)">
                                      <p:cBhvr>
                                        <p:cTn id="12" dur="580">
                                          <p:stCondLst>
                                            <p:cond delay="0"/>
                                          </p:stCondLst>
                                        </p:cTn>
                                        <p:tgtEl>
                                          <p:spTgt spid="11"/>
                                        </p:tgtEl>
                                      </p:cBhvr>
                                    </p:animEffect>
                                    <p:anim calcmode="lin" valueType="num">
                                      <p:cBhvr>
                                        <p:cTn id="13"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18" dur="26">
                                          <p:stCondLst>
                                            <p:cond delay="650"/>
                                          </p:stCondLst>
                                        </p:cTn>
                                        <p:tgtEl>
                                          <p:spTgt spid="11"/>
                                        </p:tgtEl>
                                      </p:cBhvr>
                                      <p:to x="100000" y="60000"/>
                                    </p:animScale>
                                    <p:animScale>
                                      <p:cBhvr>
                                        <p:cTn id="19" dur="166" decel="50000">
                                          <p:stCondLst>
                                            <p:cond delay="676"/>
                                          </p:stCondLst>
                                        </p:cTn>
                                        <p:tgtEl>
                                          <p:spTgt spid="11"/>
                                        </p:tgtEl>
                                      </p:cBhvr>
                                      <p:to x="100000" y="100000"/>
                                    </p:animScale>
                                    <p:animScale>
                                      <p:cBhvr>
                                        <p:cTn id="20" dur="26">
                                          <p:stCondLst>
                                            <p:cond delay="1312"/>
                                          </p:stCondLst>
                                        </p:cTn>
                                        <p:tgtEl>
                                          <p:spTgt spid="11"/>
                                        </p:tgtEl>
                                      </p:cBhvr>
                                      <p:to x="100000" y="80000"/>
                                    </p:animScale>
                                    <p:animScale>
                                      <p:cBhvr>
                                        <p:cTn id="21" dur="166" decel="50000">
                                          <p:stCondLst>
                                            <p:cond delay="1338"/>
                                          </p:stCondLst>
                                        </p:cTn>
                                        <p:tgtEl>
                                          <p:spTgt spid="11"/>
                                        </p:tgtEl>
                                      </p:cBhvr>
                                      <p:to x="100000" y="100000"/>
                                    </p:animScale>
                                    <p:animScale>
                                      <p:cBhvr>
                                        <p:cTn id="22" dur="26">
                                          <p:stCondLst>
                                            <p:cond delay="1642"/>
                                          </p:stCondLst>
                                        </p:cTn>
                                        <p:tgtEl>
                                          <p:spTgt spid="11"/>
                                        </p:tgtEl>
                                      </p:cBhvr>
                                      <p:to x="100000" y="90000"/>
                                    </p:animScale>
                                    <p:animScale>
                                      <p:cBhvr>
                                        <p:cTn id="23" dur="166" decel="50000">
                                          <p:stCondLst>
                                            <p:cond delay="1668"/>
                                          </p:stCondLst>
                                        </p:cTn>
                                        <p:tgtEl>
                                          <p:spTgt spid="11"/>
                                        </p:tgtEl>
                                      </p:cBhvr>
                                      <p:to x="100000" y="100000"/>
                                    </p:animScale>
                                    <p:animScale>
                                      <p:cBhvr>
                                        <p:cTn id="24" dur="26">
                                          <p:stCondLst>
                                            <p:cond delay="1808"/>
                                          </p:stCondLst>
                                        </p:cTn>
                                        <p:tgtEl>
                                          <p:spTgt spid="11"/>
                                        </p:tgtEl>
                                      </p:cBhvr>
                                      <p:to x="100000" y="95000"/>
                                    </p:animScale>
                                    <p:animScale>
                                      <p:cBhvr>
                                        <p:cTn id="25" dur="166" decel="50000">
                                          <p:stCondLst>
                                            <p:cond delay="1834"/>
                                          </p:stCondLst>
                                        </p:cTn>
                                        <p:tgtEl>
                                          <p:spTgt spid="11"/>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41" presetClass="entr" presetSubtype="0" fill="hold" grpId="0" nodeType="clickEffect">
                                  <p:stCondLst>
                                    <p:cond delay="0"/>
                                  </p:stCondLst>
                                  <p:iterate type="lt">
                                    <p:tmPct val="10000"/>
                                  </p:iterate>
                                  <p:childTnLst>
                                    <p:set>
                                      <p:cBhvr>
                                        <p:cTn id="29" dur="1" fill="hold">
                                          <p:stCondLst>
                                            <p:cond delay="0"/>
                                          </p:stCondLst>
                                        </p:cTn>
                                        <p:tgtEl>
                                          <p:spTgt spid="2"/>
                                        </p:tgtEl>
                                        <p:attrNameLst>
                                          <p:attrName>style.visibility</p:attrName>
                                        </p:attrNameLst>
                                      </p:cBhvr>
                                      <p:to>
                                        <p:strVal val="visible"/>
                                      </p:to>
                                    </p:set>
                                    <p:anim calcmode="lin" valueType="num">
                                      <p:cBhvr>
                                        <p:cTn id="30"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2"/>
                                        </p:tgtEl>
                                        <p:attrNameLst>
                                          <p:attrName>ppt_y</p:attrName>
                                        </p:attrNameLst>
                                      </p:cBhvr>
                                      <p:tavLst>
                                        <p:tav tm="0">
                                          <p:val>
                                            <p:strVal val="#ppt_y"/>
                                          </p:val>
                                        </p:tav>
                                        <p:tav tm="100000">
                                          <p:val>
                                            <p:strVal val="#ppt_y"/>
                                          </p:val>
                                        </p:tav>
                                      </p:tavLst>
                                    </p:anim>
                                    <p:anim calcmode="lin" valueType="num">
                                      <p:cBhvr>
                                        <p:cTn id="32"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Documents and Settings\Administrator\桌面\新建文件夹\ppt背景图片\E]PE`XTPU0$U6`EXUJ(49@M.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2915060" y="1186558"/>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dirty="0" smtClean="0">
                <a:ln w="11430"/>
                <a:solidFill>
                  <a:srgbClr val="002060"/>
                </a:solidFill>
                <a:latin typeface="华文琥珀" pitchFamily="2" charset="-122"/>
                <a:ea typeface="华文琥珀" pitchFamily="2" charset="-122"/>
              </a:rPr>
              <a:t>诗歌理解</a:t>
            </a:r>
            <a:endParaRPr lang="zh-CN" altLang="en-US" sz="6000" dirty="0">
              <a:ln w="11430"/>
              <a:solidFill>
                <a:srgbClr val="002060"/>
              </a:solidFill>
              <a:latin typeface="华文琥珀" pitchFamily="2" charset="-122"/>
              <a:ea typeface="华文琥珀" pitchFamily="2" charset="-122"/>
            </a:endParaRPr>
          </a:p>
        </p:txBody>
      </p:sp>
      <p:sp>
        <p:nvSpPr>
          <p:cNvPr id="4" name="矩形 3"/>
          <p:cNvSpPr/>
          <p:nvPr/>
        </p:nvSpPr>
        <p:spPr>
          <a:xfrm>
            <a:off x="208048" y="2507814"/>
            <a:ext cx="8676456" cy="954107"/>
          </a:xfrm>
          <a:prstGeom prst="rect">
            <a:avLst/>
          </a:prstGeom>
        </p:spPr>
        <p:txBody>
          <a:bodyPr wrap="square">
            <a:spAutoFit/>
          </a:bodyPr>
          <a:lstStyle/>
          <a:p>
            <a:r>
              <a:rPr lang="zh-CN" altLang="zh-CN" sz="2800" b="1" dirty="0">
                <a:solidFill>
                  <a:srgbClr val="800000"/>
                </a:solidFill>
                <a:latin typeface="华文楷体" pitchFamily="2" charset="-122"/>
                <a:ea typeface="华文楷体" pitchFamily="2" charset="-122"/>
              </a:rPr>
              <a:t>开头两</a:t>
            </a:r>
            <a:r>
              <a:rPr lang="zh-CN" altLang="zh-CN" sz="2800" b="1" dirty="0" smtClean="0">
                <a:solidFill>
                  <a:srgbClr val="800000"/>
                </a:solidFill>
                <a:latin typeface="华文楷体" pitchFamily="2" charset="-122"/>
                <a:ea typeface="华文楷体" pitchFamily="2" charset="-122"/>
              </a:rPr>
              <a:t>句</a:t>
            </a:r>
            <a:r>
              <a:rPr lang="en-US" altLang="zh-CN" sz="2800" b="1" dirty="0" smtClean="0">
                <a:solidFill>
                  <a:srgbClr val="800000"/>
                </a:solidFill>
                <a:latin typeface="华文楷体" pitchFamily="2" charset="-122"/>
                <a:ea typeface="华文楷体" pitchFamily="2" charset="-122"/>
              </a:rPr>
              <a:t> “</a:t>
            </a:r>
            <a:r>
              <a:rPr lang="zh-CN" altLang="zh-CN" sz="2800" b="1" dirty="0" smtClean="0">
                <a:solidFill>
                  <a:srgbClr val="800000"/>
                </a:solidFill>
                <a:latin typeface="华文楷体" pitchFamily="2" charset="-122"/>
                <a:ea typeface="华文楷体" pitchFamily="2" charset="-122"/>
              </a:rPr>
              <a:t>风</a:t>
            </a:r>
            <a:r>
              <a:rPr lang="zh-CN" altLang="zh-CN" sz="2800" b="1" dirty="0">
                <a:solidFill>
                  <a:srgbClr val="800000"/>
                </a:solidFill>
                <a:latin typeface="华文楷体" pitchFamily="2" charset="-122"/>
                <a:ea typeface="华文楷体" pitchFamily="2" charset="-122"/>
              </a:rPr>
              <a:t>从大地</a:t>
            </a:r>
            <a:r>
              <a:rPr lang="zh-CN" altLang="zh-CN" sz="2800" b="1" dirty="0">
                <a:solidFill>
                  <a:srgbClr val="0000FF"/>
                </a:solidFill>
                <a:latin typeface="华文楷体" pitchFamily="2" charset="-122"/>
                <a:ea typeface="华文楷体" pitchFamily="2" charset="-122"/>
              </a:rPr>
              <a:t>卷</a:t>
            </a:r>
            <a:r>
              <a:rPr lang="zh-CN" altLang="zh-CN" sz="2800" b="1" dirty="0">
                <a:solidFill>
                  <a:srgbClr val="800000"/>
                </a:solidFill>
                <a:latin typeface="华文楷体" pitchFamily="2" charset="-122"/>
                <a:ea typeface="华文楷体" pitchFamily="2" charset="-122"/>
              </a:rPr>
              <a:t>来，雨从大地</a:t>
            </a:r>
            <a:r>
              <a:rPr lang="zh-CN" altLang="zh-CN" sz="2800" b="1" dirty="0">
                <a:solidFill>
                  <a:srgbClr val="0000FF"/>
                </a:solidFill>
                <a:latin typeface="华文楷体" pitchFamily="2" charset="-122"/>
                <a:ea typeface="华文楷体" pitchFamily="2" charset="-122"/>
              </a:rPr>
              <a:t>奔</a:t>
            </a:r>
            <a:r>
              <a:rPr lang="zh-CN" altLang="zh-CN" sz="2800" b="1" dirty="0" smtClean="0">
                <a:solidFill>
                  <a:srgbClr val="800000"/>
                </a:solidFill>
                <a:latin typeface="华文楷体" pitchFamily="2" charset="-122"/>
                <a:ea typeface="华文楷体" pitchFamily="2" charset="-122"/>
              </a:rPr>
              <a:t>来</a:t>
            </a:r>
            <a:r>
              <a:rPr lang="en-US" altLang="zh-CN" sz="2800" b="1" dirty="0" smtClean="0">
                <a:solidFill>
                  <a:srgbClr val="800000"/>
                </a:solidFill>
                <a:latin typeface="华文楷体" pitchFamily="2" charset="-122"/>
                <a:ea typeface="华文楷体" pitchFamily="2" charset="-122"/>
              </a:rPr>
              <a:t>”</a:t>
            </a:r>
            <a:r>
              <a:rPr lang="zh-CN" altLang="zh-CN" sz="2800" b="1" dirty="0" smtClean="0">
                <a:solidFill>
                  <a:srgbClr val="800000"/>
                </a:solidFill>
                <a:latin typeface="华文楷体" pitchFamily="2" charset="-122"/>
                <a:ea typeface="华文楷体" pitchFamily="2" charset="-122"/>
              </a:rPr>
              <a:t>中</a:t>
            </a:r>
            <a:r>
              <a:rPr lang="zh-CN" altLang="en-US" sz="2800" b="1" dirty="0" smtClean="0">
                <a:solidFill>
                  <a:srgbClr val="800000"/>
                </a:solidFill>
                <a:latin typeface="华文楷体" pitchFamily="2" charset="-122"/>
                <a:ea typeface="华文楷体" pitchFamily="2" charset="-122"/>
              </a:rPr>
              <a:t>的</a:t>
            </a:r>
            <a:r>
              <a:rPr lang="en-US" altLang="zh-CN" sz="2800" b="1" dirty="0" smtClean="0">
                <a:solidFill>
                  <a:srgbClr val="800000"/>
                </a:solidFill>
                <a:latin typeface="华文楷体" pitchFamily="2" charset="-122"/>
                <a:ea typeface="华文楷体" pitchFamily="2" charset="-122"/>
              </a:rPr>
              <a:t>“</a:t>
            </a:r>
            <a:r>
              <a:rPr lang="zh-CN" altLang="zh-CN" sz="2800" b="1" dirty="0" smtClean="0">
                <a:solidFill>
                  <a:srgbClr val="800000"/>
                </a:solidFill>
                <a:latin typeface="华文楷体" pitchFamily="2" charset="-122"/>
                <a:ea typeface="华文楷体" pitchFamily="2" charset="-122"/>
              </a:rPr>
              <a:t>卷</a:t>
            </a:r>
            <a:r>
              <a:rPr lang="zh-CN" altLang="en-US" sz="2800" b="1" dirty="0">
                <a:solidFill>
                  <a:srgbClr val="800000"/>
                </a:solidFill>
                <a:latin typeface="华文楷体" pitchFamily="2" charset="-122"/>
                <a:ea typeface="华文楷体" pitchFamily="2" charset="-122"/>
              </a:rPr>
              <a:t>、</a:t>
            </a:r>
            <a:r>
              <a:rPr lang="zh-CN" altLang="zh-CN" sz="2800" b="1" dirty="0" smtClean="0">
                <a:solidFill>
                  <a:srgbClr val="800000"/>
                </a:solidFill>
                <a:latin typeface="华文楷体" pitchFamily="2" charset="-122"/>
                <a:ea typeface="华文楷体" pitchFamily="2" charset="-122"/>
              </a:rPr>
              <a:t>奔</a:t>
            </a:r>
            <a:r>
              <a:rPr lang="en-US" altLang="zh-CN" sz="2800" b="1" dirty="0">
                <a:solidFill>
                  <a:srgbClr val="800000"/>
                </a:solidFill>
                <a:latin typeface="华文楷体" pitchFamily="2" charset="-122"/>
                <a:ea typeface="华文楷体" pitchFamily="2" charset="-122"/>
              </a:rPr>
              <a:t>”</a:t>
            </a:r>
            <a:r>
              <a:rPr lang="zh-CN" altLang="zh-CN" sz="2800" b="1" dirty="0">
                <a:solidFill>
                  <a:srgbClr val="800000"/>
                </a:solidFill>
                <a:latin typeface="华文楷体" pitchFamily="2" charset="-122"/>
                <a:ea typeface="华文楷体" pitchFamily="2" charset="-122"/>
              </a:rPr>
              <a:t>二字有什么表达效果？</a:t>
            </a:r>
          </a:p>
        </p:txBody>
      </p:sp>
      <p:sp>
        <p:nvSpPr>
          <p:cNvPr id="6" name="文本框 96258"/>
          <p:cNvSpPr txBox="1">
            <a:spLocks noChangeArrowheads="1"/>
          </p:cNvSpPr>
          <p:nvPr/>
        </p:nvSpPr>
        <p:spPr bwMode="auto">
          <a:xfrm>
            <a:off x="3059832" y="3565080"/>
            <a:ext cx="5903018"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spcBef>
                <a:spcPct val="50000"/>
              </a:spcBef>
            </a:pPr>
            <a:r>
              <a:rPr lang="zh-CN" altLang="en-US" sz="2800" b="1" dirty="0" smtClean="0">
                <a:solidFill>
                  <a:srgbClr val="0000FF"/>
                </a:solidFill>
                <a:latin typeface="Calibri"/>
                <a:ea typeface="华文楷体" pitchFamily="2" charset="-122"/>
                <a:cs typeface="Calibri"/>
              </a:rPr>
              <a:t>❶ </a:t>
            </a:r>
            <a:r>
              <a:rPr lang="zh-CN" altLang="zh-CN" sz="2800" b="1" dirty="0" smtClean="0">
                <a:solidFill>
                  <a:srgbClr val="0000FF"/>
                </a:solidFill>
                <a:latin typeface="华文楷体" pitchFamily="2" charset="-122"/>
                <a:ea typeface="华文楷体" pitchFamily="2" charset="-122"/>
              </a:rPr>
              <a:t>“卷”</a:t>
            </a:r>
            <a:r>
              <a:rPr lang="en-US" altLang="zh-CN" sz="2800" b="1" dirty="0" smtClean="0">
                <a:solidFill>
                  <a:srgbClr val="0000FF"/>
                </a:solidFill>
                <a:latin typeface="华文楷体" pitchFamily="2" charset="-122"/>
                <a:ea typeface="华文楷体" pitchFamily="2" charset="-122"/>
              </a:rPr>
              <a:t> </a:t>
            </a:r>
            <a:r>
              <a:rPr lang="zh-CN" altLang="en-US" sz="2800" b="1" dirty="0" smtClean="0">
                <a:solidFill>
                  <a:srgbClr val="0000FF"/>
                </a:solidFill>
                <a:latin typeface="华文楷体" pitchFamily="2" charset="-122"/>
                <a:ea typeface="华文楷体" pitchFamily="2" charset="-122"/>
              </a:rPr>
              <a:t>的意思是“裹挟”，用在句中</a:t>
            </a:r>
            <a:r>
              <a:rPr lang="zh-CN" altLang="zh-CN" sz="2800" b="1" dirty="0" smtClean="0">
                <a:solidFill>
                  <a:srgbClr val="0000FF"/>
                </a:solidFill>
                <a:latin typeface="华文楷体" pitchFamily="2" charset="-122"/>
                <a:ea typeface="华文楷体" pitchFamily="2" charset="-122"/>
              </a:rPr>
              <a:t>生动</a:t>
            </a:r>
            <a:r>
              <a:rPr lang="zh-CN" altLang="en-US" sz="2800" b="1" dirty="0" smtClean="0">
                <a:solidFill>
                  <a:srgbClr val="0000FF"/>
                </a:solidFill>
                <a:latin typeface="华文楷体" pitchFamily="2" charset="-122"/>
                <a:ea typeface="华文楷体" pitchFamily="2" charset="-122"/>
              </a:rPr>
              <a:t>地描绘出动荡、不安定的“风”被裹挟着冲过来的动态，体现了自然之力</a:t>
            </a:r>
            <a:r>
              <a:rPr lang="zh-CN" altLang="en-US" sz="2800" b="1" dirty="0" smtClean="0">
                <a:solidFill>
                  <a:srgbClr val="0000FF"/>
                </a:solidFill>
                <a:latin typeface="Calibri"/>
                <a:ea typeface="华文楷体" pitchFamily="2" charset="-122"/>
                <a:cs typeface="Calibri"/>
              </a:rPr>
              <a:t>❷“奔”形容速度快，</a:t>
            </a:r>
            <a:r>
              <a:rPr lang="zh-CN" altLang="en-US" sz="2800" b="1" dirty="0">
                <a:solidFill>
                  <a:srgbClr val="0000FF"/>
                </a:solidFill>
                <a:latin typeface="华文楷体" pitchFamily="2" charset="-122"/>
                <a:ea typeface="华文楷体" pitchFamily="2" charset="-122"/>
              </a:rPr>
              <a:t>用在句中</a:t>
            </a:r>
            <a:r>
              <a:rPr lang="zh-CN" altLang="en-US" sz="2800" b="1" dirty="0" smtClean="0">
                <a:solidFill>
                  <a:srgbClr val="0000FF"/>
                </a:solidFill>
                <a:latin typeface="华文楷体" pitchFamily="2" charset="-122"/>
                <a:ea typeface="华文楷体" pitchFamily="2" charset="-122"/>
              </a:rPr>
              <a:t>突出</a:t>
            </a:r>
            <a:r>
              <a:rPr lang="zh-CN" altLang="en-US" sz="2800" b="1" dirty="0">
                <a:solidFill>
                  <a:srgbClr val="0000FF"/>
                </a:solidFill>
                <a:latin typeface="华文楷体" pitchFamily="2" charset="-122"/>
                <a:ea typeface="华文楷体" pitchFamily="2" charset="-122"/>
              </a:rPr>
              <a:t>风雨</a:t>
            </a:r>
            <a:r>
              <a:rPr lang="zh-CN" altLang="en-US" sz="2800" b="1" dirty="0" smtClean="0">
                <a:solidFill>
                  <a:srgbClr val="0000FF"/>
                </a:solidFill>
                <a:latin typeface="华文楷体" pitchFamily="2" charset="-122"/>
                <a:ea typeface="华文楷体" pitchFamily="2" charset="-122"/>
              </a:rPr>
              <a:t>气势之磅礴、猛烈。</a:t>
            </a:r>
            <a:endParaRPr lang="zh-CN" altLang="zh-CN" sz="2800" b="1" dirty="0">
              <a:solidFill>
                <a:srgbClr val="0000FF"/>
              </a:solidFill>
              <a:latin typeface="华文楷体" pitchFamily="2" charset="-122"/>
              <a:ea typeface="华文楷体" pitchFamily="2" charset="-122"/>
            </a:endParaRPr>
          </a:p>
        </p:txBody>
      </p:sp>
      <p:sp>
        <p:nvSpPr>
          <p:cNvPr id="7" name="文本框 96258"/>
          <p:cNvSpPr txBox="1">
            <a:spLocks noChangeArrowheads="1"/>
          </p:cNvSpPr>
          <p:nvPr/>
        </p:nvSpPr>
        <p:spPr bwMode="auto">
          <a:xfrm>
            <a:off x="1691680" y="6338631"/>
            <a:ext cx="576064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spcBef>
                <a:spcPct val="50000"/>
              </a:spcBef>
            </a:pPr>
            <a:r>
              <a:rPr lang="zh-CN" altLang="en-US" sz="2800" b="1" dirty="0">
                <a:solidFill>
                  <a:srgbClr val="FF0000"/>
                </a:solidFill>
                <a:latin typeface="华文楷体" pitchFamily="2" charset="-122"/>
                <a:ea typeface="华文楷体" pitchFamily="2" charset="-122"/>
              </a:rPr>
              <a:t>❸两</a:t>
            </a:r>
            <a:r>
              <a:rPr lang="zh-CN" altLang="en-US" sz="2800" b="1" dirty="0" smtClean="0">
                <a:solidFill>
                  <a:srgbClr val="FF0000"/>
                </a:solidFill>
                <a:latin typeface="华文楷体" pitchFamily="2" charset="-122"/>
                <a:ea typeface="华文楷体" pitchFamily="2" charset="-122"/>
              </a:rPr>
              <a:t>个描绘了极</a:t>
            </a:r>
            <a:r>
              <a:rPr lang="zh-CN" altLang="en-US" sz="2800" b="1" dirty="0">
                <a:solidFill>
                  <a:srgbClr val="FF0000"/>
                </a:solidFill>
                <a:latin typeface="华文楷体" pitchFamily="2" charset="-122"/>
                <a:ea typeface="华文楷体" pitchFamily="2" charset="-122"/>
              </a:rPr>
              <a:t>有气势的</a:t>
            </a:r>
            <a:r>
              <a:rPr lang="zh-CN" altLang="en-US" sz="2800" b="1" dirty="0" smtClean="0">
                <a:solidFill>
                  <a:srgbClr val="FF0000"/>
                </a:solidFill>
                <a:latin typeface="华文楷体" pitchFamily="2" charset="-122"/>
                <a:ea typeface="华文楷体" pitchFamily="2" charset="-122"/>
              </a:rPr>
              <a:t>自然景观。</a:t>
            </a:r>
            <a:endParaRPr lang="zh-CN" altLang="zh-CN" sz="2800" b="1" dirty="0">
              <a:solidFill>
                <a:srgbClr val="FF0000"/>
              </a:solidFill>
              <a:latin typeface="华文楷体" pitchFamily="2" charset="-122"/>
              <a:ea typeface="华文楷体" pitchFamily="2" charset="-122"/>
            </a:endParaRPr>
          </a:p>
        </p:txBody>
      </p:sp>
      <p:pic>
        <p:nvPicPr>
          <p:cNvPr id="9" name="Picture 3" descr="C:\Documents and Settings\Administrator\桌面\timg (4).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208048" y="3717032"/>
            <a:ext cx="2862673" cy="23762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449977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6"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6"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80">
                                          <p:stCondLst>
                                            <p:cond delay="0"/>
                                          </p:stCondLst>
                                        </p:cTn>
                                        <p:tgtEl>
                                          <p:spTgt spid="6"/>
                                        </p:tgtEl>
                                      </p:cBhvr>
                                    </p:animEffect>
                                    <p:anim calcmode="lin" valueType="num">
                                      <p:cBhvr>
                                        <p:cTn id="18"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23" dur="26">
                                          <p:stCondLst>
                                            <p:cond delay="650"/>
                                          </p:stCondLst>
                                        </p:cTn>
                                        <p:tgtEl>
                                          <p:spTgt spid="6"/>
                                        </p:tgtEl>
                                      </p:cBhvr>
                                      <p:to x="100000" y="60000"/>
                                    </p:animScale>
                                    <p:animScale>
                                      <p:cBhvr>
                                        <p:cTn id="24" dur="166" decel="50000">
                                          <p:stCondLst>
                                            <p:cond delay="676"/>
                                          </p:stCondLst>
                                        </p:cTn>
                                        <p:tgtEl>
                                          <p:spTgt spid="6"/>
                                        </p:tgtEl>
                                      </p:cBhvr>
                                      <p:to x="100000" y="100000"/>
                                    </p:animScale>
                                    <p:animScale>
                                      <p:cBhvr>
                                        <p:cTn id="25" dur="26">
                                          <p:stCondLst>
                                            <p:cond delay="1312"/>
                                          </p:stCondLst>
                                        </p:cTn>
                                        <p:tgtEl>
                                          <p:spTgt spid="6"/>
                                        </p:tgtEl>
                                      </p:cBhvr>
                                      <p:to x="100000" y="80000"/>
                                    </p:animScale>
                                    <p:animScale>
                                      <p:cBhvr>
                                        <p:cTn id="26" dur="166" decel="50000">
                                          <p:stCondLst>
                                            <p:cond delay="1338"/>
                                          </p:stCondLst>
                                        </p:cTn>
                                        <p:tgtEl>
                                          <p:spTgt spid="6"/>
                                        </p:tgtEl>
                                      </p:cBhvr>
                                      <p:to x="100000" y="100000"/>
                                    </p:animScale>
                                    <p:animScale>
                                      <p:cBhvr>
                                        <p:cTn id="27" dur="26">
                                          <p:stCondLst>
                                            <p:cond delay="1642"/>
                                          </p:stCondLst>
                                        </p:cTn>
                                        <p:tgtEl>
                                          <p:spTgt spid="6"/>
                                        </p:tgtEl>
                                      </p:cBhvr>
                                      <p:to x="100000" y="90000"/>
                                    </p:animScale>
                                    <p:animScale>
                                      <p:cBhvr>
                                        <p:cTn id="28" dur="166" decel="50000">
                                          <p:stCondLst>
                                            <p:cond delay="1668"/>
                                          </p:stCondLst>
                                        </p:cTn>
                                        <p:tgtEl>
                                          <p:spTgt spid="6"/>
                                        </p:tgtEl>
                                      </p:cBhvr>
                                      <p:to x="100000" y="100000"/>
                                    </p:animScale>
                                    <p:animScale>
                                      <p:cBhvr>
                                        <p:cTn id="29" dur="26">
                                          <p:stCondLst>
                                            <p:cond delay="1808"/>
                                          </p:stCondLst>
                                        </p:cTn>
                                        <p:tgtEl>
                                          <p:spTgt spid="6"/>
                                        </p:tgtEl>
                                      </p:cBhvr>
                                      <p:to x="100000" y="95000"/>
                                    </p:animScale>
                                    <p:animScale>
                                      <p:cBhvr>
                                        <p:cTn id="30" dur="166" decel="50000">
                                          <p:stCondLst>
                                            <p:cond delay="1834"/>
                                          </p:stCondLst>
                                        </p:cTn>
                                        <p:tgtEl>
                                          <p:spTgt spid="6"/>
                                        </p:tgtEl>
                                      </p:cBhvr>
                                      <p:to x="100000" y="100000"/>
                                    </p:animScale>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barn(inVertical)">
                                      <p:cBhvr>
                                        <p:cTn id="3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C:\Documents and Settings\Administrator\桌面\新建文件夹\ppt背景图片\E]PE`XTPU0$U6`EXUJ(49@M.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9" name="矩形 8"/>
          <p:cNvSpPr/>
          <p:nvPr/>
        </p:nvSpPr>
        <p:spPr>
          <a:xfrm>
            <a:off x="2915060" y="1186558"/>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dirty="0" smtClean="0">
                <a:ln w="11430"/>
                <a:solidFill>
                  <a:srgbClr val="002060"/>
                </a:solidFill>
                <a:latin typeface="华文琥珀" pitchFamily="2" charset="-122"/>
                <a:ea typeface="华文琥珀" pitchFamily="2" charset="-122"/>
              </a:rPr>
              <a:t>诗歌理解</a:t>
            </a:r>
            <a:endParaRPr lang="zh-CN" altLang="en-US" sz="6000" dirty="0">
              <a:ln w="11430"/>
              <a:solidFill>
                <a:srgbClr val="002060"/>
              </a:solidFill>
              <a:latin typeface="华文琥珀" pitchFamily="2" charset="-122"/>
              <a:ea typeface="华文琥珀" pitchFamily="2" charset="-122"/>
            </a:endParaRPr>
          </a:p>
        </p:txBody>
      </p:sp>
      <p:sp>
        <p:nvSpPr>
          <p:cNvPr id="2" name="矩形 1"/>
          <p:cNvSpPr/>
          <p:nvPr/>
        </p:nvSpPr>
        <p:spPr>
          <a:xfrm>
            <a:off x="-25724" y="2492896"/>
            <a:ext cx="9169724" cy="1077218"/>
          </a:xfrm>
          <a:prstGeom prst="rect">
            <a:avLst/>
          </a:prstGeom>
        </p:spPr>
        <p:txBody>
          <a:bodyPr wrap="square">
            <a:spAutoFit/>
          </a:bodyPr>
          <a:lstStyle/>
          <a:p>
            <a:r>
              <a:rPr lang="zh-CN" altLang="zh-CN" sz="3200" b="1" dirty="0" smtClean="0">
                <a:solidFill>
                  <a:srgbClr val="800000"/>
                </a:solidFill>
                <a:latin typeface="华文楷体" pitchFamily="2" charset="-122"/>
                <a:ea typeface="华文楷体" pitchFamily="2" charset="-122"/>
              </a:rPr>
              <a:t>诗歌</a:t>
            </a:r>
            <a:r>
              <a:rPr lang="zh-CN" altLang="zh-CN" sz="3200" b="1" dirty="0">
                <a:solidFill>
                  <a:srgbClr val="800000"/>
                </a:solidFill>
                <a:latin typeface="华文楷体" pitchFamily="2" charset="-122"/>
                <a:ea typeface="华文楷体" pitchFamily="2" charset="-122"/>
              </a:rPr>
              <a:t>之中的</a:t>
            </a:r>
            <a:r>
              <a:rPr lang="en-US" altLang="zh-CN" sz="3200" b="1" dirty="0">
                <a:solidFill>
                  <a:srgbClr val="800000"/>
                </a:solidFill>
                <a:latin typeface="华文楷体" pitchFamily="2" charset="-122"/>
                <a:ea typeface="华文楷体" pitchFamily="2" charset="-122"/>
              </a:rPr>
              <a:t>“</a:t>
            </a:r>
            <a:r>
              <a:rPr lang="zh-CN" altLang="zh-CN" sz="3200" b="1" dirty="0">
                <a:solidFill>
                  <a:srgbClr val="800000"/>
                </a:solidFill>
                <a:latin typeface="华文楷体" pitchFamily="2" charset="-122"/>
                <a:ea typeface="华文楷体" pitchFamily="2" charset="-122"/>
              </a:rPr>
              <a:t>风</a:t>
            </a:r>
            <a:r>
              <a:rPr lang="en-US" altLang="zh-CN" sz="3200" b="1" dirty="0">
                <a:solidFill>
                  <a:srgbClr val="800000"/>
                </a:solidFill>
                <a:latin typeface="华文楷体" pitchFamily="2" charset="-122"/>
                <a:ea typeface="华文楷体" pitchFamily="2" charset="-122"/>
              </a:rPr>
              <a:t>”“</a:t>
            </a:r>
            <a:r>
              <a:rPr lang="zh-CN" altLang="zh-CN" sz="3200" b="1" dirty="0">
                <a:solidFill>
                  <a:srgbClr val="800000"/>
                </a:solidFill>
                <a:latin typeface="华文楷体" pitchFamily="2" charset="-122"/>
                <a:ea typeface="华文楷体" pitchFamily="2" charset="-122"/>
              </a:rPr>
              <a:t>雨</a:t>
            </a:r>
            <a:r>
              <a:rPr lang="en-US" altLang="zh-CN" sz="3200" b="1" dirty="0">
                <a:solidFill>
                  <a:srgbClr val="800000"/>
                </a:solidFill>
                <a:latin typeface="华文楷体" pitchFamily="2" charset="-122"/>
                <a:ea typeface="华文楷体" pitchFamily="2" charset="-122"/>
              </a:rPr>
              <a:t>”</a:t>
            </a:r>
            <a:r>
              <a:rPr lang="zh-CN" altLang="zh-CN" sz="3200" b="1" dirty="0">
                <a:solidFill>
                  <a:srgbClr val="800000"/>
                </a:solidFill>
                <a:latin typeface="华文楷体" pitchFamily="2" charset="-122"/>
                <a:ea typeface="华文楷体" pitchFamily="2" charset="-122"/>
              </a:rPr>
              <a:t>仅指自然界的风雨吗？还有什么象征意义？</a:t>
            </a:r>
            <a:r>
              <a:rPr lang="en-US" altLang="zh-CN" sz="3200" b="1" dirty="0">
                <a:solidFill>
                  <a:srgbClr val="800000"/>
                </a:solidFill>
                <a:latin typeface="华文楷体" pitchFamily="2" charset="-122"/>
                <a:ea typeface="华文楷体" pitchFamily="2" charset="-122"/>
              </a:rPr>
              <a:t>“</a:t>
            </a:r>
            <a:r>
              <a:rPr lang="zh-CN" altLang="zh-CN" sz="3200" b="1" dirty="0">
                <a:solidFill>
                  <a:srgbClr val="800000"/>
                </a:solidFill>
                <a:latin typeface="华文楷体" pitchFamily="2" charset="-122"/>
                <a:ea typeface="华文楷体" pitchFamily="2" charset="-122"/>
              </a:rPr>
              <a:t>大地</a:t>
            </a:r>
            <a:r>
              <a:rPr lang="en-US" altLang="zh-CN" sz="3200" b="1" dirty="0">
                <a:solidFill>
                  <a:srgbClr val="800000"/>
                </a:solidFill>
                <a:latin typeface="华文楷体" pitchFamily="2" charset="-122"/>
                <a:ea typeface="华文楷体" pitchFamily="2" charset="-122"/>
              </a:rPr>
              <a:t>”</a:t>
            </a:r>
            <a:r>
              <a:rPr lang="zh-CN" altLang="zh-CN" sz="3200" b="1" dirty="0">
                <a:solidFill>
                  <a:srgbClr val="800000"/>
                </a:solidFill>
                <a:latin typeface="华文楷体" pitchFamily="2" charset="-122"/>
                <a:ea typeface="华文楷体" pitchFamily="2" charset="-122"/>
              </a:rPr>
              <a:t>又有什么深层内涵？</a:t>
            </a:r>
          </a:p>
        </p:txBody>
      </p:sp>
      <p:sp>
        <p:nvSpPr>
          <p:cNvPr id="12" name="文本框 96258"/>
          <p:cNvSpPr txBox="1">
            <a:spLocks noChangeArrowheads="1"/>
          </p:cNvSpPr>
          <p:nvPr/>
        </p:nvSpPr>
        <p:spPr bwMode="auto">
          <a:xfrm>
            <a:off x="410" y="5635582"/>
            <a:ext cx="9143590" cy="112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spcBef>
                <a:spcPct val="50000"/>
              </a:spcBef>
            </a:pPr>
            <a:r>
              <a:rPr lang="zh-CN" altLang="en-US" sz="2800" b="1" dirty="0" smtClean="0">
                <a:latin typeface="Calibri"/>
                <a:ea typeface="华文楷体" pitchFamily="2" charset="-122"/>
                <a:cs typeface="Calibri"/>
              </a:rPr>
              <a:t>❷</a:t>
            </a:r>
            <a:r>
              <a:rPr lang="zh-CN" altLang="zh-CN" sz="2800" b="1" dirty="0" smtClean="0">
                <a:latin typeface="华文楷体" pitchFamily="2" charset="-122"/>
                <a:ea typeface="华文楷体" pitchFamily="2" charset="-122"/>
              </a:rPr>
              <a:t>上个世纪三十年代</a:t>
            </a:r>
            <a:r>
              <a:rPr lang="zh-CN" altLang="zh-CN" sz="2800" b="1" dirty="0">
                <a:latin typeface="华文楷体" pitchFamily="2" charset="-122"/>
                <a:ea typeface="华文楷体" pitchFamily="2" charset="-122"/>
              </a:rPr>
              <a:t>，当时中国</a:t>
            </a:r>
            <a:r>
              <a:rPr lang="zh-CN" altLang="en-US" sz="2800" b="1" dirty="0">
                <a:latin typeface="华文楷体" pitchFamily="2" charset="-122"/>
                <a:ea typeface="华文楷体" pitchFamily="2" charset="-122"/>
              </a:rPr>
              <a:t>社会</a:t>
            </a:r>
            <a:r>
              <a:rPr lang="zh-CN" altLang="zh-CN" sz="2800" b="1" dirty="0">
                <a:latin typeface="华文楷体" pitchFamily="2" charset="-122"/>
                <a:ea typeface="华文楷体" pitchFamily="2" charset="-122"/>
              </a:rPr>
              <a:t>局势</a:t>
            </a:r>
            <a:r>
              <a:rPr lang="zh-CN" altLang="en-US" sz="2800" b="1" dirty="0">
                <a:latin typeface="华文楷体" pitchFamily="2" charset="-122"/>
                <a:ea typeface="华文楷体" pitchFamily="2" charset="-122"/>
              </a:rPr>
              <a:t>动荡不安</a:t>
            </a:r>
            <a:r>
              <a:rPr lang="zh-CN" altLang="en-US" sz="2800" b="1" dirty="0" smtClean="0">
                <a:latin typeface="华文楷体" pitchFamily="2" charset="-122"/>
                <a:ea typeface="华文楷体" pitchFamily="2" charset="-122"/>
              </a:rPr>
              <a:t>，</a:t>
            </a:r>
            <a:r>
              <a:rPr lang="en-US" altLang="zh-CN" sz="2800" b="1" dirty="0" smtClean="0">
                <a:latin typeface="华文楷体" pitchFamily="2" charset="-122"/>
                <a:ea typeface="华文楷体" pitchFamily="2" charset="-122"/>
              </a:rPr>
              <a:t>“</a:t>
            </a:r>
            <a:r>
              <a:rPr lang="zh-CN" altLang="zh-CN" sz="2800" b="1" dirty="0" smtClean="0">
                <a:latin typeface="华文楷体" pitchFamily="2" charset="-122"/>
                <a:ea typeface="华文楷体" pitchFamily="2" charset="-122"/>
              </a:rPr>
              <a:t>风雨</a:t>
            </a:r>
            <a:r>
              <a:rPr lang="en-US" altLang="zh-CN" sz="2800" b="1" dirty="0" smtClean="0">
                <a:latin typeface="华文楷体" pitchFamily="2" charset="-122"/>
                <a:ea typeface="华文楷体" pitchFamily="2" charset="-122"/>
              </a:rPr>
              <a:t>”</a:t>
            </a:r>
            <a:r>
              <a:rPr lang="zh-CN" altLang="zh-CN" sz="2800" b="1" dirty="0" smtClean="0">
                <a:latin typeface="华文楷体" pitchFamily="2" charset="-122"/>
                <a:ea typeface="华文楷体" pitchFamily="2" charset="-122"/>
              </a:rPr>
              <a:t>更深</a:t>
            </a:r>
            <a:r>
              <a:rPr lang="zh-CN" altLang="zh-CN" sz="2800" b="1" dirty="0">
                <a:latin typeface="华文楷体" pitchFamily="2" charset="-122"/>
                <a:ea typeface="华文楷体" pitchFamily="2" charset="-122"/>
              </a:rPr>
              <a:t>层次的涵义</a:t>
            </a:r>
            <a:r>
              <a:rPr lang="zh-CN" altLang="en-US" sz="2800" b="1" dirty="0">
                <a:latin typeface="华文楷体" pitchFamily="2" charset="-122"/>
                <a:ea typeface="华文楷体" pitchFamily="2" charset="-122"/>
              </a:rPr>
              <a:t>是</a:t>
            </a:r>
            <a:r>
              <a:rPr lang="zh-CN" altLang="zh-CN" sz="2800" b="1" dirty="0">
                <a:solidFill>
                  <a:srgbClr val="FF0000"/>
                </a:solidFill>
                <a:latin typeface="华文楷体" pitchFamily="2" charset="-122"/>
                <a:ea typeface="华文楷体" pitchFamily="2" charset="-122"/>
              </a:rPr>
              <a:t>当时的中国社会所承受的苦难。</a:t>
            </a:r>
          </a:p>
        </p:txBody>
      </p:sp>
      <p:sp>
        <p:nvSpPr>
          <p:cNvPr id="3" name="矩形 2"/>
          <p:cNvSpPr/>
          <p:nvPr/>
        </p:nvSpPr>
        <p:spPr>
          <a:xfrm>
            <a:off x="2196915" y="3717031"/>
            <a:ext cx="4698722" cy="584775"/>
          </a:xfrm>
          <a:prstGeom prst="rect">
            <a:avLst/>
          </a:prstGeom>
        </p:spPr>
        <p:txBody>
          <a:bodyPr wrap="none">
            <a:spAutoFit/>
          </a:bodyPr>
          <a:lstStyle/>
          <a:p>
            <a:r>
              <a:rPr lang="zh-CN" altLang="zh-CN" sz="3200" b="1" dirty="0">
                <a:solidFill>
                  <a:srgbClr val="0000FF"/>
                </a:solidFill>
                <a:latin typeface="华文楷体" pitchFamily="2" charset="-122"/>
                <a:ea typeface="华文楷体" pitchFamily="2" charset="-122"/>
              </a:rPr>
              <a:t>不仅是指自然界中的</a:t>
            </a:r>
            <a:r>
              <a:rPr lang="zh-CN" altLang="zh-CN" sz="3200" b="1" dirty="0" smtClean="0">
                <a:solidFill>
                  <a:srgbClr val="0000FF"/>
                </a:solidFill>
                <a:latin typeface="华文楷体" pitchFamily="2" charset="-122"/>
                <a:ea typeface="华文楷体" pitchFamily="2" charset="-122"/>
              </a:rPr>
              <a:t>风雨</a:t>
            </a:r>
            <a:endParaRPr lang="zh-CN" altLang="en-US" sz="3200" dirty="0">
              <a:solidFill>
                <a:srgbClr val="0000FF"/>
              </a:solidFill>
              <a:latin typeface="华文楷体" pitchFamily="2" charset="-122"/>
              <a:ea typeface="华文楷体" pitchFamily="2" charset="-122"/>
            </a:endParaRPr>
          </a:p>
        </p:txBody>
      </p:sp>
      <p:sp>
        <p:nvSpPr>
          <p:cNvPr id="4" name="矩形 3"/>
          <p:cNvSpPr/>
          <p:nvPr/>
        </p:nvSpPr>
        <p:spPr>
          <a:xfrm>
            <a:off x="410" y="4404039"/>
            <a:ext cx="9114387" cy="1126462"/>
          </a:xfrm>
          <a:prstGeom prst="rect">
            <a:avLst/>
          </a:prstGeom>
        </p:spPr>
        <p:txBody>
          <a:bodyPr wrap="square">
            <a:spAutoFit/>
          </a:bodyPr>
          <a:lstStyle/>
          <a:p>
            <a:pPr>
              <a:lnSpc>
                <a:spcPct val="120000"/>
              </a:lnSpc>
            </a:pPr>
            <a:r>
              <a:rPr lang="zh-CN" altLang="en-US" sz="2800" b="1" dirty="0" smtClean="0">
                <a:latin typeface="Calibri"/>
                <a:ea typeface="华文楷体" pitchFamily="2" charset="-122"/>
                <a:cs typeface="Calibri"/>
              </a:rPr>
              <a:t>❶</a:t>
            </a:r>
            <a:r>
              <a:rPr lang="zh-CN" altLang="zh-CN" sz="2800" b="1" dirty="0" smtClean="0">
                <a:latin typeface="华文楷体" pitchFamily="2" charset="-122"/>
                <a:ea typeface="华文楷体" pitchFamily="2" charset="-122"/>
              </a:rPr>
              <a:t>对于</a:t>
            </a:r>
            <a:r>
              <a:rPr lang="zh-CN" altLang="zh-CN" sz="2800" b="1" dirty="0">
                <a:latin typeface="华文楷体" pitchFamily="2" charset="-122"/>
                <a:ea typeface="华文楷体" pitchFamily="2" charset="-122"/>
              </a:rPr>
              <a:t>“我”这样一个“年轻”没有人生阅历与生活经验的“舵手”来说，</a:t>
            </a:r>
            <a:r>
              <a:rPr lang="zh-CN" altLang="zh-CN" sz="2800" b="1" dirty="0">
                <a:solidFill>
                  <a:srgbClr val="FF0000"/>
                </a:solidFill>
                <a:latin typeface="华文楷体" pitchFamily="2" charset="-122"/>
                <a:ea typeface="华文楷体" pitchFamily="2" charset="-122"/>
              </a:rPr>
              <a:t>也象征着“人生”的</a:t>
            </a:r>
            <a:r>
              <a:rPr lang="zh-CN" altLang="en-US" sz="2800" b="1" dirty="0">
                <a:solidFill>
                  <a:srgbClr val="FF0000"/>
                </a:solidFill>
                <a:latin typeface="华文楷体" pitchFamily="2" charset="-122"/>
                <a:ea typeface="华文楷体" pitchFamily="2" charset="-122"/>
              </a:rPr>
              <a:t>坎坷与磨难</a:t>
            </a:r>
            <a:r>
              <a:rPr lang="zh-CN" altLang="zh-CN" sz="2800" b="1" dirty="0">
                <a:solidFill>
                  <a:srgbClr val="FF0000"/>
                </a:solidFill>
                <a:latin typeface="华文楷体" pitchFamily="2" charset="-122"/>
                <a:ea typeface="华文楷体" pitchFamily="2" charset="-122"/>
              </a:rPr>
              <a:t>。</a:t>
            </a:r>
            <a:endParaRPr lang="zh-CN" altLang="en-US" sz="2800" dirty="0">
              <a:latin typeface="华文楷体" pitchFamily="2" charset="-122"/>
              <a:ea typeface="华文楷体" pitchFamily="2" charset="-122"/>
            </a:endParaRPr>
          </a:p>
        </p:txBody>
      </p:sp>
    </p:spTree>
    <p:extLst>
      <p:ext uri="{BB962C8B-B14F-4D97-AF65-F5344CB8AC3E}">
        <p14:creationId xmlns:p14="http://schemas.microsoft.com/office/powerpoint/2010/main" val="37785094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80">
                                          <p:stCondLst>
                                            <p:cond delay="0"/>
                                          </p:stCondLst>
                                        </p:cTn>
                                        <p:tgtEl>
                                          <p:spTgt spid="3"/>
                                        </p:tgtEl>
                                      </p:cBhvr>
                                    </p:animEffect>
                                    <p:anim calcmode="lin" valueType="num">
                                      <p:cBhvr>
                                        <p:cTn id="13"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8" dur="26">
                                          <p:stCondLst>
                                            <p:cond delay="650"/>
                                          </p:stCondLst>
                                        </p:cTn>
                                        <p:tgtEl>
                                          <p:spTgt spid="3"/>
                                        </p:tgtEl>
                                      </p:cBhvr>
                                      <p:to x="100000" y="60000"/>
                                    </p:animScale>
                                    <p:animScale>
                                      <p:cBhvr>
                                        <p:cTn id="19" dur="166" decel="50000">
                                          <p:stCondLst>
                                            <p:cond delay="676"/>
                                          </p:stCondLst>
                                        </p:cTn>
                                        <p:tgtEl>
                                          <p:spTgt spid="3"/>
                                        </p:tgtEl>
                                      </p:cBhvr>
                                      <p:to x="100000" y="100000"/>
                                    </p:animScale>
                                    <p:animScale>
                                      <p:cBhvr>
                                        <p:cTn id="20" dur="26">
                                          <p:stCondLst>
                                            <p:cond delay="1312"/>
                                          </p:stCondLst>
                                        </p:cTn>
                                        <p:tgtEl>
                                          <p:spTgt spid="3"/>
                                        </p:tgtEl>
                                      </p:cBhvr>
                                      <p:to x="100000" y="80000"/>
                                    </p:animScale>
                                    <p:animScale>
                                      <p:cBhvr>
                                        <p:cTn id="21" dur="166" decel="50000">
                                          <p:stCondLst>
                                            <p:cond delay="1338"/>
                                          </p:stCondLst>
                                        </p:cTn>
                                        <p:tgtEl>
                                          <p:spTgt spid="3"/>
                                        </p:tgtEl>
                                      </p:cBhvr>
                                      <p:to x="100000" y="100000"/>
                                    </p:animScale>
                                    <p:animScale>
                                      <p:cBhvr>
                                        <p:cTn id="22" dur="26">
                                          <p:stCondLst>
                                            <p:cond delay="1642"/>
                                          </p:stCondLst>
                                        </p:cTn>
                                        <p:tgtEl>
                                          <p:spTgt spid="3"/>
                                        </p:tgtEl>
                                      </p:cBhvr>
                                      <p:to x="100000" y="90000"/>
                                    </p:animScale>
                                    <p:animScale>
                                      <p:cBhvr>
                                        <p:cTn id="23" dur="166" decel="50000">
                                          <p:stCondLst>
                                            <p:cond delay="1668"/>
                                          </p:stCondLst>
                                        </p:cTn>
                                        <p:tgtEl>
                                          <p:spTgt spid="3"/>
                                        </p:tgtEl>
                                      </p:cBhvr>
                                      <p:to x="100000" y="100000"/>
                                    </p:animScale>
                                    <p:animScale>
                                      <p:cBhvr>
                                        <p:cTn id="24" dur="26">
                                          <p:stCondLst>
                                            <p:cond delay="1808"/>
                                          </p:stCondLst>
                                        </p:cTn>
                                        <p:tgtEl>
                                          <p:spTgt spid="3"/>
                                        </p:tgtEl>
                                      </p:cBhvr>
                                      <p:to x="100000" y="95000"/>
                                    </p:animScale>
                                    <p:animScale>
                                      <p:cBhvr>
                                        <p:cTn id="25" dur="166" decel="50000">
                                          <p:stCondLst>
                                            <p:cond delay="1834"/>
                                          </p:stCondLst>
                                        </p:cTn>
                                        <p:tgtEl>
                                          <p:spTgt spid="3"/>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barn(inVertical)">
                                      <p:cBhvr>
                                        <p:cTn id="30" dur="500"/>
                                        <p:tgtEl>
                                          <p:spTgt spid="4"/>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barn(inVertical)">
                                      <p:cBhvr>
                                        <p:cTn id="3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2" grpId="0"/>
      <p:bldP spid="3" grpId="0"/>
      <p:bldP spid="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Documents and Settings\Administrator\桌面\新建文件夹\ppt背景图片\E]PE`XTPU0$U6`EXUJ(49@M.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2915060" y="1186558"/>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dirty="0" smtClean="0">
                <a:ln w="11430"/>
                <a:solidFill>
                  <a:srgbClr val="002060"/>
                </a:solidFill>
                <a:latin typeface="华文琥珀" pitchFamily="2" charset="-122"/>
                <a:ea typeface="华文琥珀" pitchFamily="2" charset="-122"/>
              </a:rPr>
              <a:t>诗歌理解</a:t>
            </a:r>
            <a:endParaRPr lang="zh-CN" altLang="en-US" sz="6000" dirty="0">
              <a:ln w="11430"/>
              <a:solidFill>
                <a:srgbClr val="002060"/>
              </a:solidFill>
              <a:latin typeface="华文琥珀" pitchFamily="2" charset="-122"/>
              <a:ea typeface="华文琥珀" pitchFamily="2" charset="-122"/>
            </a:endParaRPr>
          </a:p>
        </p:txBody>
      </p:sp>
      <p:sp>
        <p:nvSpPr>
          <p:cNvPr id="4" name="Rectangle 18"/>
          <p:cNvSpPr>
            <a:spLocks noChangeArrowheads="1"/>
          </p:cNvSpPr>
          <p:nvPr/>
        </p:nvSpPr>
        <p:spPr bwMode="auto">
          <a:xfrm>
            <a:off x="-25724" y="2405715"/>
            <a:ext cx="9144000" cy="1077218"/>
          </a:xfrm>
          <a:prstGeom prst="rect">
            <a:avLst/>
          </a:prstGeom>
          <a:noFill/>
          <a:ln w="9525">
            <a:noFill/>
            <a:miter lim="800000"/>
            <a:headEnd/>
            <a:tailEnd/>
          </a:ln>
          <a:effectLst/>
        </p:spPr>
        <p:txBody>
          <a:bodyPr wrap="square">
            <a:spAutoFit/>
          </a:bodyPr>
          <a:lstStyle>
            <a:defPPr>
              <a:defRPr lang="zh-CN"/>
            </a:defPPr>
            <a:lvl1pPr algn="l" defTabSz="457200"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defTabSz="457200"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defTabSz="457200"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defTabSz="457200"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defTabSz="457200"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latinLnBrk="1">
              <a:defRPr/>
            </a:pPr>
            <a:r>
              <a:rPr lang="zh-CN" altLang="en-US" sz="3200" b="1" dirty="0">
                <a:solidFill>
                  <a:srgbClr val="800000"/>
                </a:solidFill>
                <a:latin typeface="华文楷体" pitchFamily="2" charset="-122"/>
                <a:ea typeface="华文楷体" pitchFamily="2" charset="-122"/>
              </a:rPr>
              <a:t>“郊原如海，房舍如舟。”运用了什么修辞手法？有什么作用？</a:t>
            </a:r>
          </a:p>
        </p:txBody>
      </p:sp>
      <p:sp>
        <p:nvSpPr>
          <p:cNvPr id="5" name="矩形 4"/>
          <p:cNvSpPr/>
          <p:nvPr/>
        </p:nvSpPr>
        <p:spPr>
          <a:xfrm>
            <a:off x="204100" y="3717032"/>
            <a:ext cx="8735799" cy="2800767"/>
          </a:xfrm>
          <a:prstGeom prst="rect">
            <a:avLst/>
          </a:prstGeom>
          <a:noFill/>
          <a:ln w="9525">
            <a:noFill/>
            <a:miter lim="800000"/>
            <a:headEnd/>
            <a:tailEnd/>
          </a:ln>
          <a:effectLst/>
        </p:spPr>
        <p:txBody>
          <a:bodyPr wrap="square">
            <a:spAutoFit/>
          </a:bodyPr>
          <a:lstStyle>
            <a:defPPr>
              <a:defRPr lang="zh-CN"/>
            </a:defPPr>
            <a:lvl1pPr algn="l" defTabSz="457200"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defTabSz="457200"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defTabSz="457200"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defTabSz="457200"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defTabSz="457200"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indent="542925" algn="just" latinLnBrk="1">
              <a:lnSpc>
                <a:spcPct val="110000"/>
              </a:lnSpc>
              <a:defRPr/>
            </a:pPr>
            <a:r>
              <a:rPr lang="zh-CN" altLang="en-US" sz="3200" b="1" dirty="0" smtClean="0">
                <a:solidFill>
                  <a:srgbClr val="0000FF"/>
                </a:solidFill>
                <a:latin typeface="华文楷体" pitchFamily="2" charset="-122"/>
                <a:ea typeface="华文楷体" pitchFamily="2" charset="-122"/>
              </a:rPr>
              <a:t>    运用</a:t>
            </a:r>
            <a:r>
              <a:rPr lang="zh-CN" altLang="en-US" sz="3200" b="1" dirty="0">
                <a:solidFill>
                  <a:srgbClr val="0000FF"/>
                </a:solidFill>
                <a:latin typeface="华文楷体" pitchFamily="2" charset="-122"/>
                <a:ea typeface="华文楷体" pitchFamily="2" charset="-122"/>
              </a:rPr>
              <a:t>了比喻的修辞手法</a:t>
            </a:r>
            <a:r>
              <a:rPr lang="zh-CN" altLang="en-US" sz="3200" b="1" dirty="0" smtClean="0">
                <a:solidFill>
                  <a:srgbClr val="0000FF"/>
                </a:solidFill>
                <a:latin typeface="华文楷体" pitchFamily="2" charset="-122"/>
                <a:ea typeface="华文楷体" pitchFamily="2" charset="-122"/>
              </a:rPr>
              <a:t>，</a:t>
            </a:r>
            <a:r>
              <a:rPr lang="zh-CN" altLang="en-US" sz="3200" b="1" dirty="0" smtClean="0">
                <a:solidFill>
                  <a:srgbClr val="0000FF"/>
                </a:solidFill>
                <a:latin typeface="Calibri"/>
                <a:ea typeface="华文楷体" pitchFamily="2" charset="-122"/>
              </a:rPr>
              <a:t>❶</a:t>
            </a:r>
            <a:r>
              <a:rPr lang="zh-CN" altLang="en-US" sz="3200" b="1" dirty="0" smtClean="0">
                <a:solidFill>
                  <a:srgbClr val="0000FF"/>
                </a:solidFill>
                <a:latin typeface="华文楷体" pitchFamily="2" charset="-122"/>
                <a:ea typeface="华文楷体" pitchFamily="2" charset="-122"/>
              </a:rPr>
              <a:t>把</a:t>
            </a:r>
            <a:r>
              <a:rPr lang="zh-CN" altLang="en-US" sz="3200" b="1" dirty="0">
                <a:solidFill>
                  <a:srgbClr val="0000FF"/>
                </a:solidFill>
                <a:latin typeface="华文楷体" pitchFamily="2" charset="-122"/>
                <a:ea typeface="华文楷体" pitchFamily="2" charset="-122"/>
              </a:rPr>
              <a:t>“郊原”比喻成“海”，把“房舍”比喻成“舟”</a:t>
            </a:r>
            <a:r>
              <a:rPr lang="zh-CN" altLang="en-US" sz="3200" b="1" dirty="0" smtClean="0">
                <a:solidFill>
                  <a:srgbClr val="0000FF"/>
                </a:solidFill>
                <a:latin typeface="华文楷体" pitchFamily="2" charset="-122"/>
                <a:ea typeface="华文楷体" pitchFamily="2" charset="-122"/>
              </a:rPr>
              <a:t>，</a:t>
            </a:r>
            <a:r>
              <a:rPr lang="zh-CN" altLang="en-US" sz="3200" b="1" dirty="0">
                <a:solidFill>
                  <a:srgbClr val="0000FF"/>
                </a:solidFill>
                <a:latin typeface="Calibri"/>
                <a:ea typeface="华文楷体" pitchFamily="2" charset="-122"/>
              </a:rPr>
              <a:t>❷</a:t>
            </a:r>
            <a:r>
              <a:rPr lang="zh-CN" altLang="en-US" sz="3200" b="1" dirty="0" smtClean="0">
                <a:solidFill>
                  <a:srgbClr val="0000FF"/>
                </a:solidFill>
                <a:latin typeface="华文楷体" pitchFamily="2" charset="-122"/>
                <a:ea typeface="华文楷体" pitchFamily="2" charset="-122"/>
              </a:rPr>
              <a:t>不仅</a:t>
            </a:r>
            <a:r>
              <a:rPr lang="zh-CN" altLang="en-US" sz="3200" b="1" dirty="0">
                <a:solidFill>
                  <a:srgbClr val="0000FF"/>
                </a:solidFill>
                <a:latin typeface="华文楷体" pitchFamily="2" charset="-122"/>
                <a:ea typeface="华文楷体" pitchFamily="2" charset="-122"/>
              </a:rPr>
              <a:t>写出了无边无际、没有尽头、汹涌澎湃的茫茫大地中“房舍”的渺小，更写出了“房舍”在风雨中的飘摇不定</a:t>
            </a:r>
            <a:r>
              <a:rPr lang="zh-CN" altLang="en-US" sz="3200" b="1" dirty="0" smtClean="0">
                <a:solidFill>
                  <a:srgbClr val="0000FF"/>
                </a:solidFill>
                <a:latin typeface="华文楷体" pitchFamily="2" charset="-122"/>
                <a:ea typeface="华文楷体" pitchFamily="2" charset="-122"/>
              </a:rPr>
              <a:t>，</a:t>
            </a:r>
            <a:r>
              <a:rPr lang="zh-CN" altLang="en-US" sz="3200" b="1" dirty="0">
                <a:solidFill>
                  <a:srgbClr val="0000FF"/>
                </a:solidFill>
                <a:latin typeface="Calibri"/>
                <a:ea typeface="华文楷体" pitchFamily="2" charset="-122"/>
              </a:rPr>
              <a:t>❸</a:t>
            </a:r>
            <a:r>
              <a:rPr lang="zh-CN" altLang="en-US" sz="3200" b="1" dirty="0" smtClean="0">
                <a:solidFill>
                  <a:srgbClr val="0000FF"/>
                </a:solidFill>
                <a:latin typeface="华文楷体" pitchFamily="2" charset="-122"/>
                <a:ea typeface="华文楷体" pitchFamily="2" charset="-122"/>
              </a:rPr>
              <a:t>象征</a:t>
            </a:r>
            <a:r>
              <a:rPr lang="zh-CN" altLang="en-US" sz="3200" b="1" dirty="0">
                <a:solidFill>
                  <a:srgbClr val="0000FF"/>
                </a:solidFill>
                <a:latin typeface="华文楷体" pitchFamily="2" charset="-122"/>
                <a:ea typeface="华文楷体" pitchFamily="2" charset="-122"/>
              </a:rPr>
              <a:t>着中国局势的动荡不安。</a:t>
            </a:r>
          </a:p>
        </p:txBody>
      </p:sp>
    </p:spTree>
    <p:extLst>
      <p:ext uri="{BB962C8B-B14F-4D97-AF65-F5344CB8AC3E}">
        <p14:creationId xmlns:p14="http://schemas.microsoft.com/office/powerpoint/2010/main" val="3436888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descr="C:\Documents and Settings\Administrator\桌面\新建文件夹\ppt背景图片\P{03ZIP55HA5OH0[)(NSG~7.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1201" name="文本框 96258"/>
          <p:cNvSpPr txBox="1">
            <a:spLocks noChangeArrowheads="1"/>
          </p:cNvSpPr>
          <p:nvPr/>
        </p:nvSpPr>
        <p:spPr bwMode="auto">
          <a:xfrm>
            <a:off x="2771800" y="3168021"/>
            <a:ext cx="6048671"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719138">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spcBef>
                <a:spcPct val="50000"/>
              </a:spcBef>
            </a:pPr>
            <a:r>
              <a:rPr lang="zh-CN" altLang="en-US" sz="3000" b="1" dirty="0">
                <a:solidFill>
                  <a:schemeClr val="tx1">
                    <a:lumMod val="85000"/>
                    <a:lumOff val="15000"/>
                  </a:schemeClr>
                </a:solidFill>
                <a:latin typeface="华文楷体" pitchFamily="2" charset="-122"/>
                <a:ea typeface="华文楷体" pitchFamily="2" charset="-122"/>
              </a:rPr>
              <a:t>【沈尹默】（1883－1971），原名君默，杰出的学者、诗人、书法家。“五四”运动时期，作为北大名教授，和鲁迅、陈独秀等人轮流主编《新青年》杂志，代表作《月夜》《落叶》《三弦》等。</a:t>
            </a:r>
          </a:p>
        </p:txBody>
      </p:sp>
      <p:grpSp>
        <p:nvGrpSpPr>
          <p:cNvPr id="2" name="组合 1"/>
          <p:cNvGrpSpPr/>
          <p:nvPr/>
        </p:nvGrpSpPr>
        <p:grpSpPr>
          <a:xfrm>
            <a:off x="467544" y="1796198"/>
            <a:ext cx="5904082" cy="4788143"/>
            <a:chOff x="467544" y="1796198"/>
            <a:chExt cx="5904082" cy="4788143"/>
          </a:xfrm>
        </p:grpSpPr>
        <p:pic>
          <p:nvPicPr>
            <p:cNvPr id="50180" name="Picture 6"/>
            <p:cNvPicPr>
              <a:picLocks noChangeAspect="1" noChangeArrowheads="1"/>
            </p:cNvPicPr>
            <p:nvPr/>
          </p:nvPicPr>
          <p:blipFill>
            <a:blip r:embed="rId3" cstate="print"/>
            <a:srcRect/>
            <a:stretch>
              <a:fillRect/>
            </a:stretch>
          </p:blipFill>
          <p:spPr bwMode="auto">
            <a:xfrm>
              <a:off x="467544" y="3189725"/>
              <a:ext cx="2304256" cy="3394616"/>
            </a:xfrm>
            <a:prstGeom prst="roundRect">
              <a:avLst>
                <a:gd name="adj" fmla="val 8594"/>
              </a:avLst>
            </a:prstGeom>
            <a:solidFill>
              <a:srgbClr val="FFFFFF">
                <a:shade val="85000"/>
              </a:srgbClr>
            </a:solidFill>
            <a:ln>
              <a:noFill/>
            </a:ln>
            <a:effectLst/>
            <a:scene3d>
              <a:camera prst="orthographicFront"/>
              <a:lightRig rig="threePt" dir="t"/>
            </a:scene3d>
            <a:sp3d>
              <a:bevelT w="152400" h="50800" prst="softRound"/>
            </a:sp3d>
          </p:spPr>
        </p:pic>
        <p:sp>
          <p:nvSpPr>
            <p:cNvPr id="9" name="矩形 8"/>
            <p:cNvSpPr/>
            <p:nvPr/>
          </p:nvSpPr>
          <p:spPr>
            <a:xfrm>
              <a:off x="2339752" y="1796198"/>
              <a:ext cx="4031874"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dirty="0" smtClean="0">
                  <a:solidFill>
                    <a:srgbClr val="FF0000"/>
                  </a:solidFill>
                  <a:latin typeface="华文琥珀" pitchFamily="2" charset="-122"/>
                  <a:ea typeface="华文琥珀" pitchFamily="2" charset="-122"/>
                </a:rPr>
                <a:t>关于沈尹默</a:t>
              </a:r>
              <a:endParaRPr lang="zh-CN" altLang="en-US" sz="6000" cap="none" spc="0" dirty="0">
                <a:ln w="11430"/>
                <a:solidFill>
                  <a:srgbClr val="FF0000"/>
                </a:solidFill>
                <a:latin typeface="华文琥珀" pitchFamily="2" charset="-122"/>
                <a:ea typeface="华文琥珀" pitchFamily="2" charset="-122"/>
              </a:endParaRPr>
            </a:p>
          </p:txBody>
        </p:sp>
      </p:grpSp>
    </p:spTree>
    <p:extLst>
      <p:ext uri="{BB962C8B-B14F-4D97-AF65-F5344CB8AC3E}">
        <p14:creationId xmlns:p14="http://schemas.microsoft.com/office/powerpoint/2010/main" val="174504577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52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anim calcmode="lin" valueType="num">
                                      <p:cBhvr>
                                        <p:cTn id="10" dur="500" fill="hold"/>
                                        <p:tgtEl>
                                          <p:spTgt spid="2"/>
                                        </p:tgtEl>
                                        <p:attrNameLst>
                                          <p:attrName>ppt_x</p:attrName>
                                        </p:attrNameLst>
                                      </p:cBhvr>
                                      <p:tavLst>
                                        <p:tav tm="0">
                                          <p:val>
                                            <p:fltVal val="0.5"/>
                                          </p:val>
                                        </p:tav>
                                        <p:tav tm="100000">
                                          <p:val>
                                            <p:strVal val="#ppt_x"/>
                                          </p:val>
                                        </p:tav>
                                      </p:tavLst>
                                    </p:anim>
                                    <p:anim calcmode="lin" valueType="num">
                                      <p:cBhvr>
                                        <p:cTn id="11" dur="500" fill="hold"/>
                                        <p:tgtEl>
                                          <p:spTgt spid="2"/>
                                        </p:tgtEl>
                                        <p:attrNameLst>
                                          <p:attrName>ppt_y</p:attrName>
                                        </p:attrNameLst>
                                      </p:cBhvr>
                                      <p:tavLst>
                                        <p:tav tm="0">
                                          <p:val>
                                            <p:fltVal val="0.5"/>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5" presetClass="entr" presetSubtype="0" fill="hold" grpId="0" nodeType="clickEffect">
                                  <p:stCondLst>
                                    <p:cond delay="0"/>
                                  </p:stCondLst>
                                  <p:childTnLst>
                                    <p:set>
                                      <p:cBhvr>
                                        <p:cTn id="15" dur="1" fill="hold">
                                          <p:stCondLst>
                                            <p:cond delay="0"/>
                                          </p:stCondLst>
                                        </p:cTn>
                                        <p:tgtEl>
                                          <p:spTgt spid="51201"/>
                                        </p:tgtEl>
                                        <p:attrNameLst>
                                          <p:attrName>style.visibility</p:attrName>
                                        </p:attrNameLst>
                                      </p:cBhvr>
                                      <p:to>
                                        <p:strVal val="visible"/>
                                      </p:to>
                                    </p:set>
                                    <p:anim calcmode="lin" valueType="num">
                                      <p:cBhvr>
                                        <p:cTn id="16" dur="500" decel="50000" fill="hold">
                                          <p:stCondLst>
                                            <p:cond delay="0"/>
                                          </p:stCondLst>
                                        </p:cTn>
                                        <p:tgtEl>
                                          <p:spTgt spid="51201"/>
                                        </p:tgtEl>
                                        <p:attrNameLst>
                                          <p:attrName>style.rotation</p:attrName>
                                        </p:attrNameLst>
                                      </p:cBhvr>
                                      <p:tavLst>
                                        <p:tav tm="0">
                                          <p:val>
                                            <p:fltVal val="-90"/>
                                          </p:val>
                                        </p:tav>
                                        <p:tav tm="100000">
                                          <p:val>
                                            <p:fltVal val="0"/>
                                          </p:val>
                                        </p:tav>
                                      </p:tavLst>
                                    </p:anim>
                                    <p:anim calcmode="lin" valueType="num">
                                      <p:cBhvr>
                                        <p:cTn id="17" dur="500" decel="50000" fill="hold">
                                          <p:stCondLst>
                                            <p:cond delay="0"/>
                                          </p:stCondLst>
                                        </p:cTn>
                                        <p:tgtEl>
                                          <p:spTgt spid="51201"/>
                                        </p:tgtEl>
                                        <p:attrNameLst>
                                          <p:attrName>ppt_w</p:attrName>
                                        </p:attrNameLst>
                                      </p:cBhvr>
                                      <p:tavLst>
                                        <p:tav tm="0">
                                          <p:val>
                                            <p:strVal val="#ppt_w"/>
                                          </p:val>
                                        </p:tav>
                                        <p:tav tm="100000">
                                          <p:val>
                                            <p:strVal val="#ppt_w*.05"/>
                                          </p:val>
                                        </p:tav>
                                      </p:tavLst>
                                    </p:anim>
                                    <p:anim calcmode="lin" valueType="num">
                                      <p:cBhvr>
                                        <p:cTn id="18" dur="500" accel="50000" fill="hold">
                                          <p:stCondLst>
                                            <p:cond delay="500"/>
                                          </p:stCondLst>
                                        </p:cTn>
                                        <p:tgtEl>
                                          <p:spTgt spid="51201"/>
                                        </p:tgtEl>
                                        <p:attrNameLst>
                                          <p:attrName>ppt_w</p:attrName>
                                        </p:attrNameLst>
                                      </p:cBhvr>
                                      <p:tavLst>
                                        <p:tav tm="0">
                                          <p:val>
                                            <p:strVal val="#ppt_w*.05"/>
                                          </p:val>
                                        </p:tav>
                                        <p:tav tm="100000">
                                          <p:val>
                                            <p:strVal val="#ppt_w"/>
                                          </p:val>
                                        </p:tav>
                                      </p:tavLst>
                                    </p:anim>
                                    <p:anim calcmode="lin" valueType="num">
                                      <p:cBhvr>
                                        <p:cTn id="19" dur="1000" fill="hold"/>
                                        <p:tgtEl>
                                          <p:spTgt spid="51201"/>
                                        </p:tgtEl>
                                        <p:attrNameLst>
                                          <p:attrName>ppt_h</p:attrName>
                                        </p:attrNameLst>
                                      </p:cBhvr>
                                      <p:tavLst>
                                        <p:tav tm="0">
                                          <p:val>
                                            <p:strVal val="#ppt_h"/>
                                          </p:val>
                                        </p:tav>
                                        <p:tav tm="100000">
                                          <p:val>
                                            <p:strVal val="#ppt_h"/>
                                          </p:val>
                                        </p:tav>
                                      </p:tavLst>
                                    </p:anim>
                                    <p:anim calcmode="lin" valueType="num">
                                      <p:cBhvr>
                                        <p:cTn id="20" dur="500" decel="50000" fill="hold">
                                          <p:stCondLst>
                                            <p:cond delay="0"/>
                                          </p:stCondLst>
                                        </p:cTn>
                                        <p:tgtEl>
                                          <p:spTgt spid="51201"/>
                                        </p:tgtEl>
                                        <p:attrNameLst>
                                          <p:attrName>ppt_x</p:attrName>
                                        </p:attrNameLst>
                                      </p:cBhvr>
                                      <p:tavLst>
                                        <p:tav tm="0">
                                          <p:val>
                                            <p:strVal val="#ppt_x+.4"/>
                                          </p:val>
                                        </p:tav>
                                        <p:tav tm="100000">
                                          <p:val>
                                            <p:strVal val="#ppt_x"/>
                                          </p:val>
                                        </p:tav>
                                      </p:tavLst>
                                    </p:anim>
                                    <p:anim calcmode="lin" valueType="num">
                                      <p:cBhvr>
                                        <p:cTn id="21" dur="500" decel="50000" fill="hold">
                                          <p:stCondLst>
                                            <p:cond delay="0"/>
                                          </p:stCondLst>
                                        </p:cTn>
                                        <p:tgtEl>
                                          <p:spTgt spid="51201"/>
                                        </p:tgtEl>
                                        <p:attrNameLst>
                                          <p:attrName>ppt_y</p:attrName>
                                        </p:attrNameLst>
                                      </p:cBhvr>
                                      <p:tavLst>
                                        <p:tav tm="0">
                                          <p:val>
                                            <p:strVal val="#ppt_y-.2"/>
                                          </p:val>
                                        </p:tav>
                                        <p:tav tm="100000">
                                          <p:val>
                                            <p:strVal val="#ppt_y+.1"/>
                                          </p:val>
                                        </p:tav>
                                      </p:tavLst>
                                    </p:anim>
                                    <p:anim calcmode="lin" valueType="num">
                                      <p:cBhvr>
                                        <p:cTn id="22" dur="500" accel="50000" fill="hold">
                                          <p:stCondLst>
                                            <p:cond delay="500"/>
                                          </p:stCondLst>
                                        </p:cTn>
                                        <p:tgtEl>
                                          <p:spTgt spid="51201"/>
                                        </p:tgtEl>
                                        <p:attrNameLst>
                                          <p:attrName>ppt_y</p:attrName>
                                        </p:attrNameLst>
                                      </p:cBhvr>
                                      <p:tavLst>
                                        <p:tav tm="0">
                                          <p:val>
                                            <p:strVal val="#ppt_y+.1"/>
                                          </p:val>
                                        </p:tav>
                                        <p:tav tm="100000">
                                          <p:val>
                                            <p:strVal val="#ppt_y"/>
                                          </p:val>
                                        </p:tav>
                                      </p:tavLst>
                                    </p:anim>
                                    <p:animEffect transition="in" filter="fade">
                                      <p:cBhvr>
                                        <p:cTn id="23" dur="1000" decel="50000">
                                          <p:stCondLst>
                                            <p:cond delay="0"/>
                                          </p:stCondLst>
                                        </p:cTn>
                                        <p:tgtEl>
                                          <p:spTgt spid="512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1"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Documents and Settings\Administrator\桌面\新建文件夹\ppt背景图片\E]PE`XTPU0$U6`EXUJ(49@M.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2915060" y="1186558"/>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dirty="0" smtClean="0">
                <a:ln w="11430"/>
                <a:solidFill>
                  <a:srgbClr val="002060"/>
                </a:solidFill>
                <a:latin typeface="华文琥珀" pitchFamily="2" charset="-122"/>
                <a:ea typeface="华文琥珀" pitchFamily="2" charset="-122"/>
              </a:rPr>
              <a:t>诗歌理解</a:t>
            </a:r>
            <a:endParaRPr lang="zh-CN" altLang="en-US" sz="6000" dirty="0">
              <a:ln w="11430"/>
              <a:solidFill>
                <a:srgbClr val="002060"/>
              </a:solidFill>
              <a:latin typeface="华文琥珀" pitchFamily="2" charset="-122"/>
              <a:ea typeface="华文琥珀" pitchFamily="2" charset="-122"/>
            </a:endParaRPr>
          </a:p>
        </p:txBody>
      </p:sp>
      <p:sp>
        <p:nvSpPr>
          <p:cNvPr id="2" name="矩形 1"/>
          <p:cNvSpPr/>
          <p:nvPr/>
        </p:nvSpPr>
        <p:spPr>
          <a:xfrm>
            <a:off x="-25519" y="2470051"/>
            <a:ext cx="9143590" cy="584775"/>
          </a:xfrm>
          <a:prstGeom prst="rect">
            <a:avLst/>
          </a:prstGeom>
        </p:spPr>
        <p:txBody>
          <a:bodyPr wrap="square">
            <a:spAutoFit/>
          </a:bodyPr>
          <a:lstStyle/>
          <a:p>
            <a:r>
              <a:rPr lang="zh-CN" altLang="zh-CN" sz="3200" b="1" dirty="0">
                <a:solidFill>
                  <a:srgbClr val="800000"/>
                </a:solidFill>
                <a:latin typeface="华文楷体" pitchFamily="2" charset="-122"/>
                <a:ea typeface="华文楷体" pitchFamily="2" charset="-122"/>
              </a:rPr>
              <a:t>面对这样的</a:t>
            </a:r>
            <a:r>
              <a:rPr lang="en-US" altLang="zh-CN" sz="3200" b="1" dirty="0">
                <a:solidFill>
                  <a:srgbClr val="800000"/>
                </a:solidFill>
                <a:latin typeface="华文楷体" pitchFamily="2" charset="-122"/>
                <a:ea typeface="华文楷体" pitchFamily="2" charset="-122"/>
              </a:rPr>
              <a:t>“</a:t>
            </a:r>
            <a:r>
              <a:rPr lang="zh-CN" altLang="zh-CN" sz="3200" b="1" dirty="0">
                <a:solidFill>
                  <a:srgbClr val="800000"/>
                </a:solidFill>
                <a:latin typeface="华文楷体" pitchFamily="2" charset="-122"/>
                <a:ea typeface="华文楷体" pitchFamily="2" charset="-122"/>
              </a:rPr>
              <a:t>大地</a:t>
            </a:r>
            <a:r>
              <a:rPr lang="en-US" altLang="zh-CN" sz="3200" b="1" dirty="0">
                <a:solidFill>
                  <a:srgbClr val="800000"/>
                </a:solidFill>
                <a:latin typeface="华文楷体" pitchFamily="2" charset="-122"/>
                <a:ea typeface="华文楷体" pitchFamily="2" charset="-122"/>
              </a:rPr>
              <a:t>”</a:t>
            </a:r>
            <a:r>
              <a:rPr lang="zh-CN" altLang="zh-CN" sz="3200" b="1" dirty="0">
                <a:solidFill>
                  <a:srgbClr val="800000"/>
                </a:solidFill>
                <a:latin typeface="华文楷体" pitchFamily="2" charset="-122"/>
                <a:ea typeface="华文楷体" pitchFamily="2" charset="-122"/>
              </a:rPr>
              <a:t>，</a:t>
            </a:r>
            <a:r>
              <a:rPr lang="en-US" altLang="zh-CN" sz="3200" b="1" dirty="0">
                <a:solidFill>
                  <a:srgbClr val="800000"/>
                </a:solidFill>
                <a:latin typeface="华文楷体" pitchFamily="2" charset="-122"/>
                <a:ea typeface="华文楷体" pitchFamily="2" charset="-122"/>
              </a:rPr>
              <a:t>“</a:t>
            </a:r>
            <a:r>
              <a:rPr lang="zh-CN" altLang="zh-CN" sz="3200" b="1" dirty="0">
                <a:solidFill>
                  <a:srgbClr val="800000"/>
                </a:solidFill>
                <a:latin typeface="华文楷体" pitchFamily="2" charset="-122"/>
                <a:ea typeface="华文楷体" pitchFamily="2" charset="-122"/>
              </a:rPr>
              <a:t>我</a:t>
            </a:r>
            <a:r>
              <a:rPr lang="en-US" altLang="zh-CN" sz="3200" b="1" dirty="0">
                <a:solidFill>
                  <a:srgbClr val="800000"/>
                </a:solidFill>
                <a:latin typeface="华文楷体" pitchFamily="2" charset="-122"/>
                <a:ea typeface="华文楷体" pitchFamily="2" charset="-122"/>
              </a:rPr>
              <a:t>”</a:t>
            </a:r>
            <a:r>
              <a:rPr lang="zh-CN" altLang="zh-CN" sz="3200" b="1" dirty="0">
                <a:solidFill>
                  <a:srgbClr val="800000"/>
                </a:solidFill>
                <a:latin typeface="华文楷体" pitchFamily="2" charset="-122"/>
                <a:ea typeface="华文楷体" pitchFamily="2" charset="-122"/>
              </a:rPr>
              <a:t>又是一个怎样的形象？</a:t>
            </a:r>
          </a:p>
        </p:txBody>
      </p:sp>
      <p:pic>
        <p:nvPicPr>
          <p:cNvPr id="133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0" y="3409950"/>
            <a:ext cx="3571875" cy="3448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矩形 5"/>
          <p:cNvSpPr/>
          <p:nvPr/>
        </p:nvSpPr>
        <p:spPr>
          <a:xfrm>
            <a:off x="2895177" y="3450133"/>
            <a:ext cx="677108" cy="2631490"/>
          </a:xfrm>
          <a:prstGeom prst="rect">
            <a:avLst/>
          </a:prstGeom>
        </p:spPr>
        <p:txBody>
          <a:bodyPr vert="eaVert" wrap="none">
            <a:spAutoFit/>
          </a:bodyPr>
          <a:lstStyle/>
          <a:p>
            <a:r>
              <a:rPr lang="zh-CN" altLang="en-US" sz="3200" dirty="0">
                <a:solidFill>
                  <a:srgbClr val="0000FF"/>
                </a:solidFill>
                <a:latin typeface="华文琥珀" pitchFamily="2" charset="-122"/>
                <a:ea typeface="华文琥珀" pitchFamily="2" charset="-122"/>
              </a:rPr>
              <a:t>年轻舵手的心</a:t>
            </a:r>
            <a:endParaRPr lang="zh-CN" altLang="en-US" sz="3200" dirty="0">
              <a:latin typeface="华文琥珀" pitchFamily="2" charset="-122"/>
              <a:ea typeface="华文琥珀" pitchFamily="2" charset="-122"/>
            </a:endParaRPr>
          </a:p>
        </p:txBody>
      </p:sp>
      <p:sp>
        <p:nvSpPr>
          <p:cNvPr id="7" name="矩形 6"/>
          <p:cNvSpPr/>
          <p:nvPr/>
        </p:nvSpPr>
        <p:spPr>
          <a:xfrm>
            <a:off x="3572285" y="3374008"/>
            <a:ext cx="5569124" cy="3539430"/>
          </a:xfrm>
          <a:prstGeom prst="rect">
            <a:avLst/>
          </a:prstGeom>
        </p:spPr>
        <p:txBody>
          <a:bodyPr wrap="square">
            <a:spAutoFit/>
          </a:bodyPr>
          <a:lstStyle/>
          <a:p>
            <a:r>
              <a:rPr lang="en-US" altLang="zh-CN" sz="2800" b="1" dirty="0" smtClean="0">
                <a:latin typeface="Calibri"/>
                <a:ea typeface="华文楷体" pitchFamily="2" charset="-122"/>
                <a:cs typeface="Calibri"/>
              </a:rPr>
              <a:t>❶</a:t>
            </a:r>
            <a:r>
              <a:rPr lang="zh-CN" altLang="zh-CN" sz="2800" b="1" dirty="0" smtClean="0">
                <a:latin typeface="华文楷体" pitchFamily="2" charset="-122"/>
                <a:ea typeface="华文楷体" pitchFamily="2" charset="-122"/>
              </a:rPr>
              <a:t>面对苦难的祖国</a:t>
            </a:r>
            <a:r>
              <a:rPr lang="zh-CN" altLang="en-US" sz="2800" b="1" dirty="0" smtClean="0">
                <a:latin typeface="华文楷体" pitchFamily="2" charset="-122"/>
                <a:ea typeface="华文楷体" pitchFamily="2" charset="-122"/>
              </a:rPr>
              <a:t>，</a:t>
            </a:r>
            <a:r>
              <a:rPr lang="en-US" altLang="zh-CN" sz="2800" b="1" dirty="0" smtClean="0">
                <a:latin typeface="华文楷体" pitchFamily="2" charset="-122"/>
                <a:ea typeface="华文楷体" pitchFamily="2" charset="-122"/>
              </a:rPr>
              <a:t>“</a:t>
            </a:r>
            <a:r>
              <a:rPr lang="zh-CN" altLang="zh-CN" sz="2800" b="1" dirty="0">
                <a:latin typeface="华文楷体" pitchFamily="2" charset="-122"/>
                <a:ea typeface="华文楷体" pitchFamily="2" charset="-122"/>
              </a:rPr>
              <a:t>我</a:t>
            </a:r>
            <a:r>
              <a:rPr lang="en-US" altLang="zh-CN" sz="2800" b="1" dirty="0" smtClean="0">
                <a:latin typeface="华文楷体" pitchFamily="2" charset="-122"/>
                <a:ea typeface="华文楷体" pitchFamily="2" charset="-122"/>
              </a:rPr>
              <a:t>”</a:t>
            </a:r>
            <a:r>
              <a:rPr lang="zh-CN" altLang="en-US" sz="2800" b="1" dirty="0" smtClean="0">
                <a:latin typeface="华文楷体" pitchFamily="2" charset="-122"/>
                <a:ea typeface="华文楷体" pitchFamily="2" charset="-122"/>
              </a:rPr>
              <a:t>我虽缺乏经验和阅历，但“我”</a:t>
            </a:r>
            <a:r>
              <a:rPr lang="zh-CN" altLang="zh-CN" sz="2800" b="1" dirty="0" smtClean="0">
                <a:latin typeface="华文楷体" pitchFamily="2" charset="-122"/>
                <a:ea typeface="华文楷体" pitchFamily="2" charset="-122"/>
              </a:rPr>
              <a:t>敢于</a:t>
            </a:r>
            <a:r>
              <a:rPr lang="zh-CN" altLang="zh-CN" sz="2800" b="1" dirty="0">
                <a:latin typeface="华文楷体" pitchFamily="2" charset="-122"/>
                <a:ea typeface="华文楷体" pitchFamily="2" charset="-122"/>
              </a:rPr>
              <a:t>像舵手一样</a:t>
            </a:r>
            <a:r>
              <a:rPr lang="zh-CN" altLang="zh-CN" sz="2800" b="1" dirty="0" smtClean="0">
                <a:latin typeface="华文楷体" pitchFamily="2" charset="-122"/>
                <a:ea typeface="华文楷体" pitchFamily="2" charset="-122"/>
              </a:rPr>
              <a:t>乘风破浪</a:t>
            </a:r>
            <a:r>
              <a:rPr lang="zh-CN" altLang="en-US" sz="2800" b="1" dirty="0" smtClean="0">
                <a:latin typeface="华文楷体" pitchFamily="2" charset="-122"/>
                <a:ea typeface="华文楷体" pitchFamily="2" charset="-122"/>
              </a:rPr>
              <a:t>作</a:t>
            </a:r>
            <a:r>
              <a:rPr lang="zh-CN" altLang="zh-CN" sz="2800" b="1" dirty="0" smtClean="0">
                <a:latin typeface="华文楷体" pitchFamily="2" charset="-122"/>
                <a:ea typeface="华文楷体" pitchFamily="2" charset="-122"/>
              </a:rPr>
              <a:t>有为</a:t>
            </a:r>
            <a:r>
              <a:rPr lang="zh-CN" altLang="zh-CN" sz="2800" b="1" dirty="0">
                <a:latin typeface="华文楷体" pitchFamily="2" charset="-122"/>
                <a:ea typeface="华文楷体" pitchFamily="2" charset="-122"/>
              </a:rPr>
              <a:t>的</a:t>
            </a:r>
            <a:r>
              <a:rPr lang="zh-CN" altLang="zh-CN" sz="2800" b="1" dirty="0" smtClean="0">
                <a:latin typeface="华文楷体" pitchFamily="2" charset="-122"/>
                <a:ea typeface="华文楷体" pitchFamily="2" charset="-122"/>
              </a:rPr>
              <a:t>青年，</a:t>
            </a:r>
            <a:r>
              <a:rPr lang="zh-CN" altLang="en-US" sz="2800" b="1" dirty="0" smtClean="0">
                <a:solidFill>
                  <a:srgbClr val="CC00FF"/>
                </a:solidFill>
                <a:latin typeface="华文楷体" pitchFamily="2" charset="-122"/>
                <a:ea typeface="华文楷体" pitchFamily="2" charset="-122"/>
              </a:rPr>
              <a:t>表现了我对祖国</a:t>
            </a:r>
            <a:r>
              <a:rPr lang="zh-CN" altLang="zh-CN" sz="2800" b="1" dirty="0" smtClean="0">
                <a:solidFill>
                  <a:srgbClr val="CC00FF"/>
                </a:solidFill>
                <a:latin typeface="华文楷体" pitchFamily="2" charset="-122"/>
                <a:ea typeface="华文楷体" pitchFamily="2" charset="-122"/>
              </a:rPr>
              <a:t>强烈</a:t>
            </a:r>
            <a:r>
              <a:rPr lang="zh-CN" altLang="zh-CN" sz="2800" b="1" dirty="0">
                <a:solidFill>
                  <a:srgbClr val="CC00FF"/>
                </a:solidFill>
                <a:latin typeface="华文楷体" pitchFamily="2" charset="-122"/>
                <a:ea typeface="华文楷体" pitchFamily="2" charset="-122"/>
              </a:rPr>
              <a:t>责任感、</a:t>
            </a:r>
            <a:r>
              <a:rPr lang="zh-CN" altLang="zh-CN" sz="2800" b="1" dirty="0" smtClean="0">
                <a:solidFill>
                  <a:srgbClr val="CC00FF"/>
                </a:solidFill>
                <a:latin typeface="华文楷体" pitchFamily="2" charset="-122"/>
                <a:ea typeface="华文楷体" pitchFamily="2" charset="-122"/>
              </a:rPr>
              <a:t>使命感</a:t>
            </a:r>
            <a:endParaRPr lang="en-US" altLang="zh-CN" sz="2800" b="1" dirty="0" smtClean="0">
              <a:solidFill>
                <a:srgbClr val="CC00FF"/>
              </a:solidFill>
              <a:latin typeface="华文楷体" pitchFamily="2" charset="-122"/>
              <a:ea typeface="华文楷体" pitchFamily="2" charset="-122"/>
            </a:endParaRPr>
          </a:p>
          <a:p>
            <a:r>
              <a:rPr lang="en-US" altLang="zh-CN" sz="2800" b="1" dirty="0" smtClean="0">
                <a:ea typeface="华文楷体" pitchFamily="2" charset="-122"/>
                <a:cs typeface="Calibri"/>
              </a:rPr>
              <a:t>❷</a:t>
            </a:r>
            <a:r>
              <a:rPr lang="zh-CN" altLang="en-US" sz="2800" b="1" dirty="0" smtClean="0">
                <a:ea typeface="华文楷体" pitchFamily="2" charset="-122"/>
                <a:cs typeface="Calibri"/>
              </a:rPr>
              <a:t>因没有经验，“我”</a:t>
            </a:r>
            <a:r>
              <a:rPr lang="zh-CN" altLang="zh-CN" sz="2800" b="1" dirty="0" smtClean="0">
                <a:latin typeface="华文楷体" pitchFamily="2" charset="-122"/>
                <a:ea typeface="华文楷体" pitchFamily="2" charset="-122"/>
              </a:rPr>
              <a:t>不知道</a:t>
            </a:r>
            <a:r>
              <a:rPr lang="zh-CN" altLang="zh-CN" sz="2800" b="1" dirty="0">
                <a:latin typeface="华文楷体" pitchFamily="2" charset="-122"/>
                <a:ea typeface="华文楷体" pitchFamily="2" charset="-122"/>
              </a:rPr>
              <a:t>如何把握自己的方向</a:t>
            </a:r>
            <a:r>
              <a:rPr lang="zh-CN" altLang="en-US" sz="2800" b="1" dirty="0" smtClean="0">
                <a:latin typeface="华文楷体" pitchFamily="2" charset="-122"/>
                <a:ea typeface="华文楷体" pitchFamily="2" charset="-122"/>
              </a:rPr>
              <a:t>。</a:t>
            </a:r>
            <a:r>
              <a:rPr lang="zh-CN" altLang="en-US" sz="2800" b="1" dirty="0" smtClean="0">
                <a:solidFill>
                  <a:srgbClr val="FF0000"/>
                </a:solidFill>
                <a:latin typeface="华文楷体" pitchFamily="2" charset="-122"/>
                <a:ea typeface="华文楷体" pitchFamily="2" charset="-122"/>
              </a:rPr>
              <a:t>表现了“我”</a:t>
            </a:r>
            <a:r>
              <a:rPr lang="zh-CN" altLang="zh-CN" sz="2800" b="1" dirty="0" smtClean="0">
                <a:solidFill>
                  <a:srgbClr val="FF0000"/>
                </a:solidFill>
                <a:latin typeface="华文楷体" pitchFamily="2" charset="-122"/>
                <a:ea typeface="华文楷体" pitchFamily="2" charset="-122"/>
              </a:rPr>
              <a:t>对</a:t>
            </a:r>
            <a:r>
              <a:rPr lang="zh-CN" altLang="zh-CN" sz="2800" b="1" dirty="0">
                <a:solidFill>
                  <a:srgbClr val="FF0000"/>
                </a:solidFill>
                <a:latin typeface="华文楷体" pitchFamily="2" charset="-122"/>
                <a:ea typeface="华文楷体" pitchFamily="2" charset="-122"/>
              </a:rPr>
              <a:t>中国社会前途、民族命运的</a:t>
            </a:r>
            <a:r>
              <a:rPr lang="zh-CN" altLang="en-US" sz="2800" b="1" dirty="0">
                <a:solidFill>
                  <a:srgbClr val="FF0000"/>
                </a:solidFill>
                <a:latin typeface="华文楷体" pitchFamily="2" charset="-122"/>
                <a:ea typeface="华文楷体" pitchFamily="2" charset="-122"/>
              </a:rPr>
              <a:t>感到</a:t>
            </a:r>
            <a:r>
              <a:rPr lang="zh-CN" altLang="en-US" sz="2800" b="1" dirty="0" smtClean="0">
                <a:solidFill>
                  <a:srgbClr val="FF0000"/>
                </a:solidFill>
                <a:latin typeface="华文楷体" pitchFamily="2" charset="-122"/>
                <a:ea typeface="华文楷体" pitchFamily="2" charset="-122"/>
              </a:rPr>
              <a:t>忧虑。</a:t>
            </a:r>
            <a:endParaRPr lang="zh-CN" altLang="zh-CN" sz="2800" b="1" dirty="0">
              <a:solidFill>
                <a:srgbClr val="FF0000"/>
              </a:solidFill>
              <a:latin typeface="华文楷体" pitchFamily="2" charset="-122"/>
              <a:ea typeface="华文楷体" pitchFamily="2" charset="-122"/>
            </a:endParaRPr>
          </a:p>
        </p:txBody>
      </p:sp>
    </p:spTree>
    <p:extLst>
      <p:ext uri="{BB962C8B-B14F-4D97-AF65-F5344CB8AC3E}">
        <p14:creationId xmlns:p14="http://schemas.microsoft.com/office/powerpoint/2010/main" val="7430911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6" fill="hold" nodeType="withEffect">
                                  <p:stCondLst>
                                    <p:cond delay="0"/>
                                  </p:stCondLst>
                                  <p:childTnLst>
                                    <p:set>
                                      <p:cBhvr>
                                        <p:cTn id="10" dur="1" fill="hold">
                                          <p:stCondLst>
                                            <p:cond delay="0"/>
                                          </p:stCondLst>
                                        </p:cTn>
                                        <p:tgtEl>
                                          <p:spTgt spid="13314"/>
                                        </p:tgtEl>
                                        <p:attrNameLst>
                                          <p:attrName>style.visibility</p:attrName>
                                        </p:attrNameLst>
                                      </p:cBhvr>
                                      <p:to>
                                        <p:strVal val="visible"/>
                                      </p:to>
                                    </p:set>
                                    <p:anim calcmode="lin" valueType="num">
                                      <p:cBhvr additive="base">
                                        <p:cTn id="11" dur="500" fill="hold"/>
                                        <p:tgtEl>
                                          <p:spTgt spid="13314"/>
                                        </p:tgtEl>
                                        <p:attrNameLst>
                                          <p:attrName>ppt_x</p:attrName>
                                        </p:attrNameLst>
                                      </p:cBhvr>
                                      <p:tavLst>
                                        <p:tav tm="0">
                                          <p:val>
                                            <p:strVal val="1+#ppt_w/2"/>
                                          </p:val>
                                        </p:tav>
                                        <p:tav tm="100000">
                                          <p:val>
                                            <p:strVal val="#ppt_x"/>
                                          </p:val>
                                        </p:tav>
                                      </p:tavLst>
                                    </p:anim>
                                    <p:anim calcmode="lin" valueType="num">
                                      <p:cBhvr additive="base">
                                        <p:cTn id="12" dur="500" fill="hold"/>
                                        <p:tgtEl>
                                          <p:spTgt spid="1331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7"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30" presetClass="entr" presetSubtype="0" fill="hold" nodeType="clickEffect">
                                  <p:stCondLst>
                                    <p:cond delay="0"/>
                                  </p:stCondLst>
                                  <p:childTnLst>
                                    <p:set>
                                      <p:cBhvr>
                                        <p:cTn id="23" dur="1" fill="hold">
                                          <p:stCondLst>
                                            <p:cond delay="0"/>
                                          </p:stCondLst>
                                        </p:cTn>
                                        <p:tgtEl>
                                          <p:spTgt spid="7">
                                            <p:txEl>
                                              <p:pRg st="0" end="0"/>
                                            </p:txEl>
                                          </p:spTgt>
                                        </p:tgtEl>
                                        <p:attrNameLst>
                                          <p:attrName>style.visibility</p:attrName>
                                        </p:attrNameLst>
                                      </p:cBhvr>
                                      <p:to>
                                        <p:strVal val="visible"/>
                                      </p:to>
                                    </p:set>
                                    <p:animEffect transition="in" filter="fade">
                                      <p:cBhvr>
                                        <p:cTn id="24" dur="800" decel="100000"/>
                                        <p:tgtEl>
                                          <p:spTgt spid="7">
                                            <p:txEl>
                                              <p:pRg st="0" end="0"/>
                                            </p:txEl>
                                          </p:spTgt>
                                        </p:tgtEl>
                                      </p:cBhvr>
                                    </p:animEffect>
                                    <p:anim calcmode="lin" valueType="num">
                                      <p:cBhvr>
                                        <p:cTn id="25" dur="800" decel="100000" fill="hold"/>
                                        <p:tgtEl>
                                          <p:spTgt spid="7">
                                            <p:txEl>
                                              <p:pRg st="0" end="0"/>
                                            </p:txEl>
                                          </p:spTgt>
                                        </p:tgtEl>
                                        <p:attrNameLst>
                                          <p:attrName>style.rotation</p:attrName>
                                        </p:attrNameLst>
                                      </p:cBhvr>
                                      <p:tavLst>
                                        <p:tav tm="0">
                                          <p:val>
                                            <p:fltVal val="-90"/>
                                          </p:val>
                                        </p:tav>
                                        <p:tav tm="100000">
                                          <p:val>
                                            <p:fltVal val="0"/>
                                          </p:val>
                                        </p:tav>
                                      </p:tavLst>
                                    </p:anim>
                                    <p:anim calcmode="lin" valueType="num">
                                      <p:cBhvr>
                                        <p:cTn id="26" dur="800" decel="100000" fill="hold"/>
                                        <p:tgtEl>
                                          <p:spTgt spid="7">
                                            <p:txEl>
                                              <p:pRg st="0" end="0"/>
                                            </p:txEl>
                                          </p:spTgt>
                                        </p:tgtEl>
                                        <p:attrNameLst>
                                          <p:attrName>ppt_x</p:attrName>
                                        </p:attrNameLst>
                                      </p:cBhvr>
                                      <p:tavLst>
                                        <p:tav tm="0">
                                          <p:val>
                                            <p:strVal val="#ppt_x+0.4"/>
                                          </p:val>
                                        </p:tav>
                                        <p:tav tm="100000">
                                          <p:val>
                                            <p:strVal val="#ppt_x-0.05"/>
                                          </p:val>
                                        </p:tav>
                                      </p:tavLst>
                                    </p:anim>
                                    <p:anim calcmode="lin" valueType="num">
                                      <p:cBhvr>
                                        <p:cTn id="27" dur="800" decel="100000" fill="hold"/>
                                        <p:tgtEl>
                                          <p:spTgt spid="7">
                                            <p:txEl>
                                              <p:pRg st="0" end="0"/>
                                            </p:txEl>
                                          </p:spTgt>
                                        </p:tgtEl>
                                        <p:attrNameLst>
                                          <p:attrName>ppt_y</p:attrName>
                                        </p:attrNameLst>
                                      </p:cBhvr>
                                      <p:tavLst>
                                        <p:tav tm="0">
                                          <p:val>
                                            <p:strVal val="#ppt_y-0.4"/>
                                          </p:val>
                                        </p:tav>
                                        <p:tav tm="100000">
                                          <p:val>
                                            <p:strVal val="#ppt_y+0.1"/>
                                          </p:val>
                                        </p:tav>
                                      </p:tavLst>
                                    </p:anim>
                                    <p:anim calcmode="lin" valueType="num">
                                      <p:cBhvr>
                                        <p:cTn id="28" dur="200" accel="100000" fill="hold">
                                          <p:stCondLst>
                                            <p:cond delay="800"/>
                                          </p:stCondLst>
                                        </p:cTn>
                                        <p:tgtEl>
                                          <p:spTgt spid="7">
                                            <p:txEl>
                                              <p:pRg st="0" end="0"/>
                                            </p:txEl>
                                          </p:spTgt>
                                        </p:tgtEl>
                                        <p:attrNameLst>
                                          <p:attrName>ppt_x</p:attrName>
                                        </p:attrNameLst>
                                      </p:cBhvr>
                                      <p:tavLst>
                                        <p:tav tm="0">
                                          <p:val>
                                            <p:strVal val="#ppt_x-0.05"/>
                                          </p:val>
                                        </p:tav>
                                        <p:tav tm="100000">
                                          <p:val>
                                            <p:strVal val="#ppt_x"/>
                                          </p:val>
                                        </p:tav>
                                      </p:tavLst>
                                    </p:anim>
                                    <p:anim calcmode="lin" valueType="num">
                                      <p:cBhvr>
                                        <p:cTn id="29" dur="200" accel="100000" fill="hold">
                                          <p:stCondLst>
                                            <p:cond delay="800"/>
                                          </p:stCondLst>
                                        </p:cTn>
                                        <p:tgtEl>
                                          <p:spTgt spid="7">
                                            <p:txEl>
                                              <p:pRg st="0" end="0"/>
                                            </p:txEl>
                                          </p:spTgt>
                                        </p:tgtEl>
                                        <p:attrNameLst>
                                          <p:attrName>ppt_y</p:attrName>
                                        </p:attrNameLst>
                                      </p:cBhvr>
                                      <p:tavLst>
                                        <p:tav tm="0">
                                          <p:val>
                                            <p:strVal val="#ppt_y+0.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30" presetClass="entr" presetSubtype="0" fill="hold" nodeType="clickEffect">
                                  <p:stCondLst>
                                    <p:cond delay="0"/>
                                  </p:stCondLst>
                                  <p:childTnLst>
                                    <p:set>
                                      <p:cBhvr>
                                        <p:cTn id="33" dur="1" fill="hold">
                                          <p:stCondLst>
                                            <p:cond delay="0"/>
                                          </p:stCondLst>
                                        </p:cTn>
                                        <p:tgtEl>
                                          <p:spTgt spid="7">
                                            <p:txEl>
                                              <p:pRg st="1" end="1"/>
                                            </p:txEl>
                                          </p:spTgt>
                                        </p:tgtEl>
                                        <p:attrNameLst>
                                          <p:attrName>style.visibility</p:attrName>
                                        </p:attrNameLst>
                                      </p:cBhvr>
                                      <p:to>
                                        <p:strVal val="visible"/>
                                      </p:to>
                                    </p:set>
                                    <p:animEffect transition="in" filter="fade">
                                      <p:cBhvr>
                                        <p:cTn id="34" dur="800" decel="100000"/>
                                        <p:tgtEl>
                                          <p:spTgt spid="7">
                                            <p:txEl>
                                              <p:pRg st="1" end="1"/>
                                            </p:txEl>
                                          </p:spTgt>
                                        </p:tgtEl>
                                      </p:cBhvr>
                                    </p:animEffect>
                                    <p:anim calcmode="lin" valueType="num">
                                      <p:cBhvr>
                                        <p:cTn id="35" dur="800" decel="100000" fill="hold"/>
                                        <p:tgtEl>
                                          <p:spTgt spid="7">
                                            <p:txEl>
                                              <p:pRg st="1" end="1"/>
                                            </p:txEl>
                                          </p:spTgt>
                                        </p:tgtEl>
                                        <p:attrNameLst>
                                          <p:attrName>style.rotation</p:attrName>
                                        </p:attrNameLst>
                                      </p:cBhvr>
                                      <p:tavLst>
                                        <p:tav tm="0">
                                          <p:val>
                                            <p:fltVal val="-90"/>
                                          </p:val>
                                        </p:tav>
                                        <p:tav tm="100000">
                                          <p:val>
                                            <p:fltVal val="0"/>
                                          </p:val>
                                        </p:tav>
                                      </p:tavLst>
                                    </p:anim>
                                    <p:anim calcmode="lin" valueType="num">
                                      <p:cBhvr>
                                        <p:cTn id="36" dur="800" decel="100000" fill="hold"/>
                                        <p:tgtEl>
                                          <p:spTgt spid="7">
                                            <p:txEl>
                                              <p:pRg st="1" end="1"/>
                                            </p:txEl>
                                          </p:spTgt>
                                        </p:tgtEl>
                                        <p:attrNameLst>
                                          <p:attrName>ppt_x</p:attrName>
                                        </p:attrNameLst>
                                      </p:cBhvr>
                                      <p:tavLst>
                                        <p:tav tm="0">
                                          <p:val>
                                            <p:strVal val="#ppt_x+0.4"/>
                                          </p:val>
                                        </p:tav>
                                        <p:tav tm="100000">
                                          <p:val>
                                            <p:strVal val="#ppt_x-0.05"/>
                                          </p:val>
                                        </p:tav>
                                      </p:tavLst>
                                    </p:anim>
                                    <p:anim calcmode="lin" valueType="num">
                                      <p:cBhvr>
                                        <p:cTn id="37" dur="800" decel="100000" fill="hold"/>
                                        <p:tgtEl>
                                          <p:spTgt spid="7">
                                            <p:txEl>
                                              <p:pRg st="1" end="1"/>
                                            </p:txEl>
                                          </p:spTgt>
                                        </p:tgtEl>
                                        <p:attrNameLst>
                                          <p:attrName>ppt_y</p:attrName>
                                        </p:attrNameLst>
                                      </p:cBhvr>
                                      <p:tavLst>
                                        <p:tav tm="0">
                                          <p:val>
                                            <p:strVal val="#ppt_y-0.4"/>
                                          </p:val>
                                        </p:tav>
                                        <p:tav tm="100000">
                                          <p:val>
                                            <p:strVal val="#ppt_y+0.1"/>
                                          </p:val>
                                        </p:tav>
                                      </p:tavLst>
                                    </p:anim>
                                    <p:anim calcmode="lin" valueType="num">
                                      <p:cBhvr>
                                        <p:cTn id="38" dur="200" accel="100000" fill="hold">
                                          <p:stCondLst>
                                            <p:cond delay="800"/>
                                          </p:stCondLst>
                                        </p:cTn>
                                        <p:tgtEl>
                                          <p:spTgt spid="7">
                                            <p:txEl>
                                              <p:pRg st="1" end="1"/>
                                            </p:txEl>
                                          </p:spTgt>
                                        </p:tgtEl>
                                        <p:attrNameLst>
                                          <p:attrName>ppt_x</p:attrName>
                                        </p:attrNameLst>
                                      </p:cBhvr>
                                      <p:tavLst>
                                        <p:tav tm="0">
                                          <p:val>
                                            <p:strVal val="#ppt_x-0.05"/>
                                          </p:val>
                                        </p:tav>
                                        <p:tav tm="100000">
                                          <p:val>
                                            <p:strVal val="#ppt_x"/>
                                          </p:val>
                                        </p:tav>
                                      </p:tavLst>
                                    </p:anim>
                                    <p:anim calcmode="lin" valueType="num">
                                      <p:cBhvr>
                                        <p:cTn id="39" dur="200" accel="100000" fill="hold">
                                          <p:stCondLst>
                                            <p:cond delay="800"/>
                                          </p:stCondLst>
                                        </p:cTn>
                                        <p:tgtEl>
                                          <p:spTgt spid="7">
                                            <p:txEl>
                                              <p:pRg st="1" end="1"/>
                                            </p:txEl>
                                          </p:spTgt>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Documents and Settings\Administrator\桌面\新建文件夹\ppt背景图片\M]YJNZ]]QAD`ZA@89~PV7[R.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2940783" y="757883"/>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dirty="0" smtClean="0">
                <a:ln w="11430"/>
                <a:solidFill>
                  <a:srgbClr val="006600"/>
                </a:solidFill>
                <a:latin typeface="华文琥珀" pitchFamily="2" charset="-122"/>
                <a:ea typeface="华文琥珀" pitchFamily="2" charset="-122"/>
              </a:rPr>
              <a:t>诗歌主旨</a:t>
            </a:r>
            <a:endParaRPr lang="zh-CN" altLang="en-US" sz="6000" dirty="0">
              <a:ln w="11430"/>
              <a:solidFill>
                <a:srgbClr val="006600"/>
              </a:solidFill>
              <a:latin typeface="华文琥珀" pitchFamily="2" charset="-122"/>
              <a:ea typeface="华文琥珀" pitchFamily="2" charset="-122"/>
            </a:endParaRPr>
          </a:p>
        </p:txBody>
      </p:sp>
      <p:sp>
        <p:nvSpPr>
          <p:cNvPr id="6" name="文本框 2"/>
          <p:cNvSpPr txBox="1">
            <a:spLocks noChangeArrowheads="1"/>
          </p:cNvSpPr>
          <p:nvPr/>
        </p:nvSpPr>
        <p:spPr bwMode="auto">
          <a:xfrm>
            <a:off x="539552" y="1956018"/>
            <a:ext cx="8064896"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pPr>
            <a:r>
              <a:rPr lang="en-US" altLang="zh-CN" sz="3200" b="1" dirty="0" smtClean="0">
                <a:solidFill>
                  <a:srgbClr val="0000FF"/>
                </a:solidFill>
                <a:effectLst>
                  <a:outerShdw blurRad="38100" dist="38100" dir="2700000" algn="tl">
                    <a:srgbClr val="000000">
                      <a:alpha val="43137"/>
                    </a:srgbClr>
                  </a:outerShdw>
                </a:effectLst>
                <a:latin typeface="华文楷体" pitchFamily="2" charset="-122"/>
                <a:ea typeface="华文楷体" pitchFamily="2" charset="-122"/>
              </a:rPr>
              <a:t>        《</a:t>
            </a:r>
            <a:r>
              <a:rPr lang="zh-CN" altLang="en-US" sz="3200" b="1" dirty="0" smtClean="0">
                <a:solidFill>
                  <a:srgbClr val="0000FF"/>
                </a:solidFill>
                <a:effectLst>
                  <a:outerShdw blurRad="38100" dist="38100" dir="2700000" algn="tl">
                    <a:srgbClr val="000000">
                      <a:alpha val="43137"/>
                    </a:srgbClr>
                  </a:outerShdw>
                </a:effectLst>
                <a:latin typeface="华文楷体" pitchFamily="2" charset="-122"/>
                <a:ea typeface="华文楷体" pitchFamily="2" charset="-122"/>
              </a:rPr>
              <a:t>风雨吟</a:t>
            </a:r>
            <a:r>
              <a:rPr lang="en-US" altLang="zh-CN" sz="3200" b="1" dirty="0" smtClean="0">
                <a:solidFill>
                  <a:srgbClr val="0000FF"/>
                </a:solidFill>
                <a:effectLst>
                  <a:outerShdw blurRad="38100" dist="38100" dir="2700000" algn="tl">
                    <a:srgbClr val="000000">
                      <a:alpha val="43137"/>
                    </a:srgbClr>
                  </a:outerShdw>
                </a:effectLst>
                <a:latin typeface="华文楷体" pitchFamily="2" charset="-122"/>
                <a:ea typeface="华文楷体" pitchFamily="2" charset="-122"/>
              </a:rPr>
              <a:t>》</a:t>
            </a:r>
            <a:r>
              <a:rPr lang="zh-CN" altLang="en-US" sz="3200" b="1" dirty="0">
                <a:solidFill>
                  <a:srgbClr val="0000FF"/>
                </a:solidFill>
                <a:effectLst>
                  <a:outerShdw blurRad="38100" dist="38100" dir="2700000" algn="tl">
                    <a:srgbClr val="000000">
                      <a:alpha val="43137"/>
                    </a:srgbClr>
                  </a:outerShdw>
                </a:effectLst>
                <a:latin typeface="华文楷体" pitchFamily="2" charset="-122"/>
                <a:ea typeface="华文楷体" pitchFamily="2" charset="-122"/>
              </a:rPr>
              <a:t>这首诗，用翻天覆地之势</a:t>
            </a:r>
            <a:r>
              <a:rPr lang="zh-CN" altLang="en-US" sz="3200" b="1" dirty="0" smtClean="0">
                <a:solidFill>
                  <a:srgbClr val="0000FF"/>
                </a:solidFill>
                <a:effectLst>
                  <a:outerShdw blurRad="38100" dist="38100" dir="2700000" algn="tl">
                    <a:srgbClr val="000000">
                      <a:alpha val="43137"/>
                    </a:srgbClr>
                  </a:outerShdw>
                </a:effectLst>
                <a:latin typeface="华文楷体" pitchFamily="2" charset="-122"/>
                <a:ea typeface="华文楷体" pitchFamily="2" charset="-122"/>
              </a:rPr>
              <a:t>的暴风骤雨象征了</a:t>
            </a:r>
            <a:r>
              <a:rPr lang="zh-CN" altLang="zh-CN" sz="3200" b="1" dirty="0" smtClean="0">
                <a:solidFill>
                  <a:srgbClr val="0000FF"/>
                </a:solidFill>
                <a:effectLst>
                  <a:outerShdw blurRad="38100" dist="38100" dir="2700000" algn="tl">
                    <a:srgbClr val="000000">
                      <a:alpha val="43137"/>
                    </a:srgbClr>
                  </a:outerShdw>
                </a:effectLst>
                <a:latin typeface="华文楷体" pitchFamily="2" charset="-122"/>
                <a:ea typeface="华文楷体" pitchFamily="2" charset="-122"/>
              </a:rPr>
              <a:t>“人生”</a:t>
            </a:r>
            <a:r>
              <a:rPr lang="zh-CN" altLang="zh-CN" sz="3200" b="1" dirty="0">
                <a:solidFill>
                  <a:srgbClr val="0000FF"/>
                </a:solidFill>
                <a:effectLst>
                  <a:outerShdw blurRad="38100" dist="38100" dir="2700000" algn="tl">
                    <a:srgbClr val="000000">
                      <a:alpha val="43137"/>
                    </a:srgbClr>
                  </a:outerShdw>
                </a:effectLst>
                <a:latin typeface="华文楷体" pitchFamily="2" charset="-122"/>
                <a:ea typeface="华文楷体" pitchFamily="2" charset="-122"/>
              </a:rPr>
              <a:t>的</a:t>
            </a:r>
            <a:r>
              <a:rPr lang="zh-CN" altLang="en-US" sz="3200" b="1" dirty="0">
                <a:solidFill>
                  <a:srgbClr val="0000FF"/>
                </a:solidFill>
                <a:effectLst>
                  <a:outerShdw blurRad="38100" dist="38100" dir="2700000" algn="tl">
                    <a:srgbClr val="000000">
                      <a:alpha val="43137"/>
                    </a:srgbClr>
                  </a:outerShdw>
                </a:effectLst>
                <a:latin typeface="华文楷体" pitchFamily="2" charset="-122"/>
                <a:ea typeface="华文楷体" pitchFamily="2" charset="-122"/>
              </a:rPr>
              <a:t>坎坷与</a:t>
            </a:r>
            <a:r>
              <a:rPr lang="zh-CN" altLang="en-US" sz="3200" b="1" dirty="0" smtClean="0">
                <a:solidFill>
                  <a:srgbClr val="0000FF"/>
                </a:solidFill>
                <a:effectLst>
                  <a:outerShdw blurRad="38100" dist="38100" dir="2700000" algn="tl">
                    <a:srgbClr val="000000">
                      <a:alpha val="43137"/>
                    </a:srgbClr>
                  </a:outerShdw>
                </a:effectLst>
                <a:latin typeface="华文楷体" pitchFamily="2" charset="-122"/>
                <a:ea typeface="华文楷体" pitchFamily="2" charset="-122"/>
              </a:rPr>
              <a:t>磨难以及</a:t>
            </a:r>
            <a:r>
              <a:rPr lang="zh-CN" altLang="zh-CN" sz="3200" b="1" dirty="0">
                <a:solidFill>
                  <a:srgbClr val="0000FF"/>
                </a:solidFill>
                <a:effectLst>
                  <a:outerShdw blurRad="38100" dist="38100" dir="2700000" algn="tl">
                    <a:srgbClr val="000000">
                      <a:alpha val="43137"/>
                    </a:srgbClr>
                  </a:outerShdw>
                </a:effectLst>
                <a:latin typeface="华文楷体" pitchFamily="2" charset="-122"/>
                <a:ea typeface="华文楷体" pitchFamily="2" charset="-122"/>
              </a:rPr>
              <a:t>当时的中国社会所承受的</a:t>
            </a:r>
            <a:r>
              <a:rPr lang="zh-CN" altLang="zh-CN" sz="3200" b="1" dirty="0" smtClean="0">
                <a:solidFill>
                  <a:srgbClr val="0000FF"/>
                </a:solidFill>
                <a:effectLst>
                  <a:outerShdw blurRad="38100" dist="38100" dir="2700000" algn="tl">
                    <a:srgbClr val="000000">
                      <a:alpha val="43137"/>
                    </a:srgbClr>
                  </a:outerShdw>
                </a:effectLst>
                <a:latin typeface="华文楷体" pitchFamily="2" charset="-122"/>
                <a:ea typeface="华文楷体" pitchFamily="2" charset="-122"/>
              </a:rPr>
              <a:t>苦难</a:t>
            </a:r>
            <a:r>
              <a:rPr lang="zh-CN" altLang="en-US" sz="3200" b="1" dirty="0" smtClean="0">
                <a:solidFill>
                  <a:srgbClr val="0000FF"/>
                </a:solidFill>
                <a:effectLst>
                  <a:outerShdw blurRad="38100" dist="38100" dir="2700000" algn="tl">
                    <a:srgbClr val="000000">
                      <a:alpha val="43137"/>
                    </a:srgbClr>
                  </a:outerShdw>
                </a:effectLst>
                <a:latin typeface="华文楷体" pitchFamily="2" charset="-122"/>
                <a:ea typeface="华文楷体" pitchFamily="2" charset="-122"/>
              </a:rPr>
              <a:t>，</a:t>
            </a:r>
            <a:r>
              <a:rPr lang="zh-CN" altLang="en-US" sz="3200" b="1" dirty="0" smtClean="0">
                <a:solidFill>
                  <a:srgbClr val="0000FF"/>
                </a:solidFill>
                <a:effectLst>
                  <a:outerShdw blurRad="38100" dist="38100" dir="2700000" algn="tl">
                    <a:srgbClr val="000000">
                      <a:alpha val="43137"/>
                    </a:srgbClr>
                  </a:outerShdw>
                </a:effectLst>
                <a:latin typeface="Calibri"/>
                <a:ea typeface="华文楷体" pitchFamily="2" charset="-122"/>
                <a:cs typeface="Calibri"/>
              </a:rPr>
              <a:t>❶</a:t>
            </a:r>
            <a:r>
              <a:rPr lang="zh-CN" altLang="en-US" sz="3200" b="1" dirty="0" smtClean="0">
                <a:solidFill>
                  <a:srgbClr val="0000FF"/>
                </a:solidFill>
                <a:effectLst>
                  <a:outerShdw blurRad="38100" dist="38100" dir="2700000" algn="tl">
                    <a:srgbClr val="000000">
                      <a:alpha val="43137"/>
                    </a:srgbClr>
                  </a:outerShdw>
                </a:effectLst>
                <a:latin typeface="华文楷体" pitchFamily="2" charset="-122"/>
                <a:ea typeface="华文楷体" pitchFamily="2" charset="-122"/>
              </a:rPr>
              <a:t>表现了年轻人面对现实的勇气和责任感，</a:t>
            </a:r>
            <a:r>
              <a:rPr lang="zh-CN" altLang="en-US" sz="3200" b="1" dirty="0">
                <a:solidFill>
                  <a:srgbClr val="0000FF"/>
                </a:solidFill>
                <a:effectLst>
                  <a:outerShdw blurRad="38100" dist="38100" dir="2700000" algn="tl">
                    <a:srgbClr val="000000">
                      <a:alpha val="43137"/>
                    </a:srgbClr>
                  </a:outerShdw>
                </a:effectLst>
                <a:latin typeface="Calibri"/>
                <a:ea typeface="华文楷体" pitchFamily="2" charset="-122"/>
                <a:cs typeface="Calibri"/>
              </a:rPr>
              <a:t>❷</a:t>
            </a:r>
            <a:r>
              <a:rPr lang="zh-CN" altLang="en-US" sz="3200" b="1" dirty="0" smtClean="0">
                <a:solidFill>
                  <a:srgbClr val="0000FF"/>
                </a:solidFill>
                <a:effectLst>
                  <a:outerShdw blurRad="38100" dist="38100" dir="2700000" algn="tl">
                    <a:srgbClr val="000000">
                      <a:alpha val="43137"/>
                    </a:srgbClr>
                  </a:outerShdw>
                </a:effectLst>
                <a:latin typeface="华文楷体" pitchFamily="2" charset="-122"/>
                <a:ea typeface="华文楷体" pitchFamily="2" charset="-122"/>
              </a:rPr>
              <a:t>对</a:t>
            </a:r>
            <a:r>
              <a:rPr lang="zh-CN" altLang="en-US" sz="3200" b="1" dirty="0">
                <a:solidFill>
                  <a:srgbClr val="0000FF"/>
                </a:solidFill>
                <a:effectLst>
                  <a:outerShdw blurRad="38100" dist="38100" dir="2700000" algn="tl">
                    <a:srgbClr val="000000">
                      <a:alpha val="43137"/>
                    </a:srgbClr>
                  </a:outerShdw>
                </a:effectLst>
                <a:latin typeface="华文楷体" pitchFamily="2" charset="-122"/>
                <a:ea typeface="华文楷体" pitchFamily="2" charset="-122"/>
              </a:rPr>
              <a:t>中国社会前途、民族命运</a:t>
            </a:r>
            <a:r>
              <a:rPr lang="zh-CN" altLang="en-US" sz="3200" b="1" dirty="0" smtClean="0">
                <a:solidFill>
                  <a:srgbClr val="0000FF"/>
                </a:solidFill>
                <a:effectLst>
                  <a:outerShdw blurRad="38100" dist="38100" dir="2700000" algn="tl">
                    <a:srgbClr val="000000">
                      <a:alpha val="43137"/>
                    </a:srgbClr>
                  </a:outerShdw>
                </a:effectLst>
                <a:latin typeface="华文楷体" pitchFamily="2" charset="-122"/>
                <a:ea typeface="华文楷体" pitchFamily="2" charset="-122"/>
              </a:rPr>
              <a:t>的忧虑。</a:t>
            </a:r>
            <a:endParaRPr lang="zh-CN" altLang="zh-CN" sz="3200" b="1" dirty="0">
              <a:solidFill>
                <a:srgbClr val="0000FF"/>
              </a:solidFill>
              <a:effectLst>
                <a:outerShdw blurRad="38100" dist="38100" dir="2700000" algn="tl">
                  <a:srgbClr val="000000">
                    <a:alpha val="43137"/>
                  </a:srgbClr>
                </a:outerShdw>
              </a:effectLst>
              <a:latin typeface="华文楷体" pitchFamily="2" charset="-122"/>
              <a:ea typeface="华文楷体" pitchFamily="2" charset="-122"/>
              <a:sym typeface="宋体" pitchFamily="2" charset="-122"/>
            </a:endParaRPr>
          </a:p>
        </p:txBody>
      </p:sp>
    </p:spTree>
    <p:extLst>
      <p:ext uri="{BB962C8B-B14F-4D97-AF65-F5344CB8AC3E}">
        <p14:creationId xmlns:p14="http://schemas.microsoft.com/office/powerpoint/2010/main" val="281336357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6"/>
                                        </p:tgtEl>
                                        <p:attrNameLst>
                                          <p:attrName>style.visibility</p:attrName>
                                        </p:attrNameLst>
                                      </p:cBhvr>
                                      <p:to>
                                        <p:strVal val="visible"/>
                                      </p:to>
                                    </p:set>
                                    <p:anim by="(-#ppt_w*2)" calcmode="lin" valueType="num">
                                      <p:cBhvr rctx="PPT">
                                        <p:cTn id="12" dur="500" autoRev="1" fill="hold">
                                          <p:stCondLst>
                                            <p:cond delay="0"/>
                                          </p:stCondLst>
                                        </p:cTn>
                                        <p:tgtEl>
                                          <p:spTgt spid="6"/>
                                        </p:tgtEl>
                                        <p:attrNameLst>
                                          <p:attrName>ppt_w</p:attrName>
                                        </p:attrNameLst>
                                      </p:cBhvr>
                                    </p:anim>
                                    <p:anim by="(#ppt_w*0.50)" calcmode="lin" valueType="num">
                                      <p:cBhvr>
                                        <p:cTn id="13" dur="500" decel="50000" autoRev="1" fill="hold">
                                          <p:stCondLst>
                                            <p:cond delay="0"/>
                                          </p:stCondLst>
                                        </p:cTn>
                                        <p:tgtEl>
                                          <p:spTgt spid="6"/>
                                        </p:tgtEl>
                                        <p:attrNameLst>
                                          <p:attrName>ppt_x</p:attrName>
                                        </p:attrNameLst>
                                      </p:cBhvr>
                                    </p:anim>
                                    <p:anim from="(-#ppt_h/2)" to="(#ppt_y)" calcmode="lin" valueType="num">
                                      <p:cBhvr>
                                        <p:cTn id="14" dur="1000" fill="hold">
                                          <p:stCondLst>
                                            <p:cond delay="0"/>
                                          </p:stCondLst>
                                        </p:cTn>
                                        <p:tgtEl>
                                          <p:spTgt spid="6"/>
                                        </p:tgtEl>
                                        <p:attrNameLst>
                                          <p:attrName>ppt_y</p:attrName>
                                        </p:attrNameLst>
                                      </p:cBhvr>
                                    </p:anim>
                                    <p:animRot by="21600000">
                                      <p:cBhvr>
                                        <p:cTn id="15" dur="1000" fill="hold">
                                          <p:stCondLst>
                                            <p:cond delay="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C:\Documents and Settings\Administrator\桌面\timg.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6505773" y="332655"/>
            <a:ext cx="2031325" cy="1866240"/>
            <a:chOff x="6505773" y="332655"/>
            <a:chExt cx="2031325" cy="1866240"/>
          </a:xfrm>
        </p:grpSpPr>
        <p:sp>
          <p:nvSpPr>
            <p:cNvPr id="6" name="矩形 5"/>
            <p:cNvSpPr/>
            <p:nvPr/>
          </p:nvSpPr>
          <p:spPr>
            <a:xfrm>
              <a:off x="6660232" y="332655"/>
              <a:ext cx="1723550"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dirty="0" smtClean="0">
                  <a:ln w="11430"/>
                  <a:solidFill>
                    <a:srgbClr val="002060"/>
                  </a:solidFill>
                  <a:latin typeface="华文琥珀" pitchFamily="2" charset="-122"/>
                  <a:ea typeface="华文琥珀" pitchFamily="2" charset="-122"/>
                </a:rPr>
                <a:t>统一</a:t>
              </a:r>
              <a:endParaRPr lang="zh-CN" altLang="en-US" sz="6000" dirty="0">
                <a:ln w="11430"/>
                <a:solidFill>
                  <a:srgbClr val="002060"/>
                </a:solidFill>
                <a:latin typeface="华文琥珀" pitchFamily="2" charset="-122"/>
                <a:ea typeface="华文琥珀" pitchFamily="2" charset="-122"/>
              </a:endParaRPr>
            </a:p>
          </p:txBody>
        </p:sp>
        <p:sp>
          <p:nvSpPr>
            <p:cNvPr id="7" name="矩形 6"/>
            <p:cNvSpPr/>
            <p:nvPr/>
          </p:nvSpPr>
          <p:spPr>
            <a:xfrm>
              <a:off x="6505773" y="1367898"/>
              <a:ext cx="2031325" cy="830997"/>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4800" dirty="0">
                  <a:ln w="11430"/>
                  <a:solidFill>
                    <a:srgbClr val="C00000"/>
                  </a:solidFill>
                  <a:latin typeface="华文琥珀" pitchFamily="2" charset="-122"/>
                  <a:ea typeface="华文琥珀" pitchFamily="2" charset="-122"/>
                </a:rPr>
                <a:t>聂鲁达</a:t>
              </a:r>
            </a:p>
          </p:txBody>
        </p:sp>
      </p:grpSp>
    </p:spTree>
    <p:extLst>
      <p:ext uri="{BB962C8B-B14F-4D97-AF65-F5344CB8AC3E}">
        <p14:creationId xmlns:p14="http://schemas.microsoft.com/office/powerpoint/2010/main" val="4032431571"/>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52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fltVal val="0"/>
                                          </p:val>
                                        </p:tav>
                                        <p:tav tm="100000">
                                          <p:val>
                                            <p:strVal val="#ppt_w"/>
                                          </p:val>
                                        </p:tav>
                                      </p:tavLst>
                                    </p:anim>
                                    <p:anim calcmode="lin" valueType="num">
                                      <p:cBhvr>
                                        <p:cTn id="8" dur="2000" fill="hold"/>
                                        <p:tgtEl>
                                          <p:spTgt spid="2"/>
                                        </p:tgtEl>
                                        <p:attrNameLst>
                                          <p:attrName>ppt_h</p:attrName>
                                        </p:attrNameLst>
                                      </p:cBhvr>
                                      <p:tavLst>
                                        <p:tav tm="0">
                                          <p:val>
                                            <p:fltVal val="0"/>
                                          </p:val>
                                        </p:tav>
                                        <p:tav tm="100000">
                                          <p:val>
                                            <p:strVal val="#ppt_h"/>
                                          </p:val>
                                        </p:tav>
                                      </p:tavLst>
                                    </p:anim>
                                    <p:animEffect transition="in" filter="fade">
                                      <p:cBhvr>
                                        <p:cTn id="9" dur="2000"/>
                                        <p:tgtEl>
                                          <p:spTgt spid="2"/>
                                        </p:tgtEl>
                                      </p:cBhvr>
                                    </p:animEffect>
                                    <p:anim calcmode="lin" valueType="num">
                                      <p:cBhvr>
                                        <p:cTn id="10" dur="2000" fill="hold"/>
                                        <p:tgtEl>
                                          <p:spTgt spid="2"/>
                                        </p:tgtEl>
                                        <p:attrNameLst>
                                          <p:attrName>ppt_x</p:attrName>
                                        </p:attrNameLst>
                                      </p:cBhvr>
                                      <p:tavLst>
                                        <p:tav tm="0">
                                          <p:val>
                                            <p:fltVal val="0.5"/>
                                          </p:val>
                                        </p:tav>
                                        <p:tav tm="100000">
                                          <p:val>
                                            <p:strVal val="#ppt_x"/>
                                          </p:val>
                                        </p:tav>
                                      </p:tavLst>
                                    </p:anim>
                                    <p:anim calcmode="lin" valueType="num">
                                      <p:cBhvr>
                                        <p:cTn id="11" dur="2000" fill="hold"/>
                                        <p:tgtEl>
                                          <p:spTgt spid="2"/>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C:\Documents and Settings\Administrator\桌面\新建文件夹\ppt背景图片\Y15SB6LVH1KZ}9Z[`M6DDBU.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66564" name="矩形 4"/>
          <p:cNvSpPr>
            <a:spLocks noChangeArrowheads="1"/>
          </p:cNvSpPr>
          <p:nvPr/>
        </p:nvSpPr>
        <p:spPr bwMode="auto">
          <a:xfrm>
            <a:off x="3707904" y="2664960"/>
            <a:ext cx="4680520" cy="422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indent="719138">
              <a:lnSpc>
                <a:spcPct val="120000"/>
              </a:lnSpc>
            </a:pPr>
            <a:r>
              <a:rPr lang="en-US" altLang="zh-CN" sz="3200" b="1" dirty="0">
                <a:latin typeface="华文楷体" pitchFamily="2" charset="-122"/>
                <a:ea typeface="华文楷体" pitchFamily="2" charset="-122"/>
              </a:rPr>
              <a:t>【</a:t>
            </a:r>
            <a:r>
              <a:rPr lang="zh-CN" altLang="en-US" sz="3200" b="1" dirty="0">
                <a:latin typeface="华文楷体" pitchFamily="2" charset="-122"/>
                <a:ea typeface="华文楷体" pitchFamily="2" charset="-122"/>
              </a:rPr>
              <a:t>聂鲁达</a:t>
            </a:r>
            <a:r>
              <a:rPr lang="en-US" altLang="zh-CN" sz="3200" b="1" dirty="0">
                <a:latin typeface="华文楷体" pitchFamily="2" charset="-122"/>
                <a:ea typeface="华文楷体" pitchFamily="2" charset="-122"/>
              </a:rPr>
              <a:t>】</a:t>
            </a:r>
            <a:r>
              <a:rPr lang="zh-CN" altLang="en-US" sz="3200" b="1" dirty="0">
                <a:latin typeface="华文楷体" pitchFamily="2" charset="-122"/>
                <a:ea typeface="华文楷体" pitchFamily="2" charset="-122"/>
              </a:rPr>
              <a:t>智利著名诗人。</a:t>
            </a:r>
            <a:r>
              <a:rPr lang="en-US" altLang="zh-CN" sz="3200" b="1" dirty="0">
                <a:latin typeface="华文楷体" pitchFamily="2" charset="-122"/>
                <a:ea typeface="华文楷体" pitchFamily="2" charset="-122"/>
              </a:rPr>
              <a:t>13</a:t>
            </a:r>
            <a:r>
              <a:rPr lang="zh-CN" altLang="en-US" sz="3200" b="1" dirty="0">
                <a:latin typeface="华文楷体" pitchFamily="2" charset="-122"/>
                <a:ea typeface="华文楷体" pitchFamily="2" charset="-122"/>
              </a:rPr>
              <a:t>岁开始发表诗作，</a:t>
            </a:r>
            <a:r>
              <a:rPr lang="en-US" altLang="zh-CN" sz="3200" b="1" dirty="0">
                <a:latin typeface="华文楷体" pitchFamily="2" charset="-122"/>
                <a:ea typeface="华文楷体" pitchFamily="2" charset="-122"/>
              </a:rPr>
              <a:t>1923</a:t>
            </a:r>
            <a:r>
              <a:rPr lang="zh-CN" altLang="en-US" sz="3200" b="1" dirty="0">
                <a:latin typeface="华文楷体" pitchFamily="2" charset="-122"/>
                <a:ea typeface="华文楷体" pitchFamily="2" charset="-122"/>
              </a:rPr>
              <a:t>年发表第一部诗集</a:t>
            </a:r>
            <a:r>
              <a:rPr lang="en-US" altLang="zh-CN" sz="3200" b="1" dirty="0">
                <a:latin typeface="华文楷体" pitchFamily="2" charset="-122"/>
                <a:ea typeface="华文楷体" pitchFamily="2" charset="-122"/>
              </a:rPr>
              <a:t>《</a:t>
            </a:r>
            <a:r>
              <a:rPr lang="zh-CN" altLang="en-US" sz="3200" b="1" dirty="0">
                <a:latin typeface="华文楷体" pitchFamily="2" charset="-122"/>
                <a:ea typeface="华文楷体" pitchFamily="2" charset="-122"/>
              </a:rPr>
              <a:t>黄昏</a:t>
            </a:r>
            <a:r>
              <a:rPr lang="en-US" altLang="zh-CN" sz="3200" b="1" dirty="0">
                <a:latin typeface="华文楷体" pitchFamily="2" charset="-122"/>
                <a:ea typeface="华文楷体" pitchFamily="2" charset="-122"/>
              </a:rPr>
              <a:t>》</a:t>
            </a:r>
            <a:r>
              <a:rPr lang="zh-CN" altLang="en-US" sz="3200" b="1" dirty="0">
                <a:latin typeface="华文楷体" pitchFamily="2" charset="-122"/>
                <a:ea typeface="华文楷体" pitchFamily="2" charset="-122"/>
              </a:rPr>
              <a:t>，</a:t>
            </a:r>
            <a:r>
              <a:rPr lang="en-US" altLang="zh-CN" sz="3200" b="1" dirty="0">
                <a:latin typeface="华文楷体" pitchFamily="2" charset="-122"/>
                <a:ea typeface="华文楷体" pitchFamily="2" charset="-122"/>
              </a:rPr>
              <a:t>1924</a:t>
            </a:r>
            <a:r>
              <a:rPr lang="zh-CN" altLang="en-US" sz="3200" b="1" dirty="0">
                <a:latin typeface="华文楷体" pitchFamily="2" charset="-122"/>
                <a:ea typeface="华文楷体" pitchFamily="2" charset="-122"/>
              </a:rPr>
              <a:t>年发表成名作</a:t>
            </a:r>
            <a:r>
              <a:rPr lang="en-US" altLang="zh-CN" sz="3200" b="1" dirty="0">
                <a:latin typeface="华文楷体" pitchFamily="2" charset="-122"/>
                <a:ea typeface="华文楷体" pitchFamily="2" charset="-122"/>
              </a:rPr>
              <a:t>《</a:t>
            </a:r>
            <a:r>
              <a:rPr lang="zh-CN" altLang="en-US" sz="3200" b="1" dirty="0">
                <a:latin typeface="华文楷体" pitchFamily="2" charset="-122"/>
                <a:ea typeface="华文楷体" pitchFamily="2" charset="-122"/>
              </a:rPr>
              <a:t>二十首情诗和一支绝望的歌</a:t>
            </a:r>
            <a:r>
              <a:rPr lang="en-US" altLang="zh-CN" sz="3200" b="1" dirty="0">
                <a:latin typeface="华文楷体" pitchFamily="2" charset="-122"/>
                <a:ea typeface="华文楷体" pitchFamily="2" charset="-122"/>
              </a:rPr>
              <a:t>》</a:t>
            </a:r>
            <a:r>
              <a:rPr lang="zh-CN" altLang="en-US" sz="3200" b="1" dirty="0">
                <a:latin typeface="华文楷体" pitchFamily="2" charset="-122"/>
                <a:ea typeface="华文楷体" pitchFamily="2" charset="-122"/>
              </a:rPr>
              <a:t>，自此登上智利诗坛</a:t>
            </a:r>
            <a:r>
              <a:rPr lang="zh-CN" altLang="en-US" sz="3200" b="1" dirty="0" smtClean="0">
                <a:latin typeface="华文楷体" pitchFamily="2" charset="-122"/>
                <a:ea typeface="华文楷体" pitchFamily="2" charset="-122"/>
              </a:rPr>
              <a:t>。</a:t>
            </a:r>
            <a:endParaRPr lang="zh-CN" altLang="en-US" sz="3200" b="1" dirty="0">
              <a:latin typeface="华文楷体" pitchFamily="2" charset="-122"/>
              <a:ea typeface="华文楷体" pitchFamily="2" charset="-122"/>
            </a:endParaRPr>
          </a:p>
        </p:txBody>
      </p:sp>
      <p:pic>
        <p:nvPicPr>
          <p:cNvPr id="266242" name="Picture 2"/>
          <p:cNvPicPr>
            <a:picLocks noChangeAspect="1" noChangeArrowheads="1"/>
          </p:cNvPicPr>
          <p:nvPr/>
        </p:nvPicPr>
        <p:blipFill>
          <a:blip r:embed="rId3" cstate="print"/>
          <a:srcRect/>
          <a:stretch>
            <a:fillRect/>
          </a:stretch>
        </p:blipFill>
        <p:spPr bwMode="auto">
          <a:xfrm>
            <a:off x="899592" y="2874069"/>
            <a:ext cx="2664296" cy="3817532"/>
          </a:xfrm>
          <a:prstGeom prst="roundRect">
            <a:avLst>
              <a:gd name="adj" fmla="val 8594"/>
            </a:avLst>
          </a:prstGeom>
          <a:solidFill>
            <a:srgbClr val="FFFFFF">
              <a:shade val="85000"/>
            </a:srgbClr>
          </a:solidFill>
          <a:ln>
            <a:noFill/>
          </a:ln>
          <a:effectLst/>
          <a:scene3d>
            <a:camera prst="orthographicFront"/>
            <a:lightRig rig="threePt" dir="t"/>
          </a:scene3d>
          <a:sp3d>
            <a:bevelT w="152400" h="50800" prst="softRound"/>
          </a:sp3d>
        </p:spPr>
      </p:pic>
      <p:sp>
        <p:nvSpPr>
          <p:cNvPr id="8" name="矩形 7"/>
          <p:cNvSpPr/>
          <p:nvPr/>
        </p:nvSpPr>
        <p:spPr>
          <a:xfrm>
            <a:off x="2339752" y="1268748"/>
            <a:ext cx="4031874"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dirty="0" smtClean="0">
                <a:ln w="11430"/>
                <a:solidFill>
                  <a:schemeClr val="accent6">
                    <a:lumMod val="50000"/>
                  </a:schemeClr>
                </a:solidFill>
                <a:latin typeface="华文琥珀" pitchFamily="2" charset="-122"/>
                <a:ea typeface="华文琥珀" pitchFamily="2" charset="-122"/>
              </a:rPr>
              <a:t>关于聂鲁达</a:t>
            </a:r>
            <a:endParaRPr lang="zh-CN" altLang="en-US" sz="6000" dirty="0">
              <a:ln w="11430"/>
              <a:solidFill>
                <a:schemeClr val="accent6">
                  <a:lumMod val="50000"/>
                </a:schemeClr>
              </a:solidFill>
              <a:latin typeface="华文琥珀" pitchFamily="2" charset="-122"/>
              <a:ea typeface="华文琥珀" pitchFamily="2" charset="-122"/>
            </a:endParaRPr>
          </a:p>
        </p:txBody>
      </p:sp>
    </p:spTree>
    <p:extLst>
      <p:ext uri="{BB962C8B-B14F-4D97-AF65-F5344CB8AC3E}">
        <p14:creationId xmlns:p14="http://schemas.microsoft.com/office/powerpoint/2010/main" val="365442078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6" fill="hold" nodeType="withEffect">
                                  <p:stCondLst>
                                    <p:cond delay="0"/>
                                  </p:stCondLst>
                                  <p:childTnLst>
                                    <p:set>
                                      <p:cBhvr>
                                        <p:cTn id="10" dur="1" fill="hold">
                                          <p:stCondLst>
                                            <p:cond delay="0"/>
                                          </p:stCondLst>
                                        </p:cTn>
                                        <p:tgtEl>
                                          <p:spTgt spid="266242"/>
                                        </p:tgtEl>
                                        <p:attrNameLst>
                                          <p:attrName>style.visibility</p:attrName>
                                        </p:attrNameLst>
                                      </p:cBhvr>
                                      <p:to>
                                        <p:strVal val="visible"/>
                                      </p:to>
                                    </p:set>
                                    <p:anim calcmode="lin" valueType="num">
                                      <p:cBhvr additive="base">
                                        <p:cTn id="11" dur="500" fill="hold"/>
                                        <p:tgtEl>
                                          <p:spTgt spid="266242"/>
                                        </p:tgtEl>
                                        <p:attrNameLst>
                                          <p:attrName>ppt_x</p:attrName>
                                        </p:attrNameLst>
                                      </p:cBhvr>
                                      <p:tavLst>
                                        <p:tav tm="0">
                                          <p:val>
                                            <p:strVal val="1+#ppt_w/2"/>
                                          </p:val>
                                        </p:tav>
                                        <p:tav tm="100000">
                                          <p:val>
                                            <p:strVal val="#ppt_x"/>
                                          </p:val>
                                        </p:tav>
                                      </p:tavLst>
                                    </p:anim>
                                    <p:anim calcmode="lin" valueType="num">
                                      <p:cBhvr additive="base">
                                        <p:cTn id="12" dur="500" fill="hold"/>
                                        <p:tgtEl>
                                          <p:spTgt spid="26624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66564"/>
                                        </p:tgtEl>
                                        <p:attrNameLst>
                                          <p:attrName>style.visibility</p:attrName>
                                        </p:attrNameLst>
                                      </p:cBhvr>
                                      <p:to>
                                        <p:strVal val="visible"/>
                                      </p:to>
                                    </p:set>
                                    <p:anim calcmode="lin" valueType="num">
                                      <p:cBhvr>
                                        <p:cTn id="17" dur="500" fill="hold"/>
                                        <p:tgtEl>
                                          <p:spTgt spid="66564"/>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66564"/>
                                        </p:tgtEl>
                                        <p:attrNameLst>
                                          <p:attrName>ppt_y</p:attrName>
                                        </p:attrNameLst>
                                      </p:cBhvr>
                                      <p:tavLst>
                                        <p:tav tm="0">
                                          <p:val>
                                            <p:strVal val="#ppt_y"/>
                                          </p:val>
                                        </p:tav>
                                        <p:tav tm="100000">
                                          <p:val>
                                            <p:strVal val="#ppt_y"/>
                                          </p:val>
                                        </p:tav>
                                      </p:tavLst>
                                    </p:anim>
                                    <p:anim calcmode="lin" valueType="num">
                                      <p:cBhvr>
                                        <p:cTn id="19" dur="500" fill="hold"/>
                                        <p:tgtEl>
                                          <p:spTgt spid="66564"/>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66564"/>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665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4" grpId="0"/>
      <p:bldP spid="8"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C:\Documents and Settings\Administrator\桌面\新建文件夹\ppt背景图片\UU545$B7]1EMM6290L@[KIR.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9525"/>
            <a:ext cx="9144000" cy="6838950"/>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a:xfrm>
            <a:off x="755576" y="2510799"/>
            <a:ext cx="1107996" cy="1836400"/>
          </a:xfrm>
          <a:prstGeom prst="rect">
            <a:avLst/>
          </a:prstGeom>
          <a:noFill/>
        </p:spPr>
        <p:txBody>
          <a:bodyPr vert="eaVert"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spc="600" dirty="0" smtClean="0">
                <a:ln w="11430"/>
                <a:solidFill>
                  <a:srgbClr val="C00000"/>
                </a:solidFill>
                <a:latin typeface="华文琥珀" pitchFamily="2" charset="-122"/>
                <a:ea typeface="华文琥珀" pitchFamily="2" charset="-122"/>
              </a:rPr>
              <a:t>统一</a:t>
            </a:r>
            <a:endParaRPr lang="zh-CN" altLang="en-US" sz="6000" spc="600" dirty="0">
              <a:ln w="11430"/>
              <a:solidFill>
                <a:srgbClr val="C00000"/>
              </a:solidFill>
              <a:latin typeface="华文琥珀" pitchFamily="2" charset="-122"/>
              <a:ea typeface="华文琥珀" pitchFamily="2" charset="-122"/>
            </a:endParaRPr>
          </a:p>
        </p:txBody>
      </p:sp>
      <p:sp>
        <p:nvSpPr>
          <p:cNvPr id="11" name="TextBox 11"/>
          <p:cNvSpPr txBox="1">
            <a:spLocks noChangeArrowheads="1"/>
          </p:cNvSpPr>
          <p:nvPr/>
        </p:nvSpPr>
        <p:spPr bwMode="auto">
          <a:xfrm>
            <a:off x="2234059" y="980726"/>
            <a:ext cx="4903961" cy="507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50000"/>
              </a:lnSpc>
            </a:pPr>
            <a:r>
              <a:rPr lang="zh-CN" altLang="en-US" sz="3600" b="1" dirty="0" smtClean="0">
                <a:solidFill>
                  <a:srgbClr val="0000FF"/>
                </a:solidFill>
                <a:latin typeface="华文行楷" pitchFamily="2" charset="-122"/>
                <a:ea typeface="华文行楷" pitchFamily="2" charset="-122"/>
              </a:rPr>
              <a:t>所有</a:t>
            </a:r>
            <a:r>
              <a:rPr lang="zh-CN" altLang="en-US" sz="3600" b="1" dirty="0">
                <a:solidFill>
                  <a:srgbClr val="0000FF"/>
                </a:solidFill>
                <a:latin typeface="华文行楷" pitchFamily="2" charset="-122"/>
                <a:ea typeface="华文行楷" pitchFamily="2" charset="-122"/>
              </a:rPr>
              <a:t>的叶是这一片，</a:t>
            </a:r>
            <a:endParaRPr lang="en-US" altLang="zh-CN" sz="3600" b="1" dirty="0">
              <a:solidFill>
                <a:srgbClr val="0000FF"/>
              </a:solidFill>
              <a:latin typeface="华文行楷" pitchFamily="2" charset="-122"/>
              <a:ea typeface="华文行楷" pitchFamily="2" charset="-122"/>
            </a:endParaRPr>
          </a:p>
          <a:p>
            <a:pPr>
              <a:lnSpc>
                <a:spcPct val="150000"/>
              </a:lnSpc>
            </a:pPr>
            <a:r>
              <a:rPr lang="zh-CN" altLang="en-US" sz="3600" b="1" dirty="0">
                <a:solidFill>
                  <a:srgbClr val="0000FF"/>
                </a:solidFill>
                <a:latin typeface="华文行楷" pitchFamily="2" charset="-122"/>
                <a:ea typeface="华文行楷" pitchFamily="2" charset="-122"/>
              </a:rPr>
              <a:t>所有的花是这一朵，</a:t>
            </a:r>
            <a:endParaRPr lang="en-US" altLang="zh-CN" sz="3600" b="1" dirty="0">
              <a:solidFill>
                <a:srgbClr val="0000FF"/>
              </a:solidFill>
              <a:latin typeface="华文行楷" pitchFamily="2" charset="-122"/>
              <a:ea typeface="华文行楷" pitchFamily="2" charset="-122"/>
            </a:endParaRPr>
          </a:p>
          <a:p>
            <a:pPr>
              <a:lnSpc>
                <a:spcPct val="150000"/>
              </a:lnSpc>
            </a:pPr>
            <a:r>
              <a:rPr lang="zh-CN" altLang="en-US" sz="3600" b="1" dirty="0">
                <a:solidFill>
                  <a:srgbClr val="0000FF"/>
                </a:solidFill>
                <a:latin typeface="华文行楷" pitchFamily="2" charset="-122"/>
                <a:ea typeface="华文行楷" pitchFamily="2" charset="-122"/>
              </a:rPr>
              <a:t>繁多是个谎言。</a:t>
            </a:r>
            <a:endParaRPr lang="en-US" altLang="zh-CN" sz="3600" b="1" dirty="0">
              <a:solidFill>
                <a:srgbClr val="0000FF"/>
              </a:solidFill>
              <a:latin typeface="华文行楷" pitchFamily="2" charset="-122"/>
              <a:ea typeface="华文行楷" pitchFamily="2" charset="-122"/>
            </a:endParaRPr>
          </a:p>
          <a:p>
            <a:pPr>
              <a:lnSpc>
                <a:spcPct val="150000"/>
              </a:lnSpc>
            </a:pPr>
            <a:r>
              <a:rPr lang="zh-CN" altLang="en-US" sz="3600" b="1" dirty="0">
                <a:solidFill>
                  <a:srgbClr val="0000FF"/>
                </a:solidFill>
                <a:latin typeface="华文行楷" pitchFamily="2" charset="-122"/>
                <a:ea typeface="华文行楷" pitchFamily="2" charset="-122"/>
              </a:rPr>
              <a:t>因为一切果实并无差异，</a:t>
            </a:r>
            <a:endParaRPr lang="en-US" altLang="zh-CN" sz="3600" b="1" dirty="0">
              <a:solidFill>
                <a:srgbClr val="0000FF"/>
              </a:solidFill>
              <a:latin typeface="华文行楷" pitchFamily="2" charset="-122"/>
              <a:ea typeface="华文行楷" pitchFamily="2" charset="-122"/>
            </a:endParaRPr>
          </a:p>
          <a:p>
            <a:pPr>
              <a:lnSpc>
                <a:spcPct val="150000"/>
              </a:lnSpc>
            </a:pPr>
            <a:r>
              <a:rPr lang="zh-CN" altLang="en-US" sz="3600" b="1" dirty="0">
                <a:solidFill>
                  <a:srgbClr val="0000FF"/>
                </a:solidFill>
                <a:latin typeface="华文行楷" pitchFamily="2" charset="-122"/>
                <a:ea typeface="华文行楷" pitchFamily="2" charset="-122"/>
              </a:rPr>
              <a:t>所有树木无非一棵，</a:t>
            </a:r>
            <a:endParaRPr lang="en-US" altLang="zh-CN" sz="3600" b="1" dirty="0">
              <a:solidFill>
                <a:srgbClr val="0000FF"/>
              </a:solidFill>
              <a:latin typeface="华文行楷" pitchFamily="2" charset="-122"/>
              <a:ea typeface="华文行楷" pitchFamily="2" charset="-122"/>
            </a:endParaRPr>
          </a:p>
          <a:p>
            <a:pPr>
              <a:lnSpc>
                <a:spcPct val="150000"/>
              </a:lnSpc>
            </a:pPr>
            <a:r>
              <a:rPr lang="zh-CN" altLang="en-US" sz="3600" b="1" dirty="0">
                <a:solidFill>
                  <a:srgbClr val="0000FF"/>
                </a:solidFill>
                <a:latin typeface="华文行楷" pitchFamily="2" charset="-122"/>
                <a:ea typeface="华文行楷" pitchFamily="2" charset="-122"/>
              </a:rPr>
              <a:t>整片大地是一朵花。</a:t>
            </a:r>
          </a:p>
        </p:txBody>
      </p:sp>
    </p:spTree>
    <p:extLst>
      <p:ext uri="{BB962C8B-B14F-4D97-AF65-F5344CB8AC3E}">
        <p14:creationId xmlns:p14="http://schemas.microsoft.com/office/powerpoint/2010/main" val="2912945553"/>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800" decel="100000"/>
                                        <p:tgtEl>
                                          <p:spTgt spid="10"/>
                                        </p:tgtEl>
                                      </p:cBhvr>
                                    </p:animEffect>
                                    <p:anim calcmode="lin" valueType="num">
                                      <p:cBhvr>
                                        <p:cTn id="8" dur="800" decel="100000" fill="hold"/>
                                        <p:tgtEl>
                                          <p:spTgt spid="10"/>
                                        </p:tgtEl>
                                        <p:attrNameLst>
                                          <p:attrName>style.rotation</p:attrName>
                                        </p:attrNameLst>
                                      </p:cBhvr>
                                      <p:tavLst>
                                        <p:tav tm="0">
                                          <p:val>
                                            <p:fltVal val="-90"/>
                                          </p:val>
                                        </p:tav>
                                        <p:tav tm="100000">
                                          <p:val>
                                            <p:fltVal val="0"/>
                                          </p:val>
                                        </p:tav>
                                      </p:tavLst>
                                    </p:anim>
                                    <p:anim calcmode="lin" valueType="num">
                                      <p:cBhvr>
                                        <p:cTn id="9" dur="800" decel="100000" fill="hold"/>
                                        <p:tgtEl>
                                          <p:spTgt spid="10"/>
                                        </p:tgtEl>
                                        <p:attrNameLst>
                                          <p:attrName>ppt_x</p:attrName>
                                        </p:attrNameLst>
                                      </p:cBhvr>
                                      <p:tavLst>
                                        <p:tav tm="0">
                                          <p:val>
                                            <p:strVal val="#ppt_x+0.4"/>
                                          </p:val>
                                        </p:tav>
                                        <p:tav tm="100000">
                                          <p:val>
                                            <p:strVal val="#ppt_x-0.05"/>
                                          </p:val>
                                        </p:tav>
                                      </p:tavLst>
                                    </p:anim>
                                    <p:anim calcmode="lin" valueType="num">
                                      <p:cBhvr>
                                        <p:cTn id="10" dur="800" decel="100000" fill="hold"/>
                                        <p:tgtEl>
                                          <p:spTgt spid="10"/>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0"/>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0"/>
                                        </p:tgtEl>
                                        <p:attrNameLst>
                                          <p:attrName>ppt_y</p:attrName>
                                        </p:attrNameLst>
                                      </p:cBhvr>
                                      <p:tavLst>
                                        <p:tav tm="0">
                                          <p:val>
                                            <p:strVal val="#ppt_y+0.1"/>
                                          </p:val>
                                        </p:tav>
                                        <p:tav tm="100000">
                                          <p:val>
                                            <p:strVal val="#ppt_y"/>
                                          </p:val>
                                        </p:tav>
                                      </p:tavLst>
                                    </p:anim>
                                  </p:childTnLst>
                                </p:cTn>
                              </p:par>
                              <p:par>
                                <p:cTn id="13" presetID="30"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800" decel="100000"/>
                                        <p:tgtEl>
                                          <p:spTgt spid="11"/>
                                        </p:tgtEl>
                                      </p:cBhvr>
                                    </p:animEffect>
                                    <p:anim calcmode="lin" valueType="num">
                                      <p:cBhvr>
                                        <p:cTn id="16" dur="800" decel="100000" fill="hold"/>
                                        <p:tgtEl>
                                          <p:spTgt spid="11"/>
                                        </p:tgtEl>
                                        <p:attrNameLst>
                                          <p:attrName>style.rotation</p:attrName>
                                        </p:attrNameLst>
                                      </p:cBhvr>
                                      <p:tavLst>
                                        <p:tav tm="0">
                                          <p:val>
                                            <p:fltVal val="-90"/>
                                          </p:val>
                                        </p:tav>
                                        <p:tav tm="100000">
                                          <p:val>
                                            <p:fltVal val="0"/>
                                          </p:val>
                                        </p:tav>
                                      </p:tavLst>
                                    </p:anim>
                                    <p:anim calcmode="lin" valueType="num">
                                      <p:cBhvr>
                                        <p:cTn id="17" dur="800" decel="100000" fill="hold"/>
                                        <p:tgtEl>
                                          <p:spTgt spid="11"/>
                                        </p:tgtEl>
                                        <p:attrNameLst>
                                          <p:attrName>ppt_x</p:attrName>
                                        </p:attrNameLst>
                                      </p:cBhvr>
                                      <p:tavLst>
                                        <p:tav tm="0">
                                          <p:val>
                                            <p:strVal val="#ppt_x+0.4"/>
                                          </p:val>
                                        </p:tav>
                                        <p:tav tm="100000">
                                          <p:val>
                                            <p:strVal val="#ppt_x-0.05"/>
                                          </p:val>
                                        </p:tav>
                                      </p:tavLst>
                                    </p:anim>
                                    <p:anim calcmode="lin" valueType="num">
                                      <p:cBhvr>
                                        <p:cTn id="18" dur="800" decel="100000" fill="hold"/>
                                        <p:tgtEl>
                                          <p:spTgt spid="11"/>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11"/>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11"/>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C:\Documents and Settings\Administrator\桌面\新建文件夹\ppt背景图片\F4[V`V]4KR9{1K(`)DW`1ZV.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3" y="0"/>
            <a:ext cx="9134475" cy="6858000"/>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a:spLocks noChangeArrowheads="1"/>
          </p:cNvSpPr>
          <p:nvPr/>
        </p:nvSpPr>
        <p:spPr bwMode="auto">
          <a:xfrm>
            <a:off x="0" y="2492896"/>
            <a:ext cx="9139238"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zh-CN" sz="3200" b="1" dirty="0" smtClean="0">
                <a:solidFill>
                  <a:srgbClr val="663300"/>
                </a:solidFill>
                <a:latin typeface="华文楷体" pitchFamily="2" charset="-122"/>
                <a:ea typeface="华文楷体" pitchFamily="2" charset="-122"/>
              </a:rPr>
              <a:t>朗读</a:t>
            </a:r>
            <a:r>
              <a:rPr lang="zh-CN" altLang="zh-CN" sz="3200" b="1" dirty="0">
                <a:solidFill>
                  <a:srgbClr val="663300"/>
                </a:solidFill>
                <a:latin typeface="华文楷体" pitchFamily="2" charset="-122"/>
                <a:ea typeface="华文楷体" pitchFamily="2" charset="-122"/>
              </a:rPr>
              <a:t>诗歌，结合题目说说作者是如何表现</a:t>
            </a:r>
            <a:r>
              <a:rPr lang="en-US" altLang="zh-CN" sz="3200" b="1" dirty="0">
                <a:solidFill>
                  <a:srgbClr val="663300"/>
                </a:solidFill>
                <a:latin typeface="华文楷体" pitchFamily="2" charset="-122"/>
                <a:ea typeface="华文楷体" pitchFamily="2" charset="-122"/>
              </a:rPr>
              <a:t>“</a:t>
            </a:r>
            <a:r>
              <a:rPr lang="zh-CN" altLang="zh-CN" sz="3200" b="1" dirty="0">
                <a:solidFill>
                  <a:srgbClr val="663300"/>
                </a:solidFill>
                <a:latin typeface="华文楷体" pitchFamily="2" charset="-122"/>
                <a:ea typeface="华文楷体" pitchFamily="2" charset="-122"/>
              </a:rPr>
              <a:t>统一</a:t>
            </a:r>
            <a:r>
              <a:rPr lang="en-US" altLang="zh-CN" sz="3200" b="1" dirty="0">
                <a:solidFill>
                  <a:srgbClr val="663300"/>
                </a:solidFill>
                <a:latin typeface="华文楷体" pitchFamily="2" charset="-122"/>
                <a:ea typeface="华文楷体" pitchFamily="2" charset="-122"/>
              </a:rPr>
              <a:t>”</a:t>
            </a:r>
            <a:r>
              <a:rPr lang="zh-CN" altLang="zh-CN" sz="3200" b="1" dirty="0">
                <a:solidFill>
                  <a:srgbClr val="663300"/>
                </a:solidFill>
                <a:latin typeface="华文楷体" pitchFamily="2" charset="-122"/>
                <a:ea typeface="华文楷体" pitchFamily="2" charset="-122"/>
              </a:rPr>
              <a:t>这个思想的。</a:t>
            </a:r>
            <a:endParaRPr lang="zh-CN" altLang="en-US" sz="3200" b="1" dirty="0">
              <a:solidFill>
                <a:srgbClr val="663300"/>
              </a:solidFill>
              <a:latin typeface="华文楷体" pitchFamily="2" charset="-122"/>
              <a:ea typeface="华文楷体" pitchFamily="2" charset="-122"/>
            </a:endParaRPr>
          </a:p>
        </p:txBody>
      </p:sp>
      <p:sp>
        <p:nvSpPr>
          <p:cNvPr id="9" name="矩形 8"/>
          <p:cNvSpPr/>
          <p:nvPr/>
        </p:nvSpPr>
        <p:spPr>
          <a:xfrm>
            <a:off x="2724472" y="1268748"/>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dirty="0" smtClean="0">
                <a:ln w="11430"/>
                <a:solidFill>
                  <a:srgbClr val="800000"/>
                </a:solidFill>
                <a:latin typeface="华文琥珀" pitchFamily="2" charset="-122"/>
                <a:ea typeface="华文琥珀" pitchFamily="2" charset="-122"/>
              </a:rPr>
              <a:t>诗歌理解</a:t>
            </a:r>
            <a:endParaRPr lang="zh-CN" altLang="en-US" sz="6000" dirty="0">
              <a:ln w="11430"/>
              <a:solidFill>
                <a:srgbClr val="800000"/>
              </a:solidFill>
              <a:latin typeface="华文琥珀" pitchFamily="2" charset="-122"/>
              <a:ea typeface="华文琥珀" pitchFamily="2" charset="-122"/>
            </a:endParaRPr>
          </a:p>
        </p:txBody>
      </p:sp>
      <p:sp>
        <p:nvSpPr>
          <p:cNvPr id="3" name="椭圆 2"/>
          <p:cNvSpPr/>
          <p:nvPr/>
        </p:nvSpPr>
        <p:spPr>
          <a:xfrm>
            <a:off x="445550" y="3679577"/>
            <a:ext cx="3330526" cy="1011014"/>
          </a:xfrm>
          <a:prstGeom prst="ellipse">
            <a:avLst/>
          </a:prstGeom>
          <a:solidFill>
            <a:srgbClr val="002060"/>
          </a:solidFill>
          <a:ln>
            <a:solidFill>
              <a:srgbClr val="00B050"/>
            </a:solidFill>
          </a:ln>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smtClean="0">
                <a:latin typeface="华文琥珀" pitchFamily="2" charset="-122"/>
                <a:ea typeface="华文琥珀" pitchFamily="2" charset="-122"/>
              </a:rPr>
              <a:t>所有的叶</a:t>
            </a:r>
            <a:endParaRPr lang="zh-CN" altLang="en-US" sz="3200" dirty="0">
              <a:latin typeface="华文琥珀" pitchFamily="2" charset="-122"/>
              <a:ea typeface="华文琥珀" pitchFamily="2" charset="-122"/>
            </a:endParaRPr>
          </a:p>
        </p:txBody>
      </p:sp>
      <p:sp>
        <p:nvSpPr>
          <p:cNvPr id="4" name="燕尾形箭头 3"/>
          <p:cNvSpPr/>
          <p:nvPr/>
        </p:nvSpPr>
        <p:spPr>
          <a:xfrm>
            <a:off x="3967395" y="3918571"/>
            <a:ext cx="1080120" cy="504056"/>
          </a:xfrm>
          <a:prstGeom prst="notchedRightArrow">
            <a:avLst/>
          </a:prstGeom>
          <a:solidFill>
            <a:srgbClr val="002060"/>
          </a:solidFill>
          <a:ln>
            <a:solidFill>
              <a:srgbClr val="00B050"/>
            </a:solidFill>
          </a:ln>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5191531" y="3644601"/>
            <a:ext cx="3330526" cy="1011014"/>
          </a:xfrm>
          <a:prstGeom prst="ellipse">
            <a:avLst/>
          </a:prstGeom>
          <a:solidFill>
            <a:srgbClr val="002060"/>
          </a:solidFill>
          <a:ln>
            <a:solidFill>
              <a:srgbClr val="00B050"/>
            </a:solidFill>
          </a:ln>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华文琥珀" pitchFamily="2" charset="-122"/>
                <a:ea typeface="华文琥珀" pitchFamily="2" charset="-122"/>
              </a:rPr>
              <a:t>一片</a:t>
            </a:r>
            <a:r>
              <a:rPr lang="zh-CN" altLang="en-US" sz="3200" dirty="0" smtClean="0">
                <a:latin typeface="华文琥珀" pitchFamily="2" charset="-122"/>
                <a:ea typeface="华文琥珀" pitchFamily="2" charset="-122"/>
              </a:rPr>
              <a:t>叶</a:t>
            </a:r>
            <a:endParaRPr lang="zh-CN" altLang="en-US" sz="3200" dirty="0">
              <a:latin typeface="华文琥珀" pitchFamily="2" charset="-122"/>
              <a:ea typeface="华文琥珀" pitchFamily="2" charset="-122"/>
            </a:endParaRPr>
          </a:p>
        </p:txBody>
      </p:sp>
      <p:sp>
        <p:nvSpPr>
          <p:cNvPr id="15" name="椭圆 14"/>
          <p:cNvSpPr/>
          <p:nvPr/>
        </p:nvSpPr>
        <p:spPr>
          <a:xfrm>
            <a:off x="445550" y="4754836"/>
            <a:ext cx="3330526" cy="1011014"/>
          </a:xfrm>
          <a:prstGeom prst="ellipse">
            <a:avLst/>
          </a:prstGeom>
          <a:solidFill>
            <a:srgbClr val="002060"/>
          </a:solidFill>
          <a:ln>
            <a:solidFill>
              <a:srgbClr val="00B050"/>
            </a:solidFill>
          </a:ln>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smtClean="0">
                <a:latin typeface="华文琥珀" pitchFamily="2" charset="-122"/>
                <a:ea typeface="华文琥珀" pitchFamily="2" charset="-122"/>
              </a:rPr>
              <a:t>所有的花</a:t>
            </a:r>
            <a:endParaRPr lang="zh-CN" altLang="en-US" sz="3200" dirty="0">
              <a:latin typeface="华文琥珀" pitchFamily="2" charset="-122"/>
              <a:ea typeface="华文琥珀" pitchFamily="2" charset="-122"/>
            </a:endParaRPr>
          </a:p>
        </p:txBody>
      </p:sp>
      <p:sp>
        <p:nvSpPr>
          <p:cNvPr id="16" name="燕尾形箭头 15"/>
          <p:cNvSpPr/>
          <p:nvPr/>
        </p:nvSpPr>
        <p:spPr>
          <a:xfrm>
            <a:off x="3967395" y="4993830"/>
            <a:ext cx="1080120" cy="504056"/>
          </a:xfrm>
          <a:prstGeom prst="notchedRightArrow">
            <a:avLst/>
          </a:prstGeom>
          <a:solidFill>
            <a:srgbClr val="002060"/>
          </a:solidFill>
          <a:ln>
            <a:solidFill>
              <a:srgbClr val="00B050"/>
            </a:solidFill>
          </a:ln>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5149257" y="4734345"/>
            <a:ext cx="3330526" cy="1011014"/>
          </a:xfrm>
          <a:prstGeom prst="ellipse">
            <a:avLst/>
          </a:prstGeom>
          <a:solidFill>
            <a:srgbClr val="002060"/>
          </a:solidFill>
          <a:ln>
            <a:solidFill>
              <a:srgbClr val="00B050"/>
            </a:solidFill>
          </a:ln>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smtClean="0">
                <a:latin typeface="华文琥珀" pitchFamily="2" charset="-122"/>
                <a:ea typeface="华文琥珀" pitchFamily="2" charset="-122"/>
              </a:rPr>
              <a:t>一朵花</a:t>
            </a:r>
            <a:endParaRPr lang="zh-CN" altLang="en-US" sz="3200" dirty="0">
              <a:latin typeface="华文琥珀" pitchFamily="2" charset="-122"/>
              <a:ea typeface="华文琥珀" pitchFamily="2" charset="-122"/>
            </a:endParaRPr>
          </a:p>
        </p:txBody>
      </p:sp>
      <p:sp>
        <p:nvSpPr>
          <p:cNvPr id="18" name="椭圆 17"/>
          <p:cNvSpPr/>
          <p:nvPr/>
        </p:nvSpPr>
        <p:spPr>
          <a:xfrm>
            <a:off x="426103" y="5835802"/>
            <a:ext cx="3330526" cy="1011014"/>
          </a:xfrm>
          <a:prstGeom prst="ellipse">
            <a:avLst/>
          </a:prstGeom>
          <a:solidFill>
            <a:srgbClr val="002060"/>
          </a:solidFill>
          <a:ln>
            <a:solidFill>
              <a:srgbClr val="00B050"/>
            </a:solidFill>
          </a:ln>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smtClean="0">
                <a:latin typeface="华文琥珀" pitchFamily="2" charset="-122"/>
                <a:ea typeface="华文琥珀" pitchFamily="2" charset="-122"/>
              </a:rPr>
              <a:t>所有的树</a:t>
            </a:r>
            <a:endParaRPr lang="zh-CN" altLang="en-US" sz="3200" dirty="0">
              <a:latin typeface="华文琥珀" pitchFamily="2" charset="-122"/>
              <a:ea typeface="华文琥珀" pitchFamily="2" charset="-122"/>
            </a:endParaRPr>
          </a:p>
        </p:txBody>
      </p:sp>
      <p:sp>
        <p:nvSpPr>
          <p:cNvPr id="19" name="燕尾形箭头 18"/>
          <p:cNvSpPr/>
          <p:nvPr/>
        </p:nvSpPr>
        <p:spPr>
          <a:xfrm>
            <a:off x="3947948" y="6074796"/>
            <a:ext cx="1080120" cy="504056"/>
          </a:xfrm>
          <a:prstGeom prst="notchedRightArrow">
            <a:avLst/>
          </a:prstGeom>
          <a:solidFill>
            <a:srgbClr val="002060"/>
          </a:solidFill>
          <a:ln>
            <a:solidFill>
              <a:srgbClr val="00B050"/>
            </a:solidFill>
          </a:ln>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5172084" y="5800826"/>
            <a:ext cx="3330526" cy="1011014"/>
          </a:xfrm>
          <a:prstGeom prst="ellipse">
            <a:avLst/>
          </a:prstGeom>
          <a:solidFill>
            <a:srgbClr val="002060"/>
          </a:solidFill>
          <a:ln>
            <a:solidFill>
              <a:srgbClr val="00B050"/>
            </a:solidFill>
          </a:ln>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smtClean="0">
                <a:latin typeface="华文琥珀" pitchFamily="2" charset="-122"/>
                <a:ea typeface="华文琥珀" pitchFamily="2" charset="-122"/>
              </a:rPr>
              <a:t>一棵树</a:t>
            </a:r>
            <a:endParaRPr lang="zh-CN" altLang="en-US" sz="3200" dirty="0">
              <a:latin typeface="华文琥珀" pitchFamily="2" charset="-122"/>
              <a:ea typeface="华文琥珀" pitchFamily="2" charset="-122"/>
            </a:endParaRPr>
          </a:p>
        </p:txBody>
      </p:sp>
      <p:sp>
        <p:nvSpPr>
          <p:cNvPr id="21" name="矩形 20"/>
          <p:cNvSpPr/>
          <p:nvPr/>
        </p:nvSpPr>
        <p:spPr>
          <a:xfrm>
            <a:off x="135852" y="4754836"/>
            <a:ext cx="954108"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dirty="0" smtClean="0">
                <a:ln w="11430"/>
                <a:solidFill>
                  <a:srgbClr val="FF0000"/>
                </a:solidFill>
                <a:latin typeface="华文琥珀" pitchFamily="2" charset="-122"/>
                <a:ea typeface="华文琥珀" pitchFamily="2" charset="-122"/>
              </a:rPr>
              <a:t>多</a:t>
            </a:r>
            <a:endParaRPr lang="zh-CN" altLang="en-US" sz="6000" dirty="0">
              <a:ln w="11430"/>
              <a:solidFill>
                <a:srgbClr val="FF0000"/>
              </a:solidFill>
              <a:latin typeface="华文琥珀" pitchFamily="2" charset="-122"/>
              <a:ea typeface="华文琥珀" pitchFamily="2" charset="-122"/>
            </a:endParaRPr>
          </a:p>
        </p:txBody>
      </p:sp>
      <p:sp>
        <p:nvSpPr>
          <p:cNvPr id="22" name="矩形 21"/>
          <p:cNvSpPr/>
          <p:nvPr/>
        </p:nvSpPr>
        <p:spPr>
          <a:xfrm>
            <a:off x="8081101" y="4754836"/>
            <a:ext cx="954108"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dirty="0" smtClean="0">
                <a:ln w="11430"/>
                <a:solidFill>
                  <a:srgbClr val="FF0000"/>
                </a:solidFill>
                <a:latin typeface="华文琥珀" pitchFamily="2" charset="-122"/>
                <a:ea typeface="华文琥珀" pitchFamily="2" charset="-122"/>
              </a:rPr>
              <a:t>一</a:t>
            </a:r>
            <a:endParaRPr lang="zh-CN" altLang="en-US" sz="6000" dirty="0">
              <a:ln w="11430"/>
              <a:solidFill>
                <a:srgbClr val="FF0000"/>
              </a:solidFill>
              <a:latin typeface="华文琥珀" pitchFamily="2" charset="-122"/>
              <a:ea typeface="华文琥珀" pitchFamily="2" charset="-122"/>
            </a:endParaRPr>
          </a:p>
        </p:txBody>
      </p:sp>
      <p:sp>
        <p:nvSpPr>
          <p:cNvPr id="5" name="左右箭头 4"/>
          <p:cNvSpPr/>
          <p:nvPr/>
        </p:nvSpPr>
        <p:spPr>
          <a:xfrm>
            <a:off x="1089960" y="4620854"/>
            <a:ext cx="7069513" cy="1319960"/>
          </a:xfrm>
          <a:prstGeom prst="leftRightArrow">
            <a:avLst/>
          </a:prstGeom>
          <a:solidFill>
            <a:srgbClr val="FFC000"/>
          </a:solidFill>
          <a:scene3d>
            <a:camera prst="orthographicFront"/>
            <a:lightRig rig="threePt" dir="t"/>
          </a:scene3d>
          <a:sp3d>
            <a:bevelT w="152400" h="50800" prst="softRoun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smtClean="0">
                <a:solidFill>
                  <a:srgbClr val="FF0000"/>
                </a:solidFill>
                <a:latin typeface="华文琥珀" pitchFamily="2" charset="-122"/>
                <a:ea typeface="华文琥珀" pitchFamily="2" charset="-122"/>
              </a:rPr>
              <a:t>用“是”将</a:t>
            </a:r>
            <a:r>
              <a:rPr lang="zh-CN" altLang="zh-CN" sz="3200" dirty="0" smtClean="0">
                <a:solidFill>
                  <a:srgbClr val="FF0000"/>
                </a:solidFill>
                <a:latin typeface="华文琥珀" pitchFamily="2" charset="-122"/>
                <a:ea typeface="华文琥珀" pitchFamily="2" charset="-122"/>
              </a:rPr>
              <a:t>对立物 </a:t>
            </a:r>
            <a:r>
              <a:rPr lang="en-US" altLang="zh-CN" sz="3200" dirty="0" smtClean="0">
                <a:solidFill>
                  <a:srgbClr val="FF0000"/>
                </a:solidFill>
                <a:latin typeface="华文琥珀" pitchFamily="2" charset="-122"/>
                <a:ea typeface="华文琥珀" pitchFamily="2" charset="-122"/>
              </a:rPr>
              <a:t>“</a:t>
            </a:r>
            <a:r>
              <a:rPr lang="zh-CN" altLang="zh-CN" sz="3200" dirty="0">
                <a:solidFill>
                  <a:srgbClr val="FF0000"/>
                </a:solidFill>
                <a:latin typeface="华文琥珀" pitchFamily="2" charset="-122"/>
                <a:ea typeface="华文琥珀" pitchFamily="2" charset="-122"/>
              </a:rPr>
              <a:t>统一</a:t>
            </a:r>
            <a:r>
              <a:rPr lang="en-US" altLang="zh-CN" sz="3200" dirty="0" smtClean="0">
                <a:solidFill>
                  <a:srgbClr val="FF0000"/>
                </a:solidFill>
                <a:latin typeface="华文琥珀" pitchFamily="2" charset="-122"/>
                <a:ea typeface="华文琥珀" pitchFamily="2" charset="-122"/>
              </a:rPr>
              <a:t>”</a:t>
            </a:r>
            <a:r>
              <a:rPr lang="zh-CN" altLang="en-US" sz="3200" dirty="0" smtClean="0">
                <a:solidFill>
                  <a:srgbClr val="FF0000"/>
                </a:solidFill>
                <a:latin typeface="华文琥珀" pitchFamily="2" charset="-122"/>
                <a:ea typeface="华文琥珀" pitchFamily="2" charset="-122"/>
              </a:rPr>
              <a:t>起来</a:t>
            </a:r>
            <a:endParaRPr lang="zh-CN" altLang="en-US" sz="3200" dirty="0">
              <a:solidFill>
                <a:srgbClr val="FF0000"/>
              </a:solidFill>
              <a:latin typeface="华文琥珀" pitchFamily="2" charset="-122"/>
              <a:ea typeface="华文琥珀" pitchFamily="2" charset="-122"/>
            </a:endParaRPr>
          </a:p>
        </p:txBody>
      </p:sp>
    </p:spTree>
    <p:extLst>
      <p:ext uri="{BB962C8B-B14F-4D97-AF65-F5344CB8AC3E}">
        <p14:creationId xmlns:p14="http://schemas.microsoft.com/office/powerpoint/2010/main" val="1123969035"/>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80">
                                          <p:stCondLst>
                                            <p:cond delay="0"/>
                                          </p:stCondLst>
                                        </p:cTn>
                                        <p:tgtEl>
                                          <p:spTgt spid="13"/>
                                        </p:tgtEl>
                                      </p:cBhvr>
                                    </p:animEffect>
                                    <p:anim calcmode="lin" valueType="num">
                                      <p:cBhvr>
                                        <p:cTn id="13" dur="1822"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13"/>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13"/>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13"/>
                                        </p:tgtEl>
                                        <p:attrNameLst>
                                          <p:attrName>ppt_y</p:attrName>
                                        </p:attrNameLst>
                                      </p:cBhvr>
                                      <p:tavLst>
                                        <p:tav tm="0" fmla="#ppt_y-sin(pi*$)/81">
                                          <p:val>
                                            <p:fltVal val="0"/>
                                          </p:val>
                                        </p:tav>
                                        <p:tav tm="100000">
                                          <p:val>
                                            <p:fltVal val="1"/>
                                          </p:val>
                                        </p:tav>
                                      </p:tavLst>
                                    </p:anim>
                                    <p:animScale>
                                      <p:cBhvr>
                                        <p:cTn id="18" dur="26">
                                          <p:stCondLst>
                                            <p:cond delay="650"/>
                                          </p:stCondLst>
                                        </p:cTn>
                                        <p:tgtEl>
                                          <p:spTgt spid="13"/>
                                        </p:tgtEl>
                                      </p:cBhvr>
                                      <p:to x="100000" y="60000"/>
                                    </p:animScale>
                                    <p:animScale>
                                      <p:cBhvr>
                                        <p:cTn id="19" dur="166" decel="50000">
                                          <p:stCondLst>
                                            <p:cond delay="676"/>
                                          </p:stCondLst>
                                        </p:cTn>
                                        <p:tgtEl>
                                          <p:spTgt spid="13"/>
                                        </p:tgtEl>
                                      </p:cBhvr>
                                      <p:to x="100000" y="100000"/>
                                    </p:animScale>
                                    <p:animScale>
                                      <p:cBhvr>
                                        <p:cTn id="20" dur="26">
                                          <p:stCondLst>
                                            <p:cond delay="1312"/>
                                          </p:stCondLst>
                                        </p:cTn>
                                        <p:tgtEl>
                                          <p:spTgt spid="13"/>
                                        </p:tgtEl>
                                      </p:cBhvr>
                                      <p:to x="100000" y="80000"/>
                                    </p:animScale>
                                    <p:animScale>
                                      <p:cBhvr>
                                        <p:cTn id="21" dur="166" decel="50000">
                                          <p:stCondLst>
                                            <p:cond delay="1338"/>
                                          </p:stCondLst>
                                        </p:cTn>
                                        <p:tgtEl>
                                          <p:spTgt spid="13"/>
                                        </p:tgtEl>
                                      </p:cBhvr>
                                      <p:to x="100000" y="100000"/>
                                    </p:animScale>
                                    <p:animScale>
                                      <p:cBhvr>
                                        <p:cTn id="22" dur="26">
                                          <p:stCondLst>
                                            <p:cond delay="1642"/>
                                          </p:stCondLst>
                                        </p:cTn>
                                        <p:tgtEl>
                                          <p:spTgt spid="13"/>
                                        </p:tgtEl>
                                      </p:cBhvr>
                                      <p:to x="100000" y="90000"/>
                                    </p:animScale>
                                    <p:animScale>
                                      <p:cBhvr>
                                        <p:cTn id="23" dur="166" decel="50000">
                                          <p:stCondLst>
                                            <p:cond delay="1668"/>
                                          </p:stCondLst>
                                        </p:cTn>
                                        <p:tgtEl>
                                          <p:spTgt spid="13"/>
                                        </p:tgtEl>
                                      </p:cBhvr>
                                      <p:to x="100000" y="100000"/>
                                    </p:animScale>
                                    <p:animScale>
                                      <p:cBhvr>
                                        <p:cTn id="24" dur="26">
                                          <p:stCondLst>
                                            <p:cond delay="1808"/>
                                          </p:stCondLst>
                                        </p:cTn>
                                        <p:tgtEl>
                                          <p:spTgt spid="13"/>
                                        </p:tgtEl>
                                      </p:cBhvr>
                                      <p:to x="100000" y="95000"/>
                                    </p:animScale>
                                    <p:animScale>
                                      <p:cBhvr>
                                        <p:cTn id="25" dur="166" decel="50000">
                                          <p:stCondLst>
                                            <p:cond delay="1834"/>
                                          </p:stCondLst>
                                        </p:cTn>
                                        <p:tgtEl>
                                          <p:spTgt spid="13"/>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2" presetClass="entr" presetSubtype="8" fill="hold" grpId="0" nodeType="clickEffect">
                                  <p:stCondLst>
                                    <p:cond delay="0"/>
                                  </p:stCondLst>
                                  <p:childTnLst>
                                    <p:set>
                                      <p:cBhvr>
                                        <p:cTn id="29" dur="1" fill="hold">
                                          <p:stCondLst>
                                            <p:cond delay="0"/>
                                          </p:stCondLst>
                                        </p:cTn>
                                        <p:tgtEl>
                                          <p:spTgt spid="3"/>
                                        </p:tgtEl>
                                        <p:attrNameLst>
                                          <p:attrName>style.visibility</p:attrName>
                                        </p:attrNameLst>
                                      </p:cBhvr>
                                      <p:to>
                                        <p:strVal val="visible"/>
                                      </p:to>
                                    </p:set>
                                    <p:anim calcmode="lin" valueType="num">
                                      <p:cBhvr additive="base">
                                        <p:cTn id="30" dur="500" fill="hold"/>
                                        <p:tgtEl>
                                          <p:spTgt spid="3"/>
                                        </p:tgtEl>
                                        <p:attrNameLst>
                                          <p:attrName>ppt_x</p:attrName>
                                        </p:attrNameLst>
                                      </p:cBhvr>
                                      <p:tavLst>
                                        <p:tav tm="0">
                                          <p:val>
                                            <p:strVal val="0-#ppt_w/2"/>
                                          </p:val>
                                        </p:tav>
                                        <p:tav tm="100000">
                                          <p:val>
                                            <p:strVal val="#ppt_x"/>
                                          </p:val>
                                        </p:tav>
                                      </p:tavLst>
                                    </p:anim>
                                    <p:anim calcmode="lin" valueType="num">
                                      <p:cBhvr additive="base">
                                        <p:cTn id="31"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8" fill="hold" grpId="0" nodeType="click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additive="base">
                                        <p:cTn id="36" dur="500" fill="hold"/>
                                        <p:tgtEl>
                                          <p:spTgt spid="4"/>
                                        </p:tgtEl>
                                        <p:attrNameLst>
                                          <p:attrName>ppt_x</p:attrName>
                                        </p:attrNameLst>
                                      </p:cBhvr>
                                      <p:tavLst>
                                        <p:tav tm="0">
                                          <p:val>
                                            <p:strVal val="0-#ppt_w/2"/>
                                          </p:val>
                                        </p:tav>
                                        <p:tav tm="100000">
                                          <p:val>
                                            <p:strVal val="#ppt_x"/>
                                          </p:val>
                                        </p:tav>
                                      </p:tavLst>
                                    </p:anim>
                                    <p:anim calcmode="lin" valueType="num">
                                      <p:cBhvr additive="base">
                                        <p:cTn id="37" dur="500" fill="hold"/>
                                        <p:tgtEl>
                                          <p:spTgt spid="4"/>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additive="base">
                                        <p:cTn id="40" dur="500" fill="hold"/>
                                        <p:tgtEl>
                                          <p:spTgt spid="14"/>
                                        </p:tgtEl>
                                        <p:attrNameLst>
                                          <p:attrName>ppt_x</p:attrName>
                                        </p:attrNameLst>
                                      </p:cBhvr>
                                      <p:tavLst>
                                        <p:tav tm="0">
                                          <p:val>
                                            <p:strVal val="0-#ppt_w/2"/>
                                          </p:val>
                                        </p:tav>
                                        <p:tav tm="100000">
                                          <p:val>
                                            <p:strVal val="#ppt_x"/>
                                          </p:val>
                                        </p:tav>
                                      </p:tavLst>
                                    </p:anim>
                                    <p:anim calcmode="lin" valueType="num">
                                      <p:cBhvr additive="base">
                                        <p:cTn id="41"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8" fill="hold" grpId="0" nodeType="clickEffect">
                                  <p:stCondLst>
                                    <p:cond delay="0"/>
                                  </p:stCondLst>
                                  <p:childTnLst>
                                    <p:set>
                                      <p:cBhvr>
                                        <p:cTn id="45" dur="1" fill="hold">
                                          <p:stCondLst>
                                            <p:cond delay="0"/>
                                          </p:stCondLst>
                                        </p:cTn>
                                        <p:tgtEl>
                                          <p:spTgt spid="15"/>
                                        </p:tgtEl>
                                        <p:attrNameLst>
                                          <p:attrName>style.visibility</p:attrName>
                                        </p:attrNameLst>
                                      </p:cBhvr>
                                      <p:to>
                                        <p:strVal val="visible"/>
                                      </p:to>
                                    </p:set>
                                    <p:anim calcmode="lin" valueType="num">
                                      <p:cBhvr additive="base">
                                        <p:cTn id="46" dur="500" fill="hold"/>
                                        <p:tgtEl>
                                          <p:spTgt spid="15"/>
                                        </p:tgtEl>
                                        <p:attrNameLst>
                                          <p:attrName>ppt_x</p:attrName>
                                        </p:attrNameLst>
                                      </p:cBhvr>
                                      <p:tavLst>
                                        <p:tav tm="0">
                                          <p:val>
                                            <p:strVal val="0-#ppt_w/2"/>
                                          </p:val>
                                        </p:tav>
                                        <p:tav tm="100000">
                                          <p:val>
                                            <p:strVal val="#ppt_x"/>
                                          </p:val>
                                        </p:tav>
                                      </p:tavLst>
                                    </p:anim>
                                    <p:anim calcmode="lin" valueType="num">
                                      <p:cBhvr additive="base">
                                        <p:cTn id="47"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 presetClass="entr" presetSubtype="8" fill="hold" grpId="0" nodeType="clickEffect">
                                  <p:stCondLst>
                                    <p:cond delay="0"/>
                                  </p:stCondLst>
                                  <p:childTnLst>
                                    <p:set>
                                      <p:cBhvr>
                                        <p:cTn id="51" dur="1" fill="hold">
                                          <p:stCondLst>
                                            <p:cond delay="0"/>
                                          </p:stCondLst>
                                        </p:cTn>
                                        <p:tgtEl>
                                          <p:spTgt spid="16"/>
                                        </p:tgtEl>
                                        <p:attrNameLst>
                                          <p:attrName>style.visibility</p:attrName>
                                        </p:attrNameLst>
                                      </p:cBhvr>
                                      <p:to>
                                        <p:strVal val="visible"/>
                                      </p:to>
                                    </p:set>
                                    <p:anim calcmode="lin" valueType="num">
                                      <p:cBhvr additive="base">
                                        <p:cTn id="52" dur="500" fill="hold"/>
                                        <p:tgtEl>
                                          <p:spTgt spid="16"/>
                                        </p:tgtEl>
                                        <p:attrNameLst>
                                          <p:attrName>ppt_x</p:attrName>
                                        </p:attrNameLst>
                                      </p:cBhvr>
                                      <p:tavLst>
                                        <p:tav tm="0">
                                          <p:val>
                                            <p:strVal val="0-#ppt_w/2"/>
                                          </p:val>
                                        </p:tav>
                                        <p:tav tm="100000">
                                          <p:val>
                                            <p:strVal val="#ppt_x"/>
                                          </p:val>
                                        </p:tav>
                                      </p:tavLst>
                                    </p:anim>
                                    <p:anim calcmode="lin" valueType="num">
                                      <p:cBhvr additive="base">
                                        <p:cTn id="53" dur="500" fill="hold"/>
                                        <p:tgtEl>
                                          <p:spTgt spid="16"/>
                                        </p:tgtEl>
                                        <p:attrNameLst>
                                          <p:attrName>ppt_y</p:attrName>
                                        </p:attrNameLst>
                                      </p:cBhvr>
                                      <p:tavLst>
                                        <p:tav tm="0">
                                          <p:val>
                                            <p:strVal val="#ppt_y"/>
                                          </p:val>
                                        </p:tav>
                                        <p:tav tm="100000">
                                          <p:val>
                                            <p:strVal val="#ppt_y"/>
                                          </p:val>
                                        </p:tav>
                                      </p:tavLst>
                                    </p:anim>
                                  </p:childTnLst>
                                </p:cTn>
                              </p:par>
                              <p:par>
                                <p:cTn id="54" presetID="2" presetClass="entr" presetSubtype="8" fill="hold" grpId="0" nodeType="withEffect">
                                  <p:stCondLst>
                                    <p:cond delay="0"/>
                                  </p:stCondLst>
                                  <p:childTnLst>
                                    <p:set>
                                      <p:cBhvr>
                                        <p:cTn id="55" dur="1" fill="hold">
                                          <p:stCondLst>
                                            <p:cond delay="0"/>
                                          </p:stCondLst>
                                        </p:cTn>
                                        <p:tgtEl>
                                          <p:spTgt spid="17"/>
                                        </p:tgtEl>
                                        <p:attrNameLst>
                                          <p:attrName>style.visibility</p:attrName>
                                        </p:attrNameLst>
                                      </p:cBhvr>
                                      <p:to>
                                        <p:strVal val="visible"/>
                                      </p:to>
                                    </p:set>
                                    <p:anim calcmode="lin" valueType="num">
                                      <p:cBhvr additive="base">
                                        <p:cTn id="56" dur="500" fill="hold"/>
                                        <p:tgtEl>
                                          <p:spTgt spid="17"/>
                                        </p:tgtEl>
                                        <p:attrNameLst>
                                          <p:attrName>ppt_x</p:attrName>
                                        </p:attrNameLst>
                                      </p:cBhvr>
                                      <p:tavLst>
                                        <p:tav tm="0">
                                          <p:val>
                                            <p:strVal val="0-#ppt_w/2"/>
                                          </p:val>
                                        </p:tav>
                                        <p:tav tm="100000">
                                          <p:val>
                                            <p:strVal val="#ppt_x"/>
                                          </p:val>
                                        </p:tav>
                                      </p:tavLst>
                                    </p:anim>
                                    <p:anim calcmode="lin" valueType="num">
                                      <p:cBhvr additive="base">
                                        <p:cTn id="57"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 presetClass="entr" presetSubtype="8" fill="hold" grpId="0" nodeType="clickEffect">
                                  <p:stCondLst>
                                    <p:cond delay="0"/>
                                  </p:stCondLst>
                                  <p:childTnLst>
                                    <p:set>
                                      <p:cBhvr>
                                        <p:cTn id="61" dur="1" fill="hold">
                                          <p:stCondLst>
                                            <p:cond delay="0"/>
                                          </p:stCondLst>
                                        </p:cTn>
                                        <p:tgtEl>
                                          <p:spTgt spid="18"/>
                                        </p:tgtEl>
                                        <p:attrNameLst>
                                          <p:attrName>style.visibility</p:attrName>
                                        </p:attrNameLst>
                                      </p:cBhvr>
                                      <p:to>
                                        <p:strVal val="visible"/>
                                      </p:to>
                                    </p:set>
                                    <p:anim calcmode="lin" valueType="num">
                                      <p:cBhvr additive="base">
                                        <p:cTn id="62" dur="500" fill="hold"/>
                                        <p:tgtEl>
                                          <p:spTgt spid="18"/>
                                        </p:tgtEl>
                                        <p:attrNameLst>
                                          <p:attrName>ppt_x</p:attrName>
                                        </p:attrNameLst>
                                      </p:cBhvr>
                                      <p:tavLst>
                                        <p:tav tm="0">
                                          <p:val>
                                            <p:strVal val="0-#ppt_w/2"/>
                                          </p:val>
                                        </p:tav>
                                        <p:tav tm="100000">
                                          <p:val>
                                            <p:strVal val="#ppt_x"/>
                                          </p:val>
                                        </p:tav>
                                      </p:tavLst>
                                    </p:anim>
                                    <p:anim calcmode="lin" valueType="num">
                                      <p:cBhvr additive="base">
                                        <p:cTn id="63"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2" presetClass="entr" presetSubtype="8" fill="hold" grpId="0" nodeType="clickEffect">
                                  <p:stCondLst>
                                    <p:cond delay="0"/>
                                  </p:stCondLst>
                                  <p:childTnLst>
                                    <p:set>
                                      <p:cBhvr>
                                        <p:cTn id="67" dur="1" fill="hold">
                                          <p:stCondLst>
                                            <p:cond delay="0"/>
                                          </p:stCondLst>
                                        </p:cTn>
                                        <p:tgtEl>
                                          <p:spTgt spid="19"/>
                                        </p:tgtEl>
                                        <p:attrNameLst>
                                          <p:attrName>style.visibility</p:attrName>
                                        </p:attrNameLst>
                                      </p:cBhvr>
                                      <p:to>
                                        <p:strVal val="visible"/>
                                      </p:to>
                                    </p:set>
                                    <p:anim calcmode="lin" valueType="num">
                                      <p:cBhvr additive="base">
                                        <p:cTn id="68" dur="500" fill="hold"/>
                                        <p:tgtEl>
                                          <p:spTgt spid="19"/>
                                        </p:tgtEl>
                                        <p:attrNameLst>
                                          <p:attrName>ppt_x</p:attrName>
                                        </p:attrNameLst>
                                      </p:cBhvr>
                                      <p:tavLst>
                                        <p:tav tm="0">
                                          <p:val>
                                            <p:strVal val="0-#ppt_w/2"/>
                                          </p:val>
                                        </p:tav>
                                        <p:tav tm="100000">
                                          <p:val>
                                            <p:strVal val="#ppt_x"/>
                                          </p:val>
                                        </p:tav>
                                      </p:tavLst>
                                    </p:anim>
                                    <p:anim calcmode="lin" valueType="num">
                                      <p:cBhvr additive="base">
                                        <p:cTn id="69" dur="500" fill="hold"/>
                                        <p:tgtEl>
                                          <p:spTgt spid="19"/>
                                        </p:tgtEl>
                                        <p:attrNameLst>
                                          <p:attrName>ppt_y</p:attrName>
                                        </p:attrNameLst>
                                      </p:cBhvr>
                                      <p:tavLst>
                                        <p:tav tm="0">
                                          <p:val>
                                            <p:strVal val="#ppt_y"/>
                                          </p:val>
                                        </p:tav>
                                        <p:tav tm="100000">
                                          <p:val>
                                            <p:strVal val="#ppt_y"/>
                                          </p:val>
                                        </p:tav>
                                      </p:tavLst>
                                    </p:anim>
                                  </p:childTnLst>
                                </p:cTn>
                              </p:par>
                              <p:par>
                                <p:cTn id="70" presetID="2" presetClass="entr" presetSubtype="8" fill="hold" grpId="0" nodeType="withEffect">
                                  <p:stCondLst>
                                    <p:cond delay="0"/>
                                  </p:stCondLst>
                                  <p:childTnLst>
                                    <p:set>
                                      <p:cBhvr>
                                        <p:cTn id="71" dur="1" fill="hold">
                                          <p:stCondLst>
                                            <p:cond delay="0"/>
                                          </p:stCondLst>
                                        </p:cTn>
                                        <p:tgtEl>
                                          <p:spTgt spid="20"/>
                                        </p:tgtEl>
                                        <p:attrNameLst>
                                          <p:attrName>style.visibility</p:attrName>
                                        </p:attrNameLst>
                                      </p:cBhvr>
                                      <p:to>
                                        <p:strVal val="visible"/>
                                      </p:to>
                                    </p:set>
                                    <p:anim calcmode="lin" valueType="num">
                                      <p:cBhvr additive="base">
                                        <p:cTn id="72" dur="500" fill="hold"/>
                                        <p:tgtEl>
                                          <p:spTgt spid="20"/>
                                        </p:tgtEl>
                                        <p:attrNameLst>
                                          <p:attrName>ppt_x</p:attrName>
                                        </p:attrNameLst>
                                      </p:cBhvr>
                                      <p:tavLst>
                                        <p:tav tm="0">
                                          <p:val>
                                            <p:strVal val="0-#ppt_w/2"/>
                                          </p:val>
                                        </p:tav>
                                        <p:tav tm="100000">
                                          <p:val>
                                            <p:strVal val="#ppt_x"/>
                                          </p:val>
                                        </p:tav>
                                      </p:tavLst>
                                    </p:anim>
                                    <p:anim calcmode="lin" valueType="num">
                                      <p:cBhvr additive="base">
                                        <p:cTn id="73"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45" presetClass="entr" presetSubtype="0" fill="hold" grpId="0" nodeType="clickEffect">
                                  <p:stCondLst>
                                    <p:cond delay="0"/>
                                  </p:stCondLst>
                                  <p:childTnLst>
                                    <p:set>
                                      <p:cBhvr>
                                        <p:cTn id="77" dur="1" fill="hold">
                                          <p:stCondLst>
                                            <p:cond delay="0"/>
                                          </p:stCondLst>
                                        </p:cTn>
                                        <p:tgtEl>
                                          <p:spTgt spid="21"/>
                                        </p:tgtEl>
                                        <p:attrNameLst>
                                          <p:attrName>style.visibility</p:attrName>
                                        </p:attrNameLst>
                                      </p:cBhvr>
                                      <p:to>
                                        <p:strVal val="visible"/>
                                      </p:to>
                                    </p:set>
                                    <p:animEffect transition="in" filter="fade">
                                      <p:cBhvr>
                                        <p:cTn id="78" dur="2000"/>
                                        <p:tgtEl>
                                          <p:spTgt spid="21"/>
                                        </p:tgtEl>
                                      </p:cBhvr>
                                    </p:animEffect>
                                    <p:anim calcmode="lin" valueType="num">
                                      <p:cBhvr>
                                        <p:cTn id="79" dur="2000" fill="hold"/>
                                        <p:tgtEl>
                                          <p:spTgt spid="21"/>
                                        </p:tgtEl>
                                        <p:attrNameLst>
                                          <p:attrName>ppt_w</p:attrName>
                                        </p:attrNameLst>
                                      </p:cBhvr>
                                      <p:tavLst>
                                        <p:tav tm="0" fmla="#ppt_w*sin(2.5*pi*$)">
                                          <p:val>
                                            <p:fltVal val="0"/>
                                          </p:val>
                                        </p:tav>
                                        <p:tav tm="100000">
                                          <p:val>
                                            <p:fltVal val="1"/>
                                          </p:val>
                                        </p:tav>
                                      </p:tavLst>
                                    </p:anim>
                                    <p:anim calcmode="lin" valueType="num">
                                      <p:cBhvr>
                                        <p:cTn id="80" dur="2000" fill="hold"/>
                                        <p:tgtEl>
                                          <p:spTgt spid="21"/>
                                        </p:tgtEl>
                                        <p:attrNameLst>
                                          <p:attrName>ppt_h</p:attrName>
                                        </p:attrNameLst>
                                      </p:cBhvr>
                                      <p:tavLst>
                                        <p:tav tm="0">
                                          <p:val>
                                            <p:strVal val="#ppt_h"/>
                                          </p:val>
                                        </p:tav>
                                        <p:tav tm="100000">
                                          <p:val>
                                            <p:strVal val="#ppt_h"/>
                                          </p:val>
                                        </p:tav>
                                      </p:tavLst>
                                    </p:anim>
                                  </p:childTnLst>
                                </p:cTn>
                              </p:par>
                            </p:childTnLst>
                          </p:cTn>
                        </p:par>
                      </p:childTnLst>
                    </p:cTn>
                  </p:par>
                  <p:par>
                    <p:cTn id="81" fill="hold">
                      <p:stCondLst>
                        <p:cond delay="indefinite"/>
                      </p:stCondLst>
                      <p:childTnLst>
                        <p:par>
                          <p:cTn id="82" fill="hold">
                            <p:stCondLst>
                              <p:cond delay="0"/>
                            </p:stCondLst>
                            <p:childTnLst>
                              <p:par>
                                <p:cTn id="83" presetID="45" presetClass="entr" presetSubtype="0" fill="hold" grpId="0" nodeType="clickEffect">
                                  <p:stCondLst>
                                    <p:cond delay="0"/>
                                  </p:stCondLst>
                                  <p:childTnLst>
                                    <p:set>
                                      <p:cBhvr>
                                        <p:cTn id="84" dur="1" fill="hold">
                                          <p:stCondLst>
                                            <p:cond delay="0"/>
                                          </p:stCondLst>
                                        </p:cTn>
                                        <p:tgtEl>
                                          <p:spTgt spid="22"/>
                                        </p:tgtEl>
                                        <p:attrNameLst>
                                          <p:attrName>style.visibility</p:attrName>
                                        </p:attrNameLst>
                                      </p:cBhvr>
                                      <p:to>
                                        <p:strVal val="visible"/>
                                      </p:to>
                                    </p:set>
                                    <p:animEffect transition="in" filter="fade">
                                      <p:cBhvr>
                                        <p:cTn id="85" dur="2000"/>
                                        <p:tgtEl>
                                          <p:spTgt spid="22"/>
                                        </p:tgtEl>
                                      </p:cBhvr>
                                    </p:animEffect>
                                    <p:anim calcmode="lin" valueType="num">
                                      <p:cBhvr>
                                        <p:cTn id="86" dur="2000" fill="hold"/>
                                        <p:tgtEl>
                                          <p:spTgt spid="22"/>
                                        </p:tgtEl>
                                        <p:attrNameLst>
                                          <p:attrName>ppt_w</p:attrName>
                                        </p:attrNameLst>
                                      </p:cBhvr>
                                      <p:tavLst>
                                        <p:tav tm="0" fmla="#ppt_w*sin(2.5*pi*$)">
                                          <p:val>
                                            <p:fltVal val="0"/>
                                          </p:val>
                                        </p:tav>
                                        <p:tav tm="100000">
                                          <p:val>
                                            <p:fltVal val="1"/>
                                          </p:val>
                                        </p:tav>
                                      </p:tavLst>
                                    </p:anim>
                                    <p:anim calcmode="lin" valueType="num">
                                      <p:cBhvr>
                                        <p:cTn id="87" dur="2000" fill="hold"/>
                                        <p:tgtEl>
                                          <p:spTgt spid="22"/>
                                        </p:tgtEl>
                                        <p:attrNameLst>
                                          <p:attrName>ppt_h</p:attrName>
                                        </p:attrNameLst>
                                      </p:cBhvr>
                                      <p:tavLst>
                                        <p:tav tm="0">
                                          <p:val>
                                            <p:strVal val="#ppt_h"/>
                                          </p:val>
                                        </p:tav>
                                        <p:tav tm="100000">
                                          <p:val>
                                            <p:strVal val="#ppt_h"/>
                                          </p:val>
                                        </p:tav>
                                      </p:tavLst>
                                    </p:anim>
                                  </p:childTnLst>
                                </p:cTn>
                              </p:par>
                            </p:childTnLst>
                          </p:cTn>
                        </p:par>
                      </p:childTnLst>
                    </p:cTn>
                  </p:par>
                  <p:par>
                    <p:cTn id="88" fill="hold">
                      <p:stCondLst>
                        <p:cond delay="indefinite"/>
                      </p:stCondLst>
                      <p:childTnLst>
                        <p:par>
                          <p:cTn id="89" fill="hold">
                            <p:stCondLst>
                              <p:cond delay="0"/>
                            </p:stCondLst>
                            <p:childTnLst>
                              <p:par>
                                <p:cTn id="90" presetID="53" presetClass="entr" presetSubtype="16" fill="hold" grpId="0" nodeType="clickEffect">
                                  <p:stCondLst>
                                    <p:cond delay="0"/>
                                  </p:stCondLst>
                                  <p:childTnLst>
                                    <p:set>
                                      <p:cBhvr>
                                        <p:cTn id="91" dur="1" fill="hold">
                                          <p:stCondLst>
                                            <p:cond delay="0"/>
                                          </p:stCondLst>
                                        </p:cTn>
                                        <p:tgtEl>
                                          <p:spTgt spid="5"/>
                                        </p:tgtEl>
                                        <p:attrNameLst>
                                          <p:attrName>style.visibility</p:attrName>
                                        </p:attrNameLst>
                                      </p:cBhvr>
                                      <p:to>
                                        <p:strVal val="visible"/>
                                      </p:to>
                                    </p:set>
                                    <p:anim calcmode="lin" valueType="num">
                                      <p:cBhvr>
                                        <p:cTn id="92" dur="500" fill="hold"/>
                                        <p:tgtEl>
                                          <p:spTgt spid="5"/>
                                        </p:tgtEl>
                                        <p:attrNameLst>
                                          <p:attrName>ppt_w</p:attrName>
                                        </p:attrNameLst>
                                      </p:cBhvr>
                                      <p:tavLst>
                                        <p:tav tm="0">
                                          <p:val>
                                            <p:fltVal val="0"/>
                                          </p:val>
                                        </p:tav>
                                        <p:tav tm="100000">
                                          <p:val>
                                            <p:strVal val="#ppt_w"/>
                                          </p:val>
                                        </p:tav>
                                      </p:tavLst>
                                    </p:anim>
                                    <p:anim calcmode="lin" valueType="num">
                                      <p:cBhvr>
                                        <p:cTn id="93" dur="500" fill="hold"/>
                                        <p:tgtEl>
                                          <p:spTgt spid="5"/>
                                        </p:tgtEl>
                                        <p:attrNameLst>
                                          <p:attrName>ppt_h</p:attrName>
                                        </p:attrNameLst>
                                      </p:cBhvr>
                                      <p:tavLst>
                                        <p:tav tm="0">
                                          <p:val>
                                            <p:fltVal val="0"/>
                                          </p:val>
                                        </p:tav>
                                        <p:tav tm="100000">
                                          <p:val>
                                            <p:strVal val="#ppt_h"/>
                                          </p:val>
                                        </p:tav>
                                      </p:tavLst>
                                    </p:anim>
                                    <p:animEffect transition="in" filter="fade">
                                      <p:cBhvr>
                                        <p:cTn id="9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9" grpId="0"/>
      <p:bldP spid="3" grpId="0" animBg="1"/>
      <p:bldP spid="4" grpId="0" animBg="1"/>
      <p:bldP spid="14" grpId="0" animBg="1"/>
      <p:bldP spid="15" grpId="0" animBg="1"/>
      <p:bldP spid="16" grpId="0" animBg="1"/>
      <p:bldP spid="17" grpId="0" animBg="1"/>
      <p:bldP spid="18" grpId="0" animBg="1"/>
      <p:bldP spid="19" grpId="0" animBg="1"/>
      <p:bldP spid="20" grpId="0" animBg="1"/>
      <p:bldP spid="21" grpId="0"/>
      <p:bldP spid="22" grpId="0"/>
      <p:bldP spid="5"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Documents and Settings\Administrator\桌面\新建文件夹\ppt背景图片\F4[V`V]4KR9{1K(`)DW`1ZV.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3" y="0"/>
            <a:ext cx="9134475"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2724472" y="1268748"/>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dirty="0" smtClean="0">
                <a:ln w="11430"/>
                <a:solidFill>
                  <a:srgbClr val="800000"/>
                </a:solidFill>
                <a:latin typeface="华文琥珀" pitchFamily="2" charset="-122"/>
                <a:ea typeface="华文琥珀" pitchFamily="2" charset="-122"/>
              </a:rPr>
              <a:t>诗歌理解</a:t>
            </a:r>
            <a:endParaRPr lang="zh-CN" altLang="en-US" sz="6000" dirty="0">
              <a:ln w="11430"/>
              <a:solidFill>
                <a:srgbClr val="800000"/>
              </a:solidFill>
              <a:latin typeface="华文琥珀" pitchFamily="2" charset="-122"/>
              <a:ea typeface="华文琥珀" pitchFamily="2" charset="-122"/>
            </a:endParaRPr>
          </a:p>
        </p:txBody>
      </p:sp>
      <p:sp>
        <p:nvSpPr>
          <p:cNvPr id="5" name="TextBox 4"/>
          <p:cNvSpPr txBox="1">
            <a:spLocks noChangeArrowheads="1"/>
          </p:cNvSpPr>
          <p:nvPr/>
        </p:nvSpPr>
        <p:spPr bwMode="auto">
          <a:xfrm>
            <a:off x="29419" y="2708920"/>
            <a:ext cx="584835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3200" b="1" dirty="0">
                <a:solidFill>
                  <a:srgbClr val="663300"/>
                </a:solidFill>
                <a:latin typeface="华文楷体" pitchFamily="2" charset="-122"/>
                <a:ea typeface="华文楷体" pitchFamily="2" charset="-122"/>
              </a:rPr>
              <a:t>如何理解“繁多是个谎言”？</a:t>
            </a:r>
          </a:p>
        </p:txBody>
      </p:sp>
      <p:sp>
        <p:nvSpPr>
          <p:cNvPr id="6" name="TextBox 5"/>
          <p:cNvSpPr txBox="1">
            <a:spLocks noChangeArrowheads="1"/>
          </p:cNvSpPr>
          <p:nvPr/>
        </p:nvSpPr>
        <p:spPr bwMode="auto">
          <a:xfrm>
            <a:off x="2724473" y="3641375"/>
            <a:ext cx="6419528"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3200" b="1" dirty="0" smtClean="0">
                <a:solidFill>
                  <a:srgbClr val="0000FF"/>
                </a:solidFill>
                <a:latin typeface="华文楷体" pitchFamily="2" charset="-122"/>
                <a:ea typeface="华文楷体" pitchFamily="2" charset="-122"/>
              </a:rPr>
              <a:t>        这句话是比喻的说法。世间万物各有各的特点，也就呈现出“繁多”的表象，但在作者看来，</a:t>
            </a:r>
            <a:r>
              <a:rPr lang="zh-CN" altLang="en-US" sz="3200" b="1" dirty="0">
                <a:solidFill>
                  <a:srgbClr val="0000FF"/>
                </a:solidFill>
                <a:latin typeface="华文楷体" pitchFamily="2" charset="-122"/>
                <a:ea typeface="华文楷体" pitchFamily="2" charset="-122"/>
              </a:rPr>
              <a:t> “繁多”的</a:t>
            </a:r>
            <a:r>
              <a:rPr lang="zh-CN" altLang="en-US" sz="3200" b="1" dirty="0" smtClean="0">
                <a:solidFill>
                  <a:srgbClr val="0000FF"/>
                </a:solidFill>
                <a:latin typeface="华文楷体" pitchFamily="2" charset="-122"/>
                <a:ea typeface="华文楷体" pitchFamily="2" charset="-122"/>
              </a:rPr>
              <a:t>表象在迷惑，影响着我们认识事物的本质，就像谎言一样。</a:t>
            </a:r>
            <a:endParaRPr lang="zh-CN" altLang="en-US" sz="3200" b="1" dirty="0">
              <a:solidFill>
                <a:srgbClr val="0000FF"/>
              </a:solidFill>
              <a:latin typeface="华文楷体" pitchFamily="2" charset="-122"/>
              <a:ea typeface="华文楷体" pitchFamily="2" charset="-122"/>
            </a:endParaRPr>
          </a:p>
        </p:txBody>
      </p:sp>
      <p:pic>
        <p:nvPicPr>
          <p:cNvPr id="18434" name="Picture 2" descr="C:\Documents and Settings\Administrator\桌面\新建文件夹\ppt背景图片\timg (2).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52400" y="3642344"/>
            <a:ext cx="2572073" cy="3192016"/>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a:spLocks noChangeArrowheads="1"/>
          </p:cNvSpPr>
          <p:nvPr/>
        </p:nvSpPr>
        <p:spPr bwMode="auto">
          <a:xfrm>
            <a:off x="3578448" y="6251132"/>
            <a:ext cx="447580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3200" b="1" dirty="0" smtClean="0">
                <a:solidFill>
                  <a:srgbClr val="FF0000"/>
                </a:solidFill>
                <a:latin typeface="华文楷体" pitchFamily="2" charset="-122"/>
                <a:ea typeface="华文楷体" pitchFamily="2" charset="-122"/>
              </a:rPr>
              <a:t>引人思考，设置了悬念。</a:t>
            </a:r>
            <a:endParaRPr lang="zh-CN" altLang="en-US" sz="3200" b="1" dirty="0">
              <a:solidFill>
                <a:srgbClr val="FF0000"/>
              </a:solidFill>
              <a:latin typeface="华文楷体" pitchFamily="2" charset="-122"/>
              <a:ea typeface="华文楷体" pitchFamily="2" charset="-122"/>
            </a:endParaRPr>
          </a:p>
        </p:txBody>
      </p:sp>
    </p:spTree>
    <p:extLst>
      <p:ext uri="{BB962C8B-B14F-4D97-AF65-F5344CB8AC3E}">
        <p14:creationId xmlns:p14="http://schemas.microsoft.com/office/powerpoint/2010/main" val="32618721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18434"/>
                                        </p:tgtEl>
                                        <p:attrNameLst>
                                          <p:attrName>style.visibility</p:attrName>
                                        </p:attrNameLst>
                                      </p:cBhvr>
                                      <p:to>
                                        <p:strVal val="visible"/>
                                      </p:to>
                                    </p:set>
                                    <p:animEffect transition="in" filter="wipe(down)">
                                      <p:cBhvr>
                                        <p:cTn id="23" dur="580">
                                          <p:stCondLst>
                                            <p:cond delay="0"/>
                                          </p:stCondLst>
                                        </p:cTn>
                                        <p:tgtEl>
                                          <p:spTgt spid="18434"/>
                                        </p:tgtEl>
                                      </p:cBhvr>
                                    </p:animEffect>
                                    <p:anim calcmode="lin" valueType="num">
                                      <p:cBhvr>
                                        <p:cTn id="24" dur="1822" tmFilter="0,0; 0.14,0.36; 0.43,0.73; 0.71,0.91; 1.0,1.0">
                                          <p:stCondLst>
                                            <p:cond delay="0"/>
                                          </p:stCondLst>
                                        </p:cTn>
                                        <p:tgtEl>
                                          <p:spTgt spid="18434"/>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18434"/>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18434"/>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18434"/>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18434"/>
                                        </p:tgtEl>
                                        <p:attrNameLst>
                                          <p:attrName>ppt_y</p:attrName>
                                        </p:attrNameLst>
                                      </p:cBhvr>
                                      <p:tavLst>
                                        <p:tav tm="0" fmla="#ppt_y-sin(pi*$)/81">
                                          <p:val>
                                            <p:fltVal val="0"/>
                                          </p:val>
                                        </p:tav>
                                        <p:tav tm="100000">
                                          <p:val>
                                            <p:fltVal val="1"/>
                                          </p:val>
                                        </p:tav>
                                      </p:tavLst>
                                    </p:anim>
                                    <p:animScale>
                                      <p:cBhvr>
                                        <p:cTn id="29" dur="26">
                                          <p:stCondLst>
                                            <p:cond delay="650"/>
                                          </p:stCondLst>
                                        </p:cTn>
                                        <p:tgtEl>
                                          <p:spTgt spid="18434"/>
                                        </p:tgtEl>
                                      </p:cBhvr>
                                      <p:to x="100000" y="60000"/>
                                    </p:animScale>
                                    <p:animScale>
                                      <p:cBhvr>
                                        <p:cTn id="30" dur="166" decel="50000">
                                          <p:stCondLst>
                                            <p:cond delay="676"/>
                                          </p:stCondLst>
                                        </p:cTn>
                                        <p:tgtEl>
                                          <p:spTgt spid="18434"/>
                                        </p:tgtEl>
                                      </p:cBhvr>
                                      <p:to x="100000" y="100000"/>
                                    </p:animScale>
                                    <p:animScale>
                                      <p:cBhvr>
                                        <p:cTn id="31" dur="26">
                                          <p:stCondLst>
                                            <p:cond delay="1312"/>
                                          </p:stCondLst>
                                        </p:cTn>
                                        <p:tgtEl>
                                          <p:spTgt spid="18434"/>
                                        </p:tgtEl>
                                      </p:cBhvr>
                                      <p:to x="100000" y="80000"/>
                                    </p:animScale>
                                    <p:animScale>
                                      <p:cBhvr>
                                        <p:cTn id="32" dur="166" decel="50000">
                                          <p:stCondLst>
                                            <p:cond delay="1338"/>
                                          </p:stCondLst>
                                        </p:cTn>
                                        <p:tgtEl>
                                          <p:spTgt spid="18434"/>
                                        </p:tgtEl>
                                      </p:cBhvr>
                                      <p:to x="100000" y="100000"/>
                                    </p:animScale>
                                    <p:animScale>
                                      <p:cBhvr>
                                        <p:cTn id="33" dur="26">
                                          <p:stCondLst>
                                            <p:cond delay="1642"/>
                                          </p:stCondLst>
                                        </p:cTn>
                                        <p:tgtEl>
                                          <p:spTgt spid="18434"/>
                                        </p:tgtEl>
                                      </p:cBhvr>
                                      <p:to x="100000" y="90000"/>
                                    </p:animScale>
                                    <p:animScale>
                                      <p:cBhvr>
                                        <p:cTn id="34" dur="166" decel="50000">
                                          <p:stCondLst>
                                            <p:cond delay="1668"/>
                                          </p:stCondLst>
                                        </p:cTn>
                                        <p:tgtEl>
                                          <p:spTgt spid="18434"/>
                                        </p:tgtEl>
                                      </p:cBhvr>
                                      <p:to x="100000" y="100000"/>
                                    </p:animScale>
                                    <p:animScale>
                                      <p:cBhvr>
                                        <p:cTn id="35" dur="26">
                                          <p:stCondLst>
                                            <p:cond delay="1808"/>
                                          </p:stCondLst>
                                        </p:cTn>
                                        <p:tgtEl>
                                          <p:spTgt spid="18434"/>
                                        </p:tgtEl>
                                      </p:cBhvr>
                                      <p:to x="100000" y="95000"/>
                                    </p:animScale>
                                    <p:animScale>
                                      <p:cBhvr>
                                        <p:cTn id="36" dur="166" decel="50000">
                                          <p:stCondLst>
                                            <p:cond delay="1834"/>
                                          </p:stCondLst>
                                        </p:cTn>
                                        <p:tgtEl>
                                          <p:spTgt spid="18434"/>
                                        </p:tgtEl>
                                      </p:cBhvr>
                                      <p:to x="100000" y="100000"/>
                                    </p:animScale>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grpId="0" nodeType="click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barn(inVertical)">
                                      <p:cBhvr>
                                        <p:cTn id="41" dur="500"/>
                                        <p:tgtEl>
                                          <p:spTgt spid="6"/>
                                        </p:tgtEl>
                                      </p:cBhvr>
                                    </p:animEffect>
                                  </p:childTnLst>
                                </p:cTn>
                              </p:par>
                            </p:childTnLst>
                          </p:cTn>
                        </p:par>
                      </p:childTnLst>
                    </p:cTn>
                  </p:par>
                  <p:par>
                    <p:cTn id="42" fill="hold">
                      <p:stCondLst>
                        <p:cond delay="indefinite"/>
                      </p:stCondLst>
                      <p:childTnLst>
                        <p:par>
                          <p:cTn id="43" fill="hold">
                            <p:stCondLst>
                              <p:cond delay="0"/>
                            </p:stCondLst>
                            <p:childTnLst>
                              <p:par>
                                <p:cTn id="44" presetID="14" presetClass="entr" presetSubtype="10" fill="hold" grpId="0" nodeType="click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randombar(horizontal)">
                                      <p:cBhvr>
                                        <p:cTn id="4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Documents and Settings\Administrator\桌面\新建文件夹\ppt背景图片\F4[V`V]4KR9{1K(`)DW`1ZV.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3" y="0"/>
            <a:ext cx="9134475" cy="6858000"/>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p:cNvSpPr/>
          <p:nvPr/>
        </p:nvSpPr>
        <p:spPr>
          <a:xfrm>
            <a:off x="2724472" y="1268748"/>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dirty="0" smtClean="0">
                <a:ln w="11430"/>
                <a:solidFill>
                  <a:srgbClr val="800000"/>
                </a:solidFill>
                <a:latin typeface="华文琥珀" pitchFamily="2" charset="-122"/>
                <a:ea typeface="华文琥珀" pitchFamily="2" charset="-122"/>
              </a:rPr>
              <a:t>诗歌理解</a:t>
            </a:r>
            <a:endParaRPr lang="zh-CN" altLang="en-US" sz="6000" dirty="0">
              <a:ln w="11430"/>
              <a:solidFill>
                <a:srgbClr val="800000"/>
              </a:solidFill>
              <a:latin typeface="华文琥珀" pitchFamily="2" charset="-122"/>
              <a:ea typeface="华文琥珀" pitchFamily="2" charset="-122"/>
            </a:endParaRPr>
          </a:p>
        </p:txBody>
      </p:sp>
      <p:sp>
        <p:nvSpPr>
          <p:cNvPr id="7" name="TextBox 6"/>
          <p:cNvSpPr txBox="1">
            <a:spLocks noChangeArrowheads="1"/>
          </p:cNvSpPr>
          <p:nvPr/>
        </p:nvSpPr>
        <p:spPr bwMode="auto">
          <a:xfrm>
            <a:off x="0" y="2420888"/>
            <a:ext cx="9139238"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719138">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3200" b="1" dirty="0" smtClean="0">
                <a:solidFill>
                  <a:srgbClr val="663300"/>
                </a:solidFill>
                <a:latin typeface="华文楷体" pitchFamily="2" charset="-122"/>
                <a:ea typeface="华文楷体" pitchFamily="2" charset="-122"/>
              </a:rPr>
              <a:t> 有人</a:t>
            </a:r>
            <a:r>
              <a:rPr lang="zh-CN" altLang="en-US" sz="3200" b="1" dirty="0">
                <a:solidFill>
                  <a:srgbClr val="663300"/>
                </a:solidFill>
                <a:latin typeface="华文楷体" pitchFamily="2" charset="-122"/>
                <a:ea typeface="华文楷体" pitchFamily="2" charset="-122"/>
              </a:rPr>
              <a:t>说：“因为所有的叶都是这一片叶，所以认识了这一片叶就能对所有叶有所认识”你认同这个观点吗？说说你的看法。</a:t>
            </a:r>
          </a:p>
        </p:txBody>
      </p:sp>
      <p:sp>
        <p:nvSpPr>
          <p:cNvPr id="3" name="矩形 2"/>
          <p:cNvSpPr/>
          <p:nvPr/>
        </p:nvSpPr>
        <p:spPr>
          <a:xfrm>
            <a:off x="3779912" y="4070251"/>
            <a:ext cx="4896544" cy="2779672"/>
          </a:xfrm>
          <a:prstGeom prst="rect">
            <a:avLst/>
          </a:prstGeom>
        </p:spPr>
        <p:txBody>
          <a:bodyPr wrap="square">
            <a:spAutoFit/>
          </a:bodyPr>
          <a:lstStyle/>
          <a:p>
            <a:pPr>
              <a:lnSpc>
                <a:spcPct val="110000"/>
              </a:lnSpc>
            </a:pPr>
            <a:r>
              <a:rPr lang="zh-CN" altLang="en-US" sz="3200" b="1" dirty="0">
                <a:solidFill>
                  <a:srgbClr val="0000FF"/>
                </a:solidFill>
                <a:latin typeface="华文楷体" pitchFamily="2" charset="-122"/>
                <a:ea typeface="华文楷体" pitchFamily="2" charset="-122"/>
              </a:rPr>
              <a:t>认同，将零散的事物化整为统一，通过事物现象归结事物的本质，从而达到更清楚的认识，是人类本身就存在的认知规律。</a:t>
            </a:r>
            <a:endParaRPr lang="zh-CN" altLang="en-US" sz="3200" dirty="0">
              <a:solidFill>
                <a:srgbClr val="0000FF"/>
              </a:solidFill>
              <a:latin typeface="华文楷体" pitchFamily="2" charset="-122"/>
              <a:ea typeface="华文楷体" pitchFamily="2" charset="-122"/>
            </a:endParaRPr>
          </a:p>
        </p:txBody>
      </p:sp>
      <p:pic>
        <p:nvPicPr>
          <p:cNvPr id="19458" name="Picture 2" descr="C:\Documents and Settings\Administrator\桌面\新建文件夹\ppt背景图片\u=1056443960,1132094698&amp;fm=26&amp;gp=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3568" y="4049688"/>
            <a:ext cx="2808312" cy="28083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207835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6" fill="hold" nodeType="withEffect">
                                  <p:stCondLst>
                                    <p:cond delay="0"/>
                                  </p:stCondLst>
                                  <p:childTnLst>
                                    <p:set>
                                      <p:cBhvr>
                                        <p:cTn id="10" dur="1" fill="hold">
                                          <p:stCondLst>
                                            <p:cond delay="0"/>
                                          </p:stCondLst>
                                        </p:cTn>
                                        <p:tgtEl>
                                          <p:spTgt spid="19458"/>
                                        </p:tgtEl>
                                        <p:attrNameLst>
                                          <p:attrName>style.visibility</p:attrName>
                                        </p:attrNameLst>
                                      </p:cBhvr>
                                      <p:to>
                                        <p:strVal val="visible"/>
                                      </p:to>
                                    </p:set>
                                    <p:anim calcmode="lin" valueType="num">
                                      <p:cBhvr additive="base">
                                        <p:cTn id="11" dur="500" fill="hold"/>
                                        <p:tgtEl>
                                          <p:spTgt spid="19458"/>
                                        </p:tgtEl>
                                        <p:attrNameLst>
                                          <p:attrName>ppt_x</p:attrName>
                                        </p:attrNameLst>
                                      </p:cBhvr>
                                      <p:tavLst>
                                        <p:tav tm="0">
                                          <p:val>
                                            <p:strVal val="1+#ppt_w/2"/>
                                          </p:val>
                                        </p:tav>
                                        <p:tav tm="100000">
                                          <p:val>
                                            <p:strVal val="#ppt_x"/>
                                          </p:val>
                                        </p:tav>
                                      </p:tavLst>
                                    </p:anim>
                                    <p:anim calcmode="lin" valueType="num">
                                      <p:cBhvr additive="base">
                                        <p:cTn id="12" dur="500" fill="hold"/>
                                        <p:tgtEl>
                                          <p:spTgt spid="19458"/>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Documents and Settings\Administrator\桌面\新建文件夹\ppt背景图片\M]YJNZ]]QAD`ZA@89~PV7[R.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2940783" y="980728"/>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dirty="0" smtClean="0">
                <a:ln w="11430"/>
                <a:solidFill>
                  <a:srgbClr val="006600"/>
                </a:solidFill>
                <a:latin typeface="华文琥珀" pitchFamily="2" charset="-122"/>
                <a:ea typeface="华文琥珀" pitchFamily="2" charset="-122"/>
              </a:rPr>
              <a:t>诗歌主旨</a:t>
            </a:r>
            <a:endParaRPr lang="zh-CN" altLang="en-US" sz="6000" dirty="0">
              <a:ln w="11430"/>
              <a:solidFill>
                <a:srgbClr val="006600"/>
              </a:solidFill>
              <a:latin typeface="华文琥珀" pitchFamily="2" charset="-122"/>
              <a:ea typeface="华文琥珀" pitchFamily="2" charset="-122"/>
            </a:endParaRPr>
          </a:p>
        </p:txBody>
      </p:sp>
      <p:sp>
        <p:nvSpPr>
          <p:cNvPr id="6" name="文本框 2"/>
          <p:cNvSpPr txBox="1">
            <a:spLocks noChangeArrowheads="1"/>
          </p:cNvSpPr>
          <p:nvPr/>
        </p:nvSpPr>
        <p:spPr bwMode="auto">
          <a:xfrm>
            <a:off x="575555" y="2151162"/>
            <a:ext cx="7992888"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pPr>
            <a:r>
              <a:rPr lang="en-US" altLang="zh-CN" sz="4000" dirty="0" smtClean="0">
                <a:solidFill>
                  <a:srgbClr val="0000FF"/>
                </a:solidFill>
                <a:latin typeface="华文琥珀" pitchFamily="2" charset="-122"/>
                <a:ea typeface="华文琥珀" pitchFamily="2" charset="-122"/>
              </a:rPr>
              <a:t>《</a:t>
            </a:r>
            <a:r>
              <a:rPr lang="zh-CN" altLang="en-US" sz="4000" dirty="0" smtClean="0">
                <a:solidFill>
                  <a:srgbClr val="0000FF"/>
                </a:solidFill>
                <a:latin typeface="华文琥珀" pitchFamily="2" charset="-122"/>
                <a:ea typeface="华文琥珀" pitchFamily="2" charset="-122"/>
              </a:rPr>
              <a:t>统一</a:t>
            </a:r>
            <a:r>
              <a:rPr lang="en-US" altLang="zh-CN" sz="4000" dirty="0" smtClean="0">
                <a:solidFill>
                  <a:srgbClr val="0000FF"/>
                </a:solidFill>
                <a:latin typeface="华文琥珀" pitchFamily="2" charset="-122"/>
                <a:ea typeface="华文琥珀" pitchFamily="2" charset="-122"/>
              </a:rPr>
              <a:t>》</a:t>
            </a:r>
            <a:r>
              <a:rPr lang="zh-CN" altLang="en-US" sz="4000" dirty="0" smtClean="0">
                <a:solidFill>
                  <a:srgbClr val="0000FF"/>
                </a:solidFill>
                <a:latin typeface="华文琥珀" pitchFamily="2" charset="-122"/>
                <a:ea typeface="华文琥珀" pitchFamily="2" charset="-122"/>
              </a:rPr>
              <a:t>中作者以叶、花、果为喻，指出“繁多是个谎言”，揭示了万物皆有共性，和谐统一的道理。</a:t>
            </a:r>
            <a:endParaRPr lang="zh-CN" altLang="zh-CN" sz="4000" dirty="0">
              <a:solidFill>
                <a:srgbClr val="0000FF"/>
              </a:solidFill>
              <a:latin typeface="华文琥珀" pitchFamily="2" charset="-122"/>
              <a:ea typeface="华文琥珀" pitchFamily="2" charset="-122"/>
              <a:sym typeface="宋体" pitchFamily="2" charset="-122"/>
            </a:endParaRPr>
          </a:p>
        </p:txBody>
      </p:sp>
    </p:spTree>
    <p:extLst>
      <p:ext uri="{BB962C8B-B14F-4D97-AF65-F5344CB8AC3E}">
        <p14:creationId xmlns:p14="http://schemas.microsoft.com/office/powerpoint/2010/main" val="2517218210"/>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C:\Documents and Settings\Administrator\桌面\新建文件夹\ppt背景图片\[@4YIKLVDKV$Z1@[][%D}KM.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288"/>
            <a:ext cx="9144000" cy="6886576"/>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2919054" y="116632"/>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dirty="0" smtClean="0">
                <a:ln w="11430"/>
                <a:solidFill>
                  <a:srgbClr val="FFC000"/>
                </a:solidFill>
                <a:latin typeface="华文琥珀" pitchFamily="2" charset="-122"/>
                <a:ea typeface="华文琥珀" pitchFamily="2" charset="-122"/>
              </a:rPr>
              <a:t>比较阅读</a:t>
            </a:r>
            <a:endParaRPr lang="zh-CN" altLang="en-US" sz="6000" dirty="0">
              <a:ln w="11430"/>
              <a:solidFill>
                <a:srgbClr val="FFC000"/>
              </a:solidFill>
              <a:latin typeface="华文琥珀" pitchFamily="2" charset="-122"/>
              <a:ea typeface="华文琥珀" pitchFamily="2" charset="-122"/>
            </a:endParaRPr>
          </a:p>
        </p:txBody>
      </p:sp>
      <p:sp>
        <p:nvSpPr>
          <p:cNvPr id="2" name="矩形 1"/>
          <p:cNvSpPr/>
          <p:nvPr/>
        </p:nvSpPr>
        <p:spPr>
          <a:xfrm>
            <a:off x="620" y="1484784"/>
            <a:ext cx="9165730" cy="1077218"/>
          </a:xfrm>
          <a:prstGeom prst="rect">
            <a:avLst/>
          </a:prstGeom>
        </p:spPr>
        <p:txBody>
          <a:bodyPr wrap="square">
            <a:spAutoFit/>
          </a:bodyPr>
          <a:lstStyle/>
          <a:p>
            <a:r>
              <a:rPr lang="en-US" altLang="zh-CN" sz="3200" b="1" dirty="0" smtClean="0">
                <a:solidFill>
                  <a:srgbClr val="663300"/>
                </a:solidFill>
                <a:latin typeface="华文楷体" pitchFamily="2" charset="-122"/>
                <a:ea typeface="华文楷体" pitchFamily="2" charset="-122"/>
              </a:rPr>
              <a:t>        </a:t>
            </a:r>
            <a:r>
              <a:rPr lang="zh-CN" altLang="zh-CN" sz="3200" b="1" dirty="0" smtClean="0">
                <a:solidFill>
                  <a:srgbClr val="663300"/>
                </a:solidFill>
                <a:latin typeface="华文楷体" pitchFamily="2" charset="-122"/>
                <a:ea typeface="华文楷体" pitchFamily="2" charset="-122"/>
              </a:rPr>
              <a:t>对比</a:t>
            </a:r>
            <a:r>
              <a:rPr lang="zh-CN" altLang="zh-CN" sz="3200" b="1" dirty="0">
                <a:solidFill>
                  <a:srgbClr val="663300"/>
                </a:solidFill>
                <a:latin typeface="华文楷体" pitchFamily="2" charset="-122"/>
                <a:ea typeface="华文楷体" pitchFamily="2" charset="-122"/>
              </a:rPr>
              <a:t>阅读这五首短诗，举例说说新诗的</a:t>
            </a:r>
            <a:r>
              <a:rPr lang="en-US" altLang="zh-CN" sz="3200" b="1" dirty="0">
                <a:solidFill>
                  <a:srgbClr val="663300"/>
                </a:solidFill>
                <a:latin typeface="华文楷体" pitchFamily="2" charset="-122"/>
                <a:ea typeface="华文楷体" pitchFamily="2" charset="-122"/>
              </a:rPr>
              <a:t>“</a:t>
            </a:r>
            <a:r>
              <a:rPr lang="zh-CN" altLang="zh-CN" sz="3200" b="1" dirty="0">
                <a:solidFill>
                  <a:srgbClr val="663300"/>
                </a:solidFill>
                <a:latin typeface="华文楷体" pitchFamily="2" charset="-122"/>
                <a:ea typeface="华文楷体" pitchFamily="2" charset="-122"/>
              </a:rPr>
              <a:t>新</a:t>
            </a:r>
            <a:r>
              <a:rPr lang="en-US" altLang="zh-CN" sz="3200" b="1" dirty="0">
                <a:solidFill>
                  <a:srgbClr val="663300"/>
                </a:solidFill>
                <a:latin typeface="华文楷体" pitchFamily="2" charset="-122"/>
                <a:ea typeface="华文楷体" pitchFamily="2" charset="-122"/>
              </a:rPr>
              <a:t>”</a:t>
            </a:r>
            <a:r>
              <a:rPr lang="zh-CN" altLang="zh-CN" sz="3200" b="1" dirty="0">
                <a:solidFill>
                  <a:srgbClr val="663300"/>
                </a:solidFill>
                <a:latin typeface="华文楷体" pitchFamily="2" charset="-122"/>
                <a:ea typeface="华文楷体" pitchFamily="2" charset="-122"/>
              </a:rPr>
              <a:t>指的是哪些方面。</a:t>
            </a:r>
          </a:p>
        </p:txBody>
      </p:sp>
      <p:sp>
        <p:nvSpPr>
          <p:cNvPr id="5" name="文本框 6147"/>
          <p:cNvSpPr txBox="1">
            <a:spLocks noChangeArrowheads="1"/>
          </p:cNvSpPr>
          <p:nvPr/>
        </p:nvSpPr>
        <p:spPr bwMode="auto">
          <a:xfrm>
            <a:off x="0" y="2636912"/>
            <a:ext cx="91440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zh-CN" sz="2800" b="1" dirty="0" smtClean="0">
                <a:solidFill>
                  <a:srgbClr val="0000FF"/>
                </a:solidFill>
                <a:latin typeface="华文楷体" pitchFamily="2" charset="-122"/>
                <a:ea typeface="华文楷体" pitchFamily="2" charset="-122"/>
              </a:rPr>
              <a:t>①</a:t>
            </a:r>
            <a:r>
              <a:rPr lang="zh-CN" altLang="zh-CN" sz="2800" b="1" dirty="0">
                <a:solidFill>
                  <a:srgbClr val="0000FF"/>
                </a:solidFill>
                <a:latin typeface="华文楷体" pitchFamily="2" charset="-122"/>
                <a:ea typeface="华文楷体" pitchFamily="2" charset="-122"/>
              </a:rPr>
              <a:t>在形式上：</a:t>
            </a:r>
            <a:r>
              <a:rPr lang="zh-CN" altLang="zh-CN" sz="2800" b="1" dirty="0">
                <a:latin typeface="华文楷体" pitchFamily="2" charset="-122"/>
                <a:ea typeface="华文楷体" pitchFamily="2" charset="-122"/>
              </a:rPr>
              <a:t>不拘平仄，不拘长短，没有字数规定；在韵律上，押韵比较松散，没有严格规定，但是一般还是遵循一定的韵脚，如《风雨吟》中的“来”“海”等</a:t>
            </a:r>
            <a:r>
              <a:rPr lang="zh-CN" altLang="zh-CN" sz="2800" b="1" dirty="0" smtClean="0">
                <a:latin typeface="华文楷体" pitchFamily="2" charset="-122"/>
                <a:ea typeface="华文楷体" pitchFamily="2" charset="-122"/>
              </a:rPr>
              <a:t>。</a:t>
            </a:r>
            <a:endParaRPr lang="en-US" altLang="zh-CN" sz="2800" b="1" dirty="0">
              <a:latin typeface="华文楷体" pitchFamily="2" charset="-122"/>
              <a:ea typeface="华文楷体" pitchFamily="2" charset="-122"/>
            </a:endParaRPr>
          </a:p>
        </p:txBody>
      </p:sp>
      <p:sp>
        <p:nvSpPr>
          <p:cNvPr id="4" name="矩形 3"/>
          <p:cNvSpPr/>
          <p:nvPr/>
        </p:nvSpPr>
        <p:spPr>
          <a:xfrm>
            <a:off x="-3820" y="4072498"/>
            <a:ext cx="9132515" cy="1815882"/>
          </a:xfrm>
          <a:prstGeom prst="rect">
            <a:avLst/>
          </a:prstGeom>
        </p:spPr>
        <p:txBody>
          <a:bodyPr wrap="square">
            <a:spAutoFit/>
          </a:bodyPr>
          <a:lstStyle/>
          <a:p>
            <a:r>
              <a:rPr lang="zh-CN" altLang="en-US" sz="2800" b="1" dirty="0">
                <a:solidFill>
                  <a:srgbClr val="0000FF"/>
                </a:solidFill>
                <a:latin typeface="华文楷体" pitchFamily="2" charset="-122"/>
                <a:ea typeface="华文楷体" pitchFamily="2" charset="-122"/>
              </a:rPr>
              <a:t>②</a:t>
            </a:r>
            <a:r>
              <a:rPr lang="zh-CN" altLang="zh-CN" sz="2800" b="1" dirty="0">
                <a:solidFill>
                  <a:srgbClr val="0000FF"/>
                </a:solidFill>
                <a:latin typeface="华文楷体" pitchFamily="2" charset="-122"/>
                <a:ea typeface="华文楷体" pitchFamily="2" charset="-122"/>
              </a:rPr>
              <a:t>在语言上：</a:t>
            </a:r>
            <a:r>
              <a:rPr lang="zh-CN" altLang="zh-CN" sz="2800" b="1" dirty="0">
                <a:latin typeface="华文楷体" pitchFamily="2" charset="-122"/>
                <a:ea typeface="华文楷体" pitchFamily="2" charset="-122"/>
              </a:rPr>
              <a:t>以白话写诗，不仅以白话词语代替文言，而且以白话的语法结构代替文言语法，并吸收国外新语法，如“走六小时寂寞的长途”“霜风呼呼的吹着”等，语言散文化。</a:t>
            </a:r>
            <a:r>
              <a:rPr lang="zh-CN" altLang="zh-CN" sz="2800" b="1" dirty="0">
                <a:solidFill>
                  <a:srgbClr val="0000FF"/>
                </a:solidFill>
                <a:latin typeface="华文楷体" pitchFamily="2" charset="-122"/>
                <a:ea typeface="华文楷体" pitchFamily="2" charset="-122"/>
              </a:rPr>
              <a:t> </a:t>
            </a:r>
            <a:endParaRPr lang="zh-CN" altLang="en-US" sz="2800" dirty="0">
              <a:latin typeface="华文楷体" pitchFamily="2" charset="-122"/>
              <a:ea typeface="华文楷体" pitchFamily="2" charset="-122"/>
            </a:endParaRPr>
          </a:p>
        </p:txBody>
      </p:sp>
      <p:sp>
        <p:nvSpPr>
          <p:cNvPr id="6" name="矩形 5"/>
          <p:cNvSpPr/>
          <p:nvPr/>
        </p:nvSpPr>
        <p:spPr>
          <a:xfrm>
            <a:off x="-23342" y="5903893"/>
            <a:ext cx="9152037" cy="954107"/>
          </a:xfrm>
          <a:prstGeom prst="rect">
            <a:avLst/>
          </a:prstGeom>
        </p:spPr>
        <p:txBody>
          <a:bodyPr wrap="square">
            <a:spAutoFit/>
          </a:bodyPr>
          <a:lstStyle/>
          <a:p>
            <a:r>
              <a:rPr lang="zh-CN" altLang="zh-CN" sz="2800" b="1" dirty="0">
                <a:solidFill>
                  <a:srgbClr val="0000FF"/>
                </a:solidFill>
                <a:latin typeface="华文楷体" pitchFamily="2" charset="-122"/>
                <a:ea typeface="华文楷体" pitchFamily="2" charset="-122"/>
              </a:rPr>
              <a:t>③在观念上：</a:t>
            </a:r>
            <a:r>
              <a:rPr lang="zh-CN" altLang="zh-CN" sz="2800" b="1" dirty="0">
                <a:latin typeface="华文楷体" pitchFamily="2" charset="-122"/>
                <a:ea typeface="华文楷体" pitchFamily="2" charset="-122"/>
              </a:rPr>
              <a:t>追求个性与独立，强调作者主体性情、情感与见解</a:t>
            </a:r>
            <a:r>
              <a:rPr lang="zh-CN" altLang="en-US" sz="2800" b="1" dirty="0">
                <a:latin typeface="华文楷体" pitchFamily="2" charset="-122"/>
                <a:ea typeface="华文楷体" pitchFamily="2" charset="-122"/>
              </a:rPr>
              <a:t>。</a:t>
            </a:r>
            <a:endParaRPr lang="zh-CN" altLang="en-US" sz="2800" dirty="0">
              <a:latin typeface="华文楷体" pitchFamily="2" charset="-122"/>
              <a:ea typeface="华文楷体" pitchFamily="2" charset="-122"/>
            </a:endParaRPr>
          </a:p>
        </p:txBody>
      </p:sp>
    </p:spTree>
    <p:extLst>
      <p:ext uri="{BB962C8B-B14F-4D97-AF65-F5344CB8AC3E}">
        <p14:creationId xmlns:p14="http://schemas.microsoft.com/office/powerpoint/2010/main" val="141386436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6"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80">
                                          <p:stCondLst>
                                            <p:cond delay="0"/>
                                          </p:stCondLst>
                                        </p:cTn>
                                        <p:tgtEl>
                                          <p:spTgt spid="5"/>
                                        </p:tgtEl>
                                      </p:cBhvr>
                                    </p:animEffect>
                                    <p:anim calcmode="lin" valueType="num">
                                      <p:cBhvr>
                                        <p:cTn id="1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23" dur="26">
                                          <p:stCondLst>
                                            <p:cond delay="650"/>
                                          </p:stCondLst>
                                        </p:cTn>
                                        <p:tgtEl>
                                          <p:spTgt spid="5"/>
                                        </p:tgtEl>
                                      </p:cBhvr>
                                      <p:to x="100000" y="60000"/>
                                    </p:animScale>
                                    <p:animScale>
                                      <p:cBhvr>
                                        <p:cTn id="24" dur="166" decel="50000">
                                          <p:stCondLst>
                                            <p:cond delay="676"/>
                                          </p:stCondLst>
                                        </p:cTn>
                                        <p:tgtEl>
                                          <p:spTgt spid="5"/>
                                        </p:tgtEl>
                                      </p:cBhvr>
                                      <p:to x="100000" y="100000"/>
                                    </p:animScale>
                                    <p:animScale>
                                      <p:cBhvr>
                                        <p:cTn id="25" dur="26">
                                          <p:stCondLst>
                                            <p:cond delay="1312"/>
                                          </p:stCondLst>
                                        </p:cTn>
                                        <p:tgtEl>
                                          <p:spTgt spid="5"/>
                                        </p:tgtEl>
                                      </p:cBhvr>
                                      <p:to x="100000" y="80000"/>
                                    </p:animScale>
                                    <p:animScale>
                                      <p:cBhvr>
                                        <p:cTn id="26" dur="166" decel="50000">
                                          <p:stCondLst>
                                            <p:cond delay="1338"/>
                                          </p:stCondLst>
                                        </p:cTn>
                                        <p:tgtEl>
                                          <p:spTgt spid="5"/>
                                        </p:tgtEl>
                                      </p:cBhvr>
                                      <p:to x="100000" y="100000"/>
                                    </p:animScale>
                                    <p:animScale>
                                      <p:cBhvr>
                                        <p:cTn id="27" dur="26">
                                          <p:stCondLst>
                                            <p:cond delay="1642"/>
                                          </p:stCondLst>
                                        </p:cTn>
                                        <p:tgtEl>
                                          <p:spTgt spid="5"/>
                                        </p:tgtEl>
                                      </p:cBhvr>
                                      <p:to x="100000" y="90000"/>
                                    </p:animScale>
                                    <p:animScale>
                                      <p:cBhvr>
                                        <p:cTn id="28" dur="166" decel="50000">
                                          <p:stCondLst>
                                            <p:cond delay="1668"/>
                                          </p:stCondLst>
                                        </p:cTn>
                                        <p:tgtEl>
                                          <p:spTgt spid="5"/>
                                        </p:tgtEl>
                                      </p:cBhvr>
                                      <p:to x="100000" y="100000"/>
                                    </p:animScale>
                                    <p:animScale>
                                      <p:cBhvr>
                                        <p:cTn id="29" dur="26">
                                          <p:stCondLst>
                                            <p:cond delay="1808"/>
                                          </p:stCondLst>
                                        </p:cTn>
                                        <p:tgtEl>
                                          <p:spTgt spid="5"/>
                                        </p:tgtEl>
                                      </p:cBhvr>
                                      <p:to x="100000" y="95000"/>
                                    </p:animScale>
                                    <p:animScale>
                                      <p:cBhvr>
                                        <p:cTn id="30" dur="166" decel="50000">
                                          <p:stCondLst>
                                            <p:cond delay="1834"/>
                                          </p:stCondLst>
                                        </p:cTn>
                                        <p:tgtEl>
                                          <p:spTgt spid="5"/>
                                        </p:tgtEl>
                                      </p:cBhvr>
                                      <p:to x="100000" y="100000"/>
                                    </p:animScale>
                                  </p:childTnLst>
                                </p:cTn>
                              </p:par>
                            </p:childTnLst>
                          </p:cTn>
                        </p:par>
                      </p:childTnLst>
                    </p:cTn>
                  </p:par>
                  <p:par>
                    <p:cTn id="31" fill="hold">
                      <p:stCondLst>
                        <p:cond delay="indefinite"/>
                      </p:stCondLst>
                      <p:childTnLst>
                        <p:par>
                          <p:cTn id="32" fill="hold">
                            <p:stCondLst>
                              <p:cond delay="0"/>
                            </p:stCondLst>
                            <p:childTnLst>
                              <p:par>
                                <p:cTn id="33" presetID="26" presetClass="entr" presetSubtype="0" fill="hold" grpId="0" nodeType="click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wipe(down)">
                                      <p:cBhvr>
                                        <p:cTn id="35" dur="580">
                                          <p:stCondLst>
                                            <p:cond delay="0"/>
                                          </p:stCondLst>
                                        </p:cTn>
                                        <p:tgtEl>
                                          <p:spTgt spid="4"/>
                                        </p:tgtEl>
                                      </p:cBhvr>
                                    </p:animEffect>
                                    <p:anim calcmode="lin" valueType="num">
                                      <p:cBhvr>
                                        <p:cTn id="36"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37"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38"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39"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40"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41" dur="26">
                                          <p:stCondLst>
                                            <p:cond delay="650"/>
                                          </p:stCondLst>
                                        </p:cTn>
                                        <p:tgtEl>
                                          <p:spTgt spid="4"/>
                                        </p:tgtEl>
                                      </p:cBhvr>
                                      <p:to x="100000" y="60000"/>
                                    </p:animScale>
                                    <p:animScale>
                                      <p:cBhvr>
                                        <p:cTn id="42" dur="166" decel="50000">
                                          <p:stCondLst>
                                            <p:cond delay="676"/>
                                          </p:stCondLst>
                                        </p:cTn>
                                        <p:tgtEl>
                                          <p:spTgt spid="4"/>
                                        </p:tgtEl>
                                      </p:cBhvr>
                                      <p:to x="100000" y="100000"/>
                                    </p:animScale>
                                    <p:animScale>
                                      <p:cBhvr>
                                        <p:cTn id="43" dur="26">
                                          <p:stCondLst>
                                            <p:cond delay="1312"/>
                                          </p:stCondLst>
                                        </p:cTn>
                                        <p:tgtEl>
                                          <p:spTgt spid="4"/>
                                        </p:tgtEl>
                                      </p:cBhvr>
                                      <p:to x="100000" y="80000"/>
                                    </p:animScale>
                                    <p:animScale>
                                      <p:cBhvr>
                                        <p:cTn id="44" dur="166" decel="50000">
                                          <p:stCondLst>
                                            <p:cond delay="1338"/>
                                          </p:stCondLst>
                                        </p:cTn>
                                        <p:tgtEl>
                                          <p:spTgt spid="4"/>
                                        </p:tgtEl>
                                      </p:cBhvr>
                                      <p:to x="100000" y="100000"/>
                                    </p:animScale>
                                    <p:animScale>
                                      <p:cBhvr>
                                        <p:cTn id="45" dur="26">
                                          <p:stCondLst>
                                            <p:cond delay="1642"/>
                                          </p:stCondLst>
                                        </p:cTn>
                                        <p:tgtEl>
                                          <p:spTgt spid="4"/>
                                        </p:tgtEl>
                                      </p:cBhvr>
                                      <p:to x="100000" y="90000"/>
                                    </p:animScale>
                                    <p:animScale>
                                      <p:cBhvr>
                                        <p:cTn id="46" dur="166" decel="50000">
                                          <p:stCondLst>
                                            <p:cond delay="1668"/>
                                          </p:stCondLst>
                                        </p:cTn>
                                        <p:tgtEl>
                                          <p:spTgt spid="4"/>
                                        </p:tgtEl>
                                      </p:cBhvr>
                                      <p:to x="100000" y="100000"/>
                                    </p:animScale>
                                    <p:animScale>
                                      <p:cBhvr>
                                        <p:cTn id="47" dur="26">
                                          <p:stCondLst>
                                            <p:cond delay="1808"/>
                                          </p:stCondLst>
                                        </p:cTn>
                                        <p:tgtEl>
                                          <p:spTgt spid="4"/>
                                        </p:tgtEl>
                                      </p:cBhvr>
                                      <p:to x="100000" y="95000"/>
                                    </p:animScale>
                                    <p:animScale>
                                      <p:cBhvr>
                                        <p:cTn id="48" dur="166" decel="50000">
                                          <p:stCondLst>
                                            <p:cond delay="1834"/>
                                          </p:stCondLst>
                                        </p:cTn>
                                        <p:tgtEl>
                                          <p:spTgt spid="4"/>
                                        </p:tgtEl>
                                      </p:cBhvr>
                                      <p:to x="100000" y="100000"/>
                                    </p:animScale>
                                  </p:childTnLst>
                                </p:cTn>
                              </p:par>
                            </p:childTnLst>
                          </p:cTn>
                        </p:par>
                      </p:childTnLst>
                    </p:cTn>
                  </p:par>
                  <p:par>
                    <p:cTn id="49" fill="hold">
                      <p:stCondLst>
                        <p:cond delay="indefinite"/>
                      </p:stCondLst>
                      <p:childTnLst>
                        <p:par>
                          <p:cTn id="50" fill="hold">
                            <p:stCondLst>
                              <p:cond delay="0"/>
                            </p:stCondLst>
                            <p:childTnLst>
                              <p:par>
                                <p:cTn id="51" presetID="26" presetClass="entr" presetSubtype="0" fill="hold" grpId="0" nodeType="click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wipe(down)">
                                      <p:cBhvr>
                                        <p:cTn id="53" dur="580">
                                          <p:stCondLst>
                                            <p:cond delay="0"/>
                                          </p:stCondLst>
                                        </p:cTn>
                                        <p:tgtEl>
                                          <p:spTgt spid="6"/>
                                        </p:tgtEl>
                                      </p:cBhvr>
                                    </p:animEffect>
                                    <p:anim calcmode="lin" valueType="num">
                                      <p:cBhvr>
                                        <p:cTn id="54"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55"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56"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57"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58"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59" dur="26">
                                          <p:stCondLst>
                                            <p:cond delay="650"/>
                                          </p:stCondLst>
                                        </p:cTn>
                                        <p:tgtEl>
                                          <p:spTgt spid="6"/>
                                        </p:tgtEl>
                                      </p:cBhvr>
                                      <p:to x="100000" y="60000"/>
                                    </p:animScale>
                                    <p:animScale>
                                      <p:cBhvr>
                                        <p:cTn id="60" dur="166" decel="50000">
                                          <p:stCondLst>
                                            <p:cond delay="676"/>
                                          </p:stCondLst>
                                        </p:cTn>
                                        <p:tgtEl>
                                          <p:spTgt spid="6"/>
                                        </p:tgtEl>
                                      </p:cBhvr>
                                      <p:to x="100000" y="100000"/>
                                    </p:animScale>
                                    <p:animScale>
                                      <p:cBhvr>
                                        <p:cTn id="61" dur="26">
                                          <p:stCondLst>
                                            <p:cond delay="1312"/>
                                          </p:stCondLst>
                                        </p:cTn>
                                        <p:tgtEl>
                                          <p:spTgt spid="6"/>
                                        </p:tgtEl>
                                      </p:cBhvr>
                                      <p:to x="100000" y="80000"/>
                                    </p:animScale>
                                    <p:animScale>
                                      <p:cBhvr>
                                        <p:cTn id="62" dur="166" decel="50000">
                                          <p:stCondLst>
                                            <p:cond delay="1338"/>
                                          </p:stCondLst>
                                        </p:cTn>
                                        <p:tgtEl>
                                          <p:spTgt spid="6"/>
                                        </p:tgtEl>
                                      </p:cBhvr>
                                      <p:to x="100000" y="100000"/>
                                    </p:animScale>
                                    <p:animScale>
                                      <p:cBhvr>
                                        <p:cTn id="63" dur="26">
                                          <p:stCondLst>
                                            <p:cond delay="1642"/>
                                          </p:stCondLst>
                                        </p:cTn>
                                        <p:tgtEl>
                                          <p:spTgt spid="6"/>
                                        </p:tgtEl>
                                      </p:cBhvr>
                                      <p:to x="100000" y="90000"/>
                                    </p:animScale>
                                    <p:animScale>
                                      <p:cBhvr>
                                        <p:cTn id="64" dur="166" decel="50000">
                                          <p:stCondLst>
                                            <p:cond delay="1668"/>
                                          </p:stCondLst>
                                        </p:cTn>
                                        <p:tgtEl>
                                          <p:spTgt spid="6"/>
                                        </p:tgtEl>
                                      </p:cBhvr>
                                      <p:to x="100000" y="100000"/>
                                    </p:animScale>
                                    <p:animScale>
                                      <p:cBhvr>
                                        <p:cTn id="65" dur="26">
                                          <p:stCondLst>
                                            <p:cond delay="1808"/>
                                          </p:stCondLst>
                                        </p:cTn>
                                        <p:tgtEl>
                                          <p:spTgt spid="6"/>
                                        </p:tgtEl>
                                      </p:cBhvr>
                                      <p:to x="100000" y="95000"/>
                                    </p:animScale>
                                    <p:animScale>
                                      <p:cBhvr>
                                        <p:cTn id="66" dur="166" decel="50000">
                                          <p:stCondLst>
                                            <p:cond delay="1834"/>
                                          </p:stCondLst>
                                        </p:cTn>
                                        <p:tgtEl>
                                          <p:spTgt spid="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P spid="5" grpId="0"/>
      <p:bldP spid="4"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Documents and Settings\Administrator\桌面\新建文件夹\ppt背景图片\E]PE`XTPU0$U6`EXUJ(49@M.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3249" name="文本框 96258"/>
          <p:cNvSpPr txBox="1">
            <a:spLocks noChangeArrowheads="1"/>
          </p:cNvSpPr>
          <p:nvPr/>
        </p:nvSpPr>
        <p:spPr bwMode="auto">
          <a:xfrm>
            <a:off x="0" y="2204864"/>
            <a:ext cx="9144000" cy="4555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10000"/>
              </a:lnSpc>
              <a:spcBef>
                <a:spcPct val="50000"/>
              </a:spcBef>
            </a:pPr>
            <a:r>
              <a:rPr lang="zh-CN" altLang="en-US" sz="2800" b="1" dirty="0" smtClean="0">
                <a:solidFill>
                  <a:srgbClr val="663300"/>
                </a:solidFill>
                <a:latin typeface="华文楷体" pitchFamily="2" charset="-122"/>
                <a:ea typeface="华文楷体" pitchFamily="2" charset="-122"/>
              </a:rPr>
              <a:t>        沈尹默</a:t>
            </a:r>
            <a:r>
              <a:rPr lang="zh-CN" altLang="en-US" sz="2800" b="1" dirty="0">
                <a:solidFill>
                  <a:srgbClr val="663300"/>
                </a:solidFill>
                <a:latin typeface="华文楷体" pitchFamily="2" charset="-122"/>
                <a:ea typeface="华文楷体" pitchFamily="2" charset="-122"/>
              </a:rPr>
              <a:t>的</a:t>
            </a:r>
            <a:r>
              <a:rPr lang="en-US" altLang="zh-CN" sz="2800" b="1" dirty="0">
                <a:solidFill>
                  <a:srgbClr val="663300"/>
                </a:solidFill>
                <a:latin typeface="华文楷体" pitchFamily="2" charset="-122"/>
                <a:ea typeface="华文楷体" pitchFamily="2" charset="-122"/>
              </a:rPr>
              <a:t>《</a:t>
            </a:r>
            <a:r>
              <a:rPr lang="zh-CN" altLang="en-US" sz="2800" b="1" dirty="0">
                <a:solidFill>
                  <a:srgbClr val="663300"/>
                </a:solidFill>
                <a:latin typeface="华文楷体" pitchFamily="2" charset="-122"/>
                <a:ea typeface="华文楷体" pitchFamily="2" charset="-122"/>
              </a:rPr>
              <a:t>月夜</a:t>
            </a:r>
            <a:r>
              <a:rPr lang="en-US" altLang="zh-CN" sz="2800" b="1" dirty="0">
                <a:solidFill>
                  <a:srgbClr val="663300"/>
                </a:solidFill>
                <a:latin typeface="华文楷体" pitchFamily="2" charset="-122"/>
                <a:ea typeface="华文楷体" pitchFamily="2" charset="-122"/>
              </a:rPr>
              <a:t>》</a:t>
            </a:r>
            <a:r>
              <a:rPr lang="zh-CN" altLang="en-US" sz="2800" b="1" dirty="0">
                <a:solidFill>
                  <a:srgbClr val="663300"/>
                </a:solidFill>
                <a:latin typeface="华文楷体" pitchFamily="2" charset="-122"/>
                <a:ea typeface="华文楷体" pitchFamily="2" charset="-122"/>
              </a:rPr>
              <a:t>发表于</a:t>
            </a:r>
            <a:r>
              <a:rPr lang="en-US" altLang="zh-CN" sz="2800" b="1" dirty="0">
                <a:solidFill>
                  <a:srgbClr val="663300"/>
                </a:solidFill>
                <a:latin typeface="华文楷体" pitchFamily="2" charset="-122"/>
                <a:ea typeface="华文楷体" pitchFamily="2" charset="-122"/>
              </a:rPr>
              <a:t>1918 </a:t>
            </a:r>
            <a:r>
              <a:rPr lang="zh-CN" altLang="en-US" sz="2800" b="1" dirty="0">
                <a:solidFill>
                  <a:srgbClr val="663300"/>
                </a:solidFill>
                <a:latin typeface="华文楷体" pitchFamily="2" charset="-122"/>
                <a:ea typeface="华文楷体" pitchFamily="2" charset="-122"/>
              </a:rPr>
              <a:t>年</a:t>
            </a:r>
            <a:r>
              <a:rPr lang="en-US" altLang="zh-CN" sz="2800" b="1" dirty="0">
                <a:solidFill>
                  <a:srgbClr val="663300"/>
                </a:solidFill>
                <a:latin typeface="华文楷体" pitchFamily="2" charset="-122"/>
                <a:ea typeface="华文楷体" pitchFamily="2" charset="-122"/>
              </a:rPr>
              <a:t>1 </a:t>
            </a:r>
            <a:r>
              <a:rPr lang="zh-CN" altLang="en-US" sz="2800" b="1" dirty="0">
                <a:solidFill>
                  <a:srgbClr val="663300"/>
                </a:solidFill>
                <a:latin typeface="华文楷体" pitchFamily="2" charset="-122"/>
                <a:ea typeface="华文楷体" pitchFamily="2" charset="-122"/>
              </a:rPr>
              <a:t>月出版的四卷一号</a:t>
            </a:r>
            <a:r>
              <a:rPr lang="en-US" altLang="zh-CN" sz="2800" b="1" dirty="0">
                <a:solidFill>
                  <a:srgbClr val="663300"/>
                </a:solidFill>
                <a:latin typeface="华文楷体" pitchFamily="2" charset="-122"/>
                <a:ea typeface="华文楷体" pitchFamily="2" charset="-122"/>
              </a:rPr>
              <a:t>《</a:t>
            </a:r>
            <a:r>
              <a:rPr lang="zh-CN" altLang="en-US" sz="2800" b="1" dirty="0">
                <a:solidFill>
                  <a:srgbClr val="663300"/>
                </a:solidFill>
                <a:latin typeface="华文楷体" pitchFamily="2" charset="-122"/>
                <a:ea typeface="华文楷体" pitchFamily="2" charset="-122"/>
              </a:rPr>
              <a:t>新青年</a:t>
            </a:r>
            <a:r>
              <a:rPr lang="en-US" altLang="zh-CN" sz="2800" b="1" dirty="0">
                <a:solidFill>
                  <a:srgbClr val="663300"/>
                </a:solidFill>
                <a:latin typeface="华文楷体" pitchFamily="2" charset="-122"/>
                <a:ea typeface="华文楷体" pitchFamily="2" charset="-122"/>
              </a:rPr>
              <a:t>》</a:t>
            </a:r>
            <a:r>
              <a:rPr lang="zh-CN" altLang="en-US" sz="2800" b="1" dirty="0">
                <a:solidFill>
                  <a:srgbClr val="663300"/>
                </a:solidFill>
                <a:latin typeface="华文楷体" pitchFamily="2" charset="-122"/>
                <a:ea typeface="华文楷体" pitchFamily="2" charset="-122"/>
              </a:rPr>
              <a:t>杂志上</a:t>
            </a:r>
            <a:r>
              <a:rPr lang="en-US" altLang="zh-CN" sz="2800" b="1" dirty="0">
                <a:solidFill>
                  <a:srgbClr val="663300"/>
                </a:solidFill>
                <a:latin typeface="华文楷体" pitchFamily="2" charset="-122"/>
                <a:ea typeface="华文楷体" pitchFamily="2" charset="-122"/>
              </a:rPr>
              <a:t>,</a:t>
            </a:r>
            <a:r>
              <a:rPr lang="zh-CN" altLang="en-US" sz="2800" b="1" dirty="0">
                <a:solidFill>
                  <a:srgbClr val="663300"/>
                </a:solidFill>
                <a:latin typeface="华文楷体" pitchFamily="2" charset="-122"/>
                <a:ea typeface="华文楷体" pitchFamily="2" charset="-122"/>
              </a:rPr>
              <a:t>从当时的时代背景来看</a:t>
            </a:r>
            <a:r>
              <a:rPr lang="en-US" altLang="zh-CN" sz="2800" b="1" dirty="0">
                <a:solidFill>
                  <a:srgbClr val="663300"/>
                </a:solidFill>
                <a:latin typeface="华文楷体" pitchFamily="2" charset="-122"/>
                <a:ea typeface="华文楷体" pitchFamily="2" charset="-122"/>
              </a:rPr>
              <a:t>, </a:t>
            </a:r>
            <a:r>
              <a:rPr lang="zh-CN" altLang="en-US" sz="2800" b="1" dirty="0" smtClean="0">
                <a:solidFill>
                  <a:srgbClr val="663300"/>
                </a:solidFill>
                <a:latin typeface="华文楷体" pitchFamily="2" charset="-122"/>
                <a:ea typeface="华文楷体" pitchFamily="2" charset="-122"/>
              </a:rPr>
              <a:t>中国</a:t>
            </a:r>
            <a:r>
              <a:rPr lang="zh-CN" altLang="en-US" sz="2800" b="1" dirty="0">
                <a:solidFill>
                  <a:srgbClr val="663300"/>
                </a:solidFill>
                <a:latin typeface="华文楷体" pitchFamily="2" charset="-122"/>
                <a:ea typeface="华文楷体" pitchFamily="2" charset="-122"/>
              </a:rPr>
              <a:t>正处在半殖民地半封建社会，这是</a:t>
            </a:r>
            <a:r>
              <a:rPr lang="zh-CN" altLang="zh-CN" sz="2800" b="1" dirty="0">
                <a:solidFill>
                  <a:srgbClr val="663300"/>
                </a:solidFill>
                <a:latin typeface="华文楷体" pitchFamily="2" charset="-122"/>
                <a:ea typeface="华文楷体" pitchFamily="2" charset="-122"/>
              </a:rPr>
              <a:t>中国历史上最黑暗、最混乱的年代</a:t>
            </a:r>
            <a:r>
              <a:rPr lang="zh-CN" altLang="en-US" sz="2800" b="1" dirty="0">
                <a:solidFill>
                  <a:srgbClr val="663300"/>
                </a:solidFill>
                <a:latin typeface="华文楷体" pitchFamily="2" charset="-122"/>
                <a:ea typeface="华文楷体" pitchFamily="2" charset="-122"/>
              </a:rPr>
              <a:t>，国家的生存环境正如诗中所描述的冬天里的“月夜”一样。但这个年代</a:t>
            </a:r>
            <a:r>
              <a:rPr lang="zh-CN" altLang="zh-CN" sz="2800" b="1" dirty="0">
                <a:solidFill>
                  <a:srgbClr val="663300"/>
                </a:solidFill>
                <a:latin typeface="华文楷体" pitchFamily="2" charset="-122"/>
                <a:ea typeface="华文楷体" pitchFamily="2" charset="-122"/>
              </a:rPr>
              <a:t>也是思想和文化最迸发的时代</a:t>
            </a:r>
            <a:r>
              <a:rPr lang="zh-CN" altLang="en-US" sz="2800" b="1" dirty="0">
                <a:solidFill>
                  <a:srgbClr val="663300"/>
                </a:solidFill>
                <a:latin typeface="华文楷体" pitchFamily="2" charset="-122"/>
                <a:ea typeface="华文楷体" pitchFamily="2" charset="-122"/>
              </a:rPr>
              <a:t>，</a:t>
            </a:r>
            <a:r>
              <a:rPr lang="zh-CN" altLang="zh-CN" sz="2800" b="1" dirty="0">
                <a:solidFill>
                  <a:srgbClr val="663300"/>
                </a:solidFill>
                <a:latin typeface="华文楷体" pitchFamily="2" charset="-122"/>
                <a:ea typeface="华文楷体" pitchFamily="2" charset="-122"/>
              </a:rPr>
              <a:t>人的个体的觉醒，思想解放、个性独立成为这一时代的普遍追求。</a:t>
            </a:r>
            <a:endParaRPr lang="en-US" altLang="zh-CN" sz="2800" b="1" dirty="0">
              <a:solidFill>
                <a:srgbClr val="663300"/>
              </a:solidFill>
              <a:latin typeface="华文楷体" pitchFamily="2" charset="-122"/>
              <a:ea typeface="华文楷体" pitchFamily="2" charset="-122"/>
            </a:endParaRPr>
          </a:p>
          <a:p>
            <a:pPr>
              <a:lnSpc>
                <a:spcPct val="110000"/>
              </a:lnSpc>
              <a:spcBef>
                <a:spcPct val="50000"/>
              </a:spcBef>
            </a:pPr>
            <a:r>
              <a:rPr lang="zh-CN" altLang="en-US" sz="2800" b="1" dirty="0" smtClean="0">
                <a:solidFill>
                  <a:srgbClr val="663300"/>
                </a:solidFill>
                <a:latin typeface="华文楷体" pitchFamily="2" charset="-122"/>
                <a:ea typeface="华文楷体" pitchFamily="2" charset="-122"/>
              </a:rPr>
              <a:t>        在这样的环境下，</a:t>
            </a:r>
            <a:r>
              <a:rPr lang="zh-CN" altLang="zh-CN" sz="2800" b="1" dirty="0" smtClean="0">
                <a:solidFill>
                  <a:srgbClr val="663300"/>
                </a:solidFill>
                <a:latin typeface="华文楷体" pitchFamily="2" charset="-122"/>
                <a:ea typeface="华文楷体" pitchFamily="2" charset="-122"/>
              </a:rPr>
              <a:t>新诗</a:t>
            </a:r>
            <a:r>
              <a:rPr lang="zh-CN" altLang="en-US" sz="2800" b="1" dirty="0">
                <a:solidFill>
                  <a:srgbClr val="663300"/>
                </a:solidFill>
                <a:latin typeface="华文楷体" pitchFamily="2" charset="-122"/>
                <a:ea typeface="华文楷体" pitchFamily="2" charset="-122"/>
              </a:rPr>
              <a:t>由此</a:t>
            </a:r>
            <a:r>
              <a:rPr lang="zh-CN" altLang="zh-CN" sz="2800" b="1" dirty="0">
                <a:solidFill>
                  <a:srgbClr val="663300"/>
                </a:solidFill>
                <a:latin typeface="华文楷体" pitchFamily="2" charset="-122"/>
                <a:ea typeface="华文楷体" pitchFamily="2" charset="-122"/>
              </a:rPr>
              <a:t>诞生了</a:t>
            </a:r>
            <a:r>
              <a:rPr lang="zh-CN" altLang="en-US" sz="2800" b="1" dirty="0">
                <a:solidFill>
                  <a:srgbClr val="663300"/>
                </a:solidFill>
                <a:latin typeface="华文楷体" pitchFamily="2" charset="-122"/>
                <a:ea typeface="华文楷体" pitchFamily="2" charset="-122"/>
              </a:rPr>
              <a:t>，尤其是</a:t>
            </a:r>
            <a:r>
              <a:rPr lang="en-US" altLang="zh-CN" sz="2800" b="1" dirty="0">
                <a:solidFill>
                  <a:srgbClr val="663300"/>
                </a:solidFill>
                <a:latin typeface="华文楷体" pitchFamily="2" charset="-122"/>
                <a:ea typeface="华文楷体" pitchFamily="2" charset="-122"/>
              </a:rPr>
              <a:t>《</a:t>
            </a:r>
            <a:r>
              <a:rPr lang="zh-CN" altLang="en-US" sz="2800" b="1" dirty="0">
                <a:solidFill>
                  <a:srgbClr val="663300"/>
                </a:solidFill>
                <a:latin typeface="华文楷体" pitchFamily="2" charset="-122"/>
                <a:ea typeface="华文楷体" pitchFamily="2" charset="-122"/>
              </a:rPr>
              <a:t>月夜</a:t>
            </a:r>
            <a:r>
              <a:rPr lang="en-US" altLang="zh-CN" sz="2800" b="1" dirty="0">
                <a:solidFill>
                  <a:srgbClr val="663300"/>
                </a:solidFill>
                <a:latin typeface="华文楷体" pitchFamily="2" charset="-122"/>
                <a:ea typeface="华文楷体" pitchFamily="2" charset="-122"/>
              </a:rPr>
              <a:t>》</a:t>
            </a:r>
            <a:r>
              <a:rPr lang="zh-CN" altLang="en-US" sz="2800" b="1" dirty="0">
                <a:solidFill>
                  <a:srgbClr val="663300"/>
                </a:solidFill>
                <a:latin typeface="华文楷体" pitchFamily="2" charset="-122"/>
                <a:ea typeface="华文楷体" pitchFamily="2" charset="-122"/>
              </a:rPr>
              <a:t>的发表，极大地加速了新一代知识分子的觉醒，它不仅是新诗诞生的一个标志，也是真正新文学诞生的标志。</a:t>
            </a:r>
          </a:p>
        </p:txBody>
      </p:sp>
      <p:sp>
        <p:nvSpPr>
          <p:cNvPr id="7" name="矩形 6"/>
          <p:cNvSpPr/>
          <p:nvPr/>
        </p:nvSpPr>
        <p:spPr>
          <a:xfrm>
            <a:off x="2776451" y="980728"/>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cap="none" spc="0" dirty="0" smtClean="0">
                <a:ln w="11430"/>
                <a:solidFill>
                  <a:srgbClr val="00B050"/>
                </a:solidFill>
                <a:latin typeface="华文琥珀" pitchFamily="2" charset="-122"/>
                <a:ea typeface="华文琥珀" pitchFamily="2" charset="-122"/>
              </a:rPr>
              <a:t>创作背景</a:t>
            </a:r>
            <a:endParaRPr lang="zh-CN" altLang="en-US" sz="6000" cap="none" spc="0" dirty="0">
              <a:ln w="11430"/>
              <a:solidFill>
                <a:srgbClr val="00B050"/>
              </a:solidFill>
              <a:latin typeface="华文琥珀" pitchFamily="2" charset="-122"/>
              <a:ea typeface="华文琥珀" pitchFamily="2" charset="-122"/>
            </a:endParaRPr>
          </a:p>
        </p:txBody>
      </p:sp>
    </p:spTree>
    <p:extLst>
      <p:ext uri="{BB962C8B-B14F-4D97-AF65-F5344CB8AC3E}">
        <p14:creationId xmlns:p14="http://schemas.microsoft.com/office/powerpoint/2010/main" val="3722426138"/>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1" presetClass="entr" presetSubtype="0" fill="hold" grpId="0" nodeType="clickEffect">
                                  <p:stCondLst>
                                    <p:cond delay="0"/>
                                  </p:stCondLst>
                                  <p:iterate type="lt">
                                    <p:tmPct val="10000"/>
                                  </p:iterate>
                                  <p:childTnLst>
                                    <p:set>
                                      <p:cBhvr>
                                        <p:cTn id="13" dur="1" fill="hold">
                                          <p:stCondLst>
                                            <p:cond delay="0"/>
                                          </p:stCondLst>
                                        </p:cTn>
                                        <p:tgtEl>
                                          <p:spTgt spid="53249">
                                            <p:txEl>
                                              <p:pRg st="0" end="0"/>
                                            </p:txEl>
                                          </p:spTgt>
                                        </p:tgtEl>
                                        <p:attrNameLst>
                                          <p:attrName>style.visibility</p:attrName>
                                        </p:attrNameLst>
                                      </p:cBhvr>
                                      <p:to>
                                        <p:strVal val="visible"/>
                                      </p:to>
                                    </p:set>
                                    <p:anim calcmode="lin" valueType="num">
                                      <p:cBhvr>
                                        <p:cTn id="14" dur="500" fill="hold"/>
                                        <p:tgtEl>
                                          <p:spTgt spid="53249">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53249">
                                            <p:txEl>
                                              <p:pRg st="0" end="0"/>
                                            </p:txEl>
                                          </p:spTgt>
                                        </p:tgtEl>
                                        <p:attrNameLst>
                                          <p:attrName>ppt_y</p:attrName>
                                        </p:attrNameLst>
                                      </p:cBhvr>
                                      <p:tavLst>
                                        <p:tav tm="0">
                                          <p:val>
                                            <p:strVal val="#ppt_y"/>
                                          </p:val>
                                        </p:tav>
                                        <p:tav tm="100000">
                                          <p:val>
                                            <p:strVal val="#ppt_y"/>
                                          </p:val>
                                        </p:tav>
                                      </p:tavLst>
                                    </p:anim>
                                    <p:anim calcmode="lin" valueType="num">
                                      <p:cBhvr>
                                        <p:cTn id="16" dur="500" fill="hold"/>
                                        <p:tgtEl>
                                          <p:spTgt spid="53249">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53249">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53249">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1" presetClass="entr" presetSubtype="0" fill="hold" grpId="0" nodeType="clickEffect">
                                  <p:stCondLst>
                                    <p:cond delay="0"/>
                                  </p:stCondLst>
                                  <p:iterate type="lt">
                                    <p:tmPct val="10000"/>
                                  </p:iterate>
                                  <p:childTnLst>
                                    <p:set>
                                      <p:cBhvr>
                                        <p:cTn id="22" dur="1" fill="hold">
                                          <p:stCondLst>
                                            <p:cond delay="0"/>
                                          </p:stCondLst>
                                        </p:cTn>
                                        <p:tgtEl>
                                          <p:spTgt spid="53249">
                                            <p:txEl>
                                              <p:pRg st="1" end="1"/>
                                            </p:txEl>
                                          </p:spTgt>
                                        </p:tgtEl>
                                        <p:attrNameLst>
                                          <p:attrName>style.visibility</p:attrName>
                                        </p:attrNameLst>
                                      </p:cBhvr>
                                      <p:to>
                                        <p:strVal val="visible"/>
                                      </p:to>
                                    </p:set>
                                    <p:anim calcmode="lin" valueType="num">
                                      <p:cBhvr>
                                        <p:cTn id="23" dur="500" fill="hold"/>
                                        <p:tgtEl>
                                          <p:spTgt spid="53249">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53249">
                                            <p:txEl>
                                              <p:pRg st="1" end="1"/>
                                            </p:txEl>
                                          </p:spTgt>
                                        </p:tgtEl>
                                        <p:attrNameLst>
                                          <p:attrName>ppt_y</p:attrName>
                                        </p:attrNameLst>
                                      </p:cBhvr>
                                      <p:tavLst>
                                        <p:tav tm="0">
                                          <p:val>
                                            <p:strVal val="#ppt_y"/>
                                          </p:val>
                                        </p:tav>
                                        <p:tav tm="100000">
                                          <p:val>
                                            <p:strVal val="#ppt_y"/>
                                          </p:val>
                                        </p:tav>
                                      </p:tavLst>
                                    </p:anim>
                                    <p:anim calcmode="lin" valueType="num">
                                      <p:cBhvr>
                                        <p:cTn id="25" dur="500" fill="hold"/>
                                        <p:tgtEl>
                                          <p:spTgt spid="53249">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53249">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5324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49" grpId="0" build="p"/>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Documents and Settings\Administrator\桌面\新建文件夹\ppt背景图片\L7OCVL7U4KL0INV~1VOL)O7.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2801601" y="980728"/>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dirty="0">
                <a:ln w="11430"/>
                <a:solidFill>
                  <a:srgbClr val="663300"/>
                </a:solidFill>
                <a:latin typeface="华文琥珀" pitchFamily="2" charset="-122"/>
                <a:ea typeface="华文琥珀" pitchFamily="2" charset="-122"/>
              </a:rPr>
              <a:t>诗歌</a:t>
            </a:r>
            <a:r>
              <a:rPr lang="zh-CN" altLang="en-US" sz="6000" cap="none" spc="0" dirty="0" smtClean="0">
                <a:ln w="11430"/>
                <a:solidFill>
                  <a:srgbClr val="663300"/>
                </a:solidFill>
                <a:latin typeface="华文琥珀" pitchFamily="2" charset="-122"/>
                <a:ea typeface="华文琥珀" pitchFamily="2" charset="-122"/>
              </a:rPr>
              <a:t>朗读</a:t>
            </a:r>
            <a:endParaRPr lang="zh-CN" altLang="en-US" sz="6000" cap="none" spc="0" dirty="0">
              <a:ln w="11430"/>
              <a:solidFill>
                <a:srgbClr val="663300"/>
              </a:solidFill>
              <a:latin typeface="华文琥珀" pitchFamily="2" charset="-122"/>
              <a:ea typeface="华文琥珀" pitchFamily="2" charset="-122"/>
            </a:endParaRPr>
          </a:p>
        </p:txBody>
      </p:sp>
      <p:sp>
        <p:nvSpPr>
          <p:cNvPr id="5" name="文本框 1"/>
          <p:cNvSpPr txBox="1">
            <a:spLocks noChangeArrowheads="1"/>
          </p:cNvSpPr>
          <p:nvPr/>
        </p:nvSpPr>
        <p:spPr bwMode="auto">
          <a:xfrm>
            <a:off x="1635778" y="2060848"/>
            <a:ext cx="5829031" cy="4040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lnSpc>
                <a:spcPct val="120000"/>
              </a:lnSpc>
            </a:pPr>
            <a:r>
              <a:rPr lang="en-US" altLang="zh-CN" sz="3600" dirty="0">
                <a:solidFill>
                  <a:srgbClr val="0000FF"/>
                </a:solidFill>
                <a:latin typeface="华文琥珀" pitchFamily="2" charset="-122"/>
                <a:ea typeface="华文琥珀" pitchFamily="2" charset="-122"/>
              </a:rPr>
              <a:t>《</a:t>
            </a:r>
            <a:r>
              <a:rPr lang="zh-CN" altLang="en-US" sz="3600" dirty="0">
                <a:solidFill>
                  <a:srgbClr val="0000FF"/>
                </a:solidFill>
                <a:latin typeface="华文琥珀" pitchFamily="2" charset="-122"/>
                <a:ea typeface="华文琥珀" pitchFamily="2" charset="-122"/>
              </a:rPr>
              <a:t>月夜</a:t>
            </a:r>
            <a:r>
              <a:rPr lang="en-US" altLang="zh-CN" sz="3600" dirty="0" smtClean="0">
                <a:solidFill>
                  <a:srgbClr val="0000FF"/>
                </a:solidFill>
                <a:latin typeface="华文琥珀" pitchFamily="2" charset="-122"/>
                <a:ea typeface="华文琥珀" pitchFamily="2" charset="-122"/>
              </a:rPr>
              <a:t>》</a:t>
            </a:r>
          </a:p>
          <a:p>
            <a:pPr algn="ctr">
              <a:lnSpc>
                <a:spcPct val="120000"/>
              </a:lnSpc>
            </a:pPr>
            <a:r>
              <a:rPr lang="zh-CN" altLang="en-US" sz="2800" dirty="0">
                <a:solidFill>
                  <a:srgbClr val="FF0000"/>
                </a:solidFill>
                <a:latin typeface="华文琥珀" pitchFamily="2" charset="-122"/>
                <a:ea typeface="华文琥珀" pitchFamily="2" charset="-122"/>
              </a:rPr>
              <a:t>【沈尹默】</a:t>
            </a:r>
            <a:endParaRPr lang="en-US" altLang="zh-CN" sz="2800" dirty="0">
              <a:solidFill>
                <a:srgbClr val="FF0000"/>
              </a:solidFill>
              <a:latin typeface="华文琥珀" pitchFamily="2" charset="-122"/>
              <a:ea typeface="华文琥珀" pitchFamily="2" charset="-122"/>
            </a:endParaRPr>
          </a:p>
          <a:p>
            <a:pPr>
              <a:lnSpc>
                <a:spcPct val="120000"/>
              </a:lnSpc>
            </a:pPr>
            <a:r>
              <a:rPr lang="zh-CN" altLang="zh-CN" sz="3600" dirty="0">
                <a:solidFill>
                  <a:srgbClr val="0000FF"/>
                </a:solidFill>
                <a:latin typeface="华文琥珀" pitchFamily="2" charset="-122"/>
                <a:ea typeface="华文琥珀" pitchFamily="2" charset="-122"/>
              </a:rPr>
              <a:t>霜风呼呼的吹着，</a:t>
            </a:r>
          </a:p>
          <a:p>
            <a:pPr>
              <a:lnSpc>
                <a:spcPct val="120000"/>
              </a:lnSpc>
            </a:pPr>
            <a:r>
              <a:rPr lang="zh-CN" altLang="zh-CN" sz="3600" dirty="0">
                <a:solidFill>
                  <a:srgbClr val="0000FF"/>
                </a:solidFill>
                <a:latin typeface="华文琥珀" pitchFamily="2" charset="-122"/>
                <a:ea typeface="华文琥珀" pitchFamily="2" charset="-122"/>
              </a:rPr>
              <a:t>月光明明的照着。</a:t>
            </a:r>
          </a:p>
          <a:p>
            <a:pPr>
              <a:lnSpc>
                <a:spcPct val="120000"/>
              </a:lnSpc>
            </a:pPr>
            <a:r>
              <a:rPr lang="zh-CN" altLang="zh-CN" sz="3600" dirty="0">
                <a:solidFill>
                  <a:srgbClr val="0000FF"/>
                </a:solidFill>
                <a:latin typeface="华文琥珀" pitchFamily="2" charset="-122"/>
                <a:ea typeface="华文琥珀" pitchFamily="2" charset="-122"/>
              </a:rPr>
              <a:t>我和一株顶高的树并排立着，</a:t>
            </a:r>
          </a:p>
          <a:p>
            <a:pPr>
              <a:lnSpc>
                <a:spcPct val="120000"/>
              </a:lnSpc>
            </a:pPr>
            <a:r>
              <a:rPr lang="zh-CN" altLang="zh-CN" sz="3600" dirty="0">
                <a:solidFill>
                  <a:srgbClr val="0000FF"/>
                </a:solidFill>
                <a:latin typeface="华文琥珀" pitchFamily="2" charset="-122"/>
                <a:ea typeface="华文琥珀" pitchFamily="2" charset="-122"/>
              </a:rPr>
              <a:t>却没有靠着。</a:t>
            </a:r>
          </a:p>
        </p:txBody>
      </p:sp>
    </p:spTree>
    <p:extLst>
      <p:ext uri="{BB962C8B-B14F-4D97-AF65-F5344CB8AC3E}">
        <p14:creationId xmlns:p14="http://schemas.microsoft.com/office/powerpoint/2010/main" val="3379335707"/>
      </p:ext>
    </p:extLst>
  </p:cSld>
  <p:clrMapOvr>
    <a:masterClrMapping/>
  </p:clrMapOvr>
  <mc:AlternateContent xmlns:mc="http://schemas.openxmlformats.org/markup-compatibility/2006" xmlns:p14="http://schemas.microsoft.com/office/powerpoint/2010/main">
    <mc:Choice Requires="p14">
      <p:transition spd="slow" p14:dur="3000">
        <p14:shred pattern="rectangle" dir="ou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0"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800" decel="100000"/>
                                        <p:tgtEl>
                                          <p:spTgt spid="5"/>
                                        </p:tgtEl>
                                      </p:cBhvr>
                                    </p:animEffect>
                                    <p:anim calcmode="lin" valueType="num">
                                      <p:cBhvr>
                                        <p:cTn id="15" dur="800" decel="100000" fill="hold"/>
                                        <p:tgtEl>
                                          <p:spTgt spid="5"/>
                                        </p:tgtEl>
                                        <p:attrNameLst>
                                          <p:attrName>style.rotation</p:attrName>
                                        </p:attrNameLst>
                                      </p:cBhvr>
                                      <p:tavLst>
                                        <p:tav tm="0">
                                          <p:val>
                                            <p:fltVal val="-90"/>
                                          </p:val>
                                        </p:tav>
                                        <p:tav tm="100000">
                                          <p:val>
                                            <p:fltVal val="0"/>
                                          </p:val>
                                        </p:tav>
                                      </p:tavLst>
                                    </p:anim>
                                    <p:anim calcmode="lin" valueType="num">
                                      <p:cBhvr>
                                        <p:cTn id="16" dur="800" decel="100000" fill="hold"/>
                                        <p:tgtEl>
                                          <p:spTgt spid="5"/>
                                        </p:tgtEl>
                                        <p:attrNameLst>
                                          <p:attrName>ppt_x</p:attrName>
                                        </p:attrNameLst>
                                      </p:cBhvr>
                                      <p:tavLst>
                                        <p:tav tm="0">
                                          <p:val>
                                            <p:strVal val="#ppt_x+0.4"/>
                                          </p:val>
                                        </p:tav>
                                        <p:tav tm="100000">
                                          <p:val>
                                            <p:strVal val="#ppt_x-0.05"/>
                                          </p:val>
                                        </p:tav>
                                      </p:tavLst>
                                    </p:anim>
                                    <p:anim calcmode="lin" valueType="num">
                                      <p:cBhvr>
                                        <p:cTn id="17" dur="800" decel="100000" fill="hold"/>
                                        <p:tgtEl>
                                          <p:spTgt spid="5"/>
                                        </p:tgtEl>
                                        <p:attrNameLst>
                                          <p:attrName>ppt_y</p:attrName>
                                        </p:attrNameLst>
                                      </p:cBhvr>
                                      <p:tavLst>
                                        <p:tav tm="0">
                                          <p:val>
                                            <p:strVal val="#ppt_y-0.4"/>
                                          </p:val>
                                        </p:tav>
                                        <p:tav tm="100000">
                                          <p:val>
                                            <p:strVal val="#ppt_y+0.1"/>
                                          </p:val>
                                        </p:tav>
                                      </p:tavLst>
                                    </p:anim>
                                    <p:anim calcmode="lin" valueType="num">
                                      <p:cBhvr>
                                        <p:cTn id="18"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19"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Documents and Settings\Administrator\桌面\新建文件夹\ppt背景图片\L%U)W~{PCW9KLKAN1]LQ[N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3" y="0"/>
            <a:ext cx="9134475"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a:xfrm>
            <a:off x="2801601" y="980728"/>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dirty="0" smtClean="0">
                <a:ln w="11430"/>
                <a:solidFill>
                  <a:srgbClr val="C00000"/>
                </a:solidFill>
                <a:latin typeface="华文琥珀" pitchFamily="2" charset="-122"/>
                <a:ea typeface="华文琥珀" pitchFamily="2" charset="-122"/>
              </a:rPr>
              <a:t>诗歌理解</a:t>
            </a:r>
            <a:endParaRPr lang="zh-CN" altLang="en-US" sz="6000" cap="none" spc="0" dirty="0">
              <a:ln w="11430"/>
              <a:solidFill>
                <a:srgbClr val="C00000"/>
              </a:solidFill>
              <a:latin typeface="华文琥珀" pitchFamily="2" charset="-122"/>
              <a:ea typeface="华文琥珀" pitchFamily="2" charset="-122"/>
            </a:endParaRPr>
          </a:p>
        </p:txBody>
      </p:sp>
      <p:sp>
        <p:nvSpPr>
          <p:cNvPr id="11" name="Rectangle 5"/>
          <p:cNvSpPr>
            <a:spLocks noChangeArrowheads="1"/>
          </p:cNvSpPr>
          <p:nvPr/>
        </p:nvSpPr>
        <p:spPr bwMode="auto">
          <a:xfrm>
            <a:off x="0" y="2132856"/>
            <a:ext cx="9139238"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zh-CN" sz="3200" b="1" dirty="0">
                <a:solidFill>
                  <a:srgbClr val="0000FF"/>
                </a:solidFill>
                <a:latin typeface="华文楷体" pitchFamily="2" charset="-122"/>
                <a:ea typeface="华文楷体" pitchFamily="2" charset="-122"/>
              </a:rPr>
              <a:t>    </a:t>
            </a:r>
            <a:r>
              <a:rPr lang="en-US" altLang="zh-CN" sz="3200" b="1" dirty="0" smtClean="0">
                <a:solidFill>
                  <a:srgbClr val="0000FF"/>
                </a:solidFill>
                <a:latin typeface="华文楷体" pitchFamily="2" charset="-122"/>
                <a:ea typeface="华文楷体" pitchFamily="2" charset="-122"/>
              </a:rPr>
              <a:t>    </a:t>
            </a:r>
            <a:r>
              <a:rPr lang="zh-CN" altLang="en-US" sz="3200" b="1" dirty="0" smtClean="0">
                <a:solidFill>
                  <a:srgbClr val="0000FF"/>
                </a:solidFill>
                <a:latin typeface="华文楷体" pitchFamily="2" charset="-122"/>
                <a:ea typeface="华文楷体" pitchFamily="2" charset="-122"/>
              </a:rPr>
              <a:t>这</a:t>
            </a:r>
            <a:r>
              <a:rPr lang="zh-CN" altLang="en-US" sz="3200" b="1" dirty="0">
                <a:solidFill>
                  <a:srgbClr val="0000FF"/>
                </a:solidFill>
                <a:latin typeface="华文楷体" pitchFamily="2" charset="-122"/>
                <a:ea typeface="华文楷体" pitchFamily="2" charset="-122"/>
              </a:rPr>
              <a:t>首小诗描绘了一幅月夜图景，请你用自己的语言将它描绘出来。</a:t>
            </a:r>
          </a:p>
        </p:txBody>
      </p:sp>
      <p:sp>
        <p:nvSpPr>
          <p:cNvPr id="12" name="文本框 6147"/>
          <p:cNvSpPr txBox="1">
            <a:spLocks noChangeArrowheads="1"/>
          </p:cNvSpPr>
          <p:nvPr/>
        </p:nvSpPr>
        <p:spPr bwMode="auto">
          <a:xfrm>
            <a:off x="3851920" y="3264774"/>
            <a:ext cx="4680520"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nSpc>
                <a:spcPct val="120000"/>
              </a:lnSpc>
            </a:pPr>
            <a:r>
              <a:rPr lang="en-US" altLang="zh-CN" sz="3200" b="1" dirty="0">
                <a:latin typeface="华文楷体" pitchFamily="2" charset="-122"/>
                <a:ea typeface="华文楷体" pitchFamily="2" charset="-122"/>
              </a:rPr>
              <a:t>    </a:t>
            </a:r>
            <a:r>
              <a:rPr lang="en-US" altLang="zh-CN" sz="3200" b="1" dirty="0" smtClean="0">
                <a:latin typeface="华文楷体" pitchFamily="2" charset="-122"/>
                <a:ea typeface="华文楷体" pitchFamily="2" charset="-122"/>
              </a:rPr>
              <a:t>    </a:t>
            </a:r>
            <a:r>
              <a:rPr lang="zh-CN" altLang="en-US" sz="3200" b="1" dirty="0" smtClean="0">
                <a:latin typeface="华文楷体" pitchFamily="2" charset="-122"/>
                <a:ea typeface="华文楷体" pitchFamily="2" charset="-122"/>
              </a:rPr>
              <a:t>霜风呼啸，明月高照。</a:t>
            </a:r>
            <a:r>
              <a:rPr lang="zh-CN" altLang="en-US" sz="3200" b="1" dirty="0">
                <a:latin typeface="华文楷体" pitchFamily="2" charset="-122"/>
                <a:ea typeface="华文楷体" pitchFamily="2" charset="-122"/>
              </a:rPr>
              <a:t>霜风寒月的冬夜中，顶天立地的高树与独立不倚的“我”并排站立着，充满了美的意蕴。</a:t>
            </a:r>
          </a:p>
        </p:txBody>
      </p:sp>
      <p:pic>
        <p:nvPicPr>
          <p:cNvPr id="13" name="Picture 7"/>
          <p:cNvPicPr>
            <a:picLocks noChangeAspect="1" noChangeArrowheads="1"/>
          </p:cNvPicPr>
          <p:nvPr/>
        </p:nvPicPr>
        <p:blipFill>
          <a:blip r:embed="rId3" cstate="print"/>
          <a:srcRect b="5787"/>
          <a:stretch>
            <a:fillRect/>
          </a:stretch>
        </p:blipFill>
        <p:spPr bwMode="auto">
          <a:xfrm>
            <a:off x="637307" y="3273331"/>
            <a:ext cx="3079750" cy="3070403"/>
          </a:xfrm>
          <a:prstGeom prst="roundRect">
            <a:avLst>
              <a:gd name="adj" fmla="val 8594"/>
            </a:avLst>
          </a:prstGeom>
          <a:solidFill>
            <a:srgbClr val="FFFFFF">
              <a:shade val="85000"/>
            </a:srgbClr>
          </a:solidFill>
          <a:ln>
            <a:noFill/>
          </a:ln>
          <a:effectLst/>
          <a:scene3d>
            <a:camera prst="orthographicFront"/>
            <a:lightRig rig="threePt" dir="t"/>
          </a:scene3d>
          <a:sp3d>
            <a:bevelT w="152400" h="50800" prst="softRound"/>
          </a:sp3d>
        </p:spPr>
      </p:pic>
    </p:spTree>
    <p:extLst>
      <p:ext uri="{BB962C8B-B14F-4D97-AF65-F5344CB8AC3E}">
        <p14:creationId xmlns:p14="http://schemas.microsoft.com/office/powerpoint/2010/main" val="3340762574"/>
      </p:ext>
    </p:extLst>
  </p:cSld>
  <p:clrMapOvr>
    <a:masterClrMapping/>
  </p:clrMapOvr>
  <mc:AlternateContent xmlns:mc="http://schemas.openxmlformats.org/markup-compatibility/2006" xmlns:p14="http://schemas.microsoft.com/office/powerpoint/2010/main">
    <mc:Choice Requires="p14">
      <p:transition spd="slow" p14:dur="1600">
        <p14:prism dir="d"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6"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1+#ppt_w/2"/>
                                          </p:val>
                                        </p:tav>
                                        <p:tav tm="100000">
                                          <p:val>
                                            <p:strVal val="#ppt_x"/>
                                          </p:val>
                                        </p:tav>
                                      </p:tavLst>
                                    </p:anim>
                                    <p:anim calcmode="lin" valueType="num">
                                      <p:cBhvr additive="base">
                                        <p:cTn id="13" dur="500" fill="hold"/>
                                        <p:tgtEl>
                                          <p:spTgt spid="11"/>
                                        </p:tgtEl>
                                        <p:attrNameLst>
                                          <p:attrName>ppt_y</p:attrName>
                                        </p:attrNameLst>
                                      </p:cBhvr>
                                      <p:tavLst>
                                        <p:tav tm="0">
                                          <p:val>
                                            <p:strVal val="1+#ppt_h/2"/>
                                          </p:val>
                                        </p:tav>
                                        <p:tav tm="100000">
                                          <p:val>
                                            <p:strVal val="#ppt_y"/>
                                          </p:val>
                                        </p:tav>
                                      </p:tavLst>
                                    </p:anim>
                                  </p:childTnLst>
                                </p:cTn>
                              </p:par>
                              <p:par>
                                <p:cTn id="14" presetID="2" presetClass="entr" presetSubtype="6" fill="hold" nodeType="with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additive="base">
                                        <p:cTn id="16" dur="500" fill="hold"/>
                                        <p:tgtEl>
                                          <p:spTgt spid="13"/>
                                        </p:tgtEl>
                                        <p:attrNameLst>
                                          <p:attrName>ppt_x</p:attrName>
                                        </p:attrNameLst>
                                      </p:cBhvr>
                                      <p:tavLst>
                                        <p:tav tm="0">
                                          <p:val>
                                            <p:strVal val="1+#ppt_w/2"/>
                                          </p:val>
                                        </p:tav>
                                        <p:tav tm="100000">
                                          <p:val>
                                            <p:strVal val="#ppt_x"/>
                                          </p:val>
                                        </p:tav>
                                      </p:tavLst>
                                    </p:anim>
                                    <p:anim calcmode="lin" valueType="num">
                                      <p:cBhvr additive="base">
                                        <p:cTn id="17"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randombar(horizontal)">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Documents and Settings\Administrator\桌面\新建文件夹\ppt背景图片\L%U)W~{PCW9KLKAN1]LQ[N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3" y="0"/>
            <a:ext cx="9134475"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2801601" y="980728"/>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dirty="0" smtClean="0">
                <a:ln w="11430"/>
                <a:solidFill>
                  <a:srgbClr val="C00000"/>
                </a:solidFill>
                <a:latin typeface="华文琥珀" pitchFamily="2" charset="-122"/>
                <a:ea typeface="华文琥珀" pitchFamily="2" charset="-122"/>
              </a:rPr>
              <a:t>诗歌理解</a:t>
            </a:r>
            <a:endParaRPr lang="zh-CN" altLang="en-US" sz="6000" cap="none" spc="0" dirty="0">
              <a:ln w="11430"/>
              <a:solidFill>
                <a:srgbClr val="C00000"/>
              </a:solidFill>
              <a:latin typeface="华文琥珀" pitchFamily="2" charset="-122"/>
              <a:ea typeface="华文琥珀" pitchFamily="2" charset="-122"/>
            </a:endParaRPr>
          </a:p>
        </p:txBody>
      </p:sp>
      <p:sp>
        <p:nvSpPr>
          <p:cNvPr id="4" name="TextBox 3"/>
          <p:cNvSpPr txBox="1">
            <a:spLocks noChangeArrowheads="1"/>
          </p:cNvSpPr>
          <p:nvPr/>
        </p:nvSpPr>
        <p:spPr bwMode="auto">
          <a:xfrm>
            <a:off x="0" y="3408072"/>
            <a:ext cx="87312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3200" b="1" dirty="0">
                <a:solidFill>
                  <a:srgbClr val="0000FF"/>
                </a:solidFill>
                <a:latin typeface="华文楷体" pitchFamily="2" charset="-122"/>
                <a:ea typeface="华文楷体" pitchFamily="2" charset="-122"/>
              </a:rPr>
              <a:t>如何理解“</a:t>
            </a:r>
            <a:r>
              <a:rPr lang="zh-CN" altLang="zh-CN" sz="3200" b="1" dirty="0">
                <a:solidFill>
                  <a:srgbClr val="0000FF"/>
                </a:solidFill>
                <a:latin typeface="华文楷体" pitchFamily="2" charset="-122"/>
                <a:ea typeface="华文楷体" pitchFamily="2" charset="-122"/>
              </a:rPr>
              <a:t>霜风呼呼的吹着，月光明明的照着</a:t>
            </a:r>
            <a:r>
              <a:rPr lang="zh-CN" altLang="en-US" sz="3200" b="1" dirty="0">
                <a:solidFill>
                  <a:srgbClr val="0000FF"/>
                </a:solidFill>
                <a:latin typeface="华文楷体" pitchFamily="2" charset="-122"/>
                <a:ea typeface="华文楷体" pitchFamily="2" charset="-122"/>
              </a:rPr>
              <a:t>”。</a:t>
            </a:r>
          </a:p>
        </p:txBody>
      </p:sp>
      <p:sp>
        <p:nvSpPr>
          <p:cNvPr id="5" name="文本框 99"/>
          <p:cNvSpPr txBox="1">
            <a:spLocks noChangeArrowheads="1"/>
          </p:cNvSpPr>
          <p:nvPr/>
        </p:nvSpPr>
        <p:spPr bwMode="auto">
          <a:xfrm>
            <a:off x="0" y="2204864"/>
            <a:ext cx="9139238" cy="1054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spcBef>
                <a:spcPts val="1800"/>
              </a:spcBef>
            </a:pPr>
            <a:r>
              <a:rPr lang="en-US" altLang="zh-CN" sz="3000" b="1" dirty="0">
                <a:latin typeface="宋体" pitchFamily="2" charset="-122"/>
              </a:rPr>
              <a:t>    </a:t>
            </a:r>
            <a:r>
              <a:rPr lang="zh-CN" altLang="zh-CN" sz="3200" b="1" dirty="0">
                <a:solidFill>
                  <a:srgbClr val="006600"/>
                </a:solidFill>
                <a:latin typeface="华文楷体" pitchFamily="2" charset="-122"/>
                <a:ea typeface="华文楷体" pitchFamily="2" charset="-122"/>
              </a:rPr>
              <a:t>这是一首很隐晦的诗，看似是纪实，</a:t>
            </a:r>
            <a:r>
              <a:rPr lang="zh-CN" altLang="en-US" sz="3200" b="1" dirty="0">
                <a:solidFill>
                  <a:srgbClr val="006600"/>
                </a:solidFill>
                <a:latin typeface="华文楷体" pitchFamily="2" charset="-122"/>
                <a:ea typeface="华文楷体" pitchFamily="2" charset="-122"/>
              </a:rPr>
              <a:t>实则运用象征的手法，蕴含深沉的情感和思绪。</a:t>
            </a:r>
            <a:endParaRPr lang="zh-CN" altLang="zh-CN" sz="3200" b="1" dirty="0">
              <a:solidFill>
                <a:srgbClr val="006600"/>
              </a:solidFill>
              <a:latin typeface="华文楷体" pitchFamily="2" charset="-122"/>
              <a:ea typeface="华文楷体" pitchFamily="2" charset="-122"/>
            </a:endParaRPr>
          </a:p>
        </p:txBody>
      </p:sp>
      <p:sp>
        <p:nvSpPr>
          <p:cNvPr id="7" name="矩形 6"/>
          <p:cNvSpPr/>
          <p:nvPr/>
        </p:nvSpPr>
        <p:spPr>
          <a:xfrm>
            <a:off x="245207" y="4149080"/>
            <a:ext cx="8648823" cy="2160591"/>
          </a:xfrm>
          <a:prstGeom prst="rect">
            <a:avLst/>
          </a:prstGeom>
          <a:solidFill>
            <a:srgbClr val="002060"/>
          </a:solidFill>
          <a:scene3d>
            <a:camera prst="orthographicFront"/>
            <a:lightRig rig="threePt" dir="t"/>
          </a:scene3d>
          <a:sp3d>
            <a:bevelT w="152400" h="50800" prst="softRound"/>
          </a:sp3d>
        </p:spPr>
        <p:txBody>
          <a:bodyPr wrap="square">
            <a:spAutoFit/>
          </a:bodyPr>
          <a:lstStyle/>
          <a:p>
            <a:pPr>
              <a:lnSpc>
                <a:spcPct val="120000"/>
              </a:lnSpc>
            </a:pPr>
            <a:r>
              <a:rPr lang="zh-CN" altLang="en-US" sz="2800" b="1" dirty="0" smtClean="0">
                <a:solidFill>
                  <a:schemeClr val="bg1"/>
                </a:solidFill>
                <a:latin typeface="华文楷体" pitchFamily="2" charset="-122"/>
                <a:ea typeface="华文楷体" pitchFamily="2" charset="-122"/>
              </a:rPr>
              <a:t>通过对</a:t>
            </a:r>
            <a:r>
              <a:rPr lang="en-US" altLang="zh-CN" sz="2800" b="1" dirty="0" smtClean="0">
                <a:solidFill>
                  <a:schemeClr val="bg1"/>
                </a:solidFill>
                <a:latin typeface="华文楷体" pitchFamily="2" charset="-122"/>
                <a:ea typeface="华文楷体" pitchFamily="2" charset="-122"/>
              </a:rPr>
              <a:t>…</a:t>
            </a:r>
            <a:r>
              <a:rPr lang="zh-CN" altLang="en-US" sz="2800" b="1" dirty="0" smtClean="0">
                <a:solidFill>
                  <a:schemeClr val="bg1"/>
                </a:solidFill>
                <a:latin typeface="华文楷体" pitchFamily="2" charset="-122"/>
                <a:ea typeface="华文楷体" pitchFamily="2" charset="-122"/>
              </a:rPr>
              <a:t>景物的描写</a:t>
            </a:r>
            <a:r>
              <a:rPr lang="zh-CN" altLang="zh-CN" sz="2800" b="1" dirty="0" smtClean="0">
                <a:solidFill>
                  <a:schemeClr val="bg1"/>
                </a:solidFill>
                <a:latin typeface="华文楷体" pitchFamily="2" charset="-122"/>
                <a:ea typeface="华文楷体" pitchFamily="2" charset="-122"/>
              </a:rPr>
              <a:t>① </a:t>
            </a:r>
            <a:r>
              <a:rPr lang="zh-CN" altLang="zh-CN" sz="2800" b="1" dirty="0">
                <a:solidFill>
                  <a:schemeClr val="bg1"/>
                </a:solidFill>
                <a:latin typeface="华文楷体" pitchFamily="2" charset="-122"/>
                <a:ea typeface="华文楷体" pitchFamily="2" charset="-122"/>
              </a:rPr>
              <a:t>交代故事发生的时间、地点、空间、场景</a:t>
            </a:r>
            <a:r>
              <a:rPr lang="zh-CN" altLang="zh-CN" sz="2800" b="1" dirty="0" smtClean="0">
                <a:solidFill>
                  <a:schemeClr val="bg1"/>
                </a:solidFill>
                <a:latin typeface="华文楷体" pitchFamily="2" charset="-122"/>
                <a:ea typeface="华文楷体" pitchFamily="2" charset="-122"/>
              </a:rPr>
              <a:t>；② 渲染</a:t>
            </a:r>
            <a:r>
              <a:rPr lang="en-US" altLang="zh-CN" sz="2800" b="1" dirty="0" smtClean="0">
                <a:solidFill>
                  <a:schemeClr val="bg1"/>
                </a:solidFill>
                <a:latin typeface="华文楷体" pitchFamily="2" charset="-122"/>
                <a:ea typeface="华文楷体" pitchFamily="2" charset="-122"/>
              </a:rPr>
              <a:t>…</a:t>
            </a:r>
            <a:r>
              <a:rPr lang="zh-CN" altLang="en-US" sz="2800" b="1" dirty="0" smtClean="0">
                <a:solidFill>
                  <a:schemeClr val="bg1"/>
                </a:solidFill>
                <a:latin typeface="华文楷体" pitchFamily="2" charset="-122"/>
                <a:ea typeface="华文楷体" pitchFamily="2" charset="-122"/>
              </a:rPr>
              <a:t>（凄美、恬静、美好、紧张</a:t>
            </a:r>
            <a:r>
              <a:rPr lang="en-US" altLang="zh-CN" sz="2800" b="1" dirty="0" smtClean="0">
                <a:solidFill>
                  <a:schemeClr val="bg1"/>
                </a:solidFill>
                <a:latin typeface="华文楷体" pitchFamily="2" charset="-122"/>
                <a:ea typeface="华文楷体" pitchFamily="2" charset="-122"/>
              </a:rPr>
              <a:t>…</a:t>
            </a:r>
            <a:r>
              <a:rPr lang="zh-CN" altLang="en-US" sz="2800" b="1" dirty="0" smtClean="0">
                <a:solidFill>
                  <a:schemeClr val="bg1"/>
                </a:solidFill>
                <a:latin typeface="华文楷体" pitchFamily="2" charset="-122"/>
                <a:ea typeface="华文楷体" pitchFamily="2" charset="-122"/>
              </a:rPr>
              <a:t>）氛围</a:t>
            </a:r>
            <a:r>
              <a:rPr lang="zh-CN" altLang="zh-CN" sz="2800" b="1" dirty="0" smtClean="0">
                <a:solidFill>
                  <a:schemeClr val="bg1"/>
                </a:solidFill>
                <a:latin typeface="华文楷体" pitchFamily="2" charset="-122"/>
                <a:ea typeface="华文楷体" pitchFamily="2" charset="-122"/>
              </a:rPr>
              <a:t>；③ </a:t>
            </a:r>
            <a:r>
              <a:rPr lang="zh-CN" altLang="zh-CN" sz="2800" b="1" dirty="0">
                <a:solidFill>
                  <a:schemeClr val="bg1"/>
                </a:solidFill>
                <a:latin typeface="华文楷体" pitchFamily="2" charset="-122"/>
                <a:ea typeface="华文楷体" pitchFamily="2" charset="-122"/>
              </a:rPr>
              <a:t>烘托</a:t>
            </a:r>
            <a:r>
              <a:rPr lang="zh-CN" altLang="zh-CN" sz="2800" b="1" dirty="0" smtClean="0">
                <a:solidFill>
                  <a:schemeClr val="bg1"/>
                </a:solidFill>
                <a:latin typeface="华文楷体" pitchFamily="2" charset="-122"/>
                <a:ea typeface="华文楷体" pitchFamily="2" charset="-122"/>
              </a:rPr>
              <a:t>人物</a:t>
            </a:r>
            <a:r>
              <a:rPr lang="en-US" altLang="zh-CN" sz="2800" b="1" dirty="0" smtClean="0">
                <a:solidFill>
                  <a:schemeClr val="bg1"/>
                </a:solidFill>
                <a:latin typeface="华文楷体" pitchFamily="2" charset="-122"/>
                <a:ea typeface="华文楷体" pitchFamily="2" charset="-122"/>
              </a:rPr>
              <a:t>…</a:t>
            </a:r>
            <a:r>
              <a:rPr lang="zh-CN" altLang="en-US" sz="2800" b="1" dirty="0" smtClean="0">
                <a:solidFill>
                  <a:schemeClr val="bg1"/>
                </a:solidFill>
                <a:latin typeface="华文楷体" pitchFamily="2" charset="-122"/>
                <a:ea typeface="华文楷体" pitchFamily="2" charset="-122"/>
              </a:rPr>
              <a:t>（紧张、愉悦、忧伤</a:t>
            </a:r>
            <a:r>
              <a:rPr lang="en-US" altLang="zh-CN" sz="2800" b="1" dirty="0" smtClean="0">
                <a:solidFill>
                  <a:schemeClr val="bg1"/>
                </a:solidFill>
                <a:latin typeface="华文楷体" pitchFamily="2" charset="-122"/>
                <a:ea typeface="华文楷体" pitchFamily="2" charset="-122"/>
              </a:rPr>
              <a:t>…</a:t>
            </a:r>
            <a:r>
              <a:rPr lang="zh-CN" altLang="en-US" sz="2800" b="1" dirty="0" smtClean="0">
                <a:solidFill>
                  <a:schemeClr val="bg1"/>
                </a:solidFill>
                <a:latin typeface="华文楷体" pitchFamily="2" charset="-122"/>
                <a:ea typeface="华文楷体" pitchFamily="2" charset="-122"/>
              </a:rPr>
              <a:t>）</a:t>
            </a:r>
            <a:r>
              <a:rPr lang="zh-CN" altLang="en-US" sz="2800" b="1" dirty="0">
                <a:solidFill>
                  <a:schemeClr val="bg1"/>
                </a:solidFill>
                <a:latin typeface="华文楷体" pitchFamily="2" charset="-122"/>
                <a:ea typeface="华文楷体" pitchFamily="2" charset="-122"/>
              </a:rPr>
              <a:t>的</a:t>
            </a:r>
            <a:r>
              <a:rPr lang="zh-CN" altLang="zh-CN" sz="2800" b="1" dirty="0" smtClean="0">
                <a:solidFill>
                  <a:schemeClr val="bg1"/>
                </a:solidFill>
                <a:latin typeface="华文楷体" pitchFamily="2" charset="-122"/>
                <a:ea typeface="华文楷体" pitchFamily="2" charset="-122"/>
              </a:rPr>
              <a:t>心情；④</a:t>
            </a:r>
            <a:r>
              <a:rPr lang="zh-CN" altLang="zh-CN" sz="2800" b="1" dirty="0">
                <a:solidFill>
                  <a:schemeClr val="bg1"/>
                </a:solidFill>
                <a:latin typeface="华文楷体" pitchFamily="2" charset="-122"/>
                <a:ea typeface="华文楷体" pitchFamily="2" charset="-122"/>
              </a:rPr>
              <a:t>推动故事情节的</a:t>
            </a:r>
            <a:r>
              <a:rPr lang="zh-CN" altLang="zh-CN" sz="2800" b="1" dirty="0" smtClean="0">
                <a:solidFill>
                  <a:schemeClr val="bg1"/>
                </a:solidFill>
                <a:latin typeface="华文楷体" pitchFamily="2" charset="-122"/>
                <a:ea typeface="华文楷体" pitchFamily="2" charset="-122"/>
              </a:rPr>
              <a:t>发展</a:t>
            </a:r>
            <a:r>
              <a:rPr lang="en-US" altLang="zh-CN" sz="2800" b="1" dirty="0" smtClean="0">
                <a:solidFill>
                  <a:schemeClr val="bg1"/>
                </a:solidFill>
                <a:latin typeface="华文楷体" pitchFamily="2" charset="-122"/>
                <a:ea typeface="华文楷体" pitchFamily="2" charset="-122"/>
              </a:rPr>
              <a:t>(</a:t>
            </a:r>
            <a:r>
              <a:rPr lang="zh-CN" altLang="en-US" sz="2800" b="1" dirty="0" smtClean="0">
                <a:solidFill>
                  <a:schemeClr val="bg1"/>
                </a:solidFill>
                <a:latin typeface="华文楷体" pitchFamily="2" charset="-122"/>
                <a:ea typeface="华文楷体" pitchFamily="2" charset="-122"/>
              </a:rPr>
              <a:t>为后文</a:t>
            </a:r>
            <a:r>
              <a:rPr lang="en-US" altLang="zh-CN" sz="2800" b="1" dirty="0" smtClean="0">
                <a:solidFill>
                  <a:schemeClr val="bg1"/>
                </a:solidFill>
                <a:latin typeface="华文楷体" pitchFamily="2" charset="-122"/>
                <a:ea typeface="华文楷体" pitchFamily="2" charset="-122"/>
              </a:rPr>
              <a:t>…</a:t>
            </a:r>
            <a:r>
              <a:rPr lang="zh-CN" altLang="en-US" sz="2800" b="1" dirty="0" smtClean="0">
                <a:solidFill>
                  <a:schemeClr val="bg1"/>
                </a:solidFill>
                <a:latin typeface="华文楷体" pitchFamily="2" charset="-122"/>
                <a:ea typeface="华文楷体" pitchFamily="2" charset="-122"/>
              </a:rPr>
              <a:t>做铺垫</a:t>
            </a:r>
            <a:r>
              <a:rPr lang="en-US" altLang="zh-CN" sz="2800" b="1" dirty="0" smtClean="0">
                <a:solidFill>
                  <a:schemeClr val="bg1"/>
                </a:solidFill>
                <a:latin typeface="华文楷体" pitchFamily="2" charset="-122"/>
                <a:ea typeface="华文楷体" pitchFamily="2" charset="-122"/>
              </a:rPr>
              <a:t>)</a:t>
            </a:r>
            <a:endParaRPr lang="zh-CN" altLang="en-US" sz="2800" b="1" dirty="0">
              <a:solidFill>
                <a:schemeClr val="bg1"/>
              </a:solidFill>
              <a:latin typeface="华文楷体" pitchFamily="2" charset="-122"/>
              <a:ea typeface="华文楷体" pitchFamily="2" charset="-122"/>
            </a:endParaRPr>
          </a:p>
        </p:txBody>
      </p:sp>
      <p:sp>
        <p:nvSpPr>
          <p:cNvPr id="8" name="矩形 7"/>
          <p:cNvSpPr/>
          <p:nvPr/>
        </p:nvSpPr>
        <p:spPr>
          <a:xfrm>
            <a:off x="260745" y="4149080"/>
            <a:ext cx="8648823" cy="2160591"/>
          </a:xfrm>
          <a:prstGeom prst="rect">
            <a:avLst/>
          </a:prstGeom>
          <a:solidFill>
            <a:srgbClr val="002060"/>
          </a:solidFill>
          <a:scene3d>
            <a:camera prst="orthographicFront"/>
            <a:lightRig rig="threePt" dir="t"/>
          </a:scene3d>
          <a:sp3d>
            <a:bevelT w="152400" h="50800" prst="softRound"/>
          </a:sp3d>
        </p:spPr>
        <p:txBody>
          <a:bodyPr wrap="square">
            <a:spAutoFit/>
          </a:bodyPr>
          <a:lstStyle/>
          <a:p>
            <a:pPr>
              <a:lnSpc>
                <a:spcPct val="120000"/>
              </a:lnSpc>
            </a:pPr>
            <a:r>
              <a:rPr lang="zh-CN" altLang="en-US" sz="2800" b="1" dirty="0" smtClean="0">
                <a:solidFill>
                  <a:schemeClr val="bg1"/>
                </a:solidFill>
                <a:latin typeface="华文楷体" pitchFamily="2" charset="-122"/>
                <a:ea typeface="华文楷体" pitchFamily="2" charset="-122"/>
              </a:rPr>
              <a:t>通过对“</a:t>
            </a:r>
            <a:r>
              <a:rPr lang="zh-CN" altLang="zh-CN" sz="2800" b="1" dirty="0" smtClean="0">
                <a:solidFill>
                  <a:schemeClr val="bg1"/>
                </a:solidFill>
                <a:latin typeface="华文楷体" pitchFamily="2" charset="-122"/>
                <a:ea typeface="华文楷体" pitchFamily="2" charset="-122"/>
              </a:rPr>
              <a:t>霜风</a:t>
            </a:r>
            <a:r>
              <a:rPr lang="zh-CN" altLang="en-US" sz="2800" b="1" dirty="0" smtClean="0">
                <a:solidFill>
                  <a:schemeClr val="bg1"/>
                </a:solidFill>
                <a:latin typeface="华文楷体" pitchFamily="2" charset="-122"/>
                <a:ea typeface="华文楷体" pitchFamily="2" charset="-122"/>
              </a:rPr>
              <a:t>、</a:t>
            </a:r>
            <a:r>
              <a:rPr lang="zh-CN" altLang="zh-CN" sz="2800" b="1" dirty="0" smtClean="0">
                <a:solidFill>
                  <a:schemeClr val="bg1"/>
                </a:solidFill>
                <a:latin typeface="华文楷体" pitchFamily="2" charset="-122"/>
                <a:ea typeface="华文楷体" pitchFamily="2" charset="-122"/>
              </a:rPr>
              <a:t>月光</a:t>
            </a:r>
            <a:r>
              <a:rPr lang="zh-CN" altLang="en-US" sz="2800" b="1" dirty="0" smtClean="0">
                <a:solidFill>
                  <a:schemeClr val="bg1"/>
                </a:solidFill>
                <a:latin typeface="华文楷体" pitchFamily="2" charset="-122"/>
                <a:ea typeface="华文楷体" pitchFamily="2" charset="-122"/>
              </a:rPr>
              <a:t>”景物的描写</a:t>
            </a:r>
            <a:r>
              <a:rPr lang="zh-CN" altLang="zh-CN" sz="2800" b="1" dirty="0" smtClean="0">
                <a:solidFill>
                  <a:schemeClr val="bg1"/>
                </a:solidFill>
                <a:latin typeface="华文楷体" pitchFamily="2" charset="-122"/>
                <a:ea typeface="华文楷体" pitchFamily="2" charset="-122"/>
              </a:rPr>
              <a:t>① 交代</a:t>
            </a:r>
            <a:r>
              <a:rPr lang="zh-CN" altLang="en-US" sz="2800" b="1" dirty="0" smtClean="0">
                <a:solidFill>
                  <a:schemeClr val="bg1"/>
                </a:solidFill>
                <a:latin typeface="华文楷体" pitchFamily="2" charset="-122"/>
                <a:ea typeface="华文楷体" pitchFamily="2" charset="-122"/>
              </a:rPr>
              <a:t>事件</a:t>
            </a:r>
            <a:r>
              <a:rPr lang="zh-CN" altLang="zh-CN" sz="2800" b="1" dirty="0" smtClean="0">
                <a:solidFill>
                  <a:schemeClr val="bg1"/>
                </a:solidFill>
                <a:latin typeface="华文楷体" pitchFamily="2" charset="-122"/>
                <a:ea typeface="华文楷体" pitchFamily="2" charset="-122"/>
              </a:rPr>
              <a:t>发生</a:t>
            </a:r>
            <a:r>
              <a:rPr lang="zh-CN" altLang="zh-CN" sz="2800" b="1" dirty="0">
                <a:solidFill>
                  <a:schemeClr val="bg1"/>
                </a:solidFill>
                <a:latin typeface="华文楷体" pitchFamily="2" charset="-122"/>
                <a:ea typeface="华文楷体" pitchFamily="2" charset="-122"/>
              </a:rPr>
              <a:t>的</a:t>
            </a:r>
            <a:r>
              <a:rPr lang="zh-CN" altLang="zh-CN" sz="2800" b="1" dirty="0" smtClean="0">
                <a:solidFill>
                  <a:schemeClr val="bg1"/>
                </a:solidFill>
                <a:latin typeface="华文楷体" pitchFamily="2" charset="-122"/>
                <a:ea typeface="华文楷体" pitchFamily="2" charset="-122"/>
              </a:rPr>
              <a:t>时间</a:t>
            </a:r>
            <a:r>
              <a:rPr lang="zh-CN" altLang="en-US" sz="2800" b="1" dirty="0" smtClean="0">
                <a:solidFill>
                  <a:schemeClr val="bg1"/>
                </a:solidFill>
                <a:latin typeface="华文楷体" pitchFamily="2" charset="-122"/>
                <a:ea typeface="华文楷体" pitchFamily="2" charset="-122"/>
              </a:rPr>
              <a:t>为夜晚</a:t>
            </a:r>
            <a:r>
              <a:rPr lang="zh-CN" altLang="zh-CN" sz="2800" b="1" dirty="0" smtClean="0">
                <a:solidFill>
                  <a:schemeClr val="bg1"/>
                </a:solidFill>
                <a:latin typeface="华文楷体" pitchFamily="2" charset="-122"/>
                <a:ea typeface="华文楷体" pitchFamily="2" charset="-122"/>
              </a:rPr>
              <a:t>② 渲染</a:t>
            </a:r>
            <a:r>
              <a:rPr lang="zh-CN" altLang="en-US" sz="2800" b="1" dirty="0" smtClean="0">
                <a:solidFill>
                  <a:schemeClr val="bg1"/>
                </a:solidFill>
                <a:latin typeface="华文楷体" pitchFamily="2" charset="-122"/>
                <a:ea typeface="华文楷体" pitchFamily="2" charset="-122"/>
              </a:rPr>
              <a:t>了清冷、幽远的氛围</a:t>
            </a:r>
            <a:r>
              <a:rPr lang="zh-CN" altLang="zh-CN" sz="2800" b="1" dirty="0" smtClean="0">
                <a:solidFill>
                  <a:schemeClr val="bg1"/>
                </a:solidFill>
                <a:latin typeface="华文楷体" pitchFamily="2" charset="-122"/>
                <a:ea typeface="华文楷体" pitchFamily="2" charset="-122"/>
              </a:rPr>
              <a:t>；③ </a:t>
            </a:r>
            <a:r>
              <a:rPr lang="zh-CN" altLang="zh-CN" sz="2800" b="1" dirty="0">
                <a:solidFill>
                  <a:schemeClr val="bg1"/>
                </a:solidFill>
                <a:latin typeface="华文楷体" pitchFamily="2" charset="-122"/>
                <a:ea typeface="华文楷体" pitchFamily="2" charset="-122"/>
              </a:rPr>
              <a:t>烘托</a:t>
            </a:r>
            <a:r>
              <a:rPr lang="zh-CN" altLang="zh-CN" sz="2800" b="1" dirty="0" smtClean="0">
                <a:solidFill>
                  <a:schemeClr val="bg1"/>
                </a:solidFill>
                <a:latin typeface="华文楷体" pitchFamily="2" charset="-122"/>
                <a:ea typeface="华文楷体" pitchFamily="2" charset="-122"/>
              </a:rPr>
              <a:t>人物</a:t>
            </a:r>
            <a:r>
              <a:rPr lang="zh-CN" altLang="en-US" sz="2800" b="1" dirty="0" smtClean="0">
                <a:solidFill>
                  <a:schemeClr val="bg1"/>
                </a:solidFill>
                <a:latin typeface="华文楷体" pitchFamily="2" charset="-122"/>
                <a:ea typeface="华文楷体" pitchFamily="2" charset="-122"/>
              </a:rPr>
              <a:t>孤独的</a:t>
            </a:r>
            <a:r>
              <a:rPr lang="zh-CN" altLang="zh-CN" sz="2800" b="1" dirty="0" smtClean="0">
                <a:solidFill>
                  <a:schemeClr val="bg1"/>
                </a:solidFill>
                <a:latin typeface="华文楷体" pitchFamily="2" charset="-122"/>
                <a:ea typeface="华文楷体" pitchFamily="2" charset="-122"/>
              </a:rPr>
              <a:t>心情；④</a:t>
            </a:r>
            <a:r>
              <a:rPr lang="zh-CN" altLang="en-US" sz="2800" b="1" dirty="0" smtClean="0">
                <a:solidFill>
                  <a:schemeClr val="bg1"/>
                </a:solidFill>
                <a:latin typeface="华文楷体" pitchFamily="2" charset="-122"/>
                <a:ea typeface="华文楷体" pitchFamily="2" charset="-122"/>
              </a:rPr>
              <a:t>为后文抒发追求人格独立和追求自我意识做铺垫。</a:t>
            </a:r>
            <a:endParaRPr lang="zh-CN" altLang="en-US" sz="2800" b="1" dirty="0">
              <a:solidFill>
                <a:schemeClr val="bg1"/>
              </a:solidFill>
              <a:latin typeface="华文楷体" pitchFamily="2" charset="-122"/>
              <a:ea typeface="华文楷体" pitchFamily="2" charset="-122"/>
            </a:endParaRPr>
          </a:p>
        </p:txBody>
      </p:sp>
    </p:spTree>
    <p:extLst>
      <p:ext uri="{BB962C8B-B14F-4D97-AF65-F5344CB8AC3E}">
        <p14:creationId xmlns:p14="http://schemas.microsoft.com/office/powerpoint/2010/main" val="18434534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circle(in)">
                                      <p:cBhvr>
                                        <p:cTn id="19" dur="10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circle(in)">
                                      <p:cBhvr>
                                        <p:cTn id="24"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animBg="1"/>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C:\Documents and Settings\Administrator\桌面\新建文件夹\ppt背景图片\L%U)W~{PCW9KLKAN1]LQ[N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3" y="0"/>
            <a:ext cx="9134475" cy="6858000"/>
          </a:xfrm>
          <a:prstGeom prst="rect">
            <a:avLst/>
          </a:prstGeom>
          <a:noFill/>
          <a:extLst>
            <a:ext uri="{909E8E84-426E-40DD-AFC4-6F175D3DCCD1}">
              <a14:hiddenFill xmlns:a14="http://schemas.microsoft.com/office/drawing/2010/main">
                <a:solidFill>
                  <a:srgbClr val="FFFFFF"/>
                </a:solidFill>
              </a14:hiddenFill>
            </a:ext>
          </a:extLst>
        </p:spPr>
      </p:pic>
      <p:sp>
        <p:nvSpPr>
          <p:cNvPr id="9" name="矩形 8"/>
          <p:cNvSpPr/>
          <p:nvPr/>
        </p:nvSpPr>
        <p:spPr>
          <a:xfrm>
            <a:off x="2801601" y="980728"/>
            <a:ext cx="3262433" cy="1015663"/>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zh-CN" altLang="en-US" sz="6000" dirty="0" smtClean="0">
                <a:ln w="11430"/>
                <a:solidFill>
                  <a:srgbClr val="C00000"/>
                </a:solidFill>
                <a:latin typeface="华文琥珀" pitchFamily="2" charset="-122"/>
                <a:ea typeface="华文琥珀" pitchFamily="2" charset="-122"/>
              </a:rPr>
              <a:t>诗歌理解</a:t>
            </a:r>
            <a:endParaRPr lang="zh-CN" altLang="en-US" sz="6000" cap="none" spc="0" dirty="0">
              <a:ln w="11430"/>
              <a:solidFill>
                <a:srgbClr val="C00000"/>
              </a:solidFill>
              <a:latin typeface="华文琥珀" pitchFamily="2" charset="-122"/>
              <a:ea typeface="华文琥珀" pitchFamily="2" charset="-122"/>
            </a:endParaRPr>
          </a:p>
        </p:txBody>
      </p:sp>
      <p:sp>
        <p:nvSpPr>
          <p:cNvPr id="10" name="文本框 99"/>
          <p:cNvSpPr txBox="1">
            <a:spLocks noChangeArrowheads="1"/>
          </p:cNvSpPr>
          <p:nvPr/>
        </p:nvSpPr>
        <p:spPr bwMode="auto">
          <a:xfrm>
            <a:off x="0" y="2204864"/>
            <a:ext cx="9139238" cy="1054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spcBef>
                <a:spcPts val="1800"/>
              </a:spcBef>
            </a:pPr>
            <a:r>
              <a:rPr lang="en-US" altLang="zh-CN" sz="3000" b="1" dirty="0">
                <a:latin typeface="宋体" pitchFamily="2" charset="-122"/>
              </a:rPr>
              <a:t>    </a:t>
            </a:r>
            <a:r>
              <a:rPr lang="zh-CN" altLang="zh-CN" sz="3200" b="1" dirty="0">
                <a:solidFill>
                  <a:srgbClr val="006600"/>
                </a:solidFill>
                <a:latin typeface="华文楷体" pitchFamily="2" charset="-122"/>
                <a:ea typeface="华文楷体" pitchFamily="2" charset="-122"/>
              </a:rPr>
              <a:t>这是一首很隐晦的诗，看似是纪实，</a:t>
            </a:r>
            <a:r>
              <a:rPr lang="zh-CN" altLang="en-US" sz="3200" b="1" dirty="0">
                <a:solidFill>
                  <a:srgbClr val="006600"/>
                </a:solidFill>
                <a:latin typeface="华文楷体" pitchFamily="2" charset="-122"/>
                <a:ea typeface="华文楷体" pitchFamily="2" charset="-122"/>
              </a:rPr>
              <a:t>实则运用象征的手法，蕴含深沉的情感和思绪。</a:t>
            </a:r>
            <a:endParaRPr lang="zh-CN" altLang="zh-CN" sz="3200" b="1" dirty="0">
              <a:solidFill>
                <a:srgbClr val="006600"/>
              </a:solidFill>
              <a:latin typeface="华文楷体" pitchFamily="2" charset="-122"/>
              <a:ea typeface="华文楷体" pitchFamily="2" charset="-122"/>
            </a:endParaRPr>
          </a:p>
        </p:txBody>
      </p:sp>
      <p:sp>
        <p:nvSpPr>
          <p:cNvPr id="11" name="TextBox 2"/>
          <p:cNvSpPr txBox="1">
            <a:spLocks noChangeArrowheads="1"/>
          </p:cNvSpPr>
          <p:nvPr/>
        </p:nvSpPr>
        <p:spPr bwMode="auto">
          <a:xfrm>
            <a:off x="1935" y="3401873"/>
            <a:ext cx="9137303"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719138">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r>
              <a:rPr lang="zh-CN" altLang="en-US" sz="3200" b="1" dirty="0">
                <a:solidFill>
                  <a:srgbClr val="0000FF"/>
                </a:solidFill>
                <a:latin typeface="华文楷体" pitchFamily="2" charset="-122"/>
                <a:ea typeface="华文楷体" pitchFamily="2" charset="-122"/>
              </a:rPr>
              <a:t>诗中“树”有什么象征意义？“我”和树之间的关系体现了“我”怎样的精神？</a:t>
            </a:r>
          </a:p>
        </p:txBody>
      </p:sp>
      <p:sp>
        <p:nvSpPr>
          <p:cNvPr id="2" name="矩形 1"/>
          <p:cNvSpPr/>
          <p:nvPr/>
        </p:nvSpPr>
        <p:spPr>
          <a:xfrm>
            <a:off x="835773" y="4919959"/>
            <a:ext cx="7472454" cy="1077218"/>
          </a:xfrm>
          <a:prstGeom prst="rect">
            <a:avLst/>
          </a:prstGeom>
        </p:spPr>
        <p:txBody>
          <a:bodyPr wrap="square">
            <a:spAutoFit/>
          </a:bodyPr>
          <a:lstStyle/>
          <a:p>
            <a:pPr>
              <a:buClr>
                <a:srgbClr val="00CCFF"/>
              </a:buClr>
            </a:pPr>
            <a:r>
              <a:rPr lang="zh-CN" altLang="zh-CN" sz="3200" b="1" dirty="0">
                <a:solidFill>
                  <a:srgbClr val="CC00FF"/>
                </a:solidFill>
                <a:latin typeface="华文楷体" pitchFamily="2" charset="-122"/>
                <a:ea typeface="华文楷体" pitchFamily="2" charset="-122"/>
              </a:rPr>
              <a:t>“树”</a:t>
            </a:r>
            <a:r>
              <a:rPr lang="zh-CN" altLang="zh-CN" sz="3200" b="1" dirty="0">
                <a:solidFill>
                  <a:srgbClr val="663300"/>
                </a:solidFill>
                <a:latin typeface="华文楷体" pitchFamily="2" charset="-122"/>
                <a:ea typeface="华文楷体" pitchFamily="2" charset="-122"/>
              </a:rPr>
              <a:t>象征着古老的观念，传统、稳健、根基深厚、固执而迂腐。</a:t>
            </a:r>
          </a:p>
        </p:txBody>
      </p:sp>
    </p:spTree>
    <p:extLst>
      <p:ext uri="{BB962C8B-B14F-4D97-AF65-F5344CB8AC3E}">
        <p14:creationId xmlns:p14="http://schemas.microsoft.com/office/powerpoint/2010/main" val="26836991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down)">
                                      <p:cBhvr>
                                        <p:cTn id="14" dur="580">
                                          <p:stCondLst>
                                            <p:cond delay="0"/>
                                          </p:stCondLst>
                                        </p:cTn>
                                        <p:tgtEl>
                                          <p:spTgt spid="2"/>
                                        </p:tgtEl>
                                      </p:cBhvr>
                                    </p:animEffect>
                                    <p:anim calcmode="lin" valueType="num">
                                      <p:cBhvr>
                                        <p:cTn id="15"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20" dur="26">
                                          <p:stCondLst>
                                            <p:cond delay="650"/>
                                          </p:stCondLst>
                                        </p:cTn>
                                        <p:tgtEl>
                                          <p:spTgt spid="2"/>
                                        </p:tgtEl>
                                      </p:cBhvr>
                                      <p:to x="100000" y="60000"/>
                                    </p:animScale>
                                    <p:animScale>
                                      <p:cBhvr>
                                        <p:cTn id="21" dur="166" decel="50000">
                                          <p:stCondLst>
                                            <p:cond delay="676"/>
                                          </p:stCondLst>
                                        </p:cTn>
                                        <p:tgtEl>
                                          <p:spTgt spid="2"/>
                                        </p:tgtEl>
                                      </p:cBhvr>
                                      <p:to x="100000" y="100000"/>
                                    </p:animScale>
                                    <p:animScale>
                                      <p:cBhvr>
                                        <p:cTn id="22" dur="26">
                                          <p:stCondLst>
                                            <p:cond delay="1312"/>
                                          </p:stCondLst>
                                        </p:cTn>
                                        <p:tgtEl>
                                          <p:spTgt spid="2"/>
                                        </p:tgtEl>
                                      </p:cBhvr>
                                      <p:to x="100000" y="80000"/>
                                    </p:animScale>
                                    <p:animScale>
                                      <p:cBhvr>
                                        <p:cTn id="23" dur="166" decel="50000">
                                          <p:stCondLst>
                                            <p:cond delay="1338"/>
                                          </p:stCondLst>
                                        </p:cTn>
                                        <p:tgtEl>
                                          <p:spTgt spid="2"/>
                                        </p:tgtEl>
                                      </p:cBhvr>
                                      <p:to x="100000" y="100000"/>
                                    </p:animScale>
                                    <p:animScale>
                                      <p:cBhvr>
                                        <p:cTn id="24" dur="26">
                                          <p:stCondLst>
                                            <p:cond delay="1642"/>
                                          </p:stCondLst>
                                        </p:cTn>
                                        <p:tgtEl>
                                          <p:spTgt spid="2"/>
                                        </p:tgtEl>
                                      </p:cBhvr>
                                      <p:to x="100000" y="90000"/>
                                    </p:animScale>
                                    <p:animScale>
                                      <p:cBhvr>
                                        <p:cTn id="25" dur="166" decel="50000">
                                          <p:stCondLst>
                                            <p:cond delay="1668"/>
                                          </p:stCondLst>
                                        </p:cTn>
                                        <p:tgtEl>
                                          <p:spTgt spid="2"/>
                                        </p:tgtEl>
                                      </p:cBhvr>
                                      <p:to x="100000" y="100000"/>
                                    </p:animScale>
                                    <p:animScale>
                                      <p:cBhvr>
                                        <p:cTn id="26" dur="26">
                                          <p:stCondLst>
                                            <p:cond delay="1808"/>
                                          </p:stCondLst>
                                        </p:cTn>
                                        <p:tgtEl>
                                          <p:spTgt spid="2"/>
                                        </p:tgtEl>
                                      </p:cBhvr>
                                      <p:to x="100000" y="95000"/>
                                    </p:animScale>
                                    <p:animScale>
                                      <p:cBhvr>
                                        <p:cTn id="27"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141</TotalTime>
  <Words>3145</Words>
  <Application>Microsoft Office PowerPoint</Application>
  <PresentationFormat>全屏显示(4:3)</PresentationFormat>
  <Paragraphs>197</Paragraphs>
  <Slides>49</Slides>
  <Notes>0</Notes>
  <HiddenSlides>0</HiddenSlides>
  <MMClips>0</MMClips>
  <ScaleCrop>false</ScaleCrop>
  <HeadingPairs>
    <vt:vector size="4" baseType="variant">
      <vt:variant>
        <vt:lpstr>主题</vt:lpstr>
      </vt:variant>
      <vt:variant>
        <vt:i4>1</vt:i4>
      </vt:variant>
      <vt:variant>
        <vt:lpstr>幻灯片标题</vt:lpstr>
      </vt:variant>
      <vt:variant>
        <vt:i4>49</vt:i4>
      </vt:variant>
    </vt:vector>
  </HeadingPairs>
  <TitlesOfParts>
    <vt:vector size="50"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admin</cp:lastModifiedBy>
  <cp:revision>25</cp:revision>
  <dcterms:modified xsi:type="dcterms:W3CDTF">2018-11-10T03:53:00Z</dcterms:modified>
</cp:coreProperties>
</file>