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71" r:id="rId3"/>
    <p:sldId id="257" r:id="rId5"/>
    <p:sldId id="288" r:id="rId6"/>
    <p:sldId id="282" r:id="rId7"/>
    <p:sldId id="287" r:id="rId8"/>
    <p:sldId id="284" r:id="rId9"/>
    <p:sldId id="270" r:id="rId10"/>
    <p:sldId id="285" r:id="rId11"/>
    <p:sldId id="286" r:id="rId12"/>
    <p:sldId id="289" r:id="rId13"/>
    <p:sldId id="268" r:id="rId14"/>
    <p:sldId id="25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1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image" Target="../media/image6.png"/><Relationship Id="rId3" Type="http://schemas.microsoft.com/office/2007/relationships/media" Target="file:///H:\&#24265;&#23454;&#21021;&#19968;&#19978;&#20876;&#35838;&#20214;\&#19987;&#39064;\2019&#19971;&#19978;&#20844;&#24320;&#35838;&#36164;&#26009;&#34955;\&#26143;&#31354;(&#22825;&#19978;&#30340;&#34903;&#24066;&#20276;&#22863;&#65289;.mp3" TargetMode="External"/><Relationship Id="rId2" Type="http://schemas.openxmlformats.org/officeDocument/2006/relationships/audio" Target="file:///H:\&#24265;&#23454;&#21021;&#19968;&#19978;&#20876;&#35838;&#20214;\&#19987;&#39064;\2019&#19971;&#19978;&#20844;&#24320;&#35838;&#36164;&#26009;&#34955;\&#26143;&#31354;(&#22825;&#19978;&#30340;&#34903;&#24066;&#20276;&#22863;&#65289;.mp3" TargetMode="Externa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95" y="37465"/>
            <a:ext cx="12145010" cy="6783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05910" y="1391285"/>
            <a:ext cx="43738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天上的街市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5710" y="344424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郭沫若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10160"/>
            <a:ext cx="12164695" cy="685546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91440" y="73025"/>
            <a:ext cx="6775450" cy="7626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800"/>
              <a:t> </a:t>
            </a:r>
            <a:r>
              <a:rPr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放飞想象，</a:t>
            </a:r>
            <a:r>
              <a:rPr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拓展延伸</a:t>
            </a:r>
            <a:endParaRPr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645" y="1955165"/>
            <a:ext cx="11015345" cy="2306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黑体" panose="02010609060101010101" charset="-122"/>
                <a:ea typeface="黑体" panose="02010609060101010101" charset="-122"/>
              </a:rPr>
              <a:t>诗人由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街灯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联想到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明星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，想象天上有美丽的街市。仰望星空，你会有什么新奇的联想和想象？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</a:rPr>
              <a:t>请同学们仿照《天上的街市》，选择一个意象，写一首小诗，表达出你的情感。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10160"/>
            <a:ext cx="12164695" cy="685546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91440" y="73025"/>
            <a:ext cx="2695575" cy="7626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800"/>
              <a:t> 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教师下水文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14980" y="73025"/>
            <a:ext cx="4843145" cy="6308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en-US" altLang="zh-CN" sz="2800" b="1">
                <a:latin typeface="Calibri" panose="020F0502020204030204" charset="0"/>
                <a:ea typeface="宋体" panose="02010600030101010101" pitchFamily="2" charset="-122"/>
              </a:rPr>
              <a:t>               </a:t>
            </a:r>
            <a:r>
              <a:rPr 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《</a:t>
            </a:r>
            <a:r>
              <a:rPr lang="zh-CN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时光》</a:t>
            </a:r>
            <a:endParaRPr lang="zh-CN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/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屋顶的风扇转动，好像地上滚动的车轮。地上的车轮缓缓滚动，好像屋顶旋转的风扇。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滚滚车轮带我进入那久远的时光深处一辆满载邮件的马车“哒哒”行驶在夕照下的小镇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</a:t>
            </a:r>
            <a:endParaRPr 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6090" y="73025"/>
            <a:ext cx="3898265" cy="65544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长长窄窄的小巷屋檐之间只见一线天空墙上的青苔写满昨日的故事</a:t>
            </a:r>
            <a:endParaRPr 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一个老人嘴叼老式长管烟斗坐在颜色斑驳的门前</a:t>
            </a:r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目光混浊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一只狗耷着耳朵伏在地上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 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我看见小镇睡着了一辆马车在梦中驶过</a:t>
            </a:r>
            <a:endParaRPr lang="zh-CN" altLang="en-US" sz="2800" b="1"/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" y="36195"/>
            <a:ext cx="12131675" cy="68249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2715" y="234315"/>
            <a:ext cx="327152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七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归纳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总结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870" y="2717800"/>
            <a:ext cx="118319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诗要用形象思维，不能如散文那样直说。</a:t>
            </a:r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―</a:t>
            </a:r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毛泽东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-87630"/>
            <a:ext cx="12178665" cy="684847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247015" y="1859280"/>
            <a:ext cx="11648440" cy="2954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有感情地诵读诗歌，感受作者内心的情感。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了解联想和想像，培养相关的运用能力。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重点）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了解时代背景，通过意象掌握诗歌主旨。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（难点）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咬文嚼字，品鉴诗句。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（难点）</a:t>
            </a:r>
            <a:endParaRPr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291330" y="503555"/>
            <a:ext cx="3502660" cy="90741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目标达成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4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655" y="9525"/>
            <a:ext cx="12124055" cy="6804025"/>
          </a:xfrm>
          <a:prstGeom prst="rect">
            <a:avLst/>
          </a:prstGeom>
        </p:spPr>
      </p:pic>
      <p:grpSp>
        <p:nvGrpSpPr>
          <p:cNvPr id="6145" name="组合 33794"/>
          <p:cNvGrpSpPr/>
          <p:nvPr/>
        </p:nvGrpSpPr>
        <p:grpSpPr>
          <a:xfrm>
            <a:off x="302260" y="500380"/>
            <a:ext cx="5076825" cy="6252210"/>
            <a:chOff x="554" y="83"/>
            <a:chExt cx="2976" cy="4064"/>
          </a:xfrm>
        </p:grpSpPr>
        <p:pic>
          <p:nvPicPr>
            <p:cNvPr id="6146" name="图片 33795" descr="边框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4" y="83"/>
              <a:ext cx="2976" cy="40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" name="图片 33796" descr="郭沫若（1892-1978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8" y="489"/>
              <a:ext cx="2496" cy="3120"/>
            </a:xfrm>
            <a:prstGeom prst="rect">
              <a:avLst/>
            </a:prstGeom>
            <a:solidFill>
              <a:srgbClr val="99CC00"/>
            </a:solidFill>
            <a:ln w="9525">
              <a:noFill/>
            </a:ln>
          </p:spPr>
        </p:pic>
      </p:grpSp>
      <p:sp>
        <p:nvSpPr>
          <p:cNvPr id="4" name="标题 1"/>
          <p:cNvSpPr>
            <a:spLocks noGrp="1"/>
          </p:cNvSpPr>
          <p:nvPr/>
        </p:nvSpPr>
        <p:spPr>
          <a:xfrm>
            <a:off x="5964555" y="848995"/>
            <a:ext cx="5862320" cy="5424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郭沫若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（1892－1978），原名郭开贞，中国现代杰出的作家、诗人、历史学家、考古学家、文字学家、社会活动家。他学识渊博，才华横溢，是继鲁迅之后中国文化战线上又一面光辉旗帜。他在文学方面的著作很多，有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诗集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《女神》，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话剧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《屈原》等。《天上的街市》写于1921年，收入他的第二部诗集《星空》。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标题 2"/>
          <p:cNvSpPr/>
          <p:nvPr/>
        </p:nvSpPr>
        <p:spPr>
          <a:xfrm>
            <a:off x="701675" y="9525"/>
            <a:ext cx="3343275" cy="647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sz="4400">
                <a:solidFill>
                  <a:srgbClr val="FF0000"/>
                </a:solidFill>
              </a:rPr>
              <a:t>一</a:t>
            </a:r>
            <a:r>
              <a:rPr lang="en-US" altLang="zh-CN" sz="4400">
                <a:solidFill>
                  <a:srgbClr val="FF0000"/>
                </a:solidFill>
              </a:rPr>
              <a:t>.</a:t>
            </a:r>
            <a:r>
              <a:rPr sz="4400">
                <a:solidFill>
                  <a:srgbClr val="FF0000"/>
                </a:solidFill>
              </a:rPr>
              <a:t>知人论世</a:t>
            </a:r>
            <a:endParaRPr sz="44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85" y="5080"/>
            <a:ext cx="12178665" cy="68484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800100" y="147320"/>
            <a:ext cx="4056380" cy="9321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800"/>
              <a:t> </a:t>
            </a:r>
            <a:r>
              <a:rPr sz="4800">
                <a:solidFill>
                  <a:srgbClr val="FF0000"/>
                </a:solidFill>
              </a:rPr>
              <a:t>二</a:t>
            </a:r>
            <a:r>
              <a:rPr lang="en-US" altLang="zh-CN" sz="4400">
                <a:solidFill>
                  <a:srgbClr val="FF0000"/>
                </a:solidFill>
                <a:sym typeface="+mn-ea"/>
              </a:rPr>
              <a:t>.</a:t>
            </a:r>
            <a:r>
              <a:rPr sz="4400">
                <a:solidFill>
                  <a:srgbClr val="FF0000"/>
                </a:solidFill>
                <a:sym typeface="+mn-ea"/>
              </a:rPr>
              <a:t>读法指导</a:t>
            </a:r>
            <a:endParaRPr lang="zh-CN" altLang="en-US" sz="44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28980" y="1577340"/>
            <a:ext cx="11147425" cy="2455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1.自由朗读</a:t>
            </a:r>
            <a:r>
              <a:rPr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把握诗歌大意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划出每句的</a:t>
            </a:r>
            <a:r>
              <a:rPr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节奏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重音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，圈出</a:t>
            </a:r>
            <a:r>
              <a:rPr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韵脚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，体味诗歌的音乐美。结合诗歌呈现出来的情感明确朗读的语气。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共情诗歌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用自己的语言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说说你看到了一幅怎样的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画面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星空(天上的街市伴奏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24110" y="5715000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89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0" y="15240"/>
            <a:ext cx="12242800" cy="68268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715" y="234315"/>
            <a:ext cx="635762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．</a:t>
            </a:r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初读诗歌，整体感知</a:t>
            </a:r>
            <a:endParaRPr lang="zh-CN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252855"/>
            <a:ext cx="112033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1.请找出这首诗歌的意象。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这些意象的共同点是什么？</a:t>
            </a:r>
            <a:endParaRPr 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715" y="3418840"/>
            <a:ext cx="77952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这首诗中，诗人看到了什么，想到了什么？这些意象，哪些是写实，哪些是虚写？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0" y="-78105"/>
            <a:ext cx="12242800" cy="68268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715" y="27940"/>
            <a:ext cx="635762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</a:t>
            </a:r>
            <a:r>
              <a:rPr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．</a:t>
            </a:r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再读诗歌，合作探究</a:t>
            </a:r>
            <a:endParaRPr lang="zh-CN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715" y="3461385"/>
            <a:ext cx="7854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第二节，有一个字统领下文，是哪个字？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715" y="1148080"/>
            <a:ext cx="9996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第一节诗中，诗人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由街灯写到明星，用意何在？</a:t>
            </a:r>
            <a:endParaRPr 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715" y="1971040"/>
            <a:ext cx="117170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联想：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由一事物联想到另一事物的心理过程，强调此物与彼物之间有相似性。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2715" y="4890135"/>
            <a:ext cx="82073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想象：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在原有的感性形象基础上创造出新形象的过程，是一种形象思维过程。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1102516450,2268296152&amp;fm=21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20955"/>
            <a:ext cx="12216130" cy="68453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9860" y="243205"/>
            <a:ext cx="2700655" cy="56311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诗中描写的牛郎织女的生活幸福、美满，与传说大相径庭，诗人为什么要重构牛郎织女的故事？</a:t>
            </a:r>
            <a:endParaRPr lang="zh-CN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用了什么手法？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130" y="8890"/>
            <a:ext cx="12143740" cy="68395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16685" y="1477010"/>
            <a:ext cx="9561195" cy="39693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这首诗写于</a:t>
            </a: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1921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。当时，五四运动的怒潮已经消退，新的革命高潮尚未到来，面对黑暗的社会现实和深重的民族苦难，许多知识分子陷入苦闷彷徨之中。诗人目睹这种现实，感到一种“幻灭的悲哀”。他既向往“平和洁净”的“美”，而又不知如何将理想在人间实现。由此产生苦闷、徘徊的情绪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4260215" y="250190"/>
            <a:ext cx="3037840" cy="733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800"/>
              <a:t> </a:t>
            </a:r>
            <a:r>
              <a:rPr sz="44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背景解读</a:t>
            </a:r>
            <a:endParaRPr lang="zh-CN" altLang="en-US" sz="4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0" y="-3810"/>
            <a:ext cx="12242800" cy="68656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2715" y="234315"/>
            <a:ext cx="635762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non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</a:t>
            </a:r>
            <a:r>
              <a:rPr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．咬文嚼字，品鉴诗句</a:t>
            </a:r>
            <a:endParaRPr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875" y="1295400"/>
            <a:ext cx="112522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《天上的街市》语言精炼、准确、朴实、形象、生动，给读者一种美的享受，请用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这首诗的语言美轮美奂，美在＿＿＿＿＿，例如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＿＿＿＿＿。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的句式说一句话。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150" y="3968115"/>
            <a:ext cx="7854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示例：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这首诗的语言美在</a:t>
            </a:r>
            <a:r>
              <a:rPr lang="zh-CN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语气亲切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，例如</a:t>
            </a:r>
            <a:r>
              <a:rPr lang="en-US" altLang="zh-CN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我想</a:t>
            </a:r>
            <a:r>
              <a:rPr lang="en-US" altLang="zh-CN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你看</a:t>
            </a:r>
            <a:r>
              <a:rPr lang="en-US" altLang="zh-CN" sz="36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1190</Words>
  <Application>WPS 演示</Application>
  <PresentationFormat>宽屏</PresentationFormat>
  <Paragraphs>93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华文行楷</vt:lpstr>
      <vt:lpstr>楷体</vt:lpstr>
      <vt:lpstr>黑体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疏雨滴荷</cp:lastModifiedBy>
  <cp:revision>43</cp:revision>
  <dcterms:created xsi:type="dcterms:W3CDTF">2019-06-19T02:08:00Z</dcterms:created>
  <dcterms:modified xsi:type="dcterms:W3CDTF">2019-12-08T06:12:06Z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