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9.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layout3.xml" ContentType="application/vnd.openxmlformats-officedocument.drawingml.diagramLayout+xml"/>
  <Override PartName="/ppt/slides/slide7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102"/>
  </p:notesMasterIdLst>
  <p:sldIdLst>
    <p:sldId id="256" r:id="rId3"/>
    <p:sldId id="508" r:id="rId4"/>
    <p:sldId id="1068" r:id="rId5"/>
    <p:sldId id="977" r:id="rId6"/>
    <p:sldId id="1055" r:id="rId7"/>
    <p:sldId id="1054" r:id="rId8"/>
    <p:sldId id="954" r:id="rId9"/>
    <p:sldId id="901" r:id="rId10"/>
    <p:sldId id="392" r:id="rId11"/>
    <p:sldId id="397" r:id="rId12"/>
    <p:sldId id="395" r:id="rId13"/>
    <p:sldId id="396" r:id="rId14"/>
    <p:sldId id="398" r:id="rId15"/>
    <p:sldId id="546" r:id="rId16"/>
    <p:sldId id="822" r:id="rId17"/>
    <p:sldId id="621" r:id="rId18"/>
    <p:sldId id="958" r:id="rId19"/>
    <p:sldId id="959" r:id="rId20"/>
    <p:sldId id="1062" r:id="rId21"/>
    <p:sldId id="586" r:id="rId22"/>
    <p:sldId id="930" r:id="rId23"/>
    <p:sldId id="929" r:id="rId24"/>
    <p:sldId id="931" r:id="rId25"/>
    <p:sldId id="1056" r:id="rId26"/>
    <p:sldId id="1057" r:id="rId27"/>
    <p:sldId id="1058" r:id="rId28"/>
    <p:sldId id="1067" r:id="rId29"/>
    <p:sldId id="1065" r:id="rId30"/>
    <p:sldId id="1064" r:id="rId31"/>
    <p:sldId id="1063" r:id="rId32"/>
    <p:sldId id="1066" r:id="rId33"/>
    <p:sldId id="946" r:id="rId34"/>
    <p:sldId id="550" r:id="rId35"/>
    <p:sldId id="948" r:id="rId36"/>
    <p:sldId id="947" r:id="rId37"/>
    <p:sldId id="553" r:id="rId38"/>
    <p:sldId id="949" r:id="rId39"/>
    <p:sldId id="555" r:id="rId40"/>
    <p:sldId id="950" r:id="rId41"/>
    <p:sldId id="557" r:id="rId42"/>
    <p:sldId id="559" r:id="rId43"/>
    <p:sldId id="951" r:id="rId44"/>
    <p:sldId id="561" r:id="rId45"/>
    <p:sldId id="904" r:id="rId46"/>
    <p:sldId id="628" r:id="rId47"/>
    <p:sldId id="629" r:id="rId48"/>
    <p:sldId id="978" r:id="rId49"/>
    <p:sldId id="983" r:id="rId50"/>
    <p:sldId id="979" r:id="rId51"/>
    <p:sldId id="980" r:id="rId52"/>
    <p:sldId id="981" r:id="rId53"/>
    <p:sldId id="982" r:id="rId54"/>
    <p:sldId id="986" r:id="rId55"/>
    <p:sldId id="987" r:id="rId56"/>
    <p:sldId id="989" r:id="rId57"/>
    <p:sldId id="1034" r:id="rId58"/>
    <p:sldId id="1035" r:id="rId59"/>
    <p:sldId id="568" r:id="rId60"/>
    <p:sldId id="569" r:id="rId61"/>
    <p:sldId id="570" r:id="rId62"/>
    <p:sldId id="571" r:id="rId63"/>
    <p:sldId id="956" r:id="rId64"/>
    <p:sldId id="906" r:id="rId65"/>
    <p:sldId id="907" r:id="rId66"/>
    <p:sldId id="403" r:id="rId67"/>
    <p:sldId id="875" r:id="rId68"/>
    <p:sldId id="646" r:id="rId69"/>
    <p:sldId id="1069" r:id="rId70"/>
    <p:sldId id="1078" r:id="rId71"/>
    <p:sldId id="1070" r:id="rId72"/>
    <p:sldId id="1071" r:id="rId73"/>
    <p:sldId id="1072" r:id="rId74"/>
    <p:sldId id="1073" r:id="rId75"/>
    <p:sldId id="1074" r:id="rId76"/>
    <p:sldId id="1075" r:id="rId77"/>
    <p:sldId id="1076" r:id="rId78"/>
    <p:sldId id="1077" r:id="rId79"/>
    <p:sldId id="761" r:id="rId80"/>
    <p:sldId id="753" r:id="rId81"/>
    <p:sldId id="754" r:id="rId82"/>
    <p:sldId id="755" r:id="rId83"/>
    <p:sldId id="871" r:id="rId84"/>
    <p:sldId id="967" r:id="rId85"/>
    <p:sldId id="969" r:id="rId86"/>
    <p:sldId id="915" r:id="rId87"/>
    <p:sldId id="765" r:id="rId88"/>
    <p:sldId id="776" r:id="rId89"/>
    <p:sldId id="916" r:id="rId90"/>
    <p:sldId id="805" r:id="rId91"/>
    <p:sldId id="806" r:id="rId92"/>
    <p:sldId id="990" r:id="rId93"/>
    <p:sldId id="1038" r:id="rId94"/>
    <p:sldId id="1081" r:id="rId95"/>
    <p:sldId id="1082" r:id="rId96"/>
    <p:sldId id="1083" r:id="rId97"/>
    <p:sldId id="1045" r:id="rId98"/>
    <p:sldId id="1079" r:id="rId99"/>
    <p:sldId id="1080" r:id="rId100"/>
    <p:sldId id="821" r:id="rId10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00"/>
    <a:srgbClr val="FF0000"/>
    <a:srgbClr val="00009D"/>
    <a:srgbClr val="00FF00"/>
    <a:srgbClr val="04AE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9814" autoAdjust="0"/>
  </p:normalViewPr>
  <p:slideViewPr>
    <p:cSldViewPr>
      <p:cViewPr>
        <p:scale>
          <a:sx n="77" d="100"/>
          <a:sy n="77" d="100"/>
        </p:scale>
        <p:origin x="-1176" y="-366"/>
      </p:cViewPr>
      <p:guideLst>
        <p:guide orient="horz" pos="1620"/>
        <p:guide pos="2880"/>
      </p:guideLst>
    </p:cSldViewPr>
  </p:slideViewPr>
  <p:notesTextViewPr>
    <p:cViewPr>
      <p:scale>
        <a:sx n="100" d="100"/>
        <a:sy n="100" d="100"/>
      </p:scale>
      <p:origin x="0" y="0"/>
    </p:cViewPr>
  </p:notesTextViewPr>
  <p:sorterViewPr>
    <p:cViewPr>
      <p:scale>
        <a:sx n="90" d="100"/>
        <a:sy n="90" d="100"/>
      </p:scale>
      <p:origin x="0" y="5502"/>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D8051F-7A5A-412E-8E9C-22B4B3FDC0AD}" type="doc">
      <dgm:prSet loTypeId="urn:microsoft.com/office/officeart/2005/8/layout/pyramid2" loCatId="list" qsTypeId="urn:microsoft.com/office/officeart/2005/8/quickstyle/simple4" qsCatId="simple" csTypeId="urn:microsoft.com/office/officeart/2005/8/colors/accent1_2#1" csCatId="accent1" phldr="1"/>
      <dgm:spPr/>
    </dgm:pt>
    <dgm:pt modelId="{674C7F0D-968F-47B2-949C-84A27317972B}">
      <dgm:prSet phldrT="[文本]" custT="1"/>
      <dgm:spPr/>
      <dgm:t>
        <a:bodyPr/>
        <a:lstStyle/>
        <a:p>
          <a:r>
            <a:rPr lang="zh-CN" altLang="en-US" sz="1800" dirty="0">
              <a:solidFill>
                <a:srgbClr val="FF0000"/>
              </a:solidFill>
              <a:latin typeface="黑体" pitchFamily="49" charset="-122"/>
              <a:ea typeface="黑体" pitchFamily="49" charset="-122"/>
            </a:rPr>
            <a:t>人文高考 </a:t>
          </a:r>
          <a:endParaRPr lang="zh-CN" altLang="en-US" dirty="0">
            <a:solidFill>
              <a:srgbClr val="FF0000"/>
            </a:solidFill>
          </a:endParaRPr>
        </a:p>
      </dgm:t>
    </dgm:pt>
    <dgm:pt modelId="{ABEED487-A1A9-401C-9445-2FADD30792BA}" type="parTrans" cxnId="{1CDD9387-B51B-4B1C-9636-7E7B693323A1}">
      <dgm:prSet/>
      <dgm:spPr/>
      <dgm:t>
        <a:bodyPr/>
        <a:lstStyle/>
        <a:p>
          <a:endParaRPr lang="zh-CN" altLang="en-US"/>
        </a:p>
      </dgm:t>
    </dgm:pt>
    <dgm:pt modelId="{25F7F5B6-98D6-42AC-9311-91D989159751}" type="sibTrans" cxnId="{1CDD9387-B51B-4B1C-9636-7E7B693323A1}">
      <dgm:prSet/>
      <dgm:spPr/>
      <dgm:t>
        <a:bodyPr/>
        <a:lstStyle/>
        <a:p>
          <a:endParaRPr lang="zh-CN" altLang="en-US"/>
        </a:p>
      </dgm:t>
    </dgm:pt>
    <dgm:pt modelId="{F2FD74DC-DFBD-406F-9E75-88CDB77586DF}">
      <dgm:prSet phldrT="[文本]" custT="1"/>
      <dgm:spPr/>
      <dgm:t>
        <a:bodyPr/>
        <a:lstStyle/>
        <a:p>
          <a:r>
            <a:rPr lang="zh-CN" altLang="en-US" sz="1800" dirty="0">
              <a:solidFill>
                <a:srgbClr val="FF0000"/>
              </a:solidFill>
              <a:latin typeface="黑体" pitchFamily="49" charset="-122"/>
              <a:ea typeface="黑体" pitchFamily="49" charset="-122"/>
            </a:rPr>
            <a:t>绿色高考</a:t>
          </a:r>
          <a:endParaRPr lang="zh-CN" altLang="en-US" dirty="0">
            <a:solidFill>
              <a:srgbClr val="FF0000"/>
            </a:solidFill>
          </a:endParaRPr>
        </a:p>
      </dgm:t>
    </dgm:pt>
    <dgm:pt modelId="{1C6C2E38-4C32-4416-B146-8948029E6E59}" type="parTrans" cxnId="{B05C97BA-4AD0-4766-8B94-CB2F3522F48B}">
      <dgm:prSet/>
      <dgm:spPr/>
      <dgm:t>
        <a:bodyPr/>
        <a:lstStyle/>
        <a:p>
          <a:endParaRPr lang="zh-CN" altLang="en-US"/>
        </a:p>
      </dgm:t>
    </dgm:pt>
    <dgm:pt modelId="{2740CA30-7802-4D0F-A386-99FC99308628}" type="sibTrans" cxnId="{B05C97BA-4AD0-4766-8B94-CB2F3522F48B}">
      <dgm:prSet/>
      <dgm:spPr/>
      <dgm:t>
        <a:bodyPr/>
        <a:lstStyle/>
        <a:p>
          <a:endParaRPr lang="zh-CN" altLang="en-US"/>
        </a:p>
      </dgm:t>
    </dgm:pt>
    <dgm:pt modelId="{9838A4D3-54E2-493C-BE08-89DE58E4C75B}">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1800" dirty="0">
              <a:solidFill>
                <a:srgbClr val="FF0000"/>
              </a:solidFill>
              <a:latin typeface="黑体" pitchFamily="49" charset="-122"/>
              <a:ea typeface="黑体" pitchFamily="49" charset="-122"/>
            </a:rPr>
            <a:t>校本高考</a:t>
          </a:r>
          <a:endParaRPr lang="en-US" altLang="zh-CN" sz="1800" dirty="0">
            <a:solidFill>
              <a:srgbClr val="FF0000"/>
            </a:solidFill>
            <a:latin typeface="黑体" pitchFamily="49" charset="-122"/>
            <a:ea typeface="黑体" pitchFamily="49" charset="-122"/>
          </a:endParaRPr>
        </a:p>
        <a:p>
          <a:pPr defTabSz="1422400">
            <a:spcAft>
              <a:spcPct val="35000"/>
            </a:spcAft>
          </a:pPr>
          <a:endParaRPr lang="zh-CN" altLang="en-US" dirty="0">
            <a:solidFill>
              <a:srgbClr val="FF0000"/>
            </a:solidFill>
          </a:endParaRPr>
        </a:p>
      </dgm:t>
    </dgm:pt>
    <dgm:pt modelId="{FA7A4FD4-1F51-4C56-8C08-7E71111CC25E}" type="parTrans" cxnId="{563A8463-2F79-4B76-85BC-F3E4854DB599}">
      <dgm:prSet/>
      <dgm:spPr/>
      <dgm:t>
        <a:bodyPr/>
        <a:lstStyle/>
        <a:p>
          <a:endParaRPr lang="zh-CN" altLang="en-US"/>
        </a:p>
      </dgm:t>
    </dgm:pt>
    <dgm:pt modelId="{2E685E6B-49BC-4DBB-A073-85EAC7540B63}" type="sibTrans" cxnId="{563A8463-2F79-4B76-85BC-F3E4854DB599}">
      <dgm:prSet/>
      <dgm:spPr/>
      <dgm:t>
        <a:bodyPr/>
        <a:lstStyle/>
        <a:p>
          <a:endParaRPr lang="zh-CN" altLang="en-US"/>
        </a:p>
      </dgm:t>
    </dgm:pt>
    <dgm:pt modelId="{444AEBCC-F0FC-4869-BE94-8904EA6A394C}" type="pres">
      <dgm:prSet presAssocID="{6DD8051F-7A5A-412E-8E9C-22B4B3FDC0AD}" presName="compositeShape" presStyleCnt="0">
        <dgm:presLayoutVars>
          <dgm:dir/>
          <dgm:resizeHandles/>
        </dgm:presLayoutVars>
      </dgm:prSet>
      <dgm:spPr/>
    </dgm:pt>
    <dgm:pt modelId="{695D4835-089C-4588-972A-2E1A55DEDB4C}" type="pres">
      <dgm:prSet presAssocID="{6DD8051F-7A5A-412E-8E9C-22B4B3FDC0AD}" presName="pyramid" presStyleLbl="node1" presStyleIdx="0" presStyleCnt="1" custLinFactNeighborX="12663" custLinFactNeighborY="-12122"/>
      <dgm:spPr/>
    </dgm:pt>
    <dgm:pt modelId="{2D1953C9-ABDF-4167-A45B-C707ED74654D}" type="pres">
      <dgm:prSet presAssocID="{6DD8051F-7A5A-412E-8E9C-22B4B3FDC0AD}" presName="theList" presStyleCnt="0"/>
      <dgm:spPr/>
    </dgm:pt>
    <dgm:pt modelId="{19B30D33-AE05-4D63-8CD9-EDB94FD759CF}" type="pres">
      <dgm:prSet presAssocID="{674C7F0D-968F-47B2-949C-84A27317972B}" presName="aNode" presStyleLbl="fgAcc1" presStyleIdx="0" presStyleCnt="3">
        <dgm:presLayoutVars>
          <dgm:bulletEnabled val="1"/>
        </dgm:presLayoutVars>
      </dgm:prSet>
      <dgm:spPr/>
      <dgm:t>
        <a:bodyPr/>
        <a:lstStyle/>
        <a:p>
          <a:endParaRPr lang="zh-CN" altLang="en-US"/>
        </a:p>
      </dgm:t>
    </dgm:pt>
    <dgm:pt modelId="{C34CDA21-BE65-4B37-AE5F-C4008A0ACFE8}" type="pres">
      <dgm:prSet presAssocID="{674C7F0D-968F-47B2-949C-84A27317972B}" presName="aSpace" presStyleCnt="0"/>
      <dgm:spPr/>
    </dgm:pt>
    <dgm:pt modelId="{8C20FD89-0865-4034-ABEB-948326DBCEAC}" type="pres">
      <dgm:prSet presAssocID="{F2FD74DC-DFBD-406F-9E75-88CDB77586DF}" presName="aNode" presStyleLbl="fgAcc1" presStyleIdx="1" presStyleCnt="3">
        <dgm:presLayoutVars>
          <dgm:bulletEnabled val="1"/>
        </dgm:presLayoutVars>
      </dgm:prSet>
      <dgm:spPr/>
      <dgm:t>
        <a:bodyPr/>
        <a:lstStyle/>
        <a:p>
          <a:endParaRPr lang="zh-CN" altLang="en-US"/>
        </a:p>
      </dgm:t>
    </dgm:pt>
    <dgm:pt modelId="{05EBE439-D021-4EDC-AE07-A54FC4D4467B}" type="pres">
      <dgm:prSet presAssocID="{F2FD74DC-DFBD-406F-9E75-88CDB77586DF}" presName="aSpace" presStyleCnt="0"/>
      <dgm:spPr/>
    </dgm:pt>
    <dgm:pt modelId="{32BCC2FD-E07E-47FB-9DA2-33B7CD30ACE2}" type="pres">
      <dgm:prSet presAssocID="{9838A4D3-54E2-493C-BE08-89DE58E4C75B}" presName="aNode" presStyleLbl="fgAcc1" presStyleIdx="2" presStyleCnt="3">
        <dgm:presLayoutVars>
          <dgm:bulletEnabled val="1"/>
        </dgm:presLayoutVars>
      </dgm:prSet>
      <dgm:spPr/>
      <dgm:t>
        <a:bodyPr/>
        <a:lstStyle/>
        <a:p>
          <a:endParaRPr lang="zh-CN" altLang="en-US"/>
        </a:p>
      </dgm:t>
    </dgm:pt>
    <dgm:pt modelId="{F1B394D7-E78A-4FDE-9415-D8EB37A6FDDD}" type="pres">
      <dgm:prSet presAssocID="{9838A4D3-54E2-493C-BE08-89DE58E4C75B}" presName="aSpace" presStyleCnt="0"/>
      <dgm:spPr/>
    </dgm:pt>
  </dgm:ptLst>
  <dgm:cxnLst>
    <dgm:cxn modelId="{85D5A5D3-887F-4910-948E-9EB25330D987}" type="presOf" srcId="{674C7F0D-968F-47B2-949C-84A27317972B}" destId="{19B30D33-AE05-4D63-8CD9-EDB94FD759CF}" srcOrd="0" destOrd="0" presId="urn:microsoft.com/office/officeart/2005/8/layout/pyramid2"/>
    <dgm:cxn modelId="{563A8463-2F79-4B76-85BC-F3E4854DB599}" srcId="{6DD8051F-7A5A-412E-8E9C-22B4B3FDC0AD}" destId="{9838A4D3-54E2-493C-BE08-89DE58E4C75B}" srcOrd="2" destOrd="0" parTransId="{FA7A4FD4-1F51-4C56-8C08-7E71111CC25E}" sibTransId="{2E685E6B-49BC-4DBB-A073-85EAC7540B63}"/>
    <dgm:cxn modelId="{6B3B2E3C-FBEB-4C43-8A46-8188350CCE88}" type="presOf" srcId="{9838A4D3-54E2-493C-BE08-89DE58E4C75B}" destId="{32BCC2FD-E07E-47FB-9DA2-33B7CD30ACE2}" srcOrd="0" destOrd="0" presId="urn:microsoft.com/office/officeart/2005/8/layout/pyramid2"/>
    <dgm:cxn modelId="{ACDD3853-8EE0-426B-B4B4-53262AC7E41F}" type="presOf" srcId="{6DD8051F-7A5A-412E-8E9C-22B4B3FDC0AD}" destId="{444AEBCC-F0FC-4869-BE94-8904EA6A394C}" srcOrd="0" destOrd="0" presId="urn:microsoft.com/office/officeart/2005/8/layout/pyramid2"/>
    <dgm:cxn modelId="{B05C97BA-4AD0-4766-8B94-CB2F3522F48B}" srcId="{6DD8051F-7A5A-412E-8E9C-22B4B3FDC0AD}" destId="{F2FD74DC-DFBD-406F-9E75-88CDB77586DF}" srcOrd="1" destOrd="0" parTransId="{1C6C2E38-4C32-4416-B146-8948029E6E59}" sibTransId="{2740CA30-7802-4D0F-A386-99FC99308628}"/>
    <dgm:cxn modelId="{1CDD9387-B51B-4B1C-9636-7E7B693323A1}" srcId="{6DD8051F-7A5A-412E-8E9C-22B4B3FDC0AD}" destId="{674C7F0D-968F-47B2-949C-84A27317972B}" srcOrd="0" destOrd="0" parTransId="{ABEED487-A1A9-401C-9445-2FADD30792BA}" sibTransId="{25F7F5B6-98D6-42AC-9311-91D989159751}"/>
    <dgm:cxn modelId="{6E08AD53-426B-4365-94BA-D7AD949A8033}" type="presOf" srcId="{F2FD74DC-DFBD-406F-9E75-88CDB77586DF}" destId="{8C20FD89-0865-4034-ABEB-948326DBCEAC}" srcOrd="0" destOrd="0" presId="urn:microsoft.com/office/officeart/2005/8/layout/pyramid2"/>
    <dgm:cxn modelId="{82D19ECD-7530-4586-AC8C-397F79A28BC4}" type="presParOf" srcId="{444AEBCC-F0FC-4869-BE94-8904EA6A394C}" destId="{695D4835-089C-4588-972A-2E1A55DEDB4C}" srcOrd="0" destOrd="0" presId="urn:microsoft.com/office/officeart/2005/8/layout/pyramid2"/>
    <dgm:cxn modelId="{EE5E3F6F-CD1D-4CA6-8844-4D3E7EE5A123}" type="presParOf" srcId="{444AEBCC-F0FC-4869-BE94-8904EA6A394C}" destId="{2D1953C9-ABDF-4167-A45B-C707ED74654D}" srcOrd="1" destOrd="0" presId="urn:microsoft.com/office/officeart/2005/8/layout/pyramid2"/>
    <dgm:cxn modelId="{E45E46C9-6457-4EFB-98BD-966701A5618E}" type="presParOf" srcId="{2D1953C9-ABDF-4167-A45B-C707ED74654D}" destId="{19B30D33-AE05-4D63-8CD9-EDB94FD759CF}" srcOrd="0" destOrd="0" presId="urn:microsoft.com/office/officeart/2005/8/layout/pyramid2"/>
    <dgm:cxn modelId="{5E9EDDE2-0FA0-4BDB-AF40-5B7DCC1B874D}" type="presParOf" srcId="{2D1953C9-ABDF-4167-A45B-C707ED74654D}" destId="{C34CDA21-BE65-4B37-AE5F-C4008A0ACFE8}" srcOrd="1" destOrd="0" presId="urn:microsoft.com/office/officeart/2005/8/layout/pyramid2"/>
    <dgm:cxn modelId="{133BDE7C-2A12-4088-B9C4-72051E0401BA}" type="presParOf" srcId="{2D1953C9-ABDF-4167-A45B-C707ED74654D}" destId="{8C20FD89-0865-4034-ABEB-948326DBCEAC}" srcOrd="2" destOrd="0" presId="urn:microsoft.com/office/officeart/2005/8/layout/pyramid2"/>
    <dgm:cxn modelId="{88174FED-28F8-41C3-9864-6651E14E965E}" type="presParOf" srcId="{2D1953C9-ABDF-4167-A45B-C707ED74654D}" destId="{05EBE439-D021-4EDC-AE07-A54FC4D4467B}" srcOrd="3" destOrd="0" presId="urn:microsoft.com/office/officeart/2005/8/layout/pyramid2"/>
    <dgm:cxn modelId="{126B8B90-9CB9-497A-A6F6-FCB67207CD0A}" type="presParOf" srcId="{2D1953C9-ABDF-4167-A45B-C707ED74654D}" destId="{32BCC2FD-E07E-47FB-9DA2-33B7CD30ACE2}" srcOrd="4" destOrd="0" presId="urn:microsoft.com/office/officeart/2005/8/layout/pyramid2"/>
    <dgm:cxn modelId="{6BE68072-DA56-4FF0-90FF-49A23DBDFB95}" type="presParOf" srcId="{2D1953C9-ABDF-4167-A45B-C707ED74654D}" destId="{F1B394D7-E78A-4FDE-9415-D8EB37A6FDDD}"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7F4DB2-5354-4E8B-A4C6-F75BC052A2CE}" type="doc">
      <dgm:prSet loTypeId="urn:microsoft.com/office/officeart/2005/8/layout/hList9" loCatId="list" qsTypeId="urn:microsoft.com/office/officeart/2005/8/quickstyle/3d2#1" qsCatId="3D" csTypeId="urn:microsoft.com/office/officeart/2005/8/colors/colorful5" csCatId="colorful" phldr="1"/>
      <dgm:spPr/>
      <dgm:t>
        <a:bodyPr/>
        <a:lstStyle/>
        <a:p>
          <a:endParaRPr lang="zh-CN" altLang="en-US"/>
        </a:p>
      </dgm:t>
    </dgm:pt>
    <dgm:pt modelId="{276D24DE-606E-4C66-BC1A-E398BA1AE2A4}">
      <dgm:prSet phldrT="[文本]" custT="1"/>
      <dgm:spPr/>
      <dgm:t>
        <a:bodyPr/>
        <a:lstStyle/>
        <a:p>
          <a:r>
            <a:rPr lang="zh-CN" altLang="en-US" sz="3200" dirty="0"/>
            <a:t>小说</a:t>
          </a:r>
        </a:p>
      </dgm:t>
    </dgm:pt>
    <dgm:pt modelId="{78124D9A-2703-4E7B-B661-ED289753C126}" type="parTrans" cxnId="{A1FB97CB-93D5-46F4-94CB-9BF658EE4520}">
      <dgm:prSet/>
      <dgm:spPr/>
      <dgm:t>
        <a:bodyPr/>
        <a:lstStyle/>
        <a:p>
          <a:endParaRPr lang="zh-CN" altLang="en-US" sz="1400"/>
        </a:p>
      </dgm:t>
    </dgm:pt>
    <dgm:pt modelId="{C6FCC669-A2B6-4035-A4BD-631467A1A5D2}" type="sibTrans" cxnId="{A1FB97CB-93D5-46F4-94CB-9BF658EE4520}">
      <dgm:prSet/>
      <dgm:spPr/>
      <dgm:t>
        <a:bodyPr/>
        <a:lstStyle/>
        <a:p>
          <a:endParaRPr lang="zh-CN" altLang="en-US" sz="1400"/>
        </a:p>
      </dgm:t>
    </dgm:pt>
    <dgm:pt modelId="{1EB2FD9D-91AF-4F53-AFC7-7E77DD7C26CB}">
      <dgm:prSet phldrT="[文本]" custT="1"/>
      <dgm:spPr/>
      <dgm:t>
        <a:bodyPr/>
        <a:lstStyle/>
        <a:p>
          <a:r>
            <a:rPr lang="zh-CN" altLang="en-US" sz="2400" b="1" dirty="0">
              <a:solidFill>
                <a:srgbClr val="0000FF"/>
              </a:solidFill>
            </a:rPr>
            <a:t>记叙文写作</a:t>
          </a:r>
        </a:p>
      </dgm:t>
    </dgm:pt>
    <dgm:pt modelId="{E052FA2F-9084-4F3F-B65A-464EB142CDB3}" type="parTrans" cxnId="{0DE3DCDA-D90B-4ECB-B47F-76D4C4322466}">
      <dgm:prSet/>
      <dgm:spPr/>
      <dgm:t>
        <a:bodyPr/>
        <a:lstStyle/>
        <a:p>
          <a:endParaRPr lang="zh-CN" altLang="en-US" sz="1400"/>
        </a:p>
      </dgm:t>
    </dgm:pt>
    <dgm:pt modelId="{859E035C-AB28-4753-8E2D-9E86815D534F}" type="sibTrans" cxnId="{0DE3DCDA-D90B-4ECB-B47F-76D4C4322466}">
      <dgm:prSet/>
      <dgm:spPr/>
      <dgm:t>
        <a:bodyPr/>
        <a:lstStyle/>
        <a:p>
          <a:endParaRPr lang="zh-CN" altLang="en-US" sz="1400"/>
        </a:p>
      </dgm:t>
    </dgm:pt>
    <dgm:pt modelId="{BDCC090A-D6E2-46D9-8468-3B964842672D}">
      <dgm:prSet phldrT="[文本]" custT="1"/>
      <dgm:spPr/>
      <dgm:t>
        <a:bodyPr/>
        <a:lstStyle/>
        <a:p>
          <a:r>
            <a:rPr lang="zh-CN" altLang="en-US" sz="2400" b="1" dirty="0">
              <a:solidFill>
                <a:srgbClr val="0000FF"/>
              </a:solidFill>
            </a:rPr>
            <a:t>内涵：认知能力</a:t>
          </a:r>
        </a:p>
      </dgm:t>
    </dgm:pt>
    <dgm:pt modelId="{593E8B2B-12B8-457E-91EB-02DD460B6AF8}" type="parTrans" cxnId="{DEA804A7-FCF5-4F00-A894-5649962F5A5B}">
      <dgm:prSet/>
      <dgm:spPr/>
      <dgm:t>
        <a:bodyPr/>
        <a:lstStyle/>
        <a:p>
          <a:endParaRPr lang="zh-CN" altLang="en-US" sz="1400"/>
        </a:p>
      </dgm:t>
    </dgm:pt>
    <dgm:pt modelId="{AE01CC95-AAAA-435A-9C48-ED9F696AA1B6}" type="sibTrans" cxnId="{DEA804A7-FCF5-4F00-A894-5649962F5A5B}">
      <dgm:prSet/>
      <dgm:spPr/>
      <dgm:t>
        <a:bodyPr/>
        <a:lstStyle/>
        <a:p>
          <a:endParaRPr lang="zh-CN" altLang="en-US" sz="1400"/>
        </a:p>
      </dgm:t>
    </dgm:pt>
    <dgm:pt modelId="{88ADBFDC-CC09-4781-8061-BB734A852857}">
      <dgm:prSet phldrT="[文本]" custT="1"/>
      <dgm:spPr/>
      <dgm:t>
        <a:bodyPr/>
        <a:lstStyle/>
        <a:p>
          <a:r>
            <a:rPr lang="zh-CN" altLang="en-US" sz="3200" dirty="0"/>
            <a:t>传记</a:t>
          </a:r>
        </a:p>
      </dgm:t>
    </dgm:pt>
    <dgm:pt modelId="{89260D49-DCEA-44CC-BD13-BF31F06619C1}" type="parTrans" cxnId="{DB9A6287-9220-49FD-B479-0D1CBF960288}">
      <dgm:prSet/>
      <dgm:spPr/>
      <dgm:t>
        <a:bodyPr/>
        <a:lstStyle/>
        <a:p>
          <a:endParaRPr lang="zh-CN" altLang="en-US" sz="1400"/>
        </a:p>
      </dgm:t>
    </dgm:pt>
    <dgm:pt modelId="{C1C953E9-57CF-422A-9EBC-52EB7219DF60}" type="sibTrans" cxnId="{DB9A6287-9220-49FD-B479-0D1CBF960288}">
      <dgm:prSet/>
      <dgm:spPr/>
      <dgm:t>
        <a:bodyPr/>
        <a:lstStyle/>
        <a:p>
          <a:endParaRPr lang="zh-CN" altLang="en-US" sz="1400"/>
        </a:p>
      </dgm:t>
    </dgm:pt>
    <dgm:pt modelId="{81C6923A-0809-499B-B691-EB4D6F6D7C3F}">
      <dgm:prSet phldrT="[文本]" custT="1"/>
      <dgm:spPr/>
      <dgm:t>
        <a:bodyPr/>
        <a:lstStyle/>
        <a:p>
          <a:r>
            <a:rPr lang="zh-CN" altLang="en-US" sz="2400" b="1" dirty="0">
              <a:solidFill>
                <a:srgbClr val="0000FF"/>
              </a:solidFill>
            </a:rPr>
            <a:t>写作素材</a:t>
          </a:r>
        </a:p>
      </dgm:t>
    </dgm:pt>
    <dgm:pt modelId="{8C8084F8-204B-4E51-B41F-BD3DFBDB0153}" type="parTrans" cxnId="{4E6E0504-FC23-455F-A575-ADA75A528700}">
      <dgm:prSet/>
      <dgm:spPr/>
      <dgm:t>
        <a:bodyPr/>
        <a:lstStyle/>
        <a:p>
          <a:endParaRPr lang="zh-CN" altLang="en-US" sz="1400"/>
        </a:p>
      </dgm:t>
    </dgm:pt>
    <dgm:pt modelId="{2EF2CCB5-B1AB-4D30-94D6-77BF75914917}" type="sibTrans" cxnId="{4E6E0504-FC23-455F-A575-ADA75A528700}">
      <dgm:prSet/>
      <dgm:spPr/>
      <dgm:t>
        <a:bodyPr/>
        <a:lstStyle/>
        <a:p>
          <a:endParaRPr lang="zh-CN" altLang="en-US" sz="1400"/>
        </a:p>
      </dgm:t>
    </dgm:pt>
    <dgm:pt modelId="{2352FDE8-60F7-4BEB-A29B-EFB2C78E1163}">
      <dgm:prSet phldrT="[文本]" custT="1"/>
      <dgm:spPr/>
      <dgm:t>
        <a:bodyPr/>
        <a:lstStyle/>
        <a:p>
          <a:r>
            <a:rPr lang="zh-CN" altLang="en-US" sz="2400" b="1" dirty="0">
              <a:solidFill>
                <a:srgbClr val="0000FF"/>
              </a:solidFill>
            </a:rPr>
            <a:t>事例：认知能力</a:t>
          </a:r>
        </a:p>
      </dgm:t>
    </dgm:pt>
    <dgm:pt modelId="{C0C0DC5D-E125-4AF5-8495-7D57849B5C79}" type="parTrans" cxnId="{2378717E-EF53-4DD0-B677-72BEA36BA86B}">
      <dgm:prSet/>
      <dgm:spPr/>
      <dgm:t>
        <a:bodyPr/>
        <a:lstStyle/>
        <a:p>
          <a:endParaRPr lang="zh-CN" altLang="en-US" sz="1400"/>
        </a:p>
      </dgm:t>
    </dgm:pt>
    <dgm:pt modelId="{87962211-E54E-483C-992C-0AA37FE3C908}" type="sibTrans" cxnId="{2378717E-EF53-4DD0-B677-72BEA36BA86B}">
      <dgm:prSet/>
      <dgm:spPr/>
      <dgm:t>
        <a:bodyPr/>
        <a:lstStyle/>
        <a:p>
          <a:endParaRPr lang="zh-CN" altLang="en-US" sz="1400"/>
        </a:p>
      </dgm:t>
    </dgm:pt>
    <dgm:pt modelId="{C77E7FD3-AB45-4FE4-A13D-0E025C735DC2}" type="pres">
      <dgm:prSet presAssocID="{767F4DB2-5354-4E8B-A4C6-F75BC052A2CE}" presName="list" presStyleCnt="0">
        <dgm:presLayoutVars>
          <dgm:dir/>
          <dgm:animLvl val="lvl"/>
        </dgm:presLayoutVars>
      </dgm:prSet>
      <dgm:spPr/>
      <dgm:t>
        <a:bodyPr/>
        <a:lstStyle/>
        <a:p>
          <a:endParaRPr lang="zh-CN" altLang="en-US"/>
        </a:p>
      </dgm:t>
    </dgm:pt>
    <dgm:pt modelId="{68E673D4-4B36-4624-84C8-5A57B71A3EC3}" type="pres">
      <dgm:prSet presAssocID="{276D24DE-606E-4C66-BC1A-E398BA1AE2A4}" presName="posSpace" presStyleCnt="0"/>
      <dgm:spPr/>
    </dgm:pt>
    <dgm:pt modelId="{4402047A-19F7-4EC5-A8C5-0358BE9CEA6A}" type="pres">
      <dgm:prSet presAssocID="{276D24DE-606E-4C66-BC1A-E398BA1AE2A4}" presName="vertFlow" presStyleCnt="0"/>
      <dgm:spPr/>
    </dgm:pt>
    <dgm:pt modelId="{4DF49FA8-7AC0-422C-BCF9-C0ABBDEF031D}" type="pres">
      <dgm:prSet presAssocID="{276D24DE-606E-4C66-BC1A-E398BA1AE2A4}" presName="topSpace" presStyleCnt="0"/>
      <dgm:spPr/>
    </dgm:pt>
    <dgm:pt modelId="{651D8541-F177-4964-99C6-E27375739AF0}" type="pres">
      <dgm:prSet presAssocID="{276D24DE-606E-4C66-BC1A-E398BA1AE2A4}" presName="firstComp" presStyleCnt="0"/>
      <dgm:spPr/>
    </dgm:pt>
    <dgm:pt modelId="{DC283D09-9DE5-4183-88BF-990D2C4309C7}" type="pres">
      <dgm:prSet presAssocID="{276D24DE-606E-4C66-BC1A-E398BA1AE2A4}" presName="firstChild" presStyleLbl="bgAccFollowNode1" presStyleIdx="0" presStyleCnt="4"/>
      <dgm:spPr/>
      <dgm:t>
        <a:bodyPr/>
        <a:lstStyle/>
        <a:p>
          <a:endParaRPr lang="zh-CN" altLang="en-US"/>
        </a:p>
      </dgm:t>
    </dgm:pt>
    <dgm:pt modelId="{CCCCE466-1777-4887-8F7C-2B378CBC20D3}" type="pres">
      <dgm:prSet presAssocID="{276D24DE-606E-4C66-BC1A-E398BA1AE2A4}" presName="firstChildTx" presStyleLbl="bgAccFollowNode1" presStyleIdx="0" presStyleCnt="4">
        <dgm:presLayoutVars>
          <dgm:bulletEnabled val="1"/>
        </dgm:presLayoutVars>
      </dgm:prSet>
      <dgm:spPr/>
      <dgm:t>
        <a:bodyPr/>
        <a:lstStyle/>
        <a:p>
          <a:endParaRPr lang="zh-CN" altLang="en-US"/>
        </a:p>
      </dgm:t>
    </dgm:pt>
    <dgm:pt modelId="{06422BBE-DCBF-486B-A3C0-FE0A77D861E4}" type="pres">
      <dgm:prSet presAssocID="{BDCC090A-D6E2-46D9-8468-3B964842672D}" presName="comp" presStyleCnt="0"/>
      <dgm:spPr/>
    </dgm:pt>
    <dgm:pt modelId="{2E830A79-FBB0-44A4-B469-6EB0BD0DF580}" type="pres">
      <dgm:prSet presAssocID="{BDCC090A-D6E2-46D9-8468-3B964842672D}" presName="child" presStyleLbl="bgAccFollowNode1" presStyleIdx="1" presStyleCnt="4"/>
      <dgm:spPr/>
      <dgm:t>
        <a:bodyPr/>
        <a:lstStyle/>
        <a:p>
          <a:endParaRPr lang="zh-CN" altLang="en-US"/>
        </a:p>
      </dgm:t>
    </dgm:pt>
    <dgm:pt modelId="{860EA682-29FA-4951-B0E0-4590145F7317}" type="pres">
      <dgm:prSet presAssocID="{BDCC090A-D6E2-46D9-8468-3B964842672D}" presName="childTx" presStyleLbl="bgAccFollowNode1" presStyleIdx="1" presStyleCnt="4">
        <dgm:presLayoutVars>
          <dgm:bulletEnabled val="1"/>
        </dgm:presLayoutVars>
      </dgm:prSet>
      <dgm:spPr/>
      <dgm:t>
        <a:bodyPr/>
        <a:lstStyle/>
        <a:p>
          <a:endParaRPr lang="zh-CN" altLang="en-US"/>
        </a:p>
      </dgm:t>
    </dgm:pt>
    <dgm:pt modelId="{9587401B-4521-4DBB-813C-256F966C3C68}" type="pres">
      <dgm:prSet presAssocID="{276D24DE-606E-4C66-BC1A-E398BA1AE2A4}" presName="negSpace" presStyleCnt="0"/>
      <dgm:spPr/>
    </dgm:pt>
    <dgm:pt modelId="{13B4DA1E-0E19-4B2B-A3B0-544A6A3C5263}" type="pres">
      <dgm:prSet presAssocID="{276D24DE-606E-4C66-BC1A-E398BA1AE2A4}" presName="circle" presStyleLbl="node1" presStyleIdx="0" presStyleCnt="2"/>
      <dgm:spPr/>
      <dgm:t>
        <a:bodyPr/>
        <a:lstStyle/>
        <a:p>
          <a:endParaRPr lang="zh-CN" altLang="en-US"/>
        </a:p>
      </dgm:t>
    </dgm:pt>
    <dgm:pt modelId="{ED5CBE82-877F-4A9D-A847-F0D489E826E9}" type="pres">
      <dgm:prSet presAssocID="{C6FCC669-A2B6-4035-A4BD-631467A1A5D2}" presName="transSpace" presStyleCnt="0"/>
      <dgm:spPr/>
    </dgm:pt>
    <dgm:pt modelId="{32C3791D-5366-4C42-8221-C5F6FA524452}" type="pres">
      <dgm:prSet presAssocID="{88ADBFDC-CC09-4781-8061-BB734A852857}" presName="posSpace" presStyleCnt="0"/>
      <dgm:spPr/>
    </dgm:pt>
    <dgm:pt modelId="{EF644B8E-ADDE-438D-990D-92D66A545FAF}" type="pres">
      <dgm:prSet presAssocID="{88ADBFDC-CC09-4781-8061-BB734A852857}" presName="vertFlow" presStyleCnt="0"/>
      <dgm:spPr/>
    </dgm:pt>
    <dgm:pt modelId="{16E1EC78-BC6F-4393-A2E3-39200177490C}" type="pres">
      <dgm:prSet presAssocID="{88ADBFDC-CC09-4781-8061-BB734A852857}" presName="topSpace" presStyleCnt="0"/>
      <dgm:spPr/>
    </dgm:pt>
    <dgm:pt modelId="{BB67637B-5D56-42CC-964C-8AC770415177}" type="pres">
      <dgm:prSet presAssocID="{88ADBFDC-CC09-4781-8061-BB734A852857}" presName="firstComp" presStyleCnt="0"/>
      <dgm:spPr/>
    </dgm:pt>
    <dgm:pt modelId="{A129698F-A406-4AA7-A1D6-8BA553BFB866}" type="pres">
      <dgm:prSet presAssocID="{88ADBFDC-CC09-4781-8061-BB734A852857}" presName="firstChild" presStyleLbl="bgAccFollowNode1" presStyleIdx="2" presStyleCnt="4"/>
      <dgm:spPr/>
      <dgm:t>
        <a:bodyPr/>
        <a:lstStyle/>
        <a:p>
          <a:endParaRPr lang="zh-CN" altLang="en-US"/>
        </a:p>
      </dgm:t>
    </dgm:pt>
    <dgm:pt modelId="{4C27F311-953D-4442-88BA-4F8DA29A9549}" type="pres">
      <dgm:prSet presAssocID="{88ADBFDC-CC09-4781-8061-BB734A852857}" presName="firstChildTx" presStyleLbl="bgAccFollowNode1" presStyleIdx="2" presStyleCnt="4">
        <dgm:presLayoutVars>
          <dgm:bulletEnabled val="1"/>
        </dgm:presLayoutVars>
      </dgm:prSet>
      <dgm:spPr/>
      <dgm:t>
        <a:bodyPr/>
        <a:lstStyle/>
        <a:p>
          <a:endParaRPr lang="zh-CN" altLang="en-US"/>
        </a:p>
      </dgm:t>
    </dgm:pt>
    <dgm:pt modelId="{4EEF269C-3DDB-4DB0-9EAA-A255AA2BD045}" type="pres">
      <dgm:prSet presAssocID="{2352FDE8-60F7-4BEB-A29B-EFB2C78E1163}" presName="comp" presStyleCnt="0"/>
      <dgm:spPr/>
    </dgm:pt>
    <dgm:pt modelId="{EC95C2D9-B8AF-4CCE-9E1A-048DABAB9AB2}" type="pres">
      <dgm:prSet presAssocID="{2352FDE8-60F7-4BEB-A29B-EFB2C78E1163}" presName="child" presStyleLbl="bgAccFollowNode1" presStyleIdx="3" presStyleCnt="4"/>
      <dgm:spPr/>
      <dgm:t>
        <a:bodyPr/>
        <a:lstStyle/>
        <a:p>
          <a:endParaRPr lang="zh-CN" altLang="en-US"/>
        </a:p>
      </dgm:t>
    </dgm:pt>
    <dgm:pt modelId="{08A3C895-1C97-470D-A0FE-3FFCE940E2CC}" type="pres">
      <dgm:prSet presAssocID="{2352FDE8-60F7-4BEB-A29B-EFB2C78E1163}" presName="childTx" presStyleLbl="bgAccFollowNode1" presStyleIdx="3" presStyleCnt="4">
        <dgm:presLayoutVars>
          <dgm:bulletEnabled val="1"/>
        </dgm:presLayoutVars>
      </dgm:prSet>
      <dgm:spPr/>
      <dgm:t>
        <a:bodyPr/>
        <a:lstStyle/>
        <a:p>
          <a:endParaRPr lang="zh-CN" altLang="en-US"/>
        </a:p>
      </dgm:t>
    </dgm:pt>
    <dgm:pt modelId="{2E0D57E3-959C-445D-A005-CB07B142397A}" type="pres">
      <dgm:prSet presAssocID="{88ADBFDC-CC09-4781-8061-BB734A852857}" presName="negSpace" presStyleCnt="0"/>
      <dgm:spPr/>
    </dgm:pt>
    <dgm:pt modelId="{5047F898-2BC0-468C-A88E-89028C4C649C}" type="pres">
      <dgm:prSet presAssocID="{88ADBFDC-CC09-4781-8061-BB734A852857}" presName="circle" presStyleLbl="node1" presStyleIdx="1" presStyleCnt="2"/>
      <dgm:spPr/>
      <dgm:t>
        <a:bodyPr/>
        <a:lstStyle/>
        <a:p>
          <a:endParaRPr lang="zh-CN" altLang="en-US"/>
        </a:p>
      </dgm:t>
    </dgm:pt>
  </dgm:ptLst>
  <dgm:cxnLst>
    <dgm:cxn modelId="{1E31E76D-564A-4A67-91D3-815F171C5288}" type="presOf" srcId="{88ADBFDC-CC09-4781-8061-BB734A852857}" destId="{5047F898-2BC0-468C-A88E-89028C4C649C}" srcOrd="0" destOrd="0" presId="urn:microsoft.com/office/officeart/2005/8/layout/hList9"/>
    <dgm:cxn modelId="{0481FD1E-9F7E-49F3-9F10-540C94626948}" type="presOf" srcId="{81C6923A-0809-499B-B691-EB4D6F6D7C3F}" destId="{4C27F311-953D-4442-88BA-4F8DA29A9549}" srcOrd="1" destOrd="0" presId="urn:microsoft.com/office/officeart/2005/8/layout/hList9"/>
    <dgm:cxn modelId="{DB9A6287-9220-49FD-B479-0D1CBF960288}" srcId="{767F4DB2-5354-4E8B-A4C6-F75BC052A2CE}" destId="{88ADBFDC-CC09-4781-8061-BB734A852857}" srcOrd="1" destOrd="0" parTransId="{89260D49-DCEA-44CC-BD13-BF31F06619C1}" sibTransId="{C1C953E9-57CF-422A-9EBC-52EB7219DF60}"/>
    <dgm:cxn modelId="{4113ADCF-1710-48C0-8DA7-E2CD17E3ADB3}" type="presOf" srcId="{1EB2FD9D-91AF-4F53-AFC7-7E77DD7C26CB}" destId="{CCCCE466-1777-4887-8F7C-2B378CBC20D3}" srcOrd="1" destOrd="0" presId="urn:microsoft.com/office/officeart/2005/8/layout/hList9"/>
    <dgm:cxn modelId="{ED3F532C-B3CF-4C5E-B796-041332BAC3FD}" type="presOf" srcId="{BDCC090A-D6E2-46D9-8468-3B964842672D}" destId="{2E830A79-FBB0-44A4-B469-6EB0BD0DF580}" srcOrd="0" destOrd="0" presId="urn:microsoft.com/office/officeart/2005/8/layout/hList9"/>
    <dgm:cxn modelId="{B8663A88-B7E6-4D0D-A41C-0143EAAC0A28}" type="presOf" srcId="{2352FDE8-60F7-4BEB-A29B-EFB2C78E1163}" destId="{08A3C895-1C97-470D-A0FE-3FFCE940E2CC}" srcOrd="1" destOrd="0" presId="urn:microsoft.com/office/officeart/2005/8/layout/hList9"/>
    <dgm:cxn modelId="{2378717E-EF53-4DD0-B677-72BEA36BA86B}" srcId="{88ADBFDC-CC09-4781-8061-BB734A852857}" destId="{2352FDE8-60F7-4BEB-A29B-EFB2C78E1163}" srcOrd="1" destOrd="0" parTransId="{C0C0DC5D-E125-4AF5-8495-7D57849B5C79}" sibTransId="{87962211-E54E-483C-992C-0AA37FE3C908}"/>
    <dgm:cxn modelId="{81347EB1-C84F-488F-AECB-8915DDA8152C}" type="presOf" srcId="{2352FDE8-60F7-4BEB-A29B-EFB2C78E1163}" destId="{EC95C2D9-B8AF-4CCE-9E1A-048DABAB9AB2}" srcOrd="0" destOrd="0" presId="urn:microsoft.com/office/officeart/2005/8/layout/hList9"/>
    <dgm:cxn modelId="{4E6E0504-FC23-455F-A575-ADA75A528700}" srcId="{88ADBFDC-CC09-4781-8061-BB734A852857}" destId="{81C6923A-0809-499B-B691-EB4D6F6D7C3F}" srcOrd="0" destOrd="0" parTransId="{8C8084F8-204B-4E51-B41F-BD3DFBDB0153}" sibTransId="{2EF2CCB5-B1AB-4D30-94D6-77BF75914917}"/>
    <dgm:cxn modelId="{163C1B30-B868-4B18-96B3-72A4BC8C0AFB}" type="presOf" srcId="{276D24DE-606E-4C66-BC1A-E398BA1AE2A4}" destId="{13B4DA1E-0E19-4B2B-A3B0-544A6A3C5263}" srcOrd="0" destOrd="0" presId="urn:microsoft.com/office/officeart/2005/8/layout/hList9"/>
    <dgm:cxn modelId="{A1FB97CB-93D5-46F4-94CB-9BF658EE4520}" srcId="{767F4DB2-5354-4E8B-A4C6-F75BC052A2CE}" destId="{276D24DE-606E-4C66-BC1A-E398BA1AE2A4}" srcOrd="0" destOrd="0" parTransId="{78124D9A-2703-4E7B-B661-ED289753C126}" sibTransId="{C6FCC669-A2B6-4035-A4BD-631467A1A5D2}"/>
    <dgm:cxn modelId="{DEA804A7-FCF5-4F00-A894-5649962F5A5B}" srcId="{276D24DE-606E-4C66-BC1A-E398BA1AE2A4}" destId="{BDCC090A-D6E2-46D9-8468-3B964842672D}" srcOrd="1" destOrd="0" parTransId="{593E8B2B-12B8-457E-91EB-02DD460B6AF8}" sibTransId="{AE01CC95-AAAA-435A-9C48-ED9F696AA1B6}"/>
    <dgm:cxn modelId="{1C4BE50A-9DB9-4F02-AC1E-3EF48CD54BBB}" type="presOf" srcId="{767F4DB2-5354-4E8B-A4C6-F75BC052A2CE}" destId="{C77E7FD3-AB45-4FE4-A13D-0E025C735DC2}" srcOrd="0" destOrd="0" presId="urn:microsoft.com/office/officeart/2005/8/layout/hList9"/>
    <dgm:cxn modelId="{8C1A0EA9-16B3-4B3B-8F42-4695A76258F8}" type="presOf" srcId="{81C6923A-0809-499B-B691-EB4D6F6D7C3F}" destId="{A129698F-A406-4AA7-A1D6-8BA553BFB866}" srcOrd="0" destOrd="0" presId="urn:microsoft.com/office/officeart/2005/8/layout/hList9"/>
    <dgm:cxn modelId="{3D11D5FE-4950-45BD-98F3-FC001E22534F}" type="presOf" srcId="{BDCC090A-D6E2-46D9-8468-3B964842672D}" destId="{860EA682-29FA-4951-B0E0-4590145F7317}" srcOrd="1" destOrd="0" presId="urn:microsoft.com/office/officeart/2005/8/layout/hList9"/>
    <dgm:cxn modelId="{B311E534-68C9-4FCA-8CB2-E0F7A245106F}" type="presOf" srcId="{1EB2FD9D-91AF-4F53-AFC7-7E77DD7C26CB}" destId="{DC283D09-9DE5-4183-88BF-990D2C4309C7}" srcOrd="0" destOrd="0" presId="urn:microsoft.com/office/officeart/2005/8/layout/hList9"/>
    <dgm:cxn modelId="{0DE3DCDA-D90B-4ECB-B47F-76D4C4322466}" srcId="{276D24DE-606E-4C66-BC1A-E398BA1AE2A4}" destId="{1EB2FD9D-91AF-4F53-AFC7-7E77DD7C26CB}" srcOrd="0" destOrd="0" parTransId="{E052FA2F-9084-4F3F-B65A-464EB142CDB3}" sibTransId="{859E035C-AB28-4753-8E2D-9E86815D534F}"/>
    <dgm:cxn modelId="{7E153863-C440-4D9B-9441-9503B6BE131A}" type="presParOf" srcId="{C77E7FD3-AB45-4FE4-A13D-0E025C735DC2}" destId="{68E673D4-4B36-4624-84C8-5A57B71A3EC3}" srcOrd="0" destOrd="0" presId="urn:microsoft.com/office/officeart/2005/8/layout/hList9"/>
    <dgm:cxn modelId="{DC077D02-7A91-4B8F-B42C-18EC5DED20B7}" type="presParOf" srcId="{C77E7FD3-AB45-4FE4-A13D-0E025C735DC2}" destId="{4402047A-19F7-4EC5-A8C5-0358BE9CEA6A}" srcOrd="1" destOrd="0" presId="urn:microsoft.com/office/officeart/2005/8/layout/hList9"/>
    <dgm:cxn modelId="{C4D92363-D245-4E8D-8014-1204CD08CDAB}" type="presParOf" srcId="{4402047A-19F7-4EC5-A8C5-0358BE9CEA6A}" destId="{4DF49FA8-7AC0-422C-BCF9-C0ABBDEF031D}" srcOrd="0" destOrd="0" presId="urn:microsoft.com/office/officeart/2005/8/layout/hList9"/>
    <dgm:cxn modelId="{030AFE15-FB39-4C49-8CC2-A848ADD72F5D}" type="presParOf" srcId="{4402047A-19F7-4EC5-A8C5-0358BE9CEA6A}" destId="{651D8541-F177-4964-99C6-E27375739AF0}" srcOrd="1" destOrd="0" presId="urn:microsoft.com/office/officeart/2005/8/layout/hList9"/>
    <dgm:cxn modelId="{A412870A-FC4D-439E-A8CA-4F1C0FE0EDE6}" type="presParOf" srcId="{651D8541-F177-4964-99C6-E27375739AF0}" destId="{DC283D09-9DE5-4183-88BF-990D2C4309C7}" srcOrd="0" destOrd="0" presId="urn:microsoft.com/office/officeart/2005/8/layout/hList9"/>
    <dgm:cxn modelId="{FF874544-32B2-44E3-9ACF-0BB228F073A5}" type="presParOf" srcId="{651D8541-F177-4964-99C6-E27375739AF0}" destId="{CCCCE466-1777-4887-8F7C-2B378CBC20D3}" srcOrd="1" destOrd="0" presId="urn:microsoft.com/office/officeart/2005/8/layout/hList9"/>
    <dgm:cxn modelId="{207F68D1-7560-4C42-A701-053BD17CF9C6}" type="presParOf" srcId="{4402047A-19F7-4EC5-A8C5-0358BE9CEA6A}" destId="{06422BBE-DCBF-486B-A3C0-FE0A77D861E4}" srcOrd="2" destOrd="0" presId="urn:microsoft.com/office/officeart/2005/8/layout/hList9"/>
    <dgm:cxn modelId="{566BF998-5C32-4067-A0B1-BE846C519915}" type="presParOf" srcId="{06422BBE-DCBF-486B-A3C0-FE0A77D861E4}" destId="{2E830A79-FBB0-44A4-B469-6EB0BD0DF580}" srcOrd="0" destOrd="0" presId="urn:microsoft.com/office/officeart/2005/8/layout/hList9"/>
    <dgm:cxn modelId="{F4E900EA-661F-4B92-AA63-9C1CAE17D3CF}" type="presParOf" srcId="{06422BBE-DCBF-486B-A3C0-FE0A77D861E4}" destId="{860EA682-29FA-4951-B0E0-4590145F7317}" srcOrd="1" destOrd="0" presId="urn:microsoft.com/office/officeart/2005/8/layout/hList9"/>
    <dgm:cxn modelId="{B59F9F36-7F51-41AD-B618-9EDD93BE8522}" type="presParOf" srcId="{C77E7FD3-AB45-4FE4-A13D-0E025C735DC2}" destId="{9587401B-4521-4DBB-813C-256F966C3C68}" srcOrd="2" destOrd="0" presId="urn:microsoft.com/office/officeart/2005/8/layout/hList9"/>
    <dgm:cxn modelId="{D5D01701-4A07-4B14-B669-F36FE6AC4D92}" type="presParOf" srcId="{C77E7FD3-AB45-4FE4-A13D-0E025C735DC2}" destId="{13B4DA1E-0E19-4B2B-A3B0-544A6A3C5263}" srcOrd="3" destOrd="0" presId="urn:microsoft.com/office/officeart/2005/8/layout/hList9"/>
    <dgm:cxn modelId="{601CB00B-0D3B-4383-9D46-98019FECD277}" type="presParOf" srcId="{C77E7FD3-AB45-4FE4-A13D-0E025C735DC2}" destId="{ED5CBE82-877F-4A9D-A847-F0D489E826E9}" srcOrd="4" destOrd="0" presId="urn:microsoft.com/office/officeart/2005/8/layout/hList9"/>
    <dgm:cxn modelId="{8DF6817A-088B-49ED-8FE3-649F6E947857}" type="presParOf" srcId="{C77E7FD3-AB45-4FE4-A13D-0E025C735DC2}" destId="{32C3791D-5366-4C42-8221-C5F6FA524452}" srcOrd="5" destOrd="0" presId="urn:microsoft.com/office/officeart/2005/8/layout/hList9"/>
    <dgm:cxn modelId="{91485565-7D34-45FA-98CD-DBDE20E73952}" type="presParOf" srcId="{C77E7FD3-AB45-4FE4-A13D-0E025C735DC2}" destId="{EF644B8E-ADDE-438D-990D-92D66A545FAF}" srcOrd="6" destOrd="0" presId="urn:microsoft.com/office/officeart/2005/8/layout/hList9"/>
    <dgm:cxn modelId="{241B71D1-EC48-438D-925C-2D0DD4307987}" type="presParOf" srcId="{EF644B8E-ADDE-438D-990D-92D66A545FAF}" destId="{16E1EC78-BC6F-4393-A2E3-39200177490C}" srcOrd="0" destOrd="0" presId="urn:microsoft.com/office/officeart/2005/8/layout/hList9"/>
    <dgm:cxn modelId="{6A036A94-C44C-4C1F-BE77-E8358010B6A3}" type="presParOf" srcId="{EF644B8E-ADDE-438D-990D-92D66A545FAF}" destId="{BB67637B-5D56-42CC-964C-8AC770415177}" srcOrd="1" destOrd="0" presId="urn:microsoft.com/office/officeart/2005/8/layout/hList9"/>
    <dgm:cxn modelId="{2F10FD02-820D-45D8-933B-19AAC971B3EB}" type="presParOf" srcId="{BB67637B-5D56-42CC-964C-8AC770415177}" destId="{A129698F-A406-4AA7-A1D6-8BA553BFB866}" srcOrd="0" destOrd="0" presId="urn:microsoft.com/office/officeart/2005/8/layout/hList9"/>
    <dgm:cxn modelId="{DC27E211-1371-4325-B7AE-CC64AC74972C}" type="presParOf" srcId="{BB67637B-5D56-42CC-964C-8AC770415177}" destId="{4C27F311-953D-4442-88BA-4F8DA29A9549}" srcOrd="1" destOrd="0" presId="urn:microsoft.com/office/officeart/2005/8/layout/hList9"/>
    <dgm:cxn modelId="{9F035408-0D31-49D0-B0A7-C8DE1871A37D}" type="presParOf" srcId="{EF644B8E-ADDE-438D-990D-92D66A545FAF}" destId="{4EEF269C-3DDB-4DB0-9EAA-A255AA2BD045}" srcOrd="2" destOrd="0" presId="urn:microsoft.com/office/officeart/2005/8/layout/hList9"/>
    <dgm:cxn modelId="{9EE96E47-5ED1-4C92-834F-FB40BBFA784E}" type="presParOf" srcId="{4EEF269C-3DDB-4DB0-9EAA-A255AA2BD045}" destId="{EC95C2D9-B8AF-4CCE-9E1A-048DABAB9AB2}" srcOrd="0" destOrd="0" presId="urn:microsoft.com/office/officeart/2005/8/layout/hList9"/>
    <dgm:cxn modelId="{64B37230-D0D6-4954-B056-86B9D9DE2628}" type="presParOf" srcId="{4EEF269C-3DDB-4DB0-9EAA-A255AA2BD045}" destId="{08A3C895-1C97-470D-A0FE-3FFCE940E2CC}" srcOrd="1" destOrd="0" presId="urn:microsoft.com/office/officeart/2005/8/layout/hList9"/>
    <dgm:cxn modelId="{F5BF25F6-8068-4C3E-AD3F-64A72AEC18D2}" type="presParOf" srcId="{C77E7FD3-AB45-4FE4-A13D-0E025C735DC2}" destId="{2E0D57E3-959C-445D-A005-CB07B142397A}" srcOrd="7" destOrd="0" presId="urn:microsoft.com/office/officeart/2005/8/layout/hList9"/>
    <dgm:cxn modelId="{372FF793-88CD-4B3A-A703-D47093C6AA15}" type="presParOf" srcId="{C77E7FD3-AB45-4FE4-A13D-0E025C735DC2}" destId="{5047F898-2BC0-468C-A88E-89028C4C649C}" srcOrd="8"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6CC437-29AE-4D81-BD1F-A8DC21C613D8}" type="doc">
      <dgm:prSet loTypeId="urn:microsoft.com/office/officeart/2005/8/layout/equation1" loCatId="process" qsTypeId="urn:microsoft.com/office/officeart/2005/8/quickstyle/simple2" qsCatId="simple" csTypeId="urn:microsoft.com/office/officeart/2005/8/colors/colorful1#1" csCatId="colorful" phldr="1"/>
      <dgm:spPr/>
    </dgm:pt>
    <dgm:pt modelId="{657D4D5B-5E2C-42F5-9F0A-7BD93CDCB94E}">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sz="3600" dirty="0"/>
            <a:t>勾连</a:t>
          </a:r>
        </a:p>
        <a:p>
          <a:pPr defTabSz="1600200">
            <a:lnSpc>
              <a:spcPct val="90000"/>
            </a:lnSpc>
            <a:spcBef>
              <a:spcPct val="0"/>
            </a:spcBef>
            <a:spcAft>
              <a:spcPct val="35000"/>
            </a:spcAft>
          </a:pPr>
          <a:r>
            <a:rPr lang="zh-CN" altLang="en-US" sz="3600" dirty="0"/>
            <a:t>默写</a:t>
          </a:r>
          <a:endParaRPr lang="en-US" altLang="zh-CN" sz="3600" dirty="0"/>
        </a:p>
      </dgm:t>
    </dgm:pt>
    <dgm:pt modelId="{915B09D3-0109-407E-9F0A-8A5CDAC4A7F5}" type="parTrans" cxnId="{0CA0DF86-2731-4EE2-82CA-7F3088581DDA}">
      <dgm:prSet/>
      <dgm:spPr/>
      <dgm:t>
        <a:bodyPr/>
        <a:lstStyle/>
        <a:p>
          <a:endParaRPr lang="zh-CN" altLang="en-US"/>
        </a:p>
      </dgm:t>
    </dgm:pt>
    <dgm:pt modelId="{8C514F76-8092-4AA2-8AF5-854A50025F36}" type="sibTrans" cxnId="{0CA0DF86-2731-4EE2-82CA-7F3088581DDA}">
      <dgm:prSet/>
      <dgm:spPr/>
      <dgm:t>
        <a:bodyPr/>
        <a:lstStyle/>
        <a:p>
          <a:endParaRPr lang="zh-CN" altLang="en-US"/>
        </a:p>
      </dgm:t>
    </dgm:pt>
    <dgm:pt modelId="{0195C543-A868-4764-B03F-9C2E563BD7B7}">
      <dgm:prSet phldrT="[文本]" custT="1"/>
      <dgm:spPr/>
      <dgm:t>
        <a:bodyPr/>
        <a:lstStyle/>
        <a:p>
          <a:r>
            <a:rPr lang="zh-CN" altLang="en-US" sz="3600" dirty="0">
              <a:solidFill>
                <a:srgbClr val="002060"/>
              </a:solidFill>
            </a:rPr>
            <a:t>诗文勾连情思比较</a:t>
          </a:r>
        </a:p>
      </dgm:t>
    </dgm:pt>
    <dgm:pt modelId="{DCD5D06F-46BD-46B8-889C-AB5DD65C4A25}" type="parTrans" cxnId="{1C4A1B78-881F-4472-941B-9A6B14E42D3A}">
      <dgm:prSet/>
      <dgm:spPr/>
      <dgm:t>
        <a:bodyPr/>
        <a:lstStyle/>
        <a:p>
          <a:endParaRPr lang="zh-CN" altLang="en-US"/>
        </a:p>
      </dgm:t>
    </dgm:pt>
    <dgm:pt modelId="{AC6C1EE1-D880-4759-AD26-57AB4CD37625}" type="sibTrans" cxnId="{1C4A1B78-881F-4472-941B-9A6B14E42D3A}">
      <dgm:prSet/>
      <dgm:spPr/>
      <dgm:t>
        <a:bodyPr/>
        <a:lstStyle/>
        <a:p>
          <a:endParaRPr lang="zh-CN" altLang="en-US"/>
        </a:p>
      </dgm:t>
    </dgm:pt>
    <dgm:pt modelId="{B4221773-A117-45F4-941E-502DB4AFACF6}">
      <dgm:prSet phldrT="[文本]" custT="1"/>
      <dgm:spPr/>
      <dgm:t>
        <a:bodyPr/>
        <a:lstStyle/>
        <a:p>
          <a:r>
            <a:rPr lang="zh-CN" altLang="en-US" sz="3600" dirty="0"/>
            <a:t>古诗</a:t>
          </a:r>
          <a:endParaRPr lang="en-US" altLang="zh-CN" sz="3600" dirty="0"/>
        </a:p>
        <a:p>
          <a:r>
            <a:rPr lang="zh-CN" altLang="en-US" sz="3600" dirty="0"/>
            <a:t>阅读</a:t>
          </a:r>
        </a:p>
      </dgm:t>
    </dgm:pt>
    <dgm:pt modelId="{F65796A3-25D4-4CB2-A919-B1054FD405A7}" type="parTrans" cxnId="{4FDF841E-4CF8-4CA3-86BA-48C6F332D4CF}">
      <dgm:prSet/>
      <dgm:spPr/>
      <dgm:t>
        <a:bodyPr/>
        <a:lstStyle/>
        <a:p>
          <a:endParaRPr lang="zh-CN" altLang="en-US"/>
        </a:p>
      </dgm:t>
    </dgm:pt>
    <dgm:pt modelId="{FED32233-05D1-4B30-8B9D-573D0672152A}" type="sibTrans" cxnId="{4FDF841E-4CF8-4CA3-86BA-48C6F332D4CF}">
      <dgm:prSet/>
      <dgm:spPr/>
      <dgm:t>
        <a:bodyPr/>
        <a:lstStyle/>
        <a:p>
          <a:endParaRPr lang="zh-CN" altLang="en-US"/>
        </a:p>
      </dgm:t>
    </dgm:pt>
    <dgm:pt modelId="{07F3F474-6EE6-4B8B-B9BE-49B4CBB097B3}" type="pres">
      <dgm:prSet presAssocID="{966CC437-29AE-4D81-BD1F-A8DC21C613D8}" presName="linearFlow" presStyleCnt="0">
        <dgm:presLayoutVars>
          <dgm:dir/>
          <dgm:resizeHandles val="exact"/>
        </dgm:presLayoutVars>
      </dgm:prSet>
      <dgm:spPr/>
    </dgm:pt>
    <dgm:pt modelId="{B0A53D34-DEC5-4667-A54A-3AFA2C8FB87D}" type="pres">
      <dgm:prSet presAssocID="{657D4D5B-5E2C-42F5-9F0A-7BD93CDCB94E}" presName="node" presStyleLbl="node1" presStyleIdx="0" presStyleCnt="3" custScaleX="110688">
        <dgm:presLayoutVars>
          <dgm:bulletEnabled val="1"/>
        </dgm:presLayoutVars>
      </dgm:prSet>
      <dgm:spPr/>
      <dgm:t>
        <a:bodyPr/>
        <a:lstStyle/>
        <a:p>
          <a:endParaRPr lang="zh-CN" altLang="en-US"/>
        </a:p>
      </dgm:t>
    </dgm:pt>
    <dgm:pt modelId="{F19ECE7A-9FD7-4DB4-82C4-59555B287F0D}" type="pres">
      <dgm:prSet presAssocID="{8C514F76-8092-4AA2-8AF5-854A50025F36}" presName="spacerL" presStyleCnt="0"/>
      <dgm:spPr/>
    </dgm:pt>
    <dgm:pt modelId="{5E8AD980-D6EA-46A8-A6E6-6E18AB0C9D1B}" type="pres">
      <dgm:prSet presAssocID="{8C514F76-8092-4AA2-8AF5-854A50025F36}" presName="sibTrans" presStyleLbl="sibTrans2D1" presStyleIdx="0" presStyleCnt="2"/>
      <dgm:spPr/>
      <dgm:t>
        <a:bodyPr/>
        <a:lstStyle/>
        <a:p>
          <a:endParaRPr lang="zh-CN" altLang="en-US"/>
        </a:p>
      </dgm:t>
    </dgm:pt>
    <dgm:pt modelId="{8E4FCC41-A58F-4FC8-B11F-148151852EB6}" type="pres">
      <dgm:prSet presAssocID="{8C514F76-8092-4AA2-8AF5-854A50025F36}" presName="spacerR" presStyleCnt="0"/>
      <dgm:spPr/>
    </dgm:pt>
    <dgm:pt modelId="{8B322D46-F586-4E0F-8D90-5CEF6B74DF18}" type="pres">
      <dgm:prSet presAssocID="{0195C543-A868-4764-B03F-9C2E563BD7B7}" presName="node" presStyleLbl="node1" presStyleIdx="1" presStyleCnt="3" custScaleX="191000">
        <dgm:presLayoutVars>
          <dgm:bulletEnabled val="1"/>
        </dgm:presLayoutVars>
      </dgm:prSet>
      <dgm:spPr/>
      <dgm:t>
        <a:bodyPr/>
        <a:lstStyle/>
        <a:p>
          <a:endParaRPr lang="zh-CN" altLang="en-US"/>
        </a:p>
      </dgm:t>
    </dgm:pt>
    <dgm:pt modelId="{5F483B84-D983-4363-A8BE-18EFC1ADFC16}" type="pres">
      <dgm:prSet presAssocID="{AC6C1EE1-D880-4759-AD26-57AB4CD37625}" presName="spacerL" presStyleCnt="0"/>
      <dgm:spPr/>
    </dgm:pt>
    <dgm:pt modelId="{4754BB44-DEDD-4B77-8841-6A39C426E133}" type="pres">
      <dgm:prSet presAssocID="{AC6C1EE1-D880-4759-AD26-57AB4CD37625}" presName="sibTrans" presStyleLbl="sibTrans2D1" presStyleIdx="1" presStyleCnt="2"/>
      <dgm:spPr/>
      <dgm:t>
        <a:bodyPr/>
        <a:lstStyle/>
        <a:p>
          <a:endParaRPr lang="zh-CN" altLang="en-US"/>
        </a:p>
      </dgm:t>
    </dgm:pt>
    <dgm:pt modelId="{BD77A476-90A3-4BF2-B242-9BBA17E17FB4}" type="pres">
      <dgm:prSet presAssocID="{AC6C1EE1-D880-4759-AD26-57AB4CD37625}" presName="spacerR" presStyleCnt="0"/>
      <dgm:spPr/>
    </dgm:pt>
    <dgm:pt modelId="{2DEB54E0-56D9-4B2F-A715-9F9AB85360E0}" type="pres">
      <dgm:prSet presAssocID="{B4221773-A117-45F4-941E-502DB4AFACF6}" presName="node" presStyleLbl="node1" presStyleIdx="2" presStyleCnt="3">
        <dgm:presLayoutVars>
          <dgm:bulletEnabled val="1"/>
        </dgm:presLayoutVars>
      </dgm:prSet>
      <dgm:spPr/>
      <dgm:t>
        <a:bodyPr/>
        <a:lstStyle/>
        <a:p>
          <a:endParaRPr lang="zh-CN" altLang="en-US"/>
        </a:p>
      </dgm:t>
    </dgm:pt>
  </dgm:ptLst>
  <dgm:cxnLst>
    <dgm:cxn modelId="{F11B4FBD-99F4-415D-A61D-07DD10A346BA}" type="presOf" srcId="{657D4D5B-5E2C-42F5-9F0A-7BD93CDCB94E}" destId="{B0A53D34-DEC5-4667-A54A-3AFA2C8FB87D}" srcOrd="0" destOrd="0" presId="urn:microsoft.com/office/officeart/2005/8/layout/equation1"/>
    <dgm:cxn modelId="{C302FC3B-7191-4308-949C-E5D1A237AAA7}" type="presOf" srcId="{8C514F76-8092-4AA2-8AF5-854A50025F36}" destId="{5E8AD980-D6EA-46A8-A6E6-6E18AB0C9D1B}" srcOrd="0" destOrd="0" presId="urn:microsoft.com/office/officeart/2005/8/layout/equation1"/>
    <dgm:cxn modelId="{4CE81119-AAB8-4D7B-B99E-6EB02D8D05E0}" type="presOf" srcId="{B4221773-A117-45F4-941E-502DB4AFACF6}" destId="{2DEB54E0-56D9-4B2F-A715-9F9AB85360E0}" srcOrd="0" destOrd="0" presId="urn:microsoft.com/office/officeart/2005/8/layout/equation1"/>
    <dgm:cxn modelId="{4FDF841E-4CF8-4CA3-86BA-48C6F332D4CF}" srcId="{966CC437-29AE-4D81-BD1F-A8DC21C613D8}" destId="{B4221773-A117-45F4-941E-502DB4AFACF6}" srcOrd="2" destOrd="0" parTransId="{F65796A3-25D4-4CB2-A919-B1054FD405A7}" sibTransId="{FED32233-05D1-4B30-8B9D-573D0672152A}"/>
    <dgm:cxn modelId="{1C4A1B78-881F-4472-941B-9A6B14E42D3A}" srcId="{966CC437-29AE-4D81-BD1F-A8DC21C613D8}" destId="{0195C543-A868-4764-B03F-9C2E563BD7B7}" srcOrd="1" destOrd="0" parTransId="{DCD5D06F-46BD-46B8-889C-AB5DD65C4A25}" sibTransId="{AC6C1EE1-D880-4759-AD26-57AB4CD37625}"/>
    <dgm:cxn modelId="{0CA0DF86-2731-4EE2-82CA-7F3088581DDA}" srcId="{966CC437-29AE-4D81-BD1F-A8DC21C613D8}" destId="{657D4D5B-5E2C-42F5-9F0A-7BD93CDCB94E}" srcOrd="0" destOrd="0" parTransId="{915B09D3-0109-407E-9F0A-8A5CDAC4A7F5}" sibTransId="{8C514F76-8092-4AA2-8AF5-854A50025F36}"/>
    <dgm:cxn modelId="{6F6F34FF-160E-4E89-AA85-B71FE5A23022}" type="presOf" srcId="{0195C543-A868-4764-B03F-9C2E563BD7B7}" destId="{8B322D46-F586-4E0F-8D90-5CEF6B74DF18}" srcOrd="0" destOrd="0" presId="urn:microsoft.com/office/officeart/2005/8/layout/equation1"/>
    <dgm:cxn modelId="{6AF3B147-2DCD-4187-AE5E-1B6DEAD13C61}" type="presOf" srcId="{AC6C1EE1-D880-4759-AD26-57AB4CD37625}" destId="{4754BB44-DEDD-4B77-8841-6A39C426E133}" srcOrd="0" destOrd="0" presId="urn:microsoft.com/office/officeart/2005/8/layout/equation1"/>
    <dgm:cxn modelId="{42644AAB-D5B1-4AC1-8DB2-050998EBDA15}" type="presOf" srcId="{966CC437-29AE-4D81-BD1F-A8DC21C613D8}" destId="{07F3F474-6EE6-4B8B-B9BE-49B4CBB097B3}" srcOrd="0" destOrd="0" presId="urn:microsoft.com/office/officeart/2005/8/layout/equation1"/>
    <dgm:cxn modelId="{408E6ADF-AEFB-4B49-BB7F-66D39011E7CA}" type="presParOf" srcId="{07F3F474-6EE6-4B8B-B9BE-49B4CBB097B3}" destId="{B0A53D34-DEC5-4667-A54A-3AFA2C8FB87D}" srcOrd="0" destOrd="0" presId="urn:microsoft.com/office/officeart/2005/8/layout/equation1"/>
    <dgm:cxn modelId="{8B407311-4F22-44B0-B560-C0DF07A7770D}" type="presParOf" srcId="{07F3F474-6EE6-4B8B-B9BE-49B4CBB097B3}" destId="{F19ECE7A-9FD7-4DB4-82C4-59555B287F0D}" srcOrd="1" destOrd="0" presId="urn:microsoft.com/office/officeart/2005/8/layout/equation1"/>
    <dgm:cxn modelId="{B121CF9A-FF92-400A-B6E4-29286CF98BE1}" type="presParOf" srcId="{07F3F474-6EE6-4B8B-B9BE-49B4CBB097B3}" destId="{5E8AD980-D6EA-46A8-A6E6-6E18AB0C9D1B}" srcOrd="2" destOrd="0" presId="urn:microsoft.com/office/officeart/2005/8/layout/equation1"/>
    <dgm:cxn modelId="{FCC41815-EFEC-48D7-8A35-126C5F8340B6}" type="presParOf" srcId="{07F3F474-6EE6-4B8B-B9BE-49B4CBB097B3}" destId="{8E4FCC41-A58F-4FC8-B11F-148151852EB6}" srcOrd="3" destOrd="0" presId="urn:microsoft.com/office/officeart/2005/8/layout/equation1"/>
    <dgm:cxn modelId="{48666842-5691-47F5-80F4-60FE31B9FB6A}" type="presParOf" srcId="{07F3F474-6EE6-4B8B-B9BE-49B4CBB097B3}" destId="{8B322D46-F586-4E0F-8D90-5CEF6B74DF18}" srcOrd="4" destOrd="0" presId="urn:microsoft.com/office/officeart/2005/8/layout/equation1"/>
    <dgm:cxn modelId="{70E72ED6-1C1E-4217-B969-5ABB9EEBB50C}" type="presParOf" srcId="{07F3F474-6EE6-4B8B-B9BE-49B4CBB097B3}" destId="{5F483B84-D983-4363-A8BE-18EFC1ADFC16}" srcOrd="5" destOrd="0" presId="urn:microsoft.com/office/officeart/2005/8/layout/equation1"/>
    <dgm:cxn modelId="{BDD1DC8E-1AF2-49E1-AFDF-B431289A2764}" type="presParOf" srcId="{07F3F474-6EE6-4B8B-B9BE-49B4CBB097B3}" destId="{4754BB44-DEDD-4B77-8841-6A39C426E133}" srcOrd="6" destOrd="0" presId="urn:microsoft.com/office/officeart/2005/8/layout/equation1"/>
    <dgm:cxn modelId="{6C94A2DD-C2A3-46E8-A221-9AB12B9D1D03}" type="presParOf" srcId="{07F3F474-6EE6-4B8B-B9BE-49B4CBB097B3}" destId="{BD77A476-90A3-4BF2-B242-9BBA17E17FB4}" srcOrd="7" destOrd="0" presId="urn:microsoft.com/office/officeart/2005/8/layout/equation1"/>
    <dgm:cxn modelId="{D5A4D9A8-78F1-414D-A3C5-CA24644F796A}" type="presParOf" srcId="{07F3F474-6EE6-4B8B-B9BE-49B4CBB097B3}" destId="{2DEB54E0-56D9-4B2F-A715-9F9AB85360E0}" srcOrd="8" destOrd="0" presId="urn:microsoft.com/office/officeart/2005/8/layout/equati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5D4835-089C-4588-972A-2E1A55DEDB4C}">
      <dsp:nvSpPr>
        <dsp:cNvPr id="0" name=""/>
        <dsp:cNvSpPr/>
      </dsp:nvSpPr>
      <dsp:spPr>
        <a:xfrm>
          <a:off x="2421352" y="0"/>
          <a:ext cx="2147832" cy="2147832"/>
        </a:xfrm>
        <a:prstGeom prst="triangl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9B30D33-AE05-4D63-8CD9-EDB94FD759CF}">
      <dsp:nvSpPr>
        <dsp:cNvPr id="0" name=""/>
        <dsp:cNvSpPr/>
      </dsp:nvSpPr>
      <dsp:spPr>
        <a:xfrm>
          <a:off x="3223288" y="215936"/>
          <a:ext cx="1396090" cy="50843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a:solidFill>
                <a:srgbClr val="FF0000"/>
              </a:solidFill>
              <a:latin typeface="黑体" pitchFamily="49" charset="-122"/>
              <a:ea typeface="黑体" pitchFamily="49" charset="-122"/>
            </a:rPr>
            <a:t>人文高考 </a:t>
          </a:r>
          <a:endParaRPr lang="zh-CN" altLang="en-US" kern="1200" dirty="0">
            <a:solidFill>
              <a:srgbClr val="FF0000"/>
            </a:solidFill>
          </a:endParaRPr>
        </a:p>
      </dsp:txBody>
      <dsp:txXfrm>
        <a:off x="3223288" y="215936"/>
        <a:ext cx="1396090" cy="508432"/>
      </dsp:txXfrm>
    </dsp:sp>
    <dsp:sp modelId="{8C20FD89-0865-4034-ABEB-948326DBCEAC}">
      <dsp:nvSpPr>
        <dsp:cNvPr id="0" name=""/>
        <dsp:cNvSpPr/>
      </dsp:nvSpPr>
      <dsp:spPr>
        <a:xfrm>
          <a:off x="3223288" y="787922"/>
          <a:ext cx="1396090" cy="50843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a:solidFill>
                <a:srgbClr val="FF0000"/>
              </a:solidFill>
              <a:latin typeface="黑体" pitchFamily="49" charset="-122"/>
              <a:ea typeface="黑体" pitchFamily="49" charset="-122"/>
            </a:rPr>
            <a:t>绿色高考</a:t>
          </a:r>
          <a:endParaRPr lang="zh-CN" altLang="en-US" kern="1200" dirty="0">
            <a:solidFill>
              <a:srgbClr val="FF0000"/>
            </a:solidFill>
          </a:endParaRPr>
        </a:p>
      </dsp:txBody>
      <dsp:txXfrm>
        <a:off x="3223288" y="787922"/>
        <a:ext cx="1396090" cy="508432"/>
      </dsp:txXfrm>
    </dsp:sp>
    <dsp:sp modelId="{32BCC2FD-E07E-47FB-9DA2-33B7CD30ACE2}">
      <dsp:nvSpPr>
        <dsp:cNvPr id="0" name=""/>
        <dsp:cNvSpPr/>
      </dsp:nvSpPr>
      <dsp:spPr>
        <a:xfrm>
          <a:off x="3223288" y="1359909"/>
          <a:ext cx="1396090" cy="508432"/>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800" kern="1200" dirty="0">
              <a:solidFill>
                <a:srgbClr val="FF0000"/>
              </a:solidFill>
              <a:latin typeface="黑体" pitchFamily="49" charset="-122"/>
              <a:ea typeface="黑体" pitchFamily="49" charset="-122"/>
            </a:rPr>
            <a:t>校本高考</a:t>
          </a:r>
          <a:endParaRPr lang="en-US" altLang="zh-CN" sz="1800" kern="1200" dirty="0">
            <a:solidFill>
              <a:srgbClr val="FF0000"/>
            </a:solidFill>
            <a:latin typeface="黑体" pitchFamily="49" charset="-122"/>
            <a:ea typeface="黑体" pitchFamily="49" charset="-122"/>
          </a:endParaRPr>
        </a:p>
        <a:p>
          <a:pPr lvl="0" algn="ctr" defTabSz="1422400">
            <a:spcBef>
              <a:spcPct val="0"/>
            </a:spcBef>
            <a:spcAft>
              <a:spcPct val="35000"/>
            </a:spcAft>
          </a:pPr>
          <a:endParaRPr lang="zh-CN" altLang="en-US" kern="1200" dirty="0">
            <a:solidFill>
              <a:srgbClr val="FF0000"/>
            </a:solidFill>
          </a:endParaRPr>
        </a:p>
      </dsp:txBody>
      <dsp:txXfrm>
        <a:off x="3223288" y="1359909"/>
        <a:ext cx="1396090" cy="508432"/>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kumimoji="1"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kumimoji="1" sz="1200" smtClean="0"/>
            </a:lvl1pPr>
          </a:lstStyle>
          <a:p>
            <a:pPr>
              <a:defRPr/>
            </a:pPr>
            <a:fld id="{577B2184-7486-47E1-8184-C687D2C07E77}" type="datetimeFigureOut">
              <a:rPr lang="zh-CN" altLang="en-US"/>
              <a:pPr>
                <a:defRPr/>
              </a:pPr>
              <a:t>2017/4/1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二级</a:t>
            </a:r>
          </a:p>
          <a:p>
            <a:pPr lvl="2"/>
            <a:r>
              <a:rPr lang="zh-CN" altLang="en-US" noProof="0"/>
              <a:t>三级</a:t>
            </a:r>
          </a:p>
          <a:p>
            <a:pPr lvl="3"/>
            <a:r>
              <a:rPr lang="zh-CN" altLang="en-US" noProof="0"/>
              <a:t>四级</a:t>
            </a:r>
          </a:p>
          <a:p>
            <a:pPr lvl="4"/>
            <a:r>
              <a:rPr lang="zh-CN" altLang="en-US" noProof="0"/>
              <a:t>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kumimoji="1" sz="1200"/>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kumimoji="1" sz="1200" smtClean="0"/>
            </a:lvl1pPr>
          </a:lstStyle>
          <a:p>
            <a:pPr>
              <a:defRPr/>
            </a:pPr>
            <a:fld id="{2E61DA24-7BF7-4411-990B-6F17214491B9}" type="slidenum">
              <a:rPr lang="zh-CN" altLang="en-US"/>
              <a:pPr>
                <a:defRPr/>
              </a:pPr>
              <a:t>‹#›</a:t>
            </a:fld>
            <a:endParaRPr lang="zh-CN" altLang="en-US"/>
          </a:p>
        </p:txBody>
      </p:sp>
    </p:spTree>
    <p:extLst>
      <p:ext uri="{BB962C8B-B14F-4D97-AF65-F5344CB8AC3E}">
        <p14:creationId xmlns="" xmlns:p14="http://schemas.microsoft.com/office/powerpoint/2010/main" val="2794783529"/>
      </p:ext>
    </p:extLst>
  </p:cSld>
  <p:clrMap bg1="lt1" tx1="dk1" bg2="lt2" tx2="dk2" accent1="accent1" accent2="accent2" accent3="accent3" accent4="accent4" accent5="accent5" accent6="accent6" hlink="hlink" folHlink="folHlink"/>
  <p:notesStyle>
    <a:lvl1pPr algn="l" defTabSz="457189" rtl="0" fontAlgn="base">
      <a:spcBef>
        <a:spcPct val="30000"/>
      </a:spcBef>
      <a:spcAft>
        <a:spcPct val="0"/>
      </a:spcAft>
      <a:defRPr sz="1200" kern="1200">
        <a:solidFill>
          <a:schemeClr val="tx1"/>
        </a:solidFill>
        <a:latin typeface="+mn-lt"/>
        <a:ea typeface="+mn-ea"/>
        <a:cs typeface="+mn-cs"/>
      </a:defRPr>
    </a:lvl1pPr>
    <a:lvl2pPr marL="457189" algn="l" defTabSz="457189" rtl="0" fontAlgn="base">
      <a:spcBef>
        <a:spcPct val="30000"/>
      </a:spcBef>
      <a:spcAft>
        <a:spcPct val="0"/>
      </a:spcAft>
      <a:defRPr sz="1200" kern="1200">
        <a:solidFill>
          <a:schemeClr val="tx1"/>
        </a:solidFill>
        <a:latin typeface="+mn-lt"/>
        <a:ea typeface="+mn-ea"/>
        <a:cs typeface="+mn-cs"/>
      </a:defRPr>
    </a:lvl2pPr>
    <a:lvl3pPr marL="914378" algn="l" defTabSz="457189" rtl="0" fontAlgn="base">
      <a:spcBef>
        <a:spcPct val="30000"/>
      </a:spcBef>
      <a:spcAft>
        <a:spcPct val="0"/>
      </a:spcAft>
      <a:defRPr sz="1200" kern="1200">
        <a:solidFill>
          <a:schemeClr val="tx1"/>
        </a:solidFill>
        <a:latin typeface="+mn-lt"/>
        <a:ea typeface="+mn-ea"/>
        <a:cs typeface="+mn-cs"/>
      </a:defRPr>
    </a:lvl3pPr>
    <a:lvl4pPr marL="1371566" algn="l" defTabSz="457189" rtl="0" fontAlgn="base">
      <a:spcBef>
        <a:spcPct val="30000"/>
      </a:spcBef>
      <a:spcAft>
        <a:spcPct val="0"/>
      </a:spcAft>
      <a:defRPr sz="1200" kern="1200">
        <a:solidFill>
          <a:schemeClr val="tx1"/>
        </a:solidFill>
        <a:latin typeface="+mn-lt"/>
        <a:ea typeface="+mn-ea"/>
        <a:cs typeface="+mn-cs"/>
      </a:defRPr>
    </a:lvl4pPr>
    <a:lvl5pPr marL="1828754" algn="l" defTabSz="457189" rtl="0" fontAlgn="base">
      <a:spcBef>
        <a:spcPct val="30000"/>
      </a:spcBef>
      <a:spcAft>
        <a:spcPct val="0"/>
      </a:spcAft>
      <a:defRPr sz="1200" kern="1200">
        <a:solidFill>
          <a:schemeClr val="tx1"/>
        </a:solidFill>
        <a:latin typeface="+mn-lt"/>
        <a:ea typeface="+mn-ea"/>
        <a:cs typeface="+mn-cs"/>
      </a:defRPr>
    </a:lvl5pPr>
    <a:lvl6pPr marL="2285943" algn="l" defTabSz="457189" rtl="0" eaLnBrk="1" latinLnBrk="0" hangingPunct="1">
      <a:defRPr sz="1200" kern="1200">
        <a:solidFill>
          <a:schemeClr val="tx1"/>
        </a:solidFill>
        <a:latin typeface="+mn-lt"/>
        <a:ea typeface="+mn-ea"/>
        <a:cs typeface="+mn-cs"/>
      </a:defRPr>
    </a:lvl6pPr>
    <a:lvl7pPr marL="2743132" algn="l" defTabSz="457189" rtl="0" eaLnBrk="1" latinLnBrk="0" hangingPunct="1">
      <a:defRPr sz="1200" kern="1200">
        <a:solidFill>
          <a:schemeClr val="tx1"/>
        </a:solidFill>
        <a:latin typeface="+mn-lt"/>
        <a:ea typeface="+mn-ea"/>
        <a:cs typeface="+mn-cs"/>
      </a:defRPr>
    </a:lvl7pPr>
    <a:lvl8pPr marL="3200320" algn="l" defTabSz="457189" rtl="0" eaLnBrk="1" latinLnBrk="0" hangingPunct="1">
      <a:defRPr sz="1200" kern="1200">
        <a:solidFill>
          <a:schemeClr val="tx1"/>
        </a:solidFill>
        <a:latin typeface="+mn-lt"/>
        <a:ea typeface="+mn-ea"/>
        <a:cs typeface="+mn-cs"/>
      </a:defRPr>
    </a:lvl8pPr>
    <a:lvl9pPr marL="3657509" algn="l" defTabSz="45718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p:sp>
      <p:sp>
        <p:nvSpPr>
          <p:cNvPr id="40963" name="备注占位符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40964"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1BF77BB6-0081-49AB-B48C-1E7CA6965F2D}" type="slidenum">
              <a:rPr lang="en-US" altLang="zh-CN" b="0" smtClean="0">
                <a:solidFill>
                  <a:prstClr val="black"/>
                </a:solidFill>
                <a:ea typeface="华文细黑" pitchFamily="2" charset="-122"/>
              </a:rPr>
              <a:pPr eaLnBrk="1" hangingPunct="1"/>
              <a:t>93</a:t>
            </a:fld>
            <a:endParaRPr lang="en-US" altLang="zh-CN" b="0" smtClean="0">
              <a:solidFill>
                <a:prstClr val="black"/>
              </a:solidFill>
              <a:ea typeface="华文细黑"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fld id="{88C9FB59-FF2B-4BA8-A118-238A31290846}" type="slidenum">
              <a:rPr lang="en-US" altLang="zh-CN" b="0" smtClean="0">
                <a:solidFill>
                  <a:prstClr val="black"/>
                </a:solidFill>
                <a:ea typeface="华文细黑" pitchFamily="2" charset="-122"/>
              </a:rPr>
              <a:pPr eaLnBrk="1" hangingPunct="1"/>
              <a:t>95</a:t>
            </a:fld>
            <a:endParaRPr lang="en-US" altLang="zh-CN" b="0" smtClean="0">
              <a:solidFill>
                <a:prstClr val="black"/>
              </a:solidFill>
              <a:ea typeface="华文细黑"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ln/>
        </p:spPr>
      </p:sp>
      <p:sp>
        <p:nvSpPr>
          <p:cNvPr id="41987" name="备注占位符 2"/>
          <p:cNvSpPr>
            <a:spLocks noGrp="1"/>
          </p:cNvSpPr>
          <p:nvPr>
            <p:ph type="body" idx="1"/>
          </p:nvPr>
        </p:nvSpPr>
        <p:spPr>
          <a:noFill/>
          <a:ln/>
        </p:spPr>
        <p:txBody>
          <a:bodyPr/>
          <a:lstStyle/>
          <a:p>
            <a:pPr eaLnBrk="1" hangingPunct="1"/>
            <a:endParaRPr lang="zh-CN" altLang="en-US" smtClean="0"/>
          </a:p>
        </p:txBody>
      </p:sp>
      <p:sp>
        <p:nvSpPr>
          <p:cNvPr id="41988" name="灯片编号占位符 3"/>
          <p:cNvSpPr>
            <a:spLocks noGrp="1"/>
          </p:cNvSpPr>
          <p:nvPr>
            <p:ph type="sldNum" sz="quarter" idx="5"/>
          </p:nvPr>
        </p:nvSpPr>
        <p:spPr>
          <a:noFill/>
        </p:spPr>
        <p:txBody>
          <a:bodyPr/>
          <a:lstStyle/>
          <a:p>
            <a:fld id="{25C337E8-555C-4431-82EF-731CB8748408}" type="slidenum">
              <a:rPr lang="en-US" altLang="zh-CN" smtClean="0"/>
              <a:pPr/>
              <a:t>98</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C:\Users\iamisis\Desktop\崔老师的PPT\bghome0.pn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标题 1"/>
          <p:cNvSpPr>
            <a:spLocks noGrp="1"/>
          </p:cNvSpPr>
          <p:nvPr>
            <p:ph type="ctrTitle"/>
          </p:nvPr>
        </p:nvSpPr>
        <p:spPr>
          <a:xfrm>
            <a:off x="685800" y="1597843"/>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D54A1C62-0365-44D6-84B9-162752C28D9F}" type="datetimeFigureOut">
              <a:rPr lang="zh-CN" altLang="en-US"/>
              <a:pPr>
                <a:defRPr/>
              </a:pPr>
              <a:t>2017/4/1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5A1D40B-A3F0-4158-B85C-8418D1128C5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6F3B71F-EC53-46F0-9755-97529EA5DA38}" type="datetimeFigureOut">
              <a:rPr lang="zh-CN" altLang="en-US"/>
              <a:pPr>
                <a:defRPr/>
              </a:pPr>
              <a:t>2017/4/1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7DB4DDD-B7DF-44E4-AB9A-4D3B78A6C1A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21F6027-E518-4697-AED0-FDCA82010B22}" type="datetimeFigureOut">
              <a:rPr lang="zh-CN" altLang="en-US"/>
              <a:pPr>
                <a:defRPr/>
              </a:pPr>
              <a:t>2017/4/1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24EB36-880A-4804-AF97-10F799AC8932}"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133600" y="114300"/>
            <a:ext cx="6477000" cy="457200"/>
          </a:xfrm>
        </p:spPr>
        <p:txBody>
          <a:bodyPr/>
          <a:lstStyle/>
          <a:p>
            <a:r>
              <a:rPr lang="zh-CN" altLang="en-US"/>
              <a:t>单击此处编辑母版标题样式</a:t>
            </a:r>
          </a:p>
        </p:txBody>
      </p:sp>
      <p:sp>
        <p:nvSpPr>
          <p:cNvPr id="3" name="表格占位符 2"/>
          <p:cNvSpPr>
            <a:spLocks noGrp="1"/>
          </p:cNvSpPr>
          <p:nvPr>
            <p:ph type="tbl" idx="1"/>
          </p:nvPr>
        </p:nvSpPr>
        <p:spPr>
          <a:xfrm>
            <a:off x="685800" y="1428750"/>
            <a:ext cx="7772400" cy="3143250"/>
          </a:xfrm>
        </p:spPr>
        <p:txBody>
          <a:bodyPr/>
          <a:lstStyle/>
          <a:p>
            <a:pPr lvl="0"/>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200151"/>
            <a:ext cx="4038600" cy="33944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A7DE5EDC-053E-4F78-BB73-97790FEB8ED9}" type="slidenum">
              <a:rPr lang="zh-CN" altLang="en-US"/>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403352" y="353617"/>
            <a:ext cx="7345363" cy="490538"/>
          </a:xfrm>
        </p:spPr>
        <p:txBody>
          <a:bodyPr/>
          <a:lstStyle/>
          <a:p>
            <a:r>
              <a:rPr lang="zh-CN" altLang="en-US" noProof="1"/>
              <a:t>单击此处编辑母版标题样式</a:t>
            </a:r>
          </a:p>
        </p:txBody>
      </p:sp>
      <p:sp>
        <p:nvSpPr>
          <p:cNvPr id="3" name="图表占位符 2"/>
          <p:cNvSpPr>
            <a:spLocks noGrp="1"/>
          </p:cNvSpPr>
          <p:nvPr>
            <p:ph type="chart" idx="1"/>
          </p:nvPr>
        </p:nvSpPr>
        <p:spPr>
          <a:xfrm>
            <a:off x="500063" y="906067"/>
            <a:ext cx="8229600" cy="3394472"/>
          </a:xfrm>
        </p:spPr>
        <p:txBody>
          <a:bodyPr rtlCol="0">
            <a:normAutofit/>
          </a:bodyPr>
          <a:lstStyle/>
          <a:p>
            <a:pPr lvl="0"/>
            <a:endParaRPr lang="zh-CN" altLang="en-US" noProof="0"/>
          </a:p>
        </p:txBody>
      </p:sp>
      <p:sp>
        <p:nvSpPr>
          <p:cNvPr id="4" name="日期占位符 3"/>
          <p:cNvSpPr>
            <a:spLocks noGrp="1"/>
          </p:cNvSpPr>
          <p:nvPr>
            <p:ph type="dt" sz="half" idx="10"/>
          </p:nvPr>
        </p:nvSpPr>
        <p:spPr/>
        <p:txBody>
          <a:bodyPr/>
          <a:lstStyle>
            <a:lvl1pPr>
              <a:defRPr/>
            </a:lvl1pPr>
          </a:lstStyle>
          <a:p>
            <a:pPr>
              <a:defRPr/>
            </a:pPr>
            <a:fld id="{575C8D4A-1742-40E0-8DF7-FA03DDC26ACD}" type="datetimeFigureOut">
              <a:rPr lang="zh-CN" altLang="en-US"/>
              <a:pPr>
                <a:defRPr/>
              </a:pPr>
              <a:t>2017/4/1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A95A56D-78FA-43DF-96CA-6FF428C8471F}"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88508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2" descr="C:\Users\iamisis\Desktop\崔老师的PPT\bghome0.png"/>
          <p:cNvPicPr>
            <a:picLocks noChangeAspect="1" noChangeArrowheads="1"/>
          </p:cNvPicPr>
          <p:nvPr userDrawn="1"/>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 name="标题 1"/>
          <p:cNvSpPr>
            <a:spLocks noGrp="1"/>
          </p:cNvSpPr>
          <p:nvPr>
            <p:ph type="ctrTitle"/>
          </p:nvPr>
        </p:nvSpPr>
        <p:spPr>
          <a:xfrm>
            <a:off x="685800" y="1597843"/>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zh-CN" altLang="en-US"/>
              <a:t>单击此处编辑母版副标题样式</a:t>
            </a:r>
          </a:p>
        </p:txBody>
      </p:sp>
      <p:sp>
        <p:nvSpPr>
          <p:cNvPr id="5" name="日期占位符 3"/>
          <p:cNvSpPr>
            <a:spLocks noGrp="1"/>
          </p:cNvSpPr>
          <p:nvPr>
            <p:ph type="dt" sz="half" idx="10"/>
          </p:nvPr>
        </p:nvSpPr>
        <p:spPr/>
        <p:txBody>
          <a:bodyPr/>
          <a:lstStyle>
            <a:lvl1pPr>
              <a:defRPr/>
            </a:lvl1pPr>
          </a:lstStyle>
          <a:p>
            <a:pPr>
              <a:defRPr/>
            </a:pPr>
            <a:fld id="{D54A1C62-0365-44D6-84B9-162752C28D9F}"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5A1D40B-A3F0-4158-B85C-8418D1128C5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4594211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cstate="print"/>
          <a:srcRect/>
          <a:stretch>
            <a:fillRect/>
          </a:stretch>
        </p:blipFill>
        <p:spPr bwMode="auto">
          <a:xfrm>
            <a:off x="0" y="-1588"/>
            <a:ext cx="9144000" cy="5146676"/>
          </a:xfrm>
          <a:prstGeom prst="rect">
            <a:avLst/>
          </a:prstGeom>
          <a:noFill/>
          <a:ln w="9525">
            <a:noFill/>
            <a:miter lim="800000"/>
            <a:headEnd/>
            <a:tailEnd/>
          </a:ln>
        </p:spPr>
      </p:pic>
      <p:sp>
        <p:nvSpPr>
          <p:cNvPr id="2" name="标题 1"/>
          <p:cNvSpPr>
            <a:spLocks noGrp="1"/>
          </p:cNvSpPr>
          <p:nvPr>
            <p:ph type="title"/>
          </p:nvPr>
        </p:nvSpPr>
        <p:spPr>
          <a:xfrm>
            <a:off x="457200" y="206003"/>
            <a:ext cx="8229600" cy="565571"/>
          </a:xfrm>
        </p:spPr>
        <p:txBody>
          <a:bodyPr>
            <a:normAutofit/>
          </a:bodyPr>
          <a:lstStyle>
            <a:lvl1pPr algn="l">
              <a:defRPr sz="2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a:t>单击此处编辑母版标题样式</a:t>
            </a:r>
          </a:p>
        </p:txBody>
      </p:sp>
      <p:sp>
        <p:nvSpPr>
          <p:cNvPr id="3" name="内容占位符 2"/>
          <p:cNvSpPr>
            <a:spLocks noGrp="1"/>
          </p:cNvSpPr>
          <p:nvPr>
            <p:ph idx="1"/>
          </p:nvPr>
        </p:nvSpPr>
        <p:spPr>
          <a:xfrm>
            <a:off x="457200" y="1121494"/>
            <a:ext cx="8229600" cy="3394472"/>
          </a:xfrm>
        </p:spPr>
        <p:txBody>
          <a:bodyPr/>
          <a:lstStyle>
            <a:lvl1pPr>
              <a:defRPr sz="2000">
                <a:latin typeface="微软雅黑" pitchFamily="34" charset="-122"/>
                <a:ea typeface="微软雅黑" pitchFamily="34" charset="-122"/>
              </a:defRPr>
            </a:lvl1pPr>
            <a:lvl2pPr>
              <a:defRPr sz="1800">
                <a:latin typeface="微软雅黑" pitchFamily="34" charset="-122"/>
                <a:ea typeface="微软雅黑" pitchFamily="34" charset="-122"/>
              </a:defRPr>
            </a:lvl2pPr>
            <a:lvl3pPr>
              <a:defRPr sz="1600">
                <a:latin typeface="微软雅黑" pitchFamily="34" charset="-122"/>
                <a:ea typeface="微软雅黑" pitchFamily="34" charset="-122"/>
              </a:defRPr>
            </a:lvl3pPr>
            <a:lvl4pPr>
              <a:defRPr sz="1400">
                <a:latin typeface="微软雅黑" pitchFamily="34" charset="-122"/>
                <a:ea typeface="微软雅黑" pitchFamily="34" charset="-122"/>
              </a:defRPr>
            </a:lvl4pPr>
            <a:lvl5pPr>
              <a:defRPr sz="1400">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 xmlns:p14="http://schemas.microsoft.com/office/powerpoint/2010/main" val="3201308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cstate="print"/>
          <a:srcRect/>
          <a:stretch>
            <a:fillRect/>
          </a:stretch>
        </p:blipFill>
        <p:spPr bwMode="auto">
          <a:xfrm>
            <a:off x="0" y="-1588"/>
            <a:ext cx="9144000" cy="5146676"/>
          </a:xfrm>
          <a:prstGeom prst="rect">
            <a:avLst/>
          </a:prstGeom>
          <a:noFill/>
          <a:ln w="9525">
            <a:noFill/>
            <a:miter lim="800000"/>
            <a:headEnd/>
            <a:tailEnd/>
          </a:ln>
        </p:spPr>
      </p:pic>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832C02D-B604-4A6A-B3D1-BAD8A2B69037}"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3B44CB93-6767-48C7-8808-6A988E24829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0073343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 xmlns:p14="http://schemas.microsoft.com/office/powerpoint/2010/main" val="2956309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cstate="print"/>
          <a:srcRect/>
          <a:stretch>
            <a:fillRect/>
          </a:stretch>
        </p:blipFill>
        <p:spPr bwMode="auto">
          <a:xfrm>
            <a:off x="0" y="-1588"/>
            <a:ext cx="9144000" cy="5146676"/>
          </a:xfrm>
          <a:prstGeom prst="rect">
            <a:avLst/>
          </a:prstGeom>
          <a:noFill/>
          <a:ln w="9525">
            <a:noFill/>
            <a:miter lim="800000"/>
            <a:headEnd/>
            <a:tailEnd/>
          </a:ln>
        </p:spPr>
      </p:pic>
      <p:sp>
        <p:nvSpPr>
          <p:cNvPr id="2" name="标题 1"/>
          <p:cNvSpPr>
            <a:spLocks noGrp="1"/>
          </p:cNvSpPr>
          <p:nvPr>
            <p:ph type="title"/>
          </p:nvPr>
        </p:nvSpPr>
        <p:spPr>
          <a:xfrm>
            <a:off x="457200" y="206003"/>
            <a:ext cx="8229600" cy="565571"/>
          </a:xfrm>
        </p:spPr>
        <p:txBody>
          <a:bodyPr>
            <a:normAutofit/>
          </a:bodyPr>
          <a:lstStyle>
            <a:lvl1pPr algn="l">
              <a:defRPr sz="2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a:t>单击此处编辑母版标题样式</a:t>
            </a:r>
          </a:p>
        </p:txBody>
      </p:sp>
      <p:sp>
        <p:nvSpPr>
          <p:cNvPr id="3" name="内容占位符 2"/>
          <p:cNvSpPr>
            <a:spLocks noGrp="1"/>
          </p:cNvSpPr>
          <p:nvPr>
            <p:ph idx="1"/>
          </p:nvPr>
        </p:nvSpPr>
        <p:spPr>
          <a:xfrm>
            <a:off x="457200" y="1121494"/>
            <a:ext cx="8229600" cy="3394472"/>
          </a:xfrm>
        </p:spPr>
        <p:txBody>
          <a:bodyPr/>
          <a:lstStyle>
            <a:lvl1pPr>
              <a:defRPr sz="2000">
                <a:latin typeface="微软雅黑" pitchFamily="34" charset="-122"/>
                <a:ea typeface="微软雅黑" pitchFamily="34" charset="-122"/>
              </a:defRPr>
            </a:lvl1pPr>
            <a:lvl2pPr>
              <a:defRPr sz="1800">
                <a:latin typeface="微软雅黑" pitchFamily="34" charset="-122"/>
                <a:ea typeface="微软雅黑" pitchFamily="34" charset="-122"/>
              </a:defRPr>
            </a:lvl2pPr>
            <a:lvl3pPr>
              <a:defRPr sz="1600">
                <a:latin typeface="微软雅黑" pitchFamily="34" charset="-122"/>
                <a:ea typeface="微软雅黑" pitchFamily="34" charset="-122"/>
              </a:defRPr>
            </a:lvl3pPr>
            <a:lvl4pPr>
              <a:defRPr sz="1400">
                <a:latin typeface="微软雅黑" pitchFamily="34" charset="-122"/>
                <a:ea typeface="微软雅黑" pitchFamily="34" charset="-122"/>
              </a:defRPr>
            </a:lvl4pPr>
            <a:lvl5pPr>
              <a:defRPr sz="1400">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4"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4"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84A967B-9707-4B53-BFCA-9F6C03E47EB2}"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85F205B3-DC47-441E-A18F-9C6585A0F2B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536329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EDCFE8B-AD2C-419E-9147-C167D487FA73}"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42A6032A-056F-4454-93E6-0299A34DBD8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1500532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37982C8-BD25-4405-B2E9-D41088DF2C6C}"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2883882-CEFA-4555-A726-54547B57F44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9855022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1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C82A3BC-90C9-41A1-988E-300D6D7CF5DE}"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4A99516-70AA-4028-9B0C-0005990BD2C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4068765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pPr lvl="0"/>
            <a:endParaRPr lang="zh-CN" altLang="en-US" noProof="0"/>
          </a:p>
        </p:txBody>
      </p:sp>
      <p:sp>
        <p:nvSpPr>
          <p:cNvPr id="4" name="文本占位符 3"/>
          <p:cNvSpPr>
            <a:spLocks noGrp="1"/>
          </p:cNvSpPr>
          <p:nvPr>
            <p:ph type="body" sz="half" idx="2"/>
          </p:nvPr>
        </p:nvSpPr>
        <p:spPr>
          <a:xfrm>
            <a:off x="1792288" y="4025527"/>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B463472-D43C-46D8-AE86-DD32DE3CF99C}"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6F93AB9C-C990-4AC6-A4C0-0737E3C9465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2893766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6F3B71F-EC53-46F0-9755-97529EA5DA38}"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7DB4DDD-B7DF-44E4-AB9A-4D3B78A6C1A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9536445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21F6027-E518-4697-AED0-FDCA82010B22}"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FD24EB36-880A-4804-AF97-10F799AC893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176023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2133600" y="114300"/>
            <a:ext cx="6477000" cy="457200"/>
          </a:xfrm>
        </p:spPr>
        <p:txBody>
          <a:bodyPr/>
          <a:lstStyle/>
          <a:p>
            <a:r>
              <a:rPr lang="zh-CN" altLang="en-US"/>
              <a:t>单击此处编辑母版标题样式</a:t>
            </a:r>
          </a:p>
        </p:txBody>
      </p:sp>
      <p:sp>
        <p:nvSpPr>
          <p:cNvPr id="3" name="表格占位符 2"/>
          <p:cNvSpPr>
            <a:spLocks noGrp="1"/>
          </p:cNvSpPr>
          <p:nvPr>
            <p:ph type="tbl" idx="1"/>
          </p:nvPr>
        </p:nvSpPr>
        <p:spPr>
          <a:xfrm>
            <a:off x="685800" y="1428750"/>
            <a:ext cx="7772400" cy="3143250"/>
          </a:xfrm>
        </p:spPr>
        <p:txBody>
          <a:bodyPr/>
          <a:lstStyle/>
          <a:p>
            <a:pPr lvl="0"/>
            <a:endParaRPr lang="zh-CN" altLang="en-US" noProof="0"/>
          </a:p>
        </p:txBody>
      </p:sp>
      <p:sp>
        <p:nvSpPr>
          <p:cNvPr id="4" name="Rectangle 4"/>
          <p:cNvSpPr>
            <a:spLocks noGrp="1" noChangeArrowheads="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solidFill>
                <a:prstClr val="black">
                  <a:tint val="75000"/>
                </a:prstClr>
              </a:solidFill>
            </a:endParaRPr>
          </a:p>
        </p:txBody>
      </p:sp>
    </p:spTree>
    <p:extLst>
      <p:ext uri="{BB962C8B-B14F-4D97-AF65-F5344CB8AC3E}">
        <p14:creationId xmlns="" xmlns:p14="http://schemas.microsoft.com/office/powerpoint/2010/main" val="32824083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200151"/>
            <a:ext cx="4038600" cy="33944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7DE5EDC-053E-4F78-BB73-97790FEB8ED9}" type="slidenum">
              <a:rPr lang="zh-CN" altLang="en-US">
                <a:solidFill>
                  <a:prstClr val="black">
                    <a:tint val="75000"/>
                  </a:prstClr>
                </a:solidFill>
              </a:rPr>
              <a:pPr>
                <a:defRPr/>
              </a:pPr>
              <a:t>‹#›</a:t>
            </a:fld>
            <a:endParaRPr lang="en-US" altLang="zh-CN">
              <a:solidFill>
                <a:prstClr val="black">
                  <a:tint val="75000"/>
                </a:prstClr>
              </a:solidFill>
            </a:endParaRPr>
          </a:p>
        </p:txBody>
      </p:sp>
    </p:spTree>
    <p:extLst>
      <p:ext uri="{BB962C8B-B14F-4D97-AF65-F5344CB8AC3E}">
        <p14:creationId xmlns="" xmlns:p14="http://schemas.microsoft.com/office/powerpoint/2010/main" val="10516728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advTm="7000">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Picture 2" descr="C:\Users\iamisis\Desktop\00.jpg"/>
          <p:cNvPicPr>
            <a:picLocks noChangeAspect="1" noChangeArrowheads="1"/>
          </p:cNvPicPr>
          <p:nvPr userDrawn="1"/>
        </p:nvPicPr>
        <p:blipFill>
          <a:blip r:embed="rId2" cstate="print"/>
          <a:srcRect/>
          <a:stretch>
            <a:fillRect/>
          </a:stretch>
        </p:blipFill>
        <p:spPr bwMode="auto">
          <a:xfrm>
            <a:off x="0" y="-1588"/>
            <a:ext cx="9144000" cy="5146676"/>
          </a:xfrm>
          <a:prstGeom prst="rect">
            <a:avLst/>
          </a:prstGeom>
          <a:noFill/>
          <a:ln w="9525">
            <a:noFill/>
            <a:miter lim="800000"/>
            <a:headEnd/>
            <a:tailEnd/>
          </a:ln>
        </p:spPr>
      </p:pic>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832C02D-B604-4A6A-B3D1-BAD8A2B69037}" type="datetimeFigureOut">
              <a:rPr lang="zh-CN" altLang="en-US"/>
              <a:pPr>
                <a:defRPr/>
              </a:pPr>
              <a:t>2017/4/1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44CB93-6767-48C7-8808-6A988E24829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4"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4"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84A967B-9707-4B53-BFCA-9F6C03E47EB2}" type="datetimeFigureOut">
              <a:rPr lang="zh-CN" altLang="en-US"/>
              <a:pPr>
                <a:defRPr/>
              </a:pPr>
              <a:t>2017/4/1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5F205B3-DC47-441E-A18F-9C6585A0F2B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EDCFE8B-AD2C-419E-9147-C167D487FA73}" type="datetimeFigureOut">
              <a:rPr lang="zh-CN" altLang="en-US"/>
              <a:pPr>
                <a:defRPr/>
              </a:pPr>
              <a:t>2017/4/1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2A6032A-056F-4454-93E6-0299A34DBD8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37982C8-BD25-4405-B2E9-D41088DF2C6C}" type="datetimeFigureOut">
              <a:rPr lang="zh-CN" altLang="en-US"/>
              <a:pPr>
                <a:defRPr/>
              </a:pPr>
              <a:t>2017/4/1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2883882-CEFA-4555-A726-54547B57F44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12"/>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9"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C82A3BC-90C9-41A1-988E-300D6D7CF5DE}" type="datetimeFigureOut">
              <a:rPr lang="zh-CN" altLang="en-US"/>
              <a:pPr>
                <a:defRPr/>
              </a:pPr>
              <a:t>2017/4/1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4A99516-70AA-4028-9B0C-0005990BD2C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pPr lvl="0"/>
            <a:endParaRPr lang="zh-CN" altLang="en-US" noProof="0"/>
          </a:p>
        </p:txBody>
      </p:sp>
      <p:sp>
        <p:nvSpPr>
          <p:cNvPr id="4" name="文本占位符 3"/>
          <p:cNvSpPr>
            <a:spLocks noGrp="1"/>
          </p:cNvSpPr>
          <p:nvPr>
            <p:ph type="body" sz="half" idx="2"/>
          </p:nvPr>
        </p:nvSpPr>
        <p:spPr>
          <a:xfrm>
            <a:off x="1792288" y="4025527"/>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B463472-D43C-46D8-AE86-DD32DE3CF99C}" type="datetimeFigureOut">
              <a:rPr lang="zh-CN" altLang="en-US"/>
              <a:pPr>
                <a:defRPr/>
              </a:pPr>
              <a:t>2017/4/1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F93AB9C-C990-4AC6-A4C0-0737E3C9465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200168"/>
            <a:ext cx="8229600" cy="3394075"/>
          </a:xfrm>
          <a:prstGeom prst="rect">
            <a:avLst/>
          </a:prstGeom>
          <a:noFill/>
          <a:ln w="9525">
            <a:noFill/>
            <a:miter lim="800000"/>
            <a:headEnd/>
            <a:tailEnd/>
          </a:ln>
        </p:spPr>
        <p:txBody>
          <a:bodyPr vert="horz" wrap="square" lIns="91438" tIns="45719" rIns="91438" bIns="45719"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81"/>
            <a:ext cx="2133600" cy="274637"/>
          </a:xfrm>
          <a:prstGeom prst="rect">
            <a:avLst/>
          </a:prstGeom>
        </p:spPr>
        <p:txBody>
          <a:bodyPr vert="horz" lIns="91438" tIns="45719" rIns="91438" bIns="45719"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F8124C85-6114-420C-9F01-6F4F8C9D11A3}" type="datetimeFigureOut">
              <a:rPr lang="zh-CN" altLang="en-US"/>
              <a:pPr>
                <a:defRPr/>
              </a:pPr>
              <a:t>2017/4/1</a:t>
            </a:fld>
            <a:endParaRPr lang="zh-CN" altLang="en-US"/>
          </a:p>
        </p:txBody>
      </p:sp>
      <p:sp>
        <p:nvSpPr>
          <p:cNvPr id="5" name="页脚占位符 4"/>
          <p:cNvSpPr>
            <a:spLocks noGrp="1"/>
          </p:cNvSpPr>
          <p:nvPr>
            <p:ph type="ftr" sz="quarter" idx="3"/>
          </p:nvPr>
        </p:nvSpPr>
        <p:spPr>
          <a:xfrm>
            <a:off x="3124200" y="4767281"/>
            <a:ext cx="2895600" cy="274637"/>
          </a:xfrm>
          <a:prstGeom prst="rect">
            <a:avLst/>
          </a:prstGeom>
        </p:spPr>
        <p:txBody>
          <a:bodyPr vert="horz" lIns="91438" tIns="45719" rIns="91438" bIns="45719"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81"/>
            <a:ext cx="2133600" cy="274637"/>
          </a:xfrm>
          <a:prstGeom prst="rect">
            <a:avLst/>
          </a:prstGeom>
        </p:spPr>
        <p:txBody>
          <a:bodyPr vert="horz" lIns="91438" tIns="45719" rIns="91438" bIns="45719"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A0F3D41-D688-4ED9-875A-01707E809EF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89" r:id="rId5"/>
    <p:sldLayoutId id="2147483688" r:id="rId6"/>
    <p:sldLayoutId id="2147483687" r:id="rId7"/>
    <p:sldLayoutId id="2147483686" r:id="rId8"/>
    <p:sldLayoutId id="2147483685" r:id="rId9"/>
    <p:sldLayoutId id="2147483684" r:id="rId10"/>
    <p:sldLayoutId id="2147483683" r:id="rId11"/>
    <p:sldLayoutId id="2147483694" r:id="rId12"/>
    <p:sldLayoutId id="2147483695" r:id="rId13"/>
    <p:sldLayoutId id="2147483710" r:id="rId14"/>
    <p:sldLayoutId id="2147483712" r:id="rId1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200168"/>
            <a:ext cx="8229600" cy="3394075"/>
          </a:xfrm>
          <a:prstGeom prst="rect">
            <a:avLst/>
          </a:prstGeom>
          <a:noFill/>
          <a:ln w="9525">
            <a:noFill/>
            <a:miter lim="800000"/>
            <a:headEnd/>
            <a:tailEnd/>
          </a:ln>
        </p:spPr>
        <p:txBody>
          <a:bodyPr vert="horz" wrap="square" lIns="91438" tIns="45719" rIns="91438" bIns="45719"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81"/>
            <a:ext cx="2133600" cy="274637"/>
          </a:xfrm>
          <a:prstGeom prst="rect">
            <a:avLst/>
          </a:prstGeom>
        </p:spPr>
        <p:txBody>
          <a:bodyPr vert="horz" lIns="91438" tIns="45719" rIns="91438" bIns="45719"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F8124C85-6114-420C-9F01-6F4F8C9D11A3}" type="datetimeFigureOut">
              <a:rPr lang="zh-CN" altLang="en-US">
                <a:solidFill>
                  <a:prstClr val="black">
                    <a:tint val="75000"/>
                  </a:prstClr>
                </a:solidFill>
              </a:rPr>
              <a:pPr>
                <a:defRPr/>
              </a:pPr>
              <a:t>2017/4/1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81"/>
            <a:ext cx="2895600" cy="274637"/>
          </a:xfrm>
          <a:prstGeom prst="rect">
            <a:avLst/>
          </a:prstGeom>
        </p:spPr>
        <p:txBody>
          <a:bodyPr vert="horz" lIns="91438" tIns="45719" rIns="91438" bIns="45719"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81"/>
            <a:ext cx="2133600" cy="274637"/>
          </a:xfrm>
          <a:prstGeom prst="rect">
            <a:avLst/>
          </a:prstGeom>
        </p:spPr>
        <p:txBody>
          <a:bodyPr vert="horz" lIns="91438" tIns="45719" rIns="91438" bIns="45719"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A0F3D41-D688-4ED9-875A-01707E809EFA}"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 xmlns:p14="http://schemas.microsoft.com/office/powerpoint/2010/main" val="36224364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1"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image" Target="../media/image3.png"/><Relationship Id="rId16"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 3"/>
          <p:cNvGrpSpPr>
            <a:grpSpLocks/>
          </p:cNvGrpSpPr>
          <p:nvPr/>
        </p:nvGrpSpPr>
        <p:grpSpPr bwMode="auto">
          <a:xfrm>
            <a:off x="323563" y="2139703"/>
            <a:ext cx="8455025" cy="2760662"/>
            <a:chOff x="438150" y="1995686"/>
            <a:chExt cx="8455025" cy="2760464"/>
          </a:xfrm>
        </p:grpSpPr>
        <p:pic>
          <p:nvPicPr>
            <p:cNvPr id="28675" name="Picture 3" descr="D:\TDDOWNLOAD\win8风格图标\PNG\Communications\Blue\MB_0018_note1.png"/>
            <p:cNvPicPr>
              <a:picLocks noChangeAspect="1" noChangeArrowheads="1"/>
            </p:cNvPicPr>
            <p:nvPr/>
          </p:nvPicPr>
          <p:blipFill>
            <a:blip r:embed="rId2" cstate="print"/>
            <a:srcRect/>
            <a:stretch>
              <a:fillRect/>
            </a:stretch>
          </p:blipFill>
          <p:spPr bwMode="auto">
            <a:xfrm>
              <a:off x="6481763" y="2016323"/>
              <a:ext cx="922337" cy="920750"/>
            </a:xfrm>
            <a:prstGeom prst="rect">
              <a:avLst/>
            </a:prstGeom>
            <a:noFill/>
            <a:ln w="9525">
              <a:noFill/>
              <a:miter lim="800000"/>
              <a:headEnd/>
              <a:tailEnd/>
            </a:ln>
          </p:spPr>
        </p:pic>
        <p:pic>
          <p:nvPicPr>
            <p:cNvPr id="28676" name="Picture 6" descr="C:\Users\iamisis\Desktop\MetroStation_2.0_XiaZaiBa\metrostation_by_yankoa-d312tty\PNG\Others\Blue\MB_0001_pin.png"/>
            <p:cNvPicPr>
              <a:picLocks noChangeAspect="1" noChangeArrowheads="1"/>
            </p:cNvPicPr>
            <p:nvPr/>
          </p:nvPicPr>
          <p:blipFill>
            <a:blip r:embed="rId3" cstate="print"/>
            <a:srcRect/>
            <a:stretch>
              <a:fillRect/>
            </a:stretch>
          </p:blipFill>
          <p:spPr bwMode="auto">
            <a:xfrm>
              <a:off x="1835150" y="1995686"/>
              <a:ext cx="933450" cy="931862"/>
            </a:xfrm>
            <a:prstGeom prst="rect">
              <a:avLst/>
            </a:prstGeom>
            <a:noFill/>
            <a:ln w="9525">
              <a:noFill/>
              <a:miter lim="800000"/>
              <a:headEnd/>
              <a:tailEnd/>
            </a:ln>
          </p:spPr>
        </p:pic>
        <p:pic>
          <p:nvPicPr>
            <p:cNvPr id="28677" name="Picture 8" descr="C:\Users\iamisis\Desktop\MetroStation_2.0_XiaZaiBa\metrostation_by_yankoa-d312tty\PNG\Network\Blue\MB_0036_search.png"/>
            <p:cNvPicPr>
              <a:picLocks noChangeAspect="1" noChangeArrowheads="1"/>
            </p:cNvPicPr>
            <p:nvPr/>
          </p:nvPicPr>
          <p:blipFill>
            <a:blip r:embed="rId4" cstate="print"/>
            <a:srcRect/>
            <a:stretch>
              <a:fillRect/>
            </a:stretch>
          </p:blipFill>
          <p:spPr bwMode="auto">
            <a:xfrm>
              <a:off x="2768600" y="2016323"/>
              <a:ext cx="917575" cy="911225"/>
            </a:xfrm>
            <a:prstGeom prst="rect">
              <a:avLst/>
            </a:prstGeom>
            <a:noFill/>
            <a:ln w="9525">
              <a:noFill/>
              <a:miter lim="800000"/>
              <a:headEnd/>
              <a:tailEnd/>
            </a:ln>
          </p:spPr>
        </p:pic>
        <p:pic>
          <p:nvPicPr>
            <p:cNvPr id="28678" name="Picture 7" descr="C:\Users\iamisis\Desktop\MetroStation_2.0_XiaZaiBa\metrostation_by_yankoa-d312tty\PNG\Suites\Blue\MB_0029_programs.png"/>
            <p:cNvPicPr>
              <a:picLocks noChangeAspect="1" noChangeArrowheads="1"/>
            </p:cNvPicPr>
            <p:nvPr/>
          </p:nvPicPr>
          <p:blipFill>
            <a:blip r:embed="rId5" cstate="print"/>
            <a:srcRect/>
            <a:stretch>
              <a:fillRect/>
            </a:stretch>
          </p:blipFill>
          <p:spPr bwMode="auto">
            <a:xfrm>
              <a:off x="3686175" y="1995686"/>
              <a:ext cx="931863" cy="931862"/>
            </a:xfrm>
            <a:prstGeom prst="rect">
              <a:avLst/>
            </a:prstGeom>
            <a:noFill/>
            <a:ln w="9525">
              <a:noFill/>
              <a:miter lim="800000"/>
              <a:headEnd/>
              <a:tailEnd/>
            </a:ln>
          </p:spPr>
        </p:pic>
        <p:pic>
          <p:nvPicPr>
            <p:cNvPr id="28679" name="Picture 4" descr="C:\Users\iamisis\Desktop\MetroStation_2.0_XiaZaiBa\metrostation_by_yankoa-d312tty\PNG\Media\Blue\MB_0018_viewer.png"/>
            <p:cNvPicPr>
              <a:picLocks noChangeAspect="1" noChangeArrowheads="1"/>
            </p:cNvPicPr>
            <p:nvPr/>
          </p:nvPicPr>
          <p:blipFill>
            <a:blip r:embed="rId6" cstate="print"/>
            <a:srcRect/>
            <a:stretch>
              <a:fillRect/>
            </a:stretch>
          </p:blipFill>
          <p:spPr bwMode="auto">
            <a:xfrm>
              <a:off x="4618038" y="1995686"/>
              <a:ext cx="931862" cy="931862"/>
            </a:xfrm>
            <a:prstGeom prst="rect">
              <a:avLst/>
            </a:prstGeom>
            <a:noFill/>
            <a:ln w="9525">
              <a:noFill/>
              <a:miter lim="800000"/>
              <a:headEnd/>
              <a:tailEnd/>
            </a:ln>
          </p:spPr>
        </p:pic>
        <p:pic>
          <p:nvPicPr>
            <p:cNvPr id="28680" name="Picture 9" descr="C:\Users\iamisis\Desktop\MetroStation_2.0_XiaZaiBa\metrostation_by_yankoa-d312tty\PNG\Navigation\blue\MB_0014_world1.png"/>
            <p:cNvPicPr>
              <a:picLocks noChangeAspect="1" noChangeArrowheads="1"/>
            </p:cNvPicPr>
            <p:nvPr/>
          </p:nvPicPr>
          <p:blipFill>
            <a:blip r:embed="rId7" cstate="print"/>
            <a:srcRect/>
            <a:stretch>
              <a:fillRect/>
            </a:stretch>
          </p:blipFill>
          <p:spPr bwMode="auto">
            <a:xfrm>
              <a:off x="5549900" y="2006798"/>
              <a:ext cx="931863" cy="931863"/>
            </a:xfrm>
            <a:prstGeom prst="rect">
              <a:avLst/>
            </a:prstGeom>
            <a:noFill/>
            <a:ln w="9525">
              <a:noFill/>
              <a:miter lim="800000"/>
              <a:headEnd/>
              <a:tailEnd/>
            </a:ln>
          </p:spPr>
        </p:pic>
        <p:pic>
          <p:nvPicPr>
            <p:cNvPr id="28681" name="Picture 2" descr="PPECLOGO-eff-0-1"/>
            <p:cNvPicPr>
              <a:picLocks noChangeAspect="1" noChangeArrowheads="1"/>
            </p:cNvPicPr>
            <p:nvPr/>
          </p:nvPicPr>
          <p:blipFill>
            <a:blip r:embed="rId8" cstate="print"/>
            <a:srcRect/>
            <a:stretch>
              <a:fillRect/>
            </a:stretch>
          </p:blipFill>
          <p:spPr bwMode="auto">
            <a:xfrm>
              <a:off x="2884488" y="3498850"/>
              <a:ext cx="835025" cy="503238"/>
            </a:xfrm>
            <a:prstGeom prst="rect">
              <a:avLst/>
            </a:prstGeom>
            <a:noFill/>
            <a:ln w="9525">
              <a:noFill/>
              <a:miter lim="800000"/>
              <a:headEnd/>
              <a:tailEnd/>
            </a:ln>
          </p:spPr>
        </p:pic>
        <p:pic>
          <p:nvPicPr>
            <p:cNvPr id="28682" name="Picture 3" descr="PPECLOGO-eff-0-2"/>
            <p:cNvPicPr>
              <a:picLocks noChangeAspect="1" noChangeArrowheads="1"/>
            </p:cNvPicPr>
            <p:nvPr/>
          </p:nvPicPr>
          <p:blipFill>
            <a:blip r:embed="rId9" cstate="print"/>
            <a:srcRect/>
            <a:stretch>
              <a:fillRect/>
            </a:stretch>
          </p:blipFill>
          <p:spPr bwMode="auto">
            <a:xfrm>
              <a:off x="6348413" y="3473450"/>
              <a:ext cx="773112" cy="473075"/>
            </a:xfrm>
            <a:prstGeom prst="rect">
              <a:avLst/>
            </a:prstGeom>
            <a:noFill/>
            <a:ln w="9525">
              <a:noFill/>
              <a:miter lim="800000"/>
              <a:headEnd/>
              <a:tailEnd/>
            </a:ln>
          </p:spPr>
        </p:pic>
        <p:pic>
          <p:nvPicPr>
            <p:cNvPr id="28683" name="Picture 4" descr="PPECLOGO-eff-0-3"/>
            <p:cNvPicPr>
              <a:picLocks noChangeAspect="1" noChangeArrowheads="1"/>
            </p:cNvPicPr>
            <p:nvPr/>
          </p:nvPicPr>
          <p:blipFill>
            <a:blip r:embed="rId10" cstate="print"/>
            <a:srcRect/>
            <a:stretch>
              <a:fillRect/>
            </a:stretch>
          </p:blipFill>
          <p:spPr bwMode="auto">
            <a:xfrm>
              <a:off x="438150" y="2592388"/>
              <a:ext cx="2373313" cy="1497012"/>
            </a:xfrm>
            <a:prstGeom prst="rect">
              <a:avLst/>
            </a:prstGeom>
            <a:noFill/>
            <a:ln w="9525">
              <a:noFill/>
              <a:miter lim="800000"/>
              <a:headEnd/>
              <a:tailEnd/>
            </a:ln>
          </p:spPr>
        </p:pic>
        <p:pic>
          <p:nvPicPr>
            <p:cNvPr id="28684" name="Picture 5" descr="PPECLOGO-eff-0-1"/>
            <p:cNvPicPr>
              <a:picLocks noChangeAspect="1" noChangeArrowheads="1"/>
            </p:cNvPicPr>
            <p:nvPr/>
          </p:nvPicPr>
          <p:blipFill>
            <a:blip r:embed="rId11" cstate="print"/>
            <a:srcRect/>
            <a:stretch>
              <a:fillRect/>
            </a:stretch>
          </p:blipFill>
          <p:spPr bwMode="auto">
            <a:xfrm>
              <a:off x="3136900" y="4056063"/>
              <a:ext cx="412750" cy="249237"/>
            </a:xfrm>
            <a:prstGeom prst="rect">
              <a:avLst/>
            </a:prstGeom>
            <a:noFill/>
            <a:ln w="9525">
              <a:noFill/>
              <a:miter lim="800000"/>
              <a:headEnd/>
              <a:tailEnd/>
            </a:ln>
          </p:spPr>
        </p:pic>
        <p:pic>
          <p:nvPicPr>
            <p:cNvPr id="28685" name="Picture 6" descr="PPECLOGO-eff-0-1"/>
            <p:cNvPicPr>
              <a:picLocks noChangeAspect="1" noChangeArrowheads="1"/>
            </p:cNvPicPr>
            <p:nvPr/>
          </p:nvPicPr>
          <p:blipFill>
            <a:blip r:embed="rId12" cstate="print"/>
            <a:srcRect/>
            <a:stretch>
              <a:fillRect/>
            </a:stretch>
          </p:blipFill>
          <p:spPr bwMode="auto">
            <a:xfrm>
              <a:off x="5427663" y="3509963"/>
              <a:ext cx="315912" cy="190500"/>
            </a:xfrm>
            <a:prstGeom prst="rect">
              <a:avLst/>
            </a:prstGeom>
            <a:noFill/>
            <a:ln w="9525">
              <a:noFill/>
              <a:miter lim="800000"/>
              <a:headEnd/>
              <a:tailEnd/>
            </a:ln>
          </p:spPr>
        </p:pic>
        <p:pic>
          <p:nvPicPr>
            <p:cNvPr id="28686" name="Picture 7" descr="PPECLOGO-eff-0-1"/>
            <p:cNvPicPr>
              <a:picLocks noChangeAspect="1" noChangeArrowheads="1"/>
            </p:cNvPicPr>
            <p:nvPr/>
          </p:nvPicPr>
          <p:blipFill>
            <a:blip r:embed="rId13" cstate="print"/>
            <a:srcRect/>
            <a:stretch>
              <a:fillRect/>
            </a:stretch>
          </p:blipFill>
          <p:spPr bwMode="auto">
            <a:xfrm>
              <a:off x="4059238" y="4097338"/>
              <a:ext cx="155575" cy="93662"/>
            </a:xfrm>
            <a:prstGeom prst="rect">
              <a:avLst/>
            </a:prstGeom>
            <a:noFill/>
            <a:ln w="9525">
              <a:noFill/>
              <a:miter lim="800000"/>
              <a:headEnd/>
              <a:tailEnd/>
            </a:ln>
          </p:spPr>
        </p:pic>
        <p:pic>
          <p:nvPicPr>
            <p:cNvPr id="28687" name="Picture 8" descr="PPECLOGO-eff-0-2"/>
            <p:cNvPicPr>
              <a:picLocks noChangeAspect="1" noChangeArrowheads="1"/>
            </p:cNvPicPr>
            <p:nvPr/>
          </p:nvPicPr>
          <p:blipFill>
            <a:blip r:embed="rId9" cstate="print"/>
            <a:srcRect/>
            <a:stretch>
              <a:fillRect/>
            </a:stretch>
          </p:blipFill>
          <p:spPr bwMode="auto">
            <a:xfrm>
              <a:off x="3775075" y="3302000"/>
              <a:ext cx="773113" cy="473075"/>
            </a:xfrm>
            <a:prstGeom prst="rect">
              <a:avLst/>
            </a:prstGeom>
            <a:noFill/>
            <a:ln w="9525">
              <a:noFill/>
              <a:miter lim="800000"/>
              <a:headEnd/>
              <a:tailEnd/>
            </a:ln>
          </p:spPr>
        </p:pic>
        <p:pic>
          <p:nvPicPr>
            <p:cNvPr id="28688" name="Picture 9" descr="PPECLOGO-eff-5-4"/>
            <p:cNvPicPr>
              <a:picLocks noChangeAspect="1" noChangeArrowheads="1"/>
            </p:cNvPicPr>
            <p:nvPr/>
          </p:nvPicPr>
          <p:blipFill>
            <a:blip r:embed="rId14" cstate="print"/>
            <a:srcRect/>
            <a:stretch>
              <a:fillRect/>
            </a:stretch>
          </p:blipFill>
          <p:spPr bwMode="auto">
            <a:xfrm>
              <a:off x="2187575" y="3700463"/>
              <a:ext cx="1163638" cy="708025"/>
            </a:xfrm>
            <a:prstGeom prst="rect">
              <a:avLst/>
            </a:prstGeom>
            <a:noFill/>
            <a:ln w="9525">
              <a:noFill/>
              <a:miter lim="800000"/>
              <a:headEnd/>
              <a:tailEnd/>
            </a:ln>
          </p:spPr>
        </p:pic>
        <p:pic>
          <p:nvPicPr>
            <p:cNvPr id="28689" name="Picture 10" descr="PPECLOGO-eff-5-2"/>
            <p:cNvPicPr>
              <a:picLocks noChangeAspect="1" noChangeArrowheads="1"/>
            </p:cNvPicPr>
            <p:nvPr/>
          </p:nvPicPr>
          <p:blipFill>
            <a:blip r:embed="rId15" cstate="print"/>
            <a:srcRect/>
            <a:stretch>
              <a:fillRect/>
            </a:stretch>
          </p:blipFill>
          <p:spPr bwMode="auto">
            <a:xfrm>
              <a:off x="3833813" y="3851275"/>
              <a:ext cx="1444625" cy="904875"/>
            </a:xfrm>
            <a:prstGeom prst="rect">
              <a:avLst/>
            </a:prstGeom>
            <a:noFill/>
            <a:ln w="9525">
              <a:noFill/>
              <a:miter lim="800000"/>
              <a:headEnd/>
              <a:tailEnd/>
            </a:ln>
          </p:spPr>
        </p:pic>
        <p:pic>
          <p:nvPicPr>
            <p:cNvPr id="28690" name="Picture 11" descr="PPECLOGO-eff-5-4"/>
            <p:cNvPicPr>
              <a:picLocks noChangeAspect="1" noChangeArrowheads="1"/>
            </p:cNvPicPr>
            <p:nvPr/>
          </p:nvPicPr>
          <p:blipFill>
            <a:blip r:embed="rId14" cstate="print"/>
            <a:srcRect/>
            <a:stretch>
              <a:fillRect/>
            </a:stretch>
          </p:blipFill>
          <p:spPr bwMode="auto">
            <a:xfrm>
              <a:off x="7404100" y="3397250"/>
              <a:ext cx="879475" cy="536575"/>
            </a:xfrm>
            <a:prstGeom prst="rect">
              <a:avLst/>
            </a:prstGeom>
            <a:noFill/>
            <a:ln w="9525">
              <a:noFill/>
              <a:miter lim="800000"/>
              <a:headEnd/>
              <a:tailEnd/>
            </a:ln>
          </p:spPr>
        </p:pic>
        <p:pic>
          <p:nvPicPr>
            <p:cNvPr id="28691" name="Picture 12" descr="PPECLOGO-eff-0-1"/>
            <p:cNvPicPr>
              <a:picLocks noChangeAspect="1" noChangeArrowheads="1"/>
            </p:cNvPicPr>
            <p:nvPr/>
          </p:nvPicPr>
          <p:blipFill>
            <a:blip r:embed="rId16" cstate="print"/>
            <a:srcRect/>
            <a:stretch>
              <a:fillRect/>
            </a:stretch>
          </p:blipFill>
          <p:spPr bwMode="auto">
            <a:xfrm>
              <a:off x="5873750" y="3963988"/>
              <a:ext cx="411163" cy="247650"/>
            </a:xfrm>
            <a:prstGeom prst="rect">
              <a:avLst/>
            </a:prstGeom>
            <a:noFill/>
            <a:ln w="9525">
              <a:noFill/>
              <a:miter lim="800000"/>
              <a:headEnd/>
              <a:tailEnd/>
            </a:ln>
          </p:spPr>
        </p:pic>
        <p:pic>
          <p:nvPicPr>
            <p:cNvPr id="28692" name="Picture 13" descr="PPECLOGO-eff-0-1"/>
            <p:cNvPicPr>
              <a:picLocks noChangeAspect="1" noChangeArrowheads="1"/>
            </p:cNvPicPr>
            <p:nvPr/>
          </p:nvPicPr>
          <p:blipFill>
            <a:blip r:embed="rId16" cstate="print"/>
            <a:srcRect/>
            <a:stretch>
              <a:fillRect/>
            </a:stretch>
          </p:blipFill>
          <p:spPr bwMode="auto">
            <a:xfrm>
              <a:off x="8482013" y="3170238"/>
              <a:ext cx="411162" cy="247650"/>
            </a:xfrm>
            <a:prstGeom prst="rect">
              <a:avLst/>
            </a:prstGeom>
            <a:noFill/>
            <a:ln w="9525">
              <a:noFill/>
              <a:miter lim="800000"/>
              <a:headEnd/>
              <a:tailEnd/>
            </a:ln>
          </p:spPr>
        </p:pic>
        <p:pic>
          <p:nvPicPr>
            <p:cNvPr id="28693" name="Picture 14" descr="PPECLOGO-eff2-1-2"/>
            <p:cNvPicPr>
              <a:picLocks noChangeAspect="1" noChangeArrowheads="1"/>
            </p:cNvPicPr>
            <p:nvPr/>
          </p:nvPicPr>
          <p:blipFill>
            <a:blip r:embed="rId17" cstate="print"/>
            <a:srcRect/>
            <a:stretch>
              <a:fillRect/>
            </a:stretch>
          </p:blipFill>
          <p:spPr bwMode="auto">
            <a:xfrm>
              <a:off x="1236663" y="3441700"/>
              <a:ext cx="1336675" cy="900113"/>
            </a:xfrm>
            <a:prstGeom prst="rect">
              <a:avLst/>
            </a:prstGeom>
            <a:noFill/>
            <a:ln w="9525">
              <a:noFill/>
              <a:miter lim="800000"/>
              <a:headEnd/>
              <a:tailEnd/>
            </a:ln>
          </p:spPr>
        </p:pic>
        <p:pic>
          <p:nvPicPr>
            <p:cNvPr id="28694" name="Picture 15" descr="PPECLOGO-eff2-1-3"/>
            <p:cNvPicPr>
              <a:picLocks noChangeAspect="1" noChangeArrowheads="1"/>
            </p:cNvPicPr>
            <p:nvPr/>
          </p:nvPicPr>
          <p:blipFill>
            <a:blip r:embed="rId18" cstate="print"/>
            <a:srcRect/>
            <a:stretch>
              <a:fillRect/>
            </a:stretch>
          </p:blipFill>
          <p:spPr bwMode="auto">
            <a:xfrm>
              <a:off x="2755900" y="3435350"/>
              <a:ext cx="344488" cy="230188"/>
            </a:xfrm>
            <a:prstGeom prst="rect">
              <a:avLst/>
            </a:prstGeom>
            <a:noFill/>
            <a:ln w="9525">
              <a:noFill/>
              <a:miter lim="800000"/>
              <a:headEnd/>
              <a:tailEnd/>
            </a:ln>
          </p:spPr>
        </p:pic>
        <p:pic>
          <p:nvPicPr>
            <p:cNvPr id="28695" name="Picture 16" descr="PPECLOGO-eff2-1-4"/>
            <p:cNvPicPr>
              <a:picLocks noChangeAspect="1" noChangeArrowheads="1"/>
            </p:cNvPicPr>
            <p:nvPr/>
          </p:nvPicPr>
          <p:blipFill>
            <a:blip r:embed="rId19" cstate="print"/>
            <a:srcRect/>
            <a:stretch>
              <a:fillRect/>
            </a:stretch>
          </p:blipFill>
          <p:spPr bwMode="auto">
            <a:xfrm>
              <a:off x="6327775" y="3775075"/>
              <a:ext cx="554038" cy="369888"/>
            </a:xfrm>
            <a:prstGeom prst="rect">
              <a:avLst/>
            </a:prstGeom>
            <a:noFill/>
            <a:ln w="9525">
              <a:noFill/>
              <a:miter lim="800000"/>
              <a:headEnd/>
              <a:tailEnd/>
            </a:ln>
          </p:spPr>
        </p:pic>
        <p:pic>
          <p:nvPicPr>
            <p:cNvPr id="28696" name="Picture 17" descr="PPECLOGO-eff2-1-3"/>
            <p:cNvPicPr>
              <a:picLocks noChangeAspect="1" noChangeArrowheads="1"/>
            </p:cNvPicPr>
            <p:nvPr/>
          </p:nvPicPr>
          <p:blipFill>
            <a:blip r:embed="rId18" cstate="print"/>
            <a:srcRect/>
            <a:stretch>
              <a:fillRect/>
            </a:stretch>
          </p:blipFill>
          <p:spPr bwMode="auto">
            <a:xfrm>
              <a:off x="6894513" y="3513138"/>
              <a:ext cx="284162" cy="190500"/>
            </a:xfrm>
            <a:prstGeom prst="rect">
              <a:avLst/>
            </a:prstGeom>
            <a:noFill/>
            <a:ln w="9525">
              <a:noFill/>
              <a:miter lim="800000"/>
              <a:headEnd/>
              <a:tailEnd/>
            </a:ln>
          </p:spPr>
        </p:pic>
        <p:pic>
          <p:nvPicPr>
            <p:cNvPr id="28697" name="Picture 18" descr="PPECLOGO-eff2-1-3"/>
            <p:cNvPicPr>
              <a:picLocks noChangeAspect="1" noChangeArrowheads="1"/>
            </p:cNvPicPr>
            <p:nvPr/>
          </p:nvPicPr>
          <p:blipFill>
            <a:blip r:embed="rId18" cstate="print"/>
            <a:srcRect/>
            <a:stretch>
              <a:fillRect/>
            </a:stretch>
          </p:blipFill>
          <p:spPr bwMode="auto">
            <a:xfrm>
              <a:off x="7292975" y="3851275"/>
              <a:ext cx="222250" cy="149225"/>
            </a:xfrm>
            <a:prstGeom prst="rect">
              <a:avLst/>
            </a:prstGeom>
            <a:noFill/>
            <a:ln w="9525">
              <a:noFill/>
              <a:miter lim="800000"/>
              <a:headEnd/>
              <a:tailEnd/>
            </a:ln>
          </p:spPr>
        </p:pic>
        <p:sp>
          <p:nvSpPr>
            <p:cNvPr id="28698" name="文本框 2"/>
            <p:cNvSpPr txBox="1">
              <a:spLocks noChangeArrowheads="1"/>
            </p:cNvSpPr>
            <p:nvPr/>
          </p:nvSpPr>
          <p:spPr bwMode="auto">
            <a:xfrm>
              <a:off x="1158196" y="2787716"/>
              <a:ext cx="6696744" cy="1421826"/>
            </a:xfrm>
            <a:prstGeom prst="rect">
              <a:avLst/>
            </a:prstGeom>
            <a:noFill/>
            <a:ln w="9525">
              <a:noFill/>
              <a:miter lim="800000"/>
              <a:headEnd/>
              <a:tailEnd/>
            </a:ln>
          </p:spPr>
          <p:txBody>
            <a:bodyPr wrap="square">
              <a:spAutoFit/>
            </a:bodyPr>
            <a:lstStyle/>
            <a:p>
              <a:pPr algn="ctr">
                <a:lnSpc>
                  <a:spcPct val="120000"/>
                </a:lnSpc>
              </a:pPr>
              <a:r>
                <a:rPr kumimoji="1" lang="zh-CN" altLang="en-US" sz="2400" b="1" dirty="0">
                  <a:solidFill>
                    <a:schemeClr val="bg1"/>
                  </a:solidFill>
                  <a:latin typeface="黑体" pitchFamily="2" charset="-122"/>
                  <a:ea typeface="黑体" pitchFamily="2" charset="-122"/>
                  <a:cs typeface="Kaiti SC Regular"/>
                </a:rPr>
                <a:t> </a:t>
              </a:r>
              <a:r>
                <a:rPr kumimoji="1" lang="zh-CN" altLang="en-US" sz="2400" b="1" dirty="0" smtClean="0">
                  <a:solidFill>
                    <a:schemeClr val="bg1"/>
                  </a:solidFill>
                  <a:latin typeface="黑体" pitchFamily="2" charset="-122"/>
                  <a:ea typeface="黑体" pitchFamily="2" charset="-122"/>
                  <a:cs typeface="Kaiti SC Regular"/>
                </a:rPr>
                <a:t>绵阳中学陇南育才学校  李若富</a:t>
              </a:r>
              <a:endParaRPr kumimoji="1" lang="en-US" altLang="zh-CN" sz="2400" b="1" dirty="0">
                <a:solidFill>
                  <a:schemeClr val="bg1"/>
                </a:solidFill>
                <a:latin typeface="黑体" pitchFamily="2" charset="-122"/>
                <a:ea typeface="黑体" pitchFamily="2" charset="-122"/>
                <a:cs typeface="Kaiti SC Regular"/>
              </a:endParaRPr>
            </a:p>
            <a:p>
              <a:pPr algn="ctr">
                <a:lnSpc>
                  <a:spcPct val="120000"/>
                </a:lnSpc>
              </a:pPr>
              <a:endParaRPr kumimoji="1" lang="en-US" altLang="zh-CN" sz="2400" dirty="0">
                <a:solidFill>
                  <a:schemeClr val="bg1"/>
                </a:solidFill>
                <a:latin typeface="Kaiti SC Regular"/>
                <a:ea typeface="Kaiti SC Regular"/>
                <a:cs typeface="Kaiti SC Regular"/>
              </a:endParaRPr>
            </a:p>
            <a:p>
              <a:pPr algn="ctr">
                <a:lnSpc>
                  <a:spcPct val="120000"/>
                </a:lnSpc>
              </a:pPr>
              <a:r>
                <a:rPr kumimoji="1" lang="en-US" altLang="zh-CN" sz="2400" b="1" dirty="0">
                  <a:solidFill>
                    <a:schemeClr val="bg1"/>
                  </a:solidFill>
                  <a:latin typeface="Kaiti SC Regular"/>
                  <a:ea typeface="Kaiti SC Regular"/>
                  <a:cs typeface="Kaiti SC Regular"/>
                </a:rPr>
                <a:t>  </a:t>
              </a:r>
              <a:r>
                <a:rPr kumimoji="1" lang="en-US" altLang="zh-CN" sz="2400" b="1" dirty="0" smtClean="0">
                  <a:solidFill>
                    <a:schemeClr val="bg1"/>
                  </a:solidFill>
                  <a:latin typeface="Kaiti SC Regular"/>
                  <a:ea typeface="Kaiti SC Regular"/>
                  <a:cs typeface="Kaiti SC Regular"/>
                </a:rPr>
                <a:t> </a:t>
              </a:r>
              <a:r>
                <a:rPr kumimoji="1" lang="zh-CN" altLang="zh-CN" sz="2400" b="1" dirty="0" smtClean="0">
                  <a:solidFill>
                    <a:schemeClr val="bg1"/>
                  </a:solidFill>
                  <a:latin typeface="Kaiti SC Regular"/>
                  <a:ea typeface="Kaiti SC Regular"/>
                  <a:cs typeface="Kaiti SC Regular"/>
                </a:rPr>
                <a:t>2</a:t>
              </a:r>
              <a:r>
                <a:rPr kumimoji="1" lang="en-US" altLang="zh-CN" sz="2400" b="1" dirty="0" smtClean="0">
                  <a:solidFill>
                    <a:schemeClr val="bg1"/>
                  </a:solidFill>
                  <a:latin typeface="Kaiti SC Regular"/>
                  <a:ea typeface="Kaiti SC Regular"/>
                  <a:cs typeface="Kaiti SC Regular"/>
                </a:rPr>
                <a:t>017</a:t>
              </a:r>
              <a:r>
                <a:rPr kumimoji="1" lang="zh-CN" altLang="en-US" sz="2400" b="1" dirty="0" smtClean="0">
                  <a:solidFill>
                    <a:schemeClr val="bg1"/>
                  </a:solidFill>
                  <a:latin typeface="Kaiti SC Regular"/>
                  <a:ea typeface="Kaiti SC Regular"/>
                  <a:cs typeface="Kaiti SC Regular"/>
                </a:rPr>
                <a:t>年</a:t>
              </a:r>
              <a:r>
                <a:rPr kumimoji="1" lang="en-US" altLang="zh-CN" sz="2400" b="1" dirty="0" smtClean="0">
                  <a:solidFill>
                    <a:schemeClr val="bg1"/>
                  </a:solidFill>
                  <a:latin typeface="Kaiti SC Regular"/>
                  <a:ea typeface="Kaiti SC Regular"/>
                  <a:cs typeface="Kaiti SC Regular"/>
                </a:rPr>
                <a:t>4</a:t>
              </a:r>
              <a:r>
                <a:rPr kumimoji="1" lang="zh-CN" altLang="en-US" sz="2400" b="1" dirty="0" smtClean="0">
                  <a:solidFill>
                    <a:schemeClr val="bg1"/>
                  </a:solidFill>
                  <a:latin typeface="Kaiti SC Regular"/>
                  <a:ea typeface="Kaiti SC Regular"/>
                  <a:cs typeface="Kaiti SC Regular"/>
                </a:rPr>
                <a:t>月</a:t>
              </a:r>
              <a:r>
                <a:rPr kumimoji="1" lang="en-US" altLang="zh-CN" sz="2400" b="1" dirty="0" smtClean="0">
                  <a:solidFill>
                    <a:schemeClr val="bg1"/>
                  </a:solidFill>
                  <a:latin typeface="Kaiti SC Regular"/>
                  <a:ea typeface="Kaiti SC Regular"/>
                  <a:cs typeface="Kaiti SC Regular"/>
                </a:rPr>
                <a:t> </a:t>
              </a:r>
              <a:endParaRPr kumimoji="1" lang="zh-CN" altLang="en-US" sz="2400" b="1" dirty="0">
                <a:solidFill>
                  <a:schemeClr val="bg1"/>
                </a:solidFill>
                <a:latin typeface="Kaiti SC Regular"/>
                <a:ea typeface="Kaiti SC Regular"/>
                <a:cs typeface="Kaiti SC Regular"/>
              </a:endParaRPr>
            </a:p>
          </p:txBody>
        </p:sp>
      </p:grpSp>
      <p:sp>
        <p:nvSpPr>
          <p:cNvPr id="28" name="文本框 1"/>
          <p:cNvSpPr txBox="1">
            <a:spLocks noChangeArrowheads="1"/>
          </p:cNvSpPr>
          <p:nvPr/>
        </p:nvSpPr>
        <p:spPr bwMode="auto">
          <a:xfrm>
            <a:off x="334260" y="152410"/>
            <a:ext cx="8640960" cy="2015934"/>
          </a:xfrm>
          <a:prstGeom prst="rect">
            <a:avLst/>
          </a:prstGeom>
          <a:noFill/>
          <a:ln w="9525">
            <a:noFill/>
            <a:miter lim="800000"/>
            <a:headEnd/>
            <a:tailEnd/>
          </a:ln>
        </p:spPr>
        <p:txBody>
          <a:bodyPr wrap="square" lIns="91438" tIns="45719" rIns="91438" bIns="45719">
            <a:spAutoFit/>
          </a:bodyPr>
          <a:lstStyle/>
          <a:p>
            <a:pPr>
              <a:lnSpc>
                <a:spcPts val="7500"/>
              </a:lnSpc>
            </a:pPr>
            <a:r>
              <a:rPr kumimoji="1" lang="en-US" altLang="zh-CN" sz="4000" b="1" dirty="0">
                <a:solidFill>
                  <a:srgbClr val="0000FF"/>
                </a:solidFill>
                <a:latin typeface="华文琥珀"/>
                <a:ea typeface="华文琥珀"/>
                <a:cs typeface="华文琥珀"/>
              </a:rPr>
              <a:t>            </a:t>
            </a:r>
            <a:r>
              <a:rPr kumimoji="1" lang="en-US" altLang="zh-CN" sz="4000" b="1" dirty="0" smtClean="0">
                <a:solidFill>
                  <a:srgbClr val="0000FF"/>
                </a:solidFill>
                <a:latin typeface="华文琥珀"/>
                <a:ea typeface="华文琥珀"/>
                <a:cs typeface="华文琥珀"/>
              </a:rPr>
              <a:t>   </a:t>
            </a:r>
            <a:r>
              <a:rPr kumimoji="1" lang="zh-CN" altLang="en-US" sz="3200" b="1" dirty="0" smtClean="0">
                <a:solidFill>
                  <a:srgbClr val="0000FF"/>
                </a:solidFill>
                <a:latin typeface="华文琥珀"/>
                <a:ea typeface="华文琥珀"/>
                <a:cs typeface="华文琥珀"/>
              </a:rPr>
              <a:t>核心素养与新高考背景下</a:t>
            </a:r>
            <a:endParaRPr kumimoji="1" lang="en-US" altLang="zh-CN" sz="3200" b="1" dirty="0" smtClean="0">
              <a:solidFill>
                <a:srgbClr val="0000FF"/>
              </a:solidFill>
              <a:latin typeface="华文琥珀"/>
              <a:ea typeface="华文琥珀"/>
              <a:cs typeface="华文琥珀"/>
            </a:endParaRPr>
          </a:p>
          <a:p>
            <a:pPr>
              <a:lnSpc>
                <a:spcPts val="7500"/>
              </a:lnSpc>
            </a:pPr>
            <a:r>
              <a:rPr kumimoji="1" lang="zh-CN" altLang="en-US" sz="4800" b="1" dirty="0">
                <a:solidFill>
                  <a:srgbClr val="FF0000"/>
                </a:solidFill>
                <a:latin typeface="华文琥珀"/>
                <a:ea typeface="华文琥珀"/>
                <a:cs typeface="华文琥珀"/>
              </a:rPr>
              <a:t>       语文复习备考有效策略 </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1115617" y="267495"/>
            <a:ext cx="5688632" cy="565150"/>
          </a:xfrm>
        </p:spPr>
        <p:txBody>
          <a:bodyPr>
            <a:noAutofit/>
          </a:bodyPr>
          <a:lstStyle/>
          <a:p>
            <a:pPr algn="ctr" eaLnBrk="1" hangingPunct="1">
              <a:defRPr/>
            </a:pPr>
            <a:r>
              <a:rPr lang="zh-CN" altLang="en-US" sz="3600" dirty="0">
                <a:latin typeface="黑体" pitchFamily="49" charset="-122"/>
                <a:ea typeface="黑体" pitchFamily="49" charset="-122"/>
              </a:rPr>
              <a:t>人文高考</a:t>
            </a:r>
          </a:p>
        </p:txBody>
      </p:sp>
      <p:sp>
        <p:nvSpPr>
          <p:cNvPr id="45059" name="Rectangle 3"/>
          <p:cNvSpPr>
            <a:spLocks noGrp="1" noChangeArrowheads="1"/>
          </p:cNvSpPr>
          <p:nvPr>
            <p:ph idx="1"/>
          </p:nvPr>
        </p:nvSpPr>
        <p:spPr>
          <a:xfrm>
            <a:off x="395288" y="1058865"/>
            <a:ext cx="8229600" cy="3395662"/>
          </a:xfrm>
        </p:spPr>
        <p:txBody>
          <a:bodyPr/>
          <a:lstStyle/>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高考备考意义的终极追问；</a:t>
            </a:r>
          </a:p>
          <a:p>
            <a:pPr marL="0" indent="0" eaLnBrk="1" hangingPunct="1">
              <a:lnSpc>
                <a:spcPct val="130000"/>
              </a:lnSpc>
              <a:spcBef>
                <a:spcPct val="50000"/>
              </a:spcBef>
              <a:buNone/>
              <a:defRPr/>
            </a:pPr>
            <a:endParaRPr lang="zh-CN" altLang="en-US" sz="2400" dirty="0">
              <a:solidFill>
                <a:srgbClr val="0033CC"/>
              </a:solidFill>
              <a:latin typeface="方正姚体" panose="02010601030101010101" pitchFamily="2" charset="-122"/>
              <a:ea typeface="方正姚体" panose="02010601030101010101" pitchFamily="2" charset="-122"/>
            </a:endParaRPr>
          </a:p>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取得理想大学门票的过程中获得</a:t>
            </a:r>
            <a:r>
              <a:rPr lang="zh-CN" altLang="en-US" sz="2400" u="sng" dirty="0">
                <a:ln cmpd="thickThin">
                  <a:solidFill>
                    <a:schemeClr val="tx1"/>
                  </a:solidFill>
                  <a:prstDash val="sysDash"/>
                </a:ln>
                <a:solidFill>
                  <a:srgbClr val="FF3300"/>
                </a:solidFill>
                <a:latin typeface="方正姚体" panose="02010601030101010101" pitchFamily="2" charset="-122"/>
                <a:ea typeface="方正姚体" panose="02010601030101010101" pitchFamily="2" charset="-122"/>
              </a:rPr>
              <a:t>战胜困难、战胜自我</a:t>
            </a:r>
            <a:r>
              <a:rPr lang="zh-CN" altLang="en-US" sz="2400" dirty="0">
                <a:solidFill>
                  <a:srgbClr val="0000FF"/>
                </a:solidFill>
                <a:latin typeface="方正姚体" panose="02010601030101010101" pitchFamily="2" charset="-122"/>
                <a:ea typeface="方正姚体" panose="02010601030101010101" pitchFamily="2" charset="-122"/>
              </a:rPr>
              <a:t>的智慧和经验。 </a:t>
            </a:r>
          </a:p>
          <a:p>
            <a:pPr eaLnBrk="1" hangingPunct="1">
              <a:buFont typeface="Wingdings" pitchFamily="2" charset="2"/>
              <a:buNone/>
              <a:defRPr/>
            </a:pPr>
            <a:r>
              <a:rPr lang="zh-CN" altLang="en-US" dirty="0"/>
              <a:t>                 </a:t>
            </a:r>
          </a:p>
          <a:p>
            <a:pPr eaLnBrk="1" hangingPunct="1">
              <a:buFont typeface="Wingdings" pitchFamily="2" charset="2"/>
              <a:buNone/>
              <a:defRPr/>
            </a:pPr>
            <a:r>
              <a:rPr lang="zh-CN" altLang="en-US" dirty="0"/>
              <a:t>                  </a:t>
            </a:r>
            <a:r>
              <a:rPr lang="zh-CN" altLang="en-US" sz="3400" b="1" dirty="0">
                <a:solidFill>
                  <a:srgbClr val="FF0000"/>
                </a:solidFill>
              </a:rPr>
              <a:t>立足人生，立人达人</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06376"/>
            <a:ext cx="8229600" cy="565150"/>
          </a:xfrm>
        </p:spPr>
        <p:txBody>
          <a:bodyPr>
            <a:normAutofit fontScale="90000"/>
          </a:bodyPr>
          <a:lstStyle/>
          <a:p>
            <a:pPr eaLnBrk="1" hangingPunct="1">
              <a:defRPr/>
            </a:pPr>
            <a:r>
              <a:rPr lang="zh-CN" altLang="en-US" sz="4000" dirty="0">
                <a:latin typeface="黑体" pitchFamily="49" charset="-122"/>
                <a:ea typeface="黑体" pitchFamily="49" charset="-122"/>
              </a:rPr>
              <a:t>    绿色高考（教师的评价观）</a:t>
            </a:r>
          </a:p>
        </p:txBody>
      </p:sp>
      <p:sp>
        <p:nvSpPr>
          <p:cNvPr id="43011" name="Rectangle 3"/>
          <p:cNvSpPr>
            <a:spLocks noGrp="1" noChangeArrowheads="1"/>
          </p:cNvSpPr>
          <p:nvPr>
            <p:ph idx="1"/>
          </p:nvPr>
        </p:nvSpPr>
        <p:spPr>
          <a:xfrm>
            <a:off x="251520" y="987592"/>
            <a:ext cx="8229600" cy="3395663"/>
          </a:xfrm>
        </p:spPr>
        <p:txBody>
          <a:bodyPr/>
          <a:lstStyle/>
          <a:p>
            <a:pPr marL="0" indent="0" eaLnBrk="1" hangingPunct="1">
              <a:lnSpc>
                <a:spcPct val="130000"/>
              </a:lnSpc>
              <a:spcBef>
                <a:spcPct val="50000"/>
              </a:spcBef>
              <a:buNone/>
              <a:defRPr/>
            </a:pPr>
            <a:r>
              <a:rPr lang="zh-CN" altLang="en-US" sz="2400" dirty="0">
                <a:solidFill>
                  <a:srgbClr val="0033CC"/>
                </a:solidFill>
                <a:latin typeface="方正姚体" panose="02010601030101010101" pitchFamily="2" charset="-122"/>
                <a:ea typeface="方正姚体" panose="02010601030101010101" pitchFamily="2" charset="-122"/>
              </a:rPr>
              <a:t> </a:t>
            </a:r>
            <a:r>
              <a:rPr lang="zh-CN" altLang="en-US" sz="2400" dirty="0">
                <a:solidFill>
                  <a:srgbClr val="0000FF"/>
                </a:solidFill>
                <a:latin typeface="方正姚体" panose="02010601030101010101" pitchFamily="2" charset="-122"/>
                <a:ea typeface="方正姚体" panose="02010601030101010101" pitchFamily="2" charset="-122"/>
              </a:rPr>
              <a:t>（</a:t>
            </a:r>
            <a:r>
              <a:rPr lang="en-US" altLang="zh-CN" sz="2400" dirty="0">
                <a:solidFill>
                  <a:srgbClr val="0000FF"/>
                </a:solidFill>
                <a:latin typeface="方正姚体" panose="02010601030101010101" pitchFamily="2" charset="-122"/>
                <a:ea typeface="方正姚体" panose="02010601030101010101" pitchFamily="2" charset="-122"/>
              </a:rPr>
              <a:t>1</a:t>
            </a:r>
            <a:r>
              <a:rPr lang="zh-CN" altLang="en-US" sz="2400" dirty="0">
                <a:solidFill>
                  <a:srgbClr val="0000FF"/>
                </a:solidFill>
                <a:latin typeface="方正姚体" panose="02010601030101010101" pitchFamily="2" charset="-122"/>
                <a:ea typeface="方正姚体" panose="02010601030101010101" pitchFamily="2" charset="-122"/>
              </a:rPr>
              <a:t>）人生中最有意义的时光是在信仰、希望、爱和顿悟中度过的；</a:t>
            </a:r>
          </a:p>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 （</a:t>
            </a:r>
            <a:r>
              <a:rPr lang="en-US" altLang="zh-CN" sz="2400" dirty="0">
                <a:solidFill>
                  <a:srgbClr val="0000FF"/>
                </a:solidFill>
                <a:latin typeface="方正姚体" panose="02010601030101010101" pitchFamily="2" charset="-122"/>
                <a:ea typeface="方正姚体" panose="02010601030101010101" pitchFamily="2" charset="-122"/>
              </a:rPr>
              <a:t>2</a:t>
            </a:r>
            <a:r>
              <a:rPr lang="zh-CN" altLang="en-US" sz="2400" dirty="0">
                <a:solidFill>
                  <a:srgbClr val="0000FF"/>
                </a:solidFill>
                <a:latin typeface="方正姚体" panose="02010601030101010101" pitchFamily="2" charset="-122"/>
                <a:ea typeface="方正姚体" panose="02010601030101010101" pitchFamily="2" charset="-122"/>
              </a:rPr>
              <a:t>）基础教育不是一个变现的阶段，而是一个储值的阶段    </a:t>
            </a:r>
          </a:p>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 （</a:t>
            </a:r>
            <a:r>
              <a:rPr lang="en-US" altLang="zh-CN" sz="2400" dirty="0">
                <a:solidFill>
                  <a:srgbClr val="0000FF"/>
                </a:solidFill>
                <a:latin typeface="方正姚体" panose="02010601030101010101" pitchFamily="2" charset="-122"/>
                <a:ea typeface="方正姚体" panose="02010601030101010101" pitchFamily="2" charset="-122"/>
              </a:rPr>
              <a:t>3</a:t>
            </a:r>
            <a:r>
              <a:rPr lang="zh-CN" altLang="en-US" sz="2400" dirty="0">
                <a:solidFill>
                  <a:srgbClr val="0000FF"/>
                </a:solidFill>
                <a:latin typeface="方正姚体" panose="02010601030101010101" pitchFamily="2" charset="-122"/>
                <a:ea typeface="方正姚体" panose="02010601030101010101" pitchFamily="2" charset="-122"/>
              </a:rPr>
              <a:t>）倡导绿色升学率，不唯高考，赢得高考，在高三一年的拼搏中，追求超越高考的育人价值取向，让每一个生命在训练和复习中丰盈和成长。</a:t>
            </a:r>
          </a:p>
          <a:p>
            <a:pPr eaLnBrk="1" hangingPunct="1">
              <a:buNone/>
              <a:defRPr/>
            </a:pPr>
            <a:endParaRPr lang="en-US" altLang="zh-CN" b="1" dirty="0">
              <a:solidFill>
                <a:srgbClr val="0033CC"/>
              </a:solidFill>
            </a:endParaRPr>
          </a:p>
        </p:txBody>
      </p:sp>
      <p:sp>
        <p:nvSpPr>
          <p:cNvPr id="4" name="标题 3"/>
          <p:cNvSpPr txBox="1">
            <a:spLocks/>
          </p:cNvSpPr>
          <p:nvPr/>
        </p:nvSpPr>
        <p:spPr bwMode="auto">
          <a:xfrm>
            <a:off x="914400" y="3867912"/>
            <a:ext cx="8229600" cy="565571"/>
          </a:xfrm>
          <a:prstGeom prst="rect">
            <a:avLst/>
          </a:prstGeom>
          <a:noFill/>
          <a:ln w="9525">
            <a:noFill/>
            <a:miter lim="800000"/>
            <a:headEnd/>
            <a:tailEnd/>
          </a:ln>
        </p:spPr>
        <p:txBody>
          <a:bodyPr vert="horz" wrap="square" lIns="91438" tIns="45719" rIns="91438" bIns="45719" numCol="1" anchor="ctr" anchorCtr="0" compatLnSpc="1">
            <a:prstTxWarp prst="textNoShape">
              <a:avLst/>
            </a:prstTxWarp>
            <a:normAutofit fontScale="40000" lnSpcReduction="20000"/>
          </a:bodyPr>
          <a:lstStyle/>
          <a:p>
            <a:pPr defTabSz="914378" eaLnBrk="0" hangingPunct="0">
              <a:lnSpc>
                <a:spcPct val="130000"/>
              </a:lnSpc>
              <a:spcBef>
                <a:spcPct val="50000"/>
              </a:spcBef>
              <a:defRPr/>
            </a:pPr>
            <a:r>
              <a:rPr lang="en-US" altLang="zh-CN" sz="2000" b="1" dirty="0">
                <a:solidFill>
                  <a:srgbClr val="0033CC"/>
                </a:solidFill>
                <a:effectLst>
                  <a:outerShdw blurRad="38100" dist="38100" dir="2700000" algn="tl">
                    <a:srgbClr val="000000">
                      <a:alpha val="43137"/>
                    </a:srgbClr>
                  </a:outerShdw>
                </a:effectLst>
                <a:latin typeface="方正姚体"/>
                <a:ea typeface="方正姚体"/>
                <a:cs typeface="方正姚体"/>
              </a:rPr>
              <a:t>2</a:t>
            </a:r>
            <a:r>
              <a:rPr lang="zh-CN" altLang="en-US" sz="2000" b="1" dirty="0">
                <a:solidFill>
                  <a:srgbClr val="0033CC"/>
                </a:solidFill>
                <a:effectLst>
                  <a:outerShdw blurRad="38100" dist="38100" dir="2700000" algn="tl">
                    <a:srgbClr val="000000">
                      <a:alpha val="43137"/>
                    </a:srgbClr>
                  </a:outerShdw>
                </a:effectLst>
                <a:latin typeface="方正姚体"/>
                <a:ea typeface="方正姚体"/>
                <a:cs typeface="方正姚体"/>
              </a:rPr>
              <a:t>、</a:t>
            </a:r>
            <a:r>
              <a:rPr lang="zh-CN" altLang="en-US" sz="5300" dirty="0">
                <a:solidFill>
                  <a:srgbClr val="0033CC"/>
                </a:solidFill>
                <a:latin typeface="方正姚体" panose="02010601030101010101" pitchFamily="2" charset="-122"/>
                <a:ea typeface="方正姚体" panose="02010601030101010101" pitchFamily="2" charset="-122"/>
              </a:rPr>
              <a:t/>
            </a:r>
            <a:br>
              <a:rPr lang="zh-CN" altLang="en-US" sz="5300" dirty="0">
                <a:solidFill>
                  <a:srgbClr val="0033CC"/>
                </a:solidFill>
                <a:latin typeface="方正姚体" panose="02010601030101010101" pitchFamily="2" charset="-122"/>
                <a:ea typeface="方正姚体" panose="02010601030101010101" pitchFamily="2" charset="-122"/>
              </a:rPr>
            </a:br>
            <a:r>
              <a:rPr lang="zh-CN" altLang="en-US" sz="2000" b="1" dirty="0">
                <a:solidFill>
                  <a:srgbClr val="0033CC"/>
                </a:solidFill>
                <a:effectLst>
                  <a:outerShdw blurRad="38100" dist="38100" dir="2700000" algn="tl">
                    <a:srgbClr val="000000">
                      <a:alpha val="43137"/>
                    </a:srgbClr>
                  </a:outerShdw>
                </a:effectLst>
                <a:latin typeface="方正姚体"/>
                <a:ea typeface="方正姚体"/>
                <a:cs typeface="方正姚体"/>
              </a:rPr>
              <a:t/>
            </a:r>
            <a:br>
              <a:rPr lang="zh-CN" altLang="en-US" sz="2000" b="1" dirty="0">
                <a:solidFill>
                  <a:srgbClr val="0033CC"/>
                </a:solidFill>
                <a:effectLst>
                  <a:outerShdw blurRad="38100" dist="38100" dir="2700000" algn="tl">
                    <a:srgbClr val="000000">
                      <a:alpha val="43137"/>
                    </a:srgbClr>
                  </a:outerShdw>
                </a:effectLst>
                <a:latin typeface="方正姚体"/>
                <a:ea typeface="方正姚体"/>
                <a:cs typeface="方正姚体"/>
              </a:rPr>
            </a:br>
            <a:endParaRPr lang="zh-CN" altLang="en-US" sz="2000" b="1" dirty="0">
              <a:effectLst>
                <a:outerShdw blurRad="38100" dist="38100" dir="2700000" algn="tl">
                  <a:srgbClr val="000000">
                    <a:alpha val="43137"/>
                  </a:srgbClr>
                </a:outerShdw>
              </a:effectLst>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67544" y="0"/>
            <a:ext cx="8229600" cy="627534"/>
          </a:xfrm>
        </p:spPr>
        <p:txBody>
          <a:bodyPr>
            <a:normAutofit fontScale="90000"/>
          </a:bodyPr>
          <a:lstStyle/>
          <a:p>
            <a:pPr eaLnBrk="1" hangingPunct="1">
              <a:defRPr/>
            </a:pPr>
            <a:r>
              <a:rPr lang="zh-CN" altLang="en-US" sz="4000" dirty="0">
                <a:latin typeface="黑体" pitchFamily="49" charset="-122"/>
                <a:ea typeface="黑体" pitchFamily="49" charset="-122"/>
              </a:rPr>
              <a:t/>
            </a:r>
            <a:br>
              <a:rPr lang="zh-CN" altLang="en-US" sz="4000" dirty="0">
                <a:latin typeface="黑体" pitchFamily="49" charset="-122"/>
                <a:ea typeface="黑体" pitchFamily="49" charset="-122"/>
              </a:rPr>
            </a:br>
            <a:r>
              <a:rPr lang="zh-CN" altLang="en-US" sz="4000" dirty="0">
                <a:latin typeface="黑体" pitchFamily="49" charset="-122"/>
                <a:ea typeface="黑体" pitchFamily="49" charset="-122"/>
              </a:rPr>
              <a:t>     </a:t>
            </a:r>
            <a:r>
              <a:rPr lang="zh-CN" altLang="en-US" sz="3600" dirty="0">
                <a:latin typeface="黑体" pitchFamily="49" charset="-122"/>
                <a:ea typeface="黑体" pitchFamily="49" charset="-122"/>
              </a:rPr>
              <a:t>绿色高考：大语文观、效益观</a:t>
            </a:r>
            <a:br>
              <a:rPr lang="zh-CN" altLang="en-US" sz="3600" dirty="0">
                <a:latin typeface="黑体" pitchFamily="49" charset="-122"/>
                <a:ea typeface="黑体" pitchFamily="49" charset="-122"/>
              </a:rPr>
            </a:br>
            <a:endParaRPr lang="zh-CN" altLang="en-US" sz="4000" dirty="0">
              <a:latin typeface="黑体" pitchFamily="49" charset="-122"/>
              <a:ea typeface="黑体" pitchFamily="49" charset="-122"/>
            </a:endParaRPr>
          </a:p>
        </p:txBody>
      </p:sp>
      <p:grpSp>
        <p:nvGrpSpPr>
          <p:cNvPr id="44035" name="Group 8"/>
          <p:cNvGrpSpPr>
            <a:grpSpLocks/>
          </p:cNvGrpSpPr>
          <p:nvPr/>
        </p:nvGrpSpPr>
        <p:grpSpPr bwMode="auto">
          <a:xfrm>
            <a:off x="971601" y="699542"/>
            <a:ext cx="7272808" cy="2591937"/>
            <a:chOff x="826" y="292"/>
            <a:chExt cx="4028" cy="2076"/>
          </a:xfrm>
        </p:grpSpPr>
        <p:grpSp>
          <p:nvGrpSpPr>
            <p:cNvPr id="44036" name="Group 4"/>
            <p:cNvGrpSpPr>
              <a:grpSpLocks/>
            </p:cNvGrpSpPr>
            <p:nvPr/>
          </p:nvGrpSpPr>
          <p:grpSpPr bwMode="auto">
            <a:xfrm>
              <a:off x="826" y="292"/>
              <a:ext cx="4028" cy="2076"/>
              <a:chOff x="1306" y="-178"/>
              <a:chExt cx="4028" cy="3662"/>
            </a:xfrm>
          </p:grpSpPr>
          <p:sp>
            <p:nvSpPr>
              <p:cNvPr id="44038" name="AutoShape 5"/>
              <p:cNvSpPr>
                <a:spLocks noChangeArrowheads="1"/>
              </p:cNvSpPr>
              <p:nvPr/>
            </p:nvSpPr>
            <p:spPr bwMode="auto">
              <a:xfrm>
                <a:off x="1306" y="534"/>
                <a:ext cx="4028" cy="2950"/>
              </a:xfrm>
              <a:prstGeom prst="flowChartAlternateProcess">
                <a:avLst/>
              </a:prstGeom>
              <a:solidFill>
                <a:schemeClr val="bg1"/>
              </a:solidFill>
              <a:ln w="28575">
                <a:solidFill>
                  <a:schemeClr val="accent2"/>
                </a:solidFill>
                <a:miter lim="800000"/>
                <a:headEnd/>
                <a:tailEnd/>
              </a:ln>
            </p:spPr>
            <p:txBody>
              <a:bodyPr wrap="none" anchor="ctr"/>
              <a:lstStyle/>
              <a:p>
                <a:pPr>
                  <a:lnSpc>
                    <a:spcPct val="130000"/>
                  </a:lnSpc>
                  <a:spcBef>
                    <a:spcPct val="50000"/>
                  </a:spcBef>
                  <a:buFont typeface="Wingdings" pitchFamily="2" charset="2"/>
                  <a:buNone/>
                </a:pPr>
                <a:r>
                  <a:rPr lang="en-US" altLang="zh-CN" sz="2000" dirty="0">
                    <a:solidFill>
                      <a:srgbClr val="0000FF"/>
                    </a:solidFill>
                    <a:latin typeface="方正姚体"/>
                    <a:ea typeface="方正姚体"/>
                    <a:cs typeface="方正姚体"/>
                  </a:rPr>
                  <a:t>          </a:t>
                </a:r>
                <a:r>
                  <a:rPr lang="zh-CN" altLang="en-US" sz="2000" dirty="0">
                    <a:solidFill>
                      <a:srgbClr val="0000FF"/>
                    </a:solidFill>
                    <a:latin typeface="方正姚体"/>
                    <a:ea typeface="方正姚体"/>
                    <a:cs typeface="方正姚体"/>
                  </a:rPr>
                  <a:t>有一种热带观赏鱼，在小鱼缸里不管养多长时间，</a:t>
                </a:r>
                <a:endParaRPr lang="en-US" altLang="zh-CN" sz="2000" dirty="0">
                  <a:solidFill>
                    <a:srgbClr val="0000FF"/>
                  </a:solidFill>
                  <a:latin typeface="方正姚体"/>
                  <a:ea typeface="方正姚体"/>
                  <a:cs typeface="方正姚体"/>
                </a:endParaRPr>
              </a:p>
              <a:p>
                <a:pPr>
                  <a:lnSpc>
                    <a:spcPct val="130000"/>
                  </a:lnSpc>
                  <a:spcBef>
                    <a:spcPct val="50000"/>
                  </a:spcBef>
                  <a:buFont typeface="Wingdings" pitchFamily="2" charset="2"/>
                  <a:buNone/>
                </a:pPr>
                <a:r>
                  <a:rPr lang="zh-CN" altLang="en-US" sz="2000" dirty="0">
                    <a:solidFill>
                      <a:srgbClr val="0000FF"/>
                    </a:solidFill>
                    <a:latin typeface="方正姚体"/>
                    <a:ea typeface="方正姚体"/>
                    <a:cs typeface="方正姚体"/>
                  </a:rPr>
                  <a:t>也只能长到三寸来长。然而，将这种鱼放到大水池中，</a:t>
                </a:r>
                <a:endParaRPr lang="en-US" altLang="zh-CN" sz="2000" dirty="0">
                  <a:solidFill>
                    <a:srgbClr val="0000FF"/>
                  </a:solidFill>
                  <a:latin typeface="方正姚体"/>
                  <a:ea typeface="方正姚体"/>
                  <a:cs typeface="方正姚体"/>
                </a:endParaRPr>
              </a:p>
              <a:p>
                <a:pPr>
                  <a:lnSpc>
                    <a:spcPct val="130000"/>
                  </a:lnSpc>
                  <a:spcBef>
                    <a:spcPct val="50000"/>
                  </a:spcBef>
                  <a:buFont typeface="Wingdings" pitchFamily="2" charset="2"/>
                  <a:buNone/>
                </a:pPr>
                <a:r>
                  <a:rPr lang="zh-CN" altLang="en-US" sz="2000" dirty="0">
                    <a:solidFill>
                      <a:srgbClr val="0000FF"/>
                    </a:solidFill>
                    <a:latin typeface="方正姚体"/>
                    <a:ea typeface="方正姚体"/>
                    <a:cs typeface="方正姚体"/>
                  </a:rPr>
                  <a:t>两个月就可以长到一尺长。</a:t>
                </a:r>
              </a:p>
            </p:txBody>
          </p:sp>
          <p:sp>
            <p:nvSpPr>
              <p:cNvPr id="44039" name="AutoShape 6"/>
              <p:cNvSpPr>
                <a:spLocks noChangeArrowheads="1"/>
              </p:cNvSpPr>
              <p:nvPr/>
            </p:nvSpPr>
            <p:spPr bwMode="auto">
              <a:xfrm>
                <a:off x="2622" y="-178"/>
                <a:ext cx="1276" cy="754"/>
              </a:xfrm>
              <a:prstGeom prst="flowChartAlternateProcess">
                <a:avLst/>
              </a:prstGeom>
              <a:noFill/>
              <a:ln w="19050">
                <a:solidFill>
                  <a:srgbClr val="800080"/>
                </a:solidFill>
                <a:miter lim="800000"/>
                <a:headEnd/>
                <a:tailEnd/>
              </a:ln>
            </p:spPr>
            <p:txBody>
              <a:bodyPr wrap="none" anchor="ctr"/>
              <a:lstStyle/>
              <a:p>
                <a:pPr algn="ctr"/>
                <a:endParaRPr lang="zh-CN" altLang="zh-CN"/>
              </a:p>
            </p:txBody>
          </p:sp>
        </p:grpSp>
        <p:sp>
          <p:nvSpPr>
            <p:cNvPr id="44037" name="Rectangle 7"/>
            <p:cNvSpPr>
              <a:spLocks noChangeArrowheads="1"/>
            </p:cNvSpPr>
            <p:nvPr/>
          </p:nvSpPr>
          <p:spPr bwMode="auto">
            <a:xfrm>
              <a:off x="2142" y="350"/>
              <a:ext cx="1276" cy="288"/>
            </a:xfrm>
            <a:prstGeom prst="rect">
              <a:avLst/>
            </a:prstGeom>
            <a:solidFill>
              <a:srgbClr val="00FFFF"/>
            </a:solidFill>
            <a:ln w="9525">
              <a:solidFill>
                <a:schemeClr val="tx1"/>
              </a:solidFill>
              <a:miter lim="800000"/>
              <a:headEnd/>
              <a:tailEnd/>
            </a:ln>
          </p:spPr>
          <p:txBody>
            <a:bodyPr wrap="none" anchor="ctr"/>
            <a:lstStyle/>
            <a:p>
              <a:pPr algn="ctr"/>
              <a:r>
                <a:rPr lang="zh-CN" altLang="en-US" sz="3200" dirty="0"/>
                <a:t>金鱼的故事</a:t>
              </a:r>
            </a:p>
          </p:txBody>
        </p:sp>
      </p:grpSp>
      <p:sp>
        <p:nvSpPr>
          <p:cNvPr id="9" name="矩形 8"/>
          <p:cNvSpPr/>
          <p:nvPr/>
        </p:nvSpPr>
        <p:spPr>
          <a:xfrm>
            <a:off x="971601" y="3299767"/>
            <a:ext cx="7488832" cy="1446548"/>
          </a:xfrm>
          <a:prstGeom prst="rect">
            <a:avLst/>
          </a:prstGeom>
        </p:spPr>
        <p:txBody>
          <a:bodyPr wrap="square" lIns="91438" tIns="45719" rIns="91438" bIns="45719">
            <a:spAutoFit/>
          </a:bodyPr>
          <a:lstStyle/>
          <a:p>
            <a:pPr>
              <a:lnSpc>
                <a:spcPct val="130000"/>
              </a:lnSpc>
              <a:spcBef>
                <a:spcPct val="50000"/>
              </a:spcBef>
            </a:pPr>
            <a:r>
              <a:rPr lang="zh-CN" altLang="en-US" sz="2000" dirty="0">
                <a:solidFill>
                  <a:srgbClr val="FF0000"/>
                </a:solidFill>
                <a:latin typeface="方正姚体"/>
                <a:ea typeface="方正姚体"/>
                <a:cs typeface="方正姚体"/>
              </a:rPr>
              <a:t>把每一节语文课都融入时代生活的大环境中来教；</a:t>
            </a:r>
          </a:p>
          <a:p>
            <a:pPr>
              <a:lnSpc>
                <a:spcPct val="130000"/>
              </a:lnSpc>
              <a:spcBef>
                <a:spcPct val="50000"/>
              </a:spcBef>
            </a:pPr>
            <a:r>
              <a:rPr lang="zh-CN" altLang="en-US" sz="2000" dirty="0">
                <a:solidFill>
                  <a:srgbClr val="FF0000"/>
                </a:solidFill>
                <a:latin typeface="方正姚体"/>
                <a:ea typeface="方正姚体"/>
                <a:cs typeface="方正姚体"/>
              </a:rPr>
              <a:t>把每一种训练都摆在“育人”这一大前提下，让复习灵动起来，让课堂欢乐起来。   </a:t>
            </a:r>
            <a:endParaRPr lang="en-US" altLang="zh-CN" sz="2000" dirty="0">
              <a:solidFill>
                <a:srgbClr val="FF0000"/>
              </a:solidFill>
              <a:latin typeface="方正姚体"/>
              <a:ea typeface="方正姚体"/>
              <a:cs typeface="方正姚体"/>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06376"/>
            <a:ext cx="8229600" cy="565150"/>
          </a:xfrm>
        </p:spPr>
        <p:txBody>
          <a:bodyPr>
            <a:normAutofit fontScale="90000"/>
          </a:bodyPr>
          <a:lstStyle/>
          <a:p>
            <a:pPr eaLnBrk="1" hangingPunct="1">
              <a:defRPr/>
            </a:pPr>
            <a:r>
              <a:rPr lang="zh-CN" altLang="en-US" sz="4000" dirty="0">
                <a:latin typeface="黑体" pitchFamily="49" charset="-122"/>
                <a:ea typeface="黑体" pitchFamily="49" charset="-122"/>
              </a:rPr>
              <a:t>          校本高考</a:t>
            </a:r>
          </a:p>
        </p:txBody>
      </p:sp>
      <p:sp>
        <p:nvSpPr>
          <p:cNvPr id="46083" name="Rectangle 3"/>
          <p:cNvSpPr>
            <a:spLocks noGrp="1" noChangeArrowheads="1"/>
          </p:cNvSpPr>
          <p:nvPr>
            <p:ph idx="1"/>
          </p:nvPr>
        </p:nvSpPr>
        <p:spPr>
          <a:xfrm>
            <a:off x="539552" y="843559"/>
            <a:ext cx="8229600" cy="3395663"/>
          </a:xfrm>
        </p:spPr>
        <p:txBody>
          <a:bodyPr/>
          <a:lstStyle/>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任何一所高中学校，都有自己 的“高考文化”；</a:t>
            </a:r>
          </a:p>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越是学校自己的东西，才是最有生命力的；</a:t>
            </a:r>
          </a:p>
          <a:p>
            <a:pPr marL="0" indent="0" eaLnBrk="1" hangingPunct="1">
              <a:lnSpc>
                <a:spcPct val="130000"/>
              </a:lnSpc>
              <a:spcBef>
                <a:spcPct val="50000"/>
              </a:spcBef>
              <a:buNone/>
              <a:defRPr/>
            </a:pPr>
            <a:r>
              <a:rPr lang="zh-CN" altLang="en-US" sz="2400" dirty="0">
                <a:solidFill>
                  <a:srgbClr val="0000FF"/>
                </a:solidFill>
                <a:latin typeface="方正姚体" panose="02010601030101010101" pitchFamily="2" charset="-122"/>
                <a:ea typeface="方正姚体" panose="02010601030101010101" pitchFamily="2" charset="-122"/>
              </a:rPr>
              <a:t>任何一所高中学校，应该有自己的高考追求、高考奋斗和高考满足。</a:t>
            </a:r>
            <a:r>
              <a:rPr lang="zh-CN" altLang="en-US" sz="2400" dirty="0">
                <a:solidFill>
                  <a:srgbClr val="0000FF"/>
                </a:solidFill>
                <a:latin typeface="方正姚体"/>
                <a:ea typeface="方正姚体"/>
                <a:cs typeface="方正姚体"/>
              </a:rPr>
              <a:t>不同学校不一样的特色，不同的训练侧重点（教师特长，学生基础不同，训练不同）；</a:t>
            </a:r>
            <a:r>
              <a:rPr lang="zh-CN" altLang="en-US" sz="2400" dirty="0">
                <a:solidFill>
                  <a:srgbClr val="FF0000"/>
                </a:solidFill>
                <a:latin typeface="方正姚体"/>
                <a:ea typeface="方正姚体"/>
                <a:cs typeface="方正姚体"/>
              </a:rPr>
              <a:t>（集体备课，班本化教学）              </a:t>
            </a:r>
            <a:endParaRPr lang="zh-CN" altLang="en-US" sz="2400" dirty="0">
              <a:solidFill>
                <a:srgbClr val="0033CC"/>
              </a:solidFill>
              <a:latin typeface="方正姚体" panose="02010601030101010101" pitchFamily="2" charset="-122"/>
              <a:ea typeface="方正姚体" panose="02010601030101010101" pitchFamily="2" charset="-122"/>
            </a:endParaRPr>
          </a:p>
          <a:p>
            <a:pPr eaLnBrk="1" hangingPunct="1">
              <a:lnSpc>
                <a:spcPct val="90000"/>
              </a:lnSpc>
              <a:buFont typeface="Wingdings" pitchFamily="2" charset="2"/>
              <a:buNone/>
              <a:defRPr/>
            </a:pPr>
            <a:r>
              <a:rPr lang="zh-CN" altLang="en-US" dirty="0"/>
              <a:t>                     </a:t>
            </a:r>
            <a:r>
              <a:rPr lang="zh-CN" altLang="en-US" sz="3400" b="1" dirty="0">
                <a:solidFill>
                  <a:srgbClr val="FF0000"/>
                </a:solidFill>
              </a:rPr>
              <a:t>立足学情，传承发展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0" y="248314"/>
            <a:ext cx="8856984" cy="5049072"/>
          </a:xfrm>
          <a:prstGeom prst="rect">
            <a:avLst/>
          </a:prstGeom>
          <a:noFill/>
          <a:ln>
            <a:noFill/>
          </a:ln>
          <a:extLst/>
        </p:spPr>
        <p:txBody>
          <a:bodyPr wrap="square" lIns="91438" tIns="45719" rIns="91438" bIns="45719">
            <a:spAutoFit/>
          </a:bodyPr>
          <a:lstStyle>
            <a:lvl1pPr eaLnBrk="0" hangingPunct="0">
              <a:spcBef>
                <a:spcPct val="20000"/>
              </a:spcBef>
              <a:buClr>
                <a:schemeClr val="accent1"/>
              </a:buClr>
              <a:buSzPct val="65000"/>
              <a:buFont typeface="Wingdings" pitchFamily="2" charset="2"/>
              <a:buChar char="n"/>
              <a:defRPr sz="3000">
                <a:solidFill>
                  <a:schemeClr val="tx1"/>
                </a:solidFill>
                <a:latin typeface="Arial" charset="0"/>
                <a:ea typeface="宋体" pitchFamily="2" charset="-122"/>
              </a:defRPr>
            </a:lvl1pPr>
            <a:lvl2pPr marL="742950" indent="-285750" eaLnBrk="0" hangingPunct="0">
              <a:spcBef>
                <a:spcPct val="20000"/>
              </a:spcBef>
              <a:buClr>
                <a:schemeClr val="accent2"/>
              </a:buClr>
              <a:buSzPct val="60000"/>
              <a:buFont typeface="Wingdings" pitchFamily="2" charset="2"/>
              <a:buChar char="q"/>
              <a:defRPr sz="2600">
                <a:solidFill>
                  <a:schemeClr val="tx1"/>
                </a:solidFill>
                <a:latin typeface="Arial" charset="0"/>
                <a:ea typeface="宋体" pitchFamily="2" charset="-122"/>
              </a:defRPr>
            </a:lvl2pPr>
            <a:lvl3pPr marL="1143000" indent="-228600" eaLnBrk="0" hangingPunct="0">
              <a:spcBef>
                <a:spcPct val="20000"/>
              </a:spcBef>
              <a:buClr>
                <a:schemeClr val="accent1"/>
              </a:buClr>
              <a:buSzPct val="65000"/>
              <a:buFont typeface="Wingdings" pitchFamily="2" charset="2"/>
              <a:buChar char="n"/>
              <a:defRPr sz="2200">
                <a:solidFill>
                  <a:schemeClr val="tx1"/>
                </a:solidFill>
                <a:latin typeface="Arial" charset="0"/>
                <a:ea typeface="宋体" pitchFamily="2" charset="-122"/>
              </a:defRPr>
            </a:lvl3pPr>
            <a:lvl4pPr marL="1600200" indent="-228600" eaLnBrk="0" hangingPunct="0">
              <a:spcBef>
                <a:spcPct val="20000"/>
              </a:spcBef>
              <a:buClr>
                <a:schemeClr val="accent2"/>
              </a:buClr>
              <a:buSzPct val="70000"/>
              <a:buFont typeface="Wingdings" pitchFamily="2" charset="2"/>
              <a:buChar char="q"/>
              <a:defRPr sz="2000">
                <a:solidFill>
                  <a:schemeClr val="tx1"/>
                </a:solidFill>
                <a:latin typeface="Arial" charset="0"/>
                <a:ea typeface="宋体" pitchFamily="2" charset="-122"/>
              </a:defRPr>
            </a:lvl4pPr>
            <a:lvl5pPr marL="2057400" indent="-228600" eaLnBrk="0" hangingPunct="0">
              <a:spcBef>
                <a:spcPct val="20000"/>
              </a:spcBef>
              <a:buClr>
                <a:schemeClr val="accent1"/>
              </a:buClr>
              <a:buSzPct val="75000"/>
              <a:buFont typeface="Wingdings" pitchFamily="2" charset="2"/>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ea typeface="宋体" pitchFamily="2" charset="-122"/>
              </a:defRPr>
            </a:lvl9pPr>
          </a:lstStyle>
          <a:p>
            <a:pPr marL="342892" indent="-342892">
              <a:lnSpc>
                <a:spcPts val="3500"/>
              </a:lnSpc>
              <a:buClr>
                <a:srgbClr val="CC9900"/>
              </a:buClr>
              <a:buNone/>
              <a:defRPr/>
            </a:pPr>
            <a:r>
              <a:rPr lang="zh-CN" altLang="en-US" sz="44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  站位</a:t>
            </a:r>
            <a:r>
              <a:rPr lang="en-US" altLang="zh-CN" sz="44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2</a:t>
            </a:r>
            <a:r>
              <a:rPr lang="zh-CN" altLang="en-US" sz="44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：从高考走势看语文备考</a:t>
            </a:r>
            <a:endParaRPr lang="en-US" altLang="zh-CN" sz="44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pPr marL="342892" indent="-342892">
              <a:lnSpc>
                <a:spcPts val="3500"/>
              </a:lnSpc>
              <a:buClr>
                <a:srgbClr val="CC9900"/>
              </a:buClr>
              <a:buNone/>
              <a:defRPr/>
            </a:pPr>
            <a:endParaRPr lang="en-US" altLang="zh-CN" sz="4400" b="1" dirty="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pPr marL="342892" indent="-342892" algn="ctr">
              <a:lnSpc>
                <a:spcPts val="3500"/>
              </a:lnSpc>
              <a:buClr>
                <a:srgbClr val="CC9900"/>
              </a:buClr>
              <a:buNone/>
              <a:defRPr/>
            </a:pPr>
            <a:r>
              <a:rPr lang="en-US" altLang="zh-CN" sz="3600" b="1" dirty="0">
                <a:solidFill>
                  <a:srgbClr val="C0504D"/>
                </a:solidFill>
                <a:latin typeface="黑体" pitchFamily="2" charset="-122"/>
                <a:ea typeface="黑体" pitchFamily="2" charset="-122"/>
              </a:rPr>
              <a:t>  </a:t>
            </a:r>
            <a:r>
              <a:rPr lang="zh-CN" altLang="en-US" sz="2800" b="1" dirty="0">
                <a:solidFill>
                  <a:srgbClr val="0000FF"/>
                </a:solidFill>
                <a:latin typeface="黑体" pitchFamily="2" charset="-122"/>
                <a:ea typeface="黑体" pitchFamily="2" charset="-122"/>
              </a:rPr>
              <a:t>恢复高考之初的知识立意</a:t>
            </a:r>
            <a:endParaRPr lang="en-US" altLang="zh-CN" sz="2800" b="1" dirty="0">
              <a:solidFill>
                <a:srgbClr val="0000FF"/>
              </a:solidFill>
              <a:latin typeface="黑体" pitchFamily="2" charset="-122"/>
              <a:ea typeface="黑体" pitchFamily="2" charset="-122"/>
            </a:endParaRPr>
          </a:p>
          <a:p>
            <a:pPr marL="342892" indent="-342892" algn="ctr">
              <a:lnSpc>
                <a:spcPts val="3500"/>
              </a:lnSpc>
              <a:buClr>
                <a:srgbClr val="CC9900"/>
              </a:buClr>
              <a:buNone/>
              <a:defRPr/>
            </a:pPr>
            <a:r>
              <a:rPr lang="zh-CN" altLang="en-US" sz="2800" b="1" dirty="0">
                <a:solidFill>
                  <a:srgbClr val="0000FF"/>
                </a:solidFill>
                <a:latin typeface="黑体" pitchFamily="2" charset="-122"/>
                <a:ea typeface="黑体" pitchFamily="2" charset="-122"/>
              </a:rPr>
              <a:t>  </a:t>
            </a:r>
            <a:endParaRPr lang="en-US" altLang="zh-CN" sz="2800" b="1" dirty="0">
              <a:solidFill>
                <a:srgbClr val="0000FF"/>
              </a:solidFill>
              <a:latin typeface="黑体" pitchFamily="2" charset="-122"/>
              <a:ea typeface="黑体" pitchFamily="2" charset="-122"/>
            </a:endParaRPr>
          </a:p>
          <a:p>
            <a:pPr marL="342892" indent="-342892" algn="ctr">
              <a:lnSpc>
                <a:spcPts val="3500"/>
              </a:lnSpc>
              <a:buClr>
                <a:srgbClr val="CC9900"/>
              </a:buClr>
              <a:buNone/>
              <a:defRPr/>
            </a:pPr>
            <a:r>
              <a:rPr lang="zh-CN" altLang="en-US" sz="2800" b="1" dirty="0">
                <a:solidFill>
                  <a:srgbClr val="0000FF"/>
                </a:solidFill>
                <a:latin typeface="黑体" pitchFamily="2" charset="-122"/>
                <a:ea typeface="黑体" pitchFamily="2" charset="-122"/>
              </a:rPr>
              <a:t>   世纪之交出现的能力立意</a:t>
            </a:r>
            <a:endParaRPr lang="en-US" altLang="zh-CN" sz="2800" b="1" dirty="0">
              <a:solidFill>
                <a:srgbClr val="0000FF"/>
              </a:solidFill>
              <a:latin typeface="黑体" pitchFamily="2" charset="-122"/>
              <a:ea typeface="黑体" pitchFamily="2" charset="-122"/>
            </a:endParaRPr>
          </a:p>
          <a:p>
            <a:pPr marL="342892" indent="-342892" algn="ctr">
              <a:lnSpc>
                <a:spcPts val="3500"/>
              </a:lnSpc>
              <a:buClr>
                <a:srgbClr val="CC9900"/>
              </a:buClr>
              <a:buNone/>
              <a:defRPr/>
            </a:pPr>
            <a:endParaRPr lang="en-US" altLang="zh-CN" sz="2800" b="1" dirty="0">
              <a:solidFill>
                <a:srgbClr val="0000FF"/>
              </a:solidFill>
              <a:latin typeface="黑体" pitchFamily="2" charset="-122"/>
              <a:ea typeface="黑体" pitchFamily="2" charset="-122"/>
            </a:endParaRPr>
          </a:p>
          <a:p>
            <a:pPr marL="342892" indent="-342892" algn="ctr">
              <a:lnSpc>
                <a:spcPts val="3500"/>
              </a:lnSpc>
              <a:buClr>
                <a:srgbClr val="CC9900"/>
              </a:buClr>
              <a:buNone/>
              <a:defRPr/>
            </a:pPr>
            <a:r>
              <a:rPr lang="zh-CN" altLang="en-US" sz="2800" b="1" dirty="0">
                <a:solidFill>
                  <a:srgbClr val="0000FF"/>
                </a:solidFill>
                <a:latin typeface="黑体" pitchFamily="2" charset="-122"/>
                <a:ea typeface="黑体" pitchFamily="2" charset="-122"/>
              </a:rPr>
              <a:t>  </a:t>
            </a:r>
            <a:r>
              <a:rPr lang="zh-CN" altLang="en-US" sz="2800" dirty="0">
                <a:solidFill>
                  <a:srgbClr val="FF0000"/>
                </a:solidFill>
                <a:latin typeface="黑体" pitchFamily="2" charset="-122"/>
                <a:ea typeface="黑体" pitchFamily="2" charset="-122"/>
              </a:rPr>
              <a:t>（能力立意和文化立意）</a:t>
            </a:r>
            <a:r>
              <a:rPr lang="zh-CN" altLang="en-US" sz="2800" b="1" dirty="0">
                <a:solidFill>
                  <a:srgbClr val="FF0000"/>
                </a:solidFill>
                <a:latin typeface="黑体" pitchFamily="2" charset="-122"/>
                <a:ea typeface="黑体" pitchFamily="2" charset="-122"/>
              </a:rPr>
              <a:t> </a:t>
            </a:r>
            <a:endParaRPr lang="en-US" altLang="zh-CN" sz="3600" dirty="0">
              <a:solidFill>
                <a:srgbClr val="FF0000"/>
              </a:solidFill>
              <a:latin typeface="黑体" pitchFamily="2" charset="-122"/>
              <a:ea typeface="黑体" pitchFamily="2" charset="-122"/>
            </a:endParaRPr>
          </a:p>
          <a:p>
            <a:pPr marL="342892" indent="-342892" algn="ctr">
              <a:lnSpc>
                <a:spcPts val="3500"/>
              </a:lnSpc>
              <a:buClr>
                <a:srgbClr val="CC9900"/>
              </a:buClr>
              <a:buNone/>
              <a:defRPr/>
            </a:pPr>
            <a:r>
              <a:rPr lang="zh-CN" altLang="en-US" sz="3600" b="1" dirty="0">
                <a:solidFill>
                  <a:srgbClr val="0000FF"/>
                </a:solidFill>
                <a:latin typeface="黑体" pitchFamily="2" charset="-122"/>
                <a:ea typeface="黑体" pitchFamily="2" charset="-122"/>
              </a:rPr>
              <a:t>    教育综合</a:t>
            </a:r>
            <a:r>
              <a:rPr lang="zh-CN" altLang="en-US" sz="3600" b="1" dirty="0" smtClean="0">
                <a:solidFill>
                  <a:srgbClr val="0000FF"/>
                </a:solidFill>
                <a:latin typeface="黑体" pitchFamily="2" charset="-122"/>
                <a:ea typeface="黑体" pitchFamily="2" charset="-122"/>
              </a:rPr>
              <a:t>改革时期的</a:t>
            </a:r>
            <a:r>
              <a:rPr lang="zh-CN" altLang="en-US" sz="3600" b="1" dirty="0">
                <a:solidFill>
                  <a:srgbClr val="0000FF"/>
                </a:solidFill>
                <a:latin typeface="黑体" pitchFamily="2" charset="-122"/>
                <a:ea typeface="黑体" pitchFamily="2" charset="-122"/>
              </a:rPr>
              <a:t>素养</a:t>
            </a:r>
            <a:r>
              <a:rPr lang="zh-CN" altLang="en-US" sz="3600" b="1" dirty="0" smtClean="0">
                <a:solidFill>
                  <a:srgbClr val="0000FF"/>
                </a:solidFill>
                <a:latin typeface="黑体" pitchFamily="2" charset="-122"/>
                <a:ea typeface="黑体" pitchFamily="2" charset="-122"/>
              </a:rPr>
              <a:t>立意</a:t>
            </a:r>
            <a:endParaRPr lang="en-US" altLang="zh-CN" sz="3600" b="1" dirty="0" smtClean="0">
              <a:solidFill>
                <a:srgbClr val="0000FF"/>
              </a:solidFill>
              <a:latin typeface="黑体" pitchFamily="2" charset="-122"/>
              <a:ea typeface="黑体" pitchFamily="2" charset="-122"/>
            </a:endParaRPr>
          </a:p>
          <a:p>
            <a:pPr marL="342892" indent="-342892" algn="ctr">
              <a:lnSpc>
                <a:spcPts val="3500"/>
              </a:lnSpc>
              <a:buClr>
                <a:srgbClr val="CC9900"/>
              </a:buClr>
              <a:buNone/>
              <a:defRPr/>
            </a:pPr>
            <a:r>
              <a:rPr lang="zh-CN" altLang="en-US" sz="2000" b="1" dirty="0" smtClean="0">
                <a:solidFill>
                  <a:srgbClr val="0000FF"/>
                </a:solidFill>
                <a:latin typeface="方正姚体" pitchFamily="2" charset="-122"/>
                <a:ea typeface="方正姚体" pitchFamily="2" charset="-122"/>
              </a:rPr>
              <a:t>高中</a:t>
            </a:r>
            <a:r>
              <a:rPr lang="zh-CN" altLang="en-US" sz="2000" b="1" dirty="0">
                <a:solidFill>
                  <a:srgbClr val="0000FF"/>
                </a:solidFill>
                <a:latin typeface="方正姚体" pitchFamily="2" charset="-122"/>
                <a:ea typeface="方正姚体" pitchFamily="2" charset="-122"/>
              </a:rPr>
              <a:t>新课标的修订</a:t>
            </a:r>
            <a:r>
              <a:rPr lang="zh-CN" altLang="en-US" sz="2000" dirty="0">
                <a:solidFill>
                  <a:srgbClr val="0000FF"/>
                </a:solidFill>
                <a:latin typeface="方正姚体" pitchFamily="2" charset="-122"/>
                <a:ea typeface="方正姚体" pitchFamily="2" charset="-122"/>
              </a:rPr>
              <a:t>；</a:t>
            </a:r>
            <a:r>
              <a:rPr lang="zh-CN" altLang="en-US" sz="2000" b="1" dirty="0">
                <a:solidFill>
                  <a:srgbClr val="0000FF"/>
                </a:solidFill>
                <a:latin typeface="方正姚体" pitchFamily="2" charset="-122"/>
                <a:ea typeface="方正姚体" pitchFamily="2" charset="-122"/>
              </a:rPr>
              <a:t>北京</a:t>
            </a:r>
            <a:r>
              <a:rPr lang="zh-CN" altLang="en-US" sz="2000" b="1" dirty="0" smtClean="0">
                <a:solidFill>
                  <a:srgbClr val="0000FF"/>
                </a:solidFill>
                <a:latin typeface="方正姚体" pitchFamily="2" charset="-122"/>
                <a:ea typeface="方正姚体" pitchFamily="2" charset="-122"/>
              </a:rPr>
              <a:t>卷卷</a:t>
            </a:r>
            <a:r>
              <a:rPr lang="zh-CN" altLang="en-US" sz="2000" b="1" dirty="0">
                <a:solidFill>
                  <a:srgbClr val="0000FF"/>
                </a:solidFill>
                <a:latin typeface="方正姚体" pitchFamily="2" charset="-122"/>
                <a:ea typeface="方正姚体" pitchFamily="2" charset="-122"/>
              </a:rPr>
              <a:t>的风向；北京改进语文教学的</a:t>
            </a:r>
            <a:r>
              <a:rPr lang="en-US" altLang="zh-CN" sz="2000" b="1" dirty="0">
                <a:solidFill>
                  <a:srgbClr val="0000FF"/>
                </a:solidFill>
                <a:latin typeface="方正姚体" pitchFamily="2" charset="-122"/>
                <a:ea typeface="方正姚体" pitchFamily="2" charset="-122"/>
              </a:rPr>
              <a:t>21</a:t>
            </a:r>
            <a:r>
              <a:rPr lang="zh-CN" altLang="en-US" sz="2000" b="1" dirty="0">
                <a:solidFill>
                  <a:srgbClr val="0000FF"/>
                </a:solidFill>
                <a:latin typeface="方正姚体" pitchFamily="2" charset="-122"/>
                <a:ea typeface="方正姚体" pitchFamily="2" charset="-122"/>
              </a:rPr>
              <a:t>条</a:t>
            </a:r>
            <a:r>
              <a:rPr lang="en-US" altLang="zh-CN" sz="2000" b="1" dirty="0">
                <a:solidFill>
                  <a:srgbClr val="0000FF"/>
                </a:solidFill>
                <a:latin typeface="方正姚体" pitchFamily="2" charset="-122"/>
                <a:ea typeface="方正姚体" pitchFamily="2" charset="-122"/>
              </a:rPr>
              <a:t>……</a:t>
            </a:r>
            <a:endParaRPr lang="en-US" altLang="zh-CN" sz="2000" dirty="0">
              <a:solidFill>
                <a:srgbClr val="0000FF"/>
              </a:solidFill>
              <a:latin typeface="方正姚体" pitchFamily="2" charset="-122"/>
              <a:ea typeface="方正姚体" pitchFamily="2" charset="-122"/>
            </a:endParaRPr>
          </a:p>
        </p:txBody>
      </p:sp>
      <p:sp>
        <p:nvSpPr>
          <p:cNvPr id="3" name="下箭头 2"/>
          <p:cNvSpPr/>
          <p:nvPr/>
        </p:nvSpPr>
        <p:spPr>
          <a:xfrm>
            <a:off x="4499993" y="1851671"/>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 name="下箭头 3"/>
          <p:cNvSpPr/>
          <p:nvPr/>
        </p:nvSpPr>
        <p:spPr>
          <a:xfrm>
            <a:off x="4499993" y="2931791"/>
            <a:ext cx="360040"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 xmlns:p14="http://schemas.microsoft.com/office/powerpoint/2010/main" val="26339362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1020664" y="1233883"/>
            <a:ext cx="7287134" cy="2622176"/>
            <a:chOff x="997597" y="740702"/>
            <a:chExt cx="7360593" cy="5045736"/>
          </a:xfrm>
        </p:grpSpPr>
        <p:grpSp>
          <p:nvGrpSpPr>
            <p:cNvPr id="3" name="组合 2275"/>
            <p:cNvGrpSpPr>
              <a:grpSpLocks/>
            </p:cNvGrpSpPr>
            <p:nvPr/>
          </p:nvGrpSpPr>
          <p:grpSpPr bwMode="auto">
            <a:xfrm>
              <a:off x="997597" y="3857628"/>
              <a:ext cx="1788079" cy="1752593"/>
              <a:chOff x="5358048" y="1769050"/>
              <a:chExt cx="1165252" cy="1111159"/>
            </a:xfrm>
          </p:grpSpPr>
          <p:grpSp>
            <p:nvGrpSpPr>
              <p:cNvPr id="4" name="组合 35"/>
              <p:cNvGrpSpPr>
                <a:grpSpLocks/>
              </p:cNvGrpSpPr>
              <p:nvPr/>
            </p:nvGrpSpPr>
            <p:grpSpPr bwMode="auto">
              <a:xfrm>
                <a:off x="5405920" y="1769050"/>
                <a:ext cx="1117380" cy="1111159"/>
                <a:chOff x="2884790" y="3009896"/>
                <a:chExt cx="2214578" cy="2214578"/>
              </a:xfrm>
            </p:grpSpPr>
            <p:sp>
              <p:nvSpPr>
                <p:cNvPr id="10" name="椭圆 9"/>
                <p:cNvSpPr/>
                <p:nvPr/>
              </p:nvSpPr>
              <p:spPr>
                <a:xfrm>
                  <a:off x="2884790" y="3009896"/>
                  <a:ext cx="2214578" cy="2214578"/>
                </a:xfrm>
                <a:prstGeom prst="ellipse">
                  <a:avLst/>
                </a:prstGeom>
                <a:gradFill flip="none" rotWithShape="1">
                  <a:gsLst>
                    <a:gs pos="0">
                      <a:srgbClr val="70D34D"/>
                    </a:gs>
                    <a:gs pos="65000">
                      <a:srgbClr val="339933"/>
                    </a:gs>
                    <a:gs pos="82000">
                      <a:srgbClr val="339933"/>
                    </a:gs>
                  </a:gsLst>
                  <a:path path="circle">
                    <a:fillToRect l="50000" t="50000" r="50000" b="50000"/>
                  </a:path>
                  <a:tileRect/>
                </a:gradFill>
                <a:ln>
                  <a:no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zh-CN" altLang="en-US" sz="1600" dirty="0"/>
                </a:p>
              </p:txBody>
            </p:sp>
            <p:sp>
              <p:nvSpPr>
                <p:cNvPr id="11" name="椭圆 10"/>
                <p:cNvSpPr/>
                <p:nvPr/>
              </p:nvSpPr>
              <p:spPr>
                <a:xfrm>
                  <a:off x="2984492" y="3279776"/>
                  <a:ext cx="1214446" cy="1000132"/>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zh-CN" altLang="en-US" sz="1600" dirty="0"/>
                </a:p>
              </p:txBody>
            </p:sp>
          </p:grpSp>
          <p:sp>
            <p:nvSpPr>
              <p:cNvPr id="19496" name="Text Box 39"/>
              <p:cNvSpPr txBox="1">
                <a:spLocks noChangeArrowheads="1"/>
              </p:cNvSpPr>
              <p:nvPr/>
            </p:nvSpPr>
            <p:spPr bwMode="auto">
              <a:xfrm>
                <a:off x="5358048" y="1849418"/>
                <a:ext cx="1109151" cy="8335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a:lnSpc>
                    <a:spcPct val="120000"/>
                  </a:lnSpc>
                </a:pPr>
                <a:r>
                  <a:rPr lang="zh-CN" altLang="en-US" sz="3200" b="1" dirty="0">
                    <a:solidFill>
                      <a:schemeClr val="bg1"/>
                    </a:solidFill>
                    <a:latin typeface="黑体" charset="0"/>
                    <a:ea typeface="黑体" charset="0"/>
                    <a:cs typeface="黑体" charset="0"/>
                  </a:rPr>
                  <a:t>课程</a:t>
                </a:r>
              </a:p>
            </p:txBody>
          </p:sp>
        </p:grpSp>
        <p:grpSp>
          <p:nvGrpSpPr>
            <p:cNvPr id="5" name="组合 2285"/>
            <p:cNvGrpSpPr>
              <a:grpSpLocks/>
            </p:cNvGrpSpPr>
            <p:nvPr/>
          </p:nvGrpSpPr>
          <p:grpSpPr bwMode="auto">
            <a:xfrm>
              <a:off x="6556228" y="4000501"/>
              <a:ext cx="1801962" cy="1785937"/>
              <a:chOff x="5437523" y="1726313"/>
              <a:chExt cx="1117384" cy="1068422"/>
            </a:xfrm>
          </p:grpSpPr>
          <p:grpSp>
            <p:nvGrpSpPr>
              <p:cNvPr id="6" name="组合 35"/>
              <p:cNvGrpSpPr>
                <a:grpSpLocks/>
              </p:cNvGrpSpPr>
              <p:nvPr/>
            </p:nvGrpSpPr>
            <p:grpSpPr bwMode="auto">
              <a:xfrm>
                <a:off x="5437523" y="1726313"/>
                <a:ext cx="1117380" cy="1068422"/>
                <a:chOff x="2947424" y="2924720"/>
                <a:chExt cx="2214578" cy="2129402"/>
              </a:xfrm>
            </p:grpSpPr>
            <p:sp>
              <p:nvSpPr>
                <p:cNvPr id="15" name="椭圆 14"/>
                <p:cNvSpPr/>
                <p:nvPr/>
              </p:nvSpPr>
              <p:spPr>
                <a:xfrm>
                  <a:off x="2947424" y="2924720"/>
                  <a:ext cx="2214578" cy="2129402"/>
                </a:xfrm>
                <a:prstGeom prst="ellipse">
                  <a:avLst/>
                </a:prstGeom>
                <a:gradFill flip="none" rotWithShape="1">
                  <a:gsLst>
                    <a:gs pos="0">
                      <a:srgbClr val="00B0F0"/>
                    </a:gs>
                    <a:gs pos="65000">
                      <a:srgbClr val="0070C0"/>
                    </a:gs>
                    <a:gs pos="82000">
                      <a:srgbClr val="0070C0"/>
                    </a:gs>
                  </a:gsLst>
                  <a:path path="circle">
                    <a:fillToRect l="50000" t="50000" r="50000" b="50000"/>
                  </a:path>
                  <a:tileRect/>
                </a:gradFill>
                <a:ln>
                  <a:noFill/>
                </a:ln>
                <a:effectLst>
                  <a:glow rad="101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zh-CN" altLang="en-US" sz="1600" dirty="0"/>
                </a:p>
              </p:txBody>
            </p:sp>
            <p:sp>
              <p:nvSpPr>
                <p:cNvPr id="16" name="椭圆 15"/>
                <p:cNvSpPr/>
                <p:nvPr/>
              </p:nvSpPr>
              <p:spPr>
                <a:xfrm>
                  <a:off x="2984492" y="3279776"/>
                  <a:ext cx="1214446" cy="1000132"/>
                </a:xfrm>
                <a:prstGeom prst="ellipse">
                  <a:avLst/>
                </a:prstGeom>
                <a:gradFill flip="none" rotWithShape="1">
                  <a:gsLst>
                    <a:gs pos="0">
                      <a:schemeClr val="bg1">
                        <a:alpha val="83000"/>
                      </a:schemeClr>
                    </a:gs>
                    <a:gs pos="5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auto" hangingPunct="0">
                    <a:spcBef>
                      <a:spcPts val="0"/>
                    </a:spcBef>
                    <a:spcAft>
                      <a:spcPts val="0"/>
                    </a:spcAft>
                    <a:defRPr/>
                  </a:pPr>
                  <a:endParaRPr lang="zh-CN" altLang="en-US" sz="1600" dirty="0"/>
                </a:p>
              </p:txBody>
            </p:sp>
          </p:grpSp>
          <p:sp>
            <p:nvSpPr>
              <p:cNvPr id="19488" name="Text Box 39"/>
              <p:cNvSpPr txBox="1">
                <a:spLocks noChangeArrowheads="1"/>
              </p:cNvSpPr>
              <p:nvPr/>
            </p:nvSpPr>
            <p:spPr bwMode="auto">
              <a:xfrm>
                <a:off x="5445755" y="1843918"/>
                <a:ext cx="1109152" cy="8715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a:lnSpc>
                    <a:spcPct val="120000"/>
                  </a:lnSpc>
                </a:pPr>
                <a:r>
                  <a:rPr lang="zh-CN" altLang="en-US" sz="3600" b="1" dirty="0">
                    <a:solidFill>
                      <a:schemeClr val="bg1"/>
                    </a:solidFill>
                    <a:latin typeface="黑体" charset="0"/>
                    <a:ea typeface="黑体" charset="0"/>
                    <a:cs typeface="黑体" charset="0"/>
                  </a:rPr>
                  <a:t>考试</a:t>
                </a:r>
              </a:p>
            </p:txBody>
          </p:sp>
        </p:grpSp>
        <p:grpSp>
          <p:nvGrpSpPr>
            <p:cNvPr id="7" name="组合 3"/>
            <p:cNvGrpSpPr>
              <a:grpSpLocks/>
            </p:cNvGrpSpPr>
            <p:nvPr/>
          </p:nvGrpSpPr>
          <p:grpSpPr bwMode="auto">
            <a:xfrm>
              <a:off x="3143240" y="2643182"/>
              <a:ext cx="3019272" cy="2571768"/>
              <a:chOff x="1655" y="1647"/>
              <a:chExt cx="2490" cy="2327"/>
            </a:xfrm>
          </p:grpSpPr>
          <p:sp>
            <p:nvSpPr>
              <p:cNvPr id="18" name="任意多边形 4"/>
              <p:cNvSpPr>
                <a:spLocks/>
              </p:cNvSpPr>
              <p:nvPr/>
            </p:nvSpPr>
            <p:spPr bwMode="gray">
              <a:xfrm>
                <a:off x="1660" y="2336"/>
                <a:ext cx="911" cy="1231"/>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hlink"/>
                  </a:gs>
                  <a:gs pos="100000">
                    <a:schemeClr val="hlink">
                      <a:gamma/>
                      <a:shade val="46275"/>
                      <a:invGamma/>
                    </a:schemeClr>
                  </a:gs>
                </a:gsLst>
                <a:lin ang="5400000" scaled="1"/>
              </a:gradFill>
              <a:ln>
                <a:noFill/>
              </a:ln>
              <a:extLst/>
            </p:spPr>
            <p:txBody>
              <a:bodyPr/>
              <a:lstStyle/>
              <a:p>
                <a:pPr eaLnBrk="0" hangingPunct="0">
                  <a:defRPr/>
                </a:pPr>
                <a:endParaRPr lang="zh-CN" altLang="en-US" sz="1600" dirty="0">
                  <a:ea typeface="+mn-ea"/>
                </a:endParaRPr>
              </a:p>
            </p:txBody>
          </p:sp>
          <p:sp>
            <p:nvSpPr>
              <p:cNvPr id="19" name="任意多边形 5"/>
              <p:cNvSpPr>
                <a:spLocks/>
              </p:cNvSpPr>
              <p:nvPr/>
            </p:nvSpPr>
            <p:spPr bwMode="gray">
              <a:xfrm rot="7200000">
                <a:off x="2725" y="1657"/>
                <a:ext cx="859" cy="1309"/>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accent1"/>
                  </a:gs>
                  <a:gs pos="100000">
                    <a:schemeClr val="accent1">
                      <a:gamma/>
                      <a:shade val="46275"/>
                      <a:invGamma/>
                    </a:schemeClr>
                  </a:gs>
                </a:gsLst>
                <a:lin ang="5400000" scaled="1"/>
              </a:gradFill>
              <a:ln>
                <a:noFill/>
              </a:ln>
              <a:extLst/>
            </p:spPr>
            <p:txBody>
              <a:bodyPr/>
              <a:lstStyle/>
              <a:p>
                <a:pPr eaLnBrk="0" hangingPunct="0">
                  <a:defRPr/>
                </a:pPr>
                <a:endParaRPr lang="zh-CN" altLang="en-US" sz="1600" dirty="0">
                  <a:ea typeface="+mn-ea"/>
                </a:endParaRPr>
              </a:p>
            </p:txBody>
          </p:sp>
          <p:grpSp>
            <p:nvGrpSpPr>
              <p:cNvPr id="8" name="组合 6"/>
              <p:cNvGrpSpPr>
                <a:grpSpLocks/>
              </p:cNvGrpSpPr>
              <p:nvPr/>
            </p:nvGrpSpPr>
            <p:grpSpPr bwMode="auto">
              <a:xfrm>
                <a:off x="1712" y="1647"/>
                <a:ext cx="1480" cy="1302"/>
                <a:chOff x="1712" y="1389"/>
                <a:chExt cx="1480" cy="1302"/>
              </a:xfrm>
            </p:grpSpPr>
            <p:sp>
              <p:nvSpPr>
                <p:cNvPr id="19484" name="自选图形 7"/>
                <p:cNvSpPr>
                  <a:spLocks noChangeArrowheads="1"/>
                </p:cNvSpPr>
                <p:nvPr/>
              </p:nvSpPr>
              <p:spPr bwMode="gray">
                <a:xfrm rot="-9000000">
                  <a:off x="1712" y="2311"/>
                  <a:ext cx="908" cy="380"/>
                </a:xfrm>
                <a:prstGeom prst="triangle">
                  <a:avLst>
                    <a:gd name="adj" fmla="val 50000"/>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zh-CN" altLang="en-US" sz="1600" dirty="0"/>
                </a:p>
              </p:txBody>
            </p:sp>
            <p:sp>
              <p:nvSpPr>
                <p:cNvPr id="19485" name="任意多边形 8"/>
                <p:cNvSpPr>
                  <a:spLocks/>
                </p:cNvSpPr>
                <p:nvPr/>
              </p:nvSpPr>
              <p:spPr bwMode="gray">
                <a:xfrm rot="7200000">
                  <a:off x="1961" y="1810"/>
                  <a:ext cx="948" cy="508"/>
                </a:xfrm>
                <a:custGeom>
                  <a:avLst/>
                  <a:gdLst>
                    <a:gd name="T0" fmla="*/ 3865 w 750"/>
                    <a:gd name="T1" fmla="*/ 0 h 378"/>
                    <a:gd name="T2" fmla="*/ 0 w 750"/>
                    <a:gd name="T3" fmla="*/ 0 h 378"/>
                    <a:gd name="T4" fmla="*/ 13 w 750"/>
                    <a:gd name="T5" fmla="*/ 1539 h 378"/>
                    <a:gd name="T6" fmla="*/ 144 w 750"/>
                    <a:gd name="T7" fmla="*/ 2994 h 378"/>
                    <a:gd name="T8" fmla="*/ 3865 w 750"/>
                    <a:gd name="T9" fmla="*/ 2994 h 378"/>
                    <a:gd name="T10" fmla="*/ 3865 w 750"/>
                    <a:gd name="T11" fmla="*/ 0 h 378"/>
                    <a:gd name="T12" fmla="*/ 38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sp>
              <p:nvSpPr>
                <p:cNvPr id="19486" name="任意多边形 9"/>
                <p:cNvSpPr>
                  <a:spLocks/>
                </p:cNvSpPr>
                <p:nvPr/>
              </p:nvSpPr>
              <p:spPr bwMode="gray">
                <a:xfrm rot="7200000">
                  <a:off x="2637" y="1226"/>
                  <a:ext cx="392" cy="718"/>
                </a:xfrm>
                <a:custGeom>
                  <a:avLst/>
                  <a:gdLst>
                    <a:gd name="T0" fmla="*/ 97 w 495"/>
                    <a:gd name="T1" fmla="*/ 35 h 971"/>
                    <a:gd name="T2" fmla="*/ 97 w 495"/>
                    <a:gd name="T3" fmla="*/ 118 h 971"/>
                    <a:gd name="T4" fmla="*/ 90 w 495"/>
                    <a:gd name="T5" fmla="*/ 117 h 971"/>
                    <a:gd name="T6" fmla="*/ 84 w 495"/>
                    <a:gd name="T7" fmla="*/ 115 h 971"/>
                    <a:gd name="T8" fmla="*/ 78 w 495"/>
                    <a:gd name="T9" fmla="*/ 112 h 971"/>
                    <a:gd name="T10" fmla="*/ 73 w 495"/>
                    <a:gd name="T11" fmla="*/ 108 h 971"/>
                    <a:gd name="T12" fmla="*/ 66 w 495"/>
                    <a:gd name="T13" fmla="*/ 104 h 971"/>
                    <a:gd name="T14" fmla="*/ 59 w 495"/>
                    <a:gd name="T15" fmla="*/ 97 h 971"/>
                    <a:gd name="T16" fmla="*/ 53 w 495"/>
                    <a:gd name="T17" fmla="*/ 89 h 971"/>
                    <a:gd name="T18" fmla="*/ 44 w 495"/>
                    <a:gd name="T19" fmla="*/ 78 h 971"/>
                    <a:gd name="T20" fmla="*/ 36 w 495"/>
                    <a:gd name="T21" fmla="*/ 67 h 971"/>
                    <a:gd name="T22" fmla="*/ 25 w 495"/>
                    <a:gd name="T23" fmla="*/ 53 h 971"/>
                    <a:gd name="T24" fmla="*/ 19 w 495"/>
                    <a:gd name="T25" fmla="*/ 44 h 971"/>
                    <a:gd name="T26" fmla="*/ 6 w 495"/>
                    <a:gd name="T27" fmla="*/ 26 h 971"/>
                    <a:gd name="T28" fmla="*/ 2 w 495"/>
                    <a:gd name="T29" fmla="*/ 16 h 971"/>
                    <a:gd name="T30" fmla="*/ 0 w 495"/>
                    <a:gd name="T31" fmla="*/ 7 h 971"/>
                    <a:gd name="T32" fmla="*/ 3 w 495"/>
                    <a:gd name="T33" fmla="*/ 0 h 971"/>
                    <a:gd name="T34" fmla="*/ 3 w 495"/>
                    <a:gd name="T35" fmla="*/ 5 h 971"/>
                    <a:gd name="T36" fmla="*/ 3 w 495"/>
                    <a:gd name="T37" fmla="*/ 9 h 971"/>
                    <a:gd name="T38" fmla="*/ 3 w 495"/>
                    <a:gd name="T39" fmla="*/ 12 h 971"/>
                    <a:gd name="T40" fmla="*/ 4 w 495"/>
                    <a:gd name="T41" fmla="*/ 16 h 971"/>
                    <a:gd name="T42" fmla="*/ 6 w 495"/>
                    <a:gd name="T43" fmla="*/ 20 h 971"/>
                    <a:gd name="T44" fmla="*/ 10 w 495"/>
                    <a:gd name="T45" fmla="*/ 24 h 971"/>
                    <a:gd name="T46" fmla="*/ 17 w 495"/>
                    <a:gd name="T47" fmla="*/ 28 h 971"/>
                    <a:gd name="T48" fmla="*/ 25 w 495"/>
                    <a:gd name="T49" fmla="*/ 32 h 971"/>
                    <a:gd name="T50" fmla="*/ 35 w 495"/>
                    <a:gd name="T51" fmla="*/ 33 h 971"/>
                    <a:gd name="T52" fmla="*/ 48 w 495"/>
                    <a:gd name="T53" fmla="*/ 35 h 971"/>
                    <a:gd name="T54" fmla="*/ 97 w 495"/>
                    <a:gd name="T55" fmla="*/ 35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grpSp>
          <p:sp>
            <p:nvSpPr>
              <p:cNvPr id="21" name="任意多边形 10"/>
              <p:cNvSpPr>
                <a:spLocks/>
              </p:cNvSpPr>
              <p:nvPr/>
            </p:nvSpPr>
            <p:spPr bwMode="gray">
              <a:xfrm rot="14400000">
                <a:off x="2797" y="2823"/>
                <a:ext cx="859" cy="1308"/>
              </a:xfrm>
              <a:custGeom>
                <a:avLst/>
                <a:gdLst>
                  <a:gd name="T0" fmla="*/ 1233 w 1233"/>
                  <a:gd name="T1" fmla="*/ 343 h 1764"/>
                  <a:gd name="T2" fmla="*/ 413 w 1233"/>
                  <a:gd name="T3" fmla="*/ 1764 h 1764"/>
                  <a:gd name="T4" fmla="*/ 0 w 1233"/>
                  <a:gd name="T5" fmla="*/ 1226 h 1764"/>
                  <a:gd name="T6" fmla="*/ 6 w 1233"/>
                  <a:gd name="T7" fmla="*/ 1098 h 1764"/>
                  <a:gd name="T8" fmla="*/ 638 w 1233"/>
                  <a:gd name="T9" fmla="*/ 0 h 1764"/>
                  <a:gd name="T10" fmla="*/ 1233 w 1233"/>
                  <a:gd name="T11" fmla="*/ 343 h 1764"/>
                  <a:gd name="T12" fmla="*/ 1233 w 1233"/>
                  <a:gd name="T13" fmla="*/ 343 h 1764"/>
                </a:gdLst>
                <a:ahLst/>
                <a:cxnLst>
                  <a:cxn ang="0">
                    <a:pos x="T0" y="T1"/>
                  </a:cxn>
                  <a:cxn ang="0">
                    <a:pos x="T2" y="T3"/>
                  </a:cxn>
                  <a:cxn ang="0">
                    <a:pos x="T4" y="T5"/>
                  </a:cxn>
                  <a:cxn ang="0">
                    <a:pos x="T6" y="T7"/>
                  </a:cxn>
                  <a:cxn ang="0">
                    <a:pos x="T8" y="T9"/>
                  </a:cxn>
                  <a:cxn ang="0">
                    <a:pos x="T10" y="T11"/>
                  </a:cxn>
                  <a:cxn ang="0">
                    <a:pos x="T12" y="T13"/>
                  </a:cxn>
                </a:cxnLst>
                <a:rect l="0" t="0" r="r" b="b"/>
                <a:pathLst>
                  <a:path w="1233" h="1764">
                    <a:moveTo>
                      <a:pt x="1233" y="343"/>
                    </a:moveTo>
                    <a:lnTo>
                      <a:pt x="413" y="1764"/>
                    </a:lnTo>
                    <a:lnTo>
                      <a:pt x="0" y="1226"/>
                    </a:lnTo>
                    <a:lnTo>
                      <a:pt x="6" y="1098"/>
                    </a:lnTo>
                    <a:lnTo>
                      <a:pt x="638" y="0"/>
                    </a:lnTo>
                    <a:lnTo>
                      <a:pt x="1233" y="343"/>
                    </a:lnTo>
                    <a:lnTo>
                      <a:pt x="1233" y="343"/>
                    </a:lnTo>
                    <a:close/>
                  </a:path>
                </a:pathLst>
              </a:custGeom>
              <a:gradFill rotWithShape="1">
                <a:gsLst>
                  <a:gs pos="0">
                    <a:schemeClr val="folHlink"/>
                  </a:gs>
                  <a:gs pos="100000">
                    <a:schemeClr val="folHlink">
                      <a:gamma/>
                      <a:shade val="46275"/>
                      <a:invGamma/>
                    </a:schemeClr>
                  </a:gs>
                </a:gsLst>
                <a:lin ang="5400000" scaled="1"/>
              </a:gradFill>
              <a:ln>
                <a:noFill/>
              </a:ln>
              <a:extLst/>
            </p:spPr>
            <p:txBody>
              <a:bodyPr/>
              <a:lstStyle/>
              <a:p>
                <a:pPr eaLnBrk="0" hangingPunct="0">
                  <a:defRPr/>
                </a:pPr>
                <a:endParaRPr lang="zh-CN" altLang="en-US" sz="1600" dirty="0">
                  <a:ea typeface="+mn-ea"/>
                </a:endParaRPr>
              </a:p>
            </p:txBody>
          </p:sp>
          <p:grpSp>
            <p:nvGrpSpPr>
              <p:cNvPr id="9" name="组合 11"/>
              <p:cNvGrpSpPr>
                <a:grpSpLocks/>
              </p:cNvGrpSpPr>
              <p:nvPr/>
            </p:nvGrpSpPr>
            <p:grpSpPr bwMode="auto">
              <a:xfrm>
                <a:off x="2849" y="2249"/>
                <a:ext cx="1296" cy="1381"/>
                <a:chOff x="2854" y="1996"/>
                <a:chExt cx="1296" cy="1381"/>
              </a:xfrm>
            </p:grpSpPr>
            <p:sp>
              <p:nvSpPr>
                <p:cNvPr id="19481" name="自选图形 12"/>
                <p:cNvSpPr>
                  <a:spLocks noChangeArrowheads="1"/>
                </p:cNvSpPr>
                <p:nvPr/>
              </p:nvSpPr>
              <p:spPr bwMode="gray">
                <a:xfrm rot="-1800000">
                  <a:off x="2854" y="1996"/>
                  <a:ext cx="906" cy="380"/>
                </a:xfrm>
                <a:prstGeom prst="triangle">
                  <a:avLst>
                    <a:gd name="adj" fmla="val 50000"/>
                  </a:avLst>
                </a:prstGeom>
                <a:solidFill>
                  <a:schemeClr val="fo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zh-CN" altLang="en-US" sz="1600" dirty="0"/>
                </a:p>
              </p:txBody>
            </p:sp>
            <p:sp>
              <p:nvSpPr>
                <p:cNvPr id="19482" name="任意多边形 13"/>
                <p:cNvSpPr>
                  <a:spLocks/>
                </p:cNvSpPr>
                <p:nvPr/>
              </p:nvSpPr>
              <p:spPr bwMode="gray">
                <a:xfrm rot="-7200000">
                  <a:off x="3102" y="2371"/>
                  <a:ext cx="948" cy="507"/>
                </a:xfrm>
                <a:custGeom>
                  <a:avLst/>
                  <a:gdLst>
                    <a:gd name="T0" fmla="*/ 3865 w 750"/>
                    <a:gd name="T1" fmla="*/ 0 h 378"/>
                    <a:gd name="T2" fmla="*/ 0 w 750"/>
                    <a:gd name="T3" fmla="*/ 0 h 378"/>
                    <a:gd name="T4" fmla="*/ 13 w 750"/>
                    <a:gd name="T5" fmla="*/ 1514 h 378"/>
                    <a:gd name="T6" fmla="*/ 144 w 750"/>
                    <a:gd name="T7" fmla="*/ 2951 h 378"/>
                    <a:gd name="T8" fmla="*/ 3865 w 750"/>
                    <a:gd name="T9" fmla="*/ 2951 h 378"/>
                    <a:gd name="T10" fmla="*/ 3865 w 750"/>
                    <a:gd name="T11" fmla="*/ 0 h 378"/>
                    <a:gd name="T12" fmla="*/ 38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sp>
              <p:nvSpPr>
                <p:cNvPr id="19483" name="任意多边形 14"/>
                <p:cNvSpPr>
                  <a:spLocks/>
                </p:cNvSpPr>
                <p:nvPr/>
              </p:nvSpPr>
              <p:spPr bwMode="gray">
                <a:xfrm rot="-7200000">
                  <a:off x="3618" y="2845"/>
                  <a:ext cx="346" cy="718"/>
                </a:xfrm>
                <a:custGeom>
                  <a:avLst/>
                  <a:gdLst>
                    <a:gd name="T0" fmla="*/ 40 w 495"/>
                    <a:gd name="T1" fmla="*/ 35 h 971"/>
                    <a:gd name="T2" fmla="*/ 40 w 495"/>
                    <a:gd name="T3" fmla="*/ 118 h 971"/>
                    <a:gd name="T4" fmla="*/ 38 w 495"/>
                    <a:gd name="T5" fmla="*/ 117 h 971"/>
                    <a:gd name="T6" fmla="*/ 35 w 495"/>
                    <a:gd name="T7" fmla="*/ 115 h 971"/>
                    <a:gd name="T8" fmla="*/ 33 w 495"/>
                    <a:gd name="T9" fmla="*/ 112 h 971"/>
                    <a:gd name="T10" fmla="*/ 30 w 495"/>
                    <a:gd name="T11" fmla="*/ 108 h 971"/>
                    <a:gd name="T12" fmla="*/ 28 w 495"/>
                    <a:gd name="T13" fmla="*/ 104 h 971"/>
                    <a:gd name="T14" fmla="*/ 25 w 495"/>
                    <a:gd name="T15" fmla="*/ 97 h 971"/>
                    <a:gd name="T16" fmla="*/ 22 w 495"/>
                    <a:gd name="T17" fmla="*/ 89 h 971"/>
                    <a:gd name="T18" fmla="*/ 19 w 495"/>
                    <a:gd name="T19" fmla="*/ 78 h 971"/>
                    <a:gd name="T20" fmla="*/ 15 w 495"/>
                    <a:gd name="T21" fmla="*/ 67 h 971"/>
                    <a:gd name="T22" fmla="*/ 10 w 495"/>
                    <a:gd name="T23" fmla="*/ 53 h 971"/>
                    <a:gd name="T24" fmla="*/ 8 w 495"/>
                    <a:gd name="T25" fmla="*/ 44 h 971"/>
                    <a:gd name="T26" fmla="*/ 2 w 495"/>
                    <a:gd name="T27" fmla="*/ 26 h 971"/>
                    <a:gd name="T28" fmla="*/ 1 w 495"/>
                    <a:gd name="T29" fmla="*/ 16 h 971"/>
                    <a:gd name="T30" fmla="*/ 0 w 495"/>
                    <a:gd name="T31" fmla="*/ 7 h 971"/>
                    <a:gd name="T32" fmla="*/ 1 w 495"/>
                    <a:gd name="T33" fmla="*/ 0 h 971"/>
                    <a:gd name="T34" fmla="*/ 1 w 495"/>
                    <a:gd name="T35" fmla="*/ 5 h 971"/>
                    <a:gd name="T36" fmla="*/ 1 w 495"/>
                    <a:gd name="T37" fmla="*/ 9 h 971"/>
                    <a:gd name="T38" fmla="*/ 1 w 495"/>
                    <a:gd name="T39" fmla="*/ 12 h 971"/>
                    <a:gd name="T40" fmla="*/ 1 w 495"/>
                    <a:gd name="T41" fmla="*/ 16 h 971"/>
                    <a:gd name="T42" fmla="*/ 2 w 495"/>
                    <a:gd name="T43" fmla="*/ 20 h 971"/>
                    <a:gd name="T44" fmla="*/ 4 w 495"/>
                    <a:gd name="T45" fmla="*/ 24 h 971"/>
                    <a:gd name="T46" fmla="*/ 7 w 495"/>
                    <a:gd name="T47" fmla="*/ 28 h 971"/>
                    <a:gd name="T48" fmla="*/ 10 w 495"/>
                    <a:gd name="T49" fmla="*/ 32 h 971"/>
                    <a:gd name="T50" fmla="*/ 15 w 495"/>
                    <a:gd name="T51" fmla="*/ 33 h 971"/>
                    <a:gd name="T52" fmla="*/ 20 w 495"/>
                    <a:gd name="T53" fmla="*/ 35 h 971"/>
                    <a:gd name="T54" fmla="*/ 40 w 495"/>
                    <a:gd name="T55" fmla="*/ 35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grpSp>
          <p:grpSp>
            <p:nvGrpSpPr>
              <p:cNvPr id="12" name="组合 15"/>
              <p:cNvGrpSpPr>
                <a:grpSpLocks/>
              </p:cNvGrpSpPr>
              <p:nvPr/>
            </p:nvGrpSpPr>
            <p:grpSpPr bwMode="auto">
              <a:xfrm>
                <a:off x="1655" y="3095"/>
                <a:ext cx="1571" cy="879"/>
                <a:chOff x="1655" y="2837"/>
                <a:chExt cx="1571" cy="879"/>
              </a:xfrm>
            </p:grpSpPr>
            <p:sp>
              <p:nvSpPr>
                <p:cNvPr id="19478" name="任意多边形 16"/>
                <p:cNvSpPr>
                  <a:spLocks/>
                </p:cNvSpPr>
                <p:nvPr/>
              </p:nvSpPr>
              <p:spPr bwMode="gray">
                <a:xfrm>
                  <a:off x="1655" y="2837"/>
                  <a:ext cx="366" cy="692"/>
                </a:xfrm>
                <a:custGeom>
                  <a:avLst/>
                  <a:gdLst>
                    <a:gd name="T0" fmla="*/ 60 w 495"/>
                    <a:gd name="T1" fmla="*/ 26 h 971"/>
                    <a:gd name="T2" fmla="*/ 60 w 495"/>
                    <a:gd name="T3" fmla="*/ 91 h 971"/>
                    <a:gd name="T4" fmla="*/ 55 w 495"/>
                    <a:gd name="T5" fmla="*/ 90 h 971"/>
                    <a:gd name="T6" fmla="*/ 52 w 495"/>
                    <a:gd name="T7" fmla="*/ 89 h 971"/>
                    <a:gd name="T8" fmla="*/ 49 w 495"/>
                    <a:gd name="T9" fmla="*/ 86 h 971"/>
                    <a:gd name="T10" fmla="*/ 45 w 495"/>
                    <a:gd name="T11" fmla="*/ 84 h 971"/>
                    <a:gd name="T12" fmla="*/ 41 w 495"/>
                    <a:gd name="T13" fmla="*/ 80 h 971"/>
                    <a:gd name="T14" fmla="*/ 37 w 495"/>
                    <a:gd name="T15" fmla="*/ 75 h 971"/>
                    <a:gd name="T16" fmla="*/ 33 w 495"/>
                    <a:gd name="T17" fmla="*/ 68 h 971"/>
                    <a:gd name="T18" fmla="*/ 27 w 495"/>
                    <a:gd name="T19" fmla="*/ 61 h 971"/>
                    <a:gd name="T20" fmla="*/ 22 w 495"/>
                    <a:gd name="T21" fmla="*/ 52 h 971"/>
                    <a:gd name="T22" fmla="*/ 16 w 495"/>
                    <a:gd name="T23" fmla="*/ 41 h 971"/>
                    <a:gd name="T24" fmla="*/ 12 w 495"/>
                    <a:gd name="T25" fmla="*/ 34 h 971"/>
                    <a:gd name="T26" fmla="*/ 4 w 495"/>
                    <a:gd name="T27" fmla="*/ 19 h 971"/>
                    <a:gd name="T28" fmla="*/ 1 w 495"/>
                    <a:gd name="T29" fmla="*/ 12 h 971"/>
                    <a:gd name="T30" fmla="*/ 0 w 495"/>
                    <a:gd name="T31" fmla="*/ 6 h 971"/>
                    <a:gd name="T32" fmla="*/ 1 w 495"/>
                    <a:gd name="T33" fmla="*/ 0 h 971"/>
                    <a:gd name="T34" fmla="*/ 1 w 495"/>
                    <a:gd name="T35" fmla="*/ 4 h 971"/>
                    <a:gd name="T36" fmla="*/ 1 w 495"/>
                    <a:gd name="T37" fmla="*/ 7 h 971"/>
                    <a:gd name="T38" fmla="*/ 1 w 495"/>
                    <a:gd name="T39" fmla="*/ 10 h 971"/>
                    <a:gd name="T40" fmla="*/ 2 w 495"/>
                    <a:gd name="T41" fmla="*/ 12 h 971"/>
                    <a:gd name="T42" fmla="*/ 4 w 495"/>
                    <a:gd name="T43" fmla="*/ 15 h 971"/>
                    <a:gd name="T44" fmla="*/ 7 w 495"/>
                    <a:gd name="T45" fmla="*/ 19 h 971"/>
                    <a:gd name="T46" fmla="*/ 10 w 495"/>
                    <a:gd name="T47" fmla="*/ 22 h 971"/>
                    <a:gd name="T48" fmla="*/ 15 w 495"/>
                    <a:gd name="T49" fmla="*/ 24 h 971"/>
                    <a:gd name="T50" fmla="*/ 21 w 495"/>
                    <a:gd name="T51" fmla="*/ 26 h 971"/>
                    <a:gd name="T52" fmla="*/ 30 w 495"/>
                    <a:gd name="T53" fmla="*/ 26 h 971"/>
                    <a:gd name="T54" fmla="*/ 60 w 495"/>
                    <a:gd name="T55" fmla="*/ 26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solidFill>
                  <a:schemeClr va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sp>
              <p:nvSpPr>
                <p:cNvPr id="19479" name="自选图形 17"/>
                <p:cNvSpPr>
                  <a:spLocks noChangeArrowheads="1"/>
                </p:cNvSpPr>
                <p:nvPr/>
              </p:nvSpPr>
              <p:spPr bwMode="gray">
                <a:xfrm rot="5400000">
                  <a:off x="2589" y="3078"/>
                  <a:ext cx="872" cy="403"/>
                </a:xfrm>
                <a:prstGeom prst="triangle">
                  <a:avLst>
                    <a:gd name="adj" fmla="val 50000"/>
                  </a:avLst>
                </a:prstGeom>
                <a:solidFill>
                  <a:schemeClr val="hlink"/>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zh-CN" altLang="en-US" sz="1600" dirty="0"/>
                </a:p>
              </p:txBody>
            </p:sp>
            <p:sp>
              <p:nvSpPr>
                <p:cNvPr id="19480" name="任意多边形 18"/>
                <p:cNvSpPr>
                  <a:spLocks/>
                </p:cNvSpPr>
                <p:nvPr/>
              </p:nvSpPr>
              <p:spPr bwMode="gray">
                <a:xfrm>
                  <a:off x="1985" y="3040"/>
                  <a:ext cx="1005" cy="489"/>
                </a:xfrm>
                <a:custGeom>
                  <a:avLst/>
                  <a:gdLst>
                    <a:gd name="T0" fmla="*/ 5820 w 750"/>
                    <a:gd name="T1" fmla="*/ 0 h 378"/>
                    <a:gd name="T2" fmla="*/ 0 w 750"/>
                    <a:gd name="T3" fmla="*/ 0 h 378"/>
                    <a:gd name="T4" fmla="*/ 16 w 750"/>
                    <a:gd name="T5" fmla="*/ 1175 h 378"/>
                    <a:gd name="T6" fmla="*/ 218 w 750"/>
                    <a:gd name="T7" fmla="*/ 2292 h 378"/>
                    <a:gd name="T8" fmla="*/ 5820 w 750"/>
                    <a:gd name="T9" fmla="*/ 2292 h 378"/>
                    <a:gd name="T10" fmla="*/ 5820 w 750"/>
                    <a:gd name="T11" fmla="*/ 0 h 378"/>
                    <a:gd name="T12" fmla="*/ 5820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solidFill>
                  <a:schemeClr va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eaLnBrk="0" hangingPunct="0"/>
                  <a:endParaRPr lang="zh-CN" altLang="en-US" sz="1600" dirty="0"/>
                </a:p>
              </p:txBody>
            </p:sp>
          </p:grpSp>
        </p:grpSp>
        <p:pic>
          <p:nvPicPr>
            <p:cNvPr id="19464" name="Picture 21" descr="未标题-1_0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564460" y="740702"/>
              <a:ext cx="1928947" cy="19004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465" name="Text Box 39"/>
            <p:cNvSpPr txBox="1">
              <a:spLocks noChangeArrowheads="1"/>
            </p:cNvSpPr>
            <p:nvPr/>
          </p:nvSpPr>
          <p:spPr bwMode="auto">
            <a:xfrm>
              <a:off x="3695912" y="1028736"/>
              <a:ext cx="1788687" cy="13147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0"/>
                  <a:cs typeface="宋体" charset="0"/>
                </a:defRPr>
              </a:lvl1pPr>
              <a:lvl2pPr marL="742950" indent="-285750" eaLnBrk="0" hangingPunct="0">
                <a:defRPr>
                  <a:solidFill>
                    <a:schemeClr val="tx1"/>
                  </a:solidFill>
                  <a:latin typeface="Arial" charset="0"/>
                  <a:ea typeface="宋体" charset="0"/>
                </a:defRPr>
              </a:lvl2pPr>
              <a:lvl3pPr marL="1143000" indent="-228600" eaLnBrk="0" hangingPunct="0">
                <a:defRPr>
                  <a:solidFill>
                    <a:schemeClr val="tx1"/>
                  </a:solidFill>
                  <a:latin typeface="Arial" charset="0"/>
                  <a:ea typeface="宋体" charset="0"/>
                </a:defRPr>
              </a:lvl3pPr>
              <a:lvl4pPr marL="1600200" indent="-228600" eaLnBrk="0" hangingPunct="0">
                <a:defRPr>
                  <a:solidFill>
                    <a:schemeClr val="tx1"/>
                  </a:solidFill>
                  <a:latin typeface="Arial" charset="0"/>
                  <a:ea typeface="宋体" charset="0"/>
                </a:defRPr>
              </a:lvl4pPr>
              <a:lvl5pPr marL="2057400" indent="-228600" eaLnBrk="0" hangingPunct="0">
                <a:defRPr>
                  <a:solidFill>
                    <a:schemeClr val="tx1"/>
                  </a:solidFill>
                  <a:latin typeface="Arial" charset="0"/>
                  <a:ea typeface="宋体" charset="0"/>
                </a:defRPr>
              </a:lvl5pPr>
              <a:lvl6pPr marL="2514600" indent="-228600" eaLnBrk="0" fontAlgn="base" hangingPunct="0">
                <a:spcBef>
                  <a:spcPct val="0"/>
                </a:spcBef>
                <a:spcAft>
                  <a:spcPct val="0"/>
                </a:spcAft>
                <a:defRPr>
                  <a:solidFill>
                    <a:schemeClr val="tx1"/>
                  </a:solidFill>
                  <a:latin typeface="Arial" charset="0"/>
                  <a:ea typeface="宋体" charset="0"/>
                </a:defRPr>
              </a:lvl6pPr>
              <a:lvl7pPr marL="2971800" indent="-228600" eaLnBrk="0" fontAlgn="base" hangingPunct="0">
                <a:spcBef>
                  <a:spcPct val="0"/>
                </a:spcBef>
                <a:spcAft>
                  <a:spcPct val="0"/>
                </a:spcAft>
                <a:defRPr>
                  <a:solidFill>
                    <a:schemeClr val="tx1"/>
                  </a:solidFill>
                  <a:latin typeface="Arial" charset="0"/>
                  <a:ea typeface="宋体" charset="0"/>
                </a:defRPr>
              </a:lvl7pPr>
              <a:lvl8pPr marL="3429000" indent="-228600" eaLnBrk="0" fontAlgn="base" hangingPunct="0">
                <a:spcBef>
                  <a:spcPct val="0"/>
                </a:spcBef>
                <a:spcAft>
                  <a:spcPct val="0"/>
                </a:spcAft>
                <a:defRPr>
                  <a:solidFill>
                    <a:schemeClr val="tx1"/>
                  </a:solidFill>
                  <a:latin typeface="Arial" charset="0"/>
                  <a:ea typeface="宋体" charset="0"/>
                </a:defRPr>
              </a:lvl8pPr>
              <a:lvl9pPr marL="3886200" indent="-228600" eaLnBrk="0" fontAlgn="base" hangingPunct="0">
                <a:spcBef>
                  <a:spcPct val="0"/>
                </a:spcBef>
                <a:spcAft>
                  <a:spcPct val="0"/>
                </a:spcAft>
                <a:defRPr>
                  <a:solidFill>
                    <a:schemeClr val="tx1"/>
                  </a:solidFill>
                  <a:latin typeface="Arial" charset="0"/>
                  <a:ea typeface="宋体" charset="0"/>
                </a:defRPr>
              </a:lvl9pPr>
            </a:lstStyle>
            <a:p>
              <a:pPr algn="ctr">
                <a:lnSpc>
                  <a:spcPct val="120000"/>
                </a:lnSpc>
              </a:pPr>
              <a:r>
                <a:rPr lang="zh-CN" altLang="en-US" sz="3200" b="1" dirty="0">
                  <a:solidFill>
                    <a:schemeClr val="bg1"/>
                  </a:solidFill>
                  <a:latin typeface="黑体" charset="0"/>
                  <a:ea typeface="黑体" charset="0"/>
                  <a:cs typeface="黑体" charset="0"/>
                </a:rPr>
                <a:t>人才</a:t>
              </a:r>
            </a:p>
          </p:txBody>
        </p:sp>
        <p:cxnSp>
          <p:nvCxnSpPr>
            <p:cNvPr id="34" name="直接箭头连接符 33"/>
            <p:cNvCxnSpPr/>
            <p:nvPr/>
          </p:nvCxnSpPr>
          <p:spPr>
            <a:xfrm rot="5400000" flipH="1" flipV="1">
              <a:off x="1964533" y="2107406"/>
              <a:ext cx="1785938" cy="15716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rot="5400000">
              <a:off x="2500314" y="2643188"/>
              <a:ext cx="1500187" cy="12144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2786064" y="5286375"/>
              <a:ext cx="3643313"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rot="10800000" flipV="1">
              <a:off x="2357439" y="5643563"/>
              <a:ext cx="4357689"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5493069" y="1810443"/>
              <a:ext cx="1733550" cy="1906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rot="16200000" flipV="1">
              <a:off x="5322097" y="2607469"/>
              <a:ext cx="1643062" cy="142875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1121493" y="3864091"/>
            <a:ext cx="7435361" cy="830995"/>
          </a:xfrm>
          <a:prstGeom prst="rect">
            <a:avLst/>
          </a:prstGeom>
          <a:noFill/>
        </p:spPr>
        <p:txBody>
          <a:bodyPr wrap="square" lIns="91438" tIns="45719" rIns="91438" bIns="45719" rtlCol="0">
            <a:spAutoFit/>
          </a:bodyPr>
          <a:lstStyle/>
          <a:p>
            <a:r>
              <a:rPr lang="zh-CN" altLang="en-US" sz="2400" b="1" dirty="0">
                <a:solidFill>
                  <a:srgbClr val="0000FF"/>
                </a:solidFill>
              </a:rPr>
              <a:t>教学方式变革</a:t>
            </a:r>
            <a:endParaRPr lang="en-US" altLang="zh-CN" sz="2400" b="1" dirty="0">
              <a:solidFill>
                <a:srgbClr val="0000FF"/>
              </a:solidFill>
            </a:endParaRPr>
          </a:p>
          <a:p>
            <a:r>
              <a:rPr lang="zh-CN" altLang="en-US" sz="2400" b="1" dirty="0">
                <a:solidFill>
                  <a:srgbClr val="0000FF"/>
                </a:solidFill>
              </a:rPr>
              <a:t>学习方式变革                                            考试变革</a:t>
            </a:r>
          </a:p>
        </p:txBody>
      </p:sp>
      <p:sp>
        <p:nvSpPr>
          <p:cNvPr id="41" name="TextBox 40"/>
          <p:cNvSpPr txBox="1"/>
          <p:nvPr/>
        </p:nvSpPr>
        <p:spPr>
          <a:xfrm>
            <a:off x="5868144" y="1419622"/>
            <a:ext cx="792088" cy="707886"/>
          </a:xfrm>
          <a:prstGeom prst="rect">
            <a:avLst/>
          </a:prstGeom>
          <a:noFill/>
        </p:spPr>
        <p:txBody>
          <a:bodyPr wrap="square" lIns="91438" tIns="45719" rIns="91438" bIns="45719" rtlCol="0">
            <a:spAutoFit/>
          </a:bodyPr>
          <a:lstStyle/>
          <a:p>
            <a:r>
              <a:rPr lang="zh-CN" altLang="en-US" sz="4000" b="1" dirty="0">
                <a:solidFill>
                  <a:srgbClr val="FF0000"/>
                </a:solidFill>
              </a:rPr>
              <a:t>？</a:t>
            </a:r>
          </a:p>
        </p:txBody>
      </p:sp>
      <p:sp>
        <p:nvSpPr>
          <p:cNvPr id="43" name="TextBox 42"/>
          <p:cNvSpPr txBox="1"/>
          <p:nvPr/>
        </p:nvSpPr>
        <p:spPr>
          <a:xfrm>
            <a:off x="276053" y="702270"/>
            <a:ext cx="8640960" cy="715577"/>
          </a:xfrm>
          <a:prstGeom prst="rect">
            <a:avLst/>
          </a:prstGeom>
          <a:noFill/>
        </p:spPr>
        <p:txBody>
          <a:bodyPr wrap="square" lIns="91438" tIns="45719" rIns="91438" bIns="45719" rtlCol="0">
            <a:spAutoFit/>
          </a:bodyPr>
          <a:lstStyle/>
          <a:p>
            <a:r>
              <a:rPr lang="zh-CN" altLang="en-US" sz="2000" b="1" dirty="0">
                <a:solidFill>
                  <a:srgbClr val="0000FF"/>
                </a:solidFill>
              </a:rPr>
              <a:t>核心素养：学生在接受教育过程中，形成的适应个人终身发展和社会发展需要的最关键、最必要的必备品格和关键能力。</a:t>
            </a:r>
          </a:p>
        </p:txBody>
      </p:sp>
      <p:sp>
        <p:nvSpPr>
          <p:cNvPr id="45" name="矩形 44"/>
          <p:cNvSpPr/>
          <p:nvPr/>
        </p:nvSpPr>
        <p:spPr>
          <a:xfrm>
            <a:off x="1187625" y="195487"/>
            <a:ext cx="6113684" cy="584773"/>
          </a:xfrm>
          <a:prstGeom prst="rect">
            <a:avLst/>
          </a:prstGeom>
        </p:spPr>
        <p:txBody>
          <a:bodyPr wrap="square" lIns="91438" tIns="45719" rIns="91438" bIns="45719">
            <a:spAutoFit/>
          </a:bodyPr>
          <a:lstStyle/>
          <a:p>
            <a:r>
              <a:rPr lang="en-US" altLang="zh-CN" sz="2800" b="1" dirty="0">
                <a:solidFill>
                  <a:srgbClr val="FF0000"/>
                </a:solidFill>
              </a:rPr>
              <a:t>         </a:t>
            </a:r>
            <a:r>
              <a:rPr lang="zh-CN" altLang="zh-CN" sz="3200" b="1" dirty="0">
                <a:solidFill>
                  <a:srgbClr val="FF0000"/>
                </a:solidFill>
                <a:effectLst>
                  <a:outerShdw blurRad="38100" dist="38100" dir="2700000" algn="tl">
                    <a:srgbClr val="000000">
                      <a:alpha val="43137"/>
                    </a:srgbClr>
                  </a:outerShdw>
                </a:effectLst>
                <a:latin typeface="微软雅黑" pitchFamily="34" charset="-122"/>
                <a:ea typeface="隶书" pitchFamily="49" charset="-122"/>
                <a:cs typeface="+mj-cs"/>
              </a:rPr>
              <a:t>以考试撬动教育教学改革</a:t>
            </a:r>
            <a:r>
              <a:rPr lang="en-US" altLang="zh-CN" sz="3200" b="1" dirty="0">
                <a:solidFill>
                  <a:srgbClr val="FF0000"/>
                </a:solidFill>
                <a:effectLst>
                  <a:outerShdw blurRad="38100" dist="38100" dir="2700000" algn="tl">
                    <a:srgbClr val="000000">
                      <a:alpha val="43137"/>
                    </a:srgbClr>
                  </a:outerShdw>
                </a:effectLst>
                <a:latin typeface="微软雅黑" pitchFamily="34" charset="-122"/>
                <a:ea typeface="隶书" pitchFamily="49" charset="-122"/>
                <a:cs typeface="+mj-cs"/>
              </a:rPr>
              <a:t> </a:t>
            </a:r>
            <a:endParaRPr lang="zh-CN" altLang="en-US" sz="3200" b="1" dirty="0">
              <a:solidFill>
                <a:srgbClr val="FF0000"/>
              </a:solidFill>
              <a:effectLst>
                <a:outerShdw blurRad="38100" dist="38100" dir="2700000" algn="tl">
                  <a:srgbClr val="000000">
                    <a:alpha val="43137"/>
                  </a:srgbClr>
                </a:outerShdw>
              </a:effectLst>
              <a:latin typeface="微软雅黑" pitchFamily="34" charset="-122"/>
              <a:ea typeface="隶书" pitchFamily="49" charset="-122"/>
              <a:cs typeface="+mj-cs"/>
            </a:endParaRPr>
          </a:p>
        </p:txBody>
      </p:sp>
    </p:spTree>
    <p:extLst>
      <p:ext uri="{BB962C8B-B14F-4D97-AF65-F5344CB8AC3E}">
        <p14:creationId xmlns="" xmlns:p14="http://schemas.microsoft.com/office/powerpoint/2010/main" val="8224271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107504" y="1"/>
            <a:ext cx="9036496" cy="5016756"/>
          </a:xfrm>
          <a:prstGeom prst="rect">
            <a:avLst/>
          </a:prstGeom>
          <a:noFill/>
          <a:ln w="9525">
            <a:noFill/>
            <a:miter lim="800000"/>
            <a:headEnd/>
            <a:tailEnd/>
          </a:ln>
        </p:spPr>
        <p:txBody>
          <a:bodyPr wrap="square" lIns="91438" tIns="45719" rIns="91438" bIns="45719">
            <a:spAutoFit/>
          </a:bodyPr>
          <a:lstStyle/>
          <a:p>
            <a:pPr>
              <a:defRPr/>
            </a:pPr>
            <a:r>
              <a:rPr lang="zh-CN" altLang="en-US" sz="2400" b="1" dirty="0" smtClean="0">
                <a:solidFill>
                  <a:srgbClr val="FF3300"/>
                </a:solidFill>
                <a:latin typeface="+mj-ea"/>
              </a:rPr>
              <a:t>2014高考：</a:t>
            </a:r>
            <a:r>
              <a:rPr lang="zh-CN" altLang="en-US" sz="2400" b="1" dirty="0" smtClean="0">
                <a:solidFill>
                  <a:srgbClr val="FF3300"/>
                </a:solidFill>
                <a:latin typeface="方正姚体" pitchFamily="2" charset="-122"/>
                <a:ea typeface="楷体" pitchFamily="49" charset="-122"/>
              </a:rPr>
              <a:t>北京卷13．</a:t>
            </a:r>
            <a:r>
              <a:rPr lang="zh-CN" altLang="en-US" sz="2400" dirty="0" smtClean="0">
                <a:solidFill>
                  <a:srgbClr val="0000FF"/>
                </a:solidFill>
                <a:latin typeface="方正姚体"/>
                <a:ea typeface="楷体"/>
                <a:cs typeface="楷体"/>
              </a:rPr>
              <a:t>欧阳修的《偃虹堤记》和范仲淹的《岳阳楼记》堪称姊妹篇，内容相得益彰。谈谈你从两篇《记》所抒发的为官情怀中获得的感悟。（200字左右）（12分）</a:t>
            </a:r>
          </a:p>
          <a:p>
            <a:pPr>
              <a:buFont typeface="Arial" charset="0"/>
              <a:buNone/>
            </a:pPr>
            <a:r>
              <a:rPr lang="zh-CN" altLang="en-US" sz="2400" dirty="0" smtClean="0">
                <a:solidFill>
                  <a:srgbClr val="FF3300"/>
                </a:solidFill>
                <a:latin typeface="方正姚体"/>
                <a:ea typeface="楷体"/>
                <a:cs typeface="楷体"/>
              </a:rPr>
              <a:t> </a:t>
            </a:r>
            <a:r>
              <a:rPr lang="zh-CN" altLang="en-US" sz="2400" b="1" dirty="0" smtClean="0">
                <a:solidFill>
                  <a:srgbClr val="FF3300"/>
                </a:solidFill>
                <a:latin typeface="方正姚体"/>
              </a:rPr>
              <a:t>2015高考：</a:t>
            </a:r>
            <a:r>
              <a:rPr lang="zh-CN" altLang="en-US" sz="2400" dirty="0" smtClean="0">
                <a:solidFill>
                  <a:srgbClr val="FF3300"/>
                </a:solidFill>
                <a:latin typeface="方正姚体"/>
                <a:ea typeface="楷体"/>
                <a:cs typeface="楷体"/>
              </a:rPr>
              <a:t> </a:t>
            </a:r>
            <a:r>
              <a:rPr lang="zh-CN" altLang="en-US" sz="2400" dirty="0">
                <a:solidFill>
                  <a:srgbClr val="FF3300"/>
                </a:solidFill>
                <a:latin typeface="方正姚体"/>
                <a:ea typeface="楷体"/>
                <a:cs typeface="楷体"/>
              </a:rPr>
              <a:t>北京卷19.</a:t>
            </a:r>
            <a:r>
              <a:rPr lang="zh-CN" altLang="en-US" sz="2400" dirty="0">
                <a:solidFill>
                  <a:srgbClr val="0033CC"/>
                </a:solidFill>
                <a:latin typeface="方正姚体"/>
                <a:ea typeface="楷体"/>
                <a:cs typeface="楷体"/>
              </a:rPr>
              <a:t> </a:t>
            </a:r>
            <a:r>
              <a:rPr lang="zh-CN" altLang="en-US" sz="2400" dirty="0">
                <a:solidFill>
                  <a:srgbClr val="0000FF"/>
                </a:solidFill>
                <a:latin typeface="方正姚体"/>
                <a:ea typeface="楷体"/>
                <a:cs typeface="楷体"/>
              </a:rPr>
              <a:t>欧阳修《醉翁亭记》描写了琅琊山的四时景色，表现了作者以山水自适、与民同乐的情怀。与之相比，苏轼这首《醉翁操》所描写的景色和表现的情怀有何不同？(6分)</a:t>
            </a:r>
          </a:p>
          <a:p>
            <a:pPr>
              <a:buFont typeface="Arial" charset="0"/>
              <a:buNone/>
            </a:pPr>
            <a:r>
              <a:rPr lang="zh-CN" altLang="en-US" sz="2400" dirty="0">
                <a:solidFill>
                  <a:srgbClr val="0033CC"/>
                </a:solidFill>
                <a:latin typeface="方正姚体"/>
                <a:ea typeface="楷体"/>
                <a:cs typeface="楷体"/>
              </a:rPr>
              <a:t>    </a:t>
            </a:r>
            <a:r>
              <a:rPr lang="zh-CN" altLang="en-US" sz="2400" dirty="0">
                <a:solidFill>
                  <a:srgbClr val="FF3300"/>
                </a:solidFill>
                <a:latin typeface="楷体" pitchFamily="49" charset="-122"/>
                <a:ea typeface="楷体" pitchFamily="49" charset="-122"/>
                <a:cs typeface="楷体"/>
              </a:rPr>
              <a:t>全国卷</a:t>
            </a:r>
            <a:r>
              <a:rPr lang="en-US" altLang="zh-CN" sz="2400" dirty="0">
                <a:solidFill>
                  <a:srgbClr val="FF3300"/>
                </a:solidFill>
                <a:latin typeface="楷体" pitchFamily="49" charset="-122"/>
                <a:ea typeface="楷体" pitchFamily="49" charset="-122"/>
              </a:rPr>
              <a:t>Ⅰ8.</a:t>
            </a:r>
            <a:r>
              <a:rPr lang="zh-CN" altLang="en-US" sz="2400" dirty="0">
                <a:solidFill>
                  <a:srgbClr val="0000FF"/>
                </a:solidFill>
                <a:latin typeface="楷体" pitchFamily="49" charset="-122"/>
                <a:ea typeface="楷体" pitchFamily="49" charset="-122"/>
              </a:rPr>
              <a:t>与</a:t>
            </a:r>
            <a:r>
              <a:rPr lang="en-US" altLang="zh-CN" sz="2400" dirty="0">
                <a:solidFill>
                  <a:srgbClr val="0000FF"/>
                </a:solidFill>
                <a:latin typeface="楷体" pitchFamily="49" charset="-122"/>
                <a:ea typeface="楷体" pitchFamily="49" charset="-122"/>
              </a:rPr>
              <a:t>《</a:t>
            </a:r>
            <a:r>
              <a:rPr lang="zh-CN" altLang="en-US" sz="2400" dirty="0">
                <a:solidFill>
                  <a:srgbClr val="0000FF"/>
                </a:solidFill>
                <a:latin typeface="楷体" pitchFamily="49" charset="-122"/>
                <a:ea typeface="楷体" pitchFamily="49" charset="-122"/>
              </a:rPr>
              <a:t>白雪歌送武判官归京</a:t>
            </a:r>
            <a:r>
              <a:rPr lang="en-US" altLang="zh-CN" sz="2400" dirty="0">
                <a:solidFill>
                  <a:srgbClr val="0000FF"/>
                </a:solidFill>
                <a:latin typeface="楷体" pitchFamily="49" charset="-122"/>
                <a:ea typeface="楷体" pitchFamily="49" charset="-122"/>
              </a:rPr>
              <a:t>》</a:t>
            </a:r>
            <a:r>
              <a:rPr lang="zh-CN" altLang="en-US" sz="2400" dirty="0">
                <a:solidFill>
                  <a:srgbClr val="0000FF"/>
                </a:solidFill>
                <a:latin typeface="楷体" pitchFamily="49" charset="-122"/>
                <a:ea typeface="楷体" pitchFamily="49" charset="-122"/>
              </a:rPr>
              <a:t>相比，本诗描写塞外景物的角度有何不同 ？请简要分析。（</a:t>
            </a:r>
            <a:r>
              <a:rPr lang="en-US" altLang="zh-CN" sz="2400" dirty="0">
                <a:solidFill>
                  <a:srgbClr val="0000FF"/>
                </a:solidFill>
                <a:latin typeface="楷体" pitchFamily="49" charset="-122"/>
                <a:ea typeface="楷体" pitchFamily="49" charset="-122"/>
              </a:rPr>
              <a:t>5</a:t>
            </a:r>
            <a:r>
              <a:rPr lang="zh-CN" altLang="en-US" sz="2400" dirty="0">
                <a:solidFill>
                  <a:srgbClr val="0000FF"/>
                </a:solidFill>
                <a:latin typeface="楷体" pitchFamily="49" charset="-122"/>
                <a:ea typeface="楷体" pitchFamily="49" charset="-122"/>
              </a:rPr>
              <a:t>分）</a:t>
            </a:r>
            <a:endParaRPr lang="en-US" altLang="zh-CN" sz="2400" dirty="0">
              <a:solidFill>
                <a:srgbClr val="0000FF"/>
              </a:solidFill>
              <a:latin typeface="楷体" pitchFamily="49" charset="-122"/>
              <a:ea typeface="楷体" pitchFamily="49" charset="-122"/>
            </a:endParaRPr>
          </a:p>
          <a:p>
            <a:pPr>
              <a:buFont typeface="Arial" charset="0"/>
              <a:buNone/>
            </a:pPr>
            <a:r>
              <a:rPr lang="en-US" altLang="zh-CN" sz="2400" dirty="0">
                <a:solidFill>
                  <a:srgbClr val="0033CC"/>
                </a:solidFill>
                <a:latin typeface="楷体" pitchFamily="49" charset="-122"/>
                <a:ea typeface="楷体" pitchFamily="49" charset="-122"/>
                <a:cs typeface="楷体"/>
              </a:rPr>
              <a:t>  </a:t>
            </a:r>
            <a:r>
              <a:rPr lang="zh-CN" altLang="en-US" sz="2400" dirty="0">
                <a:solidFill>
                  <a:srgbClr val="FF3300"/>
                </a:solidFill>
                <a:latin typeface="楷体" pitchFamily="49" charset="-122"/>
                <a:ea typeface="楷体" pitchFamily="49" charset="-122"/>
                <a:cs typeface="楷体"/>
              </a:rPr>
              <a:t>全国卷</a:t>
            </a:r>
            <a:r>
              <a:rPr lang="en-US" altLang="zh-CN" sz="2400" dirty="0">
                <a:solidFill>
                  <a:srgbClr val="FF3300"/>
                </a:solidFill>
                <a:latin typeface="楷体" pitchFamily="49" charset="-122"/>
                <a:ea typeface="楷体" pitchFamily="49" charset="-122"/>
              </a:rPr>
              <a:t>Ⅱ 11</a:t>
            </a:r>
            <a:r>
              <a:rPr lang="zh-CN" altLang="en-US" sz="2400" dirty="0">
                <a:solidFill>
                  <a:srgbClr val="FF3300"/>
                </a:solidFill>
                <a:latin typeface="楷体" pitchFamily="49" charset="-122"/>
                <a:ea typeface="楷体" pitchFamily="49" charset="-122"/>
              </a:rPr>
              <a:t>（</a:t>
            </a:r>
            <a:r>
              <a:rPr lang="en-US" altLang="zh-CN" sz="2400" dirty="0">
                <a:solidFill>
                  <a:srgbClr val="FF3300"/>
                </a:solidFill>
                <a:latin typeface="楷体" pitchFamily="49" charset="-122"/>
                <a:ea typeface="楷体" pitchFamily="49" charset="-122"/>
              </a:rPr>
              <a:t>4</a:t>
            </a:r>
            <a:r>
              <a:rPr lang="zh-CN" altLang="en-US" sz="2400" dirty="0">
                <a:solidFill>
                  <a:srgbClr val="FF3300"/>
                </a:solidFill>
                <a:latin typeface="楷体" pitchFamily="49" charset="-122"/>
                <a:ea typeface="楷体" pitchFamily="49" charset="-122"/>
              </a:rPr>
              <a:t>）</a:t>
            </a:r>
            <a:r>
              <a:rPr lang="en-US" altLang="zh-CN" sz="2400" dirty="0">
                <a:solidFill>
                  <a:srgbClr val="FF3300"/>
                </a:solidFill>
                <a:latin typeface="楷体" pitchFamily="49" charset="-122"/>
                <a:ea typeface="楷体" pitchFamily="49" charset="-122"/>
              </a:rPr>
              <a:t>.</a:t>
            </a:r>
            <a:r>
              <a:rPr lang="zh-CN" altLang="en-US" sz="2400" dirty="0">
                <a:solidFill>
                  <a:srgbClr val="0033CC"/>
                </a:solidFill>
                <a:latin typeface="楷体" pitchFamily="49" charset="-122"/>
                <a:ea typeface="楷体" pitchFamily="49" charset="-122"/>
              </a:rPr>
              <a:t> </a:t>
            </a:r>
            <a:r>
              <a:rPr lang="zh-CN" altLang="en-US" sz="2400" dirty="0">
                <a:solidFill>
                  <a:srgbClr val="0000FF"/>
                </a:solidFill>
                <a:latin typeface="楷体" pitchFamily="49" charset="-122"/>
                <a:ea typeface="楷体" pitchFamily="49" charset="-122"/>
              </a:rPr>
              <a:t>老汪与孔乙己性情气质上有不少相似之处，但二人精神困境的根源实则不同。分析这种相似与不同。（</a:t>
            </a:r>
            <a:r>
              <a:rPr lang="en-US" altLang="zh-CN" sz="2400" dirty="0">
                <a:solidFill>
                  <a:srgbClr val="0000FF"/>
                </a:solidFill>
                <a:latin typeface="楷体" pitchFamily="49" charset="-122"/>
                <a:ea typeface="楷体" pitchFamily="49" charset="-122"/>
              </a:rPr>
              <a:t>8</a:t>
            </a:r>
            <a:r>
              <a:rPr lang="zh-CN" altLang="en-US" sz="2400" dirty="0">
                <a:solidFill>
                  <a:srgbClr val="0000FF"/>
                </a:solidFill>
                <a:latin typeface="楷体" pitchFamily="49" charset="-122"/>
                <a:ea typeface="楷体" pitchFamily="49" charset="-122"/>
              </a:rPr>
              <a:t>分</a:t>
            </a:r>
            <a:r>
              <a:rPr lang="zh-CN" altLang="en-US" sz="2400" dirty="0" smtClean="0">
                <a:solidFill>
                  <a:srgbClr val="0000FF"/>
                </a:solidFill>
                <a:latin typeface="楷体" pitchFamily="49" charset="-122"/>
                <a:ea typeface="楷体" pitchFamily="49" charset="-122"/>
              </a:rPr>
              <a:t>）</a:t>
            </a:r>
            <a:r>
              <a:rPr lang="zh-CN" altLang="en-US" sz="2400" b="1" dirty="0" smtClean="0">
                <a:solidFill>
                  <a:srgbClr val="FF3300"/>
                </a:solidFill>
                <a:latin typeface="方正姚体"/>
              </a:rPr>
              <a:t>201</a:t>
            </a:r>
            <a:r>
              <a:rPr lang="en-US" altLang="zh-CN" sz="2400" b="1" dirty="0" smtClean="0">
                <a:solidFill>
                  <a:srgbClr val="FF3300"/>
                </a:solidFill>
                <a:latin typeface="方正姚体"/>
              </a:rPr>
              <a:t>6</a:t>
            </a:r>
            <a:r>
              <a:rPr lang="zh-CN" altLang="en-US" sz="2400" b="1" dirty="0" smtClean="0">
                <a:solidFill>
                  <a:srgbClr val="FF3300"/>
                </a:solidFill>
                <a:latin typeface="方正姚体"/>
              </a:rPr>
              <a:t>高考：</a:t>
            </a:r>
            <a:r>
              <a:rPr lang="zh-CN" altLang="en-US" sz="2400" dirty="0" smtClean="0">
                <a:solidFill>
                  <a:srgbClr val="FF3300"/>
                </a:solidFill>
                <a:latin typeface="方正姚体"/>
                <a:ea typeface="楷体"/>
                <a:cs typeface="楷体"/>
              </a:rPr>
              <a:t>全国卷</a:t>
            </a:r>
            <a:r>
              <a:rPr lang="en-US" altLang="zh-CN" sz="2400" dirty="0" smtClean="0">
                <a:solidFill>
                  <a:srgbClr val="FF3300"/>
                </a:solidFill>
                <a:latin typeface="方正姚体"/>
                <a:ea typeface="楷体"/>
                <a:cs typeface="楷体"/>
              </a:rPr>
              <a:t>Ⅲ9</a:t>
            </a:r>
            <a:r>
              <a:rPr lang="zh-CN" altLang="en-US" sz="2400" dirty="0" smtClean="0">
                <a:solidFill>
                  <a:srgbClr val="FF3300"/>
                </a:solidFill>
                <a:latin typeface="方正姚体"/>
                <a:ea typeface="楷体"/>
                <a:cs typeface="楷体"/>
              </a:rPr>
              <a:t>．</a:t>
            </a:r>
            <a:r>
              <a:rPr lang="zh-CN" altLang="zh-CN" sz="2400" dirty="0" smtClean="0">
                <a:solidFill>
                  <a:srgbClr val="0000FF"/>
                </a:solidFill>
                <a:latin typeface="方正姚体"/>
                <a:ea typeface="楷体"/>
                <a:cs typeface="楷体"/>
              </a:rPr>
              <a:t>这首诗与辛弃疾的《破阵子（醉里挑灯看剑）》题材相似，但情感基调却有所不同，请指出二者的不同之处。（</a:t>
            </a:r>
            <a:r>
              <a:rPr lang="en-US" altLang="zh-CN" sz="2400" dirty="0" smtClean="0">
                <a:solidFill>
                  <a:srgbClr val="0000FF"/>
                </a:solidFill>
                <a:latin typeface="方正姚体"/>
                <a:ea typeface="楷体"/>
                <a:cs typeface="楷体"/>
              </a:rPr>
              <a:t>6</a:t>
            </a:r>
            <a:r>
              <a:rPr lang="zh-CN" altLang="zh-CN" sz="2400" dirty="0" smtClean="0">
                <a:solidFill>
                  <a:srgbClr val="0000FF"/>
                </a:solidFill>
                <a:latin typeface="方正姚体"/>
                <a:ea typeface="楷体"/>
                <a:cs typeface="楷体"/>
              </a:rPr>
              <a:t>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2818">
                                            <p:txEl>
                                              <p:pRg st="0" end="0"/>
                                            </p:txEl>
                                          </p:spTgt>
                                        </p:tgtEl>
                                        <p:attrNameLst>
                                          <p:attrName>style.visibility</p:attrName>
                                        </p:attrNameLst>
                                      </p:cBhvr>
                                      <p:to>
                                        <p:strVal val="visible"/>
                                      </p:to>
                                    </p:set>
                                    <p:animEffect transition="in" filter="diamond(in)">
                                      <p:cBhvr>
                                        <p:cTn id="7" dur="2000"/>
                                        <p:tgtEl>
                                          <p:spTgt spid="16281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2818">
                                            <p:txEl>
                                              <p:pRg st="1" end="1"/>
                                            </p:txEl>
                                          </p:spTgt>
                                        </p:tgtEl>
                                        <p:attrNameLst>
                                          <p:attrName>style.visibility</p:attrName>
                                        </p:attrNameLst>
                                      </p:cBhvr>
                                      <p:to>
                                        <p:strVal val="visible"/>
                                      </p:to>
                                    </p:set>
                                    <p:animEffect transition="in" filter="diamond(in)">
                                      <p:cBhvr>
                                        <p:cTn id="12" dur="2000"/>
                                        <p:tgtEl>
                                          <p:spTgt spid="162818">
                                            <p:txEl>
                                              <p:pRg st="1" end="1"/>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62818">
                                            <p:txEl>
                                              <p:pRg st="2" end="2"/>
                                            </p:txEl>
                                          </p:spTgt>
                                        </p:tgtEl>
                                        <p:attrNameLst>
                                          <p:attrName>style.visibility</p:attrName>
                                        </p:attrNameLst>
                                      </p:cBhvr>
                                      <p:to>
                                        <p:strVal val="visible"/>
                                      </p:to>
                                    </p:set>
                                    <p:animEffect transition="in" filter="diamond(in)">
                                      <p:cBhvr>
                                        <p:cTn id="15" dur="2000"/>
                                        <p:tgtEl>
                                          <p:spTgt spid="162818">
                                            <p:txEl>
                                              <p:pRg st="2" end="2"/>
                                            </p:txEl>
                                          </p:spTgt>
                                        </p:tgtEl>
                                      </p:cBhvr>
                                    </p:animEffect>
                                  </p:childTnLst>
                                </p:cTn>
                              </p:par>
                              <p:par>
                                <p:cTn id="16" presetID="8" presetClass="entr" presetSubtype="16" fill="hold" nodeType="withEffect">
                                  <p:stCondLst>
                                    <p:cond delay="0"/>
                                  </p:stCondLst>
                                  <p:childTnLst>
                                    <p:set>
                                      <p:cBhvr>
                                        <p:cTn id="17" dur="1" fill="hold">
                                          <p:stCondLst>
                                            <p:cond delay="0"/>
                                          </p:stCondLst>
                                        </p:cTn>
                                        <p:tgtEl>
                                          <p:spTgt spid="162818">
                                            <p:txEl>
                                              <p:pRg st="3" end="3"/>
                                            </p:txEl>
                                          </p:spTgt>
                                        </p:tgtEl>
                                        <p:attrNameLst>
                                          <p:attrName>style.visibility</p:attrName>
                                        </p:attrNameLst>
                                      </p:cBhvr>
                                      <p:to>
                                        <p:strVal val="visible"/>
                                      </p:to>
                                    </p:set>
                                    <p:animEffect transition="in" filter="diamond(in)">
                                      <p:cBhvr>
                                        <p:cTn id="18" dur="2000"/>
                                        <p:tgtEl>
                                          <p:spTgt spid="16281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4" y="2"/>
            <a:ext cx="8785102" cy="3754872"/>
          </a:xfrm>
          <a:prstGeom prst="rect">
            <a:avLst/>
          </a:prstGeom>
        </p:spPr>
        <p:txBody>
          <a:bodyPr wrap="square" lIns="91438" tIns="45719" rIns="91438" bIns="45719">
            <a:spAutoFit/>
          </a:bodyPr>
          <a:lstStyle/>
          <a:p>
            <a:pPr>
              <a:defRPr/>
            </a:pPr>
            <a:r>
              <a:rPr lang="en-US" altLang="zh-CN" b="1" dirty="0">
                <a:solidFill>
                  <a:srgbClr val="0000FF"/>
                </a:solidFill>
                <a:latin typeface="+mn-ea"/>
                <a:ea typeface="+mn-ea"/>
                <a:sym typeface="微软雅黑" pitchFamily="34" charset="-122"/>
              </a:rPr>
              <a:t>(2015.</a:t>
            </a:r>
            <a:r>
              <a:rPr lang="zh-CN" altLang="en-US" b="1" dirty="0">
                <a:solidFill>
                  <a:srgbClr val="0000FF"/>
                </a:solidFill>
                <a:latin typeface="+mn-ea"/>
                <a:ea typeface="+mn-ea"/>
                <a:sym typeface="微软雅黑" pitchFamily="34" charset="-122"/>
              </a:rPr>
              <a:t>浙江）阅读下面这首词，完成</a:t>
            </a:r>
            <a:r>
              <a:rPr lang="en-US" altLang="zh-CN" b="1" dirty="0">
                <a:solidFill>
                  <a:srgbClr val="0000FF"/>
                </a:solidFill>
                <a:latin typeface="+mn-ea"/>
                <a:ea typeface="+mn-ea"/>
                <a:sym typeface="微软雅黑" pitchFamily="34" charset="-122"/>
              </a:rPr>
              <a:t>21-22</a:t>
            </a:r>
            <a:r>
              <a:rPr lang="zh-CN" altLang="en-US" b="1" dirty="0">
                <a:solidFill>
                  <a:srgbClr val="0000FF"/>
                </a:solidFill>
                <a:latin typeface="+mn-ea"/>
                <a:ea typeface="+mn-ea"/>
                <a:sym typeface="微软雅黑" pitchFamily="34" charset="-122"/>
              </a:rPr>
              <a:t>题。（</a:t>
            </a:r>
            <a:r>
              <a:rPr lang="en-US" altLang="zh-CN" b="1" dirty="0">
                <a:solidFill>
                  <a:srgbClr val="0000FF"/>
                </a:solidFill>
                <a:latin typeface="+mn-ea"/>
                <a:ea typeface="+mn-ea"/>
                <a:sym typeface="微软雅黑" pitchFamily="34" charset="-122"/>
              </a:rPr>
              <a:t>7</a:t>
            </a:r>
            <a:r>
              <a:rPr lang="zh-CN" altLang="en-US" b="1" dirty="0">
                <a:solidFill>
                  <a:srgbClr val="0000FF"/>
                </a:solidFill>
                <a:latin typeface="+mn-ea"/>
                <a:ea typeface="+mn-ea"/>
                <a:sym typeface="微软雅黑" pitchFamily="34" charset="-122"/>
              </a:rPr>
              <a:t>分）</a:t>
            </a:r>
            <a:r>
              <a:rPr lang="zh-CN" altLang="en-US" sz="1600" dirty="0">
                <a:solidFill>
                  <a:srgbClr val="0000FF"/>
                </a:solidFill>
                <a:latin typeface="Arial" pitchFamily="34" charset="0"/>
                <a:ea typeface="宋体" pitchFamily="2" charset="-122"/>
              </a:rPr>
              <a:t/>
            </a:r>
            <a:br>
              <a:rPr lang="zh-CN" altLang="en-US" sz="1600" dirty="0">
                <a:solidFill>
                  <a:srgbClr val="0000FF"/>
                </a:solidFill>
                <a:latin typeface="Arial" pitchFamily="34" charset="0"/>
                <a:ea typeface="宋体" pitchFamily="2" charset="-122"/>
              </a:rPr>
            </a:br>
            <a:r>
              <a:rPr lang="zh-CN" altLang="en-US" sz="1600" dirty="0">
                <a:solidFill>
                  <a:srgbClr val="0000FF"/>
                </a:solidFill>
                <a:latin typeface="Arial" pitchFamily="34" charset="0"/>
                <a:ea typeface="宋体" pitchFamily="2" charset="-122"/>
              </a:rPr>
              <a:t>　　</a:t>
            </a:r>
            <a:r>
              <a:rPr lang="zh-CN" altLang="en-US" sz="1400" dirty="0">
                <a:solidFill>
                  <a:srgbClr val="0000FF"/>
                </a:solidFill>
                <a:latin typeface="Arial" pitchFamily="34" charset="0"/>
                <a:ea typeface="宋体" pitchFamily="2" charset="-122"/>
              </a:rPr>
              <a:t>                                           </a:t>
            </a:r>
            <a:r>
              <a:rPr lang="zh-CN" altLang="en-US" sz="2000" b="1" dirty="0">
                <a:solidFill>
                  <a:srgbClr val="0000FF"/>
                </a:solidFill>
                <a:latin typeface="+mn-ea"/>
                <a:ea typeface="+mn-ea"/>
                <a:sym typeface="微软雅黑" pitchFamily="34" charset="-122"/>
              </a:rPr>
              <a:t>木兰花慢 赠弹琵琶者</a:t>
            </a:r>
            <a:br>
              <a:rPr lang="zh-CN" altLang="en-US" sz="2000" b="1" dirty="0">
                <a:solidFill>
                  <a:srgbClr val="0000FF"/>
                </a:solidFill>
                <a:latin typeface="+mn-ea"/>
                <a:ea typeface="+mn-ea"/>
                <a:sym typeface="微软雅黑" pitchFamily="34" charset="-122"/>
              </a:rPr>
            </a:br>
            <a:r>
              <a:rPr lang="zh-CN" altLang="en-US" sz="2000" b="1" dirty="0">
                <a:solidFill>
                  <a:srgbClr val="0000FF"/>
                </a:solidFill>
                <a:latin typeface="+mn-ea"/>
                <a:ea typeface="+mn-ea"/>
                <a:sym typeface="微软雅黑" pitchFamily="34" charset="-122"/>
              </a:rPr>
              <a:t>　　爱当垆年少，将雅调，寄幽情。尽百喙春和，群喧夜寂，老凤孤鸣。都来四条弦里，有无穷、旧谱与新声。写出天然律吕，扫空眼底蓁筝。</a:t>
            </a:r>
            <a:br>
              <a:rPr lang="zh-CN" altLang="en-US" sz="2000" b="1" dirty="0">
                <a:solidFill>
                  <a:srgbClr val="0000FF"/>
                </a:solidFill>
                <a:latin typeface="+mn-ea"/>
                <a:ea typeface="+mn-ea"/>
                <a:sym typeface="微软雅黑" pitchFamily="34" charset="-122"/>
              </a:rPr>
            </a:br>
            <a:r>
              <a:rPr lang="zh-CN" altLang="en-US" sz="2000" b="1" dirty="0">
                <a:solidFill>
                  <a:srgbClr val="0000FF"/>
                </a:solidFill>
                <a:latin typeface="+mn-ea"/>
                <a:ea typeface="+mn-ea"/>
                <a:sym typeface="微软雅黑" pitchFamily="34" charset="-122"/>
              </a:rPr>
              <a:t>　　落红。天气暖犹轻。洗耳为渠听。想关塞风寒，浔阳月色，似醉还醒。轩窗静来偏好，到曲终、怀抱转分明。相见今朝何处，语溪乍雨初晴。</a:t>
            </a:r>
            <a:r>
              <a:rPr lang="zh-CN" altLang="en-US" sz="1600" dirty="0">
                <a:solidFill>
                  <a:srgbClr val="0000FF"/>
                </a:solidFill>
                <a:latin typeface="Arial" pitchFamily="34" charset="0"/>
                <a:ea typeface="宋体" pitchFamily="2" charset="-122"/>
              </a:rPr>
              <a:t/>
            </a:r>
            <a:br>
              <a:rPr lang="zh-CN" altLang="en-US" sz="1600" dirty="0">
                <a:solidFill>
                  <a:srgbClr val="0000FF"/>
                </a:solidFill>
                <a:latin typeface="Arial" pitchFamily="34" charset="0"/>
                <a:ea typeface="宋体" pitchFamily="2" charset="-122"/>
              </a:rPr>
            </a:br>
            <a:r>
              <a:rPr lang="zh-CN" altLang="en-US" sz="1600" dirty="0">
                <a:solidFill>
                  <a:srgbClr val="0000FF"/>
                </a:solidFill>
                <a:latin typeface="Arial" pitchFamily="34" charset="0"/>
                <a:ea typeface="宋体" pitchFamily="2" charset="-122"/>
              </a:rPr>
              <a:t>　　</a:t>
            </a:r>
            <a:r>
              <a:rPr lang="zh-CN" altLang="en-US" sz="2000" b="1" dirty="0">
                <a:solidFill>
                  <a:srgbClr val="0000FF"/>
                </a:solidFill>
                <a:latin typeface="楷体" pitchFamily="49" charset="-122"/>
                <a:ea typeface="楷体" pitchFamily="49" charset="-122"/>
                <a:sym typeface="微软雅黑" pitchFamily="34" charset="-122"/>
              </a:rPr>
              <a:t>注：律吕，此指乐律或音律。蓁，一种弦乐器，如筝。 语溪，溪水名，在今浙江桐乡。</a:t>
            </a:r>
            <a:r>
              <a:rPr lang="zh-CN" altLang="en-US" sz="1600" dirty="0">
                <a:solidFill>
                  <a:srgbClr val="0000FF"/>
                </a:solidFill>
                <a:latin typeface="Arial" pitchFamily="34" charset="0"/>
                <a:ea typeface="宋体" pitchFamily="2" charset="-122"/>
              </a:rPr>
              <a:t/>
            </a:r>
            <a:br>
              <a:rPr lang="zh-CN" altLang="en-US" sz="1600" dirty="0">
                <a:solidFill>
                  <a:srgbClr val="0000FF"/>
                </a:solidFill>
                <a:latin typeface="Arial" pitchFamily="34" charset="0"/>
                <a:ea typeface="宋体" pitchFamily="2" charset="-122"/>
              </a:rPr>
            </a:br>
            <a:r>
              <a:rPr lang="zh-CN" altLang="en-US" sz="1600" dirty="0">
                <a:solidFill>
                  <a:srgbClr val="0000FF"/>
                </a:solidFill>
                <a:latin typeface="Arial" pitchFamily="34" charset="0"/>
                <a:ea typeface="宋体" pitchFamily="2" charset="-122"/>
              </a:rPr>
              <a:t>　</a:t>
            </a:r>
            <a:r>
              <a:rPr lang="zh-CN" altLang="en-US" sz="2000" dirty="0">
                <a:solidFill>
                  <a:srgbClr val="0000FF"/>
                </a:solidFill>
                <a:latin typeface="Arial" pitchFamily="34" charset="0"/>
                <a:ea typeface="宋体" pitchFamily="2" charset="-122"/>
              </a:rPr>
              <a:t> </a:t>
            </a:r>
            <a:r>
              <a:rPr lang="en-US" altLang="zh-CN" sz="2400" b="1" dirty="0">
                <a:solidFill>
                  <a:srgbClr val="0000FF"/>
                </a:solidFill>
                <a:latin typeface="+mn-ea"/>
                <a:ea typeface="+mn-ea"/>
                <a:sym typeface="微软雅黑" pitchFamily="34" charset="-122"/>
              </a:rPr>
              <a:t>21</a:t>
            </a:r>
            <a:r>
              <a:rPr lang="zh-CN" altLang="en-US" sz="2400" b="1" dirty="0">
                <a:solidFill>
                  <a:srgbClr val="0000FF"/>
                </a:solidFill>
                <a:latin typeface="+mn-ea"/>
                <a:ea typeface="+mn-ea"/>
                <a:sym typeface="微软雅黑" pitchFamily="34" charset="-122"/>
              </a:rPr>
              <a:t>．下片“浔阳月色”语出白居易</a:t>
            </a:r>
            <a:r>
              <a:rPr lang="en-US" altLang="zh-CN" sz="2400" b="1" dirty="0">
                <a:solidFill>
                  <a:srgbClr val="0000FF"/>
                </a:solidFill>
                <a:latin typeface="+mn-ea"/>
                <a:ea typeface="+mn-ea"/>
                <a:sym typeface="微软雅黑" pitchFamily="34" charset="-122"/>
              </a:rPr>
              <a:t>《</a:t>
            </a:r>
            <a:r>
              <a:rPr lang="zh-CN" altLang="en-US" sz="2400" b="1" dirty="0">
                <a:solidFill>
                  <a:srgbClr val="0000FF"/>
                </a:solidFill>
                <a:latin typeface="+mn-ea"/>
                <a:ea typeface="+mn-ea"/>
                <a:sym typeface="微软雅黑" pitchFamily="34" charset="-122"/>
              </a:rPr>
              <a:t>琵琶行</a:t>
            </a:r>
            <a:r>
              <a:rPr lang="en-US" altLang="zh-CN" sz="2400" b="1" dirty="0">
                <a:solidFill>
                  <a:srgbClr val="0000FF"/>
                </a:solidFill>
                <a:latin typeface="+mn-ea"/>
                <a:ea typeface="+mn-ea"/>
                <a:sym typeface="微软雅黑" pitchFamily="34" charset="-122"/>
              </a:rPr>
              <a:t>》</a:t>
            </a:r>
            <a:r>
              <a:rPr lang="zh-CN" altLang="en-US" sz="2400" b="1" dirty="0">
                <a:solidFill>
                  <a:srgbClr val="0000FF"/>
                </a:solidFill>
                <a:latin typeface="+mn-ea"/>
                <a:ea typeface="+mn-ea"/>
                <a:sym typeface="微软雅黑" pitchFamily="34" charset="-122"/>
              </a:rPr>
              <a:t>，写出白诗中与此句匹配的相关诗句。（</a:t>
            </a:r>
            <a:r>
              <a:rPr lang="en-US" altLang="zh-CN" sz="2400" b="1" dirty="0">
                <a:solidFill>
                  <a:srgbClr val="0000FF"/>
                </a:solidFill>
                <a:latin typeface="+mn-ea"/>
                <a:ea typeface="+mn-ea"/>
                <a:sym typeface="微软雅黑" pitchFamily="34" charset="-122"/>
              </a:rPr>
              <a:t>2</a:t>
            </a:r>
            <a:r>
              <a:rPr lang="zh-CN" altLang="en-US" sz="2400" b="1" dirty="0">
                <a:solidFill>
                  <a:srgbClr val="0000FF"/>
                </a:solidFill>
                <a:latin typeface="+mn-ea"/>
                <a:ea typeface="+mn-ea"/>
                <a:sym typeface="微软雅黑" pitchFamily="34" charset="-122"/>
              </a:rPr>
              <a:t>分）</a:t>
            </a:r>
            <a:br>
              <a:rPr lang="zh-CN" altLang="en-US" sz="2400" b="1" dirty="0">
                <a:solidFill>
                  <a:srgbClr val="0000FF"/>
                </a:solidFill>
                <a:latin typeface="+mn-ea"/>
                <a:ea typeface="+mn-ea"/>
                <a:sym typeface="微软雅黑" pitchFamily="34" charset="-122"/>
              </a:rPr>
            </a:br>
            <a:r>
              <a:rPr lang="zh-CN" altLang="en-US" sz="2400" b="1" dirty="0">
                <a:solidFill>
                  <a:srgbClr val="0000FF"/>
                </a:solidFill>
                <a:latin typeface="+mn-ea"/>
                <a:ea typeface="+mn-ea"/>
                <a:sym typeface="微软雅黑" pitchFamily="34" charset="-122"/>
              </a:rPr>
              <a:t>　</a:t>
            </a:r>
            <a:r>
              <a:rPr lang="en-US" altLang="zh-CN" sz="2400" b="1" dirty="0">
                <a:solidFill>
                  <a:srgbClr val="0000FF"/>
                </a:solidFill>
                <a:latin typeface="+mn-ea"/>
                <a:ea typeface="+mn-ea"/>
                <a:sym typeface="微软雅黑" pitchFamily="34" charset="-122"/>
              </a:rPr>
              <a:t>22</a:t>
            </a:r>
            <a:r>
              <a:rPr lang="zh-CN" altLang="en-US" sz="2400" b="1" dirty="0">
                <a:solidFill>
                  <a:srgbClr val="0000FF"/>
                </a:solidFill>
                <a:latin typeface="+mn-ea"/>
                <a:ea typeface="+mn-ea"/>
                <a:sym typeface="微软雅黑" pitchFamily="34" charset="-122"/>
              </a:rPr>
              <a:t>．分析上片与下片对琵琶演奏描写角度的差异。（</a:t>
            </a:r>
            <a:r>
              <a:rPr lang="en-US" altLang="zh-CN" sz="2400" b="1" dirty="0">
                <a:solidFill>
                  <a:srgbClr val="0000FF"/>
                </a:solidFill>
                <a:latin typeface="+mn-ea"/>
                <a:ea typeface="+mn-ea"/>
                <a:sym typeface="微软雅黑" pitchFamily="34" charset="-122"/>
              </a:rPr>
              <a:t>5</a:t>
            </a:r>
            <a:r>
              <a:rPr lang="zh-CN" altLang="en-US" sz="2400" b="1" dirty="0">
                <a:solidFill>
                  <a:srgbClr val="0000FF"/>
                </a:solidFill>
                <a:latin typeface="+mn-ea"/>
                <a:ea typeface="+mn-ea"/>
                <a:sym typeface="微软雅黑" pitchFamily="34" charset="-122"/>
              </a:rPr>
              <a:t>分）</a:t>
            </a:r>
            <a:endParaRPr lang="en-US" altLang="zh-CN" b="1" dirty="0">
              <a:solidFill>
                <a:srgbClr val="0000FF"/>
              </a:solidFill>
              <a:latin typeface="+mn-ea"/>
              <a:ea typeface="+mn-ea"/>
              <a:sym typeface="微软雅黑" pitchFamily="34" charset="-122"/>
            </a:endParaRPr>
          </a:p>
        </p:txBody>
      </p:sp>
      <p:sp>
        <p:nvSpPr>
          <p:cNvPr id="3" name="TextBox 2"/>
          <p:cNvSpPr txBox="1"/>
          <p:nvPr/>
        </p:nvSpPr>
        <p:spPr>
          <a:xfrm>
            <a:off x="250826" y="3504011"/>
            <a:ext cx="8713662" cy="1908213"/>
          </a:xfrm>
          <a:prstGeom prst="rect">
            <a:avLst/>
          </a:prstGeom>
          <a:noFill/>
        </p:spPr>
        <p:txBody>
          <a:bodyPr wrap="square" lIns="91438" tIns="45719" rIns="91438" bIns="45719">
            <a:spAutoFit/>
          </a:bodyPr>
          <a:lstStyle/>
          <a:p>
            <a:pPr>
              <a:defRPr/>
            </a:pPr>
            <a:r>
              <a:rPr lang="en-US" altLang="zh-CN" b="1" dirty="0" smtClean="0">
                <a:solidFill>
                  <a:srgbClr val="FF0000"/>
                </a:solidFill>
                <a:latin typeface="黑体" pitchFamily="49" charset="-122"/>
                <a:ea typeface="黑体" pitchFamily="49" charset="-122"/>
                <a:sym typeface="微软雅黑" pitchFamily="34" charset="-122"/>
              </a:rPr>
              <a:t>【</a:t>
            </a:r>
            <a:r>
              <a:rPr lang="zh-CN" altLang="en-US" b="1" dirty="0">
                <a:solidFill>
                  <a:srgbClr val="FF0000"/>
                </a:solidFill>
                <a:latin typeface="黑体" pitchFamily="49" charset="-122"/>
                <a:ea typeface="黑体" pitchFamily="49" charset="-122"/>
                <a:sym typeface="微软雅黑" pitchFamily="34" charset="-122"/>
              </a:rPr>
              <a:t>答案</a:t>
            </a:r>
            <a:r>
              <a:rPr lang="en-US" altLang="zh-CN" b="1" dirty="0">
                <a:solidFill>
                  <a:srgbClr val="FF0000"/>
                </a:solidFill>
                <a:latin typeface="黑体" pitchFamily="49" charset="-122"/>
                <a:ea typeface="黑体" pitchFamily="49" charset="-122"/>
                <a:sym typeface="微软雅黑" pitchFamily="34" charset="-122"/>
              </a:rPr>
              <a:t>】 21</a:t>
            </a:r>
            <a:r>
              <a:rPr lang="zh-CN" altLang="en-US" b="1" dirty="0">
                <a:solidFill>
                  <a:srgbClr val="FF0000"/>
                </a:solidFill>
                <a:latin typeface="黑体" pitchFamily="49" charset="-122"/>
                <a:ea typeface="黑体" pitchFamily="49" charset="-122"/>
                <a:sym typeface="微软雅黑" pitchFamily="34" charset="-122"/>
              </a:rPr>
              <a:t>．①浔阳江头夜送客（谪居卧病浔阳城</a:t>
            </a:r>
            <a:r>
              <a:rPr lang="en-US" altLang="zh-CN" b="1" dirty="0">
                <a:solidFill>
                  <a:srgbClr val="FF0000"/>
                </a:solidFill>
                <a:latin typeface="黑体" pitchFamily="49" charset="-122"/>
                <a:ea typeface="黑体" pitchFamily="49" charset="-122"/>
                <a:sym typeface="微软雅黑" pitchFamily="34" charset="-122"/>
              </a:rPr>
              <a:t>/</a:t>
            </a:r>
            <a:r>
              <a:rPr lang="zh-CN" altLang="en-US" b="1" dirty="0">
                <a:solidFill>
                  <a:srgbClr val="FF0000"/>
                </a:solidFill>
                <a:latin typeface="黑体" pitchFamily="49" charset="-122"/>
                <a:ea typeface="黑体" pitchFamily="49" charset="-122"/>
                <a:sym typeface="微软雅黑" pitchFamily="34" charset="-122"/>
              </a:rPr>
              <a:t>浔阳地僻无音乐）②别时茫茫江浸月（唯见江心秋月白</a:t>
            </a:r>
            <a:r>
              <a:rPr lang="en-US" altLang="zh-CN" b="1" dirty="0">
                <a:solidFill>
                  <a:srgbClr val="FF0000"/>
                </a:solidFill>
                <a:latin typeface="黑体" pitchFamily="49" charset="-122"/>
                <a:ea typeface="黑体" pitchFamily="49" charset="-122"/>
                <a:sym typeface="微软雅黑" pitchFamily="34" charset="-122"/>
              </a:rPr>
              <a:t>/</a:t>
            </a:r>
            <a:r>
              <a:rPr lang="zh-CN" altLang="en-US" b="1" dirty="0">
                <a:solidFill>
                  <a:srgbClr val="FF0000"/>
                </a:solidFill>
                <a:latin typeface="黑体" pitchFamily="49" charset="-122"/>
                <a:ea typeface="黑体" pitchFamily="49" charset="-122"/>
                <a:sym typeface="微软雅黑" pitchFamily="34" charset="-122"/>
              </a:rPr>
              <a:t>绕船月明江水寒</a:t>
            </a:r>
            <a:r>
              <a:rPr lang="en-US" altLang="zh-CN" b="1" dirty="0">
                <a:solidFill>
                  <a:srgbClr val="FF0000"/>
                </a:solidFill>
                <a:latin typeface="黑体" pitchFamily="49" charset="-122"/>
                <a:ea typeface="黑体" pitchFamily="49" charset="-122"/>
                <a:sym typeface="微软雅黑" pitchFamily="34" charset="-122"/>
              </a:rPr>
              <a:t>/</a:t>
            </a:r>
            <a:r>
              <a:rPr lang="zh-CN" altLang="en-US" b="1" dirty="0">
                <a:solidFill>
                  <a:srgbClr val="FF0000"/>
                </a:solidFill>
                <a:latin typeface="黑体" pitchFamily="49" charset="-122"/>
                <a:ea typeface="黑体" pitchFamily="49" charset="-122"/>
                <a:sym typeface="微软雅黑" pitchFamily="34" charset="-122"/>
              </a:rPr>
              <a:t>春江花朝秋月夜）</a:t>
            </a:r>
            <a:endParaRPr lang="en-US" altLang="zh-CN" b="1" dirty="0">
              <a:solidFill>
                <a:srgbClr val="FF0000"/>
              </a:solidFill>
              <a:latin typeface="黑体" pitchFamily="49" charset="-122"/>
              <a:ea typeface="黑体" pitchFamily="49" charset="-122"/>
              <a:sym typeface="微软雅黑" pitchFamily="34" charset="-122"/>
            </a:endParaRPr>
          </a:p>
          <a:p>
            <a:pPr>
              <a:defRPr/>
            </a:pPr>
            <a:r>
              <a:rPr lang="zh-CN" altLang="en-US" b="1" dirty="0">
                <a:solidFill>
                  <a:srgbClr val="FF0000"/>
                </a:solidFill>
                <a:latin typeface="黑体" pitchFamily="49" charset="-122"/>
                <a:ea typeface="黑体" pitchFamily="49" charset="-122"/>
                <a:sym typeface="微软雅黑" pitchFamily="34" charset="-122"/>
              </a:rPr>
              <a:t>　</a:t>
            </a:r>
            <a:r>
              <a:rPr lang="en-US" altLang="zh-CN" b="1" dirty="0">
                <a:solidFill>
                  <a:srgbClr val="FF0000"/>
                </a:solidFill>
                <a:latin typeface="黑体" pitchFamily="49" charset="-122"/>
                <a:ea typeface="黑体" pitchFamily="49" charset="-122"/>
                <a:sym typeface="微软雅黑" pitchFamily="34" charset="-122"/>
              </a:rPr>
              <a:t>22</a:t>
            </a:r>
            <a:r>
              <a:rPr lang="zh-CN" altLang="en-US" b="1" dirty="0">
                <a:solidFill>
                  <a:srgbClr val="FF0000"/>
                </a:solidFill>
                <a:latin typeface="黑体" pitchFamily="49" charset="-122"/>
                <a:ea typeface="黑体" pitchFamily="49" charset="-122"/>
                <a:sym typeface="微软雅黑" pitchFamily="34" charset="-122"/>
              </a:rPr>
              <a:t>．①上片从乐曲方面来描写（乐曲的演奏者、乐曲旋律的复杂变化、乐曲声律的高雅等），侧重正面描写、直接描写。②下片从听者方面来描写（气氛感受、典故联想、景色渲染等），侧重侧面描写、间接描写。</a:t>
            </a:r>
            <a:endParaRPr lang="zh-CN" altLang="en-US" sz="2800" b="1" dirty="0">
              <a:solidFill>
                <a:srgbClr val="FF0000"/>
              </a:solidFill>
              <a:latin typeface="黑体" pitchFamily="49" charset="-122"/>
              <a:ea typeface="黑体" pitchFamily="49" charset="-122"/>
              <a:sym typeface="微软雅黑" pitchFamily="34" charset="-122"/>
            </a:endParaRPr>
          </a:p>
          <a:p>
            <a:pPr>
              <a:defRPr/>
            </a:pPr>
            <a:endParaRPr lang="zh-CN" altLang="en-US" dirty="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1" y="195487"/>
            <a:ext cx="8496944" cy="4816701"/>
          </a:xfrm>
          <a:prstGeom prst="rect">
            <a:avLst/>
          </a:prstGeom>
        </p:spPr>
        <p:txBody>
          <a:bodyPr wrap="square" lIns="91438" tIns="45719" rIns="91438" bIns="45719">
            <a:spAutoFit/>
          </a:bodyPr>
          <a:lstStyle/>
          <a:p>
            <a:pPr>
              <a:defRPr/>
            </a:pPr>
            <a:r>
              <a:rPr lang="zh-CN" altLang="en-US" sz="3200" b="1" dirty="0">
                <a:solidFill>
                  <a:srgbClr val="0000FF"/>
                </a:solidFill>
                <a:latin typeface="黑体" pitchFamily="49" charset="-122"/>
                <a:ea typeface="黑体" pitchFamily="49" charset="-122"/>
                <a:sym typeface="微软雅黑" pitchFamily="34" charset="-122"/>
              </a:rPr>
              <a:t>         </a:t>
            </a:r>
            <a:r>
              <a:rPr lang="zh-CN" altLang="en-US" sz="3200" b="1" dirty="0" smtClean="0">
                <a:solidFill>
                  <a:srgbClr val="0000FF"/>
                </a:solidFill>
                <a:latin typeface="黑体" pitchFamily="49" charset="-122"/>
                <a:ea typeface="黑体" pitchFamily="49" charset="-122"/>
                <a:sym typeface="微软雅黑" pitchFamily="34" charset="-122"/>
              </a:rPr>
              <a:t>      </a:t>
            </a:r>
            <a:r>
              <a:rPr lang="zh-CN" altLang="en-US" sz="3200" b="1" dirty="0" smtClean="0">
                <a:solidFill>
                  <a:srgbClr val="FF0000"/>
                </a:solidFill>
                <a:latin typeface="黑体" pitchFamily="49" charset="-122"/>
                <a:ea typeface="黑体" pitchFamily="49" charset="-122"/>
                <a:sym typeface="微软雅黑" pitchFamily="34" charset="-122"/>
              </a:rPr>
              <a:t>摹写</a:t>
            </a:r>
            <a:r>
              <a:rPr lang="zh-CN" altLang="en-US" sz="3200" b="1" dirty="0">
                <a:solidFill>
                  <a:srgbClr val="FF0000"/>
                </a:solidFill>
                <a:latin typeface="黑体" pitchFamily="49" charset="-122"/>
                <a:ea typeface="黑体" pitchFamily="49" charset="-122"/>
                <a:sym typeface="微软雅黑" pitchFamily="34" charset="-122"/>
              </a:rPr>
              <a:t>声音至文</a:t>
            </a:r>
            <a:endParaRPr lang="en-US" altLang="zh-CN" sz="3200" b="1" dirty="0">
              <a:solidFill>
                <a:srgbClr val="FF0000"/>
              </a:solidFill>
              <a:latin typeface="黑体" pitchFamily="49" charset="-122"/>
              <a:ea typeface="黑体" pitchFamily="49" charset="-122"/>
              <a:sym typeface="微软雅黑" pitchFamily="34" charset="-122"/>
            </a:endParaRPr>
          </a:p>
          <a:p>
            <a:pPr>
              <a:defRPr/>
            </a:pPr>
            <a:endParaRPr lang="en-US" altLang="zh-CN" sz="3200" b="1" dirty="0">
              <a:solidFill>
                <a:srgbClr val="0000FF"/>
              </a:solidFill>
              <a:latin typeface="黑体" pitchFamily="49" charset="-122"/>
              <a:ea typeface="黑体" pitchFamily="49" charset="-122"/>
              <a:sym typeface="微软雅黑" pitchFamily="34" charset="-122"/>
            </a:endParaRPr>
          </a:p>
          <a:p>
            <a:pPr>
              <a:defRPr/>
            </a:pPr>
            <a:r>
              <a:rPr lang="zh-CN" altLang="en-US" sz="2400" b="1" dirty="0">
                <a:solidFill>
                  <a:srgbClr val="0000FF"/>
                </a:solidFill>
                <a:latin typeface="+mn-ea"/>
                <a:ea typeface="宋体" pitchFamily="2" charset="-122"/>
                <a:sym typeface="微软雅黑" pitchFamily="34" charset="-122"/>
              </a:rPr>
              <a:t>白居易</a:t>
            </a:r>
            <a:r>
              <a:rPr lang="en-US" altLang="zh-CN" sz="2400" b="1" dirty="0">
                <a:solidFill>
                  <a:srgbClr val="0000FF"/>
                </a:solidFill>
                <a:latin typeface="+mn-ea"/>
                <a:ea typeface="宋体" pitchFamily="2" charset="-122"/>
                <a:sym typeface="微软雅黑" pitchFamily="34" charset="-122"/>
              </a:rPr>
              <a:t>《</a:t>
            </a:r>
            <a:r>
              <a:rPr lang="zh-CN" altLang="en-US" sz="2400" b="1" dirty="0">
                <a:solidFill>
                  <a:srgbClr val="0000FF"/>
                </a:solidFill>
                <a:latin typeface="+mn-ea"/>
                <a:ea typeface="宋体" pitchFamily="2" charset="-122"/>
                <a:sym typeface="微软雅黑" pitchFamily="34" charset="-122"/>
              </a:rPr>
              <a:t>琵琶行</a:t>
            </a: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直接描写为主，主要通过比</a:t>
            </a:r>
            <a:endParaRPr lang="en-US" altLang="zh-CN" sz="2400" b="1" dirty="0">
              <a:solidFill>
                <a:srgbClr val="0000FF"/>
              </a:solidFill>
              <a:latin typeface="+mn-ea"/>
              <a:ea typeface="宋体" pitchFamily="2" charset="-122"/>
              <a:sym typeface="微软雅黑" pitchFamily="34" charset="-122"/>
            </a:endParaRPr>
          </a:p>
          <a:p>
            <a:pPr>
              <a:defRPr/>
            </a:pP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喻描摹音色的轻重缓急。</a:t>
            </a:r>
            <a:endParaRPr lang="en-US" altLang="zh-CN" sz="2400" b="1" dirty="0">
              <a:solidFill>
                <a:srgbClr val="0000FF"/>
              </a:solidFill>
              <a:latin typeface="+mn-ea"/>
              <a:ea typeface="宋体" pitchFamily="2" charset="-122"/>
              <a:sym typeface="微软雅黑" pitchFamily="34" charset="-122"/>
            </a:endParaRPr>
          </a:p>
          <a:p>
            <a:pPr>
              <a:defRPr/>
            </a:pPr>
            <a:endParaRPr lang="en-US" altLang="zh-CN" sz="2400" b="1" dirty="0">
              <a:solidFill>
                <a:srgbClr val="0000FF"/>
              </a:solidFill>
              <a:latin typeface="+mn-ea"/>
              <a:ea typeface="宋体" pitchFamily="2" charset="-122"/>
              <a:sym typeface="微软雅黑" pitchFamily="34" charset="-122"/>
            </a:endParaRPr>
          </a:p>
          <a:p>
            <a:pPr>
              <a:defRPr/>
            </a:pPr>
            <a:r>
              <a:rPr lang="zh-CN" altLang="en-US" sz="2400" b="1" dirty="0">
                <a:solidFill>
                  <a:srgbClr val="0000FF"/>
                </a:solidFill>
                <a:latin typeface="+mn-ea"/>
                <a:ea typeface="宋体" pitchFamily="2" charset="-122"/>
                <a:sym typeface="微软雅黑" pitchFamily="34" charset="-122"/>
              </a:rPr>
              <a:t>李贺</a:t>
            </a:r>
            <a:r>
              <a:rPr lang="en-US" altLang="zh-CN" sz="2400" b="1" dirty="0">
                <a:solidFill>
                  <a:srgbClr val="0000FF"/>
                </a:solidFill>
                <a:latin typeface="+mn-ea"/>
                <a:ea typeface="宋体" pitchFamily="2" charset="-122"/>
                <a:sym typeface="微软雅黑" pitchFamily="34" charset="-122"/>
              </a:rPr>
              <a:t>《</a:t>
            </a:r>
            <a:r>
              <a:rPr lang="zh-CN" altLang="en-US" sz="2400" b="1" dirty="0">
                <a:solidFill>
                  <a:srgbClr val="0000FF"/>
                </a:solidFill>
                <a:latin typeface="+mn-ea"/>
                <a:ea typeface="宋体" pitchFamily="2" charset="-122"/>
                <a:sym typeface="微软雅黑" pitchFamily="34" charset="-122"/>
              </a:rPr>
              <a:t>李凭箜篌引</a:t>
            </a: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侧面描写为主，主要描写音</a:t>
            </a:r>
            <a:endParaRPr lang="en-US" altLang="zh-CN" sz="2400" b="1" dirty="0">
              <a:solidFill>
                <a:srgbClr val="0000FF"/>
              </a:solidFill>
              <a:latin typeface="+mn-ea"/>
              <a:ea typeface="宋体" pitchFamily="2" charset="-122"/>
              <a:sym typeface="微软雅黑" pitchFamily="34" charset="-122"/>
            </a:endParaRPr>
          </a:p>
          <a:p>
            <a:pPr>
              <a:defRPr/>
            </a:pP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乐产生的艺术效果。</a:t>
            </a:r>
            <a:endParaRPr lang="en-US" altLang="zh-CN" sz="2400" b="1" dirty="0">
              <a:solidFill>
                <a:srgbClr val="0000FF"/>
              </a:solidFill>
              <a:latin typeface="+mn-ea"/>
              <a:ea typeface="宋体" pitchFamily="2" charset="-122"/>
              <a:sym typeface="微软雅黑" pitchFamily="34" charset="-122"/>
            </a:endParaRPr>
          </a:p>
          <a:p>
            <a:pPr>
              <a:defRPr/>
            </a:pPr>
            <a:endParaRPr lang="en-US" altLang="zh-CN" sz="2400" b="1" dirty="0">
              <a:solidFill>
                <a:srgbClr val="0000FF"/>
              </a:solidFill>
              <a:latin typeface="+mn-ea"/>
              <a:ea typeface="宋体" pitchFamily="2" charset="-122"/>
              <a:sym typeface="微软雅黑" pitchFamily="34" charset="-122"/>
            </a:endParaRPr>
          </a:p>
          <a:p>
            <a:pPr>
              <a:defRPr/>
            </a:pPr>
            <a:r>
              <a:rPr lang="zh-CN" altLang="en-US" sz="2400" b="1" dirty="0">
                <a:solidFill>
                  <a:srgbClr val="0000FF"/>
                </a:solidFill>
                <a:latin typeface="+mn-ea"/>
                <a:ea typeface="宋体" pitchFamily="2" charset="-122"/>
                <a:sym typeface="微软雅黑" pitchFamily="34" charset="-122"/>
              </a:rPr>
              <a:t>韩愈</a:t>
            </a:r>
            <a:r>
              <a:rPr lang="en-US" altLang="zh-CN" sz="2400" b="1" dirty="0">
                <a:solidFill>
                  <a:srgbClr val="0000FF"/>
                </a:solidFill>
                <a:latin typeface="+mn-ea"/>
                <a:ea typeface="宋体" pitchFamily="2" charset="-122"/>
                <a:sym typeface="微软雅黑" pitchFamily="34" charset="-122"/>
              </a:rPr>
              <a:t>《</a:t>
            </a:r>
            <a:r>
              <a:rPr lang="zh-CN" altLang="en-US" sz="2400" b="1" dirty="0">
                <a:solidFill>
                  <a:srgbClr val="0000FF"/>
                </a:solidFill>
                <a:latin typeface="+mn-ea"/>
                <a:ea typeface="宋体" pitchFamily="2" charset="-122"/>
                <a:sym typeface="微软雅黑" pitchFamily="34" charset="-122"/>
              </a:rPr>
              <a:t>听颖师弹琴</a:t>
            </a: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直接描写（前十句比喻）</a:t>
            </a:r>
            <a:endParaRPr lang="en-US" altLang="zh-CN" sz="2400" b="1" dirty="0">
              <a:solidFill>
                <a:srgbClr val="0000FF"/>
              </a:solidFill>
              <a:latin typeface="+mn-ea"/>
              <a:ea typeface="宋体" pitchFamily="2" charset="-122"/>
              <a:sym typeface="微软雅黑" pitchFamily="34" charset="-122"/>
            </a:endParaRPr>
          </a:p>
          <a:p>
            <a:pPr>
              <a:defRPr/>
            </a:pP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和侧面描写（后八句通过写</a:t>
            </a:r>
            <a:endParaRPr lang="en-US" altLang="zh-CN" sz="2400" b="1" dirty="0">
              <a:solidFill>
                <a:srgbClr val="0000FF"/>
              </a:solidFill>
              <a:latin typeface="+mn-ea"/>
              <a:ea typeface="宋体" pitchFamily="2" charset="-122"/>
              <a:sym typeface="微软雅黑" pitchFamily="34" charset="-122"/>
            </a:endParaRPr>
          </a:p>
          <a:p>
            <a:pPr>
              <a:defRPr/>
            </a:pPr>
            <a:r>
              <a:rPr lang="en-US" altLang="zh-CN" sz="2400" b="1" dirty="0">
                <a:solidFill>
                  <a:srgbClr val="0000FF"/>
                </a:solidFill>
                <a:latin typeface="+mn-ea"/>
                <a:ea typeface="宋体" pitchFamily="2" charset="-122"/>
                <a:sym typeface="微软雅黑" pitchFamily="34" charset="-122"/>
              </a:rPr>
              <a:t>                     </a:t>
            </a:r>
            <a:r>
              <a:rPr lang="zh-CN" altLang="en-US" sz="2400" b="1" dirty="0">
                <a:solidFill>
                  <a:srgbClr val="0000FF"/>
                </a:solidFill>
                <a:latin typeface="+mn-ea"/>
                <a:ea typeface="宋体" pitchFamily="2" charset="-122"/>
                <a:sym typeface="微软雅黑" pitchFamily="34" charset="-122"/>
              </a:rPr>
              <a:t>听琴感受）相结合。</a:t>
            </a:r>
            <a:endParaRPr lang="en-US" altLang="zh-CN" sz="2400" b="1" dirty="0">
              <a:solidFill>
                <a:srgbClr val="0000FF"/>
              </a:solidFill>
              <a:latin typeface="+mn-ea"/>
              <a:ea typeface="宋体" pitchFamily="2" charset="-122"/>
              <a:sym typeface="微软雅黑" pitchFamily="34" charset="-122"/>
            </a:endParaRPr>
          </a:p>
          <a:p>
            <a:pPr>
              <a:defRPr/>
            </a:pPr>
            <a:endParaRPr lang="zh-CN" altLang="en-US" sz="2000" dirty="0">
              <a:solidFill>
                <a:srgbClr val="0000FF"/>
              </a:solidFill>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23478"/>
            <a:ext cx="8712968" cy="5020022"/>
          </a:xfrm>
        </p:spPr>
        <p:txBody>
          <a:bodyPr/>
          <a:lstStyle/>
          <a:p>
            <a:pPr>
              <a:buNone/>
            </a:pPr>
            <a:r>
              <a:rPr lang="en-US" altLang="zh-CN" b="1" dirty="0" smtClean="0"/>
              <a:t>     </a:t>
            </a:r>
            <a:r>
              <a:rPr lang="zh-CN" altLang="en-US" b="1" dirty="0" smtClean="0">
                <a:latin typeface="楷体" pitchFamily="49" charset="-122"/>
                <a:ea typeface="楷体" pitchFamily="49" charset="-122"/>
              </a:rPr>
              <a:t>（</a:t>
            </a:r>
            <a:r>
              <a:rPr lang="en-US" altLang="zh-CN" b="1" dirty="0" smtClean="0">
                <a:latin typeface="楷体" pitchFamily="49" charset="-122"/>
                <a:ea typeface="楷体" pitchFamily="49" charset="-122"/>
              </a:rPr>
              <a:t>2016</a:t>
            </a:r>
            <a:r>
              <a:rPr lang="zh-CN" altLang="en-US" b="1" dirty="0" smtClean="0">
                <a:latin typeface="楷体" pitchFamily="49" charset="-122"/>
                <a:ea typeface="楷体" pitchFamily="49" charset="-122"/>
              </a:rPr>
              <a:t>全国卷</a:t>
            </a:r>
            <a:r>
              <a:rPr lang="zh-CN" altLang="zh-CN" b="1" dirty="0" smtClean="0"/>
              <a:t>Ⅱ</a:t>
            </a:r>
            <a:r>
              <a:rPr lang="zh-CN" altLang="en-US" b="1" dirty="0" smtClean="0">
                <a:latin typeface="楷体" pitchFamily="49" charset="-122"/>
                <a:ea typeface="楷体" pitchFamily="49" charset="-122"/>
              </a:rPr>
              <a:t>）</a:t>
            </a:r>
            <a:r>
              <a:rPr lang="zh-CN" altLang="zh-CN" b="1" dirty="0" smtClean="0">
                <a:latin typeface="楷体" pitchFamily="49" charset="-122"/>
                <a:ea typeface="楷体" pitchFamily="49" charset="-122"/>
              </a:rPr>
              <a:t>阅读下面这首唐诗，完成</a:t>
            </a:r>
            <a:r>
              <a:rPr lang="en-US" altLang="zh-CN" b="1" dirty="0" smtClean="0">
                <a:latin typeface="楷体" pitchFamily="49" charset="-122"/>
                <a:ea typeface="楷体" pitchFamily="49" charset="-122"/>
              </a:rPr>
              <a:t>8</a:t>
            </a:r>
            <a:r>
              <a:rPr lang="zh-CN" altLang="zh-CN" b="1" dirty="0" smtClean="0">
                <a:latin typeface="楷体" pitchFamily="49" charset="-122"/>
                <a:ea typeface="楷体" pitchFamily="49" charset="-122"/>
              </a:rPr>
              <a:t>～</a:t>
            </a:r>
            <a:r>
              <a:rPr lang="en-US" altLang="zh-CN" b="1" dirty="0" smtClean="0">
                <a:latin typeface="楷体" pitchFamily="49" charset="-122"/>
                <a:ea typeface="楷体" pitchFamily="49" charset="-122"/>
              </a:rPr>
              <a:t>9</a:t>
            </a:r>
            <a:r>
              <a:rPr lang="zh-CN" altLang="zh-CN" b="1" dirty="0" smtClean="0">
                <a:latin typeface="楷体" pitchFamily="49" charset="-122"/>
                <a:ea typeface="楷体" pitchFamily="49" charset="-122"/>
              </a:rPr>
              <a:t>题。</a:t>
            </a:r>
          </a:p>
          <a:p>
            <a:pPr>
              <a:buNone/>
            </a:pPr>
            <a:r>
              <a:rPr lang="en-US" altLang="zh-CN" b="1" dirty="0" smtClean="0"/>
              <a:t>                         </a:t>
            </a:r>
            <a:r>
              <a:rPr lang="zh-CN" altLang="zh-CN" b="1" dirty="0" smtClean="0"/>
              <a:t>丹青引赠曹将军霸</a:t>
            </a:r>
            <a:r>
              <a:rPr lang="zh-CN" altLang="zh-CN" b="1" baseline="30000" dirty="0" smtClean="0"/>
              <a:t>①</a:t>
            </a:r>
            <a:r>
              <a:rPr lang="zh-CN" altLang="zh-CN" b="1" dirty="0" smtClean="0"/>
              <a:t>（节选）</a:t>
            </a:r>
            <a:endParaRPr lang="zh-CN" altLang="zh-CN" dirty="0" smtClean="0"/>
          </a:p>
          <a:p>
            <a:pPr>
              <a:buNone/>
            </a:pPr>
            <a:r>
              <a:rPr lang="en-US" altLang="zh-CN" dirty="0" smtClean="0"/>
              <a:t>                                       </a:t>
            </a:r>
            <a:r>
              <a:rPr lang="zh-CN" altLang="zh-CN" dirty="0" smtClean="0"/>
              <a:t>杜</a:t>
            </a:r>
            <a:r>
              <a:rPr lang="en-US" altLang="zh-CN" dirty="0" smtClean="0"/>
              <a:t>  </a:t>
            </a:r>
            <a:r>
              <a:rPr lang="zh-CN" altLang="zh-CN" dirty="0" smtClean="0"/>
              <a:t>甫</a:t>
            </a:r>
          </a:p>
          <a:p>
            <a:pPr>
              <a:buNone/>
            </a:pPr>
            <a:r>
              <a:rPr lang="en-US" altLang="zh-CN" dirty="0" smtClean="0"/>
              <a:t>                     </a:t>
            </a:r>
            <a:r>
              <a:rPr lang="zh-CN" altLang="zh-CN" dirty="0" smtClean="0"/>
              <a:t>先帝天马玉花骢</a:t>
            </a:r>
            <a:r>
              <a:rPr lang="zh-CN" altLang="zh-CN" baseline="30000" dirty="0" smtClean="0"/>
              <a:t>②</a:t>
            </a:r>
            <a:r>
              <a:rPr lang="zh-CN" altLang="zh-CN" dirty="0" smtClean="0"/>
              <a:t>，画工如山貌不同。</a:t>
            </a:r>
          </a:p>
          <a:p>
            <a:pPr>
              <a:buNone/>
            </a:pPr>
            <a:r>
              <a:rPr lang="en-US" altLang="zh-CN" dirty="0" smtClean="0"/>
              <a:t>                     </a:t>
            </a:r>
            <a:r>
              <a:rPr lang="zh-CN" altLang="zh-CN" dirty="0" smtClean="0"/>
              <a:t>是日牵来赤墀下</a:t>
            </a:r>
            <a:r>
              <a:rPr lang="zh-CN" altLang="zh-CN" baseline="30000" dirty="0" smtClean="0"/>
              <a:t>③</a:t>
            </a:r>
            <a:r>
              <a:rPr lang="zh-CN" altLang="zh-CN" dirty="0" smtClean="0"/>
              <a:t>，迥立</a:t>
            </a:r>
            <a:r>
              <a:rPr lang="zh-CN" altLang="en-US" dirty="0" smtClean="0"/>
              <a:t>阊阖</a:t>
            </a:r>
            <a:r>
              <a:rPr lang="zh-CN" altLang="zh-CN" dirty="0" smtClean="0"/>
              <a:t>生长风</a:t>
            </a:r>
            <a:r>
              <a:rPr lang="zh-CN" altLang="zh-CN" baseline="30000" dirty="0" smtClean="0"/>
              <a:t>④</a:t>
            </a:r>
            <a:r>
              <a:rPr lang="zh-CN" altLang="zh-CN" dirty="0" smtClean="0"/>
              <a:t>。</a:t>
            </a:r>
          </a:p>
          <a:p>
            <a:pPr>
              <a:buNone/>
            </a:pPr>
            <a:r>
              <a:rPr lang="en-US" altLang="zh-CN" dirty="0" smtClean="0"/>
              <a:t>                     </a:t>
            </a:r>
            <a:r>
              <a:rPr lang="zh-CN" altLang="zh-CN" dirty="0" smtClean="0"/>
              <a:t>诏谓将军拂绢素，意匠惨淡经营中。</a:t>
            </a:r>
          </a:p>
          <a:p>
            <a:pPr>
              <a:buNone/>
            </a:pPr>
            <a:r>
              <a:rPr lang="en-US" altLang="zh-CN" dirty="0" smtClean="0"/>
              <a:t>                     </a:t>
            </a:r>
            <a:r>
              <a:rPr lang="zh-CN" altLang="zh-CN" dirty="0" smtClean="0"/>
              <a:t>斯须九重真龙出</a:t>
            </a:r>
            <a:r>
              <a:rPr lang="zh-CN" altLang="zh-CN" baseline="30000" dirty="0" smtClean="0"/>
              <a:t>⑤</a:t>
            </a:r>
            <a:r>
              <a:rPr lang="zh-CN" altLang="zh-CN" dirty="0" smtClean="0"/>
              <a:t>，一洗万古凡马空。</a:t>
            </a:r>
          </a:p>
          <a:p>
            <a:pPr>
              <a:buNone/>
            </a:pPr>
            <a:r>
              <a:rPr lang="en-US" altLang="zh-CN" sz="1600" dirty="0" smtClean="0"/>
              <a:t>       [</a:t>
            </a:r>
            <a:r>
              <a:rPr lang="zh-CN" altLang="zh-CN" sz="1600" dirty="0" smtClean="0"/>
              <a:t>注</a:t>
            </a:r>
            <a:r>
              <a:rPr lang="en-US" altLang="zh-CN" sz="1600" dirty="0" smtClean="0"/>
              <a:t>]</a:t>
            </a:r>
            <a:r>
              <a:rPr lang="zh-CN" altLang="zh-CN" sz="1600" dirty="0" smtClean="0"/>
              <a:t>①曹将军霸：即曹霸，唐代著名画家，官至左武卫将军。②玉花骢：唐玄宗御马名。③赤墀：宫殿前的红色台阶。④闾阖：传说中的天门，这里指宫门。⑤斯须：一会儿。</a:t>
            </a:r>
            <a:endParaRPr lang="en-US" altLang="zh-CN" sz="1600" dirty="0" smtClean="0"/>
          </a:p>
          <a:p>
            <a:pPr>
              <a:buNone/>
            </a:pPr>
            <a:r>
              <a:rPr lang="en-US" altLang="zh-CN" dirty="0" smtClean="0"/>
              <a:t>   8</a:t>
            </a:r>
            <a:r>
              <a:rPr lang="zh-CN" altLang="zh-CN" dirty="0" smtClean="0"/>
              <a:t>．如何理解曹霸画的马“一洗万古凡马空”？曹霸是怎样做到的？请简要分析。（</a:t>
            </a:r>
            <a:r>
              <a:rPr lang="en-US" altLang="zh-CN" dirty="0" smtClean="0"/>
              <a:t>5</a:t>
            </a:r>
            <a:r>
              <a:rPr lang="zh-CN" altLang="zh-CN" dirty="0" smtClean="0"/>
              <a:t>分</a:t>
            </a:r>
          </a:p>
          <a:p>
            <a:pPr>
              <a:buNone/>
            </a:pPr>
            <a:r>
              <a:rPr lang="en-US" altLang="zh-CN" dirty="0" smtClean="0"/>
              <a:t>   9</a:t>
            </a:r>
            <a:r>
              <a:rPr lang="zh-CN" altLang="zh-CN" dirty="0" smtClean="0"/>
              <a:t>．为了突出曹霸的高超画技， 诗人作了哪些铺垫？请简要分析。（</a:t>
            </a:r>
            <a:r>
              <a:rPr lang="en-US" altLang="zh-CN" dirty="0" smtClean="0"/>
              <a:t>6</a:t>
            </a:r>
            <a:r>
              <a:rPr lang="zh-CN" altLang="zh-CN" dirty="0" smtClean="0"/>
              <a:t>分）</a:t>
            </a:r>
          </a:p>
          <a:p>
            <a:pPr>
              <a:buNone/>
            </a:pPr>
            <a:r>
              <a:rPr lang="en-US" altLang="zh-CN" dirty="0" smtClean="0"/>
              <a:t>                </a:t>
            </a:r>
            <a:r>
              <a:rPr lang="zh-CN" altLang="en-US" sz="2400" b="1" dirty="0" smtClean="0">
                <a:solidFill>
                  <a:srgbClr val="FF0000"/>
                </a:solidFill>
              </a:rPr>
              <a:t>（破解答题模式化弊病，引领注重语文素养）</a:t>
            </a:r>
            <a:endParaRPr lang="zh-CN" altLang="zh-CN" b="1" dirty="0" smtClean="0">
              <a:solidFill>
                <a:srgbClr val="FF0000"/>
              </a:solidFill>
            </a:endParaRPr>
          </a:p>
          <a:p>
            <a:pPr>
              <a:buNone/>
            </a:pP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179389" y="123843"/>
            <a:ext cx="8785100" cy="4680173"/>
          </a:xfrm>
        </p:spPr>
        <p:txBody>
          <a:bodyPr/>
          <a:lstStyle/>
          <a:p>
            <a:pPr marL="0" indent="0" eaLnBrk="1" hangingPunct="1">
              <a:lnSpc>
                <a:spcPct val="130000"/>
              </a:lnSpc>
              <a:spcBef>
                <a:spcPct val="50000"/>
              </a:spcBef>
              <a:buNone/>
            </a:pPr>
            <a:r>
              <a:rPr lang="zh-CN" altLang="en-US" sz="2400" dirty="0">
                <a:solidFill>
                  <a:srgbClr val="0033CC"/>
                </a:solidFill>
                <a:latin typeface="方正姚体"/>
                <a:ea typeface="方正姚体"/>
                <a:cs typeface="方正姚体"/>
              </a:rPr>
              <a:t>     </a:t>
            </a:r>
            <a:r>
              <a:rPr lang="zh-CN" altLang="en-US" sz="2400" dirty="0" smtClean="0">
                <a:solidFill>
                  <a:srgbClr val="0033CC"/>
                </a:solidFill>
                <a:latin typeface="方正姚体"/>
                <a:ea typeface="方正姚体"/>
                <a:cs typeface="方正姚体"/>
              </a:rPr>
              <a:t> </a:t>
            </a:r>
            <a:r>
              <a:rPr lang="zh-CN" altLang="en-US" sz="2400" dirty="0" smtClean="0">
                <a:solidFill>
                  <a:srgbClr val="0000FF"/>
                </a:solidFill>
                <a:latin typeface="隶书" pitchFamily="49" charset="-122"/>
                <a:ea typeface="隶书" pitchFamily="49" charset="-122"/>
                <a:cs typeface="方正姚体"/>
              </a:rPr>
              <a:t>全国写作教学名师</a:t>
            </a:r>
            <a:r>
              <a:rPr lang="zh-CN" altLang="en-US" sz="2400" dirty="0" smtClean="0">
                <a:solidFill>
                  <a:srgbClr val="0000FF"/>
                </a:solidFill>
                <a:latin typeface="隶书" pitchFamily="49" charset="-122"/>
                <a:ea typeface="隶书" pitchFamily="49" charset="-122"/>
                <a:cs typeface="方正姚体"/>
              </a:rPr>
              <a:t>， </a:t>
            </a:r>
            <a:endParaRPr lang="zh-CN" altLang="en-US" sz="2400" dirty="0">
              <a:solidFill>
                <a:srgbClr val="0000FF"/>
              </a:solidFill>
              <a:latin typeface="隶书" pitchFamily="49" charset="-122"/>
              <a:ea typeface="隶书" pitchFamily="49" charset="-122"/>
              <a:cs typeface="方正姚体"/>
            </a:endParaRPr>
          </a:p>
          <a:p>
            <a:pPr marL="0" indent="0" eaLnBrk="1" hangingPunct="1">
              <a:lnSpc>
                <a:spcPct val="130000"/>
              </a:lnSpc>
              <a:spcBef>
                <a:spcPct val="50000"/>
              </a:spcBef>
              <a:buNone/>
            </a:pPr>
            <a:r>
              <a:rPr lang="zh-CN" altLang="en-US" sz="2400" dirty="0">
                <a:solidFill>
                  <a:srgbClr val="0000FF"/>
                </a:solidFill>
                <a:latin typeface="隶书" pitchFamily="49" charset="-122"/>
                <a:ea typeface="隶书" pitchFamily="49" charset="-122"/>
                <a:cs typeface="方正姚体"/>
              </a:rPr>
              <a:t>   </a:t>
            </a:r>
            <a:r>
              <a:rPr lang="en-US" dirty="0" smtClean="0"/>
              <a:t> </a:t>
            </a:r>
            <a:r>
              <a:rPr lang="zh-CN" altLang="en-US" dirty="0" smtClean="0"/>
              <a:t>李若富，笔名漠风</a:t>
            </a:r>
            <a:r>
              <a:rPr lang="zh-CN" altLang="en-US" dirty="0" smtClean="0"/>
              <a:t>，</a:t>
            </a:r>
            <a:r>
              <a:rPr lang="zh-CN" altLang="en-US" dirty="0" smtClean="0"/>
              <a:t>中学语文高级</a:t>
            </a:r>
            <a:r>
              <a:rPr lang="zh-CN" altLang="en-US" dirty="0" smtClean="0"/>
              <a:t>教师</a:t>
            </a:r>
            <a:r>
              <a:rPr lang="en-US" altLang="zh-CN" dirty="0" smtClean="0"/>
              <a:t>,</a:t>
            </a:r>
            <a:r>
              <a:rPr lang="zh-CN" altLang="en-US" dirty="0" smtClean="0"/>
              <a:t>全国</a:t>
            </a:r>
            <a:r>
              <a:rPr lang="zh-CN" altLang="en-US" dirty="0" smtClean="0"/>
              <a:t>写作教学名师，四川省作家协会会员，中国作家教育中心创作员，中国</a:t>
            </a:r>
            <a:r>
              <a:rPr lang="zh-CN" altLang="en-US" dirty="0" smtClean="0"/>
              <a:t>诗歌学会会员</a:t>
            </a:r>
            <a:r>
              <a:rPr lang="en-US" altLang="zh-CN" dirty="0" smtClean="0"/>
              <a:t>,</a:t>
            </a:r>
            <a:r>
              <a:rPr lang="zh-CN" altLang="en-US" dirty="0" smtClean="0"/>
              <a:t>全国</a:t>
            </a:r>
            <a:r>
              <a:rPr lang="zh-CN" altLang="en-US" dirty="0" smtClean="0"/>
              <a:t>中学语文教学研究会研究员</a:t>
            </a:r>
            <a:r>
              <a:rPr lang="en-US" dirty="0" smtClean="0"/>
              <a:t>.</a:t>
            </a:r>
            <a:r>
              <a:rPr lang="zh-CN" altLang="en-US" dirty="0" smtClean="0"/>
              <a:t>。</a:t>
            </a:r>
            <a:r>
              <a:rPr lang="zh-CN" altLang="en-US" dirty="0" smtClean="0"/>
              <a:t>有</a:t>
            </a:r>
            <a:r>
              <a:rPr lang="en-US" dirty="0" smtClean="0"/>
              <a:t>25</a:t>
            </a:r>
            <a:r>
              <a:rPr lang="zh-CN" altLang="en-US" dirty="0" smtClean="0"/>
              <a:t>年的教学、管理经历，担任了</a:t>
            </a:r>
            <a:r>
              <a:rPr lang="en-US" dirty="0" smtClean="0"/>
              <a:t>15</a:t>
            </a:r>
            <a:r>
              <a:rPr lang="zh-CN" altLang="en-US" dirty="0" smtClean="0"/>
              <a:t>届高三毕业班语文教学及班主任工作，</a:t>
            </a:r>
            <a:r>
              <a:rPr lang="zh-CN" altLang="en-US" dirty="0" smtClean="0"/>
              <a:t>连续</a:t>
            </a:r>
            <a:r>
              <a:rPr lang="en-US" altLang="zh-CN" dirty="0" smtClean="0"/>
              <a:t>11</a:t>
            </a:r>
            <a:r>
              <a:rPr lang="zh-CN" altLang="en-US" dirty="0" smtClean="0"/>
              <a:t>年</a:t>
            </a:r>
            <a:r>
              <a:rPr lang="zh-CN" altLang="en-US" dirty="0" smtClean="0"/>
              <a:t>担任火箭班语文教学和班主任工作</a:t>
            </a:r>
            <a:r>
              <a:rPr lang="zh-CN" altLang="en-US" dirty="0" smtClean="0"/>
              <a:t>。</a:t>
            </a:r>
            <a:r>
              <a:rPr lang="zh-CN" altLang="en-US" dirty="0" smtClean="0"/>
              <a:t>曾获“全国中学教学设计大赛二等奖”、“中华青少年文学基金会优秀指导教师奖”，被</a:t>
            </a:r>
            <a:r>
              <a:rPr lang="en-US" altLang="zh-CN" dirty="0" smtClean="0"/>
              <a:t>《</a:t>
            </a:r>
            <a:r>
              <a:rPr lang="zh-CN" altLang="en-US" dirty="0" smtClean="0"/>
              <a:t>语文报</a:t>
            </a:r>
            <a:r>
              <a:rPr lang="en-US" altLang="zh-CN" dirty="0" smtClean="0"/>
              <a:t>》</a:t>
            </a:r>
            <a:r>
              <a:rPr lang="zh-CN" altLang="en-US" dirty="0" smtClean="0"/>
              <a:t>、</a:t>
            </a:r>
            <a:r>
              <a:rPr lang="en-US" altLang="zh-CN" dirty="0" smtClean="0"/>
              <a:t>《</a:t>
            </a:r>
            <a:r>
              <a:rPr lang="zh-CN" altLang="en-US" dirty="0" smtClean="0"/>
              <a:t>全国中学生优秀作文选</a:t>
            </a:r>
            <a:r>
              <a:rPr lang="en-US" altLang="zh-CN" dirty="0" smtClean="0"/>
              <a:t>》</a:t>
            </a:r>
            <a:r>
              <a:rPr lang="zh-CN" altLang="en-US" dirty="0" smtClean="0"/>
              <a:t>、</a:t>
            </a:r>
            <a:r>
              <a:rPr lang="en-US" altLang="zh-CN" dirty="0" smtClean="0"/>
              <a:t>《</a:t>
            </a:r>
            <a:r>
              <a:rPr lang="zh-CN" altLang="en-US" dirty="0" smtClean="0"/>
              <a:t>课堂内外</a:t>
            </a:r>
            <a:r>
              <a:rPr lang="en-US" altLang="zh-CN" dirty="0" smtClean="0"/>
              <a:t>》</a:t>
            </a:r>
            <a:r>
              <a:rPr lang="zh-CN" altLang="en-US" dirty="0" smtClean="0"/>
              <a:t>等多家报刊聘为优秀辅导员。长期从事高三毕业班语文教学工作，潜心研究高中语文阅读和写作</a:t>
            </a:r>
            <a:r>
              <a:rPr lang="en-US" dirty="0" smtClean="0"/>
              <a:t>20</a:t>
            </a:r>
            <a:r>
              <a:rPr lang="zh-CN" altLang="en-US" dirty="0" smtClean="0"/>
              <a:t>余年，出版</a:t>
            </a:r>
            <a:r>
              <a:rPr lang="zh-CN" altLang="en-US" smtClean="0"/>
              <a:t>个人</a:t>
            </a:r>
            <a:r>
              <a:rPr lang="zh-CN" altLang="en-US" smtClean="0"/>
              <a:t>专著诗歌</a:t>
            </a:r>
            <a:r>
              <a:rPr lang="zh-CN" altLang="en-US" dirty="0" smtClean="0"/>
              <a:t>集</a:t>
            </a:r>
            <a:r>
              <a:rPr lang="en-US" altLang="zh-CN" dirty="0" smtClean="0"/>
              <a:t>《</a:t>
            </a:r>
            <a:r>
              <a:rPr lang="zh-CN" altLang="en-US" dirty="0" smtClean="0"/>
              <a:t>情人岛</a:t>
            </a:r>
            <a:r>
              <a:rPr lang="en-US" altLang="zh-CN" dirty="0" smtClean="0"/>
              <a:t>》</a:t>
            </a:r>
            <a:r>
              <a:rPr lang="zh-CN" altLang="en-US" dirty="0" smtClean="0"/>
              <a:t>（香港金陵出版公司）</a:t>
            </a:r>
            <a:r>
              <a:rPr lang="en-US" altLang="zh-CN" dirty="0" smtClean="0"/>
              <a:t>《</a:t>
            </a:r>
            <a:r>
              <a:rPr lang="zh-CN" altLang="en-US" dirty="0" smtClean="0"/>
              <a:t>红雪</a:t>
            </a:r>
            <a:r>
              <a:rPr lang="en-US" altLang="zh-CN" dirty="0" smtClean="0"/>
              <a:t>》</a:t>
            </a:r>
            <a:r>
              <a:rPr lang="zh-CN" altLang="en-US" dirty="0" smtClean="0"/>
              <a:t>（中国文联出版社）</a:t>
            </a:r>
            <a:r>
              <a:rPr lang="en-US" altLang="zh-CN" dirty="0" smtClean="0"/>
              <a:t>《</a:t>
            </a:r>
            <a:r>
              <a:rPr lang="zh-CN" altLang="en-US" dirty="0" smtClean="0"/>
              <a:t>蓝色的雨</a:t>
            </a:r>
            <a:r>
              <a:rPr lang="en-US" altLang="zh-CN" dirty="0" smtClean="0"/>
              <a:t>》</a:t>
            </a:r>
            <a:r>
              <a:rPr lang="zh-CN" altLang="en-US" dirty="0" smtClean="0"/>
              <a:t>（远方出版社）</a:t>
            </a:r>
            <a:r>
              <a:rPr lang="en-US" dirty="0" smtClean="0"/>
              <a:t/>
            </a:r>
            <a:br>
              <a:rPr lang="en-US" dirty="0" smtClean="0"/>
            </a:br>
            <a:r>
              <a:rPr lang="zh-CN" altLang="en-US" dirty="0" smtClean="0"/>
              <a:t>参与编著：</a:t>
            </a:r>
            <a:r>
              <a:rPr lang="en-US" altLang="zh-CN" dirty="0" smtClean="0"/>
              <a:t>《</a:t>
            </a:r>
            <a:r>
              <a:rPr lang="zh-CN" altLang="en-US" dirty="0" smtClean="0"/>
              <a:t>高中语文知识手册</a:t>
            </a:r>
            <a:r>
              <a:rPr lang="en-US" altLang="zh-CN" dirty="0" smtClean="0"/>
              <a:t>》《</a:t>
            </a:r>
            <a:r>
              <a:rPr lang="zh-CN" altLang="en-US" dirty="0" smtClean="0"/>
              <a:t>民族教育初探</a:t>
            </a:r>
            <a:r>
              <a:rPr lang="en-US" altLang="zh-CN" dirty="0" smtClean="0"/>
              <a:t>》</a:t>
            </a:r>
            <a:endParaRPr lang="zh-CN" altLang="en-US" dirty="0">
              <a:solidFill>
                <a:srgbClr val="0000FF"/>
              </a:solidFill>
              <a:latin typeface="隶书" pitchFamily="49" charset="-122"/>
              <a:ea typeface="隶书" pitchFamily="49" charset="-122"/>
              <a:cs typeface="微软雅黑"/>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23479"/>
            <a:ext cx="8712968" cy="4680520"/>
          </a:xfrm>
        </p:spPr>
        <p:txBody>
          <a:bodyPr/>
          <a:lstStyle/>
          <a:p>
            <a:pPr>
              <a:lnSpc>
                <a:spcPts val="3000"/>
              </a:lnSpc>
              <a:buNone/>
            </a:pPr>
            <a:r>
              <a:rPr lang="en-US" altLang="zh-CN" b="1" dirty="0">
                <a:latin typeface="宋体" pitchFamily="2" charset="-122"/>
                <a:ea typeface="宋体" charset="-122"/>
                <a:cs typeface="Times New Roman" pitchFamily="18" charset="0"/>
              </a:rPr>
              <a:t> </a:t>
            </a:r>
            <a:r>
              <a:rPr lang="en-US" altLang="zh-CN" b="1" dirty="0" smtClean="0">
                <a:latin typeface="宋体" pitchFamily="2" charset="-122"/>
                <a:ea typeface="宋体" charset="-122"/>
                <a:cs typeface="Times New Roman" pitchFamily="18" charset="0"/>
              </a:rPr>
              <a:t>      </a:t>
            </a:r>
            <a:r>
              <a:rPr lang="en-US" altLang="zh-CN" b="1" u="sng" dirty="0" smtClean="0">
                <a:solidFill>
                  <a:srgbClr val="FF0000"/>
                </a:solidFill>
                <a:latin typeface="宋体" pitchFamily="2" charset="-122"/>
                <a:ea typeface="宋体" charset="-122"/>
                <a:cs typeface="Times New Roman" pitchFamily="18" charset="0"/>
              </a:rPr>
              <a:t>2014</a:t>
            </a:r>
            <a:r>
              <a:rPr lang="zh-CN" altLang="en-US" b="1" u="sng" dirty="0" smtClean="0">
                <a:solidFill>
                  <a:srgbClr val="FF0000"/>
                </a:solidFill>
                <a:latin typeface="宋体" pitchFamily="2" charset="-122"/>
                <a:ea typeface="宋体" charset="-122"/>
                <a:cs typeface="Times New Roman" pitchFamily="18" charset="0"/>
              </a:rPr>
              <a:t>年</a:t>
            </a:r>
            <a:r>
              <a:rPr lang="zh-CN" altLang="zh-CN" b="1" u="sng" dirty="0" smtClean="0">
                <a:solidFill>
                  <a:srgbClr val="FF0000"/>
                </a:solidFill>
                <a:latin typeface="宋体" pitchFamily="2" charset="-122"/>
                <a:ea typeface="宋体" charset="-122"/>
                <a:cs typeface="Times New Roman" pitchFamily="18" charset="0"/>
              </a:rPr>
              <a:t>“拿图纸、出方案”</a:t>
            </a:r>
            <a:r>
              <a:rPr lang="zh-CN" altLang="en-US" b="1" u="sng" dirty="0" smtClean="0">
                <a:solidFill>
                  <a:srgbClr val="FF0000"/>
                </a:solidFill>
                <a:latin typeface="宋体" pitchFamily="2" charset="-122"/>
                <a:ea typeface="宋体" charset="-122"/>
                <a:cs typeface="Times New Roman" pitchFamily="18" charset="0"/>
              </a:rPr>
              <a:t>。</a:t>
            </a:r>
            <a:r>
              <a:rPr lang="en-US" altLang="zh-CN" b="1" dirty="0" smtClean="0">
                <a:latin typeface="宋体" pitchFamily="2" charset="-122"/>
                <a:ea typeface="宋体" charset="-122"/>
                <a:cs typeface="Times New Roman" pitchFamily="18" charset="0"/>
              </a:rPr>
              <a:t>2014</a:t>
            </a:r>
            <a:r>
              <a:rPr lang="zh-CN" altLang="en-US" b="1" dirty="0" smtClean="0">
                <a:latin typeface="宋体" pitchFamily="2" charset="-122"/>
                <a:ea typeface="宋体" charset="-122"/>
                <a:cs typeface="Times New Roman" pitchFamily="18" charset="0"/>
              </a:rPr>
              <a:t>年</a:t>
            </a:r>
            <a:r>
              <a:rPr lang="en-US" altLang="zh-CN" b="1" dirty="0" smtClean="0">
                <a:latin typeface="宋体" pitchFamily="2" charset="-122"/>
                <a:ea typeface="宋体" charset="-122"/>
                <a:cs typeface="Times New Roman" pitchFamily="18" charset="0"/>
              </a:rPr>
              <a:t>9</a:t>
            </a:r>
            <a:r>
              <a:rPr lang="zh-CN" altLang="en-US" b="1" dirty="0" smtClean="0">
                <a:latin typeface="宋体" pitchFamily="2" charset="-122"/>
                <a:ea typeface="宋体" charset="-122"/>
                <a:cs typeface="Times New Roman" pitchFamily="18" charset="0"/>
              </a:rPr>
              <a:t>月</a:t>
            </a:r>
            <a:r>
              <a:rPr lang="en-US" altLang="zh-CN" b="1" dirty="0" smtClean="0">
                <a:latin typeface="宋体" pitchFamily="2" charset="-122"/>
                <a:ea typeface="宋体" charset="-122"/>
                <a:cs typeface="Times New Roman" pitchFamily="18" charset="0"/>
              </a:rPr>
              <a:t>《</a:t>
            </a:r>
            <a:r>
              <a:rPr lang="zh-CN" altLang="en-US" b="1" dirty="0" smtClean="0">
                <a:latin typeface="宋体" pitchFamily="2" charset="-122"/>
                <a:ea typeface="宋体" charset="-122"/>
                <a:cs typeface="Times New Roman" pitchFamily="18" charset="0"/>
              </a:rPr>
              <a:t>国务院关于深化考试招生制度改革的实施意见</a:t>
            </a:r>
            <a:r>
              <a:rPr lang="en-US" altLang="zh-CN" b="1" dirty="0" smtClean="0">
                <a:latin typeface="宋体" pitchFamily="2" charset="-122"/>
                <a:ea typeface="宋体" charset="-122"/>
                <a:cs typeface="Times New Roman" pitchFamily="18" charset="0"/>
              </a:rPr>
              <a:t>》</a:t>
            </a:r>
            <a:r>
              <a:rPr lang="zh-CN" altLang="en-US" b="1" dirty="0" smtClean="0">
                <a:latin typeface="宋体" pitchFamily="2" charset="-122"/>
                <a:ea typeface="宋体" charset="-122"/>
                <a:cs typeface="Times New Roman" pitchFamily="18" charset="0"/>
              </a:rPr>
              <a:t>颁布。要求高考</a:t>
            </a:r>
            <a:r>
              <a:rPr lang="zh-CN" altLang="en-US" b="1" dirty="0" smtClean="0">
                <a:solidFill>
                  <a:srgbClr val="FF0000"/>
                </a:solidFill>
                <a:latin typeface="宋体" pitchFamily="2" charset="-122"/>
                <a:ea typeface="宋体" charset="-122"/>
                <a:cs typeface="Times New Roman" pitchFamily="18" charset="0"/>
              </a:rPr>
              <a:t>科学设计考试内容，增强基础性、综合性、应用性，着重考查学生独立思考的能力</a:t>
            </a:r>
            <a:r>
              <a:rPr lang="zh-CN" altLang="en-US" b="1" dirty="0" smtClean="0">
                <a:latin typeface="宋体" pitchFamily="2" charset="-122"/>
                <a:ea typeface="宋体" charset="-122"/>
                <a:cs typeface="Times New Roman" pitchFamily="18" charset="0"/>
              </a:rPr>
              <a:t>。</a:t>
            </a:r>
            <a:r>
              <a:rPr lang="en-US" altLang="zh-CN" b="1" dirty="0" smtClean="0">
                <a:solidFill>
                  <a:srgbClr val="FF0000"/>
                </a:solidFill>
                <a:latin typeface="宋体" pitchFamily="2" charset="-122"/>
                <a:ea typeface="宋体" charset="-122"/>
                <a:cs typeface="Times New Roman" pitchFamily="18" charset="0"/>
              </a:rPr>
              <a:t>   </a:t>
            </a:r>
          </a:p>
          <a:p>
            <a:pPr>
              <a:lnSpc>
                <a:spcPts val="3000"/>
              </a:lnSpc>
              <a:buNone/>
            </a:pPr>
            <a:r>
              <a:rPr lang="en-US" altLang="zh-CN" b="1" dirty="0" smtClean="0">
                <a:solidFill>
                  <a:srgbClr val="FF0000"/>
                </a:solidFill>
                <a:latin typeface="宋体" pitchFamily="2" charset="-122"/>
                <a:ea typeface="宋体" charset="-122"/>
                <a:cs typeface="Times New Roman" pitchFamily="18" charset="0"/>
              </a:rPr>
              <a:t>       </a:t>
            </a:r>
            <a:r>
              <a:rPr lang="en-US" altLang="zh-CN" b="1" u="sng" dirty="0" smtClean="0">
                <a:solidFill>
                  <a:srgbClr val="FF0000"/>
                </a:solidFill>
                <a:latin typeface="宋体" pitchFamily="2" charset="-122"/>
                <a:ea typeface="宋体" charset="-122"/>
                <a:cs typeface="Times New Roman" pitchFamily="18" charset="0"/>
              </a:rPr>
              <a:t>2015</a:t>
            </a:r>
            <a:r>
              <a:rPr lang="zh-CN" altLang="en-US" b="1" u="sng" dirty="0" smtClean="0">
                <a:solidFill>
                  <a:srgbClr val="FF0000"/>
                </a:solidFill>
                <a:latin typeface="宋体" pitchFamily="2" charset="-122"/>
                <a:ea typeface="宋体" charset="-122"/>
                <a:cs typeface="Times New Roman" pitchFamily="18" charset="0"/>
              </a:rPr>
              <a:t>年</a:t>
            </a:r>
            <a:r>
              <a:rPr lang="en-US" altLang="zh-CN" b="1" u="sng" dirty="0" smtClean="0">
                <a:solidFill>
                  <a:srgbClr val="FF0000"/>
                </a:solidFill>
                <a:latin typeface="宋体" pitchFamily="2" charset="-122"/>
                <a:ea typeface="宋体" charset="-122"/>
                <a:cs typeface="Times New Roman" pitchFamily="18" charset="0"/>
              </a:rPr>
              <a:t>“</a:t>
            </a:r>
            <a:r>
              <a:rPr lang="zh-CN" altLang="zh-CN" b="1" u="sng" dirty="0" smtClean="0">
                <a:solidFill>
                  <a:srgbClr val="FF0000"/>
                </a:solidFill>
                <a:latin typeface="宋体" pitchFamily="2" charset="-122"/>
                <a:ea typeface="宋体" charset="-122"/>
                <a:cs typeface="Times New Roman" pitchFamily="18" charset="0"/>
              </a:rPr>
              <a:t>打基础、抓施工”</a:t>
            </a:r>
            <a:r>
              <a:rPr lang="zh-CN" altLang="en-US" b="1" u="sng" dirty="0" smtClean="0">
                <a:solidFill>
                  <a:srgbClr val="FF0000"/>
                </a:solidFill>
                <a:latin typeface="宋体" pitchFamily="2" charset="-122"/>
                <a:ea typeface="宋体" charset="-122"/>
                <a:cs typeface="Times New Roman" pitchFamily="18" charset="0"/>
              </a:rPr>
              <a:t>。</a:t>
            </a:r>
            <a:r>
              <a:rPr lang="en-US" altLang="zh-CN" b="1" dirty="0" smtClean="0">
                <a:latin typeface="宋体" pitchFamily="2" charset="-122"/>
                <a:ea typeface="宋体" charset="-122"/>
                <a:cs typeface="Times New Roman" pitchFamily="18" charset="0"/>
              </a:rPr>
              <a:t>2015</a:t>
            </a:r>
            <a:r>
              <a:rPr lang="zh-CN" altLang="en-US" b="1" dirty="0" smtClean="0">
                <a:latin typeface="宋体" pitchFamily="2" charset="-122"/>
                <a:ea typeface="宋体" charset="-122"/>
                <a:cs typeface="Times New Roman" pitchFamily="18" charset="0"/>
              </a:rPr>
              <a:t>年是</a:t>
            </a:r>
            <a:r>
              <a:rPr lang="en-US" altLang="zh-CN" b="1" dirty="0" smtClean="0">
                <a:latin typeface="宋体" pitchFamily="2" charset="-122"/>
                <a:ea typeface="宋体" charset="-122"/>
                <a:cs typeface="Times New Roman" pitchFamily="18" charset="0"/>
              </a:rPr>
              <a:t>《</a:t>
            </a:r>
            <a:r>
              <a:rPr lang="zh-CN" altLang="en-US" b="1" dirty="0" smtClean="0">
                <a:latin typeface="宋体" pitchFamily="2" charset="-122"/>
                <a:ea typeface="宋体" charset="-122"/>
                <a:cs typeface="Times New Roman" pitchFamily="18" charset="0"/>
              </a:rPr>
              <a:t>实施意见</a:t>
            </a:r>
            <a:r>
              <a:rPr lang="en-US" altLang="zh-CN" b="1" dirty="0" smtClean="0">
                <a:latin typeface="宋体" pitchFamily="2" charset="-122"/>
                <a:ea typeface="宋体" charset="-122"/>
                <a:cs typeface="Times New Roman" pitchFamily="18" charset="0"/>
              </a:rPr>
              <a:t>》</a:t>
            </a:r>
            <a:r>
              <a:rPr lang="zh-CN" altLang="en-US" b="1" dirty="0" smtClean="0">
                <a:latin typeface="宋体" pitchFamily="2" charset="-122"/>
                <a:ea typeface="宋体" charset="-122"/>
                <a:cs typeface="Times New Roman" pitchFamily="18" charset="0"/>
              </a:rPr>
              <a:t>颁布之后的首次高考。高考语文通过试卷设计和能力架构，落实了改革要求；</a:t>
            </a:r>
            <a:r>
              <a:rPr lang="zh-CN" altLang="en-US" b="1" dirty="0" smtClean="0">
                <a:solidFill>
                  <a:srgbClr val="FF0000"/>
                </a:solidFill>
                <a:latin typeface="宋体" pitchFamily="2" charset="-122"/>
                <a:ea typeface="宋体" charset="-122"/>
                <a:cs typeface="Times New Roman" pitchFamily="18" charset="0"/>
              </a:rPr>
              <a:t>通过素材选择和精心设题，引导学生认同社会主义价值观，自觉继承优秀传统文化，提高对依法治国的认识，重视对创新能力的培养</a:t>
            </a:r>
            <a:r>
              <a:rPr lang="zh-CN" altLang="en-US" b="1" dirty="0" smtClean="0">
                <a:solidFill>
                  <a:srgbClr val="FF0000"/>
                </a:solidFill>
                <a:latin typeface="宋体" pitchFamily="2" charset="-122"/>
                <a:cs typeface="Times New Roman" pitchFamily="18" charset="0"/>
              </a:rPr>
              <a:t>。</a:t>
            </a:r>
            <a:r>
              <a:rPr lang="en-US" altLang="zh-CN" b="1" dirty="0" smtClean="0">
                <a:latin typeface="宋体" pitchFamily="2" charset="-122"/>
                <a:ea typeface="宋体" charset="-122"/>
                <a:cs typeface="Times New Roman" pitchFamily="18" charset="0"/>
              </a:rPr>
              <a:t> </a:t>
            </a:r>
            <a:endParaRPr lang="en-US" altLang="zh-CN" b="1" dirty="0" smtClean="0">
              <a:solidFill>
                <a:srgbClr val="FF0000"/>
              </a:solidFill>
              <a:latin typeface="宋体" pitchFamily="2" charset="-122"/>
              <a:ea typeface="宋体" charset="-122"/>
              <a:cs typeface="Times New Roman" pitchFamily="18" charset="0"/>
            </a:endParaRPr>
          </a:p>
          <a:p>
            <a:pPr>
              <a:lnSpc>
                <a:spcPts val="3000"/>
              </a:lnSpc>
              <a:buNone/>
            </a:pPr>
            <a:r>
              <a:rPr lang="en-US" altLang="zh-CN" b="1" dirty="0" smtClean="0">
                <a:solidFill>
                  <a:srgbClr val="FF0000"/>
                </a:solidFill>
                <a:latin typeface="宋体" pitchFamily="2" charset="-122"/>
                <a:ea typeface="宋体" charset="-122"/>
                <a:cs typeface="Times New Roman" pitchFamily="18" charset="0"/>
              </a:rPr>
              <a:t>       </a:t>
            </a:r>
            <a:r>
              <a:rPr lang="en-US" altLang="zh-CN" b="1" u="sng" dirty="0" smtClean="0">
                <a:solidFill>
                  <a:srgbClr val="FF0000"/>
                </a:solidFill>
                <a:latin typeface="宋体" pitchFamily="2" charset="-122"/>
                <a:ea typeface="宋体" charset="-122"/>
                <a:cs typeface="Times New Roman" pitchFamily="18" charset="0"/>
              </a:rPr>
              <a:t>2016</a:t>
            </a:r>
            <a:r>
              <a:rPr lang="zh-CN" altLang="en-US" b="1" u="sng" dirty="0" smtClean="0">
                <a:solidFill>
                  <a:srgbClr val="FF0000"/>
                </a:solidFill>
                <a:latin typeface="宋体" pitchFamily="2" charset="-122"/>
                <a:ea typeface="宋体" charset="-122"/>
                <a:cs typeface="Times New Roman" pitchFamily="18" charset="0"/>
              </a:rPr>
              <a:t>年</a:t>
            </a:r>
            <a:r>
              <a:rPr lang="zh-CN" altLang="zh-CN" b="1" u="sng" dirty="0" smtClean="0">
                <a:solidFill>
                  <a:srgbClr val="FF0000"/>
                </a:solidFill>
                <a:latin typeface="宋体" pitchFamily="2" charset="-122"/>
                <a:ea typeface="宋体" charset="-122"/>
                <a:cs typeface="Times New Roman" pitchFamily="18" charset="0"/>
              </a:rPr>
              <a:t>“整布局、深发展”</a:t>
            </a:r>
            <a:r>
              <a:rPr lang="zh-CN" altLang="en-US" b="1" u="sng" dirty="0" smtClean="0">
                <a:solidFill>
                  <a:srgbClr val="FF0000"/>
                </a:solidFill>
                <a:latin typeface="宋体" pitchFamily="2" charset="-122"/>
                <a:ea typeface="宋体" charset="-122"/>
                <a:cs typeface="Times New Roman" pitchFamily="18" charset="0"/>
              </a:rPr>
              <a:t>。</a:t>
            </a:r>
            <a:r>
              <a:rPr lang="en-US" altLang="zh-CN" b="1" u="sng" dirty="0" smtClean="0">
                <a:solidFill>
                  <a:srgbClr val="FF0000"/>
                </a:solidFill>
                <a:latin typeface="宋体" pitchFamily="2" charset="-122"/>
                <a:ea typeface="宋体" charset="-122"/>
                <a:cs typeface="Times New Roman" pitchFamily="18" charset="0"/>
              </a:rPr>
              <a:t> </a:t>
            </a:r>
            <a:r>
              <a:rPr lang="zh-CN" altLang="en-US" b="1" dirty="0" smtClean="0">
                <a:latin typeface="宋体" pitchFamily="2" charset="-122"/>
                <a:ea typeface="宋体" charset="-122"/>
                <a:cs typeface="Times New Roman" pitchFamily="18" charset="0"/>
              </a:rPr>
              <a:t>作为</a:t>
            </a:r>
            <a:r>
              <a:rPr lang="zh-CN" altLang="zh-CN" b="1" dirty="0" smtClean="0">
                <a:latin typeface="宋体" pitchFamily="2" charset="-122"/>
                <a:ea typeface="宋体" charset="-122"/>
                <a:cs typeface="Times New Roman" pitchFamily="18" charset="0"/>
              </a:rPr>
              <a:t>高考改革“深化年”，语文迈入“新征程”</a:t>
            </a:r>
            <a:r>
              <a:rPr lang="zh-CN" altLang="en-US" b="1" dirty="0" smtClean="0">
                <a:latin typeface="宋体" pitchFamily="2" charset="-122"/>
                <a:ea typeface="宋体" charset="-122"/>
                <a:cs typeface="Times New Roman" pitchFamily="18" charset="0"/>
              </a:rPr>
              <a:t>。</a:t>
            </a:r>
            <a:r>
              <a:rPr lang="zh-CN" altLang="zh-CN" b="1" dirty="0" smtClean="0">
                <a:latin typeface="宋体" pitchFamily="2" charset="-122"/>
                <a:ea typeface="宋体" charset="-122"/>
                <a:cs typeface="Times New Roman" pitchFamily="18" charset="0"/>
              </a:rPr>
              <a:t>命题紧密围绕“立德树人”的根本任务，发挥语文“以文化人、以文育人”的教育功能，提升命题质量，增强基础性、综合性，</a:t>
            </a:r>
            <a:r>
              <a:rPr lang="zh-CN" altLang="zh-CN" b="1" dirty="0" smtClean="0">
                <a:solidFill>
                  <a:srgbClr val="FF0000"/>
                </a:solidFill>
                <a:latin typeface="宋体" pitchFamily="2" charset="-122"/>
                <a:ea typeface="宋体" charset="-122"/>
                <a:cs typeface="Times New Roman" pitchFamily="18" charset="0"/>
              </a:rPr>
              <a:t>强化素养立意、能力主导</a:t>
            </a:r>
            <a:r>
              <a:rPr lang="zh-CN" altLang="zh-CN" b="1" dirty="0" smtClean="0">
                <a:latin typeface="宋体" pitchFamily="2" charset="-122"/>
                <a:ea typeface="宋体" charset="-122"/>
                <a:cs typeface="Times New Roman" pitchFamily="18" charset="0"/>
              </a:rPr>
              <a:t>，科学设计考试内容，体现语文考试的人文特点与时代气息。</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Rectangle 1"/>
          <p:cNvSpPr>
            <a:spLocks noChangeArrowheads="1"/>
          </p:cNvSpPr>
          <p:nvPr/>
        </p:nvSpPr>
        <p:spPr bwMode="auto">
          <a:xfrm>
            <a:off x="179512" y="434520"/>
            <a:ext cx="8712968" cy="4247315"/>
          </a:xfrm>
          <a:prstGeom prst="rect">
            <a:avLst/>
          </a:prstGeom>
          <a:noFill/>
          <a:ln w="9525">
            <a:noFill/>
            <a:miter lim="800000"/>
            <a:headEnd/>
            <a:tailEnd/>
          </a:ln>
          <a:effectLst/>
        </p:spPr>
        <p:txBody>
          <a:bodyPr vert="horz" wrap="square" lIns="91438" tIns="45719" rIns="91438" bIns="45719" numCol="1" anchor="ctr" anchorCtr="0" compatLnSpc="1">
            <a:prstTxWarp prst="textNoShape">
              <a:avLst/>
            </a:prstTxWarp>
            <a:spAutoFit/>
          </a:bodyPr>
          <a:lstStyle/>
          <a:p>
            <a:pPr indent="365116" defTabSz="914378">
              <a:lnSpc>
                <a:spcPct val="150000"/>
              </a:lnSpc>
            </a:pPr>
            <a:r>
              <a:rPr lang="zh-CN" altLang="zh-CN" sz="2000" b="1" dirty="0" smtClean="0">
                <a:latin typeface="宋体" pitchFamily="2" charset="-122"/>
                <a:cs typeface="Times New Roman" pitchFamily="18" charset="0"/>
              </a:rPr>
              <a:t>教育部</a:t>
            </a:r>
            <a:r>
              <a:rPr lang="en-US" altLang="zh-CN" sz="2000" b="1" dirty="0" smtClean="0">
                <a:latin typeface="宋体" pitchFamily="2" charset="-122"/>
                <a:cs typeface="Times New Roman" pitchFamily="18" charset="0"/>
              </a:rPr>
              <a:t>2016</a:t>
            </a:r>
            <a:r>
              <a:rPr lang="zh-CN" altLang="en-US" sz="2000" b="1" dirty="0" smtClean="0">
                <a:latin typeface="宋体" pitchFamily="2" charset="-122"/>
                <a:cs typeface="Times New Roman" pitchFamily="18" charset="0"/>
              </a:rPr>
              <a:t>年工作重点中把“</a:t>
            </a:r>
            <a:r>
              <a:rPr lang="zh-CN" altLang="en-US" sz="2000" b="1" dirty="0" smtClean="0">
                <a:solidFill>
                  <a:srgbClr val="FF0000"/>
                </a:solidFill>
                <a:latin typeface="宋体" pitchFamily="2" charset="-122"/>
                <a:cs typeface="Times New Roman" pitchFamily="18" charset="0"/>
              </a:rPr>
              <a:t>推进考试内容改革，充分发挥高考命题的育人功能和积极导向作用”</a:t>
            </a:r>
            <a:r>
              <a:rPr lang="zh-CN" altLang="en-US" sz="2000" b="1" dirty="0" smtClean="0">
                <a:latin typeface="宋体" pitchFamily="2" charset="-122"/>
                <a:cs typeface="Times New Roman" pitchFamily="18" charset="0"/>
              </a:rPr>
              <a:t>列为改革创新的重要内容。发挥好、利用好“指挥棒”的作用，落实立德树人教育根本任务，不仅是高考命题工作的指导思想，也是语文命题的着力点和落脚点。</a:t>
            </a:r>
            <a:endParaRPr lang="en-US" altLang="zh-CN" sz="2000" b="1" dirty="0" smtClean="0">
              <a:latin typeface="宋体" pitchFamily="2" charset="-122"/>
              <a:cs typeface="Times New Roman" pitchFamily="18" charset="0"/>
            </a:endParaRPr>
          </a:p>
          <a:p>
            <a:pPr indent="365116" defTabSz="914378">
              <a:lnSpc>
                <a:spcPct val="150000"/>
              </a:lnSpc>
            </a:pPr>
            <a:r>
              <a:rPr lang="en-US" altLang="zh-CN" sz="2000" b="1" dirty="0" smtClean="0">
                <a:latin typeface="宋体" pitchFamily="2" charset="-122"/>
                <a:cs typeface="Times New Roman" pitchFamily="18" charset="0"/>
              </a:rPr>
              <a:t>2016</a:t>
            </a:r>
            <a:r>
              <a:rPr lang="zh-CN" altLang="en-US" sz="2000" b="1" dirty="0" smtClean="0">
                <a:latin typeface="宋体" pitchFamily="2" charset="-122"/>
                <a:cs typeface="Times New Roman" pitchFamily="18" charset="0"/>
              </a:rPr>
              <a:t>年高考语文命题通过对</a:t>
            </a:r>
            <a:r>
              <a:rPr lang="zh-CN" altLang="en-US" sz="2000" b="1" dirty="0" smtClean="0">
                <a:solidFill>
                  <a:srgbClr val="FF0000"/>
                </a:solidFill>
                <a:latin typeface="宋体" pitchFamily="2" charset="-122"/>
                <a:cs typeface="Times New Roman" pitchFamily="18" charset="0"/>
              </a:rPr>
              <a:t>材料的细致甄选、试题设计的明确指向、答案构拟和评分收束等多个环节的精心设计</a:t>
            </a:r>
            <a:r>
              <a:rPr lang="zh-CN" altLang="en-US" sz="2000" b="1" dirty="0" smtClean="0">
                <a:latin typeface="宋体" pitchFamily="2" charset="-122"/>
                <a:cs typeface="Times New Roman" pitchFamily="18" charset="0"/>
              </a:rPr>
              <a:t>，引导考生在展示语文学习成果的同时，自觉践行社会主义核心价值观，主动传承中国优秀传统文化，积极内化依法治国理念，自主强化创新意识，并向整个社会传递正能量，传播好声音。</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699543"/>
            <a:ext cx="8424936" cy="3600400"/>
          </a:xfrm>
        </p:spPr>
        <p:txBody>
          <a:bodyPr/>
          <a:lstStyle/>
          <a:p>
            <a:pPr>
              <a:buNone/>
            </a:pPr>
            <a:r>
              <a:rPr lang="zh-CN" altLang="zh-CN" sz="2400" b="1" dirty="0" smtClean="0">
                <a:solidFill>
                  <a:srgbClr val="FF0000"/>
                </a:solidFill>
                <a:latin typeface="宋体" pitchFamily="2" charset="-122"/>
                <a:ea typeface="宋体" charset="-122"/>
                <a:cs typeface="Times New Roman" pitchFamily="18" charset="0"/>
              </a:rPr>
              <a:t>课堂：落实“立德树人”任务，发挥育人功能和导向作用</a:t>
            </a:r>
            <a:r>
              <a:rPr lang="zh-CN" altLang="en-US" sz="2400" b="1" dirty="0" smtClean="0">
                <a:solidFill>
                  <a:srgbClr val="FF0000"/>
                </a:solidFill>
                <a:latin typeface="宋体" pitchFamily="2" charset="-122"/>
                <a:ea typeface="宋体" charset="-122"/>
                <a:cs typeface="Times New Roman" pitchFamily="18" charset="0"/>
              </a:rPr>
              <a:t>；</a:t>
            </a:r>
            <a:endParaRPr lang="en-US" altLang="zh-CN" sz="2400" b="1" dirty="0" smtClean="0">
              <a:solidFill>
                <a:srgbClr val="FF0000"/>
              </a:solidFill>
              <a:latin typeface="宋体" pitchFamily="2" charset="-122"/>
              <a:ea typeface="宋体" charset="-122"/>
              <a:cs typeface="Times New Roman" pitchFamily="18" charset="0"/>
            </a:endParaRPr>
          </a:p>
          <a:p>
            <a:pPr>
              <a:buNone/>
            </a:pPr>
            <a:endParaRPr lang="zh-CN" altLang="zh-CN" sz="2400" b="1" dirty="0" smtClean="0">
              <a:solidFill>
                <a:srgbClr val="FF0000"/>
              </a:solidFill>
              <a:latin typeface="宋体" pitchFamily="2" charset="-122"/>
              <a:ea typeface="宋体" charset="-122"/>
              <a:cs typeface="Times New Roman" pitchFamily="18" charset="0"/>
            </a:endParaRPr>
          </a:p>
          <a:p>
            <a:pPr>
              <a:buNone/>
            </a:pPr>
            <a:r>
              <a:rPr lang="zh-CN" altLang="zh-CN" sz="2400" b="1" dirty="0" smtClean="0">
                <a:solidFill>
                  <a:srgbClr val="FF0000"/>
                </a:solidFill>
                <a:latin typeface="宋体" pitchFamily="2" charset="-122"/>
                <a:ea typeface="宋体" charset="-122"/>
                <a:cs typeface="Times New Roman" pitchFamily="18" charset="0"/>
              </a:rPr>
              <a:t>窗口：精选试题材料，体现我国社会发展的时代精神</a:t>
            </a:r>
            <a:r>
              <a:rPr lang="zh-CN" altLang="en-US" sz="2400" b="1" dirty="0" smtClean="0">
                <a:solidFill>
                  <a:srgbClr val="FF0000"/>
                </a:solidFill>
                <a:latin typeface="宋体" pitchFamily="2" charset="-122"/>
                <a:ea typeface="宋体" charset="-122"/>
                <a:cs typeface="Times New Roman" pitchFamily="18" charset="0"/>
              </a:rPr>
              <a:t>；</a:t>
            </a:r>
            <a:endParaRPr lang="en-US" altLang="zh-CN" sz="2400" b="1" dirty="0" smtClean="0">
              <a:solidFill>
                <a:srgbClr val="FF0000"/>
              </a:solidFill>
              <a:latin typeface="宋体" pitchFamily="2" charset="-122"/>
              <a:ea typeface="宋体" charset="-122"/>
              <a:cs typeface="Times New Roman" pitchFamily="18" charset="0"/>
            </a:endParaRPr>
          </a:p>
          <a:p>
            <a:pPr>
              <a:buNone/>
            </a:pPr>
            <a:endParaRPr lang="zh-CN" altLang="zh-CN" sz="2400" b="1" dirty="0" smtClean="0">
              <a:solidFill>
                <a:srgbClr val="FF0000"/>
              </a:solidFill>
              <a:latin typeface="宋体" pitchFamily="2" charset="-122"/>
              <a:ea typeface="宋体" charset="-122"/>
              <a:cs typeface="Times New Roman" pitchFamily="18" charset="0"/>
            </a:endParaRPr>
          </a:p>
          <a:p>
            <a:pPr>
              <a:buNone/>
            </a:pPr>
            <a:r>
              <a:rPr lang="zh-CN" altLang="zh-CN" sz="2400" b="1" dirty="0" smtClean="0">
                <a:solidFill>
                  <a:srgbClr val="FF0000"/>
                </a:solidFill>
                <a:latin typeface="宋体" pitchFamily="2" charset="-122"/>
                <a:ea typeface="宋体" charset="-122"/>
                <a:cs typeface="Times New Roman" pitchFamily="18" charset="0"/>
              </a:rPr>
              <a:t>旗帜：深化考试内容改革，体现语文的</a:t>
            </a:r>
            <a:r>
              <a:rPr lang="zh-CN" altLang="zh-CN" sz="2400" b="1" u="sng" dirty="0" smtClean="0">
                <a:solidFill>
                  <a:srgbClr val="FF0000"/>
                </a:solidFill>
                <a:latin typeface="宋体" pitchFamily="2" charset="-122"/>
                <a:ea typeface="宋体" charset="-122"/>
                <a:cs typeface="Times New Roman" pitchFamily="18" charset="0"/>
              </a:rPr>
              <a:t>基础性和综合性</a:t>
            </a:r>
            <a:r>
              <a:rPr lang="zh-CN" altLang="en-US" sz="2400" b="1" dirty="0" smtClean="0">
                <a:solidFill>
                  <a:srgbClr val="FF0000"/>
                </a:solidFill>
                <a:latin typeface="宋体" pitchFamily="2" charset="-122"/>
                <a:ea typeface="宋体" charset="-122"/>
                <a:cs typeface="Times New Roman" pitchFamily="18" charset="0"/>
              </a:rPr>
              <a:t>；</a:t>
            </a:r>
            <a:endParaRPr lang="en-US" altLang="zh-CN" sz="2400" b="1" dirty="0" smtClean="0">
              <a:solidFill>
                <a:srgbClr val="FF0000"/>
              </a:solidFill>
              <a:latin typeface="宋体" pitchFamily="2" charset="-122"/>
              <a:ea typeface="宋体" charset="-122"/>
              <a:cs typeface="Times New Roman" pitchFamily="18" charset="0"/>
            </a:endParaRPr>
          </a:p>
          <a:p>
            <a:endParaRPr lang="zh-CN" altLang="zh-CN" sz="2400" b="1" dirty="0" smtClean="0">
              <a:solidFill>
                <a:srgbClr val="FF0000"/>
              </a:solidFill>
              <a:latin typeface="宋体" pitchFamily="2" charset="-122"/>
              <a:ea typeface="宋体" charset="-122"/>
              <a:cs typeface="Times New Roman" pitchFamily="18" charset="0"/>
            </a:endParaRPr>
          </a:p>
          <a:p>
            <a:pPr>
              <a:lnSpc>
                <a:spcPct val="150000"/>
              </a:lnSpc>
              <a:buNone/>
            </a:pPr>
            <a:r>
              <a:rPr lang="zh-CN" altLang="zh-CN" sz="2400" b="1" dirty="0" smtClean="0">
                <a:solidFill>
                  <a:srgbClr val="FF0000"/>
                </a:solidFill>
                <a:latin typeface="宋体" pitchFamily="2" charset="-122"/>
                <a:ea typeface="宋体" charset="-122"/>
                <a:cs typeface="Times New Roman" pitchFamily="18" charset="0"/>
              </a:rPr>
              <a:t>标尺：满足高校选拔要求，提高考试信度和效度</a:t>
            </a:r>
            <a:r>
              <a:rPr lang="zh-CN" altLang="en-US" sz="2400" b="1" dirty="0" smtClean="0">
                <a:solidFill>
                  <a:srgbClr val="FF0000"/>
                </a:solidFill>
                <a:latin typeface="宋体" pitchFamily="2" charset="-122"/>
                <a:ea typeface="宋体" charset="-122"/>
                <a:cs typeface="Times New Roman" pitchFamily="18" charset="0"/>
              </a:rPr>
              <a:t>。</a:t>
            </a:r>
            <a:endParaRPr lang="zh-CN" altLang="zh-CN" sz="2400" b="1" dirty="0" smtClean="0">
              <a:solidFill>
                <a:srgbClr val="FF0000"/>
              </a:solidFill>
              <a:latin typeface="宋体" pitchFamily="2" charset="-122"/>
              <a:ea typeface="宋体" charset="-122"/>
              <a:cs typeface="Times New Roman" pitchFamily="18" charset="0"/>
            </a:endParaRPr>
          </a:p>
          <a:p>
            <a:pPr>
              <a:lnSpc>
                <a:spcPct val="150000"/>
              </a:lnSpc>
              <a:buNone/>
            </a:pPr>
            <a:endParaRPr lang="zh-CN" altLang="en-US" sz="2400" b="1" dirty="0">
              <a:solidFill>
                <a:srgbClr val="FF0000"/>
              </a:solidFill>
              <a:latin typeface="宋体" pitchFamily="2" charset="-122"/>
              <a:ea typeface="宋体" charset="-122"/>
              <a:cs typeface="Times New Roman" pitchFamily="18" charset="0"/>
            </a:endParaRPr>
          </a:p>
        </p:txBody>
      </p:sp>
      <p:sp>
        <p:nvSpPr>
          <p:cNvPr id="330753" name="Rectangle 1"/>
          <p:cNvSpPr>
            <a:spLocks noChangeArrowheads="1"/>
          </p:cNvSpPr>
          <p:nvPr/>
        </p:nvSpPr>
        <p:spPr bwMode="auto">
          <a:xfrm>
            <a:off x="0" y="4256480"/>
            <a:ext cx="9144000" cy="400108"/>
          </a:xfrm>
          <a:prstGeom prst="rect">
            <a:avLst/>
          </a:prstGeom>
          <a:noFill/>
          <a:ln w="9525">
            <a:noFill/>
            <a:miter lim="800000"/>
            <a:headEnd/>
            <a:tailEnd/>
          </a:ln>
          <a:effectLst/>
        </p:spPr>
        <p:txBody>
          <a:bodyPr vert="horz" wrap="square" lIns="91438" tIns="45719" rIns="91438" bIns="45719" numCol="1" anchor="ctr" anchorCtr="0" compatLnSpc="1">
            <a:prstTxWarp prst="textNoShape">
              <a:avLst/>
            </a:prstTxWarp>
            <a:spAutoFit/>
          </a:bodyPr>
          <a:lstStyle/>
          <a:p>
            <a:pPr defTabSz="914378"/>
            <a:r>
              <a:rPr lang="en-US" altLang="zh-CN" sz="2000" b="1" dirty="0" smtClean="0">
                <a:solidFill>
                  <a:srgbClr val="0000FF"/>
                </a:solidFill>
                <a:latin typeface="方正姚体" pitchFamily="2" charset="-122"/>
                <a:ea typeface="方正姚体" pitchFamily="2" charset="-122"/>
                <a:cs typeface="Times New Roman" pitchFamily="18" charset="0"/>
              </a:rPr>
              <a:t>2016</a:t>
            </a:r>
            <a:r>
              <a:rPr lang="zh-CN" altLang="en-US" sz="2000" b="1" dirty="0" smtClean="0">
                <a:solidFill>
                  <a:srgbClr val="0000FF"/>
                </a:solidFill>
                <a:latin typeface="方正姚体" pitchFamily="2" charset="-122"/>
                <a:ea typeface="方正姚体" pitchFamily="2" charset="-122"/>
                <a:cs typeface="Times New Roman" pitchFamily="18" charset="0"/>
              </a:rPr>
              <a:t>浙江卷诗歌鉴赏：</a:t>
            </a:r>
            <a:r>
              <a:rPr lang="en-US" altLang="zh-CN" sz="2000" b="1" dirty="0" smtClean="0">
                <a:solidFill>
                  <a:srgbClr val="0000FF"/>
                </a:solidFill>
                <a:latin typeface="方正姚体" pitchFamily="2" charset="-122"/>
                <a:ea typeface="方正姚体" pitchFamily="2" charset="-122"/>
                <a:cs typeface="Times New Roman" pitchFamily="18" charset="0"/>
              </a:rPr>
              <a:t>22.</a:t>
            </a:r>
            <a:r>
              <a:rPr lang="zh-CN" altLang="en-US" sz="2000" b="1" dirty="0" smtClean="0">
                <a:solidFill>
                  <a:srgbClr val="0000FF"/>
                </a:solidFill>
                <a:latin typeface="方正姚体" pitchFamily="2" charset="-122"/>
                <a:ea typeface="方正姚体" pitchFamily="2" charset="-122"/>
                <a:cs typeface="Times New Roman" pitchFamily="18" charset="0"/>
              </a:rPr>
              <a:t>这两首诗在叙事上有何特色？试作简要分析。（</a:t>
            </a:r>
            <a:r>
              <a:rPr lang="en-US" altLang="zh-CN" sz="2000" b="1" dirty="0" smtClean="0">
                <a:solidFill>
                  <a:srgbClr val="0000FF"/>
                </a:solidFill>
                <a:latin typeface="方正姚体" pitchFamily="2" charset="-122"/>
                <a:ea typeface="方正姚体" pitchFamily="2" charset="-122"/>
                <a:cs typeface="Times New Roman" pitchFamily="18" charset="0"/>
              </a:rPr>
              <a:t>4</a:t>
            </a:r>
            <a:r>
              <a:rPr lang="zh-CN" altLang="en-US" sz="2000" b="1" dirty="0" smtClean="0">
                <a:solidFill>
                  <a:srgbClr val="0000FF"/>
                </a:solidFill>
                <a:latin typeface="方正姚体" pitchFamily="2" charset="-122"/>
                <a:ea typeface="方正姚体" pitchFamily="2" charset="-122"/>
                <a:cs typeface="Times New Roman" pitchFamily="18" charset="0"/>
              </a:rPr>
              <a:t>分）</a:t>
            </a:r>
            <a:endParaRPr lang="zh-CN" altLang="en-US" sz="3200" b="1" dirty="0" smtClean="0">
              <a:solidFill>
                <a:srgbClr val="0000FF"/>
              </a:solidFill>
              <a:latin typeface="方正姚体" pitchFamily="2" charset="-122"/>
              <a:ea typeface="方正姚体" pitchFamily="2" charset="-122"/>
              <a:cs typeface="宋体"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Rectangle 1"/>
          <p:cNvSpPr>
            <a:spLocks noChangeArrowheads="1"/>
          </p:cNvSpPr>
          <p:nvPr/>
        </p:nvSpPr>
        <p:spPr bwMode="auto">
          <a:xfrm>
            <a:off x="899592" y="65773"/>
            <a:ext cx="7704856" cy="4773100"/>
          </a:xfrm>
          <a:prstGeom prst="rect">
            <a:avLst/>
          </a:prstGeom>
          <a:noFill/>
          <a:ln w="9525">
            <a:noFill/>
            <a:miter lim="800000"/>
            <a:headEnd/>
            <a:tailEnd/>
          </a:ln>
          <a:effectLst/>
        </p:spPr>
        <p:txBody>
          <a:bodyPr vert="horz" wrap="square" lIns="91438" tIns="45719" rIns="91438" bIns="45719" numCol="1" anchor="ctr" anchorCtr="0" compatLnSpc="1">
            <a:prstTxWarp prst="textNoShape">
              <a:avLst/>
            </a:prstTxWarp>
            <a:spAutoFit/>
          </a:bodyPr>
          <a:lstStyle/>
          <a:p>
            <a:pPr marL="342892" indent="-342892" defTabSz="914378" eaLnBrk="0" hangingPunct="0">
              <a:lnSpc>
                <a:spcPts val="2800"/>
              </a:lnSpc>
              <a:spcBef>
                <a:spcPct val="20000"/>
              </a:spcBef>
            </a:pPr>
            <a:r>
              <a:rPr lang="en-US" altLang="zh-CN" sz="2000" b="1" dirty="0" smtClean="0">
                <a:latin typeface="宋体" pitchFamily="2" charset="-122"/>
                <a:cs typeface="Times New Roman" pitchFamily="18" charset="0"/>
              </a:rPr>
              <a:t>      </a:t>
            </a:r>
            <a:r>
              <a:rPr lang="en-US" altLang="zh-CN" sz="3200" b="1" dirty="0" smtClean="0">
                <a:solidFill>
                  <a:srgbClr val="FF0000"/>
                </a:solidFill>
                <a:effectLst>
                  <a:outerShdw blurRad="38100" dist="38100" dir="2700000" algn="tl">
                    <a:srgbClr val="000000">
                      <a:alpha val="43137"/>
                    </a:srgbClr>
                  </a:outerShdw>
                </a:effectLst>
                <a:latin typeface="微软雅黑" pitchFamily="34" charset="-122"/>
                <a:ea typeface="隶书" pitchFamily="49" charset="-122"/>
                <a:cs typeface="+mj-cs"/>
              </a:rPr>
              <a:t>2016</a:t>
            </a:r>
            <a:r>
              <a:rPr lang="zh-CN" altLang="en-US" sz="3200" b="1" dirty="0" smtClean="0">
                <a:solidFill>
                  <a:srgbClr val="FF0000"/>
                </a:solidFill>
                <a:effectLst>
                  <a:outerShdw blurRad="38100" dist="38100" dir="2700000" algn="tl">
                    <a:srgbClr val="000000">
                      <a:alpha val="43137"/>
                    </a:srgbClr>
                  </a:outerShdw>
                </a:effectLst>
                <a:latin typeface="微软雅黑" pitchFamily="34" charset="-122"/>
                <a:ea typeface="隶书" pitchFamily="49" charset="-122"/>
                <a:cs typeface="+mj-cs"/>
              </a:rPr>
              <a:t>年高考语文作文试题 </a:t>
            </a:r>
          </a:p>
          <a:p>
            <a:pPr marL="342892" indent="-342892" defTabSz="914378" eaLnBrk="0" hangingPunct="0">
              <a:lnSpc>
                <a:spcPts val="2800"/>
              </a:lnSpc>
              <a:spcBef>
                <a:spcPct val="20000"/>
              </a:spcBef>
            </a:pPr>
            <a:r>
              <a:rPr lang="zh-CN" altLang="en-US" sz="2000" b="1" dirty="0" smtClean="0">
                <a:solidFill>
                  <a:srgbClr val="0000FF"/>
                </a:solidFill>
                <a:latin typeface="宋体" pitchFamily="2" charset="-122"/>
                <a:cs typeface="Times New Roman" pitchFamily="18" charset="0"/>
              </a:rPr>
              <a:t>一、立德树人：春风化雨，别开生面</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1</a:t>
            </a:r>
            <a:r>
              <a:rPr lang="zh-CN" altLang="en-US" sz="2000" dirty="0" smtClean="0">
                <a:solidFill>
                  <a:srgbClr val="0000FF"/>
                </a:solidFill>
                <a:latin typeface="宋体" pitchFamily="2" charset="-122"/>
                <a:cs typeface="Times New Roman" pitchFamily="18" charset="0"/>
              </a:rPr>
              <a:t>．关注新形势，感应新常态，推广新发展理念</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2</a:t>
            </a:r>
            <a:r>
              <a:rPr lang="zh-CN" altLang="en-US" sz="2000" dirty="0" smtClean="0">
                <a:solidFill>
                  <a:srgbClr val="0000FF"/>
                </a:solidFill>
                <a:latin typeface="宋体" pitchFamily="2" charset="-122"/>
                <a:cs typeface="Times New Roman" pitchFamily="18" charset="0"/>
              </a:rPr>
              <a:t>．聚焦语文话题，立足软实力提升，彰显文化自信</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3</a:t>
            </a:r>
            <a:r>
              <a:rPr lang="zh-CN" altLang="en-US" sz="2000" dirty="0" smtClean="0">
                <a:solidFill>
                  <a:srgbClr val="0000FF"/>
                </a:solidFill>
                <a:latin typeface="宋体" pitchFamily="2" charset="-122"/>
                <a:cs typeface="Times New Roman" pitchFamily="18" charset="0"/>
              </a:rPr>
              <a:t>．着眼身边事，体味人生与社会，思考现实与未来</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4</a:t>
            </a:r>
            <a:r>
              <a:rPr lang="zh-CN" altLang="en-US" sz="2000" dirty="0" smtClean="0">
                <a:solidFill>
                  <a:srgbClr val="0000FF"/>
                </a:solidFill>
                <a:latin typeface="宋体" pitchFamily="2" charset="-122"/>
                <a:cs typeface="Times New Roman" pitchFamily="18" charset="0"/>
              </a:rPr>
              <a:t>．倡导社会主义核心价值观，传播正能量，致力实现中国梦</a:t>
            </a:r>
          </a:p>
          <a:p>
            <a:pPr marL="342892" indent="-342892" defTabSz="914378" eaLnBrk="0" hangingPunct="0">
              <a:lnSpc>
                <a:spcPts val="2800"/>
              </a:lnSpc>
              <a:spcBef>
                <a:spcPct val="20000"/>
              </a:spcBef>
            </a:pPr>
            <a:r>
              <a:rPr lang="zh-CN" altLang="en-US" sz="2000" b="1" dirty="0" smtClean="0">
                <a:solidFill>
                  <a:srgbClr val="0000FF"/>
                </a:solidFill>
                <a:latin typeface="宋体" pitchFamily="2" charset="-122"/>
                <a:cs typeface="Times New Roman" pitchFamily="18" charset="0"/>
              </a:rPr>
              <a:t>二、以人为本：贴近考生，激发思维</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1</a:t>
            </a:r>
            <a:r>
              <a:rPr lang="zh-CN" altLang="en-US" sz="2000" dirty="0" smtClean="0">
                <a:solidFill>
                  <a:srgbClr val="0000FF"/>
                </a:solidFill>
                <a:latin typeface="宋体" pitchFamily="2" charset="-122"/>
                <a:cs typeface="Times New Roman" pitchFamily="18" charset="0"/>
              </a:rPr>
              <a:t>．材料选择：健康活泼，甄选精当</a:t>
            </a:r>
          </a:p>
          <a:p>
            <a:pPr marL="342892" indent="-342892" defTabSz="914378" eaLnBrk="0" hangingPunct="0">
              <a:lnSpc>
                <a:spcPts val="2800"/>
              </a:lnSpc>
              <a:spcBef>
                <a:spcPct val="20000"/>
              </a:spcBef>
            </a:pPr>
            <a:r>
              <a:rPr lang="en-US" altLang="zh-CN" sz="2000" dirty="0" smtClean="0">
                <a:solidFill>
                  <a:srgbClr val="0000FF"/>
                </a:solidFill>
                <a:latin typeface="宋体" pitchFamily="2" charset="-122"/>
                <a:cs typeface="Times New Roman" pitchFamily="18" charset="0"/>
              </a:rPr>
              <a:t>2</a:t>
            </a:r>
            <a:r>
              <a:rPr lang="zh-CN" altLang="en-US" sz="2000" dirty="0" smtClean="0">
                <a:solidFill>
                  <a:srgbClr val="0000FF"/>
                </a:solidFill>
                <a:latin typeface="宋体" pitchFamily="2" charset="-122"/>
                <a:cs typeface="Times New Roman" pitchFamily="18" charset="0"/>
              </a:rPr>
              <a:t>．强化思辨：因材制宜，不拘一格</a:t>
            </a:r>
          </a:p>
          <a:p>
            <a:pPr marL="342892" indent="-342892" defTabSz="914378" eaLnBrk="0" hangingPunct="0">
              <a:lnSpc>
                <a:spcPts val="2800"/>
              </a:lnSpc>
              <a:spcBef>
                <a:spcPct val="20000"/>
              </a:spcBef>
            </a:pPr>
            <a:r>
              <a:rPr lang="zh-CN" altLang="en-US" sz="2000" b="1" dirty="0" smtClean="0">
                <a:solidFill>
                  <a:srgbClr val="0000FF"/>
                </a:solidFill>
                <a:latin typeface="宋体" pitchFamily="2" charset="-122"/>
                <a:cs typeface="Times New Roman" pitchFamily="18" charset="0"/>
              </a:rPr>
              <a:t>关舆论所具有的社会伦理价值。</a:t>
            </a:r>
          </a:p>
          <a:p>
            <a:pPr marL="342892" indent="-342892" defTabSz="914378" eaLnBrk="0" hangingPunct="0">
              <a:lnSpc>
                <a:spcPts val="2800"/>
              </a:lnSpc>
              <a:spcBef>
                <a:spcPct val="20000"/>
              </a:spcBef>
            </a:pPr>
            <a:r>
              <a:rPr lang="zh-CN" altLang="en-US" sz="2000" b="1" dirty="0" smtClean="0">
                <a:solidFill>
                  <a:srgbClr val="0000FF"/>
                </a:solidFill>
                <a:latin typeface="宋体" pitchFamily="2" charset="-122"/>
                <a:cs typeface="Times New Roman" pitchFamily="18" charset="0"/>
              </a:rPr>
              <a:t>三、科学施考：指向明确，利于选拔</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627534"/>
          </a:xfrm>
        </p:spPr>
        <p:txBody>
          <a:bodyPr>
            <a:normAutofit/>
          </a:bodyPr>
          <a:lstStyle/>
          <a:p>
            <a:r>
              <a:rPr lang="en-US" altLang="zh-CN" sz="2400" dirty="0" smtClean="0">
                <a:solidFill>
                  <a:srgbClr val="0000FF"/>
                </a:solidFill>
              </a:rPr>
              <a:t>       2017</a:t>
            </a:r>
            <a:r>
              <a:rPr lang="zh-CN" altLang="en-US" sz="2400" dirty="0" smtClean="0">
                <a:solidFill>
                  <a:srgbClr val="0000FF"/>
                </a:solidFill>
              </a:rPr>
              <a:t>考试大纲修订和教育部考试中心解读、调研</a:t>
            </a:r>
            <a:endParaRPr lang="zh-CN" altLang="en-US" sz="2400" dirty="0">
              <a:solidFill>
                <a:srgbClr val="0000FF"/>
              </a:solidFill>
            </a:endParaRPr>
          </a:p>
        </p:txBody>
      </p:sp>
      <p:pic>
        <p:nvPicPr>
          <p:cNvPr id="404482" name="Picture 2"/>
          <p:cNvPicPr>
            <a:picLocks noGrp="1" noChangeAspect="1" noChangeArrowheads="1"/>
          </p:cNvPicPr>
          <p:nvPr>
            <p:ph idx="1"/>
          </p:nvPr>
        </p:nvPicPr>
        <p:blipFill>
          <a:blip r:embed="rId2" cstate="print"/>
          <a:srcRect/>
          <a:stretch>
            <a:fillRect/>
          </a:stretch>
        </p:blipFill>
        <p:spPr bwMode="auto">
          <a:xfrm>
            <a:off x="0" y="699542"/>
            <a:ext cx="9144000"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195487"/>
            <a:ext cx="8964488" cy="4392488"/>
          </a:xfrm>
        </p:spPr>
        <p:txBody>
          <a:bodyPr/>
          <a:lstStyle/>
          <a:p>
            <a:pPr>
              <a:buNone/>
            </a:pPr>
            <a:r>
              <a:rPr lang="zh-CN" altLang="en-US" sz="2400" dirty="0" smtClean="0">
                <a:latin typeface="华文楷体" pitchFamily="2" charset="-122"/>
                <a:ea typeface="华文楷体" pitchFamily="2" charset="-122"/>
              </a:rPr>
              <a:t>          更注重体现语文学科的基础性和综合性，优化考查内容，调整选考模块，全面考查语文能力和人文素养。</a:t>
            </a:r>
            <a:br>
              <a:rPr lang="zh-CN" altLang="en-US" sz="2400" dirty="0" smtClean="0">
                <a:latin typeface="华文楷体" pitchFamily="2" charset="-122"/>
                <a:ea typeface="华文楷体" pitchFamily="2" charset="-122"/>
              </a:rPr>
            </a:br>
            <a:r>
              <a:rPr lang="zh-CN" altLang="en-US" sz="2400" dirty="0" smtClean="0">
                <a:latin typeface="华文楷体" pitchFamily="2" charset="-122"/>
                <a:ea typeface="华文楷体" pitchFamily="2" charset="-122"/>
              </a:rPr>
              <a:t>     </a:t>
            </a:r>
            <a:r>
              <a:rPr lang="en-US" altLang="zh-CN" sz="2400" b="1" dirty="0" smtClean="0">
                <a:solidFill>
                  <a:srgbClr val="FF0000"/>
                </a:solidFill>
                <a:latin typeface="华文楷体" pitchFamily="2" charset="-122"/>
                <a:ea typeface="华文楷体" pitchFamily="2" charset="-122"/>
              </a:rPr>
              <a:t>1</a:t>
            </a:r>
            <a:r>
              <a:rPr lang="zh-CN" altLang="en-US" sz="2400" b="1" dirty="0" smtClean="0">
                <a:solidFill>
                  <a:srgbClr val="FF0000"/>
                </a:solidFill>
                <a:latin typeface="华文楷体" pitchFamily="2" charset="-122"/>
                <a:ea typeface="华文楷体" pitchFamily="2" charset="-122"/>
              </a:rPr>
              <a:t>、能力目标设计学科化</a:t>
            </a:r>
            <a:r>
              <a:rPr lang="zh-CN" altLang="en-US" sz="2400" dirty="0" smtClean="0">
                <a:latin typeface="华文楷体" pitchFamily="2" charset="-122"/>
                <a:ea typeface="华文楷体" pitchFamily="2" charset="-122"/>
              </a:rPr>
              <a:t>，注重考查更高层级的思维能力，如鉴赏评价能力。</a:t>
            </a:r>
            <a:br>
              <a:rPr lang="zh-CN" altLang="en-US" sz="2400" dirty="0" smtClean="0">
                <a:latin typeface="华文楷体" pitchFamily="2" charset="-122"/>
                <a:ea typeface="华文楷体" pitchFamily="2" charset="-122"/>
              </a:rPr>
            </a:br>
            <a:r>
              <a:rPr lang="zh-CN" altLang="en-US" sz="2400" dirty="0" smtClean="0">
                <a:latin typeface="华文楷体" pitchFamily="2" charset="-122"/>
                <a:ea typeface="华文楷体" pitchFamily="2" charset="-122"/>
              </a:rPr>
              <a:t>     </a:t>
            </a:r>
            <a:r>
              <a:rPr lang="en-US" altLang="zh-CN" sz="2400" b="1" dirty="0" smtClean="0">
                <a:solidFill>
                  <a:srgbClr val="FF0000"/>
                </a:solidFill>
                <a:latin typeface="华文楷体" pitchFamily="2" charset="-122"/>
                <a:ea typeface="华文楷体" pitchFamily="2" charset="-122"/>
              </a:rPr>
              <a:t>2</a:t>
            </a:r>
            <a:r>
              <a:rPr lang="zh-CN" altLang="en-US" sz="2400" b="1" dirty="0" smtClean="0">
                <a:solidFill>
                  <a:srgbClr val="FF0000"/>
                </a:solidFill>
                <a:latin typeface="华文楷体" pitchFamily="2" charset="-122"/>
                <a:ea typeface="华文楷体" pitchFamily="2" charset="-122"/>
              </a:rPr>
              <a:t>、适度增加阅读量，</a:t>
            </a:r>
            <a:r>
              <a:rPr lang="zh-CN" altLang="en-US" sz="2400" dirty="0" smtClean="0">
                <a:latin typeface="华文楷体" pitchFamily="2" charset="-122"/>
                <a:ea typeface="华文楷体" pitchFamily="2" charset="-122"/>
              </a:rPr>
              <a:t>考查信息时代和高校人才选拔要求的快速阅读能力和信息筛选处理能力。</a:t>
            </a:r>
            <a:br>
              <a:rPr lang="zh-CN" altLang="en-US" sz="2400" dirty="0" smtClean="0">
                <a:latin typeface="华文楷体" pitchFamily="2" charset="-122"/>
                <a:ea typeface="华文楷体" pitchFamily="2" charset="-122"/>
              </a:rPr>
            </a:br>
            <a:r>
              <a:rPr lang="zh-CN" altLang="en-US" sz="2400"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3</a:t>
            </a:r>
            <a:r>
              <a:rPr lang="zh-CN" altLang="en-US" sz="2400" dirty="0" smtClean="0">
                <a:latin typeface="华文楷体" pitchFamily="2" charset="-122"/>
                <a:ea typeface="华文楷体" pitchFamily="2" charset="-122"/>
              </a:rPr>
              <a:t>、现行考试大纲规定的</a:t>
            </a:r>
            <a:r>
              <a:rPr lang="en-US" altLang="zh-CN" sz="2400" dirty="0" smtClean="0">
                <a:latin typeface="华文楷体" pitchFamily="2" charset="-122"/>
                <a:ea typeface="华文楷体" pitchFamily="2" charset="-122"/>
              </a:rPr>
              <a:t>2</a:t>
            </a:r>
            <a:r>
              <a:rPr lang="zh-CN" altLang="en-US" sz="2400" dirty="0" smtClean="0">
                <a:latin typeface="华文楷体" pitchFamily="2" charset="-122"/>
                <a:ea typeface="华文楷体" pitchFamily="2" charset="-122"/>
              </a:rPr>
              <a:t>个选考模块分别为“文学类文本阅读”和“实用类文本阅读”，要求学生从两道选考题中选择</a:t>
            </a:r>
            <a:r>
              <a:rPr lang="en-US" altLang="zh-CN" sz="2400" dirty="0" smtClean="0">
                <a:latin typeface="华文楷体" pitchFamily="2" charset="-122"/>
                <a:ea typeface="华文楷体" pitchFamily="2" charset="-122"/>
              </a:rPr>
              <a:t>1</a:t>
            </a:r>
            <a:r>
              <a:rPr lang="zh-CN" altLang="en-US" sz="2400" dirty="0" smtClean="0">
                <a:latin typeface="华文楷体" pitchFamily="2" charset="-122"/>
                <a:ea typeface="华文楷体" pitchFamily="2" charset="-122"/>
              </a:rPr>
              <a:t>道作答，修订后的考试大纲</a:t>
            </a:r>
            <a:r>
              <a:rPr lang="zh-CN" altLang="en-US" sz="2400" b="1" dirty="0" smtClean="0">
                <a:solidFill>
                  <a:srgbClr val="FF0000"/>
                </a:solidFill>
                <a:latin typeface="华文楷体" pitchFamily="2" charset="-122"/>
                <a:ea typeface="华文楷体" pitchFamily="2" charset="-122"/>
              </a:rPr>
              <a:t>取消选考模式，将“文学类文本阅读”和“实用类文本阅读”均作为必考内容。</a:t>
            </a:r>
            <a:r>
              <a:rPr lang="zh-CN" altLang="en-US" sz="2400" b="1" dirty="0" smtClean="0">
                <a:latin typeface="华文楷体" pitchFamily="2" charset="-122"/>
                <a:ea typeface="华文楷体" pitchFamily="2" charset="-122"/>
              </a:rPr>
              <a:t/>
            </a:r>
            <a:br>
              <a:rPr lang="zh-CN" altLang="en-US" sz="2400" b="1" dirty="0" smtClean="0">
                <a:latin typeface="华文楷体" pitchFamily="2" charset="-122"/>
                <a:ea typeface="华文楷体" pitchFamily="2" charset="-122"/>
              </a:rPr>
            </a:br>
            <a:r>
              <a:rPr lang="zh-CN" altLang="en-US" sz="2400" b="1" dirty="0" smtClean="0">
                <a:latin typeface="华文楷体" pitchFamily="2" charset="-122"/>
                <a:ea typeface="华文楷体" pitchFamily="2" charset="-122"/>
              </a:rPr>
              <a:t>     </a:t>
            </a:r>
            <a:r>
              <a:rPr lang="en-US" altLang="zh-CN" sz="2400" dirty="0" smtClean="0">
                <a:latin typeface="华文楷体" pitchFamily="2" charset="-122"/>
                <a:ea typeface="华文楷体" pitchFamily="2" charset="-122"/>
              </a:rPr>
              <a:t>4</a:t>
            </a:r>
            <a:r>
              <a:rPr lang="zh-CN" altLang="en-US" sz="2400" dirty="0" smtClean="0">
                <a:latin typeface="华文楷体" pitchFamily="2" charset="-122"/>
                <a:ea typeface="华文楷体" pitchFamily="2" charset="-122"/>
              </a:rPr>
              <a:t>、在“古诗文阅读”部分增加</a:t>
            </a:r>
            <a:r>
              <a:rPr lang="zh-CN" altLang="en-US" sz="2400" b="1" dirty="0" smtClean="0">
                <a:latin typeface="华文楷体" pitchFamily="2" charset="-122"/>
                <a:ea typeface="华文楷体" pitchFamily="2" charset="-122"/>
              </a:rPr>
              <a:t>“</a:t>
            </a:r>
            <a:r>
              <a:rPr lang="zh-CN" altLang="en-US" sz="2400" b="1" dirty="0" smtClean="0">
                <a:solidFill>
                  <a:srgbClr val="FF0000"/>
                </a:solidFill>
                <a:latin typeface="华文楷体" pitchFamily="2" charset="-122"/>
                <a:ea typeface="华文楷体" pitchFamily="2" charset="-122"/>
              </a:rPr>
              <a:t>了解并掌握常见的古代文化常识”</a:t>
            </a:r>
            <a:r>
              <a:rPr lang="zh-CN" altLang="en-US" sz="2400" dirty="0" smtClean="0">
                <a:latin typeface="华文楷体" pitchFamily="2" charset="-122"/>
                <a:ea typeface="华文楷体" pitchFamily="2" charset="-122"/>
              </a:rPr>
              <a:t>的考查内容。</a:t>
            </a:r>
            <a:endParaRPr lang="zh-CN" altLang="en-US" sz="2400"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0" y="0"/>
            <a:ext cx="9144000" cy="4855468"/>
          </a:xfrm>
        </p:spPr>
        <p:txBody>
          <a:bodyPr/>
          <a:lstStyle/>
          <a:p>
            <a:pPr>
              <a:defRPr/>
            </a:pPr>
            <a:r>
              <a:rPr lang="en-US" altLang="zh-CN" sz="2400" dirty="0" smtClean="0">
                <a:solidFill>
                  <a:schemeClr val="tx1"/>
                </a:solidFill>
                <a:latin typeface="+mn-ea"/>
              </a:rPr>
              <a:t>    </a:t>
            </a:r>
            <a:r>
              <a:rPr lang="zh-CN" altLang="zh-CN" sz="2400" dirty="0" smtClean="0">
                <a:solidFill>
                  <a:schemeClr val="tx1"/>
                </a:solidFill>
                <a:latin typeface="+mn-ea"/>
              </a:rPr>
              <a:t>这两种文本存在着天然的不对等，以致选考实用类的考生远远大于选考文学类的考生，二者不相匹配的问题日益突出。据统计，有的省已达到</a:t>
            </a:r>
            <a:r>
              <a:rPr lang="en-US" altLang="zh-CN" sz="2400" dirty="0" smtClean="0">
                <a:solidFill>
                  <a:schemeClr val="tx1"/>
                </a:solidFill>
                <a:latin typeface="+mn-ea"/>
              </a:rPr>
              <a:t>98</a:t>
            </a:r>
            <a:r>
              <a:rPr lang="zh-CN" altLang="zh-CN" sz="2400" dirty="0" smtClean="0">
                <a:solidFill>
                  <a:schemeClr val="tx1"/>
                </a:solidFill>
                <a:latin typeface="+mn-ea"/>
              </a:rPr>
              <a:t>：</a:t>
            </a:r>
            <a:r>
              <a:rPr lang="en-US" altLang="zh-CN" sz="2400" dirty="0" smtClean="0">
                <a:solidFill>
                  <a:schemeClr val="tx1"/>
                </a:solidFill>
                <a:latin typeface="+mn-ea"/>
              </a:rPr>
              <a:t>2</a:t>
            </a:r>
            <a:r>
              <a:rPr lang="zh-CN" altLang="zh-CN" sz="2400" dirty="0" smtClean="0">
                <a:solidFill>
                  <a:schemeClr val="tx1"/>
                </a:solidFill>
                <a:latin typeface="+mn-ea"/>
              </a:rPr>
              <a:t>，即</a:t>
            </a:r>
            <a:r>
              <a:rPr lang="en-US" altLang="zh-CN" sz="2400" dirty="0" smtClean="0">
                <a:solidFill>
                  <a:schemeClr val="tx1"/>
                </a:solidFill>
                <a:latin typeface="+mn-ea"/>
              </a:rPr>
              <a:t>98%</a:t>
            </a:r>
            <a:r>
              <a:rPr lang="zh-CN" altLang="zh-CN" sz="2400" dirty="0" smtClean="0">
                <a:solidFill>
                  <a:schemeClr val="tx1"/>
                </a:solidFill>
                <a:latin typeface="+mn-ea"/>
              </a:rPr>
              <a:t>的考生选考实用类文本，只有</a:t>
            </a:r>
            <a:r>
              <a:rPr lang="en-US" altLang="zh-CN" sz="2400" dirty="0" smtClean="0">
                <a:solidFill>
                  <a:schemeClr val="tx1"/>
                </a:solidFill>
                <a:latin typeface="+mn-ea"/>
              </a:rPr>
              <a:t>2%</a:t>
            </a:r>
            <a:r>
              <a:rPr lang="zh-CN" altLang="zh-CN" sz="2400" dirty="0" smtClean="0">
                <a:solidFill>
                  <a:schemeClr val="tx1"/>
                </a:solidFill>
                <a:latin typeface="+mn-ea"/>
              </a:rPr>
              <a:t>的考生选考文学类。</a:t>
            </a:r>
            <a:endParaRPr lang="en-US" altLang="zh-CN" sz="2400" dirty="0" smtClean="0">
              <a:solidFill>
                <a:schemeClr val="tx1"/>
              </a:solidFill>
              <a:latin typeface="+mn-ea"/>
            </a:endParaRPr>
          </a:p>
          <a:p>
            <a:pPr>
              <a:defRPr/>
            </a:pPr>
            <a:r>
              <a:rPr lang="en-US" altLang="zh-CN" sz="2400" dirty="0" smtClean="0">
                <a:solidFill>
                  <a:schemeClr val="tx1"/>
                </a:solidFill>
                <a:latin typeface="+mn-ea"/>
              </a:rPr>
              <a:t>        2015</a:t>
            </a:r>
            <a:r>
              <a:rPr lang="zh-CN" altLang="en-US" sz="2400" dirty="0" smtClean="0">
                <a:solidFill>
                  <a:schemeClr val="tx1"/>
                </a:solidFill>
                <a:latin typeface="+mn-ea"/>
              </a:rPr>
              <a:t>是否可能谋求突破或为突破蓄势？</a:t>
            </a:r>
            <a:endParaRPr lang="en-US" altLang="zh-CN" sz="2400" dirty="0" smtClean="0">
              <a:solidFill>
                <a:schemeClr val="tx1"/>
              </a:solidFill>
              <a:latin typeface="+mn-ea"/>
            </a:endParaRPr>
          </a:p>
          <a:p>
            <a:pPr>
              <a:defRPr/>
            </a:pPr>
            <a:r>
              <a:rPr lang="en-US" altLang="zh-CN" sz="2400" dirty="0" smtClean="0">
                <a:solidFill>
                  <a:schemeClr val="tx1"/>
                </a:solidFill>
                <a:latin typeface="+mn-ea"/>
              </a:rPr>
              <a:t>                   </a:t>
            </a:r>
            <a:r>
              <a:rPr lang="zh-CN" altLang="en-US" sz="2400" b="1" dirty="0" smtClean="0">
                <a:solidFill>
                  <a:srgbClr val="FF3300"/>
                </a:solidFill>
                <a:latin typeface="+mn-ea"/>
              </a:rPr>
              <a:t>今后的可能性</a:t>
            </a:r>
            <a:endParaRPr lang="en-US" altLang="zh-CN" sz="2400" b="1" dirty="0" smtClean="0">
              <a:solidFill>
                <a:srgbClr val="FF3300"/>
              </a:solidFill>
              <a:latin typeface="+mn-ea"/>
            </a:endParaRPr>
          </a:p>
          <a:p>
            <a:pPr>
              <a:defRPr/>
            </a:pPr>
            <a:r>
              <a:rPr lang="en-US" altLang="zh-CN" sz="2400" dirty="0" smtClean="0">
                <a:solidFill>
                  <a:schemeClr val="tx1"/>
                </a:solidFill>
              </a:rPr>
              <a:t>       </a:t>
            </a:r>
            <a:r>
              <a:rPr lang="zh-CN" altLang="zh-CN" sz="2400" dirty="0" smtClean="0">
                <a:solidFill>
                  <a:schemeClr val="tx1"/>
                </a:solidFill>
              </a:rPr>
              <a:t>一是保留选考，将三类文本都列入《考试大纲》，但文学类和实用类在不同试卷中可交替出现；</a:t>
            </a:r>
            <a:r>
              <a:rPr lang="zh-CN" altLang="zh-CN" sz="2400" dirty="0" smtClean="0">
                <a:solidFill>
                  <a:srgbClr val="0000FF"/>
                </a:solidFill>
              </a:rPr>
              <a:t>二是在保留论述类文本阅读的基础上，取消文学类和实用类的选考，每套试卷均覆盖三类文本，赋分相应减少。</a:t>
            </a:r>
            <a:r>
              <a:rPr lang="en-US" altLang="zh-CN" sz="2400" dirty="0" smtClean="0">
                <a:solidFill>
                  <a:srgbClr val="0000FF"/>
                </a:solidFill>
              </a:rPr>
              <a:t> </a:t>
            </a:r>
            <a:r>
              <a:rPr lang="zh-CN" altLang="en-US" sz="2400" dirty="0" smtClean="0">
                <a:solidFill>
                  <a:schemeClr val="tx1"/>
                </a:solidFill>
              </a:rPr>
              <a:t>三、维持现状，</a:t>
            </a:r>
            <a:r>
              <a:rPr lang="zh-CN" altLang="zh-CN" sz="2400" dirty="0" smtClean="0">
                <a:solidFill>
                  <a:schemeClr val="tx1"/>
                </a:solidFill>
              </a:rPr>
              <a:t>实用类</a:t>
            </a:r>
            <a:r>
              <a:rPr lang="zh-CN" altLang="en-US" sz="2400" dirty="0" smtClean="0">
                <a:solidFill>
                  <a:schemeClr val="tx1"/>
                </a:solidFill>
              </a:rPr>
              <a:t>改变形式、难度等。</a:t>
            </a:r>
            <a:endParaRPr lang="en-US" altLang="zh-CN" sz="2400" dirty="0" smtClean="0">
              <a:solidFill>
                <a:schemeClr val="tx1"/>
              </a:solidFill>
            </a:endParaRPr>
          </a:p>
          <a:p>
            <a:pPr>
              <a:defRPr/>
            </a:pPr>
            <a:r>
              <a:rPr lang="en-US" altLang="zh-CN" sz="2400" dirty="0" smtClean="0">
                <a:solidFill>
                  <a:srgbClr val="0033CC"/>
                </a:solidFill>
              </a:rPr>
              <a:t/>
            </a:r>
            <a:br>
              <a:rPr lang="en-US" altLang="zh-CN" sz="2400" dirty="0" smtClean="0">
                <a:solidFill>
                  <a:srgbClr val="0033CC"/>
                </a:solidFill>
              </a:rPr>
            </a:br>
            <a:r>
              <a:rPr lang="en-US" altLang="zh-CN" sz="2400" b="1" smtClean="0">
                <a:solidFill>
                  <a:srgbClr val="FF0000"/>
                </a:solidFill>
              </a:rPr>
              <a:t>      </a:t>
            </a:r>
            <a:r>
              <a:rPr lang="en-US" altLang="zh-CN" sz="2400" b="1" dirty="0" smtClean="0">
                <a:solidFill>
                  <a:srgbClr val="FF0000"/>
                </a:solidFill>
              </a:rPr>
              <a:t>(</a:t>
            </a:r>
            <a:r>
              <a:rPr lang="zh-CN" altLang="en-US" sz="2400" b="1" dirty="0" smtClean="0">
                <a:solidFill>
                  <a:srgbClr val="FF0000"/>
                </a:solidFill>
              </a:rPr>
              <a:t>本人</a:t>
            </a:r>
            <a:r>
              <a:rPr lang="en-US" altLang="zh-CN" sz="2400" b="1" dirty="0" smtClean="0">
                <a:solidFill>
                  <a:srgbClr val="FF0000"/>
                </a:solidFill>
              </a:rPr>
              <a:t>2014</a:t>
            </a:r>
            <a:r>
              <a:rPr lang="zh-CN" altLang="en-US" sz="2400" b="1" dirty="0" smtClean="0">
                <a:solidFill>
                  <a:srgbClr val="FF0000"/>
                </a:solidFill>
              </a:rPr>
              <a:t>年讲座</a:t>
            </a:r>
            <a:r>
              <a:rPr lang="en-US" altLang="zh-CN" sz="2400" b="1" dirty="0" smtClean="0">
                <a:solidFill>
                  <a:srgbClr val="FF0000"/>
                </a:solidFill>
              </a:rPr>
              <a:t>PPT)       2017</a:t>
            </a:r>
            <a:r>
              <a:rPr lang="zh-CN" altLang="en-US" sz="2400" b="1" dirty="0" smtClean="0">
                <a:solidFill>
                  <a:srgbClr val="FF0000"/>
                </a:solidFill>
              </a:rPr>
              <a:t>三种文本同时出现可能性较大</a:t>
            </a:r>
            <a:endParaRPr lang="zh-CN" altLang="en-US" sz="2400" b="1" dirty="0">
              <a:solidFill>
                <a:srgbClr val="FF0000"/>
              </a:solidFill>
              <a:latin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5220072" cy="1491630"/>
          </a:xfrm>
        </p:spPr>
        <p:txBody>
          <a:bodyPr>
            <a:normAutofit/>
          </a:bodyPr>
          <a:lstStyle/>
          <a:p>
            <a:r>
              <a:rPr lang="en-US" altLang="zh-CN" dirty="0" smtClean="0">
                <a:solidFill>
                  <a:srgbClr val="FF0000"/>
                </a:solidFill>
                <a:effectLst/>
              </a:rPr>
              <a:t>10.14</a:t>
            </a:r>
            <a:r>
              <a:rPr lang="zh-CN" altLang="en-US" dirty="0" smtClean="0">
                <a:solidFill>
                  <a:srgbClr val="FF0000"/>
                </a:solidFill>
                <a:effectLst/>
              </a:rPr>
              <a:t>日：最新考试大纲公布</a:t>
            </a:r>
            <a:r>
              <a:rPr lang="en-US" altLang="zh-CN" dirty="0" smtClean="0">
                <a:solidFill>
                  <a:srgbClr val="FF0000"/>
                </a:solidFill>
                <a:effectLst/>
              </a:rPr>
              <a:t/>
            </a:r>
            <a:br>
              <a:rPr lang="en-US" altLang="zh-CN" dirty="0" smtClean="0">
                <a:solidFill>
                  <a:srgbClr val="FF0000"/>
                </a:solidFill>
                <a:effectLst/>
              </a:rPr>
            </a:br>
            <a:r>
              <a:rPr lang="en-US" altLang="zh-CN" dirty="0" smtClean="0">
                <a:solidFill>
                  <a:srgbClr val="FF0000"/>
                </a:solidFill>
                <a:effectLst/>
              </a:rPr>
              <a:t>          □</a:t>
            </a:r>
            <a:r>
              <a:rPr lang="zh-CN" altLang="en-US" dirty="0" smtClean="0">
                <a:solidFill>
                  <a:srgbClr val="0000FF"/>
                </a:solidFill>
                <a:effectLst/>
              </a:rPr>
              <a:t>教育部育部考试中心负责人就 </a:t>
            </a:r>
            <a:r>
              <a:rPr lang="en-US" altLang="zh-CN" dirty="0" smtClean="0">
                <a:solidFill>
                  <a:srgbClr val="0000FF"/>
                </a:solidFill>
                <a:effectLst/>
              </a:rPr>
              <a:t/>
            </a:r>
            <a:br>
              <a:rPr lang="en-US" altLang="zh-CN" dirty="0" smtClean="0">
                <a:solidFill>
                  <a:srgbClr val="0000FF"/>
                </a:solidFill>
                <a:effectLst/>
              </a:rPr>
            </a:br>
            <a:r>
              <a:rPr lang="en-US" altLang="zh-CN" dirty="0" smtClean="0">
                <a:solidFill>
                  <a:srgbClr val="FF3300"/>
                </a:solidFill>
                <a:effectLst/>
              </a:rPr>
              <a:t>            </a:t>
            </a:r>
            <a:r>
              <a:rPr lang="en-US" altLang="zh-CN" dirty="0" smtClean="0">
                <a:solidFill>
                  <a:srgbClr val="0000FF"/>
                </a:solidFill>
                <a:effectLst/>
              </a:rPr>
              <a:t>2017</a:t>
            </a:r>
            <a:r>
              <a:rPr lang="zh-CN" altLang="en-US" dirty="0" smtClean="0">
                <a:solidFill>
                  <a:srgbClr val="0000FF"/>
                </a:solidFill>
                <a:effectLst/>
              </a:rPr>
              <a:t>年高考考试大纲修订答记者</a:t>
            </a:r>
            <a:r>
              <a:rPr lang="en-US" altLang="zh-CN" dirty="0" smtClean="0">
                <a:solidFill>
                  <a:srgbClr val="0000FF"/>
                </a:solidFill>
                <a:effectLst/>
              </a:rPr>
              <a:t/>
            </a:r>
            <a:br>
              <a:rPr lang="en-US" altLang="zh-CN" dirty="0" smtClean="0">
                <a:solidFill>
                  <a:srgbClr val="0000FF"/>
                </a:solidFill>
                <a:effectLst/>
              </a:rPr>
            </a:br>
            <a:r>
              <a:rPr lang="en-US" altLang="zh-CN" dirty="0" smtClean="0">
                <a:solidFill>
                  <a:srgbClr val="0000FF"/>
                </a:solidFill>
                <a:effectLst/>
              </a:rPr>
              <a:t>          </a:t>
            </a:r>
            <a:r>
              <a:rPr lang="en-US" altLang="zh-CN" dirty="0" smtClean="0">
                <a:solidFill>
                  <a:srgbClr val="FF3300"/>
                </a:solidFill>
                <a:effectLst/>
              </a:rPr>
              <a:t>□</a:t>
            </a:r>
            <a:r>
              <a:rPr lang="zh-CN" altLang="en-US" dirty="0" smtClean="0">
                <a:solidFill>
                  <a:srgbClr val="0000FF"/>
                </a:solidFill>
                <a:effectLst/>
              </a:rPr>
              <a:t>听取命题工作意见和建议</a:t>
            </a:r>
            <a:endParaRPr lang="zh-CN" altLang="en-US" dirty="0">
              <a:solidFill>
                <a:srgbClr val="0000FF"/>
              </a:solidFill>
              <a:effectLst/>
            </a:endParaRPr>
          </a:p>
        </p:txBody>
      </p:sp>
      <p:pic>
        <p:nvPicPr>
          <p:cNvPr id="4" name="Picture 2"/>
          <p:cNvPicPr>
            <a:picLocks noGrp="1" noChangeAspect="1" noChangeArrowheads="1"/>
          </p:cNvPicPr>
          <p:nvPr>
            <p:ph idx="1"/>
          </p:nvPr>
        </p:nvPicPr>
        <p:blipFill>
          <a:blip r:embed="rId2" cstate="print"/>
          <a:srcRect/>
          <a:stretch>
            <a:fillRect/>
          </a:stretch>
        </p:blipFill>
        <p:spPr bwMode="auto">
          <a:xfrm>
            <a:off x="0" y="1563638"/>
            <a:ext cx="5292080" cy="3579862"/>
          </a:xfrm>
          <a:prstGeom prst="rect">
            <a:avLst/>
          </a:prstGeom>
          <a:noFill/>
          <a:ln w="9525">
            <a:noFill/>
            <a:miter lim="800000"/>
            <a:headEnd/>
            <a:tailEnd/>
          </a:ln>
        </p:spPr>
      </p:pic>
      <p:pic>
        <p:nvPicPr>
          <p:cNvPr id="5" name="Picture 1"/>
          <p:cNvPicPr>
            <a:picLocks noChangeAspect="1" noChangeArrowheads="1"/>
          </p:cNvPicPr>
          <p:nvPr/>
        </p:nvPicPr>
        <p:blipFill>
          <a:blip r:embed="rId3" cstate="print"/>
          <a:srcRect/>
          <a:stretch>
            <a:fillRect/>
          </a:stretch>
        </p:blipFill>
        <p:spPr bwMode="auto">
          <a:xfrm>
            <a:off x="5292080" y="0"/>
            <a:ext cx="3851920" cy="514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3528" y="4083918"/>
            <a:ext cx="8640960" cy="707886"/>
          </a:xfrm>
          <a:prstGeom prst="rect">
            <a:avLst/>
          </a:prstGeom>
        </p:spPr>
        <p:txBody>
          <a:bodyPr wrap="square">
            <a:spAutoFit/>
          </a:bodyPr>
          <a:lstStyle/>
          <a:p>
            <a:r>
              <a:rPr lang="zh-CN" altLang="en-US" sz="2000" b="1" dirty="0" smtClean="0">
                <a:solidFill>
                  <a:srgbClr val="FF0000"/>
                </a:solidFill>
                <a:latin typeface="方正姚体" pitchFamily="2" charset="-122"/>
                <a:ea typeface="方正姚体" pitchFamily="2" charset="-122"/>
              </a:rPr>
              <a:t>解读：</a:t>
            </a:r>
            <a:r>
              <a:rPr lang="zh-CN" altLang="en-US" sz="2000" b="1" dirty="0" smtClean="0">
                <a:solidFill>
                  <a:srgbClr val="0000FF"/>
                </a:solidFill>
                <a:latin typeface="方正姚体" pitchFamily="2" charset="-122"/>
                <a:ea typeface="方正姚体" pitchFamily="2" charset="-122"/>
              </a:rPr>
              <a:t>每一能力层级下面增加了明确的具体的“</a:t>
            </a:r>
            <a:r>
              <a:rPr lang="zh-CN" altLang="zh-CN" sz="2000" b="1" dirty="0" smtClean="0">
                <a:solidFill>
                  <a:srgbClr val="0000FF"/>
                </a:solidFill>
                <a:latin typeface="方正姚体" pitchFamily="2" charset="-122"/>
                <a:ea typeface="方正姚体" pitchFamily="2" charset="-122"/>
              </a:rPr>
              <a:t>要求</a:t>
            </a:r>
            <a:r>
              <a:rPr lang="zh-CN" altLang="en-US" sz="2000" b="1" dirty="0" smtClean="0">
                <a:solidFill>
                  <a:srgbClr val="0000FF"/>
                </a:solidFill>
                <a:latin typeface="方正姚体" pitchFamily="2" charset="-122"/>
                <a:ea typeface="方正姚体" pitchFamily="2" charset="-122"/>
              </a:rPr>
              <a:t>”，体现素养导向，指向必备知识、关键能力、学科素养、核心价值” 。</a:t>
            </a:r>
          </a:p>
        </p:txBody>
      </p:sp>
      <p:sp>
        <p:nvSpPr>
          <p:cNvPr id="4" name="矩形 3"/>
          <p:cNvSpPr/>
          <p:nvPr/>
        </p:nvSpPr>
        <p:spPr>
          <a:xfrm>
            <a:off x="683568" y="0"/>
            <a:ext cx="7560840" cy="523220"/>
          </a:xfrm>
          <a:prstGeom prst="rect">
            <a:avLst/>
          </a:prstGeom>
        </p:spPr>
        <p:txBody>
          <a:bodyPr wrap="square">
            <a:spAutoFit/>
          </a:bodyPr>
          <a:lstStyle/>
          <a:p>
            <a:r>
              <a:rPr lang="en-US" altLang="zh-CN" sz="2800" b="1" dirty="0" smtClean="0">
                <a:solidFill>
                  <a:srgbClr val="FF0000"/>
                </a:solidFill>
                <a:latin typeface="微软雅黑" pitchFamily="34" charset="-122"/>
                <a:ea typeface="微软雅黑" pitchFamily="34" charset="-122"/>
              </a:rPr>
              <a:t>             2017</a:t>
            </a:r>
            <a:r>
              <a:rPr lang="zh-CN" altLang="en-US" sz="2800" b="1" dirty="0" smtClean="0">
                <a:solidFill>
                  <a:srgbClr val="FF0000"/>
                </a:solidFill>
                <a:latin typeface="微软雅黑" pitchFamily="34" charset="-122"/>
                <a:ea typeface="微软雅黑" pitchFamily="34" charset="-122"/>
              </a:rPr>
              <a:t>年考试大纲变化和解读      </a:t>
            </a:r>
          </a:p>
        </p:txBody>
      </p:sp>
      <p:sp>
        <p:nvSpPr>
          <p:cNvPr id="326658" name="Rectangle 2"/>
          <p:cNvSpPr>
            <a:spLocks noChangeArrowheads="1"/>
          </p:cNvSpPr>
          <p:nvPr/>
        </p:nvSpPr>
        <p:spPr bwMode="auto">
          <a:xfrm>
            <a:off x="179512" y="287773"/>
            <a:ext cx="8964488"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Ⅰ</a:t>
            </a: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考核目标与要求</a:t>
            </a:r>
            <a:endParaRPr kumimoji="0" lang="zh-CN" altLang="en-US" sz="1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根据普通高等学校对新生文化素质的要求，依据中华人民共和国教育部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2003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年颁布的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普通高中课程方案（实验）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普通高中语文课程标准（实验）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，确定高考语文科考核目标与要求。</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高考语文科要求考查考生识记、理解、分析综合、鉴赏评价、表达应用和探究六种能力，表现为六个层级，具体要求如下。</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识记：指识别和记忆，是最基本的能力层级。</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要求能识别和记忆语文基础知识、文化常识和名句名篇等</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理解：指领会并能作简单的解释，是在识记基础上高一级的能力层级</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。要求能够领会并解释词语、句子、段落等的意思。</a:t>
            </a:r>
            <a:endParaRPr kumimoji="0" lang="zh-CN" altLang="en-US" sz="11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分析综合：指分解剖析和归纳整合，是在识记和理解的基础上进一步提高了的能力层级</a:t>
            </a:r>
            <a:r>
              <a:rPr kumimoji="0" lang="zh-CN" altLang="en-US" sz="1400" b="0" i="0" u="none" strike="noStrike" cap="none" normalizeH="0" baseline="0" dirty="0" smtClean="0">
                <a:ln>
                  <a:noFill/>
                </a:ln>
                <a:solidFill>
                  <a:srgbClr val="FF3300"/>
                </a:solidFill>
                <a:effectLst/>
                <a:latin typeface="Times New Roman" pitchFamily="18" charset="0"/>
                <a:ea typeface="宋体" pitchFamily="2" charset="-122"/>
                <a:cs typeface="宋体" pitchFamily="2" charset="-122"/>
              </a:rPr>
              <a:t>。要求能够筛选材料中的信息，分解剖析相关现象和问题，并予以归纳整合。</a:t>
            </a:r>
            <a:endParaRPr kumimoji="0" lang="zh-CN" altLang="en-US" sz="1100" b="0" i="0" u="none" strike="noStrike" cap="none" normalizeH="0" baseline="0" dirty="0" smtClean="0">
              <a:ln>
                <a:noFill/>
              </a:ln>
              <a:solidFill>
                <a:srgbClr val="FF33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鉴赏评价：指对阅读材料的鉴别、赏析和评说，是以识记、理解和分析综合为基础，在阅读方面发展了的能力层级。</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E.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表达应用：指对语文知识和能力的运用，是以识记、理解和分析综合为基础，在表达方面发展了的能力层级。</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 </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探究：指对某些问题进行探讨，有发现、有创见，是以识记、理解和分析综合为基础，在创新性思维方面发展了的能力层级。</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对</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E</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六个能力层级均可有不同难易程度的考查。</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ChangeArrowheads="1"/>
          </p:cNvSpPr>
          <p:nvPr/>
        </p:nvSpPr>
        <p:spPr bwMode="auto">
          <a:xfrm>
            <a:off x="0" y="-51762"/>
            <a:ext cx="91440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zh-CN"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Ⅱ</a:t>
            </a:r>
            <a:r>
              <a:rPr kumimoji="0" lang="en-US" altLang="zh-CN"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 </a:t>
            </a:r>
            <a:r>
              <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考试范围与要求</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根据普通高等学校对新生文化素质的要求，依据中华人民共和国教育部</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2003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年颁布的</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普通高中课程方案（实验）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普通高中语文课程标准（实验）</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，确定高考语文科考试范围与要求。根据高中语文课程标准规定的必修课程中阅读与鉴赏、表达与交流两个目标的</a:t>
            </a:r>
            <a:r>
              <a:rPr kumimoji="0" lang="zh-CN" altLang="en-US" sz="14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语文</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en-US" altLang="zh-CN" sz="14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至</a:t>
            </a:r>
            <a:r>
              <a:rPr kumimoji="0" lang="zh-CN" altLang="en-US" sz="14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语文</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5</a:t>
            </a:r>
            <a:r>
              <a:rPr kumimoji="0" lang="en-US" altLang="zh-CN" sz="1400" b="0" i="0" u="none" strike="noStrike" cap="none" normalizeH="0" baseline="0" dirty="0" smtClean="0">
                <a:ln>
                  <a:noFill/>
                </a:ln>
                <a:solidFill>
                  <a:schemeClr val="tx1"/>
                </a:solidFill>
                <a:effectLst/>
                <a:latin typeface="Arial"/>
                <a:ea typeface="宋体" pitchFamily="2" charset="-122"/>
                <a:cs typeface="宋体" pitchFamily="2" charset="-122"/>
              </a:rPr>
              <a:t>”</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五个模块，选修课程中诗歌与散文、小说与戏剧、新闻与传记、语言文字应用、文化论著研读五个系列，组成考试内容。考试内容分为阅读和表达两个部分。阅读部分包括现代文阅读和古诗文阅读，表达部分包括语言文字应用和写作。考试的各部分内容均可有难易不同的考查。</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一、现代文阅读</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现代文阅读内容及相应的能力层级如下：</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（一）论述类文本阅读</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阅读</a:t>
            </a:r>
            <a:r>
              <a:rPr kumimoji="0" lang="zh-CN" altLang="en-US" sz="1400" b="1" i="0" u="none" strike="noStrike" cap="none" normalizeH="0" baseline="0" dirty="0" smtClean="0">
                <a:ln>
                  <a:noFill/>
                </a:ln>
                <a:solidFill>
                  <a:srgbClr val="FF3300"/>
                </a:solidFill>
                <a:effectLst/>
                <a:latin typeface="Times New Roman" pitchFamily="18" charset="0"/>
                <a:ea typeface="宋体" pitchFamily="2" charset="-122"/>
                <a:cs typeface="宋体" pitchFamily="2" charset="-122"/>
              </a:rPr>
              <a:t>中外</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论述类文本。了解政论文、学术论文、时评、书评等论述类文体的基本特征和主要表达方式。</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阅读论述类文本，应注重文本的说理性和逻辑性，分析文本的论点、论据和论证方法。</a:t>
            </a:r>
            <a:endParaRPr kumimoji="0" lang="zh-CN" altLang="en-US"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．理解</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B</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理解文中重要概念的含义</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⑵理解文中重要句子的含意</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．分析综合</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筛选并整合文中的信息</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⑵分析文章结构，归纳内容要点，概括中心意思</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⑶分析论点、论据和论证方法</a:t>
            </a:r>
            <a:endParaRPr kumimoji="0" lang="zh-CN" altLang="en-US"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⑷分析概括作者在文中的观点态度</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TextBox 3"/>
          <p:cNvSpPr txBox="1"/>
          <p:nvPr/>
        </p:nvSpPr>
        <p:spPr>
          <a:xfrm>
            <a:off x="179512" y="4227933"/>
            <a:ext cx="8712968" cy="861774"/>
          </a:xfrm>
          <a:prstGeom prst="rect">
            <a:avLst/>
          </a:prstGeom>
          <a:noFill/>
        </p:spPr>
        <p:txBody>
          <a:bodyPr wrap="square" rtlCol="0">
            <a:spAutoFit/>
          </a:bodyPr>
          <a:lstStyle/>
          <a:p>
            <a:pPr>
              <a:lnSpc>
                <a:spcPts val="3000"/>
              </a:lnSpc>
            </a:pPr>
            <a:r>
              <a:rPr lang="zh-CN" altLang="en-US" sz="2000" b="1" dirty="0" smtClean="0">
                <a:solidFill>
                  <a:srgbClr val="FF0000"/>
                </a:solidFill>
                <a:latin typeface="方正姚体" pitchFamily="2" charset="-122"/>
                <a:ea typeface="方正姚体" pitchFamily="2" charset="-122"/>
              </a:rPr>
              <a:t>变化：</a:t>
            </a:r>
            <a:r>
              <a:rPr lang="zh-CN" altLang="en-US" sz="2000" b="1" dirty="0" smtClean="0">
                <a:solidFill>
                  <a:srgbClr val="0000FF"/>
                </a:solidFill>
                <a:latin typeface="方正姚体" pitchFamily="2" charset="-122"/>
                <a:ea typeface="方正姚体" pitchFamily="2" charset="-122"/>
              </a:rPr>
              <a:t>解说部分明确了能力要求、范围和阅读要点；“</a:t>
            </a:r>
            <a:r>
              <a:rPr lang="zh-CN" altLang="zh-CN" sz="2000" b="1" dirty="0" smtClean="0">
                <a:solidFill>
                  <a:srgbClr val="0000FF"/>
                </a:solidFill>
                <a:latin typeface="方正姚体" pitchFamily="2" charset="-122"/>
                <a:ea typeface="方正姚体" pitchFamily="2" charset="-122"/>
              </a:rPr>
              <a:t>分析综合</a:t>
            </a:r>
            <a:r>
              <a:rPr lang="en-US" altLang="zh-CN" sz="2000" b="1" dirty="0" smtClean="0">
                <a:solidFill>
                  <a:srgbClr val="0000FF"/>
                </a:solidFill>
                <a:latin typeface="方正姚体" pitchFamily="2" charset="-122"/>
                <a:ea typeface="方正姚体" pitchFamily="2" charset="-122"/>
              </a:rPr>
              <a:t>C</a:t>
            </a:r>
            <a:r>
              <a:rPr lang="zh-CN" altLang="en-US" sz="2000" b="1" dirty="0" smtClean="0">
                <a:solidFill>
                  <a:srgbClr val="0000FF"/>
                </a:solidFill>
                <a:latin typeface="方正姚体" pitchFamily="2" charset="-122"/>
                <a:ea typeface="方正姚体" pitchFamily="2" charset="-122"/>
              </a:rPr>
              <a:t>”中增加</a:t>
            </a:r>
            <a:r>
              <a:rPr lang="zh-CN" altLang="zh-CN" sz="2000" b="1" dirty="0" smtClean="0">
                <a:solidFill>
                  <a:srgbClr val="0000FF"/>
                </a:solidFill>
                <a:latin typeface="方正姚体" pitchFamily="2" charset="-122"/>
                <a:ea typeface="方正姚体" pitchFamily="2" charset="-122"/>
              </a:rPr>
              <a:t>分析论点、论据和论证方法</a:t>
            </a:r>
            <a:r>
              <a:rPr lang="zh-CN" altLang="en-US" sz="2000" b="1" dirty="0" smtClean="0">
                <a:solidFill>
                  <a:srgbClr val="0000FF"/>
                </a:solidFill>
                <a:latin typeface="方正姚体" pitchFamily="2" charset="-122"/>
                <a:ea typeface="方正姚体" pitchFamily="2" charset="-122"/>
              </a:rPr>
              <a:t>。</a:t>
            </a:r>
            <a:endParaRPr lang="zh-CN" altLang="zh-CN" sz="2000" b="1" dirty="0" smtClean="0">
              <a:solidFill>
                <a:srgbClr val="0000FF"/>
              </a:solidFill>
              <a:latin typeface="方正姚体" pitchFamily="2" charset="-122"/>
              <a:ea typeface="方正姚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699542"/>
            <a:ext cx="8280920" cy="3394472"/>
          </a:xfrm>
        </p:spPr>
        <p:txBody>
          <a:bodyPr/>
          <a:lstStyle/>
          <a:p>
            <a:pPr>
              <a:lnSpc>
                <a:spcPct val="150000"/>
              </a:lnSpc>
              <a:buNone/>
            </a:pPr>
            <a:r>
              <a:rPr lang="zh-CN" altLang="en-US" sz="2800" dirty="0" smtClean="0">
                <a:solidFill>
                  <a:srgbClr val="FF3300"/>
                </a:solidFill>
                <a:latin typeface="方正姚体" pitchFamily="2" charset="-122"/>
                <a:ea typeface="方正姚体" pitchFamily="2" charset="-122"/>
              </a:rPr>
              <a:t>           在高考考核目标中适当体现</a:t>
            </a:r>
            <a:r>
              <a:rPr lang="zh-CN" altLang="en-US" sz="3200" b="1" dirty="0" smtClean="0">
                <a:solidFill>
                  <a:srgbClr val="FF3300"/>
                </a:solidFill>
                <a:latin typeface="方正姚体" pitchFamily="2" charset="-122"/>
                <a:ea typeface="方正姚体" pitchFamily="2" charset="-122"/>
              </a:rPr>
              <a:t>核心素养</a:t>
            </a:r>
            <a:r>
              <a:rPr lang="zh-CN" altLang="en-US" sz="2800" dirty="0" smtClean="0">
                <a:solidFill>
                  <a:srgbClr val="FF3300"/>
                </a:solidFill>
                <a:latin typeface="方正姚体" pitchFamily="2" charset="-122"/>
                <a:ea typeface="方正姚体" pitchFamily="2" charset="-122"/>
              </a:rPr>
              <a:t>的要求，梳理“必备知识、关键能力、学科素养、核心价值”的层次与关系，体现素养导向。                       </a:t>
            </a:r>
            <a:endParaRPr lang="en-US" altLang="zh-CN" sz="2800" dirty="0" smtClean="0">
              <a:solidFill>
                <a:srgbClr val="FF3300"/>
              </a:solidFill>
              <a:latin typeface="方正姚体" pitchFamily="2" charset="-122"/>
              <a:ea typeface="方正姚体" pitchFamily="2" charset="-122"/>
            </a:endParaRPr>
          </a:p>
          <a:p>
            <a:pPr>
              <a:lnSpc>
                <a:spcPct val="150000"/>
              </a:lnSpc>
              <a:buNone/>
            </a:pPr>
            <a:r>
              <a:rPr lang="en-US" altLang="zh-CN" sz="2800" dirty="0" smtClean="0">
                <a:solidFill>
                  <a:srgbClr val="FF3300"/>
                </a:solidFill>
                <a:latin typeface="方正姚体" pitchFamily="2" charset="-122"/>
                <a:ea typeface="方正姚体" pitchFamily="2" charset="-122"/>
              </a:rPr>
              <a:t>                                ——</a:t>
            </a:r>
            <a:r>
              <a:rPr lang="zh-CN" altLang="en-US" sz="2800" dirty="0" smtClean="0">
                <a:solidFill>
                  <a:srgbClr val="FF3300"/>
                </a:solidFill>
                <a:latin typeface="方正姚体" pitchFamily="2" charset="-122"/>
                <a:ea typeface="方正姚体" pitchFamily="2" charset="-122"/>
              </a:rPr>
              <a:t>教育部考试中心姜钢</a:t>
            </a:r>
          </a:p>
          <a:p>
            <a:pPr>
              <a:lnSpc>
                <a:spcPct val="150000"/>
              </a:lnSpc>
              <a:buNone/>
            </a:pPr>
            <a:endParaRPr lang="zh-CN" altLang="en-US" sz="2800" dirty="0">
              <a:solidFill>
                <a:srgbClr val="FF3300"/>
              </a:solidFill>
              <a:latin typeface="方正姚体" pitchFamily="2" charset="-122"/>
              <a:ea typeface="方正姚体"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ChangeArrowheads="1"/>
          </p:cNvSpPr>
          <p:nvPr/>
        </p:nvSpPr>
        <p:spPr bwMode="auto">
          <a:xfrm>
            <a:off x="0" y="-6264"/>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（二）文学类文本阅读</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阅读和鉴赏中外文学作品。了解小说、散文、诗歌、戏剧等文学体裁的基本特征和主要表现手法。阅读鉴赏文学作品</a:t>
            </a:r>
            <a:r>
              <a:rPr kumimoji="0" lang="zh-CN"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，应注重价值判断和审美体验</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，感受形象，品味语言，领悟内涵，分析艺术表现力，理解作品反映的社会生活和情感世界，探索作品蕴涵的民族心理和人文精神。</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．理解</a:t>
            </a: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B</a:t>
            </a:r>
            <a:endParaRPr kumimoji="0" lang="en-US" altLang="zh-CN"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理解文中重要词语的含义</a:t>
            </a:r>
            <a:endParaRPr kumimoji="0" lang="zh-CN" altLang="en-US"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⑵理解文中重要句子的含意</a:t>
            </a:r>
            <a:endParaRPr kumimoji="0" lang="zh-CN" altLang="en-US"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．分析综合</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分析作品结构，概括作品主题</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⑵分析作品的体裁特征和表现手法</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．鉴赏评价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体会重要语句的丰富含意，品味精彩的语言表达艺术</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⑵鉴赏作品的文学形象，领悟作品的艺术魅力</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⑶评价作品表现出的价值判断和审美取向</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．探究</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从不同角度和层面发掘作品的意蕴、民族心理和人文精神</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⑵探讨作者的创作背景和创作意图</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⑶对作品进行个性化阅读和有创意的解读</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矩形 3"/>
          <p:cNvSpPr/>
          <p:nvPr/>
        </p:nvSpPr>
        <p:spPr>
          <a:xfrm>
            <a:off x="323528" y="4083918"/>
            <a:ext cx="8244408" cy="707886"/>
          </a:xfrm>
          <a:prstGeom prst="rect">
            <a:avLst/>
          </a:prstGeom>
        </p:spPr>
        <p:txBody>
          <a:bodyPr wrap="square">
            <a:spAutoFit/>
          </a:bodyPr>
          <a:lstStyle/>
          <a:p>
            <a:r>
              <a:rPr lang="en-US" altLang="zh-CN" sz="2000" b="1" dirty="0" smtClean="0">
                <a:solidFill>
                  <a:srgbClr val="0000FF"/>
                </a:solidFill>
                <a:latin typeface="方正姚体" pitchFamily="2" charset="-122"/>
                <a:ea typeface="方正姚体" pitchFamily="2" charset="-122"/>
              </a:rPr>
              <a:t>1</a:t>
            </a:r>
            <a:r>
              <a:rPr lang="zh-CN" altLang="en-US" sz="2000" b="1" dirty="0" smtClean="0">
                <a:solidFill>
                  <a:srgbClr val="0000FF"/>
                </a:solidFill>
                <a:latin typeface="方正姚体" pitchFamily="2" charset="-122"/>
                <a:ea typeface="方正姚体" pitchFamily="2" charset="-122"/>
              </a:rPr>
              <a:t>、</a:t>
            </a:r>
            <a:r>
              <a:rPr lang="zh-CN" altLang="zh-CN" sz="2000" b="1" dirty="0" smtClean="0">
                <a:solidFill>
                  <a:srgbClr val="0000FF"/>
                </a:solidFill>
                <a:latin typeface="方正姚体" pitchFamily="2" charset="-122"/>
                <a:ea typeface="方正姚体" pitchFamily="2" charset="-122"/>
              </a:rPr>
              <a:t>阅读鉴赏文学作品，应注重价值判断和审美体验</a:t>
            </a:r>
            <a:r>
              <a:rPr lang="en-US" altLang="zh-CN" sz="2000" b="1" dirty="0" smtClean="0">
                <a:solidFill>
                  <a:srgbClr val="0000FF"/>
                </a:solidFill>
                <a:latin typeface="方正姚体" pitchFamily="2" charset="-122"/>
                <a:ea typeface="方正姚体" pitchFamily="2" charset="-122"/>
              </a:rPr>
              <a:t>  2</a:t>
            </a:r>
            <a:r>
              <a:rPr lang="zh-CN" altLang="en-US" sz="2000" b="1" dirty="0" smtClean="0">
                <a:solidFill>
                  <a:srgbClr val="0000FF"/>
                </a:solidFill>
                <a:latin typeface="方正姚体" pitchFamily="2" charset="-122"/>
                <a:ea typeface="方正姚体" pitchFamily="2" charset="-122"/>
              </a:rPr>
              <a:t>、增加了“理解</a:t>
            </a:r>
            <a:r>
              <a:rPr lang="en-US" altLang="zh-CN" sz="2000" b="1" dirty="0" smtClean="0">
                <a:solidFill>
                  <a:srgbClr val="0000FF"/>
                </a:solidFill>
                <a:latin typeface="方正姚体" pitchFamily="2" charset="-122"/>
                <a:ea typeface="方正姚体" pitchFamily="2" charset="-122"/>
              </a:rPr>
              <a:t>B</a:t>
            </a:r>
            <a:r>
              <a:rPr lang="zh-CN" altLang="en-US" sz="2000" b="1" dirty="0" smtClean="0">
                <a:solidFill>
                  <a:srgbClr val="0000FF"/>
                </a:solidFill>
                <a:latin typeface="方正姚体" pitchFamily="2" charset="-122"/>
                <a:ea typeface="方正姚体" pitchFamily="2" charset="-122"/>
              </a:rPr>
              <a:t>”能力。</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noChangeArrowheads="1"/>
          </p:cNvSpPr>
          <p:nvPr/>
        </p:nvSpPr>
        <p:spPr bwMode="auto">
          <a:xfrm>
            <a:off x="0" y="-23535"/>
            <a:ext cx="9144000" cy="42165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1600" b="1"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（三）实用类文本阅读</a:t>
            </a:r>
            <a:endParaRPr kumimoji="0" lang="zh-CN" sz="12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阅读和评价中外实用类文本。</a:t>
            </a:r>
            <a:r>
              <a:rPr kumimoji="0" lang="zh-CN"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了解新闻、传记</a:t>
            </a:r>
            <a:r>
              <a:rPr kumimoji="0" 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kumimoji="0" lang="zh-CN"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1</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．理解</a:t>
            </a: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Times New Roman" pitchFamily="18" charset="0"/>
              </a:rPr>
              <a:t>B</a:t>
            </a:r>
            <a:endParaRPr kumimoji="0" lang="en-US" altLang="zh-CN" sz="11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理解文中重要概念的含义</a:t>
            </a:r>
            <a:endParaRPr kumimoji="0" lang="zh-CN" altLang="en-US" sz="11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Times New Roman" pitchFamily="18" charset="0"/>
                <a:ea typeface="宋体" pitchFamily="2" charset="-122"/>
                <a:cs typeface="宋体" pitchFamily="2" charset="-122"/>
              </a:rPr>
              <a:t>⑵理解文中重要句子的含意</a:t>
            </a:r>
            <a:endParaRPr kumimoji="0" lang="zh-CN" altLang="en-US" sz="11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．分析综合</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endParaRPr kumimoji="0" lang="en-US" altLang="zh-CN"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筛选并整合文中信息</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⑵分析语言特色，把握文章结构，概括中心意思</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⑶分析文本的文体特征和主要表现手法</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．鉴赏评价</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D</a:t>
            </a:r>
            <a:endParaRPr kumimoji="0" lang="en-US" altLang="zh-CN"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评价文本的主要观点和基本倾向</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⑵评价文本产生的社会价值和影响</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⑶对文本的某种特色作深度的思考和判断</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4</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．探究</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F</a:t>
            </a:r>
            <a:endParaRPr kumimoji="0" lang="en-US" altLang="zh-CN"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⑴</a:t>
            </a: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从不同角度和层面发掘文本反映的人生价值和时代精神</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⑵探讨作者的写作背景和写作意图</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⑶探究文本中的某些问题，提出自己的见解</a:t>
            </a: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 name="矩形 2"/>
          <p:cNvSpPr/>
          <p:nvPr/>
        </p:nvSpPr>
        <p:spPr>
          <a:xfrm>
            <a:off x="323528" y="4227934"/>
            <a:ext cx="8136904" cy="707886"/>
          </a:xfrm>
          <a:prstGeom prst="rect">
            <a:avLst/>
          </a:prstGeom>
        </p:spPr>
        <p:txBody>
          <a:bodyPr wrap="square">
            <a:spAutoFit/>
          </a:bodyPr>
          <a:lstStyle/>
          <a:p>
            <a:r>
              <a:rPr lang="en-US" altLang="zh-CN" sz="2000" b="1" dirty="0" smtClean="0">
                <a:solidFill>
                  <a:srgbClr val="0000FF"/>
                </a:solidFill>
                <a:latin typeface="方正姚体" pitchFamily="2" charset="-122"/>
                <a:ea typeface="方正姚体" pitchFamily="2" charset="-122"/>
              </a:rPr>
              <a:t>1</a:t>
            </a:r>
            <a:r>
              <a:rPr lang="zh-CN" altLang="en-US" sz="2000" b="1" dirty="0" smtClean="0">
                <a:solidFill>
                  <a:srgbClr val="0000FF"/>
                </a:solidFill>
                <a:latin typeface="方正姚体" pitchFamily="2" charset="-122"/>
                <a:ea typeface="方正姚体" pitchFamily="2" charset="-122"/>
              </a:rPr>
              <a:t>、顺序的调整：</a:t>
            </a:r>
            <a:r>
              <a:rPr lang="zh-CN" altLang="zh-CN" sz="2000" b="1" dirty="0" smtClean="0">
                <a:solidFill>
                  <a:srgbClr val="0000FF"/>
                </a:solidFill>
                <a:latin typeface="方正姚体" pitchFamily="2" charset="-122"/>
                <a:ea typeface="方正姚体" pitchFamily="2" charset="-122"/>
              </a:rPr>
              <a:t>了解新闻、传记、报告、科普文章的文体基本特征和主要表现手法。</a:t>
            </a:r>
            <a:r>
              <a:rPr lang="en-US" altLang="zh-CN" sz="2000" b="1" dirty="0" smtClean="0">
                <a:solidFill>
                  <a:srgbClr val="0000FF"/>
                </a:solidFill>
                <a:latin typeface="方正姚体" pitchFamily="2" charset="-122"/>
                <a:ea typeface="方正姚体" pitchFamily="2" charset="-122"/>
              </a:rPr>
              <a:t>2</a:t>
            </a:r>
            <a:r>
              <a:rPr lang="zh-CN" altLang="en-US" sz="2000" b="1" dirty="0" smtClean="0">
                <a:solidFill>
                  <a:srgbClr val="0000FF"/>
                </a:solidFill>
                <a:latin typeface="方正姚体" pitchFamily="2" charset="-122"/>
                <a:ea typeface="方正姚体" pitchFamily="2" charset="-122"/>
              </a:rPr>
              <a:t>、增加“</a:t>
            </a:r>
            <a:r>
              <a:rPr lang="zh-CN" altLang="zh-CN" sz="2000" b="1" dirty="0" smtClean="0">
                <a:solidFill>
                  <a:srgbClr val="0000FF"/>
                </a:solidFill>
                <a:latin typeface="方正姚体" pitchFamily="2" charset="-122"/>
                <a:ea typeface="方正姚体" pitchFamily="2" charset="-122"/>
              </a:rPr>
              <a:t>理解</a:t>
            </a:r>
            <a:r>
              <a:rPr lang="en-US" altLang="zh-CN" sz="2000" b="1" dirty="0" smtClean="0">
                <a:solidFill>
                  <a:srgbClr val="0000FF"/>
                </a:solidFill>
                <a:latin typeface="方正姚体" pitchFamily="2" charset="-122"/>
                <a:ea typeface="方正姚体" pitchFamily="2" charset="-122"/>
              </a:rPr>
              <a:t>B</a:t>
            </a:r>
            <a:r>
              <a:rPr lang="zh-CN" altLang="en-US" sz="2000" b="1" dirty="0" smtClean="0">
                <a:solidFill>
                  <a:srgbClr val="0000FF"/>
                </a:solidFill>
                <a:latin typeface="方正姚体" pitchFamily="2" charset="-122"/>
                <a:ea typeface="方正姚体" pitchFamily="2" charset="-122"/>
              </a:rPr>
              <a:t>”能力层级。</a:t>
            </a:r>
            <a:endParaRPr lang="zh-CN" altLang="zh-CN" sz="2000" b="1" dirty="0" smtClean="0">
              <a:solidFill>
                <a:srgbClr val="0000FF"/>
              </a:solidFill>
              <a:latin typeface="方正姚体" pitchFamily="2" charset="-122"/>
              <a:ea typeface="方正姚体"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26" name="Group 34"/>
          <p:cNvGraphicFramePr>
            <a:graphicFrameLocks noGrp="1"/>
          </p:cNvGraphicFramePr>
          <p:nvPr>
            <p:extLst>
              <p:ext uri="{D42A27DB-BD31-4B8C-83A1-F6EECF244321}">
                <p14:modId xmlns="" xmlns:p14="http://schemas.microsoft.com/office/powerpoint/2010/main" val="1682788477"/>
              </p:ext>
            </p:extLst>
          </p:nvPr>
        </p:nvGraphicFramePr>
        <p:xfrm>
          <a:off x="179512" y="566734"/>
          <a:ext cx="8763000" cy="4501383"/>
        </p:xfrm>
        <a:graphic>
          <a:graphicData uri="http://schemas.openxmlformats.org/drawingml/2006/table">
            <a:tbl>
              <a:tblPr/>
              <a:tblGrid>
                <a:gridCol w="774700">
                  <a:extLst>
                    <a:ext uri="{9D8B030D-6E8A-4147-A177-3AD203B41FA5}">
                      <a16:colId xmlns:a16="http://schemas.microsoft.com/office/drawing/2014/main" xmlns="" val="20000"/>
                    </a:ext>
                  </a:extLst>
                </a:gridCol>
                <a:gridCol w="2249636">
                  <a:extLst>
                    <a:ext uri="{9D8B030D-6E8A-4147-A177-3AD203B41FA5}">
                      <a16:colId xmlns:a16="http://schemas.microsoft.com/office/drawing/2014/main" xmlns="" val="20001"/>
                    </a:ext>
                  </a:extLst>
                </a:gridCol>
                <a:gridCol w="1584176">
                  <a:extLst>
                    <a:ext uri="{9D8B030D-6E8A-4147-A177-3AD203B41FA5}">
                      <a16:colId xmlns:a16="http://schemas.microsoft.com/office/drawing/2014/main" xmlns="" val="20002"/>
                    </a:ext>
                  </a:extLst>
                </a:gridCol>
                <a:gridCol w="2808312">
                  <a:extLst>
                    <a:ext uri="{9D8B030D-6E8A-4147-A177-3AD203B41FA5}">
                      <a16:colId xmlns:a16="http://schemas.microsoft.com/office/drawing/2014/main" xmlns="" val="20003"/>
                    </a:ext>
                  </a:extLst>
                </a:gridCol>
                <a:gridCol w="1346176">
                  <a:extLst>
                    <a:ext uri="{9D8B030D-6E8A-4147-A177-3AD203B41FA5}">
                      <a16:colId xmlns:a16="http://schemas.microsoft.com/office/drawing/2014/main" xmlns="" val="20004"/>
                    </a:ext>
                  </a:extLst>
                </a:gridCol>
              </a:tblGrid>
              <a:tr h="420841">
                <a:tc>
                  <a:txBody>
                    <a:bodyPr/>
                    <a:lstStyle/>
                    <a:p>
                      <a:pPr marL="0" marR="0" lvl="0" indent="0" algn="ctr" defTabSz="914400" rtl="0" eaLnBrk="1" fontAlgn="base" latinLnBrk="0" hangingPunct="1">
                        <a:lnSpc>
                          <a:spcPts val="1350"/>
                        </a:lnSpc>
                        <a:spcBef>
                          <a:spcPct val="0"/>
                        </a:spcBef>
                        <a:spcAft>
                          <a:spcPts val="375"/>
                        </a:spcAft>
                        <a:buClrTx/>
                        <a:buSzTx/>
                        <a:buFontTx/>
                        <a:buNone/>
                        <a:tabLst/>
                      </a:pPr>
                      <a:r>
                        <a:rPr kumimoji="0" lang="zh-CN" altLang="en-US" sz="1600" b="1" i="0" u="none" strike="noStrike" cap="none" normalizeH="0" baseline="0" dirty="0">
                          <a:ln>
                            <a:noFill/>
                          </a:ln>
                          <a:solidFill>
                            <a:schemeClr val="bg1"/>
                          </a:solidFill>
                          <a:effectLst/>
                          <a:latin typeface="Arial" charset="0"/>
                          <a:ea typeface="宋体" pitchFamily="2" charset="-122"/>
                        </a:rPr>
                        <a:t>年份</a:t>
                      </a:r>
                      <a:endParaRPr kumimoji="0" lang="zh-CN" altLang="en-US"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ts val="1350"/>
                        </a:lnSpc>
                        <a:spcBef>
                          <a:spcPct val="0"/>
                        </a:spcBef>
                        <a:spcAft>
                          <a:spcPts val="375"/>
                        </a:spcAft>
                        <a:buClrTx/>
                        <a:buSzTx/>
                        <a:buFontTx/>
                        <a:buNone/>
                        <a:tabLst/>
                      </a:pPr>
                      <a:r>
                        <a:rPr kumimoji="0" lang="zh-CN" altLang="en-US" sz="1600" b="1" i="0" u="none" strike="noStrike" cap="none" normalizeH="0" baseline="0" dirty="0">
                          <a:ln>
                            <a:noFill/>
                          </a:ln>
                          <a:solidFill>
                            <a:schemeClr val="bg1"/>
                          </a:solidFill>
                          <a:effectLst/>
                          <a:latin typeface="Arial" charset="0"/>
                          <a:ea typeface="宋体" pitchFamily="2" charset="-122"/>
                        </a:rPr>
                        <a:t>课标卷</a:t>
                      </a:r>
                      <a:r>
                        <a:rPr kumimoji="0" lang="zh-CN" altLang="zh-CN" sz="1600" b="1" i="0" u="none" strike="noStrike" cap="none" normalizeH="0" baseline="0" dirty="0">
                          <a:ln>
                            <a:noFill/>
                          </a:ln>
                          <a:solidFill>
                            <a:schemeClr val="bg1"/>
                          </a:solidFill>
                          <a:effectLst/>
                          <a:latin typeface="Arial" charset="0"/>
                          <a:ea typeface="宋体" pitchFamily="2" charset="-122"/>
                        </a:rPr>
                        <a:t>Ⅰ</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c gridSpan="2">
                  <a:txBody>
                    <a:bodyPr/>
                    <a:lstStyle/>
                    <a:p>
                      <a:pPr marL="0" marR="0" lvl="0" indent="0" algn="ctr" defTabSz="914400" rtl="0" eaLnBrk="1" fontAlgn="base" latinLnBrk="0" hangingPunct="1">
                        <a:lnSpc>
                          <a:spcPts val="1350"/>
                        </a:lnSpc>
                        <a:spcBef>
                          <a:spcPct val="0"/>
                        </a:spcBef>
                        <a:spcAft>
                          <a:spcPts val="375"/>
                        </a:spcAft>
                        <a:buClrTx/>
                        <a:buSzTx/>
                        <a:buFontTx/>
                        <a:buNone/>
                        <a:tabLst/>
                      </a:pPr>
                      <a:r>
                        <a:rPr kumimoji="0" lang="zh-CN" altLang="en-US" sz="1600" b="1" i="0" u="none" strike="noStrike" cap="none" normalizeH="0" baseline="0" dirty="0">
                          <a:ln>
                            <a:noFill/>
                          </a:ln>
                          <a:solidFill>
                            <a:schemeClr val="bg1"/>
                          </a:solidFill>
                          <a:effectLst/>
                          <a:latin typeface="Arial" charset="0"/>
                          <a:ea typeface="宋体" pitchFamily="2" charset="-122"/>
                        </a:rPr>
                        <a:t>课标卷</a:t>
                      </a:r>
                      <a:r>
                        <a:rPr kumimoji="0" lang="zh-CN" altLang="zh-CN" sz="1600" b="1" i="0" u="none" strike="noStrike" cap="none" normalizeH="0" baseline="0" dirty="0" smtClean="0">
                          <a:ln>
                            <a:noFill/>
                          </a:ln>
                          <a:solidFill>
                            <a:schemeClr val="bg1"/>
                          </a:solidFill>
                          <a:effectLst/>
                          <a:latin typeface="Arial" charset="0"/>
                          <a:ea typeface="宋体" pitchFamily="2" charset="-122"/>
                        </a:rPr>
                        <a:t>Ⅱ</a:t>
                      </a:r>
                      <a:r>
                        <a:rPr kumimoji="0" lang="zh-CN" altLang="en-US" sz="1600" b="1" i="0" u="none" strike="noStrike" cap="none" normalizeH="0" baseline="0" dirty="0" smtClean="0">
                          <a:ln>
                            <a:noFill/>
                          </a:ln>
                          <a:solidFill>
                            <a:schemeClr val="bg1"/>
                          </a:solidFill>
                          <a:effectLst/>
                          <a:latin typeface="Arial" charset="0"/>
                          <a:ea typeface="宋体" pitchFamily="2" charset="-122"/>
                        </a:rPr>
                        <a:t>、</a:t>
                      </a:r>
                      <a:r>
                        <a:rPr kumimoji="0" lang="en-US" altLang="zh-CN" sz="1600" b="1" i="0" u="none" strike="noStrike" cap="none" normalizeH="0" baseline="0" dirty="0" smtClean="0">
                          <a:ln>
                            <a:noFill/>
                          </a:ln>
                          <a:solidFill>
                            <a:schemeClr val="bg1"/>
                          </a:solidFill>
                          <a:effectLst/>
                          <a:latin typeface="Arial" charset="0"/>
                          <a:ea typeface="宋体" pitchFamily="2" charset="-122"/>
                        </a:rPr>
                        <a:t>Ⅲ</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extLst>
                  <a:ext uri="{0D108BD9-81ED-4DB2-BD59-A6C34878D82A}">
                    <a16:rowId xmlns:a16="http://schemas.microsoft.com/office/drawing/2014/main" xmlns="" val="10000"/>
                  </a:ext>
                </a:extLst>
              </a:tr>
              <a:tr h="1041400">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chemeClr val="bg1"/>
                          </a:solidFill>
                          <a:effectLst/>
                          <a:latin typeface="Arial" charset="0"/>
                          <a:ea typeface="宋体" pitchFamily="2" charset="-122"/>
                        </a:rPr>
                        <a:t>2013</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a:ln>
                            <a:noFill/>
                          </a:ln>
                          <a:solidFill>
                            <a:srgbClr val="0033CC"/>
                          </a:solidFill>
                          <a:effectLst/>
                          <a:latin typeface="仿宋" pitchFamily="49" charset="-122"/>
                          <a:ea typeface="仿宋" pitchFamily="49" charset="-122"/>
                        </a:rPr>
                        <a:t>老子</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a:ln>
                            <a:noFill/>
                          </a:ln>
                          <a:solidFill>
                            <a:srgbClr val="0033CC"/>
                          </a:solidFill>
                          <a:effectLst/>
                          <a:latin typeface="仿宋" pitchFamily="49" charset="-122"/>
                          <a:ea typeface="仿宋" pitchFamily="49" charset="-122"/>
                        </a:rPr>
                        <a:t>的年代</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rPr>
                        <a:t> 1102</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、信息筛选整合</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dirty="0" smtClean="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smtClean="0">
                          <a:ln>
                            <a:noFill/>
                          </a:ln>
                          <a:solidFill>
                            <a:srgbClr val="0033CC"/>
                          </a:solidFill>
                          <a:effectLst/>
                          <a:latin typeface="仿宋" pitchFamily="49" charset="-122"/>
                          <a:ea typeface="仿宋" pitchFamily="49" charset="-122"/>
                        </a:rPr>
                        <a:t>试论中国凤文化的“历史素地”及其在文化类型学上的深层涵义</a:t>
                      </a:r>
                      <a:r>
                        <a:rPr kumimoji="0" lang="zh-CN" altLang="zh-CN" sz="1600" b="1" i="0" u="none" strike="noStrike" cap="none" normalizeH="0" baseline="0" dirty="0" smtClean="0">
                          <a:ln>
                            <a:noFill/>
                          </a:ln>
                          <a:solidFill>
                            <a:srgbClr val="0033CC"/>
                          </a:solidFill>
                          <a:effectLst/>
                          <a:latin typeface="仿宋" pitchFamily="49" charset="-122"/>
                          <a:ea typeface="仿宋" pitchFamily="49" charset="-122"/>
                        </a:rPr>
                        <a:t>》</a:t>
                      </a:r>
                      <a:r>
                        <a:rPr kumimoji="0" lang="en-US" altLang="zh-CN" sz="1600" b="1" i="0" u="none" strike="noStrike" cap="none" normalizeH="0" baseline="0" dirty="0" smtClean="0">
                          <a:ln>
                            <a:noFill/>
                          </a:ln>
                          <a:solidFill>
                            <a:srgbClr val="0033CC"/>
                          </a:solidFill>
                          <a:effectLst/>
                          <a:latin typeface="仿宋" pitchFamily="49" charset="-122"/>
                          <a:ea typeface="仿宋" pitchFamily="49" charset="-122"/>
                        </a:rPr>
                        <a:t>   868</a:t>
                      </a:r>
                      <a:r>
                        <a:rPr kumimoji="0" lang="zh-CN" altLang="zh-CN" sz="1600" b="1" i="0" u="none" strike="noStrike" cap="none" normalizeH="0" baseline="0" dirty="0" smtClean="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dirty="0" smtClean="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、词语和信息筛选整合</a:t>
                      </a:r>
                    </a:p>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extLst>
                  <a:ext uri="{0D108BD9-81ED-4DB2-BD59-A6C34878D82A}">
                    <a16:rowId xmlns:a16="http://schemas.microsoft.com/office/drawing/2014/main" xmlns="" val="10001"/>
                  </a:ext>
                </a:extLst>
              </a:tr>
              <a:tr h="902816">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chemeClr val="bg1"/>
                          </a:solidFill>
                          <a:effectLst/>
                          <a:latin typeface="Arial" charset="0"/>
                          <a:ea typeface="宋体" pitchFamily="2" charset="-122"/>
                        </a:rPr>
                        <a:t>2014</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a:ln>
                            <a:noFill/>
                          </a:ln>
                          <a:solidFill>
                            <a:srgbClr val="0033CC"/>
                          </a:solidFill>
                          <a:effectLst/>
                          <a:latin typeface="仿宋" pitchFamily="49" charset="-122"/>
                          <a:ea typeface="仿宋" pitchFamily="49" charset="-122"/>
                        </a:rPr>
                        <a:t>《</a:t>
                      </a:r>
                      <a:r>
                        <a:rPr kumimoji="0" lang="zh-CN" altLang="en-US" sz="1600" b="1" i="0" u="none" strike="noStrike" cap="none" normalizeH="0" baseline="0">
                          <a:ln>
                            <a:noFill/>
                          </a:ln>
                          <a:solidFill>
                            <a:srgbClr val="0033CC"/>
                          </a:solidFill>
                          <a:effectLst/>
                          <a:latin typeface="仿宋" pitchFamily="49" charset="-122"/>
                          <a:ea typeface="仿宋" pitchFamily="49" charset="-122"/>
                        </a:rPr>
                        <a:t>美的奥秘</a:t>
                      </a:r>
                      <a:r>
                        <a:rPr kumimoji="0" lang="zh-CN" altLang="zh-CN" sz="1600" b="1" i="0" u="none" strike="noStrike" cap="none" normalizeH="0" baseline="0">
                          <a:ln>
                            <a:noFill/>
                          </a:ln>
                          <a:solidFill>
                            <a:srgbClr val="0033CC"/>
                          </a:solidFill>
                          <a:effectLst/>
                          <a:latin typeface="仿宋" pitchFamily="49" charset="-122"/>
                          <a:ea typeface="仿宋" pitchFamily="49" charset="-122"/>
                        </a:rPr>
                        <a:t>》</a:t>
                      </a:r>
                      <a:endParaRPr kumimoji="0" lang="en-US" altLang="zh-CN" sz="1600" b="1" i="0" u="none" strike="noStrike" cap="none" normalizeH="0" baseline="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rPr>
                        <a:t> 1060</a:t>
                      </a:r>
                      <a:r>
                        <a:rPr kumimoji="0" lang="zh-CN" altLang="zh-CN" sz="1600" b="1" i="0" u="none" strike="noStrike" cap="none" normalizeH="0" baseline="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FE7"/>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、信息筛选整合</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FE7"/>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a:ln>
                            <a:noFill/>
                          </a:ln>
                          <a:solidFill>
                            <a:srgbClr val="0033CC"/>
                          </a:solidFill>
                          <a:effectLst/>
                          <a:latin typeface="仿宋" pitchFamily="49" charset="-122"/>
                          <a:ea typeface="仿宋" pitchFamily="49" charset="-122"/>
                        </a:rPr>
                        <a:t>古代食品安全监管述略</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rPr>
                        <a:t> </a:t>
                      </a:r>
                      <a:r>
                        <a:rPr kumimoji="0" lang="en-US" altLang="zh-CN" sz="1600" b="1" i="0" u="none" strike="noStrike" cap="none" normalizeH="0" baseline="0" dirty="0" smtClean="0">
                          <a:ln>
                            <a:noFill/>
                          </a:ln>
                          <a:solidFill>
                            <a:srgbClr val="0033CC"/>
                          </a:solidFill>
                          <a:effectLst/>
                          <a:latin typeface="仿宋" pitchFamily="49" charset="-122"/>
                          <a:ea typeface="仿宋" pitchFamily="49" charset="-122"/>
                        </a:rPr>
                        <a:t>    1007</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FE7"/>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a:ln>
                            <a:noFill/>
                          </a:ln>
                          <a:solidFill>
                            <a:srgbClr val="0033CC"/>
                          </a:solidFill>
                          <a:effectLst/>
                          <a:latin typeface="仿宋" pitchFamily="49" charset="-122"/>
                          <a:ea typeface="仿宋" pitchFamily="49" charset="-122"/>
                          <a:cs typeface="Times New Roman" pitchFamily="18" charset="0"/>
                        </a:rPr>
                        <a:t>、词语和信息筛选整合</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6EFE7"/>
                    </a:solidFill>
                  </a:tcPr>
                </a:tc>
                <a:extLst>
                  <a:ext uri="{0D108BD9-81ED-4DB2-BD59-A6C34878D82A}">
                    <a16:rowId xmlns:a16="http://schemas.microsoft.com/office/drawing/2014/main" xmlns="" val="10002"/>
                  </a:ext>
                </a:extLst>
              </a:tr>
              <a:tr h="1092200">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chemeClr val="bg1"/>
                          </a:solidFill>
                          <a:effectLst/>
                          <a:latin typeface="Arial" charset="0"/>
                          <a:ea typeface="宋体" pitchFamily="2" charset="-122"/>
                        </a:rPr>
                        <a:t>2015</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a:ln>
                            <a:noFill/>
                          </a:ln>
                          <a:solidFill>
                            <a:srgbClr val="0033CC"/>
                          </a:solidFill>
                          <a:effectLst/>
                          <a:latin typeface="仿宋" pitchFamily="49" charset="-122"/>
                          <a:ea typeface="仿宋" pitchFamily="49" charset="-122"/>
                        </a:rPr>
                        <a:t>宋代信用的特点与影响</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a:t>
                      </a: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dirty="0">
                        <a:ln>
                          <a:noFill/>
                        </a:ln>
                        <a:solidFill>
                          <a:srgbClr val="0033CC"/>
                        </a:solidFill>
                        <a:effectLst/>
                        <a:latin typeface="仿宋" pitchFamily="49" charset="-122"/>
                        <a:ea typeface="仿宋" pitchFamily="49" charset="-122"/>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rPr>
                        <a:t> 1069</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endPar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、信息筛选整合</a:t>
                      </a:r>
                      <a:endParaRPr kumimoji="0" lang="zh-CN"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ctr"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cap="none" normalizeH="0" baseline="0" dirty="0" smtClean="0">
                          <a:ln>
                            <a:noFill/>
                          </a:ln>
                          <a:solidFill>
                            <a:srgbClr val="0033CC"/>
                          </a:solidFill>
                          <a:effectLst/>
                          <a:latin typeface="仿宋" pitchFamily="49" charset="-122"/>
                          <a:ea typeface="仿宋" pitchFamily="49" charset="-122"/>
                        </a:rPr>
                        <a:t>《</a:t>
                      </a:r>
                      <a:r>
                        <a:rPr kumimoji="0" lang="zh-CN" altLang="en-US" sz="1600" b="1" i="0" u="none" strike="noStrike" cap="none" normalizeH="0" baseline="0" dirty="0" smtClean="0">
                          <a:ln>
                            <a:noFill/>
                          </a:ln>
                          <a:solidFill>
                            <a:srgbClr val="0033CC"/>
                          </a:solidFill>
                          <a:effectLst/>
                          <a:latin typeface="仿宋" pitchFamily="49" charset="-122"/>
                          <a:ea typeface="仿宋" pitchFamily="49" charset="-122"/>
                        </a:rPr>
                        <a:t>艺术是什么</a:t>
                      </a:r>
                      <a:r>
                        <a:rPr kumimoji="0" lang="zh-CN" altLang="zh-CN" sz="1600" b="1" i="0" u="none" strike="noStrike" cap="none" normalizeH="0" baseline="0" dirty="0" smtClean="0">
                          <a:ln>
                            <a:noFill/>
                          </a:ln>
                          <a:solidFill>
                            <a:srgbClr val="0033CC"/>
                          </a:solidFill>
                          <a:effectLst/>
                          <a:latin typeface="仿宋" pitchFamily="49" charset="-122"/>
                          <a:ea typeface="仿宋" pitchFamily="49" charset="-122"/>
                        </a:rPr>
                        <a:t>》</a:t>
                      </a:r>
                      <a:r>
                        <a:rPr kumimoji="0" lang="en-US" altLang="zh-CN" sz="1600" b="1" i="0" u="none" strike="noStrike" cap="none" normalizeH="0" baseline="0" dirty="0" smtClean="0">
                          <a:ln>
                            <a:noFill/>
                          </a:ln>
                          <a:solidFill>
                            <a:srgbClr val="0033CC"/>
                          </a:solidFill>
                          <a:effectLst/>
                          <a:latin typeface="仿宋" pitchFamily="49" charset="-122"/>
                          <a:ea typeface="仿宋" pitchFamily="49" charset="-122"/>
                        </a:rPr>
                        <a:t>1085</a:t>
                      </a:r>
                      <a:r>
                        <a:rPr kumimoji="0" lang="zh-CN" altLang="zh-CN" sz="1600" b="1" i="0" u="none" strike="noStrike" cap="none" normalizeH="0" baseline="0" dirty="0">
                          <a:ln>
                            <a:noFill/>
                          </a:ln>
                          <a:solidFill>
                            <a:srgbClr val="0033CC"/>
                          </a:solidFill>
                          <a:effectLst/>
                          <a:latin typeface="仿宋" pitchFamily="49" charset="-122"/>
                          <a:ea typeface="仿宋" pitchFamily="49" charset="-122"/>
                        </a:rPr>
                        <a:t>字</a:t>
                      </a:r>
                      <a:endParaRPr kumimoji="0" lang="zh-CN"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endPar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1</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2</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、重要语句</a:t>
                      </a: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3</a:t>
                      </a:r>
                      <a:r>
                        <a:rPr kumimoji="0" lang="zh-CN" altLang="en-US" sz="1600" b="1" i="0" u="none" strike="noStrike" cap="none" normalizeH="0" baseline="0" dirty="0">
                          <a:ln>
                            <a:noFill/>
                          </a:ln>
                          <a:solidFill>
                            <a:srgbClr val="0033CC"/>
                          </a:solidFill>
                          <a:effectLst/>
                          <a:latin typeface="仿宋" pitchFamily="49" charset="-122"/>
                          <a:ea typeface="仿宋" pitchFamily="49" charset="-122"/>
                          <a:cs typeface="Times New Roman" pitchFamily="18" charset="0"/>
                        </a:rPr>
                        <a:t>、信息筛选整合</a:t>
                      </a: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extLst>
                  <a:ext uri="{0D108BD9-81ED-4DB2-BD59-A6C34878D82A}">
                    <a16:rowId xmlns:a16="http://schemas.microsoft.com/office/drawing/2014/main" xmlns="" val="10003"/>
                  </a:ext>
                </a:extLst>
              </a:tr>
              <a:tr h="1044126">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cap="none" normalizeH="0" baseline="0" dirty="0" smtClean="0">
                          <a:ln>
                            <a:noFill/>
                          </a:ln>
                          <a:solidFill>
                            <a:schemeClr val="bg1"/>
                          </a:solidFill>
                          <a:effectLst/>
                          <a:latin typeface="Calibri" pitchFamily="34" charset="0"/>
                          <a:ea typeface="宋体" pitchFamily="2" charset="-122"/>
                          <a:cs typeface="Times New Roman" pitchFamily="18" charset="0"/>
                        </a:rPr>
                        <a:t>2016          </a:t>
                      </a:r>
                      <a:endParaRPr kumimoji="0" lang="zh-CN" altLang="zh-CN" sz="1600" b="1" i="0" u="none" strike="noStrike" cap="none" normalizeH="0" baseline="0" dirty="0">
                        <a:ln>
                          <a:noFill/>
                        </a:ln>
                        <a:solidFill>
                          <a:schemeClr val="bg1"/>
                        </a:solidFill>
                        <a:effectLst/>
                        <a:latin typeface="Calibri" pitchFamily="34" charset="0"/>
                        <a:ea typeface="宋体" pitchFamily="2"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zh-CN" sz="1600" b="1" i="0" u="none" strike="noStrike" kern="1200" cap="none" normalizeH="0" baseline="0" dirty="0" smtClean="0">
                          <a:ln>
                            <a:noFill/>
                          </a:ln>
                          <a:solidFill>
                            <a:srgbClr val="FF0000"/>
                          </a:solidFill>
                          <a:effectLst/>
                          <a:latin typeface="仿宋" pitchFamily="49" charset="-122"/>
                          <a:ea typeface="仿宋" pitchFamily="49" charset="-122"/>
                          <a:cs typeface="+mn-cs"/>
                        </a:rPr>
                        <a:t>《近百年来的殷墟甲骨</a:t>
                      </a: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mn-cs"/>
                        </a:rPr>
                        <a:t>      </a:t>
                      </a:r>
                      <a:r>
                        <a:rPr kumimoji="0" lang="zh-CN" altLang="zh-CN" sz="1600" b="1" i="0" u="none" strike="noStrike" kern="1200" cap="none" normalizeH="0" baseline="0" dirty="0" smtClean="0">
                          <a:ln>
                            <a:noFill/>
                          </a:ln>
                          <a:solidFill>
                            <a:srgbClr val="FF0000"/>
                          </a:solidFill>
                          <a:effectLst/>
                          <a:latin typeface="仿宋" pitchFamily="49" charset="-122"/>
                          <a:ea typeface="仿宋" pitchFamily="49" charset="-122"/>
                          <a:cs typeface="+mn-cs"/>
                        </a:rPr>
                        <a:t>文研究》</a:t>
                      </a:r>
                      <a:endPar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mn-cs"/>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mn-cs"/>
                        </a:rPr>
                        <a:t>1075</a:t>
                      </a:r>
                      <a:r>
                        <a:rPr kumimoji="0" lang="zh-CN" altLang="en-US" sz="1600" b="1" i="0" u="none" strike="noStrike" kern="1200" cap="none" normalizeH="0" baseline="0" dirty="0" smtClean="0">
                          <a:ln>
                            <a:noFill/>
                          </a:ln>
                          <a:solidFill>
                            <a:srgbClr val="FF0000"/>
                          </a:solidFill>
                          <a:effectLst/>
                          <a:latin typeface="仿宋" pitchFamily="49" charset="-122"/>
                          <a:ea typeface="仿宋" pitchFamily="49" charset="-122"/>
                          <a:cs typeface="+mn-cs"/>
                        </a:rPr>
                        <a:t>字</a:t>
                      </a:r>
                      <a:endParaRPr kumimoji="0" lang="zh-CN" altLang="en-US" sz="1600" b="1" i="0" u="none" strike="noStrike" kern="1200" cap="none" normalizeH="0" baseline="0" dirty="0">
                        <a:ln>
                          <a:noFill/>
                        </a:ln>
                        <a:solidFill>
                          <a:srgbClr val="FF0000"/>
                        </a:solidFill>
                        <a:effectLst/>
                        <a:latin typeface="仿宋" pitchFamily="49" charset="-122"/>
                        <a:ea typeface="仿宋" pitchFamily="49" charset="-122"/>
                        <a:cs typeface="+mn-cs"/>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ctr" defTabSz="914400" rtl="0" eaLnBrk="1" fontAlgn="base" latinLnBrk="0" hangingPunct="1">
                        <a:lnSpc>
                          <a:spcPts val="1350"/>
                        </a:lnSpc>
                        <a:spcBef>
                          <a:spcPct val="0"/>
                        </a:spcBef>
                        <a:spcAft>
                          <a:spcPts val="375"/>
                        </a:spcAft>
                        <a:buClrTx/>
                        <a:buSzTx/>
                        <a:buFontTx/>
                        <a:buNone/>
                        <a:tabLst/>
                      </a:pPr>
                      <a:r>
                        <a:rPr kumimoji="0" lang="zh-CN" altLang="en-US" sz="1600" b="1" i="0" u="none" strike="noStrike" cap="none" normalizeH="0" baseline="0" dirty="0" smtClean="0">
                          <a:ln>
                            <a:noFill/>
                          </a:ln>
                          <a:solidFill>
                            <a:srgbClr val="FF0000"/>
                          </a:solidFill>
                          <a:effectLst/>
                          <a:latin typeface="仿宋" pitchFamily="49" charset="-122"/>
                          <a:ea typeface="仿宋" pitchFamily="49" charset="-122"/>
                          <a:cs typeface="Times New Roman" pitchFamily="18" charset="0"/>
                        </a:rPr>
                        <a:t>常规考点</a:t>
                      </a:r>
                      <a:endParaRPr kumimoji="0" lang="zh-CN" altLang="en-US" sz="1600" b="1" i="0" u="none" strike="noStrike" cap="none" normalizeH="0" baseline="0" dirty="0">
                        <a:ln>
                          <a:noFill/>
                        </a:ln>
                        <a:solidFill>
                          <a:srgbClr val="FF0000"/>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defRPr/>
                      </a:pPr>
                      <a:r>
                        <a:rPr kumimoji="0" lang="zh-CN" altLang="zh-CN" sz="1600" b="1" i="0" u="none" strike="noStrike" cap="none" normalizeH="0" baseline="0" dirty="0" smtClean="0">
                          <a:ln>
                            <a:noFill/>
                          </a:ln>
                          <a:solidFill>
                            <a:srgbClr val="FF0000"/>
                          </a:solidFill>
                          <a:effectLst/>
                          <a:latin typeface="Arial" charset="0"/>
                          <a:ea typeface="宋体" pitchFamily="2" charset="-122"/>
                        </a:rPr>
                        <a:t>Ⅱ</a:t>
                      </a: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a:t>
                      </a:r>
                      <a:r>
                        <a:rPr kumimoji="0" lang="zh-CN" altLang="en-US"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小说与故事</a:t>
                      </a: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》1072</a:t>
                      </a:r>
                      <a:r>
                        <a:rPr kumimoji="0" lang="zh-CN" altLang="en-US"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字</a:t>
                      </a:r>
                      <a:endPar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endParaRPr>
                    </a:p>
                    <a:p>
                      <a:pPr marL="0" marR="0" lvl="0" indent="0" algn="l" defTabSz="914400" rtl="0" eaLnBrk="1" fontAlgn="base" latinLnBrk="0" hangingPunct="1">
                        <a:lnSpc>
                          <a:spcPts val="1350"/>
                        </a:lnSpc>
                        <a:spcBef>
                          <a:spcPct val="0"/>
                        </a:spcBef>
                        <a:spcAft>
                          <a:spcPts val="375"/>
                        </a:spcAft>
                        <a:buClrTx/>
                        <a:buSzTx/>
                        <a:buFontTx/>
                        <a:buNone/>
                        <a:tabLst/>
                      </a:pP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Ⅲ</a:t>
                      </a:r>
                      <a:r>
                        <a:rPr kumimoji="0" lang="zh-CN"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《历史中的文学与文学中的历史》</a:t>
                      </a:r>
                      <a:r>
                        <a:rPr kumimoji="0" lang="en-US" altLang="zh-CN"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1109</a:t>
                      </a:r>
                      <a:r>
                        <a:rPr kumimoji="0" lang="zh-CN" altLang="en-US" sz="1600" b="1" i="0" u="none" strike="noStrike" kern="1200" cap="none" normalizeH="0" baseline="0" dirty="0" smtClean="0">
                          <a:ln>
                            <a:noFill/>
                          </a:ln>
                          <a:solidFill>
                            <a:srgbClr val="FF0000"/>
                          </a:solidFill>
                          <a:effectLst/>
                          <a:latin typeface="仿宋" pitchFamily="49" charset="-122"/>
                          <a:ea typeface="仿宋" pitchFamily="49" charset="-122"/>
                          <a:cs typeface="Times New Roman" pitchFamily="18" charset="0"/>
                        </a:rPr>
                        <a:t>字</a:t>
                      </a:r>
                      <a:endParaRPr kumimoji="0" lang="zh-CN" altLang="en-US" sz="1600" b="1" i="0" u="none" strike="noStrike" kern="1200" cap="none" normalizeH="0" baseline="0" dirty="0">
                        <a:ln>
                          <a:noFill/>
                        </a:ln>
                        <a:solidFill>
                          <a:srgbClr val="FF0000"/>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c>
                  <a:txBody>
                    <a:bodyPr/>
                    <a:lstStyle/>
                    <a:p>
                      <a:pPr marL="0" marR="0" lvl="0" indent="0" algn="l" defTabSz="914400" rtl="0" eaLnBrk="1" fontAlgn="base" latinLnBrk="0" hangingPunct="1">
                        <a:lnSpc>
                          <a:spcPts val="1350"/>
                        </a:lnSpc>
                        <a:spcBef>
                          <a:spcPct val="0"/>
                        </a:spcBef>
                        <a:spcAft>
                          <a:spcPts val="375"/>
                        </a:spcAft>
                        <a:buClrTx/>
                        <a:buSzTx/>
                        <a:buFontTx/>
                        <a:buNone/>
                        <a:tabLst/>
                      </a:pPr>
                      <a:r>
                        <a:rPr kumimoji="0" lang="zh-CN" altLang="en-US" sz="1600" b="1" i="0" u="none" strike="noStrike" cap="none" normalizeH="0" baseline="0" dirty="0" smtClean="0">
                          <a:ln>
                            <a:noFill/>
                          </a:ln>
                          <a:solidFill>
                            <a:srgbClr val="FF0000"/>
                          </a:solidFill>
                          <a:effectLst/>
                          <a:latin typeface="仿宋" pitchFamily="49" charset="-122"/>
                          <a:ea typeface="仿宋" pitchFamily="49" charset="-122"/>
                          <a:cs typeface="Times New Roman" pitchFamily="18" charset="0"/>
                        </a:rPr>
                        <a:t>常规考点</a:t>
                      </a:r>
                      <a:endParaRPr kumimoji="0" lang="zh-CN" altLang="en-US" sz="1600" b="1" i="0" u="none" strike="noStrike" cap="none" normalizeH="0" baseline="0" dirty="0">
                        <a:ln>
                          <a:noFill/>
                        </a:ln>
                        <a:solidFill>
                          <a:srgbClr val="FF0000"/>
                        </a:solidFill>
                        <a:effectLst/>
                        <a:latin typeface="仿宋" pitchFamily="49" charset="-122"/>
                        <a:ea typeface="仿宋" pitchFamily="49" charset="-122"/>
                        <a:cs typeface="Times New Roman" pitchFamily="18" charset="0"/>
                      </a:endParaRPr>
                    </a:p>
                  </a:txBody>
                  <a:tcPr marL="0" marR="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CDECB"/>
                    </a:solidFill>
                  </a:tcPr>
                </a:tc>
              </a:tr>
            </a:tbl>
          </a:graphicData>
        </a:graphic>
      </p:graphicFrame>
      <p:sp>
        <p:nvSpPr>
          <p:cNvPr id="12320" name="Rectangle 6"/>
          <p:cNvSpPr>
            <a:spLocks noChangeArrowheads="1"/>
          </p:cNvSpPr>
          <p:nvPr/>
        </p:nvSpPr>
        <p:spPr bwMode="auto">
          <a:xfrm>
            <a:off x="323528" y="2"/>
            <a:ext cx="83058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zh-CN" altLang="en-US" sz="2400" dirty="0">
                <a:solidFill>
                  <a:srgbClr val="0033CC"/>
                </a:solidFill>
                <a:latin typeface="宋体" charset="-122"/>
                <a:ea typeface="隶书" pitchFamily="49" charset="-122"/>
                <a:cs typeface="Times New Roman" pitchFamily="18" charset="0"/>
              </a:rPr>
              <a:t> </a:t>
            </a:r>
            <a:r>
              <a:rPr lang="en-US" altLang="zh-CN" sz="2400" b="1" dirty="0">
                <a:solidFill>
                  <a:srgbClr val="0033CC"/>
                </a:solidFill>
                <a:latin typeface="宋体" charset="-122"/>
                <a:ea typeface="隶书" pitchFamily="49" charset="-122"/>
                <a:cs typeface="Times New Roman" pitchFamily="18" charset="0"/>
              </a:rPr>
              <a:t>1</a:t>
            </a:r>
            <a:r>
              <a:rPr lang="zh-CN" altLang="en-US" sz="2400" b="1" dirty="0">
                <a:solidFill>
                  <a:srgbClr val="0033CC"/>
                </a:solidFill>
                <a:latin typeface="宋体" charset="-122"/>
                <a:ea typeface="隶书" pitchFamily="49" charset="-122"/>
                <a:cs typeface="Times New Roman" pitchFamily="18" charset="0"/>
              </a:rPr>
              <a:t>、课标卷主要变化和趋势（</a:t>
            </a:r>
            <a:r>
              <a:rPr lang="en-US" altLang="zh-CN" sz="2400" b="1" dirty="0">
                <a:solidFill>
                  <a:srgbClr val="0033CC"/>
                </a:solidFill>
                <a:latin typeface="宋体" charset="-122"/>
                <a:ea typeface="隶书" pitchFamily="49" charset="-122"/>
                <a:cs typeface="Times New Roman" pitchFamily="18" charset="0"/>
              </a:rPr>
              <a:t>2013--</a:t>
            </a:r>
            <a:r>
              <a:rPr lang="en-US" altLang="zh-CN" sz="2400" b="1" dirty="0" smtClean="0">
                <a:solidFill>
                  <a:srgbClr val="0033CC"/>
                </a:solidFill>
                <a:latin typeface="宋体" charset="-122"/>
                <a:ea typeface="隶书" pitchFamily="49" charset="-122"/>
                <a:cs typeface="Times New Roman" pitchFamily="18" charset="0"/>
              </a:rPr>
              <a:t>2016</a:t>
            </a:r>
            <a:r>
              <a:rPr lang="zh-CN" altLang="en-US" sz="2400" b="1" dirty="0" smtClean="0">
                <a:solidFill>
                  <a:srgbClr val="0033CC"/>
                </a:solidFill>
                <a:latin typeface="宋体" charset="-122"/>
                <a:ea typeface="隶书" pitchFamily="49" charset="-122"/>
                <a:cs typeface="Times New Roman" pitchFamily="18" charset="0"/>
              </a:rPr>
              <a:t>）</a:t>
            </a:r>
            <a:r>
              <a:rPr lang="en-US" altLang="zh-CN" sz="2400" b="1" dirty="0">
                <a:solidFill>
                  <a:srgbClr val="0033CC"/>
                </a:solidFill>
                <a:latin typeface="宋体" charset="-122"/>
                <a:ea typeface="隶书" pitchFamily="49" charset="-122"/>
                <a:cs typeface="Times New Roman" pitchFamily="18" charset="0"/>
              </a:rPr>
              <a:t>——</a:t>
            </a:r>
            <a:r>
              <a:rPr lang="zh-CN" altLang="en-US" sz="2400" b="1" dirty="0">
                <a:solidFill>
                  <a:srgbClr val="0033CC"/>
                </a:solidFill>
                <a:latin typeface="宋体" charset="-122"/>
                <a:ea typeface="隶书" pitchFamily="49" charset="-122"/>
                <a:cs typeface="Times New Roman" pitchFamily="18" charset="0"/>
              </a:rPr>
              <a:t>论述类文本</a:t>
            </a:r>
          </a:p>
        </p:txBody>
      </p:sp>
    </p:spTree>
    <p:extLst>
      <p:ext uri="{BB962C8B-B14F-4D97-AF65-F5344CB8AC3E}">
        <p14:creationId xmlns="" xmlns:p14="http://schemas.microsoft.com/office/powerpoint/2010/main" val="27866363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7553" name="Group 97"/>
          <p:cNvGraphicFramePr>
            <a:graphicFrameLocks noGrp="1"/>
          </p:cNvGraphicFramePr>
          <p:nvPr>
            <p:extLst>
              <p:ext uri="{D42A27DB-BD31-4B8C-83A1-F6EECF244321}">
                <p14:modId xmlns="" xmlns:p14="http://schemas.microsoft.com/office/powerpoint/2010/main" val="1357020880"/>
              </p:ext>
            </p:extLst>
          </p:nvPr>
        </p:nvGraphicFramePr>
        <p:xfrm>
          <a:off x="395536" y="483519"/>
          <a:ext cx="8610600" cy="3640803"/>
        </p:xfrm>
        <a:graphic>
          <a:graphicData uri="http://schemas.openxmlformats.org/drawingml/2006/table">
            <a:tbl>
              <a:tblPr/>
              <a:tblGrid>
                <a:gridCol w="1371600">
                  <a:extLst>
                    <a:ext uri="{9D8B030D-6E8A-4147-A177-3AD203B41FA5}">
                      <a16:colId xmlns="" xmlns:a16="http://schemas.microsoft.com/office/drawing/2014/main" val="20000"/>
                    </a:ext>
                  </a:extLst>
                </a:gridCol>
                <a:gridCol w="2301875">
                  <a:extLst>
                    <a:ext uri="{9D8B030D-6E8A-4147-A177-3AD203B41FA5}">
                      <a16:colId xmlns="" xmlns:a16="http://schemas.microsoft.com/office/drawing/2014/main" val="20001"/>
                    </a:ext>
                  </a:extLst>
                </a:gridCol>
                <a:gridCol w="2065338">
                  <a:extLst>
                    <a:ext uri="{9D8B030D-6E8A-4147-A177-3AD203B41FA5}">
                      <a16:colId xmlns="" xmlns:a16="http://schemas.microsoft.com/office/drawing/2014/main" val="20002"/>
                    </a:ext>
                  </a:extLst>
                </a:gridCol>
                <a:gridCol w="2871787">
                  <a:extLst>
                    <a:ext uri="{9D8B030D-6E8A-4147-A177-3AD203B41FA5}">
                      <a16:colId xmlns="" xmlns:a16="http://schemas.microsoft.com/office/drawing/2014/main" val="20003"/>
                    </a:ext>
                  </a:extLst>
                </a:gridCol>
              </a:tblGrid>
              <a:tr h="5029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sz="1400" b="1" kern="1200" dirty="0">
                          <a:solidFill>
                            <a:schemeClr val="tx1"/>
                          </a:solidFill>
                          <a:latin typeface="宋体" pitchFamily="2" charset="-122"/>
                          <a:ea typeface="宋体" pitchFamily="2" charset="-122"/>
                          <a:cs typeface="Times New Roman" pitchFamily="18" charset="0"/>
                        </a:rPr>
                        <a:t>显性变化                                    </a:t>
                      </a: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zh-CN" sz="1400" b="1" kern="1200" dirty="0">
                        <a:solidFill>
                          <a:schemeClr val="tx1"/>
                        </a:solidFill>
                        <a:latin typeface="宋体" pitchFamily="2" charset="-122"/>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zh-CN" altLang="en-US" sz="1400" b="1" kern="1200" dirty="0">
                          <a:solidFill>
                            <a:schemeClr val="tx1"/>
                          </a:solidFill>
                          <a:latin typeface="宋体" pitchFamily="2" charset="-122"/>
                          <a:ea typeface="宋体" pitchFamily="2" charset="-122"/>
                          <a:cs typeface="Times New Roman" pitchFamily="18" charset="0"/>
                        </a:rPr>
                        <a:t>隐性变化</a:t>
                      </a:r>
                    </a:p>
                  </a:txBody>
                  <a:tcPr marT="34280" marB="3428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sz="1400" b="1" kern="1200" dirty="0">
                          <a:solidFill>
                            <a:schemeClr val="tx1"/>
                          </a:solidFill>
                          <a:latin typeface="宋体" pitchFamily="2" charset="-122"/>
                          <a:ea typeface="宋体" pitchFamily="2" charset="-122"/>
                          <a:cs typeface="Times New Roman" pitchFamily="18" charset="0"/>
                        </a:rPr>
                        <a:t>说明以及</a:t>
                      </a:r>
                      <a:r>
                        <a:rPr lang="en-US" altLang="zh-CN" sz="1400" b="1" kern="1200" dirty="0" smtClean="0">
                          <a:solidFill>
                            <a:schemeClr val="tx1"/>
                          </a:solidFill>
                          <a:latin typeface="宋体" pitchFamily="2" charset="-122"/>
                          <a:ea typeface="宋体" pitchFamily="2" charset="-122"/>
                          <a:cs typeface="Times New Roman" pitchFamily="18" charset="0"/>
                        </a:rPr>
                        <a:t>2017</a:t>
                      </a:r>
                      <a:r>
                        <a:rPr lang="zh-CN" altLang="en-US" sz="1400" b="1" kern="1200" dirty="0" smtClean="0">
                          <a:solidFill>
                            <a:schemeClr val="tx1"/>
                          </a:solidFill>
                          <a:latin typeface="宋体" pitchFamily="2" charset="-122"/>
                          <a:ea typeface="宋体" pitchFamily="2" charset="-122"/>
                          <a:cs typeface="Times New Roman" pitchFamily="18" charset="0"/>
                        </a:rPr>
                        <a:t>趋势</a:t>
                      </a:r>
                      <a:endParaRPr lang="zh-CN" altLang="en-US" sz="1400" b="1" kern="1200" dirty="0">
                        <a:solidFill>
                          <a:schemeClr val="tx1"/>
                        </a:solidFill>
                        <a:latin typeface="宋体" pitchFamily="2" charset="-122"/>
                        <a:ea typeface="宋体" pitchFamily="2" charset="-122"/>
                        <a:cs typeface="Times New Roman" pitchFamily="18" charset="0"/>
                      </a:endParaRP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13790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第一大题</a:t>
                      </a:r>
                      <a:endParaRPr kumimoji="0" lang="zh-CN" altLang="en-US" sz="1800" b="1" i="0" u="none" strike="noStrike" cap="none" normalizeH="0" baseline="0" dirty="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论述类</a:t>
                      </a:r>
                      <a:endParaRPr kumimoji="0" lang="zh-CN" altLang="en-US" sz="1800" b="1" i="0" u="none" strike="noStrike" cap="none" normalizeH="0" baseline="0" dirty="0">
                        <a:ln>
                          <a:noFill/>
                        </a:ln>
                        <a:solidFill>
                          <a:schemeClr val="tx1"/>
                        </a:solidFill>
                        <a:effectLst/>
                        <a:latin typeface="Arial" pitchFamily="34" charset="0"/>
                        <a:ea typeface="宋体" pitchFamily="2" charset="-122"/>
                      </a:endParaRP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社科文为主（除</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2012</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科技文外）</a:t>
                      </a:r>
                      <a:endParaRPr kumimoji="0" lang="zh-CN" altLang="en-US" sz="1800" b="1" i="0" u="none" strike="noStrike" cap="none" normalizeH="0" baseline="0" dirty="0">
                        <a:ln>
                          <a:noFill/>
                        </a:ln>
                        <a:solidFill>
                          <a:schemeClr val="tx1"/>
                        </a:solidFill>
                        <a:effectLst/>
                        <a:latin typeface="Arial" pitchFamily="34" charset="0"/>
                        <a:ea typeface="仿宋" pitchFamily="49" charset="-122"/>
                        <a:cs typeface="Times New Roman" pitchFamily="18" charset="0"/>
                      </a:endParaRP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第</a:t>
                      </a:r>
                      <a:r>
                        <a:rPr kumimoji="0" lang="en-US" altLang="zh-CN"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1</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题，往年都涉及</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一二段</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内容或</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核心概念</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a:t>
                      </a:r>
                      <a:r>
                        <a:rPr kumimoji="0" lang="en-US" altLang="zh-CN"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2014《</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美的奥秘</a:t>
                      </a:r>
                      <a:r>
                        <a:rPr kumimoji="0" lang="en-US" altLang="zh-CN"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考查核心概念</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悲剧</a:t>
                      </a:r>
                      <a:r>
                        <a:rPr kumimoji="0" lang="zh-CN" altLang="en-US" sz="1800" b="1" i="0" u="none" strike="noStrike" cap="none" normalizeH="0" baseline="0" dirty="0">
                          <a:ln>
                            <a:noFill/>
                          </a:ln>
                          <a:solidFill>
                            <a:srgbClr val="000000"/>
                          </a:solidFill>
                          <a:effectLst/>
                          <a:latin typeface="Arial"/>
                          <a:ea typeface="仿宋" pitchFamily="49" charset="-122"/>
                          <a:cs typeface="Times New Roman" pitchFamily="18" charset="0"/>
                        </a:rPr>
                        <a:t>”</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，但四个选择项事例原文中都没有。考查实质是观点与材料的关系，强调</a:t>
                      </a:r>
                      <a:r>
                        <a:rPr kumimoji="0" lang="zh-CN" altLang="en-US"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读懂和理解</a:t>
                      </a:r>
                      <a:r>
                        <a:rPr kumimoji="0" lang="zh-CN" altLang="en-US" sz="1800" b="1" i="0" u="none" strike="noStrike" cap="none" normalizeH="0" baseline="0" dirty="0">
                          <a:ln>
                            <a:noFill/>
                          </a:ln>
                          <a:solidFill>
                            <a:srgbClr val="000000"/>
                          </a:solidFill>
                          <a:effectLst/>
                          <a:latin typeface="Times New Roman" pitchFamily="18" charset="0"/>
                          <a:ea typeface="仿宋" pitchFamily="49" charset="-122"/>
                          <a:cs typeface="Times New Roman" pitchFamily="18" charset="0"/>
                        </a:rPr>
                        <a:t>。</a:t>
                      </a:r>
                      <a:endParaRPr kumimoji="0" lang="zh-CN" altLang="en-US" sz="1800" b="1" i="0" u="none" strike="noStrike" cap="none" normalizeH="0" baseline="0" dirty="0">
                        <a:ln>
                          <a:noFill/>
                        </a:ln>
                        <a:solidFill>
                          <a:schemeClr val="tx1"/>
                        </a:solidFill>
                        <a:effectLst/>
                        <a:latin typeface="Arial" pitchFamily="34" charset="0"/>
                        <a:ea typeface="仿宋" pitchFamily="49" charset="-122"/>
                        <a:cs typeface="Times New Roman" pitchFamily="18" charset="0"/>
                      </a:endParaRPr>
                    </a:p>
                  </a:txBody>
                  <a:tcPr marT="34280" marB="3428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重点</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考查文中重要概念和重要句子、筛选并整合文中信息的能力</a:t>
                      </a: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a:t>
                      </a:r>
                      <a:endParaRPr kumimoji="0" lang="en-US" altLang="zh-CN"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题目涉及越来越重视文本阅读，越来越重视信息整合准确。</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难度波动。</a:t>
                      </a:r>
                      <a:endPar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 </a:t>
                      </a:r>
                      <a:r>
                        <a:rPr kumimoji="0" lang="zh-CN" altLang="en-US" sz="18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a:t>
                      </a: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2017</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基本保持不变。</a:t>
                      </a:r>
                      <a:endParaRPr kumimoji="0" lang="en-US" altLang="zh-CN"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endParaRPr>
                    </a:p>
                  </a:txBody>
                  <a:tcPr marT="34280" marB="3428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3314" name="Rectangle 7"/>
          <p:cNvSpPr>
            <a:spLocks noChangeArrowheads="1"/>
          </p:cNvSpPr>
          <p:nvPr/>
        </p:nvSpPr>
        <p:spPr bwMode="auto">
          <a:xfrm>
            <a:off x="-1349375" y="896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sp>
        <p:nvSpPr>
          <p:cNvPr id="13333" name="Text Box 96"/>
          <p:cNvSpPr txBox="1">
            <a:spLocks noChangeArrowheads="1"/>
          </p:cNvSpPr>
          <p:nvPr/>
        </p:nvSpPr>
        <p:spPr bwMode="auto">
          <a:xfrm>
            <a:off x="1" y="4371950"/>
            <a:ext cx="8997752" cy="6771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dirty="0"/>
              <a:t> </a:t>
            </a:r>
            <a:r>
              <a:rPr lang="zh-CN" altLang="en-US" sz="1800" dirty="0"/>
              <a:t>第一大题   稳定微变：紧紧围绕考试说明核心能力要求；</a:t>
            </a:r>
            <a:r>
              <a:rPr lang="zh-CN" altLang="en-US" sz="1800" dirty="0">
                <a:solidFill>
                  <a:srgbClr val="FF0000"/>
                </a:solidFill>
              </a:rPr>
              <a:t>注重信息筛选的严谨性和文意理解。 </a:t>
            </a:r>
            <a:endParaRPr lang="zh-CN" altLang="en-US" dirty="0">
              <a:solidFill>
                <a:srgbClr val="FF0000"/>
              </a:solidFill>
            </a:endParaRPr>
          </a:p>
        </p:txBody>
      </p:sp>
      <p:sp>
        <p:nvSpPr>
          <p:cNvPr id="13335" name="Rectangle 6"/>
          <p:cNvSpPr>
            <a:spLocks noChangeArrowheads="1"/>
          </p:cNvSpPr>
          <p:nvPr/>
        </p:nvSpPr>
        <p:spPr bwMode="auto">
          <a:xfrm>
            <a:off x="323528" y="19"/>
            <a:ext cx="82296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zh-CN" altLang="en-US" sz="2400" dirty="0">
                <a:solidFill>
                  <a:srgbClr val="0033CC"/>
                </a:solidFill>
                <a:latin typeface="宋体" charset="-122"/>
                <a:ea typeface="隶书" pitchFamily="49" charset="-122"/>
                <a:cs typeface="Times New Roman" pitchFamily="18" charset="0"/>
              </a:rPr>
              <a:t> </a:t>
            </a:r>
            <a:r>
              <a:rPr lang="en-US" altLang="zh-CN" sz="2400" dirty="0">
                <a:solidFill>
                  <a:srgbClr val="0033CC"/>
                </a:solidFill>
                <a:latin typeface="宋体" charset="-122"/>
                <a:ea typeface="隶书" pitchFamily="49" charset="-122"/>
                <a:cs typeface="Times New Roman" pitchFamily="18" charset="0"/>
              </a:rPr>
              <a:t>1</a:t>
            </a:r>
            <a:r>
              <a:rPr lang="zh-CN" altLang="en-US" sz="2400" dirty="0">
                <a:solidFill>
                  <a:srgbClr val="0033CC"/>
                </a:solidFill>
                <a:latin typeface="宋体" charset="-122"/>
                <a:ea typeface="隶书" pitchFamily="49" charset="-122"/>
                <a:cs typeface="Times New Roman" pitchFamily="18" charset="0"/>
              </a:rPr>
              <a:t>、课标卷主要变化和趋势（</a:t>
            </a:r>
            <a:r>
              <a:rPr lang="en-US" altLang="zh-CN" sz="2400" dirty="0">
                <a:solidFill>
                  <a:srgbClr val="0033CC"/>
                </a:solidFill>
                <a:latin typeface="宋体" charset="-122"/>
                <a:ea typeface="隶书" pitchFamily="49" charset="-122"/>
                <a:cs typeface="Times New Roman" pitchFamily="18" charset="0"/>
              </a:rPr>
              <a:t>2013--</a:t>
            </a:r>
            <a:r>
              <a:rPr lang="en-US" altLang="zh-CN" sz="2400" dirty="0" smtClean="0">
                <a:solidFill>
                  <a:srgbClr val="0033CC"/>
                </a:solidFill>
                <a:latin typeface="宋体" charset="-122"/>
                <a:ea typeface="隶书" pitchFamily="49" charset="-122"/>
                <a:cs typeface="Times New Roman" pitchFamily="18" charset="0"/>
              </a:rPr>
              <a:t>2016</a:t>
            </a:r>
            <a:r>
              <a:rPr lang="zh-CN" altLang="en-US" sz="2400" dirty="0" smtClean="0">
                <a:solidFill>
                  <a:srgbClr val="0033CC"/>
                </a:solidFill>
                <a:latin typeface="宋体" charset="-122"/>
                <a:ea typeface="隶书" pitchFamily="49" charset="-122"/>
                <a:cs typeface="Times New Roman" pitchFamily="18" charset="0"/>
              </a:rPr>
              <a:t>）</a:t>
            </a:r>
            <a:r>
              <a:rPr lang="en-US" altLang="zh-CN" sz="2400" dirty="0">
                <a:solidFill>
                  <a:srgbClr val="0033CC"/>
                </a:solidFill>
                <a:latin typeface="宋体" charset="-122"/>
                <a:ea typeface="隶书" pitchFamily="49" charset="-122"/>
                <a:cs typeface="Times New Roman" pitchFamily="18" charset="0"/>
              </a:rPr>
              <a:t>——</a:t>
            </a:r>
            <a:r>
              <a:rPr lang="zh-CN" altLang="en-US" sz="2400" dirty="0">
                <a:solidFill>
                  <a:srgbClr val="0033CC"/>
                </a:solidFill>
                <a:latin typeface="宋体" charset="-122"/>
                <a:ea typeface="隶书" pitchFamily="49" charset="-122"/>
                <a:cs typeface="Times New Roman" pitchFamily="18" charset="0"/>
              </a:rPr>
              <a:t>论述类文本</a:t>
            </a:r>
          </a:p>
        </p:txBody>
      </p:sp>
      <p:sp>
        <p:nvSpPr>
          <p:cNvPr id="13334" name="Text Box 98"/>
          <p:cNvSpPr txBox="1">
            <a:spLocks noChangeArrowheads="1"/>
          </p:cNvSpPr>
          <p:nvPr/>
        </p:nvSpPr>
        <p:spPr bwMode="auto">
          <a:xfrm>
            <a:off x="1043608" y="555544"/>
            <a:ext cx="838200" cy="3116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r>
              <a:rPr lang="zh-CN" altLang="en-US" sz="1400" dirty="0">
                <a:latin typeface="宋体" pitchFamily="2" charset="-122"/>
                <a:ea typeface="宋体" pitchFamily="2" charset="-122"/>
                <a:cs typeface="Times New Roman" pitchFamily="18" charset="0"/>
              </a:rPr>
              <a:t>变化</a:t>
            </a:r>
          </a:p>
        </p:txBody>
      </p:sp>
      <p:cxnSp>
        <p:nvCxnSpPr>
          <p:cNvPr id="9" name="直接连接符 8"/>
          <p:cNvCxnSpPr/>
          <p:nvPr/>
        </p:nvCxnSpPr>
        <p:spPr>
          <a:xfrm>
            <a:off x="395536" y="483520"/>
            <a:ext cx="1296144" cy="504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8052628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579862"/>
            <a:ext cx="9144000" cy="1371600"/>
          </a:xfrm>
        </p:spPr>
        <p:txBody>
          <a:bodyPr/>
          <a:lstStyle/>
          <a:p>
            <a:pPr>
              <a:defRPr/>
            </a:pPr>
            <a:r>
              <a:rPr lang="en-US" altLang="zh-CN" sz="1800" dirty="0">
                <a:solidFill>
                  <a:srgbClr val="0000FF"/>
                </a:solidFill>
                <a:latin typeface="仿宋" panose="02010609060101010101" pitchFamily="49" charset="-122"/>
                <a:ea typeface="仿宋" panose="02010609060101010101" pitchFamily="49" charset="-122"/>
              </a:rPr>
              <a:t>2013</a:t>
            </a:r>
            <a:r>
              <a:rPr lang="zh-CN" altLang="en-US" sz="1800" dirty="0">
                <a:solidFill>
                  <a:srgbClr val="0000FF"/>
                </a:solidFill>
                <a:latin typeface="仿宋" panose="02010609060101010101" pitchFamily="49" charset="-122"/>
                <a:ea typeface="仿宋" panose="02010609060101010101" pitchFamily="49" charset="-122"/>
              </a:rPr>
              <a:t>、句意和思想感情，典故分析；写作手法，尾联表达的思想感情。</a:t>
            </a:r>
            <a:r>
              <a:rPr lang="en-US" altLang="zh-CN" sz="1800" dirty="0">
                <a:solidFill>
                  <a:srgbClr val="0000FF"/>
                </a:solidFill>
                <a:latin typeface="仿宋" panose="02010609060101010101" pitchFamily="49" charset="-122"/>
                <a:ea typeface="仿宋" panose="02010609060101010101" pitchFamily="49" charset="-122"/>
              </a:rPr>
              <a:t/>
            </a:r>
            <a:br>
              <a:rPr lang="en-US" altLang="zh-CN" sz="1800" dirty="0">
                <a:solidFill>
                  <a:srgbClr val="0000FF"/>
                </a:solidFill>
                <a:latin typeface="仿宋" panose="02010609060101010101" pitchFamily="49" charset="-122"/>
                <a:ea typeface="仿宋" panose="02010609060101010101" pitchFamily="49" charset="-122"/>
              </a:rPr>
            </a:br>
            <a:r>
              <a:rPr lang="en-US" altLang="zh-CN" sz="1800" dirty="0">
                <a:solidFill>
                  <a:srgbClr val="0000FF"/>
                </a:solidFill>
                <a:latin typeface="仿宋" panose="02010609060101010101" pitchFamily="49" charset="-122"/>
                <a:ea typeface="仿宋" panose="02010609060101010101" pitchFamily="49" charset="-122"/>
              </a:rPr>
              <a:t>2104</a:t>
            </a:r>
            <a:r>
              <a:rPr lang="zh-CN" altLang="en-US" sz="1800" dirty="0">
                <a:solidFill>
                  <a:srgbClr val="0000FF"/>
                </a:solidFill>
                <a:latin typeface="仿宋" panose="02010609060101010101" pitchFamily="49" charset="-122"/>
                <a:ea typeface="仿宋" panose="02010609060101010101" pitchFamily="49" charset="-122"/>
              </a:rPr>
              <a:t>、分析艺术手法，两个场景的情感内涵；景物描写对情感抒发的作用，尾句表达的思想感情以及如何表达的。</a:t>
            </a:r>
            <a:r>
              <a:rPr lang="en-US" altLang="zh-CN" sz="1800" dirty="0">
                <a:solidFill>
                  <a:srgbClr val="0000FF"/>
                </a:solidFill>
                <a:latin typeface="仿宋" panose="02010609060101010101" pitchFamily="49" charset="-122"/>
                <a:ea typeface="仿宋" panose="02010609060101010101" pitchFamily="49" charset="-122"/>
              </a:rPr>
              <a:t/>
            </a:r>
            <a:br>
              <a:rPr lang="en-US" altLang="zh-CN" sz="1800" dirty="0">
                <a:solidFill>
                  <a:srgbClr val="0000FF"/>
                </a:solidFill>
                <a:latin typeface="仿宋" panose="02010609060101010101" pitchFamily="49" charset="-122"/>
                <a:ea typeface="仿宋" panose="02010609060101010101" pitchFamily="49" charset="-122"/>
              </a:rPr>
            </a:br>
            <a:r>
              <a:rPr lang="en-US" altLang="zh-CN" sz="1800" dirty="0">
                <a:solidFill>
                  <a:srgbClr val="0000FF"/>
                </a:solidFill>
                <a:latin typeface="仿宋" panose="02010609060101010101" pitchFamily="49" charset="-122"/>
                <a:ea typeface="仿宋" panose="02010609060101010101" pitchFamily="49" charset="-122"/>
              </a:rPr>
              <a:t>2015</a:t>
            </a:r>
            <a:r>
              <a:rPr lang="zh-CN" altLang="en-US" sz="1800" dirty="0">
                <a:solidFill>
                  <a:srgbClr val="0000FF"/>
                </a:solidFill>
                <a:latin typeface="仿宋" panose="02010609060101010101" pitchFamily="49" charset="-122"/>
                <a:ea typeface="仿宋" panose="02010609060101010101" pitchFamily="49" charset="-122"/>
              </a:rPr>
              <a:t>、写景角度比较，尾联表达的思想感情；赏析诗句；尾联表达的思想感情</a:t>
            </a:r>
            <a:r>
              <a:rPr lang="zh-CN" altLang="en-US" sz="1800" dirty="0" smtClean="0">
                <a:solidFill>
                  <a:srgbClr val="0000FF"/>
                </a:solidFill>
                <a:latin typeface="仿宋" panose="02010609060101010101" pitchFamily="49" charset="-122"/>
                <a:ea typeface="仿宋" panose="02010609060101010101" pitchFamily="49" charset="-122"/>
              </a:rPr>
              <a:t>。</a:t>
            </a:r>
            <a:r>
              <a:rPr lang="en-US" altLang="zh-CN" sz="1800" dirty="0" smtClean="0">
                <a:solidFill>
                  <a:srgbClr val="FF0000"/>
                </a:solidFill>
                <a:latin typeface="仿宋" panose="02010609060101010101" pitchFamily="49" charset="-122"/>
                <a:ea typeface="仿宋" panose="02010609060101010101" pitchFamily="49" charset="-122"/>
              </a:rPr>
              <a:t/>
            </a:r>
            <a:br>
              <a:rPr lang="en-US" altLang="zh-CN" sz="1800" dirty="0" smtClean="0">
                <a:solidFill>
                  <a:srgbClr val="FF0000"/>
                </a:solidFill>
                <a:latin typeface="仿宋" panose="02010609060101010101" pitchFamily="49" charset="-122"/>
                <a:ea typeface="仿宋" panose="02010609060101010101" pitchFamily="49" charset="-122"/>
              </a:rPr>
            </a:br>
            <a:r>
              <a:rPr lang="en-US" altLang="zh-CN" sz="1800" dirty="0" smtClean="0">
                <a:solidFill>
                  <a:srgbClr val="FF0000"/>
                </a:solidFill>
                <a:latin typeface="仿宋" panose="02010609060101010101" pitchFamily="49" charset="-122"/>
                <a:ea typeface="仿宋" panose="02010609060101010101" pitchFamily="49" charset="-122"/>
              </a:rPr>
              <a:t>2016</a:t>
            </a:r>
            <a:r>
              <a:rPr lang="zh-CN" altLang="en-US" sz="1800" dirty="0" smtClean="0">
                <a:solidFill>
                  <a:srgbClr val="FF0000"/>
                </a:solidFill>
                <a:latin typeface="仿宋" panose="02010609060101010101" pitchFamily="49" charset="-122"/>
                <a:ea typeface="仿宋" panose="02010609060101010101" pitchFamily="49" charset="-122"/>
              </a:rPr>
              <a:t>、描写的景象和用意，典故表达的思想感情；分析理解内容，</a:t>
            </a:r>
            <a:r>
              <a:rPr lang="zh-CN" altLang="zh-CN" sz="1800" dirty="0" smtClean="0">
                <a:solidFill>
                  <a:srgbClr val="FF0000"/>
                </a:solidFill>
                <a:latin typeface="仿宋" panose="02010609060101010101" pitchFamily="49" charset="-122"/>
                <a:ea typeface="仿宋" panose="02010609060101010101" pitchFamily="49" charset="-122"/>
              </a:rPr>
              <a:t>分析铺垫</a:t>
            </a:r>
            <a:r>
              <a:rPr lang="zh-CN" altLang="en-US" sz="1800" dirty="0" smtClean="0">
                <a:solidFill>
                  <a:srgbClr val="FF0000"/>
                </a:solidFill>
                <a:latin typeface="仿宋" panose="02010609060101010101" pitchFamily="49" charset="-122"/>
                <a:ea typeface="仿宋" panose="02010609060101010101" pitchFamily="49" charset="-122"/>
              </a:rPr>
              <a:t>技巧。</a:t>
            </a:r>
            <a:endParaRPr lang="zh-CN" altLang="en-US" sz="1800" dirty="0">
              <a:solidFill>
                <a:srgbClr val="FF0000"/>
              </a:solidFill>
              <a:latin typeface="仿宋" panose="02010609060101010101" pitchFamily="49" charset="-122"/>
              <a:ea typeface="仿宋" panose="02010609060101010101" pitchFamily="49" charset="-122"/>
            </a:endParaRPr>
          </a:p>
        </p:txBody>
      </p:sp>
      <p:sp>
        <p:nvSpPr>
          <p:cNvPr id="15363"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 xmlns:p14="http://schemas.microsoft.com/office/powerpoint/2010/main" val="2805456815"/>
              </p:ext>
            </p:extLst>
          </p:nvPr>
        </p:nvGraphicFramePr>
        <p:xfrm>
          <a:off x="395537" y="662695"/>
          <a:ext cx="8112395" cy="2962472"/>
        </p:xfrm>
        <a:graphic>
          <a:graphicData uri="http://schemas.openxmlformats.org/drawingml/2006/table">
            <a:tbl>
              <a:tblPr firstRow="1" firstCol="1" bandRow="1">
                <a:tableStyleId>{5C22544A-7EE6-4342-B048-85BDC9FD1C3A}</a:tableStyleId>
              </a:tblPr>
              <a:tblGrid>
                <a:gridCol w="902571">
                  <a:extLst>
                    <a:ext uri="{9D8B030D-6E8A-4147-A177-3AD203B41FA5}">
                      <a16:colId xmlns:a16="http://schemas.microsoft.com/office/drawing/2014/main" xmlns="" val="20000"/>
                    </a:ext>
                  </a:extLst>
                </a:gridCol>
                <a:gridCol w="639810">
                  <a:extLst>
                    <a:ext uri="{9D8B030D-6E8A-4147-A177-3AD203B41FA5}">
                      <a16:colId xmlns:a16="http://schemas.microsoft.com/office/drawing/2014/main" xmlns="" val="20001"/>
                    </a:ext>
                  </a:extLst>
                </a:gridCol>
                <a:gridCol w="820454">
                  <a:extLst>
                    <a:ext uri="{9D8B030D-6E8A-4147-A177-3AD203B41FA5}">
                      <a16:colId xmlns:a16="http://schemas.microsoft.com/office/drawing/2014/main" xmlns="" val="20002"/>
                    </a:ext>
                  </a:extLst>
                </a:gridCol>
                <a:gridCol w="1954658">
                  <a:extLst>
                    <a:ext uri="{9D8B030D-6E8A-4147-A177-3AD203B41FA5}">
                      <a16:colId xmlns:a16="http://schemas.microsoft.com/office/drawing/2014/main" xmlns="" val="20003"/>
                    </a:ext>
                  </a:extLst>
                </a:gridCol>
                <a:gridCol w="923084">
                  <a:extLst>
                    <a:ext uri="{9D8B030D-6E8A-4147-A177-3AD203B41FA5}">
                      <a16:colId xmlns:a16="http://schemas.microsoft.com/office/drawing/2014/main" xmlns="" val="20004"/>
                    </a:ext>
                  </a:extLst>
                </a:gridCol>
                <a:gridCol w="958518">
                  <a:extLst>
                    <a:ext uri="{9D8B030D-6E8A-4147-A177-3AD203B41FA5}">
                      <a16:colId xmlns:a16="http://schemas.microsoft.com/office/drawing/2014/main" xmlns="" val="20005"/>
                    </a:ext>
                  </a:extLst>
                </a:gridCol>
                <a:gridCol w="1913300">
                  <a:extLst>
                    <a:ext uri="{9D8B030D-6E8A-4147-A177-3AD203B41FA5}">
                      <a16:colId xmlns:a16="http://schemas.microsoft.com/office/drawing/2014/main" xmlns="" val="20006"/>
                    </a:ext>
                  </a:extLst>
                </a:gridCol>
              </a:tblGrid>
              <a:tr h="363812">
                <a:tc>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年份</a:t>
                      </a:r>
                    </a:p>
                  </a:txBody>
                  <a:tcPr marL="0" marR="0" marT="0" marB="0" anchor="ctr"/>
                </a:tc>
                <a:tc gridSpan="3">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课标卷Ⅰ</a:t>
                      </a:r>
                    </a:p>
                  </a:txBody>
                  <a:tcPr marL="0" marR="0" marT="0" marB="0" anchor="ctr"/>
                </a:tc>
                <a:tc hMerge="1">
                  <a:txBody>
                    <a:bodyPr/>
                    <a:lstStyle/>
                    <a:p>
                      <a:endParaRPr lang="zh-CN" altLang="en-US"/>
                    </a:p>
                  </a:txBody>
                  <a:tcPr/>
                </a:tc>
                <a:tc hMerge="1">
                  <a:txBody>
                    <a:bodyPr/>
                    <a:lstStyle/>
                    <a:p>
                      <a:endParaRPr lang="zh-CN" altLang="en-US"/>
                    </a:p>
                  </a:txBody>
                  <a:tcPr/>
                </a:tc>
                <a:tc gridSpan="3">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a:t>
                      </a:r>
                      <a:r>
                        <a:rPr lang="zh-CN" sz="1800" b="1" kern="100" dirty="0" smtClean="0">
                          <a:solidFill>
                            <a:schemeClr val="bg1"/>
                          </a:solidFill>
                          <a:effectLst/>
                          <a:latin typeface="仿宋" panose="02010609060101010101" pitchFamily="49" charset="-122"/>
                          <a:ea typeface="仿宋" panose="02010609060101010101" pitchFamily="49" charset="-122"/>
                          <a:cs typeface="Times New Roman"/>
                        </a:rPr>
                        <a:t>Ⅱ</a:t>
                      </a:r>
                      <a:r>
                        <a:rPr lang="zh-CN" altLang="en-US" sz="1800" b="1" kern="100" dirty="0" smtClean="0">
                          <a:solidFill>
                            <a:schemeClr val="bg1"/>
                          </a:solidFill>
                          <a:effectLst/>
                          <a:latin typeface="仿宋" panose="02010609060101010101" pitchFamily="49" charset="-122"/>
                          <a:ea typeface="仿宋" panose="02010609060101010101" pitchFamily="49" charset="-122"/>
                          <a:cs typeface="Times New Roman"/>
                        </a:rPr>
                        <a:t>、</a:t>
                      </a:r>
                      <a:r>
                        <a:rPr lang="en-US" altLang="zh-CN" sz="1800" b="1" kern="100" dirty="0" smtClean="0">
                          <a:solidFill>
                            <a:schemeClr val="bg1"/>
                          </a:solidFill>
                          <a:effectLst/>
                          <a:latin typeface="仿宋" panose="02010609060101010101" pitchFamily="49" charset="-122"/>
                          <a:ea typeface="仿宋" panose="02010609060101010101" pitchFamily="49" charset="-122"/>
                          <a:cs typeface="Times New Roman"/>
                        </a:rPr>
                        <a:t>Ⅲ</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675652">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宋词</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陆游</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鹊桥仙</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宋诗</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朱熹</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次韵雪后书事二首</a:t>
                      </a:r>
                    </a:p>
                  </a:txBody>
                  <a:tcPr marL="0" marR="0" marT="0" marB="0" anchor="ctr"/>
                </a:tc>
                <a:extLst>
                  <a:ext uri="{0D108BD9-81ED-4DB2-BD59-A6C34878D82A}">
                    <a16:rowId xmlns:a16="http://schemas.microsoft.com/office/drawing/2014/main" xmlns="" val="10001"/>
                  </a:ext>
                </a:extLst>
              </a:tr>
              <a:tr h="677586">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宋词</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无名氏</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阮郎归</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两首诗</a:t>
                      </a:r>
                    </a:p>
                  </a:txBody>
                  <a:tcPr marL="0" marR="0" marT="0" marB="0" anchor="ctr"/>
                </a:tc>
                <a:tc>
                  <a:txBody>
                    <a:bodyPr/>
                    <a:lstStyle/>
                    <a:p>
                      <a:pPr marL="0" algn="l" defTabSz="914400" rtl="0" eaLnBrk="1" latinLnBrk="0" hangingPunct="1">
                        <a:lnSpc>
                          <a:spcPts val="1350"/>
                        </a:lnSpc>
                        <a:spcAft>
                          <a:spcPts val="375"/>
                        </a:spcAft>
                      </a:pPr>
                      <a:r>
                        <a:rPr lang="en-US" altLang="zh-CN" sz="1800" b="1" kern="100" dirty="0">
                          <a:solidFill>
                            <a:srgbClr val="0033CC"/>
                          </a:solidFill>
                          <a:effectLst/>
                          <a:latin typeface="仿宋" panose="02010609060101010101" pitchFamily="49" charset="-122"/>
                          <a:ea typeface="仿宋" panose="02010609060101010101" pitchFamily="49" charset="-122"/>
                          <a:cs typeface="Times New Roman"/>
                        </a:rPr>
                        <a:t>[</a:t>
                      </a:r>
                      <a:r>
                        <a:rPr lang="zh-CN" altLang="en-US" sz="1800" b="1" kern="100" dirty="0">
                          <a:solidFill>
                            <a:srgbClr val="0033CC"/>
                          </a:solidFill>
                          <a:effectLst/>
                          <a:latin typeface="仿宋" panose="02010609060101010101" pitchFamily="49" charset="-122"/>
                          <a:ea typeface="仿宋" panose="02010609060101010101" pitchFamily="49" charset="-122"/>
                          <a:cs typeface="Times New Roman"/>
                        </a:rPr>
                        <a:t>唐</a:t>
                      </a:r>
                      <a:r>
                        <a:rPr lang="en-US" altLang="zh-CN" sz="1800" b="1" kern="100" dirty="0">
                          <a:solidFill>
                            <a:srgbClr val="0033CC"/>
                          </a:solidFill>
                          <a:effectLst/>
                          <a:latin typeface="仿宋" panose="02010609060101010101" pitchFamily="49" charset="-122"/>
                          <a:ea typeface="仿宋" panose="02010609060101010101" pitchFamily="49" charset="-122"/>
                          <a:cs typeface="Times New Roman"/>
                        </a:rPr>
                        <a:t>]</a:t>
                      </a:r>
                      <a:r>
                        <a:rPr lang="zh-CN" altLang="en-US" sz="1800" b="1" kern="100" dirty="0">
                          <a:solidFill>
                            <a:srgbClr val="0033CC"/>
                          </a:solidFill>
                          <a:effectLst/>
                          <a:latin typeface="仿宋" panose="02010609060101010101" pitchFamily="49" charset="-122"/>
                          <a:ea typeface="仿宋" panose="02010609060101010101" pitchFamily="49" charset="-122"/>
                          <a:cs typeface="Times New Roman"/>
                        </a:rPr>
                        <a:t>韦庄</a:t>
                      </a:r>
                      <a:endParaRPr lang="en-US" sz="18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sz="1800" b="1" kern="100" dirty="0">
                          <a:solidFill>
                            <a:srgbClr val="0033CC"/>
                          </a:solidFill>
                          <a:effectLst/>
                          <a:latin typeface="仿宋" panose="02010609060101010101" pitchFamily="49" charset="-122"/>
                          <a:ea typeface="仿宋" panose="02010609060101010101" pitchFamily="49" charset="-122"/>
                          <a:cs typeface="Times New Roman"/>
                        </a:rPr>
                        <a:t>[</a:t>
                      </a:r>
                      <a:r>
                        <a:rPr lang="zh-CN" sz="1800" b="1" kern="100" dirty="0">
                          <a:solidFill>
                            <a:srgbClr val="0033CC"/>
                          </a:solidFill>
                          <a:effectLst/>
                          <a:latin typeface="仿宋" panose="02010609060101010101" pitchFamily="49" charset="-122"/>
                          <a:ea typeface="仿宋" panose="02010609060101010101" pitchFamily="49" charset="-122"/>
                          <a:cs typeface="Times New Roman"/>
                        </a:rPr>
                        <a:t>宋</a:t>
                      </a:r>
                      <a:r>
                        <a:rPr lang="en-US" sz="1800" b="1" kern="100" dirty="0">
                          <a:solidFill>
                            <a:srgbClr val="0033CC"/>
                          </a:solidFill>
                          <a:effectLst/>
                          <a:latin typeface="仿宋" panose="02010609060101010101" pitchFamily="49" charset="-122"/>
                          <a:ea typeface="仿宋" panose="02010609060101010101" pitchFamily="49" charset="-122"/>
                          <a:cs typeface="Times New Roman"/>
                        </a:rPr>
                        <a:t>]</a:t>
                      </a:r>
                      <a:r>
                        <a:rPr lang="zh-CN" sz="1800" b="1" kern="100" dirty="0">
                          <a:solidFill>
                            <a:srgbClr val="0033CC"/>
                          </a:solidFill>
                          <a:effectLst/>
                          <a:latin typeface="仿宋" panose="02010609060101010101" pitchFamily="49" charset="-122"/>
                          <a:ea typeface="仿宋" panose="02010609060101010101" pitchFamily="49" charset="-122"/>
                          <a:cs typeface="Times New Roman"/>
                        </a:rPr>
                        <a:t>郭震</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含山店梦觉作</a:t>
                      </a:r>
                      <a:endParaRPr lang="en-US" altLang="zh-CN" sz="18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宿渔家</a:t>
                      </a:r>
                    </a:p>
                  </a:txBody>
                  <a:tcPr marL="0" marR="0" marT="0" marB="0" anchor="ctr"/>
                </a:tc>
                <a:extLst>
                  <a:ext uri="{0D108BD9-81ED-4DB2-BD59-A6C34878D82A}">
                    <a16:rowId xmlns:a16="http://schemas.microsoft.com/office/drawing/2014/main" xmlns="" val="10002"/>
                  </a:ext>
                </a:extLst>
              </a:tr>
              <a:tr h="622711">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唐诗</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岑参</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发临洮将赴北庭留别</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唐诗</a:t>
                      </a: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韩偓</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残春旅舍</a:t>
                      </a:r>
                    </a:p>
                  </a:txBody>
                  <a:tcPr marL="0" marR="0" marT="0" marB="0" anchor="ctr"/>
                </a:tc>
                <a:extLst>
                  <a:ext uri="{0D108BD9-81ED-4DB2-BD59-A6C34878D82A}">
                    <a16:rowId xmlns:a16="http://schemas.microsoft.com/office/drawing/2014/main" xmlns="" val="10003"/>
                  </a:ext>
                </a:extLst>
              </a:tr>
              <a:tr h="622711">
                <a:tc>
                  <a:txBody>
                    <a:bodyPr/>
                    <a:lstStyle/>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2016</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FF0000"/>
                          </a:solidFill>
                          <a:effectLst/>
                          <a:latin typeface="仿宋" panose="02010609060101010101" pitchFamily="49" charset="-122"/>
                          <a:ea typeface="仿宋" panose="02010609060101010101" pitchFamily="49" charset="-122"/>
                          <a:cs typeface="Times New Roman"/>
                        </a:rPr>
                        <a:t>唐诗</a:t>
                      </a: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李白</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金陵望汉江</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唐诗</a:t>
                      </a:r>
                      <a:endPar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宋诗</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杜甫</a:t>
                      </a:r>
                      <a:endPar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曹翰</a:t>
                      </a:r>
                      <a:endParaRPr lang="zh-CN" alt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丹青引赠曹将军霸</a:t>
                      </a:r>
                      <a:endPar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内宴奉诏作</a:t>
                      </a:r>
                      <a:endParaRPr lang="zh-CN" alt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r>
            </a:tbl>
          </a:graphicData>
        </a:graphic>
      </p:graphicFrame>
      <p:sp>
        <p:nvSpPr>
          <p:cNvPr id="15402" name="Rectangle 2"/>
          <p:cNvSpPr>
            <a:spLocks noChangeArrowheads="1"/>
          </p:cNvSpPr>
          <p:nvPr/>
        </p:nvSpPr>
        <p:spPr bwMode="auto">
          <a:xfrm>
            <a:off x="539552" y="195505"/>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2</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古诗文阅读</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286767147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14339"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 xmlns:p14="http://schemas.microsoft.com/office/powerpoint/2010/main" val="3564979645"/>
              </p:ext>
            </p:extLst>
          </p:nvPr>
        </p:nvGraphicFramePr>
        <p:xfrm>
          <a:off x="323529" y="483519"/>
          <a:ext cx="8352928" cy="1980401"/>
        </p:xfrm>
        <a:graphic>
          <a:graphicData uri="http://schemas.openxmlformats.org/drawingml/2006/table">
            <a:tbl>
              <a:tblPr firstRow="1" firstCol="1" bandRow="1">
                <a:tableStyleId>{5C22544A-7EE6-4342-B048-85BDC9FD1C3A}</a:tableStyleId>
              </a:tblPr>
              <a:tblGrid>
                <a:gridCol w="1360028">
                  <a:extLst>
                    <a:ext uri="{9D8B030D-6E8A-4147-A177-3AD203B41FA5}">
                      <a16:colId xmlns:a16="http://schemas.microsoft.com/office/drawing/2014/main" xmlns="" val="20000"/>
                    </a:ext>
                  </a:extLst>
                </a:gridCol>
                <a:gridCol w="2385940">
                  <a:extLst>
                    <a:ext uri="{9D8B030D-6E8A-4147-A177-3AD203B41FA5}">
                      <a16:colId xmlns:a16="http://schemas.microsoft.com/office/drawing/2014/main" xmlns="" val="20001"/>
                    </a:ext>
                  </a:extLst>
                </a:gridCol>
                <a:gridCol w="862064">
                  <a:extLst>
                    <a:ext uri="{9D8B030D-6E8A-4147-A177-3AD203B41FA5}">
                      <a16:colId xmlns:a16="http://schemas.microsoft.com/office/drawing/2014/main" xmlns="" val="20002"/>
                    </a:ext>
                  </a:extLst>
                </a:gridCol>
                <a:gridCol w="2835712">
                  <a:extLst>
                    <a:ext uri="{9D8B030D-6E8A-4147-A177-3AD203B41FA5}">
                      <a16:colId xmlns:a16="http://schemas.microsoft.com/office/drawing/2014/main" xmlns="" val="20003"/>
                    </a:ext>
                  </a:extLst>
                </a:gridCol>
                <a:gridCol w="909184">
                  <a:extLst>
                    <a:ext uri="{9D8B030D-6E8A-4147-A177-3AD203B41FA5}">
                      <a16:colId xmlns:a16="http://schemas.microsoft.com/office/drawing/2014/main" xmlns="" val="20004"/>
                    </a:ext>
                  </a:extLst>
                </a:gridCol>
              </a:tblGrid>
              <a:tr h="189140">
                <a:tc>
                  <a:txBody>
                    <a:bodyPr/>
                    <a:lstStyle/>
                    <a:p>
                      <a:pPr marL="0" algn="ctr"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年份</a:t>
                      </a:r>
                    </a:p>
                  </a:txBody>
                  <a:tcPr marL="0" marR="0" marT="0" marB="0" anchor="ctr"/>
                </a:tc>
                <a:tc gridSpan="2">
                  <a:txBody>
                    <a:bodyPr/>
                    <a:lstStyle/>
                    <a:p>
                      <a:pPr marL="0" algn="ctr"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a:t>
                      </a:r>
                      <a:r>
                        <a:rPr lang="en-US" sz="1600" b="1" kern="100" dirty="0">
                          <a:solidFill>
                            <a:schemeClr val="bg1"/>
                          </a:solidFill>
                          <a:effectLst/>
                          <a:latin typeface="仿宋" panose="02010609060101010101" pitchFamily="49" charset="-122"/>
                          <a:ea typeface="仿宋" panose="02010609060101010101" pitchFamily="49" charset="-122"/>
                          <a:cs typeface="Times New Roman"/>
                        </a:rPr>
                        <a:t>I</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hMerge="1">
                  <a:txBody>
                    <a:bodyPr/>
                    <a:lstStyle/>
                    <a:p>
                      <a:endParaRPr lang="zh-CN" altLang="en-US"/>
                    </a:p>
                  </a:txBody>
                  <a:tcPr/>
                </a:tc>
                <a:tc gridSpan="2">
                  <a:txBody>
                    <a:bodyPr/>
                    <a:lstStyle/>
                    <a:p>
                      <a:pPr marL="0" algn="ctr"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课标卷Ⅱ</a:t>
                      </a:r>
                    </a:p>
                  </a:txBody>
                  <a:tcPr marL="0" marR="0" marT="0" marB="0" anchor="ctr"/>
                </a:tc>
                <a:tc hMerge="1">
                  <a:txBody>
                    <a:bodyPr/>
                    <a:lstStyle/>
                    <a:p>
                      <a:endParaRPr lang="zh-CN" altLang="en-US"/>
                    </a:p>
                  </a:txBody>
                  <a:tcPr/>
                </a:tc>
                <a:extLst>
                  <a:ext uri="{0D108BD9-81ED-4DB2-BD59-A6C34878D82A}">
                    <a16:rowId xmlns:a16="http://schemas.microsoft.com/office/drawing/2014/main" xmlns="" val="10000"/>
                  </a:ext>
                </a:extLst>
              </a:tr>
              <a:tr h="307216">
                <a:tc>
                  <a:txBody>
                    <a:bodyPr/>
                    <a:lstStyle/>
                    <a:p>
                      <a:pPr marL="0" algn="ctr"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《明史•马文升传》</a:t>
                      </a:r>
                    </a:p>
                  </a:txBody>
                  <a:tcPr marL="0" marR="0" marT="0" marB="0" anchor="ctr"/>
                </a:tc>
                <a:tc>
                  <a:txBody>
                    <a:bodyPr/>
                    <a:lstStyle/>
                    <a:p>
                      <a:pPr marL="0" algn="ctr"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647</a:t>
                      </a:r>
                      <a:r>
                        <a:rPr lang="zh-CN" sz="16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《旧唐书·李揆传》</a:t>
                      </a:r>
                    </a:p>
                  </a:txBody>
                  <a:tcPr marL="0" marR="0" marT="0" marB="0" anchor="ctr"/>
                </a:tc>
                <a:tc>
                  <a:txBody>
                    <a:bodyPr/>
                    <a:lstStyle/>
                    <a:p>
                      <a:pPr marL="0" algn="ctr"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649</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1"/>
                  </a:ext>
                </a:extLst>
              </a:tr>
              <a:tr h="248178">
                <a:tc>
                  <a:txBody>
                    <a:bodyPr/>
                    <a:lstStyle/>
                    <a:p>
                      <a:pPr marL="0" algn="ctr"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《旧唐书·于休烈传》</a:t>
                      </a:r>
                    </a:p>
                  </a:txBody>
                  <a:tcPr marL="0" marR="0" marT="0" marB="0" anchor="ctr"/>
                </a:tc>
                <a:tc>
                  <a:txBody>
                    <a:bodyPr/>
                    <a:lstStyle/>
                    <a:p>
                      <a:pPr marL="0" algn="ctr"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584</a:t>
                      </a:r>
                      <a:r>
                        <a:rPr lang="zh-CN" sz="16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《明史•韩文传》</a:t>
                      </a:r>
                    </a:p>
                  </a:txBody>
                  <a:tcPr marL="0" marR="0" marT="0" marB="0" anchor="ctr"/>
                </a:tc>
                <a:tc>
                  <a:txBody>
                    <a:bodyPr/>
                    <a:lstStyle/>
                    <a:p>
                      <a:pPr marL="0" algn="ctr"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792</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2"/>
                  </a:ext>
                </a:extLst>
              </a:tr>
              <a:tr h="372267">
                <a:tc>
                  <a:txBody>
                    <a:bodyPr/>
                    <a:lstStyle/>
                    <a:p>
                      <a:pPr marL="0" algn="ctr"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smtClean="0">
                          <a:solidFill>
                            <a:srgbClr val="0033CC"/>
                          </a:solidFill>
                          <a:effectLst/>
                          <a:latin typeface="仿宋" panose="02010609060101010101" pitchFamily="49" charset="-122"/>
                          <a:ea typeface="仿宋" panose="02010609060101010101" pitchFamily="49" charset="-122"/>
                          <a:cs typeface="Times New Roman"/>
                        </a:rPr>
                        <a:t>《宋史•孙傅传》</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ctr"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601</a:t>
                      </a:r>
                      <a:r>
                        <a:rPr lang="zh-CN" sz="16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600" b="1" kern="100">
                          <a:solidFill>
                            <a:srgbClr val="0033CC"/>
                          </a:solidFill>
                          <a:effectLst/>
                          <a:latin typeface="仿宋" panose="02010609060101010101" pitchFamily="49" charset="-122"/>
                          <a:ea typeface="仿宋" panose="02010609060101010101" pitchFamily="49" charset="-122"/>
                          <a:cs typeface="Times New Roman"/>
                        </a:rPr>
                        <a:t>《北史·来护儿传》</a:t>
                      </a:r>
                    </a:p>
                  </a:txBody>
                  <a:tcPr marL="0" marR="0" marT="0" marB="0" anchor="ctr"/>
                </a:tc>
                <a:tc>
                  <a:txBody>
                    <a:bodyPr/>
                    <a:lstStyle/>
                    <a:p>
                      <a:pPr marL="0" algn="ctr"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599</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3"/>
                  </a:ext>
                </a:extLst>
              </a:tr>
              <a:tr h="863600">
                <a:tc>
                  <a:txBody>
                    <a:bodyPr/>
                    <a:lstStyle/>
                    <a:p>
                      <a:pPr marL="0" algn="ctr" defTabSz="914400" rtl="0" eaLnBrk="1" latinLnBrk="0" hangingPunct="1">
                        <a:lnSpc>
                          <a:spcPts val="1350"/>
                        </a:lnSpc>
                        <a:spcAft>
                          <a:spcPts val="375"/>
                        </a:spcAft>
                      </a:pPr>
                      <a:r>
                        <a:rPr lang="en-US" altLang="zh-CN" sz="1600" b="1" kern="100" dirty="0" smtClean="0">
                          <a:solidFill>
                            <a:schemeClr val="bg1"/>
                          </a:solidFill>
                          <a:effectLst/>
                          <a:latin typeface="仿宋" panose="02010609060101010101" pitchFamily="49" charset="-122"/>
                          <a:ea typeface="仿宋" panose="02010609060101010101" pitchFamily="49" charset="-122"/>
                          <a:cs typeface="Times New Roman"/>
                        </a:rPr>
                        <a:t>2016          </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zh-CN"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《宋史•曾公亮传》</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ctr" defTabSz="914400" rtl="0" eaLnBrk="1" latinLnBrk="0" hangingPunct="1">
                        <a:lnSpc>
                          <a:spcPts val="1350"/>
                        </a:lnSpc>
                        <a:spcAft>
                          <a:spcPts val="375"/>
                        </a:spcAft>
                      </a:pPr>
                      <a:r>
                        <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586</a:t>
                      </a:r>
                      <a:r>
                        <a:rPr lang="zh-CN" altLang="en-US" sz="1600" b="1" kern="100" dirty="0" smtClean="0">
                          <a:solidFill>
                            <a:srgbClr val="0033CC"/>
                          </a:solidFill>
                          <a:effectLst/>
                          <a:latin typeface="仿宋" panose="02010609060101010101" pitchFamily="49" charset="-122"/>
                          <a:ea typeface="仿宋" panose="02010609060101010101" pitchFamily="49" charset="-122"/>
                          <a:cs typeface="Times New Roman"/>
                        </a:rPr>
                        <a:t>字</a:t>
                      </a: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《明史·陈登云传》</a:t>
                      </a: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《明史·傅珪传》</a:t>
                      </a: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ctr" defTabSz="914400" rtl="0" eaLnBrk="1" fontAlgn="auto" latinLnBrk="0" hangingPunct="1">
                        <a:lnSpc>
                          <a:spcPts val="1350"/>
                        </a:lnSpc>
                        <a:spcBef>
                          <a:spcPts val="0"/>
                        </a:spcBef>
                        <a:spcAft>
                          <a:spcPts val="375"/>
                        </a:spcAft>
                        <a:buClrTx/>
                        <a:buSzTx/>
                        <a:buFontTx/>
                        <a:buNone/>
                        <a:tabLst/>
                        <a:defRPr/>
                      </a:pPr>
                      <a:r>
                        <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587</a:t>
                      </a:r>
                      <a:r>
                        <a:rPr lang="zh-CN" altLang="en-US" sz="1600" b="1" kern="100" dirty="0" smtClean="0">
                          <a:solidFill>
                            <a:srgbClr val="0033CC"/>
                          </a:solidFill>
                          <a:effectLst/>
                          <a:latin typeface="仿宋" panose="02010609060101010101" pitchFamily="49" charset="-122"/>
                          <a:ea typeface="仿宋" panose="02010609060101010101" pitchFamily="49" charset="-122"/>
                          <a:cs typeface="Times New Roman"/>
                        </a:rPr>
                        <a:t>字</a:t>
                      </a: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marR="0" indent="0" algn="ctr" defTabSz="914400" rtl="0" eaLnBrk="1" fontAlgn="auto" latinLnBrk="0" hangingPunct="1">
                        <a:lnSpc>
                          <a:spcPts val="1350"/>
                        </a:lnSpc>
                        <a:spcBef>
                          <a:spcPts val="0"/>
                        </a:spcBef>
                        <a:spcAft>
                          <a:spcPts val="375"/>
                        </a:spcAft>
                        <a:buClrTx/>
                        <a:buSzTx/>
                        <a:buFontTx/>
                        <a:buNone/>
                        <a:tabLst/>
                        <a:defRPr/>
                      </a:pPr>
                      <a:r>
                        <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579</a:t>
                      </a:r>
                      <a:r>
                        <a:rPr lang="zh-CN" altLang="en-US" sz="1600" b="1" kern="100" dirty="0" smtClean="0">
                          <a:solidFill>
                            <a:srgbClr val="0033CC"/>
                          </a:solidFill>
                          <a:effectLst/>
                          <a:latin typeface="仿宋" panose="02010609060101010101" pitchFamily="49" charset="-122"/>
                          <a:ea typeface="仿宋" panose="02010609060101010101" pitchFamily="49" charset="-122"/>
                          <a:cs typeface="Times New Roman"/>
                        </a:rPr>
                        <a:t>字</a:t>
                      </a:r>
                      <a:endParaRPr lang="zh-CN"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algn="ctr" defTabSz="914400" rtl="0" eaLnBrk="1" latinLnBrk="0" hangingPunct="1">
                        <a:lnSpc>
                          <a:spcPts val="1350"/>
                        </a:lnSpc>
                        <a:spcAft>
                          <a:spcPts val="375"/>
                        </a:spcAft>
                      </a:pPr>
                      <a:endPar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endParaRPr>
                    </a:p>
                    <a:p>
                      <a:pPr marL="0" algn="ctr"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r>
            </a:tbl>
          </a:graphicData>
        </a:graphic>
      </p:graphicFrame>
      <p:graphicFrame>
        <p:nvGraphicFramePr>
          <p:cNvPr id="5" name="表格 4"/>
          <p:cNvGraphicFramePr>
            <a:graphicFrameLocks noGrp="1"/>
          </p:cNvGraphicFramePr>
          <p:nvPr>
            <p:extLst>
              <p:ext uri="{D42A27DB-BD31-4B8C-83A1-F6EECF244321}">
                <p14:modId xmlns="" xmlns:p14="http://schemas.microsoft.com/office/powerpoint/2010/main" val="602769623"/>
              </p:ext>
            </p:extLst>
          </p:nvPr>
        </p:nvGraphicFramePr>
        <p:xfrm>
          <a:off x="1" y="2353072"/>
          <a:ext cx="9143999" cy="2790428"/>
        </p:xfrm>
        <a:graphic>
          <a:graphicData uri="http://schemas.openxmlformats.org/drawingml/2006/table">
            <a:tbl>
              <a:tblPr firstRow="1" firstCol="1" bandRow="1">
                <a:tableStyleId>{5C22544A-7EE6-4342-B048-85BDC9FD1C3A}</a:tableStyleId>
              </a:tblPr>
              <a:tblGrid>
                <a:gridCol w="807460">
                  <a:extLst>
                    <a:ext uri="{9D8B030D-6E8A-4147-A177-3AD203B41FA5}">
                      <a16:colId xmlns:a16="http://schemas.microsoft.com/office/drawing/2014/main" xmlns="" val="20000"/>
                    </a:ext>
                  </a:extLst>
                </a:gridCol>
                <a:gridCol w="652507">
                  <a:extLst>
                    <a:ext uri="{9D8B030D-6E8A-4147-A177-3AD203B41FA5}">
                      <a16:colId xmlns:a16="http://schemas.microsoft.com/office/drawing/2014/main" xmlns="" val="20001"/>
                    </a:ext>
                  </a:extLst>
                </a:gridCol>
                <a:gridCol w="2255331">
                  <a:extLst>
                    <a:ext uri="{9D8B030D-6E8A-4147-A177-3AD203B41FA5}">
                      <a16:colId xmlns:a16="http://schemas.microsoft.com/office/drawing/2014/main" xmlns="" val="20002"/>
                    </a:ext>
                  </a:extLst>
                </a:gridCol>
                <a:gridCol w="1809567">
                  <a:extLst>
                    <a:ext uri="{9D8B030D-6E8A-4147-A177-3AD203B41FA5}">
                      <a16:colId xmlns:a16="http://schemas.microsoft.com/office/drawing/2014/main" xmlns="" val="20003"/>
                    </a:ext>
                  </a:extLst>
                </a:gridCol>
                <a:gridCol w="1809567">
                  <a:extLst>
                    <a:ext uri="{9D8B030D-6E8A-4147-A177-3AD203B41FA5}">
                      <a16:colId xmlns:a16="http://schemas.microsoft.com/office/drawing/2014/main" xmlns="" val="20004"/>
                    </a:ext>
                  </a:extLst>
                </a:gridCol>
                <a:gridCol w="1809567"/>
              </a:tblGrid>
              <a:tr h="177800">
                <a:tc>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试卷</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题序</a:t>
                      </a:r>
                    </a:p>
                  </a:txBody>
                  <a:tcPr marL="0" marR="0" marT="0" marB="0" anchor="ctr"/>
                </a:tc>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smtClean="0">
                          <a:solidFill>
                            <a:schemeClr val="bg1"/>
                          </a:solidFill>
                          <a:effectLst/>
                          <a:latin typeface="仿宋" panose="02010609060101010101" pitchFamily="49" charset="-122"/>
                          <a:ea typeface="仿宋" panose="02010609060101010101" pitchFamily="49" charset="-122"/>
                          <a:cs typeface="Times New Roman"/>
                        </a:rPr>
                        <a:t>2016</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0"/>
                  </a:ext>
                </a:extLst>
              </a:tr>
              <a:tr h="355600">
                <a:tc rowSpan="4">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a:t>
                      </a:r>
                      <a:r>
                        <a:rPr lang="en-US" sz="1600" b="1" kern="100" dirty="0">
                          <a:solidFill>
                            <a:schemeClr val="bg1"/>
                          </a:solidFill>
                          <a:effectLst/>
                          <a:latin typeface="仿宋" panose="02010609060101010101" pitchFamily="49" charset="-122"/>
                          <a:ea typeface="仿宋" panose="02010609060101010101" pitchFamily="49" charset="-122"/>
                          <a:cs typeface="Times New Roman"/>
                        </a:rPr>
                        <a:t>I</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4</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文言实词单音词解释</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文言实词双音词解释</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文中划线句断句</a:t>
                      </a: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文</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中划线句断句</a:t>
                      </a:r>
                    </a:p>
                  </a:txBody>
                  <a:tcPr marL="0" marR="0" marT="0" marB="0" anchor="ctr"/>
                </a:tc>
                <a:extLst>
                  <a:ext uri="{0D108BD9-81ED-4DB2-BD59-A6C34878D82A}">
                    <a16:rowId xmlns:a16="http://schemas.microsoft.com/office/drawing/2014/main" xmlns="" val="10001"/>
                  </a:ext>
                </a:extLst>
              </a:tr>
              <a:tr h="377428">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5</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句子表明…内容的一组</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文中</a:t>
                      </a:r>
                      <a:r>
                        <a:rPr lang="zh-CN" sz="1600" b="1" kern="100" dirty="0">
                          <a:solidFill>
                            <a:srgbClr val="FF0000"/>
                          </a:solidFill>
                          <a:effectLst/>
                          <a:latin typeface="仿宋" panose="02010609060101010101" pitchFamily="49" charset="-122"/>
                          <a:ea typeface="仿宋" panose="02010609060101010101" pitchFamily="49" charset="-122"/>
                          <a:cs typeface="Times New Roman"/>
                        </a:rPr>
                        <a:t>划线句断句</a:t>
                      </a:r>
                    </a:p>
                  </a:txBody>
                  <a:tcPr marL="0" marR="0" marT="0" marB="0" anchor="ctr"/>
                </a:tc>
                <a:tc>
                  <a:txBody>
                    <a:bodyPr/>
                    <a:lstStyle/>
                    <a:p>
                      <a:pPr marL="0" algn="l" defTabSz="914400" rtl="0" eaLnBrk="1" latinLnBrk="0" hangingPunct="1">
                        <a:lnSpc>
                          <a:spcPts val="1350"/>
                        </a:lnSpc>
                        <a:spcAft>
                          <a:spcPts val="375"/>
                        </a:spcAft>
                      </a:pPr>
                      <a:r>
                        <a:rPr lang="zh-CN" sz="1600" b="1" kern="100" dirty="0" smtClean="0">
                          <a:solidFill>
                            <a:srgbClr val="FF0000"/>
                          </a:solidFill>
                          <a:effectLst/>
                          <a:latin typeface="仿宋" panose="02010609060101010101" pitchFamily="49" charset="-122"/>
                          <a:ea typeface="仿宋" panose="02010609060101010101" pitchFamily="49" charset="-122"/>
                          <a:cs typeface="Times New Roman"/>
                        </a:rPr>
                        <a:t>古代</a:t>
                      </a:r>
                      <a:r>
                        <a:rPr lang="zh-CN" sz="1600" b="1" kern="100" dirty="0">
                          <a:solidFill>
                            <a:srgbClr val="FF0000"/>
                          </a:solidFill>
                          <a:effectLst/>
                          <a:latin typeface="仿宋" panose="02010609060101010101" pitchFamily="49" charset="-122"/>
                          <a:ea typeface="仿宋" panose="02010609060101010101" pitchFamily="49" charset="-122"/>
                          <a:cs typeface="Times New Roman"/>
                        </a:rPr>
                        <a:t>文化</a:t>
                      </a:r>
                      <a:r>
                        <a:rPr lang="zh-CN" sz="1600" b="1" kern="100" dirty="0" smtClean="0">
                          <a:solidFill>
                            <a:srgbClr val="FF0000"/>
                          </a:solidFill>
                          <a:effectLst/>
                          <a:latin typeface="仿宋" panose="02010609060101010101" pitchFamily="49" charset="-122"/>
                          <a:ea typeface="仿宋" panose="02010609060101010101" pitchFamily="49" charset="-122"/>
                          <a:cs typeface="Times New Roman"/>
                        </a:rPr>
                        <a:t>常识</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文化常识</a:t>
                      </a: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2"/>
                  </a:ext>
                </a:extLst>
              </a:tr>
              <a:tr h="177800">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6</a:t>
                      </a:r>
                      <a:endParaRPr lang="zh-CN" sz="1600" b="1" kern="10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rowSpan="2" gridSpan="3">
                  <a:txBody>
                    <a:bodyPr/>
                    <a:lstStyle/>
                    <a:p>
                      <a:pPr marL="0" algn="l" defTabSz="914400" rtl="0" eaLnBrk="1" latinLnBrk="0" hangingPunct="1">
                        <a:lnSpc>
                          <a:spcPts val="1350"/>
                        </a:lnSpc>
                        <a:spcAft>
                          <a:spcPts val="375"/>
                        </a:spcAft>
                      </a:pPr>
                      <a:r>
                        <a:rPr lang="en-US" sz="1600" b="1" kern="100" dirty="0" smtClean="0">
                          <a:solidFill>
                            <a:srgbClr val="0033CC"/>
                          </a:solidFill>
                          <a:effectLst/>
                          <a:latin typeface="仿宋" panose="02010609060101010101" pitchFamily="49" charset="-122"/>
                          <a:ea typeface="仿宋" panose="02010609060101010101" pitchFamily="49" charset="-122"/>
                          <a:cs typeface="Times New Roman"/>
                        </a:rPr>
                        <a:t>2013.2014.2015</a:t>
                      </a:r>
                      <a:r>
                        <a:rPr lang="zh-CN" altLang="en-US" sz="1600" b="1" kern="100" dirty="0" smtClean="0">
                          <a:solidFill>
                            <a:srgbClr val="0033CC"/>
                          </a:solidFill>
                          <a:effectLst/>
                          <a:latin typeface="仿宋" panose="02010609060101010101" pitchFamily="49" charset="-122"/>
                          <a:ea typeface="仿宋" panose="02010609060101010101" pitchFamily="49" charset="-122"/>
                          <a:cs typeface="Times New Roman"/>
                        </a:rPr>
                        <a:t>、</a:t>
                      </a:r>
                      <a:r>
                        <a:rPr lang="en-US" altLang="zh-CN" sz="1600" b="1" kern="100" dirty="0" smtClean="0">
                          <a:solidFill>
                            <a:srgbClr val="0033CC"/>
                          </a:solidFill>
                          <a:effectLst/>
                          <a:latin typeface="仿宋" panose="02010609060101010101" pitchFamily="49" charset="-122"/>
                          <a:ea typeface="仿宋" panose="02010609060101010101" pitchFamily="49" charset="-122"/>
                          <a:cs typeface="Times New Roman"/>
                        </a:rPr>
                        <a:t>2016</a:t>
                      </a:r>
                      <a:r>
                        <a:rPr lang="zh-CN" sz="1600" b="1" kern="100" dirty="0" smtClean="0">
                          <a:solidFill>
                            <a:srgbClr val="0033CC"/>
                          </a:solidFill>
                          <a:effectLst/>
                          <a:latin typeface="仿宋" panose="02010609060101010101" pitchFamily="49" charset="-122"/>
                          <a:ea typeface="仿宋" panose="02010609060101010101" pitchFamily="49" charset="-122"/>
                          <a:cs typeface="Times New Roman"/>
                        </a:rPr>
                        <a:t>课</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标卷</a:t>
                      </a:r>
                      <a:r>
                        <a:rPr lang="en-US" sz="1600" b="1" kern="100" dirty="0">
                          <a:solidFill>
                            <a:srgbClr val="0033CC"/>
                          </a:solidFill>
                          <a:effectLst/>
                          <a:latin typeface="仿宋" panose="02010609060101010101" pitchFamily="49" charset="-122"/>
                          <a:ea typeface="仿宋" panose="02010609060101010101" pitchFamily="49" charset="-122"/>
                          <a:cs typeface="Times New Roman"/>
                        </a:rPr>
                        <a:t>I</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、课标卷Ⅱ三年相同</a:t>
                      </a:r>
                    </a:p>
                  </a:txBody>
                  <a:tcPr marL="0" marR="0" marT="0" marB="0" anchor="ctr"/>
                </a:tc>
                <a:tc rowSpan="2" hMerge="1">
                  <a:txBody>
                    <a:bodyPr/>
                    <a:lstStyle/>
                    <a:p>
                      <a:endParaRPr lang="zh-CN" altLang="en-US"/>
                    </a:p>
                  </a:txBody>
                  <a:tcPr/>
                </a:tc>
                <a:tc rowSpan="2" hMerge="1">
                  <a:txBody>
                    <a:bodyPr/>
                    <a:lstStyle/>
                    <a:p>
                      <a:endParaRPr lang="zh-CN" altLang="en-US"/>
                    </a:p>
                  </a:txBody>
                  <a:tcPr/>
                </a:tc>
                <a:tc rowSpan="2">
                  <a:txBody>
                    <a:bodyPr/>
                    <a:lstStyle/>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内容分析与概括</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翻译</a:t>
                      </a: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3"/>
                  </a:ext>
                </a:extLst>
              </a:tr>
              <a:tr h="406400">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dirty="0" smtClean="0">
                          <a:solidFill>
                            <a:srgbClr val="0033CC"/>
                          </a:solidFill>
                          <a:effectLst/>
                          <a:latin typeface="仿宋" panose="02010609060101010101" pitchFamily="49" charset="-122"/>
                          <a:ea typeface="仿宋" panose="02010609060101010101" pitchFamily="49" charset="-122"/>
                          <a:cs typeface="Times New Roman"/>
                        </a:rPr>
                        <a:t>7</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0004"/>
                  </a:ext>
                </a:extLst>
              </a:tr>
              <a:tr h="355600">
                <a:tc rowSpan="4">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课标卷Ⅱ</a:t>
                      </a:r>
                    </a:p>
                  </a:txBody>
                  <a:tcPr marL="0" marR="0" marT="0" marB="0" anchor="ctr"/>
                </a:tc>
                <a:tc>
                  <a:txBody>
                    <a:bodyPr/>
                    <a:lstStyle/>
                    <a:p>
                      <a:pPr marL="0" algn="l"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4</a:t>
                      </a:r>
                      <a:endParaRPr lang="zh-CN" sz="1600" b="1" kern="10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文言实词单音词解释</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文言实词单音词解释</a:t>
                      </a:r>
                    </a:p>
                  </a:txBody>
                  <a:tcPr marL="0" marR="0" marT="0" marB="0" anchor="ctr"/>
                </a:tc>
                <a:tc>
                  <a:txBody>
                    <a:bodyPr/>
                    <a:lstStyle/>
                    <a:p>
                      <a:pPr marL="0" algn="l" defTabSz="914400" rtl="0" eaLnBrk="1" latinLnBrk="0" hangingPunct="1">
                        <a:lnSpc>
                          <a:spcPts val="1350"/>
                        </a:lnSpc>
                        <a:spcAft>
                          <a:spcPts val="375"/>
                        </a:spcAft>
                      </a:pPr>
                      <a:r>
                        <a:rPr lang="zh-CN" sz="1600" b="1" kern="100">
                          <a:solidFill>
                            <a:srgbClr val="0033CC"/>
                          </a:solidFill>
                          <a:effectLst/>
                          <a:latin typeface="仿宋" panose="02010609060101010101" pitchFamily="49" charset="-122"/>
                          <a:ea typeface="仿宋" panose="02010609060101010101" pitchFamily="49" charset="-122"/>
                          <a:cs typeface="Times New Roman"/>
                        </a:rPr>
                        <a:t>文中划线句断句</a:t>
                      </a: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文</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中划线句断句</a:t>
                      </a:r>
                    </a:p>
                  </a:txBody>
                  <a:tcPr marL="0" marR="0" marT="0" marB="0" anchor="ctr"/>
                </a:tc>
                <a:extLst>
                  <a:ext uri="{0D108BD9-81ED-4DB2-BD59-A6C34878D82A}">
                    <a16:rowId xmlns:a16="http://schemas.microsoft.com/office/drawing/2014/main" xmlns="" val="10005"/>
                  </a:ext>
                </a:extLst>
              </a:tr>
              <a:tr h="533400">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5</a:t>
                      </a:r>
                      <a:endParaRPr lang="zh-CN" sz="1600" b="1" kern="10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句子表明</a:t>
                      </a: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内容的一组</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文中划线句断句</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加点词语的相关内容的解说（古代文化常识）</a:t>
                      </a: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文化常识</a:t>
                      </a:r>
                      <a:endPar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6"/>
                  </a:ext>
                </a:extLst>
              </a:tr>
              <a:tr h="177800">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a:solidFill>
                            <a:srgbClr val="0033CC"/>
                          </a:solidFill>
                          <a:effectLst/>
                          <a:latin typeface="仿宋" panose="02010609060101010101" pitchFamily="49" charset="-122"/>
                          <a:ea typeface="仿宋" panose="02010609060101010101" pitchFamily="49" charset="-122"/>
                          <a:cs typeface="Times New Roman"/>
                        </a:rPr>
                        <a:t>6</a:t>
                      </a:r>
                      <a:endParaRPr lang="zh-CN" sz="1600" b="1" kern="10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rowSpan="2" gridSpan="3">
                  <a:txBody>
                    <a:bodyPr/>
                    <a:lstStyle/>
                    <a:p>
                      <a:pPr marL="0" algn="l"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2013.2014.2015</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课标卷</a:t>
                      </a:r>
                      <a:r>
                        <a:rPr lang="en-US" sz="1600" b="1" kern="100" dirty="0">
                          <a:solidFill>
                            <a:srgbClr val="0033CC"/>
                          </a:solidFill>
                          <a:effectLst/>
                          <a:latin typeface="仿宋" panose="02010609060101010101" pitchFamily="49" charset="-122"/>
                          <a:ea typeface="仿宋" panose="02010609060101010101" pitchFamily="49" charset="-122"/>
                          <a:cs typeface="Times New Roman"/>
                        </a:rPr>
                        <a:t>I</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、课标卷Ⅱ三年相同</a:t>
                      </a:r>
                    </a:p>
                  </a:txBody>
                  <a:tcPr marL="0" marR="0" marT="0" marB="0" anchor="ctr"/>
                </a:tc>
                <a:tc rowSpan="2" hMerge="1">
                  <a:txBody>
                    <a:bodyPr/>
                    <a:lstStyle/>
                    <a:p>
                      <a:endParaRPr lang="zh-CN" altLang="en-US"/>
                    </a:p>
                  </a:txBody>
                  <a:tcPr/>
                </a:tc>
                <a:tc rowSpan="2" hMerge="1">
                  <a:txBody>
                    <a:bodyPr/>
                    <a:lstStyle/>
                    <a:p>
                      <a:endParaRPr lang="zh-CN" altLang="en-US"/>
                    </a:p>
                  </a:txBody>
                  <a:tcPr/>
                </a:tc>
                <a:tc rowSpan="2">
                  <a:txBody>
                    <a:bodyPr/>
                    <a:lstStyle/>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内容分析与概括</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翻译</a:t>
                      </a:r>
                      <a:endPar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7"/>
                  </a:ext>
                </a:extLst>
              </a:tr>
              <a:tr h="228600">
                <a:tc vMerge="1">
                  <a:txBody>
                    <a:bodyPr/>
                    <a:lstStyle/>
                    <a:p>
                      <a:endParaRPr lang="zh-CN" altLang="en-US"/>
                    </a:p>
                  </a:txBody>
                  <a:tcPr/>
                </a:tc>
                <a:tc>
                  <a:txBody>
                    <a:bodyPr/>
                    <a:lstStyle/>
                    <a:p>
                      <a:pPr marL="0" algn="l"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7</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0008"/>
                  </a:ext>
                </a:extLst>
              </a:tr>
            </a:tbl>
          </a:graphicData>
        </a:graphic>
      </p:graphicFrame>
      <p:sp>
        <p:nvSpPr>
          <p:cNvPr id="14418" name="Rectangle 2"/>
          <p:cNvSpPr>
            <a:spLocks noChangeArrowheads="1"/>
          </p:cNvSpPr>
          <p:nvPr/>
        </p:nvSpPr>
        <p:spPr bwMode="auto">
          <a:xfrm>
            <a:off x="467544" y="2"/>
            <a:ext cx="8208912"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2</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古诗文阅读</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5324723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467544" y="195488"/>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2</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古诗文阅读</a:t>
            </a:r>
            <a:endParaRPr lang="zh-CN" altLang="en-US" sz="2400" dirty="0">
              <a:solidFill>
                <a:srgbClr val="0033CC"/>
              </a:solidFill>
              <a:ea typeface="隶书" pitchFamily="49" charset="-122"/>
              <a:cs typeface="Times New Roman" pitchFamily="18" charset="0"/>
            </a:endParaRPr>
          </a:p>
        </p:txBody>
      </p:sp>
      <p:sp>
        <p:nvSpPr>
          <p:cNvPr id="16387" name="Rectangle 3"/>
          <p:cNvSpPr>
            <a:spLocks noChangeArrowheads="1"/>
          </p:cNvSpPr>
          <p:nvPr/>
        </p:nvSpPr>
        <p:spPr bwMode="auto">
          <a:xfrm>
            <a:off x="-1349375" y="896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graphicFrame>
        <p:nvGraphicFramePr>
          <p:cNvPr id="153633" name="Group 33"/>
          <p:cNvGraphicFramePr>
            <a:graphicFrameLocks noGrp="1"/>
          </p:cNvGraphicFramePr>
          <p:nvPr>
            <p:extLst>
              <p:ext uri="{D42A27DB-BD31-4B8C-83A1-F6EECF244321}">
                <p14:modId xmlns="" xmlns:p14="http://schemas.microsoft.com/office/powerpoint/2010/main" val="3520796664"/>
              </p:ext>
            </p:extLst>
          </p:nvPr>
        </p:nvGraphicFramePr>
        <p:xfrm>
          <a:off x="251520" y="699542"/>
          <a:ext cx="8610600" cy="3856044"/>
        </p:xfrm>
        <a:graphic>
          <a:graphicData uri="http://schemas.openxmlformats.org/drawingml/2006/table">
            <a:tbl>
              <a:tblPr/>
              <a:tblGrid>
                <a:gridCol w="1371600">
                  <a:extLst>
                    <a:ext uri="{9D8B030D-6E8A-4147-A177-3AD203B41FA5}">
                      <a16:colId xmlns="" xmlns:a16="http://schemas.microsoft.com/office/drawing/2014/main" val="20000"/>
                    </a:ext>
                  </a:extLst>
                </a:gridCol>
                <a:gridCol w="2971800">
                  <a:extLst>
                    <a:ext uri="{9D8B030D-6E8A-4147-A177-3AD203B41FA5}">
                      <a16:colId xmlns="" xmlns:a16="http://schemas.microsoft.com/office/drawing/2014/main" val="20001"/>
                    </a:ext>
                  </a:extLst>
                </a:gridCol>
                <a:gridCol w="1295400">
                  <a:extLst>
                    <a:ext uri="{9D8B030D-6E8A-4147-A177-3AD203B41FA5}">
                      <a16:colId xmlns="" xmlns:a16="http://schemas.microsoft.com/office/drawing/2014/main" val="20002"/>
                    </a:ext>
                  </a:extLst>
                </a:gridCol>
                <a:gridCol w="2971800">
                  <a:extLst>
                    <a:ext uri="{9D8B030D-6E8A-4147-A177-3AD203B41FA5}">
                      <a16:colId xmlns="" xmlns:a16="http://schemas.microsoft.com/office/drawing/2014/main" val="20003"/>
                    </a:ext>
                  </a:extLst>
                </a:gridCol>
              </a:tblGrid>
              <a:tr h="37371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显性变化</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隐性变化</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6" marB="342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说明以及</a:t>
                      </a:r>
                      <a:r>
                        <a:rPr kumimoji="0" lang="en-US" altLang="zh-CN"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2016</a:t>
                      </a: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趋势</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48233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第二大题</a:t>
                      </a:r>
                      <a:endParaRPr kumimoji="0" lang="zh-CN" altLang="en-US" sz="1400" b="1" i="0" u="none" strike="noStrike" cap="none" normalizeH="0" baseline="0" dirty="0">
                        <a:ln>
                          <a:noFill/>
                        </a:ln>
                        <a:solidFill>
                          <a:schemeClr val="tx1"/>
                        </a:solidFill>
                        <a:effectLst/>
                        <a:latin typeface="Arial"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古诗文阅读</a:t>
                      </a:r>
                      <a:endParaRPr kumimoji="0" lang="zh-CN" altLang="en-US" sz="1400" b="1" i="0" u="none" strike="noStrike" cap="none" normalizeH="0" baseline="0" dirty="0">
                        <a:ln>
                          <a:noFill/>
                        </a:ln>
                        <a:solidFill>
                          <a:schemeClr val="tx1"/>
                        </a:solidFill>
                        <a:effectLst/>
                        <a:latin typeface="Arial" pitchFamily="34"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2014</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第</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5</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题、</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以下各组句子中，全都表明</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xx</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的是</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变为</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对文中画波浪线的</a:t>
                      </a:r>
                      <a:r>
                        <a:rPr kumimoji="0" lang="zh-CN" altLang="en-US"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断句</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，正确的一项是</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2015</a:t>
                      </a:r>
                      <a:r>
                        <a:rPr kumimoji="0" lang="zh-CN" altLang="en-US"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第</a:t>
                      </a:r>
                      <a:r>
                        <a:rPr kumimoji="0" lang="en-US" altLang="zh-CN"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4</a:t>
                      </a:r>
                      <a:r>
                        <a:rPr kumimoji="0" lang="zh-CN" altLang="en-US"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题改为句读题，第</a:t>
                      </a:r>
                      <a:r>
                        <a:rPr kumimoji="0" lang="en-US" altLang="zh-CN"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5</a:t>
                      </a:r>
                      <a:r>
                        <a:rPr kumimoji="0" lang="zh-CN" altLang="en-US"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题改为文化常识题。</a:t>
                      </a:r>
                      <a:endParaRPr kumimoji="0" lang="en-US" altLang="zh-CN"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600" b="1" i="0" u="none" strike="noStrike" cap="none" normalizeH="0" baseline="0" dirty="0">
                        <a:ln>
                          <a:noFill/>
                        </a:ln>
                        <a:solidFill>
                          <a:schemeClr val="tx1"/>
                        </a:solidFill>
                        <a:effectLst/>
                        <a:latin typeface="Arial" pitchFamily="34"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从</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2014</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开始，第</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10</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题、</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补写出下列名句名篇中的空缺部分</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变为</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补写出下列句子中的空缺部分</a:t>
                      </a:r>
                      <a:r>
                        <a:rPr kumimoji="0" lang="zh-CN" altLang="en-US" sz="1600" b="1" i="0" u="none" strike="noStrike" cap="none" normalizeH="0" baseline="0" dirty="0">
                          <a:ln>
                            <a:noFill/>
                          </a:ln>
                          <a:solidFill>
                            <a:schemeClr val="tx1"/>
                          </a:solidFill>
                          <a:effectLst/>
                          <a:latin typeface="Arial"/>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endParaRPr kumimoji="0" lang="zh-CN" altLang="en-US" sz="1600" b="1" i="0" u="none" strike="noStrike" cap="none" normalizeH="0" baseline="0" dirty="0">
                        <a:ln>
                          <a:noFill/>
                        </a:ln>
                        <a:solidFill>
                          <a:schemeClr val="tx1"/>
                        </a:solidFill>
                        <a:effectLst/>
                        <a:latin typeface="Arial" pitchFamily="34" charset="0"/>
                        <a:ea typeface="仿宋" pitchFamily="49" charset="-122"/>
                        <a:cs typeface="Times New Roman" pitchFamily="18" charset="0"/>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注重</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文句</a:t>
                      </a: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理解</a:t>
                      </a:r>
                      <a:r>
                        <a:rPr kumimoji="0" lang="zh-CN" altLang="en-US" sz="16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（翻译题评分）</a:t>
                      </a:r>
                      <a:endParaRPr kumimoji="0" lang="en-US" altLang="zh-CN"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600" b="1" i="0" u="none" strike="noStrike" cap="none" normalizeH="0" baseline="0" dirty="0">
                        <a:ln>
                          <a:noFill/>
                        </a:ln>
                        <a:solidFill>
                          <a:schemeClr val="tx1"/>
                        </a:solidFill>
                        <a:effectLst/>
                        <a:latin typeface="Arial" pitchFamily="34"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注重情境运用</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沟通课内外</a:t>
                      </a:r>
                      <a:endParaRPr kumimoji="0" lang="zh-CN" altLang="en-US" sz="1600" b="1" i="0" u="none" strike="noStrike" cap="none" normalizeH="0" baseline="0" dirty="0">
                        <a:ln>
                          <a:noFill/>
                        </a:ln>
                        <a:solidFill>
                          <a:srgbClr val="FF0000"/>
                        </a:solidFill>
                        <a:effectLst/>
                        <a:latin typeface="Arial" pitchFamily="34" charset="0"/>
                        <a:ea typeface="仿宋" pitchFamily="49" charset="-122"/>
                        <a:cs typeface="Times New Roman" pitchFamily="18" charset="0"/>
                      </a:endParaRPr>
                    </a:p>
                  </a:txBody>
                  <a:tcPr marT="34286" marB="342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1</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、用客观题考查断句</a:t>
                      </a: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避免混乱</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以及评分时的困难</a:t>
                      </a: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，时</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降低难度</a:t>
                      </a: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。给</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出一定的语境，让考生更好地理解要背诵的篇目，在理解的基础上背诵。</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2</a:t>
                      </a:r>
                      <a:r>
                        <a:rPr kumimoji="0" lang="zh-CN" altLang="en-US" sz="16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2015</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延续句读题，删去单独实词题，增加文本涉及的文化常识解说题。</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a:ln>
                            <a:noFill/>
                          </a:ln>
                          <a:solidFill>
                            <a:srgbClr val="FF0000"/>
                          </a:solidFill>
                          <a:effectLst/>
                          <a:latin typeface="Arial" pitchFamily="34" charset="0"/>
                          <a:ea typeface="仿宋" pitchFamily="49" charset="-122"/>
                          <a:cs typeface="Times New Roman" pitchFamily="18" charset="0"/>
                        </a:rPr>
                        <a:t>☆</a:t>
                      </a:r>
                      <a:r>
                        <a:rPr kumimoji="0" lang="en-US" altLang="zh-CN"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2016</a:t>
                      </a:r>
                      <a:r>
                        <a:rPr kumimoji="0" lang="zh-CN" altLang="en-US"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延续</a:t>
                      </a:r>
                      <a:r>
                        <a:rPr kumimoji="0" lang="zh-CN" altLang="en-US" sz="1600" b="1" i="0" u="none" strike="noStrike" cap="none" normalizeH="0" baseline="0" dirty="0">
                          <a:ln>
                            <a:noFill/>
                          </a:ln>
                          <a:solidFill>
                            <a:srgbClr val="FF0000"/>
                          </a:solidFill>
                          <a:effectLst/>
                          <a:latin typeface="Arial" pitchFamily="34" charset="0"/>
                          <a:ea typeface="仿宋" pitchFamily="49" charset="-122"/>
                          <a:cs typeface="Times New Roman" pitchFamily="18" charset="0"/>
                        </a:rPr>
                        <a:t>句读题、文化常识题（不为难学生</a:t>
                      </a:r>
                      <a:r>
                        <a:rPr kumimoji="0" lang="zh-CN" altLang="en-US"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），题型常规。文化常识重语境！</a:t>
                      </a:r>
                      <a:endParaRPr kumimoji="0" lang="en-US" altLang="zh-CN"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a:t>
                      </a:r>
                      <a:r>
                        <a:rPr kumimoji="0" lang="en-US" altLang="zh-CN"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2017</a:t>
                      </a:r>
                      <a:r>
                        <a:rPr kumimoji="0" lang="zh-CN" altLang="en-US" sz="1600" b="1" i="0" u="none" strike="noStrike" cap="none" normalizeH="0" baseline="0" dirty="0" smtClean="0">
                          <a:ln>
                            <a:noFill/>
                          </a:ln>
                          <a:solidFill>
                            <a:srgbClr val="FF0000"/>
                          </a:solidFill>
                          <a:effectLst/>
                          <a:latin typeface="Arial" pitchFamily="34" charset="0"/>
                          <a:ea typeface="仿宋" pitchFamily="49" charset="-122"/>
                          <a:cs typeface="Times New Roman" pitchFamily="18" charset="0"/>
                        </a:rPr>
                        <a:t>文言文保持稳定，诗歌侧重鉴赏基础。</a:t>
                      </a:r>
                      <a:endParaRPr kumimoji="0" lang="zh-CN" altLang="en-US" sz="1600" b="1" i="0" u="none" strike="noStrike" cap="none" normalizeH="0" baseline="0" dirty="0">
                        <a:ln>
                          <a:noFill/>
                        </a:ln>
                        <a:solidFill>
                          <a:srgbClr val="FF0000"/>
                        </a:solidFill>
                        <a:effectLst/>
                        <a:latin typeface="Arial" pitchFamily="34" charset="0"/>
                        <a:ea typeface="仿宋" pitchFamily="49" charset="-122"/>
                        <a:cs typeface="Times New Roman" pitchFamily="18" charset="0"/>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6406" name="Text Box 34"/>
          <p:cNvSpPr txBox="1">
            <a:spLocks noChangeArrowheads="1"/>
          </p:cNvSpPr>
          <p:nvPr/>
        </p:nvSpPr>
        <p:spPr bwMode="auto">
          <a:xfrm>
            <a:off x="372867" y="4513144"/>
            <a:ext cx="8703068"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sz="1800" dirty="0"/>
              <a:t>第二大题    稳定</a:t>
            </a:r>
            <a:r>
              <a:rPr lang="zh-CN" altLang="en-US" sz="1800" dirty="0" smtClean="0"/>
              <a:t>突变稳定：</a:t>
            </a:r>
            <a:r>
              <a:rPr lang="zh-CN" altLang="en-US" sz="1800" u="sng" dirty="0"/>
              <a:t>回归</a:t>
            </a:r>
            <a:r>
              <a:rPr lang="zh-CN" altLang="en-US" sz="1800" u="sng" dirty="0">
                <a:solidFill>
                  <a:srgbClr val="FF3300"/>
                </a:solidFill>
              </a:rPr>
              <a:t>语文学科的本质</a:t>
            </a:r>
            <a:r>
              <a:rPr lang="zh-CN" altLang="en-US" sz="1800" u="sng" dirty="0"/>
              <a:t>（诗歌部分保持稳定），回归古诗文学习原初。</a:t>
            </a:r>
          </a:p>
        </p:txBody>
      </p:sp>
      <p:grpSp>
        <p:nvGrpSpPr>
          <p:cNvPr id="11" name="组合 10"/>
          <p:cNvGrpSpPr/>
          <p:nvPr/>
        </p:nvGrpSpPr>
        <p:grpSpPr>
          <a:xfrm>
            <a:off x="251520" y="745201"/>
            <a:ext cx="1296144" cy="386407"/>
            <a:chOff x="539552" y="745183"/>
            <a:chExt cx="1368152" cy="602431"/>
          </a:xfrm>
        </p:grpSpPr>
        <p:sp>
          <p:nvSpPr>
            <p:cNvPr id="16407" name="Text Box 36"/>
            <p:cNvSpPr txBox="1">
              <a:spLocks noChangeArrowheads="1"/>
            </p:cNvSpPr>
            <p:nvPr/>
          </p:nvSpPr>
          <p:spPr bwMode="auto">
            <a:xfrm>
              <a:off x="1069504" y="745183"/>
              <a:ext cx="838200" cy="4798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sz="1400" dirty="0"/>
                <a:t>变化</a:t>
              </a:r>
            </a:p>
          </p:txBody>
        </p:sp>
        <p:cxnSp>
          <p:nvCxnSpPr>
            <p:cNvPr id="9" name="直接连接符 8"/>
            <p:cNvCxnSpPr/>
            <p:nvPr/>
          </p:nvCxnSpPr>
          <p:spPr>
            <a:xfrm>
              <a:off x="539552" y="915566"/>
              <a:ext cx="1368152" cy="4320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4549150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17411"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 xmlns:p14="http://schemas.microsoft.com/office/powerpoint/2010/main" val="985067697"/>
              </p:ext>
            </p:extLst>
          </p:nvPr>
        </p:nvGraphicFramePr>
        <p:xfrm>
          <a:off x="152400" y="481898"/>
          <a:ext cx="8812088" cy="4717089"/>
        </p:xfrm>
        <a:graphic>
          <a:graphicData uri="http://schemas.openxmlformats.org/drawingml/2006/table">
            <a:tbl>
              <a:tblPr firstRow="1" firstCol="1" bandRow="1">
                <a:tableStyleId>{5C22544A-7EE6-4342-B048-85BDC9FD1C3A}</a:tableStyleId>
              </a:tblPr>
              <a:tblGrid>
                <a:gridCol w="675185">
                  <a:extLst>
                    <a:ext uri="{9D8B030D-6E8A-4147-A177-3AD203B41FA5}">
                      <a16:colId xmlns:a16="http://schemas.microsoft.com/office/drawing/2014/main" xmlns="" val="20000"/>
                    </a:ext>
                  </a:extLst>
                </a:gridCol>
                <a:gridCol w="642511">
                  <a:extLst>
                    <a:ext uri="{9D8B030D-6E8A-4147-A177-3AD203B41FA5}">
                      <a16:colId xmlns:a16="http://schemas.microsoft.com/office/drawing/2014/main" xmlns="" val="20001"/>
                    </a:ext>
                  </a:extLst>
                </a:gridCol>
                <a:gridCol w="1317696">
                  <a:extLst>
                    <a:ext uri="{9D8B030D-6E8A-4147-A177-3AD203B41FA5}">
                      <a16:colId xmlns:a16="http://schemas.microsoft.com/office/drawing/2014/main" xmlns="" val="20002"/>
                    </a:ext>
                  </a:extLst>
                </a:gridCol>
                <a:gridCol w="2054486">
                  <a:extLst>
                    <a:ext uri="{9D8B030D-6E8A-4147-A177-3AD203B41FA5}">
                      <a16:colId xmlns:a16="http://schemas.microsoft.com/office/drawing/2014/main" xmlns="" val="20003"/>
                    </a:ext>
                  </a:extLst>
                </a:gridCol>
                <a:gridCol w="885983">
                  <a:extLst>
                    <a:ext uri="{9D8B030D-6E8A-4147-A177-3AD203B41FA5}">
                      <a16:colId xmlns:a16="http://schemas.microsoft.com/office/drawing/2014/main" xmlns="" val="20004"/>
                    </a:ext>
                  </a:extLst>
                </a:gridCol>
                <a:gridCol w="1671465">
                  <a:extLst>
                    <a:ext uri="{9D8B030D-6E8A-4147-A177-3AD203B41FA5}">
                      <a16:colId xmlns:a16="http://schemas.microsoft.com/office/drawing/2014/main" xmlns="" val="20005"/>
                    </a:ext>
                  </a:extLst>
                </a:gridCol>
                <a:gridCol w="1564762">
                  <a:extLst>
                    <a:ext uri="{9D8B030D-6E8A-4147-A177-3AD203B41FA5}">
                      <a16:colId xmlns:a16="http://schemas.microsoft.com/office/drawing/2014/main" xmlns="" val="20006"/>
                    </a:ext>
                  </a:extLst>
                </a:gridCol>
              </a:tblGrid>
              <a:tr h="322889">
                <a:tc>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年份</a:t>
                      </a:r>
                    </a:p>
                  </a:txBody>
                  <a:tcPr marL="0" marR="0" marT="0" marB="0" anchor="ctr"/>
                </a:tc>
                <a:tc gridSpan="3">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课标卷Ⅰ</a:t>
                      </a:r>
                    </a:p>
                  </a:txBody>
                  <a:tcPr marL="0" marR="0" marT="0" marB="0" anchor="ctr"/>
                </a:tc>
                <a:tc hMerge="1">
                  <a:txBody>
                    <a:bodyPr/>
                    <a:lstStyle/>
                    <a:p>
                      <a:endParaRPr lang="zh-CN" altLang="en-US"/>
                    </a:p>
                  </a:txBody>
                  <a:tcPr/>
                </a:tc>
                <a:tc hMerge="1">
                  <a:txBody>
                    <a:bodyPr/>
                    <a:lstStyle/>
                    <a:p>
                      <a:endParaRPr lang="zh-CN" altLang="en-US"/>
                    </a:p>
                  </a:txBody>
                  <a:tcPr/>
                </a:tc>
                <a:tc gridSpan="3">
                  <a:txBody>
                    <a:bodyPr/>
                    <a:lstStyle/>
                    <a:p>
                      <a:pPr marL="0" algn="l" defTabSz="914400" rtl="0" eaLnBrk="1" latinLnBrk="0" hangingPunct="1">
                        <a:lnSpc>
                          <a:spcPts val="1350"/>
                        </a:lnSpc>
                        <a:spcAft>
                          <a:spcPts val="375"/>
                        </a:spcAft>
                      </a:pPr>
                      <a:r>
                        <a:rPr lang="zh-CN" sz="1600" b="1" kern="100" dirty="0">
                          <a:solidFill>
                            <a:schemeClr val="bg1"/>
                          </a:solidFill>
                          <a:effectLst/>
                          <a:latin typeface="仿宋" panose="02010609060101010101" pitchFamily="49" charset="-122"/>
                          <a:ea typeface="仿宋" panose="02010609060101010101" pitchFamily="49" charset="-122"/>
                          <a:cs typeface="Times New Roman"/>
                        </a:rPr>
                        <a:t>课标卷Ⅱ</a:t>
                      </a:r>
                    </a:p>
                  </a:txBody>
                  <a:tcPr marL="0" marR="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1219200">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sz="1600" b="1" kern="100" dirty="0" smtClean="0">
                          <a:solidFill>
                            <a:srgbClr val="0033CC"/>
                          </a:solidFill>
                          <a:effectLst/>
                          <a:latin typeface="仿宋" panose="02010609060101010101" pitchFamily="49" charset="-122"/>
                          <a:ea typeface="仿宋" panose="02010609060101010101" pitchFamily="49" charset="-122"/>
                          <a:cs typeface="Times New Roman"/>
                        </a:rPr>
                        <a:t>莱·巴尔莱塔</a:t>
                      </a: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喂自己影子吃饭的人</a:t>
                      </a: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a:t>
                      </a:r>
                    </a:p>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1401</a:t>
                      </a:r>
                      <a:r>
                        <a:rPr lang="zh-CN" altLang="zh-CN" sz="1600" b="1" kern="100" dirty="0">
                          <a:solidFill>
                            <a:srgbClr val="0033CC"/>
                          </a:solidFill>
                          <a:effectLst/>
                          <a:latin typeface="仿宋" panose="02010609060101010101" pitchFamily="49" charset="-122"/>
                          <a:ea typeface="仿宋" panose="02010609060101010101" pitchFamily="49" charset="-122"/>
                          <a:cs typeface="Times New Roman"/>
                        </a:rPr>
                        <a:t>字</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、分析概括</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、艺术构思</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、情节安排探究</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阿城《峡谷》</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1327</a:t>
                      </a:r>
                      <a:r>
                        <a:rPr lang="zh-CN" altLang="zh-CN" sz="1600" b="1" kern="100" dirty="0">
                          <a:solidFill>
                            <a:srgbClr val="0033CC"/>
                          </a:solidFill>
                          <a:effectLst/>
                          <a:latin typeface="仿宋" panose="02010609060101010101" pitchFamily="49" charset="-122"/>
                          <a:ea typeface="仿宋" panose="02010609060101010101" pitchFamily="49" charset="-122"/>
                          <a:cs typeface="Times New Roman"/>
                        </a:rPr>
                        <a:t>字</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、分析概括</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、鉴赏形象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、艺术构思和结构探究</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1"/>
                  </a:ext>
                </a:extLst>
              </a:tr>
              <a:tr h="1041400">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algn="l" defTabSz="914400" rtl="0" eaLnBrk="1" latinLnBrk="0" hangingPunct="1">
                        <a:lnSpc>
                          <a:spcPts val="1350"/>
                        </a:lnSpc>
                        <a:spcAft>
                          <a:spcPts val="375"/>
                        </a:spcAft>
                      </a:pP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叶紫</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古渡头</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a:t>
                      </a:r>
                      <a:r>
                        <a:rPr lang="en-US" sz="1600" b="1" kern="100" dirty="0">
                          <a:solidFill>
                            <a:srgbClr val="0033CC"/>
                          </a:solidFill>
                          <a:effectLst/>
                          <a:latin typeface="仿宋" panose="02010609060101010101" pitchFamily="49" charset="-122"/>
                          <a:ea typeface="仿宋" panose="02010609060101010101" pitchFamily="49" charset="-122"/>
                          <a:cs typeface="Times New Roman"/>
                        </a:rPr>
                        <a:t>         </a:t>
                      </a: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1604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字</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、分析概括</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、艺术构思</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、文本结构和主旨探究</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刘庆邦《鞋》</a:t>
                      </a:r>
                      <a:r>
                        <a:rPr lang="en-US" sz="1600" b="1" kern="100" dirty="0">
                          <a:solidFill>
                            <a:srgbClr val="0033CC"/>
                          </a:solidFill>
                          <a:effectLst/>
                          <a:latin typeface="仿宋" panose="02010609060101010101" pitchFamily="49" charset="-122"/>
                          <a:ea typeface="仿宋" panose="02010609060101010101" pitchFamily="49" charset="-122"/>
                          <a:cs typeface="Times New Roman"/>
                        </a:rPr>
                        <a:t>  </a:t>
                      </a: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1595</a:t>
                      </a:r>
                      <a:r>
                        <a:rPr lang="zh-CN" altLang="zh-CN" sz="1600" b="1" kern="100" dirty="0">
                          <a:solidFill>
                            <a:srgbClr val="0033CC"/>
                          </a:solidFill>
                          <a:effectLst/>
                          <a:latin typeface="仿宋" panose="02010609060101010101" pitchFamily="49" charset="-122"/>
                          <a:ea typeface="仿宋" panose="02010609060101010101" pitchFamily="49" charset="-122"/>
                          <a:cs typeface="Times New Roman"/>
                        </a:rPr>
                        <a:t>字</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、综合赏析</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、艺术构思</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、文本结构探究</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2"/>
                  </a:ext>
                </a:extLst>
              </a:tr>
              <a:tr h="1270000">
                <a:tc>
                  <a:txBody>
                    <a:bodyPr/>
                    <a:lstStyle/>
                    <a:p>
                      <a:pPr marL="0" algn="l" defTabSz="914400" rtl="0" eaLnBrk="1" latinLnBrk="0" hangingPunct="1">
                        <a:lnSpc>
                          <a:spcPts val="1350"/>
                        </a:lnSpc>
                        <a:spcAft>
                          <a:spcPts val="375"/>
                        </a:spcAft>
                      </a:pPr>
                      <a:r>
                        <a:rPr lang="en-US" sz="16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6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李德霞《马兰花》</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sz="1600" b="1" kern="100" dirty="0">
                          <a:solidFill>
                            <a:srgbClr val="0033CC"/>
                          </a:solidFill>
                          <a:effectLst/>
                          <a:latin typeface="仿宋" panose="02010609060101010101" pitchFamily="49" charset="-122"/>
                          <a:ea typeface="仿宋" panose="02010609060101010101" pitchFamily="49" charset="-122"/>
                          <a:cs typeface="Times New Roman"/>
                        </a:rPr>
                        <a:t> </a:t>
                      </a: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1486</a:t>
                      </a:r>
                      <a:r>
                        <a:rPr lang="zh-CN" altLang="en-US" sz="1600" b="1" kern="100" dirty="0" smtClean="0">
                          <a:solidFill>
                            <a:srgbClr val="0033CC"/>
                          </a:solidFill>
                          <a:effectLst/>
                          <a:latin typeface="仿宋" panose="02010609060101010101" pitchFamily="49" charset="-122"/>
                          <a:ea typeface="仿宋" panose="02010609060101010101" pitchFamily="49" charset="-122"/>
                          <a:cs typeface="Times New Roman"/>
                        </a:rPr>
                        <a:t>字</a:t>
                      </a:r>
                      <a:endParaRPr lang="zh-CN" altLang="en-US"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、综合赏析</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、小说线索（双线）</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、情节安排及人物心理探究</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     </a:t>
                      </a:r>
                      <a:r>
                        <a:rPr lang="zh-CN" sz="1600" b="1" kern="100" dirty="0">
                          <a:solidFill>
                            <a:srgbClr val="0033CC"/>
                          </a:solidFill>
                          <a:effectLst/>
                          <a:latin typeface="仿宋" panose="02010609060101010101" pitchFamily="49" charset="-122"/>
                          <a:ea typeface="仿宋" panose="02010609060101010101" pitchFamily="49" charset="-122"/>
                          <a:cs typeface="Times New Roman"/>
                        </a:rPr>
                        <a:t>小说</a:t>
                      </a:r>
                    </a:p>
                  </a:txBody>
                  <a:tcPr marL="0" marR="0" marT="0" marB="0" vert="eaVert"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刘震云《塾师老汪》</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1615</a:t>
                      </a:r>
                      <a:r>
                        <a:rPr lang="zh-CN" altLang="zh-CN" sz="1600" b="1" kern="100" dirty="0">
                          <a:solidFill>
                            <a:srgbClr val="0033CC"/>
                          </a:solidFill>
                          <a:effectLst/>
                          <a:latin typeface="仿宋" panose="02010609060101010101" pitchFamily="49" charset="-122"/>
                          <a:ea typeface="仿宋" panose="02010609060101010101" pitchFamily="49" charset="-122"/>
                          <a:cs typeface="Times New Roman"/>
                        </a:rPr>
                        <a:t>字</a:t>
                      </a:r>
                    </a:p>
                    <a:p>
                      <a:pPr marL="0" algn="l" defTabSz="914400" rtl="0" eaLnBrk="1" latinLnBrk="0" hangingPunct="1">
                        <a:lnSpc>
                          <a:spcPts val="1350"/>
                        </a:lnSpc>
                        <a:spcAft>
                          <a:spcPts val="375"/>
                        </a:spcAft>
                      </a:pP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1</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、综合赏析</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2</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3</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、理解分析</a:t>
                      </a:r>
                      <a:endParaRPr lang="en-US" altLang="zh-CN" sz="1600" b="1" kern="100" dirty="0">
                        <a:solidFill>
                          <a:srgbClr val="0033CC"/>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a:solidFill>
                            <a:srgbClr val="0033CC"/>
                          </a:solidFill>
                          <a:effectLst/>
                          <a:latin typeface="仿宋" panose="02010609060101010101" pitchFamily="49" charset="-122"/>
                          <a:ea typeface="仿宋" panose="02010609060101010101" pitchFamily="49" charset="-122"/>
                          <a:cs typeface="Times New Roman"/>
                        </a:rPr>
                        <a:t>4</a:t>
                      </a:r>
                      <a:r>
                        <a:rPr lang="zh-CN" altLang="en-US" sz="1600" b="1" kern="100" dirty="0">
                          <a:solidFill>
                            <a:srgbClr val="0033CC"/>
                          </a:solidFill>
                          <a:effectLst/>
                          <a:latin typeface="仿宋" panose="02010609060101010101" pitchFamily="49" charset="-122"/>
                          <a:ea typeface="仿宋" panose="02010609060101010101" pitchFamily="49" charset="-122"/>
                          <a:cs typeface="Times New Roman"/>
                        </a:rPr>
                        <a:t>、人物形象比较探究</a:t>
                      </a:r>
                      <a:endParaRPr lang="zh-CN" sz="1600" b="1" kern="100" dirty="0">
                        <a:solidFill>
                          <a:srgbClr val="0033CC"/>
                        </a:solidFill>
                        <a:effectLst/>
                        <a:latin typeface="仿宋" panose="02010609060101010101" pitchFamily="49" charset="-122"/>
                        <a:ea typeface="仿宋" panose="02010609060101010101" pitchFamily="49" charset="-122"/>
                        <a:cs typeface="Times New Roman"/>
                      </a:endParaRPr>
                    </a:p>
                  </a:txBody>
                  <a:tcPr marL="0" marR="0" marT="0" marB="0" anchor="ctr"/>
                </a:tc>
                <a:extLst>
                  <a:ext uri="{0D108BD9-81ED-4DB2-BD59-A6C34878D82A}">
                    <a16:rowId xmlns:a16="http://schemas.microsoft.com/office/drawing/2014/main" xmlns="" val="10003"/>
                  </a:ext>
                </a:extLst>
              </a:tr>
              <a:tr h="863600">
                <a:tc>
                  <a:txBody>
                    <a:bodyPr/>
                    <a:lstStyle/>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2016</a:t>
                      </a: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小说</a:t>
                      </a:r>
                    </a:p>
                    <a:p>
                      <a:pPr marL="0" marR="0" indent="0" algn="l" defTabSz="914400" rtl="0" eaLnBrk="1" fontAlgn="auto" latinLnBrk="0" hangingPunct="1">
                        <a:lnSpc>
                          <a:spcPts val="1350"/>
                        </a:lnSpc>
                        <a:spcBef>
                          <a:spcPts val="0"/>
                        </a:spcBef>
                        <a:spcAft>
                          <a:spcPts val="375"/>
                        </a:spcAft>
                        <a:buClrTx/>
                        <a:buSzTx/>
                        <a:buFontTx/>
                        <a:buNone/>
                        <a:tabLst/>
                        <a:defRPr/>
                      </a:pPr>
                      <a:endPar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vert="eaVert" anchor="ctr"/>
                </a:tc>
                <a:tc>
                  <a:txBody>
                    <a:bodyPr/>
                    <a:lstStyle/>
                    <a:p>
                      <a:pPr marL="0" algn="l" defTabSz="914400" rtl="0" eaLnBrk="1" latinLnBrk="0" hangingPunct="1">
                        <a:lnSpc>
                          <a:spcPts val="1350"/>
                        </a:lnSpc>
                        <a:spcAft>
                          <a:spcPts val="375"/>
                        </a:spcAft>
                      </a:pP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李锐</a:t>
                      </a: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锄</a:t>
                      </a: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a:t>
                      </a:r>
                      <a:endParaRPr lang="zh-CN" alt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1</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分析鉴赏</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2</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、分析标题寓意</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3</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、夸张词语作用</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4</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、句子作用探究</a:t>
                      </a:r>
                      <a:endParaRPr lang="zh-CN" altLang="en-US"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小说</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  </a:t>
                      </a:r>
                      <a:endPar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vert="eaVert" anchor="ctr"/>
                </a:tc>
                <a:tc>
                  <a:txBody>
                    <a:bodyPr/>
                    <a:lstStyle/>
                    <a:p>
                      <a:pPr marL="0" algn="l" defTabSz="914400" rtl="0" eaLnBrk="1" latinLnBrk="0" hangingPunct="1">
                        <a:lnSpc>
                          <a:spcPts val="1350"/>
                        </a:lnSpc>
                        <a:spcAft>
                          <a:spcPts val="375"/>
                        </a:spcAft>
                      </a:pPr>
                      <a:r>
                        <a:rPr lang="zh-CN" altLang="zh-CN" sz="1800" kern="1200" dirty="0" smtClean="0">
                          <a:solidFill>
                            <a:srgbClr val="FF0000"/>
                          </a:solidFill>
                          <a:latin typeface="+mn-lt"/>
                          <a:ea typeface="+mn-ea"/>
                          <a:cs typeface="+mn-cs"/>
                        </a:rPr>
                        <a:t> </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迈尔尼《战争》</a:t>
                      </a:r>
                      <a:endParaRPr lang="zh-CN" altLang="en-US"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1</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、分析鉴赏</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2</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、人物形象</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3</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、艺术技巧</a:t>
                      </a:r>
                      <a:endPar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4</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、探究题目</a:t>
                      </a: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r>
            </a:tbl>
          </a:graphicData>
        </a:graphic>
      </p:graphicFrame>
      <p:sp>
        <p:nvSpPr>
          <p:cNvPr id="17450" name="Rectangle 2"/>
          <p:cNvSpPr>
            <a:spLocks noChangeArrowheads="1"/>
          </p:cNvSpPr>
          <p:nvPr/>
        </p:nvSpPr>
        <p:spPr bwMode="auto">
          <a:xfrm>
            <a:off x="323529" y="73575"/>
            <a:ext cx="8496944"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3</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文学类文本</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25941969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1196998" y="-164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graphicFrame>
        <p:nvGraphicFramePr>
          <p:cNvPr id="154834" name="Group 210"/>
          <p:cNvGraphicFramePr>
            <a:graphicFrameLocks noGrp="1"/>
          </p:cNvGraphicFramePr>
          <p:nvPr>
            <p:extLst>
              <p:ext uri="{D42A27DB-BD31-4B8C-83A1-F6EECF244321}">
                <p14:modId xmlns="" xmlns:p14="http://schemas.microsoft.com/office/powerpoint/2010/main" val="4160736492"/>
              </p:ext>
            </p:extLst>
          </p:nvPr>
        </p:nvGraphicFramePr>
        <p:xfrm>
          <a:off x="228600" y="627538"/>
          <a:ext cx="8915400" cy="3692036"/>
        </p:xfrm>
        <a:graphic>
          <a:graphicData uri="http://schemas.openxmlformats.org/drawingml/2006/table">
            <a:tbl>
              <a:tblPr/>
              <a:tblGrid>
                <a:gridCol w="1066800">
                  <a:extLst>
                    <a:ext uri="{9D8B030D-6E8A-4147-A177-3AD203B41FA5}">
                      <a16:colId xmlns="" xmlns:a16="http://schemas.microsoft.com/office/drawing/2014/main" val="20000"/>
                    </a:ext>
                  </a:extLst>
                </a:gridCol>
                <a:gridCol w="2600325">
                  <a:extLst>
                    <a:ext uri="{9D8B030D-6E8A-4147-A177-3AD203B41FA5}">
                      <a16:colId xmlns="" xmlns:a16="http://schemas.microsoft.com/office/drawing/2014/main" val="20001"/>
                    </a:ext>
                  </a:extLst>
                </a:gridCol>
                <a:gridCol w="2060575">
                  <a:extLst>
                    <a:ext uri="{9D8B030D-6E8A-4147-A177-3AD203B41FA5}">
                      <a16:colId xmlns="" xmlns:a16="http://schemas.microsoft.com/office/drawing/2014/main" val="20002"/>
                    </a:ext>
                  </a:extLst>
                </a:gridCol>
                <a:gridCol w="3187700">
                  <a:extLst>
                    <a:ext uri="{9D8B030D-6E8A-4147-A177-3AD203B41FA5}">
                      <a16:colId xmlns="" xmlns:a16="http://schemas.microsoft.com/office/drawing/2014/main" val="20003"/>
                    </a:ext>
                  </a:extLst>
                </a:gridCol>
              </a:tblGrid>
              <a:tr h="28574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9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     变化</a:t>
                      </a:r>
                      <a:endParaRPr kumimoji="0" lang="zh-CN" altLang="en-US" sz="900" b="1" i="0" u="none" strike="noStrike" cap="none" normalizeH="0" baseline="0" dirty="0">
                        <a:ln>
                          <a:noFill/>
                        </a:ln>
                        <a:solidFill>
                          <a:schemeClr val="tx1"/>
                        </a:solidFill>
                        <a:effectLst/>
                        <a:latin typeface="Arial"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a:ln>
                            <a:noFill/>
                          </a:ln>
                          <a:solidFill>
                            <a:schemeClr val="tx1"/>
                          </a:solidFill>
                          <a:effectLst/>
                          <a:latin typeface="宋体" pitchFamily="2" charset="-122"/>
                          <a:ea typeface="宋体" pitchFamily="2" charset="-122"/>
                          <a:cs typeface="Times New Roman" pitchFamily="18" charset="0"/>
                        </a:rPr>
                        <a:t>显性变化</a:t>
                      </a:r>
                      <a:endParaRPr kumimoji="0" lang="zh-CN" altLang="en-US" sz="1400" b="1" i="0" u="none" strike="noStrike" cap="none" normalizeH="0" baseline="0">
                        <a:ln>
                          <a:noFill/>
                        </a:ln>
                        <a:solidFill>
                          <a:schemeClr val="tx1"/>
                        </a:solidFill>
                        <a:effectLst/>
                        <a:latin typeface="Arial"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a:ln>
                            <a:noFill/>
                          </a:ln>
                          <a:solidFill>
                            <a:schemeClr val="tx1"/>
                          </a:solidFill>
                          <a:effectLst/>
                          <a:latin typeface="宋体" pitchFamily="2" charset="-122"/>
                          <a:ea typeface="宋体" pitchFamily="2" charset="-122"/>
                          <a:cs typeface="Times New Roman" pitchFamily="18" charset="0"/>
                        </a:rPr>
                        <a:t>隐性变化</a:t>
                      </a:r>
                    </a:p>
                  </a:txBody>
                  <a:tcPr marT="34286" marB="342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说明以及</a:t>
                      </a:r>
                      <a:r>
                        <a:rPr kumimoji="0" lang="en-US" altLang="zh-CN"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2016</a:t>
                      </a: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趋势</a:t>
                      </a:r>
                      <a:endParaRPr kumimoji="0" lang="zh-CN" altLang="en-US" sz="1400" b="1" i="0" u="none" strike="noStrike" cap="none" normalizeH="0" baseline="0" dirty="0">
                        <a:ln>
                          <a:noFill/>
                        </a:ln>
                        <a:solidFill>
                          <a:schemeClr val="tx1"/>
                        </a:solidFill>
                        <a:effectLst/>
                        <a:latin typeface="Arial"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40629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a:ln>
                            <a:noFill/>
                          </a:ln>
                          <a:solidFill>
                            <a:schemeClr val="tx1"/>
                          </a:solidFill>
                          <a:effectLst/>
                          <a:latin typeface="宋体" pitchFamily="2" charset="-122"/>
                          <a:ea typeface="宋体" pitchFamily="2" charset="-122"/>
                          <a:cs typeface="Times New Roman" pitchFamily="18" charset="0"/>
                        </a:rPr>
                        <a:t>第三大题</a:t>
                      </a:r>
                      <a:endParaRPr kumimoji="0" lang="zh-CN" altLang="en-US" sz="1400" b="1" i="0" u="none" strike="noStrike" cap="none" normalizeH="0" baseline="0">
                        <a:ln>
                          <a:noFill/>
                        </a:ln>
                        <a:solidFill>
                          <a:schemeClr val="tx1"/>
                        </a:solidFill>
                        <a:effectLst/>
                        <a:latin typeface="Arial"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a:ln>
                            <a:noFill/>
                          </a:ln>
                          <a:solidFill>
                            <a:schemeClr val="tx1"/>
                          </a:solidFill>
                          <a:effectLst/>
                          <a:latin typeface="Times New Roman" pitchFamily="18" charset="0"/>
                          <a:ea typeface="仿宋" pitchFamily="49" charset="-122"/>
                          <a:cs typeface="Times New Roman" pitchFamily="18" charset="0"/>
                        </a:rPr>
                        <a:t>文学类文本</a:t>
                      </a:r>
                      <a:endParaRPr kumimoji="0" lang="zh-CN" altLang="en-US" sz="1400" b="1" i="0" u="none" strike="noStrike" cap="none" normalizeH="0" baseline="0">
                        <a:ln>
                          <a:noFill/>
                        </a:ln>
                        <a:solidFill>
                          <a:schemeClr val="tx1"/>
                        </a:solidFill>
                        <a:effectLst/>
                        <a:latin typeface="Arial" charset="0"/>
                        <a:ea typeface="宋体" pitchFamily="2" charset="-122"/>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选文变化：</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2014</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小说</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鞋</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用</a:t>
                      </a:r>
                      <a:r>
                        <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后记</a:t>
                      </a:r>
                      <a:r>
                        <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结尾，将封闭的文本变为开放的结构，有突破。（乙卷</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古渡头没变化</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2015《</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塾师老汪</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探究题，比较人物形象，需要熟悉课本内容。</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1</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2014《</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鞋</a:t>
                      </a: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五选二题，设计上突破以前多是对</a:t>
                      </a:r>
                      <a:r>
                        <a:rPr kumimoji="0" lang="zh-CN" altLang="en-US" sz="16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小说内容的分析和概括</a:t>
                      </a:r>
                      <a:r>
                        <a:rPr kumimoji="0" lang="zh-CN" altLang="en-US" sz="16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，考查理解能力，变为思想艺术特色方面，考查分析鉴赏能力。</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、非规律性题目分值略增，题目的综合性提高。</a:t>
                      </a: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3</a:t>
                      </a:r>
                      <a:r>
                        <a:rPr kumimoji="0" lang="zh-CN" altLang="en-US" sz="16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、难度适中</a:t>
                      </a:r>
                      <a:endParaRPr kumimoji="0" lang="zh-CN" altLang="en-US" sz="1600" b="1" i="0" u="none" strike="noStrike" cap="none" normalizeH="0" baseline="0" dirty="0">
                        <a:ln>
                          <a:noFill/>
                        </a:ln>
                        <a:solidFill>
                          <a:schemeClr val="tx1"/>
                        </a:solidFill>
                        <a:effectLst/>
                        <a:latin typeface="Arial" charset="0"/>
                        <a:ea typeface="仿宋" pitchFamily="49" charset="-122"/>
                        <a:cs typeface="Times New Roman" pitchFamily="18" charset="0"/>
                      </a:endParaRPr>
                    </a:p>
                  </a:txBody>
                  <a:tcPr marT="34286" marB="342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人物形象题保持不变；小说常规内容是备考根本。</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a:t>
                      </a:r>
                      <a:r>
                        <a:rPr kumimoji="0" lang="en-US" altLang="zh-CN"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2016</a:t>
                      </a:r>
                      <a:r>
                        <a:rPr kumimoji="0" lang="zh-CN" altLang="en-US"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年夯实常规题目，注重</a:t>
                      </a:r>
                      <a:r>
                        <a:rPr kumimoji="0" lang="zh-CN" altLang="en-US" sz="1800" b="1" i="0" u="sng" strike="noStrike" cap="none" normalizeH="0" baseline="0" dirty="0">
                          <a:ln>
                            <a:noFill/>
                          </a:ln>
                          <a:solidFill>
                            <a:srgbClr val="FF0000"/>
                          </a:solidFill>
                          <a:effectLst/>
                          <a:latin typeface="Times New Roman" pitchFamily="18" charset="0"/>
                          <a:ea typeface="仿宋" pitchFamily="49" charset="-122"/>
                          <a:cs typeface="Times New Roman" pitchFamily="18" charset="0"/>
                        </a:rPr>
                        <a:t>综合性、非规律性</a:t>
                      </a:r>
                      <a:r>
                        <a:rPr kumimoji="0" lang="zh-CN" altLang="en-US" sz="18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题目，首次赏析词语</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endPar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2017</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将拓展新点</a:t>
                      </a:r>
                      <a:endParaRPr kumimoji="0" lang="zh-CN" altLang="en-US" sz="1800" b="1" i="0" u="none" strike="noStrike" cap="none" normalizeH="0" baseline="0" dirty="0">
                        <a:ln>
                          <a:noFill/>
                        </a:ln>
                        <a:solidFill>
                          <a:srgbClr val="FF0000"/>
                        </a:solidFill>
                        <a:effectLst/>
                        <a:latin typeface="Arial" charset="0"/>
                        <a:ea typeface="仿宋" pitchFamily="49" charset="-122"/>
                        <a:cs typeface="Times New Roman" pitchFamily="18" charset="0"/>
                      </a:endParaRPr>
                    </a:p>
                  </a:txBody>
                  <a:tcPr marT="34286" marB="342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8453" name="Rectangle 192"/>
          <p:cNvSpPr>
            <a:spLocks noChangeArrowheads="1"/>
          </p:cNvSpPr>
          <p:nvPr/>
        </p:nvSpPr>
        <p:spPr bwMode="auto">
          <a:xfrm>
            <a:off x="683568" y="2"/>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zh-CN" altLang="en-US" sz="2400" dirty="0">
                <a:solidFill>
                  <a:srgbClr val="0033CC"/>
                </a:solidFill>
                <a:latin typeface="Times New Roman" pitchFamily="18" charset="0"/>
                <a:ea typeface="隶书" pitchFamily="49" charset="-122"/>
                <a:cs typeface="Times New Roman" pitchFamily="18" charset="0"/>
              </a:rPr>
              <a:t>  </a:t>
            </a:r>
            <a:r>
              <a:rPr lang="en-US" altLang="zh-CN" sz="2400" dirty="0">
                <a:solidFill>
                  <a:srgbClr val="0033CC"/>
                </a:solidFill>
                <a:latin typeface="Times New Roman" pitchFamily="18" charset="0"/>
                <a:ea typeface="隶书" pitchFamily="49" charset="-122"/>
                <a:cs typeface="Times New Roman" pitchFamily="18" charset="0"/>
              </a:rPr>
              <a:t>3</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文学类文本</a:t>
            </a:r>
            <a:endParaRPr lang="zh-CN" altLang="en-US" sz="2400" dirty="0">
              <a:solidFill>
                <a:srgbClr val="0033CC"/>
              </a:solidFill>
              <a:ea typeface="隶书" pitchFamily="49" charset="-122"/>
              <a:cs typeface="Times New Roman" pitchFamily="18" charset="0"/>
            </a:endParaRPr>
          </a:p>
        </p:txBody>
      </p:sp>
      <p:sp>
        <p:nvSpPr>
          <p:cNvPr id="18454" name="Text Box 211"/>
          <p:cNvSpPr txBox="1">
            <a:spLocks noChangeArrowheads="1"/>
          </p:cNvSpPr>
          <p:nvPr/>
        </p:nvSpPr>
        <p:spPr bwMode="auto">
          <a:xfrm>
            <a:off x="251520" y="4299943"/>
            <a:ext cx="8892480" cy="400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r>
              <a:rPr lang="zh-CN" altLang="en-US" dirty="0"/>
              <a:t>第三大题：稳定微变：规律化和</a:t>
            </a:r>
            <a:r>
              <a:rPr lang="zh-CN" altLang="en-US" dirty="0">
                <a:solidFill>
                  <a:srgbClr val="FF0000"/>
                </a:solidFill>
              </a:rPr>
              <a:t>非规律化题目</a:t>
            </a:r>
            <a:r>
              <a:rPr lang="zh-CN" altLang="en-US" dirty="0"/>
              <a:t>相结合，更重视</a:t>
            </a:r>
            <a:r>
              <a:rPr lang="zh-CN" altLang="en-US" dirty="0">
                <a:solidFill>
                  <a:srgbClr val="FF3300"/>
                </a:solidFill>
              </a:rPr>
              <a:t>文本</a:t>
            </a:r>
            <a:r>
              <a:rPr lang="zh-CN" altLang="en-US" dirty="0"/>
              <a:t>以及拓展。</a:t>
            </a:r>
          </a:p>
        </p:txBody>
      </p:sp>
      <p:cxnSp>
        <p:nvCxnSpPr>
          <p:cNvPr id="8" name="直接连接符 7"/>
          <p:cNvCxnSpPr/>
          <p:nvPr/>
        </p:nvCxnSpPr>
        <p:spPr>
          <a:xfrm>
            <a:off x="251520" y="627535"/>
            <a:ext cx="1008112" cy="2880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42223940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3714751"/>
            <a:ext cx="8839200" cy="1021556"/>
          </a:xfrm>
        </p:spPr>
        <p:txBody>
          <a:bodyPr/>
          <a:lstStyle/>
          <a:p>
            <a:pPr>
              <a:defRPr/>
            </a:pPr>
            <a:r>
              <a:rPr lang="zh-CN" altLang="en-US" sz="2000" dirty="0">
                <a:solidFill>
                  <a:srgbClr val="0033CC"/>
                </a:solidFill>
                <a:latin typeface="仿宋" panose="02010609060101010101" pitchFamily="49" charset="-122"/>
                <a:ea typeface="仿宋" panose="02010609060101010101" pitchFamily="49" charset="-122"/>
              </a:rPr>
              <a:t>以现当代著名人物，如科学家、实业家、军事将领等为主；篇幅在</a:t>
            </a:r>
            <a:r>
              <a:rPr lang="en-US" altLang="zh-CN" sz="2000" dirty="0">
                <a:solidFill>
                  <a:srgbClr val="0033CC"/>
                </a:solidFill>
                <a:latin typeface="仿宋" panose="02010609060101010101" pitchFamily="49" charset="-122"/>
                <a:ea typeface="仿宋" panose="02010609060101010101" pitchFamily="49" charset="-122"/>
              </a:rPr>
              <a:t>1600</a:t>
            </a:r>
            <a:r>
              <a:rPr lang="zh-CN" altLang="en-US" sz="2000" dirty="0">
                <a:solidFill>
                  <a:srgbClr val="0033CC"/>
                </a:solidFill>
                <a:latin typeface="仿宋" panose="02010609060101010101" pitchFamily="49" charset="-122"/>
                <a:ea typeface="仿宋" panose="02010609060101010101" pitchFamily="49" charset="-122"/>
              </a:rPr>
              <a:t>字左右，含链接材料。围绕考试说明中“分析思想内容、构成要素和语言特色，评价文本产生的社会功用，探讨文本反映的人生价值和时代精神”设题。</a:t>
            </a:r>
          </a:p>
        </p:txBody>
      </p:sp>
      <p:sp>
        <p:nvSpPr>
          <p:cNvPr id="19459"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 xmlns:p14="http://schemas.microsoft.com/office/powerpoint/2010/main" val="1365624090"/>
              </p:ext>
            </p:extLst>
          </p:nvPr>
        </p:nvGraphicFramePr>
        <p:xfrm>
          <a:off x="251521" y="195487"/>
          <a:ext cx="8663881" cy="3438128"/>
        </p:xfrm>
        <a:graphic>
          <a:graphicData uri="http://schemas.openxmlformats.org/drawingml/2006/table">
            <a:tbl>
              <a:tblPr firstRow="1" firstCol="1" bandRow="1">
                <a:tableStyleId>{5C22544A-7EE6-4342-B048-85BDC9FD1C3A}</a:tableStyleId>
              </a:tblPr>
              <a:tblGrid>
                <a:gridCol w="845784">
                  <a:extLst>
                    <a:ext uri="{9D8B030D-6E8A-4147-A177-3AD203B41FA5}">
                      <a16:colId xmlns:a16="http://schemas.microsoft.com/office/drawing/2014/main" xmlns="" val="20000"/>
                    </a:ext>
                  </a:extLst>
                </a:gridCol>
                <a:gridCol w="1011755">
                  <a:extLst>
                    <a:ext uri="{9D8B030D-6E8A-4147-A177-3AD203B41FA5}">
                      <a16:colId xmlns:a16="http://schemas.microsoft.com/office/drawing/2014/main" xmlns="" val="20001"/>
                    </a:ext>
                  </a:extLst>
                </a:gridCol>
                <a:gridCol w="1976234">
                  <a:extLst>
                    <a:ext uri="{9D8B030D-6E8A-4147-A177-3AD203B41FA5}">
                      <a16:colId xmlns:a16="http://schemas.microsoft.com/office/drawing/2014/main" xmlns="" val="20002"/>
                    </a:ext>
                  </a:extLst>
                </a:gridCol>
                <a:gridCol w="988117">
                  <a:extLst>
                    <a:ext uri="{9D8B030D-6E8A-4147-A177-3AD203B41FA5}">
                      <a16:colId xmlns:a16="http://schemas.microsoft.com/office/drawing/2014/main" xmlns="" val="20003"/>
                    </a:ext>
                  </a:extLst>
                </a:gridCol>
                <a:gridCol w="1137748">
                  <a:extLst>
                    <a:ext uri="{9D8B030D-6E8A-4147-A177-3AD203B41FA5}">
                      <a16:colId xmlns:a16="http://schemas.microsoft.com/office/drawing/2014/main" xmlns="" val="20004"/>
                    </a:ext>
                  </a:extLst>
                </a:gridCol>
                <a:gridCol w="1730715">
                  <a:extLst>
                    <a:ext uri="{9D8B030D-6E8A-4147-A177-3AD203B41FA5}">
                      <a16:colId xmlns:a16="http://schemas.microsoft.com/office/drawing/2014/main" xmlns="" val="20005"/>
                    </a:ext>
                  </a:extLst>
                </a:gridCol>
                <a:gridCol w="973528">
                  <a:extLst>
                    <a:ext uri="{9D8B030D-6E8A-4147-A177-3AD203B41FA5}">
                      <a16:colId xmlns:a16="http://schemas.microsoft.com/office/drawing/2014/main" xmlns="" val="20006"/>
                    </a:ext>
                  </a:extLst>
                </a:gridCol>
              </a:tblGrid>
              <a:tr h="416476">
                <a:tc>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年份</a:t>
                      </a:r>
                    </a:p>
                  </a:txBody>
                  <a:tcPr marL="0" marR="0" marT="0" marB="0" anchor="ctr"/>
                </a:tc>
                <a:tc gridSpan="3">
                  <a:txBody>
                    <a:bodyPr/>
                    <a:lstStyle/>
                    <a:p>
                      <a:pPr marL="0" algn="l" defTabSz="914400" rtl="0" eaLnBrk="1" latinLnBrk="0" hangingPunct="1">
                        <a:lnSpc>
                          <a:spcPts val="1350"/>
                        </a:lnSpc>
                        <a:spcAft>
                          <a:spcPts val="375"/>
                        </a:spcAft>
                      </a:pPr>
                      <a:r>
                        <a:rPr lang="en-US" altLang="zh-CN" sz="1800" b="1" kern="100" dirty="0">
                          <a:solidFill>
                            <a:schemeClr val="bg1"/>
                          </a:solidFill>
                          <a:effectLst/>
                          <a:latin typeface="仿宋" panose="02010609060101010101" pitchFamily="49" charset="-122"/>
                          <a:ea typeface="仿宋" panose="02010609060101010101" pitchFamily="49" charset="-122"/>
                          <a:cs typeface="Times New Roman"/>
                        </a:rPr>
                        <a:t>     </a:t>
                      </a: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课标卷Ⅰ</a:t>
                      </a:r>
                    </a:p>
                  </a:txBody>
                  <a:tcPr marL="0" marR="0" marT="0" marB="0" anchor="ctr"/>
                </a:tc>
                <a:tc hMerge="1">
                  <a:txBody>
                    <a:bodyPr/>
                    <a:lstStyle/>
                    <a:p>
                      <a:endParaRPr lang="zh-CN" altLang="en-US"/>
                    </a:p>
                  </a:txBody>
                  <a:tcPr/>
                </a:tc>
                <a:tc hMerge="1">
                  <a:txBody>
                    <a:bodyPr/>
                    <a:lstStyle/>
                    <a:p>
                      <a:endParaRPr lang="zh-CN" altLang="en-US"/>
                    </a:p>
                  </a:txBody>
                  <a:tcPr/>
                </a:tc>
                <a:tc gridSpan="3">
                  <a:txBody>
                    <a:bodyPr/>
                    <a:lstStyle/>
                    <a:p>
                      <a:pPr marL="0" algn="l" defTabSz="914400" rtl="0" eaLnBrk="1" latinLnBrk="0" hangingPunct="1">
                        <a:lnSpc>
                          <a:spcPts val="1350"/>
                        </a:lnSpc>
                        <a:spcAft>
                          <a:spcPts val="375"/>
                        </a:spcAft>
                      </a:pPr>
                      <a:r>
                        <a:rPr lang="en-US" altLang="zh-CN" sz="1800" b="1" kern="100" dirty="0">
                          <a:solidFill>
                            <a:schemeClr val="bg1"/>
                          </a:solidFill>
                          <a:effectLst/>
                          <a:latin typeface="仿宋" panose="02010609060101010101" pitchFamily="49" charset="-122"/>
                          <a:ea typeface="仿宋" panose="02010609060101010101" pitchFamily="49" charset="-122"/>
                          <a:cs typeface="Times New Roman"/>
                        </a:rPr>
                        <a:t>     </a:t>
                      </a: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课标卷Ⅱ</a:t>
                      </a:r>
                    </a:p>
                  </a:txBody>
                  <a:tcPr marL="0" marR="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784321">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抗日将领陈纳德</a:t>
                      </a:r>
                    </a:p>
                  </a:txBody>
                  <a:tcPr marL="0" marR="0" marT="0" marB="0" anchor="ctr"/>
                </a:tc>
                <a:tc>
                  <a:txBody>
                    <a:bodyPr/>
                    <a:lstStyle/>
                    <a:p>
                      <a:pPr marL="0" algn="l" defTabSz="914400" rtl="0" eaLnBrk="1" latinLnBrk="0" hangingPunct="1">
                        <a:lnSpc>
                          <a:spcPts val="1350"/>
                        </a:lnSpc>
                        <a:spcAft>
                          <a:spcPts val="375"/>
                        </a:spcAft>
                      </a:pPr>
                      <a:r>
                        <a:rPr lang="en-US" sz="1800" b="1" kern="100" dirty="0">
                          <a:solidFill>
                            <a:srgbClr val="0033CC"/>
                          </a:solidFill>
                          <a:effectLst/>
                          <a:latin typeface="仿宋" panose="02010609060101010101" pitchFamily="49" charset="-122"/>
                          <a:ea typeface="仿宋" panose="02010609060101010101" pitchFamily="49" charset="-122"/>
                          <a:cs typeface="Times New Roman"/>
                        </a:rPr>
                        <a:t>1713</a:t>
                      </a:r>
                      <a:r>
                        <a:rPr lang="zh-CN" sz="18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民国实业家卢作孚</a:t>
                      </a:r>
                    </a:p>
                  </a:txBody>
                  <a:tcPr marL="0" marR="0" marT="0" marB="0" anchor="ctr"/>
                </a:tc>
                <a:tc>
                  <a:txBody>
                    <a:bodyPr/>
                    <a:lstStyle/>
                    <a:p>
                      <a:pPr marL="0" algn="l" defTabSz="914400" rtl="0" eaLnBrk="1" latinLnBrk="0" hangingPunct="1">
                        <a:lnSpc>
                          <a:spcPts val="1350"/>
                        </a:lnSpc>
                        <a:spcAft>
                          <a:spcPts val="375"/>
                        </a:spcAft>
                      </a:pPr>
                      <a:r>
                        <a:rPr lang="en-US" sz="1800" b="1" kern="100">
                          <a:solidFill>
                            <a:srgbClr val="0033CC"/>
                          </a:solidFill>
                          <a:effectLst/>
                          <a:latin typeface="仿宋" panose="02010609060101010101" pitchFamily="49" charset="-122"/>
                          <a:ea typeface="仿宋" panose="02010609060101010101" pitchFamily="49" charset="-122"/>
                          <a:cs typeface="Times New Roman"/>
                        </a:rPr>
                        <a:t>1489</a:t>
                      </a:r>
                      <a:r>
                        <a:rPr lang="zh-CN" sz="18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1"/>
                  </a:ext>
                </a:extLst>
              </a:tr>
              <a:tr h="690419">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外国科学家玻尔</a:t>
                      </a:r>
                    </a:p>
                  </a:txBody>
                  <a:tcPr marL="0" marR="0" marT="0" marB="0" anchor="ctr"/>
                </a:tc>
                <a:tc>
                  <a:txBody>
                    <a:bodyPr/>
                    <a:lstStyle/>
                    <a:p>
                      <a:pPr marL="0" algn="l" defTabSz="914400" rtl="0" eaLnBrk="1" latinLnBrk="0" hangingPunct="1">
                        <a:lnSpc>
                          <a:spcPts val="1350"/>
                        </a:lnSpc>
                        <a:spcAft>
                          <a:spcPts val="375"/>
                        </a:spcAft>
                      </a:pPr>
                      <a:r>
                        <a:rPr lang="en-US" sz="1800" b="1" kern="100">
                          <a:solidFill>
                            <a:srgbClr val="0033CC"/>
                          </a:solidFill>
                          <a:effectLst/>
                          <a:latin typeface="仿宋" panose="02010609060101010101" pitchFamily="49" charset="-122"/>
                          <a:ea typeface="仿宋" panose="02010609060101010101" pitchFamily="49" charset="-122"/>
                          <a:cs typeface="Times New Roman"/>
                        </a:rPr>
                        <a:t>1528</a:t>
                      </a:r>
                      <a:r>
                        <a:rPr lang="zh-CN" sz="18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科学家邓叔群</a:t>
                      </a:r>
                    </a:p>
                  </a:txBody>
                  <a:tcPr marL="0" marR="0" marT="0" marB="0" anchor="ctr"/>
                </a:tc>
                <a:tc>
                  <a:txBody>
                    <a:bodyPr/>
                    <a:lstStyle/>
                    <a:p>
                      <a:pPr marL="0" algn="l" defTabSz="914400" rtl="0" eaLnBrk="1" latinLnBrk="0" hangingPunct="1">
                        <a:lnSpc>
                          <a:spcPts val="1350"/>
                        </a:lnSpc>
                        <a:spcAft>
                          <a:spcPts val="375"/>
                        </a:spcAft>
                      </a:pPr>
                      <a:r>
                        <a:rPr lang="en-US" sz="1800" b="1" kern="100">
                          <a:solidFill>
                            <a:srgbClr val="0033CC"/>
                          </a:solidFill>
                          <a:effectLst/>
                          <a:latin typeface="仿宋" panose="02010609060101010101" pitchFamily="49" charset="-122"/>
                          <a:ea typeface="仿宋" panose="02010609060101010101" pitchFamily="49" charset="-122"/>
                          <a:cs typeface="Times New Roman"/>
                        </a:rPr>
                        <a:t>1550</a:t>
                      </a:r>
                      <a:r>
                        <a:rPr lang="zh-CN" sz="1800" b="1" kern="10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2"/>
                  </a:ext>
                </a:extLst>
              </a:tr>
              <a:tr h="773456">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文艺理论家朱东润</a:t>
                      </a:r>
                    </a:p>
                  </a:txBody>
                  <a:tcPr marL="0" marR="0" marT="0" marB="0" anchor="ctr"/>
                </a:tc>
                <a:tc>
                  <a:txBody>
                    <a:bodyPr/>
                    <a:lstStyle/>
                    <a:p>
                      <a:pPr marL="0" algn="l" defTabSz="914400" rtl="0" eaLnBrk="1" latinLnBrk="0" hangingPunct="1">
                        <a:lnSpc>
                          <a:spcPts val="1350"/>
                        </a:lnSpc>
                        <a:spcAft>
                          <a:spcPts val="375"/>
                        </a:spcAft>
                      </a:pPr>
                      <a:r>
                        <a:rPr lang="en-US" sz="1800" b="1" kern="100" dirty="0">
                          <a:solidFill>
                            <a:srgbClr val="0033CC"/>
                          </a:solidFill>
                          <a:effectLst/>
                          <a:latin typeface="仿宋" panose="02010609060101010101" pitchFamily="49" charset="-122"/>
                          <a:ea typeface="仿宋" panose="02010609060101010101" pitchFamily="49" charset="-122"/>
                          <a:cs typeface="Times New Roman"/>
                        </a:rPr>
                        <a:t>1622</a:t>
                      </a:r>
                      <a:r>
                        <a:rPr lang="zh-CN" sz="18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人物传记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rgbClr val="0033CC"/>
                          </a:solidFill>
                          <a:effectLst/>
                          <a:latin typeface="仿宋" panose="02010609060101010101" pitchFamily="49" charset="-122"/>
                          <a:ea typeface="仿宋" panose="02010609060101010101" pitchFamily="49" charset="-122"/>
                          <a:cs typeface="Times New Roman"/>
                        </a:rPr>
                        <a:t>抗日将领戴安澜</a:t>
                      </a:r>
                    </a:p>
                  </a:txBody>
                  <a:tcPr marL="0" marR="0" marT="0" marB="0" anchor="ctr"/>
                </a:tc>
                <a:tc>
                  <a:txBody>
                    <a:bodyPr/>
                    <a:lstStyle/>
                    <a:p>
                      <a:pPr marL="0" algn="l" defTabSz="914400" rtl="0" eaLnBrk="1" latinLnBrk="0" hangingPunct="1">
                        <a:lnSpc>
                          <a:spcPts val="1350"/>
                        </a:lnSpc>
                        <a:spcAft>
                          <a:spcPts val="375"/>
                        </a:spcAft>
                      </a:pPr>
                      <a:r>
                        <a:rPr lang="en-US" sz="1800" b="1" kern="100" dirty="0">
                          <a:solidFill>
                            <a:srgbClr val="0033CC"/>
                          </a:solidFill>
                          <a:effectLst/>
                          <a:latin typeface="仿宋" panose="02010609060101010101" pitchFamily="49" charset="-122"/>
                          <a:ea typeface="仿宋" panose="02010609060101010101" pitchFamily="49" charset="-122"/>
                          <a:cs typeface="Times New Roman"/>
                        </a:rPr>
                        <a:t>1754</a:t>
                      </a:r>
                      <a:r>
                        <a:rPr lang="zh-CN" sz="1800" b="1" kern="100" dirty="0">
                          <a:solidFill>
                            <a:srgbClr val="0033CC"/>
                          </a:solidFill>
                          <a:effectLst/>
                          <a:latin typeface="仿宋" panose="02010609060101010101" pitchFamily="49" charset="-122"/>
                          <a:ea typeface="仿宋" panose="02010609060101010101" pitchFamily="49" charset="-122"/>
                          <a:cs typeface="Times New Roman"/>
                        </a:rPr>
                        <a:t>字</a:t>
                      </a:r>
                    </a:p>
                  </a:txBody>
                  <a:tcPr marL="0" marR="0" marT="0" marB="0" anchor="ctr"/>
                </a:tc>
                <a:extLst>
                  <a:ext uri="{0D108BD9-81ED-4DB2-BD59-A6C34878D82A}">
                    <a16:rowId xmlns:a16="http://schemas.microsoft.com/office/drawing/2014/main" xmlns="" val="10003"/>
                  </a:ext>
                </a:extLst>
              </a:tr>
              <a:tr h="773456">
                <a:tc>
                  <a:txBody>
                    <a:bodyPr/>
                    <a:lstStyle/>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2016</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人物传记</a:t>
                      </a: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   </a:t>
                      </a:r>
                      <a:endPar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 </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作家</a:t>
                      </a: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陈忠实</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1664</a:t>
                      </a: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字</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人物传记</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marR="0" indent="0" algn="l" defTabSz="914400" rtl="0" eaLnBrk="1" fontAlgn="auto" latinLnBrk="0" hangingPunct="1">
                        <a:lnSpc>
                          <a:spcPts val="1350"/>
                        </a:lnSpc>
                        <a:spcBef>
                          <a:spcPts val="0"/>
                        </a:spcBef>
                        <a:spcAft>
                          <a:spcPts val="375"/>
                        </a:spcAft>
                        <a:buClrTx/>
                        <a:buSzTx/>
                        <a:buFontTx/>
                        <a:buNone/>
                        <a:tabLst/>
                        <a:defRPr/>
                      </a:pPr>
                      <a:endPar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endParaRPr>
                    </a:p>
                    <a:p>
                      <a:pPr marL="0" marR="0" indent="0" algn="l" defTabSz="914400" rtl="0" eaLnBrk="1" fontAlgn="auto" latinLnBrk="0" hangingPunct="1">
                        <a:lnSpc>
                          <a:spcPts val="1350"/>
                        </a:lnSpc>
                        <a:spcBef>
                          <a:spcPts val="0"/>
                        </a:spcBef>
                        <a:spcAft>
                          <a:spcPts val="375"/>
                        </a:spcAft>
                        <a:buClrTx/>
                        <a:buSzTx/>
                        <a:buFontTx/>
                        <a:buNone/>
                        <a:tabLst/>
                        <a:defRPr/>
                      </a:pP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数学家</a:t>
                      </a:r>
                      <a:r>
                        <a:rPr lang="zh-CN"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吴文俊</a:t>
                      </a:r>
                    </a:p>
                    <a:p>
                      <a:pPr marL="0" algn="l" defTabSz="914400" rtl="0" eaLnBrk="1" latinLnBrk="0" hangingPunct="1">
                        <a:lnSpc>
                          <a:spcPts val="1350"/>
                        </a:lnSpc>
                        <a:spcAft>
                          <a:spcPts val="375"/>
                        </a:spcAft>
                      </a:pP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1727</a:t>
                      </a:r>
                      <a:r>
                        <a:rPr lang="zh-CN" altLang="en-US" sz="1800" b="1" kern="100" dirty="0" smtClean="0">
                          <a:solidFill>
                            <a:srgbClr val="FF0000"/>
                          </a:solidFill>
                          <a:effectLst/>
                          <a:latin typeface="仿宋" panose="02010609060101010101" pitchFamily="49" charset="-122"/>
                          <a:ea typeface="仿宋" panose="02010609060101010101" pitchFamily="49" charset="-122"/>
                          <a:cs typeface="Times New Roman"/>
                        </a:rPr>
                        <a:t>字</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r>
            </a:tbl>
          </a:graphicData>
        </a:graphic>
      </p:graphicFrame>
    </p:spTree>
    <p:extLst>
      <p:ext uri="{BB962C8B-B14F-4D97-AF65-F5344CB8AC3E}">
        <p14:creationId xmlns="" xmlns:p14="http://schemas.microsoft.com/office/powerpoint/2010/main" val="12803227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29" name="Picture 1" descr="E:\陈维贤讲座-教师\讲座参考\讲座参考图片\核心是素养1.png"/>
          <p:cNvPicPr>
            <a:picLocks noGrp="1" noChangeAspect="1" noChangeArrowheads="1"/>
          </p:cNvPicPr>
          <p:nvPr>
            <p:ph idx="1"/>
          </p:nvPr>
        </p:nvPicPr>
        <p:blipFill>
          <a:blip r:embed="rId2" cstate="print"/>
          <a:srcRect/>
          <a:stretch>
            <a:fillRect/>
          </a:stretch>
        </p:blipFill>
        <p:spPr bwMode="auto">
          <a:xfrm>
            <a:off x="179513" y="0"/>
            <a:ext cx="8784976" cy="473199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834" name="Group 210"/>
          <p:cNvGraphicFramePr>
            <a:graphicFrameLocks noGrp="1"/>
          </p:cNvGraphicFramePr>
          <p:nvPr>
            <p:extLst>
              <p:ext uri="{D42A27DB-BD31-4B8C-83A1-F6EECF244321}">
                <p14:modId xmlns="" xmlns:p14="http://schemas.microsoft.com/office/powerpoint/2010/main" val="2638333941"/>
              </p:ext>
            </p:extLst>
          </p:nvPr>
        </p:nvGraphicFramePr>
        <p:xfrm>
          <a:off x="0" y="627534"/>
          <a:ext cx="8915400" cy="3672408"/>
        </p:xfrm>
        <a:graphic>
          <a:graphicData uri="http://schemas.openxmlformats.org/drawingml/2006/table">
            <a:tbl>
              <a:tblPr/>
              <a:tblGrid>
                <a:gridCol w="1066800">
                  <a:extLst>
                    <a:ext uri="{9D8B030D-6E8A-4147-A177-3AD203B41FA5}">
                      <a16:colId xmlns="" xmlns:a16="http://schemas.microsoft.com/office/drawing/2014/main" val="20000"/>
                    </a:ext>
                  </a:extLst>
                </a:gridCol>
                <a:gridCol w="2600325">
                  <a:extLst>
                    <a:ext uri="{9D8B030D-6E8A-4147-A177-3AD203B41FA5}">
                      <a16:colId xmlns="" xmlns:a16="http://schemas.microsoft.com/office/drawing/2014/main" val="20001"/>
                    </a:ext>
                  </a:extLst>
                </a:gridCol>
                <a:gridCol w="2060575">
                  <a:extLst>
                    <a:ext uri="{9D8B030D-6E8A-4147-A177-3AD203B41FA5}">
                      <a16:colId xmlns="" xmlns:a16="http://schemas.microsoft.com/office/drawing/2014/main" val="20002"/>
                    </a:ext>
                  </a:extLst>
                </a:gridCol>
                <a:gridCol w="3187700">
                  <a:extLst>
                    <a:ext uri="{9D8B030D-6E8A-4147-A177-3AD203B41FA5}">
                      <a16:colId xmlns="" xmlns:a16="http://schemas.microsoft.com/office/drawing/2014/main" val="20003"/>
                    </a:ext>
                  </a:extLst>
                </a:gridCol>
              </a:tblGrid>
              <a:tr h="39956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9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       变化</a:t>
                      </a:r>
                      <a:endParaRPr kumimoji="0" lang="zh-CN" altLang="en-US" sz="900" b="1" i="0" u="none" strike="noStrike" cap="none" normalizeH="0" baseline="0" dirty="0">
                        <a:ln>
                          <a:noFill/>
                        </a:ln>
                        <a:solidFill>
                          <a:schemeClr val="tx1"/>
                        </a:solidFill>
                        <a:effectLst/>
                        <a:latin typeface="Arial" charset="0"/>
                        <a:ea typeface="宋体" pitchFamily="2" charset="-122"/>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显性变化</a:t>
                      </a:r>
                      <a:endParaRPr kumimoji="0" lang="zh-CN" altLang="en-US" sz="1400" b="1" i="0" u="none" strike="noStrike" cap="none" normalizeH="0" baseline="0" dirty="0">
                        <a:ln>
                          <a:noFill/>
                        </a:ln>
                        <a:solidFill>
                          <a:schemeClr val="tx1"/>
                        </a:solidFill>
                        <a:effectLst/>
                        <a:latin typeface="Arial" charset="0"/>
                        <a:ea typeface="宋体" pitchFamily="2" charset="-122"/>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隐性变化</a:t>
                      </a:r>
                    </a:p>
                  </a:txBody>
                  <a:tcPr marT="34281" marB="3428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说明以及</a:t>
                      </a:r>
                      <a:r>
                        <a:rPr kumimoji="0" lang="en-US" altLang="zh-CN"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2016</a:t>
                      </a: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趋势</a:t>
                      </a:r>
                      <a:endParaRPr kumimoji="0" lang="zh-CN" altLang="en-US" sz="1400" b="1" i="0" u="none" strike="noStrike" cap="none" normalizeH="0" baseline="0" dirty="0">
                        <a:ln>
                          <a:noFill/>
                        </a:ln>
                        <a:solidFill>
                          <a:schemeClr val="tx1"/>
                        </a:solidFill>
                        <a:effectLst/>
                        <a:latin typeface="Arial" charset="0"/>
                        <a:ea typeface="宋体" pitchFamily="2" charset="-122"/>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27284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第四大题</a:t>
                      </a:r>
                      <a:endParaRPr kumimoji="0" lang="zh-CN" altLang="en-US" sz="1400" b="1" i="0" u="none" strike="noStrike" cap="none" normalizeH="0" baseline="0" dirty="0">
                        <a:ln>
                          <a:noFill/>
                        </a:ln>
                        <a:solidFill>
                          <a:schemeClr val="tx1"/>
                        </a:solidFill>
                        <a:effectLst/>
                        <a:latin typeface="Arial"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实用类文本</a:t>
                      </a:r>
                      <a:endParaRPr kumimoji="0" lang="zh-CN" altLang="en-US" sz="1400" b="1" i="0" u="none" strike="noStrike" cap="none" normalizeH="0" baseline="0" dirty="0">
                        <a:ln>
                          <a:noFill/>
                        </a:ln>
                        <a:solidFill>
                          <a:schemeClr val="tx1"/>
                        </a:solidFill>
                        <a:effectLst/>
                        <a:latin typeface="Arial" charset="0"/>
                        <a:ea typeface="宋体" pitchFamily="2" charset="-122"/>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2013</a:t>
                      </a:r>
                      <a:r>
                        <a:rPr kumimoji="0" lang="zh-CN" altLang="en-US" sz="20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起以</a:t>
                      </a:r>
                      <a:r>
                        <a:rPr kumimoji="0" lang="zh-CN" altLang="en-US" sz="20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20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相关链接”的方式使用非连续文本；适当增加题目的难度系数</a:t>
                      </a:r>
                      <a:r>
                        <a:rPr kumimoji="0" lang="zh-CN" altLang="en-US" sz="20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2016</a:t>
                      </a:r>
                      <a:r>
                        <a:rPr kumimoji="0" lang="zh-CN" altLang="en-US" sz="20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重视关系型探究题</a:t>
                      </a:r>
                      <a:endParaRPr kumimoji="0" lang="zh-CN" altLang="en-US" sz="2000" b="1" i="0" u="none" strike="noStrike" cap="none" normalizeH="0" baseline="0" dirty="0">
                        <a:ln>
                          <a:noFill/>
                        </a:ln>
                        <a:solidFill>
                          <a:srgbClr val="FF0000"/>
                        </a:solidFill>
                        <a:effectLst/>
                        <a:latin typeface="Arial" charset="0"/>
                        <a:ea typeface="仿宋" pitchFamily="49" charset="-122"/>
                        <a:cs typeface="Times New Roman" pitchFamily="18" charset="0"/>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题目走向综合性：</a:t>
                      </a:r>
                      <a:r>
                        <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2015《</a:t>
                      </a: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将军芙采薇</a:t>
                      </a:r>
                      <a:r>
                        <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a:t>
                      </a:r>
                      <a:r>
                        <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3</a:t>
                      </a: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）题，诗中涉及哪些历史人物事迹，表达了什么志向；</a:t>
                      </a:r>
                      <a:endPar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a:t>
                      </a:r>
                      <a:r>
                        <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朱东润传</a:t>
                      </a:r>
                      <a:r>
                        <a:rPr kumimoji="0" lang="en-US" altLang="zh-CN"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a:t>
                      </a:r>
                      <a:r>
                        <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a:t>
                      </a:r>
                      <a:r>
                        <a:rPr kumimoji="0" lang="en-US" altLang="zh-CN"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3</a:t>
                      </a:r>
                      <a:r>
                        <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）题，学术性质的自传的特点概括。</a:t>
                      </a:r>
                    </a:p>
                  </a:txBody>
                  <a:tcPr marT="34281" marB="3428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意在提高文本阅读的难度，使高考更贴近、适应当今人们的阅读实际，也为未来考查多个领域以及现实生活的选材、增加多种信息呈现形式、为素质考查提供情境等改革措施进行测试。</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r>
                        <a:rPr kumimoji="0" lang="en-US" altLang="zh-CN"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2016</a:t>
                      </a:r>
                      <a:r>
                        <a:rPr kumimoji="0" lang="zh-CN" altLang="en-US"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保持稳定，涉及评传</a:t>
                      </a:r>
                      <a:endParaRPr kumimoji="0" lang="en-US" altLang="zh-CN"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r>
                        <a:rPr kumimoji="0" lang="en-US" altLang="zh-CN"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2017</a:t>
                      </a:r>
                      <a:r>
                        <a:rPr kumimoji="0" lang="zh-CN" altLang="en-US"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探究题的灵活性</a:t>
                      </a:r>
                      <a:r>
                        <a:rPr kumimoji="0" lang="zh-CN" altLang="en-US" sz="20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r>
                        <a:rPr kumimoji="0" lang="zh-CN" altLang="en-US" sz="2000" b="1" i="0" u="sng"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关注非传记文本</a:t>
                      </a:r>
                      <a:endParaRPr kumimoji="0" lang="zh-CN" altLang="en-US" sz="2000" b="1" i="0" u="none" strike="noStrike" cap="none" normalizeH="0" baseline="0" dirty="0">
                        <a:ln>
                          <a:noFill/>
                        </a:ln>
                        <a:solidFill>
                          <a:schemeClr val="tx1"/>
                        </a:solidFill>
                        <a:effectLst/>
                        <a:latin typeface="Arial" charset="0"/>
                        <a:ea typeface="仿宋" pitchFamily="49" charset="-122"/>
                        <a:cs typeface="Times New Roman" pitchFamily="18" charset="0"/>
                      </a:endParaRPr>
                    </a:p>
                  </a:txBody>
                  <a:tcPr marT="34281" marB="3428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482" name="Rectangle 5"/>
          <p:cNvSpPr>
            <a:spLocks noChangeArrowheads="1"/>
          </p:cNvSpPr>
          <p:nvPr/>
        </p:nvSpPr>
        <p:spPr bwMode="auto">
          <a:xfrm>
            <a:off x="1196998" y="-164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cxnSp>
        <p:nvCxnSpPr>
          <p:cNvPr id="20483" name="AutoShape 4"/>
          <p:cNvCxnSpPr>
            <a:cxnSpLocks noChangeShapeType="1"/>
          </p:cNvCxnSpPr>
          <p:nvPr/>
        </p:nvCxnSpPr>
        <p:spPr bwMode="auto">
          <a:xfrm>
            <a:off x="251520" y="627534"/>
            <a:ext cx="1008112" cy="432048"/>
          </a:xfrm>
          <a:prstGeom prst="straightConnector1">
            <a:avLst/>
          </a:prstGeom>
          <a:noFill/>
          <a:ln w="9525">
            <a:solidFill>
              <a:srgbClr val="000000"/>
            </a:solidFill>
            <a:round/>
            <a:headEnd/>
            <a:tailEnd/>
          </a:ln>
          <a:extLst>
            <a:ext uri="{909E8E84-426E-40DD-AFC4-6F175D3DCCD1}">
              <a14:hiddenFill xmlns="" xmlns:a14="http://schemas.microsoft.com/office/drawing/2010/main">
                <a:noFill/>
              </a14:hiddenFill>
            </a:ext>
          </a:extLst>
        </p:spPr>
      </p:cxnSp>
      <p:sp>
        <p:nvSpPr>
          <p:cNvPr id="20501" name="Rectangle 192"/>
          <p:cNvSpPr>
            <a:spLocks noChangeArrowheads="1"/>
          </p:cNvSpPr>
          <p:nvPr/>
        </p:nvSpPr>
        <p:spPr bwMode="auto">
          <a:xfrm>
            <a:off x="533400" y="169237"/>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zh-CN" altLang="en-US" sz="2400" dirty="0">
                <a:solidFill>
                  <a:srgbClr val="0033CC"/>
                </a:solidFill>
                <a:latin typeface="Times New Roman" pitchFamily="18" charset="0"/>
                <a:ea typeface="隶书" pitchFamily="49" charset="-122"/>
                <a:cs typeface="Times New Roman" pitchFamily="18" charset="0"/>
              </a:rPr>
              <a:t>  </a:t>
            </a:r>
            <a:r>
              <a:rPr lang="en-US" altLang="zh-CN" sz="2400" dirty="0">
                <a:solidFill>
                  <a:srgbClr val="0033CC"/>
                </a:solidFill>
                <a:latin typeface="Times New Roman" pitchFamily="18" charset="0"/>
                <a:ea typeface="隶书" pitchFamily="49" charset="-122"/>
                <a:cs typeface="Times New Roman" pitchFamily="18" charset="0"/>
              </a:rPr>
              <a:t>3</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实用类文本</a:t>
            </a:r>
            <a:endParaRPr lang="zh-CN" altLang="en-US" sz="2400" dirty="0">
              <a:solidFill>
                <a:srgbClr val="0033CC"/>
              </a:solidFill>
              <a:ea typeface="隶书" pitchFamily="49" charset="-122"/>
              <a:cs typeface="Times New Roman" pitchFamily="18" charset="0"/>
            </a:endParaRPr>
          </a:p>
        </p:txBody>
      </p:sp>
      <p:sp>
        <p:nvSpPr>
          <p:cNvPr id="20502" name="Text Box 211"/>
          <p:cNvSpPr txBox="1">
            <a:spLocks noChangeArrowheads="1"/>
          </p:cNvSpPr>
          <p:nvPr/>
        </p:nvSpPr>
        <p:spPr bwMode="auto">
          <a:xfrm>
            <a:off x="107505" y="4435615"/>
            <a:ext cx="8837488" cy="7078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r>
              <a:rPr lang="zh-CN" altLang="en-US" dirty="0"/>
              <a:t>第四大题：稳中有变：文本呈现新特点，</a:t>
            </a:r>
            <a:r>
              <a:rPr lang="zh-CN" altLang="en-US" u="sng" dirty="0"/>
              <a:t>增加</a:t>
            </a:r>
            <a:r>
              <a:rPr lang="zh-CN" altLang="en-US" u="sng" dirty="0">
                <a:solidFill>
                  <a:srgbClr val="FF3300"/>
                </a:solidFill>
              </a:rPr>
              <a:t>难度</a:t>
            </a:r>
            <a:r>
              <a:rPr lang="zh-CN" altLang="en-US" u="sng" dirty="0"/>
              <a:t>，解决选做题不匹配问题；</a:t>
            </a:r>
            <a:r>
              <a:rPr lang="zh-CN" altLang="en-US" u="sng" dirty="0">
                <a:solidFill>
                  <a:srgbClr val="FF3300"/>
                </a:solidFill>
              </a:rPr>
              <a:t>综合性提高。</a:t>
            </a:r>
          </a:p>
        </p:txBody>
      </p:sp>
    </p:spTree>
    <p:extLst>
      <p:ext uri="{BB962C8B-B14F-4D97-AF65-F5344CB8AC3E}">
        <p14:creationId xmlns="" xmlns:p14="http://schemas.microsoft.com/office/powerpoint/2010/main" val="13784885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196998" y="-164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cxnSp>
        <p:nvCxnSpPr>
          <p:cNvPr id="22531" name="AutoShape 3"/>
          <p:cNvCxnSpPr>
            <a:cxnSpLocks noChangeShapeType="1"/>
          </p:cNvCxnSpPr>
          <p:nvPr/>
        </p:nvCxnSpPr>
        <p:spPr bwMode="auto">
          <a:xfrm>
            <a:off x="395537" y="627534"/>
            <a:ext cx="1656184" cy="864096"/>
          </a:xfrm>
          <a:prstGeom prst="straightConnector1">
            <a:avLst/>
          </a:prstGeom>
          <a:noFill/>
          <a:ln w="9525">
            <a:solidFill>
              <a:srgbClr val="000000"/>
            </a:solidFill>
            <a:round/>
            <a:headEnd/>
            <a:tailEnd/>
          </a:ln>
          <a:extLst>
            <a:ext uri="{909E8E84-426E-40DD-AFC4-6F175D3DCCD1}">
              <a14:hiddenFill xmlns="" xmlns:a14="http://schemas.microsoft.com/office/drawing/2010/main">
                <a:noFill/>
              </a14:hiddenFill>
            </a:ext>
          </a:extLst>
        </p:spPr>
      </p:cxnSp>
      <p:graphicFrame>
        <p:nvGraphicFramePr>
          <p:cNvPr id="156738" name="Group 66"/>
          <p:cNvGraphicFramePr>
            <a:graphicFrameLocks noGrp="1"/>
          </p:cNvGraphicFramePr>
          <p:nvPr>
            <p:extLst>
              <p:ext uri="{D42A27DB-BD31-4B8C-83A1-F6EECF244321}">
                <p14:modId xmlns="" xmlns:p14="http://schemas.microsoft.com/office/powerpoint/2010/main" val="3515482794"/>
              </p:ext>
            </p:extLst>
          </p:nvPr>
        </p:nvGraphicFramePr>
        <p:xfrm>
          <a:off x="323528" y="627534"/>
          <a:ext cx="8382000" cy="3816424"/>
        </p:xfrm>
        <a:graphic>
          <a:graphicData uri="http://schemas.openxmlformats.org/drawingml/2006/table">
            <a:tbl>
              <a:tblPr/>
              <a:tblGrid>
                <a:gridCol w="1676400">
                  <a:extLst>
                    <a:ext uri="{9D8B030D-6E8A-4147-A177-3AD203B41FA5}">
                      <a16:colId xmlns="" xmlns:a16="http://schemas.microsoft.com/office/drawing/2014/main" val="20000"/>
                    </a:ext>
                  </a:extLst>
                </a:gridCol>
                <a:gridCol w="2286000">
                  <a:extLst>
                    <a:ext uri="{9D8B030D-6E8A-4147-A177-3AD203B41FA5}">
                      <a16:colId xmlns="" xmlns:a16="http://schemas.microsoft.com/office/drawing/2014/main" val="20001"/>
                    </a:ext>
                  </a:extLst>
                </a:gridCol>
                <a:gridCol w="1524000">
                  <a:extLst>
                    <a:ext uri="{9D8B030D-6E8A-4147-A177-3AD203B41FA5}">
                      <a16:colId xmlns="" xmlns:a16="http://schemas.microsoft.com/office/drawing/2014/main" val="20002"/>
                    </a:ext>
                  </a:extLst>
                </a:gridCol>
                <a:gridCol w="2895600">
                  <a:extLst>
                    <a:ext uri="{9D8B030D-6E8A-4147-A177-3AD203B41FA5}">
                      <a16:colId xmlns="" xmlns:a16="http://schemas.microsoft.com/office/drawing/2014/main" val="20003"/>
                    </a:ext>
                  </a:extLst>
                </a:gridCol>
              </a:tblGrid>
              <a:tr h="70126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a:t>
                      </a:r>
                      <a:endParaRPr kumimoji="0" lang="zh-CN" altLang="en-US" sz="1500" b="1" i="0" u="none" strike="noStrike" cap="none" normalizeH="0" baseline="0" dirty="0">
                        <a:ln>
                          <a:noFill/>
                        </a:ln>
                        <a:solidFill>
                          <a:schemeClr val="tx1"/>
                        </a:solidFill>
                        <a:effectLst/>
                        <a:latin typeface="Arial" charset="0"/>
                        <a:ea typeface="宋体" pitchFamily="2" charset="-122"/>
                      </a:endParaRP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lang="zh-CN" altLang="en-US" sz="2000" b="1" kern="1200" dirty="0">
                          <a:solidFill>
                            <a:schemeClr val="tx1"/>
                          </a:solidFill>
                          <a:latin typeface="Arial" charset="0"/>
                          <a:ea typeface="宋体" charset="-122"/>
                          <a:cs typeface="+mn-cs"/>
                        </a:rPr>
                        <a:t>显性变化</a:t>
                      </a: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endParaRPr lang="zh-CN" altLang="en-US" sz="2000" b="1" kern="1200" dirty="0">
                        <a:solidFill>
                          <a:schemeClr val="tx1"/>
                        </a:solidFill>
                        <a:latin typeface="Arial" charset="0"/>
                        <a:ea typeface="宋体" charset="-122"/>
                        <a:cs typeface="+mn-cs"/>
                      </a:endParaRPr>
                    </a:p>
                  </a:txBody>
                  <a:tcPr marT="34276" marB="3427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50000"/>
                        </a:spcBef>
                        <a:spcAft>
                          <a:spcPct val="0"/>
                        </a:spcAft>
                        <a:buClrTx/>
                        <a:buSzTx/>
                        <a:buFontTx/>
                        <a:buNone/>
                        <a:tabLst/>
                      </a:pPr>
                      <a:r>
                        <a:rPr lang="zh-CN" altLang="en-US" sz="2000" b="1" kern="1200" dirty="0">
                          <a:solidFill>
                            <a:schemeClr val="tx1"/>
                          </a:solidFill>
                          <a:latin typeface="Arial" charset="0"/>
                          <a:ea typeface="宋体" charset="-122"/>
                          <a:cs typeface="+mn-cs"/>
                        </a:rPr>
                        <a:t>说明以及</a:t>
                      </a:r>
                      <a:r>
                        <a:rPr lang="en-US" altLang="zh-CN" sz="2000" b="1" kern="1200" dirty="0">
                          <a:solidFill>
                            <a:schemeClr val="tx1"/>
                          </a:solidFill>
                          <a:latin typeface="Arial" charset="0"/>
                          <a:ea typeface="宋体" charset="-122"/>
                          <a:cs typeface="+mn-cs"/>
                        </a:rPr>
                        <a:t>2015</a:t>
                      </a:r>
                      <a:r>
                        <a:rPr lang="zh-CN" altLang="en-US" sz="2000" b="1" kern="1200" dirty="0">
                          <a:solidFill>
                            <a:schemeClr val="tx1"/>
                          </a:solidFill>
                          <a:latin typeface="Arial" charset="0"/>
                          <a:ea typeface="宋体" charset="-122"/>
                          <a:cs typeface="+mn-cs"/>
                        </a:rPr>
                        <a:t>趋势</a:t>
                      </a: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11516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第五大题</a:t>
                      </a:r>
                      <a:endParaRPr kumimoji="0" lang="zh-CN" altLang="en-US" sz="1500" b="1" i="0" u="none" strike="noStrike" cap="none" normalizeH="0" baseline="0" dirty="0">
                        <a:ln>
                          <a:noFill/>
                        </a:ln>
                        <a:solidFill>
                          <a:schemeClr val="tx1"/>
                        </a:solidFill>
                        <a:effectLst/>
                        <a:latin typeface="Arial"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语用</a:t>
                      </a:r>
                      <a:endParaRPr kumimoji="0" lang="zh-CN" altLang="en-US" sz="1500" b="1" i="0" u="none" strike="noStrike" cap="none" normalizeH="0" baseline="0" dirty="0">
                        <a:ln>
                          <a:noFill/>
                        </a:ln>
                        <a:solidFill>
                          <a:schemeClr val="tx1"/>
                        </a:solidFill>
                        <a:effectLst/>
                        <a:latin typeface="Arial" charset="0"/>
                        <a:ea typeface="宋体" pitchFamily="2" charset="-122"/>
                      </a:endParaRP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2016</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成语变为</a:t>
                      </a:r>
                      <a:r>
                        <a:rPr kumimoji="0" lang="zh-CN" altLang="en-US" sz="1800" b="1" i="0" u="none" strike="noStrike" cap="none" normalizeH="0" baseline="0" dirty="0" smtClean="0">
                          <a:ln>
                            <a:noFill/>
                          </a:ln>
                          <a:solidFill>
                            <a:srgbClr val="FF0000"/>
                          </a:solidFill>
                          <a:effectLst/>
                          <a:latin typeface="Arial" charset="0"/>
                          <a:ea typeface="仿宋" pitchFamily="49" charset="-122"/>
                          <a:cs typeface="Times New Roman" pitchFamily="18" charset="0"/>
                        </a:rPr>
                        <a:t>“</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成语运用</a:t>
                      </a:r>
                      <a:r>
                        <a:rPr kumimoji="0" lang="zh-CN" altLang="en-US" sz="1800" b="1" i="0" u="none" strike="noStrike" cap="none" normalizeH="0" baseline="0" dirty="0" smtClean="0">
                          <a:ln>
                            <a:noFill/>
                          </a:ln>
                          <a:solidFill>
                            <a:srgbClr val="FF0000"/>
                          </a:solidFill>
                          <a:effectLst/>
                          <a:latin typeface="Arial" charset="0"/>
                          <a:ea typeface="仿宋" pitchFamily="49" charset="-122"/>
                          <a:cs typeface="Times New Roman" pitchFamily="18" charset="0"/>
                        </a:rPr>
                        <a:t>”</a:t>
                      </a:r>
                      <a:endPar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2015</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语句衔接变为结合语境的四选</a:t>
                      </a: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一</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2014</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第</a:t>
                      </a: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13</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题，</a:t>
                      </a:r>
                      <a:r>
                        <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成语运用</a:t>
                      </a:r>
                      <a:r>
                        <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变为</a:t>
                      </a:r>
                      <a:r>
                        <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rPr>
                        <a:t>“</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成语辨析和运用”</a:t>
                      </a: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2012</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年“仿句” 变为“图文转换”</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500" b="1" i="0" u="none" strike="noStrike" cap="none" normalizeH="0" baseline="0" dirty="0">
                        <a:ln>
                          <a:noFill/>
                        </a:ln>
                        <a:solidFill>
                          <a:schemeClr val="tx1"/>
                        </a:solidFill>
                        <a:effectLst/>
                        <a:latin typeface="Arial" charset="0"/>
                        <a:ea typeface="仿宋" pitchFamily="49" charset="-122"/>
                        <a:cs typeface="Times New Roman" pitchFamily="18" charset="0"/>
                      </a:endParaRP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zh-CN" altLang="en-US" sz="1500" b="1" i="0" u="none" strike="noStrike" cap="none" normalizeH="0" baseline="0" dirty="0">
                        <a:ln>
                          <a:noFill/>
                        </a:ln>
                        <a:solidFill>
                          <a:schemeClr val="tx1"/>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chemeClr val="tx1"/>
                          </a:solidFill>
                          <a:effectLst/>
                          <a:latin typeface="Arial" charset="0"/>
                          <a:ea typeface="仿宋" pitchFamily="49" charset="-122"/>
                          <a:cs typeface="Times New Roman" pitchFamily="18" charset="0"/>
                        </a:rPr>
                        <a:t>图文转化的应用性增强</a:t>
                      </a:r>
                      <a:endParaRPr kumimoji="0" lang="en-US" altLang="zh-CN" sz="1800" b="1" i="0" u="none" strike="noStrike" kern="1200" cap="none" normalizeH="0" baseline="0" dirty="0" smtClean="0">
                        <a:ln>
                          <a:noFill/>
                        </a:ln>
                        <a:solidFill>
                          <a:schemeClr val="tx1"/>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en-US" altLang="zh-CN" sz="1800" b="1" i="0" u="none" strike="noStrike" kern="1200" cap="none" normalizeH="0" baseline="0" dirty="0" smtClean="0">
                        <a:ln>
                          <a:noFill/>
                        </a:ln>
                        <a:solidFill>
                          <a:schemeClr val="tx1"/>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rgbClr val="FF0000"/>
                          </a:solidFill>
                          <a:effectLst/>
                          <a:latin typeface="Arial" charset="0"/>
                          <a:ea typeface="仿宋" pitchFamily="49" charset="-122"/>
                          <a:cs typeface="Times New Roman" pitchFamily="18" charset="0"/>
                        </a:rPr>
                        <a:t>形式变化</a:t>
                      </a:r>
                      <a:endParaRPr kumimoji="0" lang="en-US" altLang="zh-CN" sz="1800" b="1" i="0" u="none" strike="noStrike" kern="1200" cap="none" normalizeH="0" baseline="0" dirty="0" smtClean="0">
                        <a:ln>
                          <a:noFill/>
                        </a:ln>
                        <a:solidFill>
                          <a:srgbClr val="FF0000"/>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rgbClr val="FF0000"/>
                          </a:solidFill>
                          <a:effectLst/>
                          <a:latin typeface="Arial" charset="0"/>
                          <a:ea typeface="仿宋" pitchFamily="49" charset="-122"/>
                          <a:cs typeface="Times New Roman" pitchFamily="18" charset="0"/>
                        </a:rPr>
                        <a:t>本质稳定</a:t>
                      </a:r>
                      <a:endParaRPr kumimoji="0" lang="zh-CN" altLang="en-US" sz="1800" b="1" i="0" u="none" strike="noStrike" kern="1200" cap="none" normalizeH="0" baseline="0" dirty="0">
                        <a:ln>
                          <a:noFill/>
                        </a:ln>
                        <a:solidFill>
                          <a:srgbClr val="FF0000"/>
                        </a:solidFill>
                        <a:effectLst/>
                        <a:latin typeface="Arial" charset="0"/>
                        <a:ea typeface="仿宋" pitchFamily="49" charset="-122"/>
                        <a:cs typeface="Times New Roman" pitchFamily="18" charset="0"/>
                      </a:endParaRPr>
                    </a:p>
                  </a:txBody>
                  <a:tcPr marT="34276" marB="3427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重点：成语、语病、连贯和图文转换。</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没本质变化。</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Arial"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☆把握趋势，注意</a:t>
                      </a: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2017</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新</a:t>
                      </a:r>
                      <a:r>
                        <a:rPr kumimoji="0" lang="zh-CN" altLang="en-US"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rPr>
                        <a:t>实验，尤其</a:t>
                      </a:r>
                      <a:r>
                        <a:rPr kumimoji="0" lang="zh-CN" altLang="en-US" sz="1800" b="1" i="0" u="none" strike="noStrike" cap="none" normalizeH="0" baseline="0" dirty="0">
                          <a:ln>
                            <a:noFill/>
                          </a:ln>
                          <a:solidFill>
                            <a:srgbClr val="FF0000"/>
                          </a:solidFill>
                          <a:effectLst/>
                          <a:latin typeface="方正姚体" pitchFamily="2" charset="-122"/>
                          <a:ea typeface="方正姚体" pitchFamily="2" charset="-122"/>
                          <a:cs typeface="Times New Roman" pitchFamily="18" charset="0"/>
                        </a:rPr>
                        <a:t>新图文</a:t>
                      </a:r>
                      <a:r>
                        <a:rPr kumimoji="0" lang="zh-CN" altLang="en-US" sz="1800" b="1" i="0" u="none" strike="noStrike" cap="none" normalizeH="0" baseline="0" dirty="0" smtClean="0">
                          <a:ln>
                            <a:noFill/>
                          </a:ln>
                          <a:solidFill>
                            <a:srgbClr val="FF0000"/>
                          </a:solidFill>
                          <a:effectLst/>
                          <a:latin typeface="方正姚体" pitchFamily="2" charset="-122"/>
                          <a:ea typeface="方正姚体" pitchFamily="2" charset="-122"/>
                          <a:cs typeface="Times New Roman" pitchFamily="18" charset="0"/>
                        </a:rPr>
                        <a:t>形式；注意老题型的回归。</a:t>
                      </a:r>
                      <a:endParaRPr kumimoji="0" lang="en-US" altLang="zh-CN" sz="1800" b="1" i="0" u="none" strike="noStrike" cap="none" normalizeH="0" baseline="0" dirty="0" smtClean="0">
                        <a:ln>
                          <a:noFill/>
                        </a:ln>
                        <a:solidFill>
                          <a:srgbClr val="FF0000"/>
                        </a:solidFill>
                        <a:effectLst/>
                        <a:latin typeface="方正姚体" pitchFamily="2" charset="-122"/>
                        <a:ea typeface="方正姚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1" i="0" u="none" strike="noStrike" cap="none" normalizeH="0" baseline="0" dirty="0" smtClean="0">
                        <a:ln>
                          <a:noFill/>
                        </a:ln>
                        <a:solidFill>
                          <a:srgbClr val="FF0000"/>
                        </a:solidFill>
                        <a:effectLst/>
                        <a:latin typeface="方正姚体" pitchFamily="2" charset="-122"/>
                        <a:ea typeface="方正姚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0000"/>
                          </a:solidFill>
                          <a:effectLst/>
                          <a:latin typeface="方正姚体" pitchFamily="2" charset="-122"/>
                          <a:ea typeface="方正姚体" pitchFamily="2" charset="-122"/>
                          <a:cs typeface="Times New Roman" pitchFamily="18" charset="0"/>
                        </a:rPr>
                        <a:t>2017</a:t>
                      </a:r>
                      <a:r>
                        <a:rPr kumimoji="0" lang="zh-CN" altLang="en-US" sz="1800" b="1" i="0" u="none" strike="noStrike" cap="none" normalizeH="0" baseline="0" dirty="0" smtClean="0">
                          <a:ln>
                            <a:noFill/>
                          </a:ln>
                          <a:solidFill>
                            <a:srgbClr val="FF0000"/>
                          </a:solidFill>
                          <a:effectLst/>
                          <a:latin typeface="方正姚体" pitchFamily="2" charset="-122"/>
                          <a:ea typeface="方正姚体" pitchFamily="2" charset="-122"/>
                          <a:cs typeface="Times New Roman" pitchFamily="18" charset="0"/>
                        </a:rPr>
                        <a:t>会有新探索</a:t>
                      </a:r>
                      <a:endParaRPr kumimoji="0" lang="zh-CN" altLang="en-US" sz="1800" b="1" i="0" u="none" strike="noStrike" cap="none" normalizeH="0" baseline="0" dirty="0">
                        <a:ln>
                          <a:noFill/>
                        </a:ln>
                        <a:solidFill>
                          <a:srgbClr val="FF0000"/>
                        </a:solidFill>
                        <a:effectLst/>
                        <a:latin typeface="方正姚体" pitchFamily="2" charset="-122"/>
                        <a:ea typeface="方正姚体" pitchFamily="2" charset="-122"/>
                        <a:cs typeface="Times New Roman" pitchFamily="18" charset="0"/>
                      </a:endParaRPr>
                    </a:p>
                  </a:txBody>
                  <a:tcPr marT="34276" marB="3427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2549" name="Text Box 50"/>
          <p:cNvSpPr txBox="1">
            <a:spLocks noChangeArrowheads="1"/>
          </p:cNvSpPr>
          <p:nvPr/>
        </p:nvSpPr>
        <p:spPr bwMode="auto">
          <a:xfrm>
            <a:off x="395536" y="4399590"/>
            <a:ext cx="8305800" cy="400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r>
              <a:rPr lang="zh-CN" altLang="en-US" dirty="0"/>
              <a:t>第五大题：稳中有变：高考试验田，注重实际综合应用能力，多年</a:t>
            </a:r>
            <a:r>
              <a:rPr lang="zh-CN" altLang="en-US" dirty="0">
                <a:solidFill>
                  <a:srgbClr val="FF0000"/>
                </a:solidFill>
              </a:rPr>
              <a:t>轮回</a:t>
            </a:r>
            <a:r>
              <a:rPr lang="zh-CN" altLang="en-US" dirty="0"/>
              <a:t>。</a:t>
            </a:r>
          </a:p>
        </p:txBody>
      </p:sp>
      <p:sp>
        <p:nvSpPr>
          <p:cNvPr id="22550" name="Text Box 56"/>
          <p:cNvSpPr txBox="1">
            <a:spLocks noChangeArrowheads="1"/>
          </p:cNvSpPr>
          <p:nvPr/>
        </p:nvSpPr>
        <p:spPr bwMode="auto">
          <a:xfrm>
            <a:off x="1371600" y="914401"/>
            <a:ext cx="838200" cy="400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dirty="0"/>
              <a:t>变化</a:t>
            </a:r>
          </a:p>
        </p:txBody>
      </p:sp>
      <p:sp>
        <p:nvSpPr>
          <p:cNvPr id="22551" name="Text Box 67"/>
          <p:cNvSpPr txBox="1">
            <a:spLocks noChangeArrowheads="1"/>
          </p:cNvSpPr>
          <p:nvPr/>
        </p:nvSpPr>
        <p:spPr bwMode="auto">
          <a:xfrm>
            <a:off x="4355976" y="843559"/>
            <a:ext cx="1524000" cy="400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dirty="0"/>
              <a:t>隐性变化</a:t>
            </a:r>
          </a:p>
        </p:txBody>
      </p:sp>
      <p:sp>
        <p:nvSpPr>
          <p:cNvPr id="22552" name="Rectangle 192"/>
          <p:cNvSpPr>
            <a:spLocks noChangeArrowheads="1"/>
          </p:cNvSpPr>
          <p:nvPr/>
        </p:nvSpPr>
        <p:spPr bwMode="auto">
          <a:xfrm>
            <a:off x="683568" y="123497"/>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4</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语用题目</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27457216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23555" name="文本占位符 2"/>
          <p:cNvSpPr>
            <a:spLocks noGrp="1"/>
          </p:cNvSpPr>
          <p:nvPr>
            <p:ph type="body" idx="1"/>
          </p:nvPr>
        </p:nvSpPr>
        <p:spPr/>
        <p:txBody>
          <a:bodyPr/>
          <a:lstStyle/>
          <a:p>
            <a:endParaRPr lang="zh-CN" altLang="en-US"/>
          </a:p>
        </p:txBody>
      </p:sp>
      <p:graphicFrame>
        <p:nvGraphicFramePr>
          <p:cNvPr id="4" name="表格 3"/>
          <p:cNvGraphicFramePr>
            <a:graphicFrameLocks noGrp="1"/>
          </p:cNvGraphicFramePr>
          <p:nvPr>
            <p:extLst>
              <p:ext uri="{D42A27DB-BD31-4B8C-83A1-F6EECF244321}">
                <p14:modId xmlns="" xmlns:p14="http://schemas.microsoft.com/office/powerpoint/2010/main" val="1944064239"/>
              </p:ext>
            </p:extLst>
          </p:nvPr>
        </p:nvGraphicFramePr>
        <p:xfrm>
          <a:off x="228612" y="800118"/>
          <a:ext cx="8591861" cy="3859864"/>
        </p:xfrm>
        <a:graphic>
          <a:graphicData uri="http://schemas.openxmlformats.org/drawingml/2006/table">
            <a:tbl>
              <a:tblPr firstRow="1" firstCol="1" bandRow="1">
                <a:tableStyleId>{5C22544A-7EE6-4342-B048-85BDC9FD1C3A}</a:tableStyleId>
              </a:tblPr>
              <a:tblGrid>
                <a:gridCol w="1024689">
                  <a:extLst>
                    <a:ext uri="{9D8B030D-6E8A-4147-A177-3AD203B41FA5}">
                      <a16:colId xmlns:a16="http://schemas.microsoft.com/office/drawing/2014/main" xmlns="" val="20000"/>
                    </a:ext>
                  </a:extLst>
                </a:gridCol>
                <a:gridCol w="3686021">
                  <a:extLst>
                    <a:ext uri="{9D8B030D-6E8A-4147-A177-3AD203B41FA5}">
                      <a16:colId xmlns:a16="http://schemas.microsoft.com/office/drawing/2014/main" xmlns="" val="20001"/>
                    </a:ext>
                  </a:extLst>
                </a:gridCol>
                <a:gridCol w="3881151">
                  <a:extLst>
                    <a:ext uri="{9D8B030D-6E8A-4147-A177-3AD203B41FA5}">
                      <a16:colId xmlns:a16="http://schemas.microsoft.com/office/drawing/2014/main" xmlns="" val="20002"/>
                    </a:ext>
                  </a:extLst>
                </a:gridCol>
              </a:tblGrid>
              <a:tr h="388978">
                <a:tc>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年份</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课标卷Ⅰ</a:t>
                      </a:r>
                    </a:p>
                  </a:txBody>
                  <a:tcPr marL="0" marR="0" marT="0" marB="0" anchor="ctr"/>
                </a:tc>
                <a:tc>
                  <a:txBody>
                    <a:bodyPr/>
                    <a:lstStyle/>
                    <a:p>
                      <a:pPr marL="0" algn="l" defTabSz="914400" rtl="0" eaLnBrk="1" latinLnBrk="0" hangingPunct="1">
                        <a:lnSpc>
                          <a:spcPts val="1350"/>
                        </a:lnSpc>
                        <a:spcAft>
                          <a:spcPts val="375"/>
                        </a:spcAft>
                      </a:pPr>
                      <a:r>
                        <a:rPr lang="zh-CN" sz="1800" b="1" kern="100" dirty="0">
                          <a:solidFill>
                            <a:schemeClr val="bg1"/>
                          </a:solidFill>
                          <a:effectLst/>
                          <a:latin typeface="仿宋" panose="02010609060101010101" pitchFamily="49" charset="-122"/>
                          <a:ea typeface="仿宋" panose="02010609060101010101" pitchFamily="49" charset="-122"/>
                          <a:cs typeface="Times New Roman"/>
                        </a:rPr>
                        <a:t>课标卷Ⅱ</a:t>
                      </a:r>
                    </a:p>
                  </a:txBody>
                  <a:tcPr marL="0" marR="0" marT="0" marB="0" anchor="ctr"/>
                </a:tc>
                <a:extLst>
                  <a:ext uri="{0D108BD9-81ED-4DB2-BD59-A6C34878D82A}">
                    <a16:rowId xmlns:a16="http://schemas.microsoft.com/office/drawing/2014/main" xmlns="" val="10000"/>
                  </a:ext>
                </a:extLst>
              </a:tr>
              <a:tr h="688192">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2013</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切割钻石——经验、技术与勇气</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同学关系</a:t>
                      </a:r>
                    </a:p>
                  </a:txBody>
                  <a:tcPr marL="0" marR="0" marT="0" marB="0" anchor="ctr"/>
                </a:tc>
                <a:extLst>
                  <a:ext uri="{0D108BD9-81ED-4DB2-BD59-A6C34878D82A}">
                    <a16:rowId xmlns:a16="http://schemas.microsoft.com/office/drawing/2014/main" xmlns="" val="10001"/>
                  </a:ext>
                </a:extLst>
              </a:tr>
              <a:tr h="748036">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2014</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山羊过独木桥——遵守规则和打破规则</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禁喂食动物——自立自强</a:t>
                      </a:r>
                    </a:p>
                  </a:txBody>
                  <a:tcPr marL="0" marR="0" marT="0" marB="0" anchor="ctr"/>
                </a:tc>
                <a:extLst>
                  <a:ext uri="{0D108BD9-81ED-4DB2-BD59-A6C34878D82A}">
                    <a16:rowId xmlns:a16="http://schemas.microsoft.com/office/drawing/2014/main" xmlns="" val="10002"/>
                  </a:ext>
                </a:extLst>
              </a:tr>
              <a:tr h="1017329">
                <a:tc>
                  <a:txBody>
                    <a:bodyPr/>
                    <a:lstStyle/>
                    <a:p>
                      <a:pPr marL="0" algn="l" defTabSz="914400" rtl="0" eaLnBrk="1" latinLnBrk="0" hangingPunct="1">
                        <a:lnSpc>
                          <a:spcPts val="1350"/>
                        </a:lnSpc>
                        <a:spcAft>
                          <a:spcPts val="375"/>
                        </a:spcAft>
                      </a:pPr>
                      <a:r>
                        <a:rPr lang="en-US" sz="1800" b="1" kern="100" dirty="0">
                          <a:solidFill>
                            <a:schemeClr val="bg1"/>
                          </a:solidFill>
                          <a:effectLst/>
                          <a:latin typeface="仿宋" panose="02010609060101010101" pitchFamily="49" charset="-122"/>
                          <a:ea typeface="仿宋" panose="02010609060101010101" pitchFamily="49" charset="-122"/>
                          <a:cs typeface="Times New Roman"/>
                        </a:rPr>
                        <a:t>2015</a:t>
                      </a:r>
                      <a:endParaRPr lang="zh-CN" sz="1800" b="1" kern="100" dirty="0">
                        <a:solidFill>
                          <a:schemeClr val="bg1"/>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举报父亲开车接电话——亲情与规则</a:t>
                      </a:r>
                    </a:p>
                  </a:txBody>
                  <a:tcPr marL="0" marR="0" marT="0" marB="0" anchor="ctr"/>
                </a:tc>
                <a:tc>
                  <a:txBody>
                    <a:bodyPr/>
                    <a:lstStyle/>
                    <a:p>
                      <a:pPr marL="0" algn="l" defTabSz="914400" rtl="0" eaLnBrk="1" latinLnBrk="0" hangingPunct="1">
                        <a:lnSpc>
                          <a:spcPts val="1350"/>
                        </a:lnSpc>
                        <a:spcAft>
                          <a:spcPts val="375"/>
                        </a:spcAft>
                      </a:pPr>
                      <a:r>
                        <a:rPr lang="zh-CN" sz="1600" b="1" kern="100" dirty="0">
                          <a:solidFill>
                            <a:srgbClr val="0033CC"/>
                          </a:solidFill>
                          <a:effectLst/>
                          <a:latin typeface="仿宋" panose="02010609060101010101" pitchFamily="49" charset="-122"/>
                          <a:ea typeface="仿宋" panose="02010609060101010101" pitchFamily="49" charset="-122"/>
                          <a:cs typeface="Times New Roman"/>
                        </a:rPr>
                        <a:t>当代风采人物评选——学术先锋，大国工匠，追梦一族</a:t>
                      </a:r>
                    </a:p>
                  </a:txBody>
                  <a:tcPr marL="0" marR="0" marT="0" marB="0" anchor="ctr"/>
                </a:tc>
                <a:extLst>
                  <a:ext uri="{0D108BD9-81ED-4DB2-BD59-A6C34878D82A}">
                    <a16:rowId xmlns:a16="http://schemas.microsoft.com/office/drawing/2014/main" xmlns="" val="10003"/>
                  </a:ext>
                </a:extLst>
              </a:tr>
              <a:tr h="1017329">
                <a:tc>
                  <a:txBody>
                    <a:bodyPr/>
                    <a:lstStyle/>
                    <a:p>
                      <a:pPr marL="0" algn="l" defTabSz="914400" rtl="0" eaLnBrk="1" latinLnBrk="0" hangingPunct="1">
                        <a:lnSpc>
                          <a:spcPts val="1350"/>
                        </a:lnSpc>
                        <a:spcAft>
                          <a:spcPts val="375"/>
                        </a:spcAft>
                      </a:pPr>
                      <a:r>
                        <a:rPr lang="en-US" altLang="zh-CN" sz="1800" b="1" kern="100" dirty="0" smtClean="0">
                          <a:solidFill>
                            <a:srgbClr val="FF0000"/>
                          </a:solidFill>
                          <a:effectLst/>
                          <a:latin typeface="仿宋" panose="02010609060101010101" pitchFamily="49" charset="-122"/>
                          <a:ea typeface="仿宋" panose="02010609060101010101" pitchFamily="49" charset="-122"/>
                          <a:cs typeface="Times New Roman"/>
                        </a:rPr>
                        <a:t>2016</a:t>
                      </a:r>
                      <a:endParaRPr lang="zh-CN" sz="18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漫画材料作文</a:t>
                      </a: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进步退步、表扬批评</a:t>
                      </a:r>
                      <a:endParaRPr lang="zh-CN"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c>
                  <a:txBody>
                    <a:bodyPr/>
                    <a:lstStyle/>
                    <a:p>
                      <a:pPr marL="0" algn="l" defTabSz="914400" rtl="0" eaLnBrk="1" latinLnBrk="0" hangingPunct="1">
                        <a:lnSpc>
                          <a:spcPts val="1350"/>
                        </a:lnSpc>
                        <a:spcAft>
                          <a:spcPts val="375"/>
                        </a:spcAft>
                      </a:pP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材料作文：</a:t>
                      </a:r>
                      <a:r>
                        <a:rPr lang="zh-CN"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语文素养</a:t>
                      </a:r>
                      <a:r>
                        <a:rPr lang="en-US" altLang="zh-CN" sz="1600" b="1" kern="100" dirty="0" smtClean="0">
                          <a:solidFill>
                            <a:srgbClr val="FF0000"/>
                          </a:solidFill>
                          <a:effectLst/>
                          <a:latin typeface="仿宋" panose="02010609060101010101" pitchFamily="49" charset="-122"/>
                          <a:ea typeface="仿宋" panose="02010609060101010101" pitchFamily="49" charset="-122"/>
                          <a:cs typeface="Times New Roman"/>
                        </a:rPr>
                        <a:t>——</a:t>
                      </a:r>
                      <a:r>
                        <a:rPr lang="zh-CN" altLang="en-US" sz="1600" b="1" kern="100" dirty="0" smtClean="0">
                          <a:solidFill>
                            <a:srgbClr val="FF0000"/>
                          </a:solidFill>
                          <a:effectLst/>
                          <a:latin typeface="仿宋" panose="02010609060101010101" pitchFamily="49" charset="-122"/>
                          <a:ea typeface="仿宋" panose="02010609060101010101" pitchFamily="49" charset="-122"/>
                          <a:cs typeface="Times New Roman"/>
                        </a:rPr>
                        <a:t>聚焦语文</a:t>
                      </a:r>
                      <a:endParaRPr lang="zh-CN" altLang="en-US" sz="1600" b="1" kern="100" dirty="0">
                        <a:solidFill>
                          <a:srgbClr val="FF0000"/>
                        </a:solidFill>
                        <a:effectLst/>
                        <a:latin typeface="仿宋" panose="02010609060101010101" pitchFamily="49" charset="-122"/>
                        <a:ea typeface="仿宋" panose="02010609060101010101" pitchFamily="49" charset="-122"/>
                        <a:cs typeface="Times New Roman"/>
                      </a:endParaRPr>
                    </a:p>
                  </a:txBody>
                  <a:tcPr marL="0" marR="0" marT="0" marB="0" anchor="ctr"/>
                </a:tc>
              </a:tr>
            </a:tbl>
          </a:graphicData>
        </a:graphic>
      </p:graphicFrame>
      <p:sp>
        <p:nvSpPr>
          <p:cNvPr id="23578" name="Rectangle 192"/>
          <p:cNvSpPr>
            <a:spLocks noChangeArrowheads="1"/>
          </p:cNvSpPr>
          <p:nvPr/>
        </p:nvSpPr>
        <p:spPr bwMode="auto">
          <a:xfrm>
            <a:off x="539552" y="123497"/>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5</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作文题目</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14448117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6738" name="Group 66"/>
          <p:cNvGraphicFramePr>
            <a:graphicFrameLocks noGrp="1"/>
          </p:cNvGraphicFramePr>
          <p:nvPr>
            <p:extLst>
              <p:ext uri="{D42A27DB-BD31-4B8C-83A1-F6EECF244321}">
                <p14:modId xmlns="" xmlns:p14="http://schemas.microsoft.com/office/powerpoint/2010/main" val="903726974"/>
              </p:ext>
            </p:extLst>
          </p:nvPr>
        </p:nvGraphicFramePr>
        <p:xfrm>
          <a:off x="323528" y="555527"/>
          <a:ext cx="8712968" cy="3703234"/>
        </p:xfrm>
        <a:graphic>
          <a:graphicData uri="http://schemas.openxmlformats.org/drawingml/2006/table">
            <a:tbl>
              <a:tblPr/>
              <a:tblGrid>
                <a:gridCol w="1872208">
                  <a:extLst>
                    <a:ext uri="{9D8B030D-6E8A-4147-A177-3AD203B41FA5}">
                      <a16:colId xmlns="" xmlns:a16="http://schemas.microsoft.com/office/drawing/2014/main" val="20000"/>
                    </a:ext>
                  </a:extLst>
                </a:gridCol>
                <a:gridCol w="1850606">
                  <a:extLst>
                    <a:ext uri="{9D8B030D-6E8A-4147-A177-3AD203B41FA5}">
                      <a16:colId xmlns="" xmlns:a16="http://schemas.microsoft.com/office/drawing/2014/main" val="20001"/>
                    </a:ext>
                  </a:extLst>
                </a:gridCol>
                <a:gridCol w="1980220">
                  <a:extLst>
                    <a:ext uri="{9D8B030D-6E8A-4147-A177-3AD203B41FA5}">
                      <a16:colId xmlns="" xmlns:a16="http://schemas.microsoft.com/office/drawing/2014/main" val="20002"/>
                    </a:ext>
                  </a:extLst>
                </a:gridCol>
                <a:gridCol w="3009934">
                  <a:extLst>
                    <a:ext uri="{9D8B030D-6E8A-4147-A177-3AD203B41FA5}">
                      <a16:colId xmlns="" xmlns:a16="http://schemas.microsoft.com/office/drawing/2014/main" val="20003"/>
                    </a:ext>
                  </a:extLst>
                </a:gridCol>
              </a:tblGrid>
              <a:tr h="89149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题目</a:t>
                      </a:r>
                      <a:endParaRPr kumimoji="0" lang="zh-CN" altLang="en-US" sz="1500" b="1" i="0" u="none" strike="noStrike" cap="none" normalizeH="0" baseline="0" dirty="0">
                        <a:ln>
                          <a:noFill/>
                        </a:ln>
                        <a:solidFill>
                          <a:schemeClr val="tx1"/>
                        </a:solidFill>
                        <a:effectLst/>
                        <a:latin typeface="Arial" charset="0"/>
                        <a:ea typeface="宋体" pitchFamily="2" charset="-122"/>
                      </a:endParaRP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Arial" charset="0"/>
                          <a:ea typeface="宋体" pitchFamily="2" charset="-122"/>
                        </a:rPr>
                        <a:t>显性变化</a:t>
                      </a: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1800" b="1" i="0" u="none" strike="noStrike" kern="1200" cap="none" normalizeH="0" baseline="0" dirty="0">
                        <a:ln>
                          <a:noFill/>
                        </a:ln>
                        <a:solidFill>
                          <a:schemeClr val="tx1"/>
                        </a:solidFill>
                        <a:effectLst/>
                        <a:latin typeface="Arial" charset="0"/>
                        <a:ea typeface="宋体" pitchFamily="2"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kern="1200" cap="none" normalizeH="0" baseline="0" dirty="0">
                          <a:ln>
                            <a:noFill/>
                          </a:ln>
                          <a:solidFill>
                            <a:schemeClr val="tx1"/>
                          </a:solidFill>
                          <a:effectLst/>
                          <a:latin typeface="Arial" charset="0"/>
                          <a:ea typeface="宋体" pitchFamily="2" charset="-122"/>
                          <a:cs typeface="+mn-cs"/>
                        </a:rPr>
                        <a:t>隐性变化</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endParaRPr>
                    </a:p>
                  </a:txBody>
                  <a:tcPr marT="34268" marB="3426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说明以及</a:t>
                      </a:r>
                      <a:r>
                        <a:rPr kumimoji="0" lang="en-US" alt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2016</a:t>
                      </a:r>
                      <a:r>
                        <a:rPr kumimoji="0" lang="zh-CN" altLang="en-US"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趋势</a:t>
                      </a:r>
                      <a:endParaRPr kumimoji="0" lang="zh-CN" altLang="en-US" sz="1800" b="1" i="0" u="none" strike="noStrike" cap="none" normalizeH="0" baseline="0" dirty="0">
                        <a:ln>
                          <a:noFill/>
                        </a:ln>
                        <a:solidFill>
                          <a:schemeClr val="tx1"/>
                        </a:solidFill>
                        <a:effectLst/>
                        <a:latin typeface="Arial" charset="0"/>
                        <a:ea typeface="宋体" pitchFamily="2" charset="-122"/>
                      </a:endParaRP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811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宋体" pitchFamily="2" charset="-122"/>
                          <a:ea typeface="宋体" pitchFamily="2" charset="-122"/>
                          <a:cs typeface="Times New Roman" pitchFamily="18" charset="0"/>
                        </a:rPr>
                        <a:t>第六大题</a:t>
                      </a:r>
                      <a:endParaRPr kumimoji="0" lang="zh-CN" altLang="en-US" sz="1500" b="1" i="0" u="none" strike="noStrike" cap="none" normalizeH="0" baseline="0" dirty="0">
                        <a:ln>
                          <a:noFill/>
                        </a:ln>
                        <a:solidFill>
                          <a:schemeClr val="tx1"/>
                        </a:solidFill>
                        <a:effectLst/>
                        <a:latin typeface="Arial"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作文</a:t>
                      </a:r>
                      <a:endParaRPr kumimoji="0" lang="zh-CN" altLang="en-US" sz="1500" b="1" i="0" u="none" strike="noStrike" cap="none" normalizeH="0" baseline="0" dirty="0">
                        <a:ln>
                          <a:noFill/>
                        </a:ln>
                        <a:solidFill>
                          <a:schemeClr val="tx1"/>
                        </a:solidFill>
                        <a:effectLst/>
                        <a:latin typeface="Arial" charset="0"/>
                        <a:ea typeface="宋体" pitchFamily="2" charset="-122"/>
                      </a:endParaRP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chemeClr val="tx1"/>
                          </a:solidFill>
                          <a:effectLst/>
                          <a:latin typeface="Times New Roman" pitchFamily="18" charset="0"/>
                          <a:ea typeface="仿宋" pitchFamily="49" charset="-122"/>
                          <a:cs typeface="Times New Roman" pitchFamily="18" charset="0"/>
                        </a:rPr>
                        <a:t>提示</a:t>
                      </a: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明确清晰（思维方向性明确），降低审题难度</a:t>
                      </a:r>
                      <a:r>
                        <a:rPr kumimoji="0" lang="zh-CN" altLang="en-US" sz="1800" b="1" i="0" u="none" strike="noStrike" kern="1200" cap="none" normalizeH="0" baseline="0" dirty="0" smtClean="0">
                          <a:ln>
                            <a:noFill/>
                          </a:ln>
                          <a:solidFill>
                            <a:schemeClr val="tx1"/>
                          </a:solidFill>
                          <a:effectLst/>
                          <a:latin typeface="Times New Roman" pitchFamily="18" charset="0"/>
                          <a:ea typeface="仿宋" pitchFamily="49" charset="-122"/>
                          <a:cs typeface="Times New Roman" pitchFamily="18" charset="0"/>
                        </a:rPr>
                        <a:t>。</a:t>
                      </a:r>
                      <a:endPar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2015</a:t>
                      </a:r>
                      <a:r>
                        <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出现书信形式</a:t>
                      </a:r>
                      <a:r>
                        <a:rPr kumimoji="0" lang="zh-CN" altLang="en-US"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rPr>
                        <a:t>。</a:t>
                      </a:r>
                      <a:endParaRPr kumimoji="0" lang="en-US" altLang="zh-CN"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2016</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出现漫画材料。</a:t>
                      </a:r>
                      <a:endPar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endParaRP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en-US" altLang="zh-CN" sz="1800" b="1" i="0" u="none" strike="noStrike" kern="1200" cap="none" normalizeH="0" baseline="0" dirty="0" smtClean="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chemeClr val="tx1"/>
                          </a:solidFill>
                          <a:effectLst/>
                          <a:latin typeface="Times New Roman" pitchFamily="18" charset="0"/>
                          <a:ea typeface="仿宋" pitchFamily="49" charset="-122"/>
                          <a:cs typeface="Times New Roman" pitchFamily="18" charset="0"/>
                        </a:rPr>
                        <a:t>注重</a:t>
                      </a:r>
                      <a:r>
                        <a:rPr kumimoji="0" lang="zh-CN" altLang="en-US"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rPr>
                        <a:t>思维含量，入题容易写好更难。</a:t>
                      </a:r>
                      <a:endPar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en-US" altLang="zh-CN" sz="1800" b="1" i="0" u="none" strike="noStrike" kern="1200"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rPr>
                        <a:t>任务驱动导向，设置真实情景</a:t>
                      </a:r>
                      <a:r>
                        <a:rPr kumimoji="0" lang="zh-CN" altLang="en-US"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rPr>
                        <a:t>。</a:t>
                      </a:r>
                      <a:endParaRPr kumimoji="0" lang="en-US" altLang="zh-CN"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endParaRPr kumimoji="0" lang="en-US" altLang="zh-CN"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20000"/>
                        </a:spcBef>
                        <a:spcAft>
                          <a:spcPct val="0"/>
                        </a:spcAft>
                        <a:buClr>
                          <a:schemeClr val="accent1"/>
                        </a:buClr>
                        <a:buSzPct val="65000"/>
                        <a:buFont typeface="Wingdings" pitchFamily="2" charset="2"/>
                        <a:buNone/>
                        <a:tabLst/>
                      </a:pPr>
                      <a:r>
                        <a:rPr kumimoji="0" lang="zh-CN" altLang="en-US" sz="1800" b="1" i="0" u="none" strike="noStrike" kern="1200" cap="none" normalizeH="0" baseline="0" dirty="0" smtClean="0">
                          <a:ln>
                            <a:noFill/>
                          </a:ln>
                          <a:solidFill>
                            <a:srgbClr val="FF0000"/>
                          </a:solidFill>
                          <a:effectLst/>
                          <a:latin typeface="Times New Roman" pitchFamily="18" charset="0"/>
                          <a:ea typeface="仿宋" pitchFamily="49" charset="-122"/>
                          <a:cs typeface="Times New Roman" pitchFamily="18" charset="0"/>
                        </a:rPr>
                        <a:t>价值观考查。</a:t>
                      </a:r>
                      <a:endParaRPr kumimoji="0" lang="zh-CN" altLang="en-US" sz="1800" b="1" i="0" u="none" strike="noStrike" kern="1200" cap="none" normalizeH="0" baseline="0" dirty="0">
                        <a:ln>
                          <a:noFill/>
                        </a:ln>
                        <a:solidFill>
                          <a:srgbClr val="FF0000"/>
                        </a:solidFill>
                        <a:effectLst/>
                        <a:latin typeface="Times New Roman" pitchFamily="18" charset="0"/>
                        <a:ea typeface="仿宋" pitchFamily="49" charset="-122"/>
                        <a:cs typeface="Times New Roman" pitchFamily="18" charset="0"/>
                      </a:endParaRPr>
                    </a:p>
                  </a:txBody>
                  <a:tcPr marT="34268" marB="3426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新材料</a:t>
                      </a: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作文生活化，越来越贴近生活。</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rPr>
                        <a:t> 注重思维能力</a:t>
                      </a:r>
                      <a:r>
                        <a:rPr kumimoji="0" lang="zh-CN" altLang="en-US" sz="1800" b="1" i="0" u="none" strike="noStrike" cap="none" normalizeH="0" baseline="0" dirty="0" smtClean="0">
                          <a:ln>
                            <a:noFill/>
                          </a:ln>
                          <a:solidFill>
                            <a:schemeClr val="tx1"/>
                          </a:solidFill>
                          <a:effectLst/>
                          <a:latin typeface="Times New Roman" pitchFamily="18" charset="0"/>
                          <a:ea typeface="仿宋" pitchFamily="49" charset="-122"/>
                          <a:cs typeface="Times New Roman" pitchFamily="18" charset="0"/>
                        </a:rPr>
                        <a:t>。重点考核对一点四面的认知。</a:t>
                      </a: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zh-CN" sz="1800" b="1" i="0" u="none" strike="noStrike" cap="none" normalizeH="0" baseline="0" dirty="0">
                        <a:ln>
                          <a:noFill/>
                        </a:ln>
                        <a:solidFill>
                          <a:schemeClr val="tx1"/>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a:t>
                      </a:r>
                      <a:r>
                        <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2017</a:t>
                      </a: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写作指向性增强，材料多元，可能会限制文体。</a:t>
                      </a:r>
                      <a:endParaRPr kumimoji="0" lang="en-US" altLang="zh-CN"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800" b="1" i="0" u="none" strike="noStrike" cap="none" normalizeH="0" baseline="0" dirty="0" smtClean="0">
                          <a:ln>
                            <a:noFill/>
                          </a:ln>
                          <a:solidFill>
                            <a:srgbClr val="FF0000"/>
                          </a:solidFill>
                          <a:effectLst/>
                          <a:latin typeface="Times New Roman" pitchFamily="18" charset="0"/>
                          <a:ea typeface="仿宋" pitchFamily="49" charset="-122"/>
                          <a:cs typeface="Times New Roman" pitchFamily="18" charset="0"/>
                        </a:rPr>
                        <a:t>     （一专多能）</a:t>
                      </a:r>
                      <a:endParaRPr kumimoji="0" lang="en-US" altLang="zh-CN" sz="1800" b="1" i="0" u="none" strike="noStrike" cap="none" normalizeH="0" baseline="0" dirty="0">
                        <a:ln>
                          <a:noFill/>
                        </a:ln>
                        <a:solidFill>
                          <a:srgbClr val="FF0000"/>
                        </a:solidFill>
                        <a:effectLst/>
                        <a:latin typeface="Times New Roman" pitchFamily="18" charset="0"/>
                        <a:ea typeface="仿宋" pitchFamily="49" charset="-122"/>
                        <a:cs typeface="Times New Roman" pitchFamily="18" charset="0"/>
                      </a:endParaRPr>
                    </a:p>
                  </a:txBody>
                  <a:tcPr marT="34268" marB="3426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578" name="Rectangle 2"/>
          <p:cNvSpPr>
            <a:spLocks noChangeArrowheads="1"/>
          </p:cNvSpPr>
          <p:nvPr/>
        </p:nvSpPr>
        <p:spPr bwMode="auto">
          <a:xfrm>
            <a:off x="1196998" y="-164424"/>
            <a:ext cx="184727"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spAutoFit/>
          </a:bodyPr>
          <a:lstStyle/>
          <a:p>
            <a:endParaRPr lang="zh-CN" altLang="en-US"/>
          </a:p>
        </p:txBody>
      </p:sp>
      <p:sp>
        <p:nvSpPr>
          <p:cNvPr id="24597" name="Text Box 50"/>
          <p:cNvSpPr txBox="1">
            <a:spLocks noChangeArrowheads="1"/>
          </p:cNvSpPr>
          <p:nvPr/>
        </p:nvSpPr>
        <p:spPr bwMode="auto">
          <a:xfrm>
            <a:off x="251520" y="4227934"/>
            <a:ext cx="8784976"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r>
              <a:rPr lang="zh-CN" altLang="en-US" sz="1800" dirty="0"/>
              <a:t>第六大题：稳中变显：</a:t>
            </a:r>
            <a:r>
              <a:rPr lang="zh-CN" altLang="en-US" sz="1800" u="sng" dirty="0"/>
              <a:t>对认知和思维能力要求越来越高；越来越不容易跑题。</a:t>
            </a:r>
            <a:r>
              <a:rPr lang="zh-CN" altLang="zh-CN" sz="1800" dirty="0"/>
              <a:t>增加</a:t>
            </a:r>
            <a:r>
              <a:rPr lang="zh-CN" altLang="zh-CN" sz="1800" dirty="0">
                <a:solidFill>
                  <a:srgbClr val="FF3300"/>
                </a:solidFill>
              </a:rPr>
              <a:t>任务型指令</a:t>
            </a:r>
            <a:r>
              <a:rPr lang="zh-CN" altLang="zh-CN" sz="1800" dirty="0"/>
              <a:t>，使考生在真实的情境中辨析，在多维度的</a:t>
            </a:r>
            <a:r>
              <a:rPr lang="zh-CN" altLang="zh-CN" sz="1800" dirty="0">
                <a:solidFill>
                  <a:srgbClr val="FF3300"/>
                </a:solidFill>
              </a:rPr>
              <a:t>比较中说理</a:t>
            </a:r>
            <a:r>
              <a:rPr lang="zh-CN" altLang="zh-CN" sz="1800" dirty="0"/>
              <a:t>论证。</a:t>
            </a:r>
          </a:p>
        </p:txBody>
      </p:sp>
      <p:grpSp>
        <p:nvGrpSpPr>
          <p:cNvPr id="9" name="组合 8"/>
          <p:cNvGrpSpPr/>
          <p:nvPr/>
        </p:nvGrpSpPr>
        <p:grpSpPr>
          <a:xfrm>
            <a:off x="330202" y="555526"/>
            <a:ext cx="1918320" cy="864096"/>
            <a:chOff x="410072" y="428622"/>
            <a:chExt cx="1918320" cy="864096"/>
          </a:xfrm>
        </p:grpSpPr>
        <p:cxnSp>
          <p:nvCxnSpPr>
            <p:cNvPr id="24579" name="AutoShape 3"/>
            <p:cNvCxnSpPr>
              <a:cxnSpLocks noChangeShapeType="1"/>
            </p:cNvCxnSpPr>
            <p:nvPr/>
          </p:nvCxnSpPr>
          <p:spPr bwMode="auto">
            <a:xfrm>
              <a:off x="410072" y="428622"/>
              <a:ext cx="1872208" cy="864096"/>
            </a:xfrm>
            <a:prstGeom prst="straightConnector1">
              <a:avLst/>
            </a:prstGeom>
            <a:noFill/>
            <a:ln w="9525">
              <a:solidFill>
                <a:srgbClr val="000000"/>
              </a:solidFill>
              <a:round/>
              <a:headEnd/>
              <a:tailEnd/>
            </a:ln>
            <a:extLst>
              <a:ext uri="{909E8E84-426E-40DD-AFC4-6F175D3DCCD1}">
                <a14:hiddenFill xmlns="" xmlns:a14="http://schemas.microsoft.com/office/drawing/2010/main">
                  <a:noFill/>
                </a14:hiddenFill>
              </a:ext>
            </a:extLst>
          </p:spPr>
        </p:cxnSp>
        <p:sp>
          <p:nvSpPr>
            <p:cNvPr id="24598" name="Text Box 56"/>
            <p:cNvSpPr txBox="1">
              <a:spLocks noChangeArrowheads="1"/>
            </p:cNvSpPr>
            <p:nvPr/>
          </p:nvSpPr>
          <p:spPr bwMode="auto">
            <a:xfrm>
              <a:off x="1490192" y="500630"/>
              <a:ext cx="83820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Arial" charset="0"/>
                  <a:ea typeface="宋体" charset="-122"/>
                </a:defRPr>
              </a:lvl1pPr>
              <a:lvl2pPr marL="742950" indent="-285750" eaLnBrk="0" hangingPunct="0">
                <a:defRPr sz="2000" b="1">
                  <a:solidFill>
                    <a:schemeClr val="tx1"/>
                  </a:solidFill>
                  <a:latin typeface="Arial" charset="0"/>
                  <a:ea typeface="宋体" charset="-122"/>
                </a:defRPr>
              </a:lvl2pPr>
              <a:lvl3pPr marL="1143000" indent="-228600" eaLnBrk="0" hangingPunct="0">
                <a:defRPr sz="2000" b="1">
                  <a:solidFill>
                    <a:schemeClr val="tx1"/>
                  </a:solidFill>
                  <a:latin typeface="Arial" charset="0"/>
                  <a:ea typeface="宋体" charset="-122"/>
                </a:defRPr>
              </a:lvl3pPr>
              <a:lvl4pPr marL="1600200" indent="-228600" eaLnBrk="0" hangingPunct="0">
                <a:defRPr sz="2000" b="1">
                  <a:solidFill>
                    <a:schemeClr val="tx1"/>
                  </a:solidFill>
                  <a:latin typeface="Arial" charset="0"/>
                  <a:ea typeface="宋体" charset="-122"/>
                </a:defRPr>
              </a:lvl4pPr>
              <a:lvl5pPr marL="2057400" indent="-228600" eaLnBrk="0" hangingPunct="0">
                <a:defRPr sz="2000" b="1">
                  <a:solidFill>
                    <a:schemeClr val="tx1"/>
                  </a:solidFill>
                  <a:latin typeface="Arial" charset="0"/>
                  <a:ea typeface="宋体" charset="-122"/>
                </a:defRPr>
              </a:lvl5pPr>
              <a:lvl6pPr marL="2514600" indent="-228600" eaLnBrk="0" fontAlgn="base" hangingPunct="0">
                <a:spcBef>
                  <a:spcPct val="0"/>
                </a:spcBef>
                <a:spcAft>
                  <a:spcPct val="0"/>
                </a:spcAft>
                <a:defRPr sz="2000" b="1">
                  <a:solidFill>
                    <a:schemeClr val="tx1"/>
                  </a:solidFill>
                  <a:latin typeface="Arial" charset="0"/>
                  <a:ea typeface="宋体" charset="-122"/>
                </a:defRPr>
              </a:lvl6pPr>
              <a:lvl7pPr marL="2971800" indent="-228600" eaLnBrk="0" fontAlgn="base" hangingPunct="0">
                <a:spcBef>
                  <a:spcPct val="0"/>
                </a:spcBef>
                <a:spcAft>
                  <a:spcPct val="0"/>
                </a:spcAft>
                <a:defRPr sz="2000" b="1">
                  <a:solidFill>
                    <a:schemeClr val="tx1"/>
                  </a:solidFill>
                  <a:latin typeface="Arial" charset="0"/>
                  <a:ea typeface="宋体" charset="-122"/>
                </a:defRPr>
              </a:lvl7pPr>
              <a:lvl8pPr marL="3429000" indent="-228600" eaLnBrk="0" fontAlgn="base" hangingPunct="0">
                <a:spcBef>
                  <a:spcPct val="0"/>
                </a:spcBef>
                <a:spcAft>
                  <a:spcPct val="0"/>
                </a:spcAft>
                <a:defRPr sz="2000" b="1">
                  <a:solidFill>
                    <a:schemeClr val="tx1"/>
                  </a:solidFill>
                  <a:latin typeface="Arial" charset="0"/>
                  <a:ea typeface="宋体" charset="-122"/>
                </a:defRPr>
              </a:lvl8pPr>
              <a:lvl9pPr marL="3886200" indent="-228600" eaLnBrk="0" fontAlgn="base" hangingPunct="0">
                <a:spcBef>
                  <a:spcPct val="0"/>
                </a:spcBef>
                <a:spcAft>
                  <a:spcPct val="0"/>
                </a:spcAft>
                <a:defRPr sz="2000" b="1">
                  <a:solidFill>
                    <a:schemeClr val="tx1"/>
                  </a:solidFill>
                  <a:latin typeface="Arial" charset="0"/>
                  <a:ea typeface="宋体" charset="-122"/>
                </a:defRPr>
              </a:lvl9pPr>
            </a:lstStyle>
            <a:p>
              <a:pPr eaLnBrk="1" hangingPunct="1">
                <a:spcBef>
                  <a:spcPct val="50000"/>
                </a:spcBef>
              </a:pPr>
              <a:r>
                <a:rPr lang="zh-CN" altLang="en-US" dirty="0"/>
                <a:t>变化</a:t>
              </a:r>
            </a:p>
          </p:txBody>
        </p:sp>
      </p:grpSp>
      <p:sp>
        <p:nvSpPr>
          <p:cNvPr id="24599" name="Rectangle 192"/>
          <p:cNvSpPr>
            <a:spLocks noChangeArrowheads="1"/>
          </p:cNvSpPr>
          <p:nvPr/>
        </p:nvSpPr>
        <p:spPr bwMode="auto">
          <a:xfrm>
            <a:off x="611560" y="19"/>
            <a:ext cx="8077200" cy="461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nchor="ctr">
            <a:spAutoFit/>
          </a:bodyPr>
          <a:lstStyle/>
          <a:p>
            <a:pPr eaLnBrk="0" hangingPunct="0"/>
            <a:r>
              <a:rPr lang="en-US" altLang="zh-CN" sz="2400" dirty="0">
                <a:solidFill>
                  <a:srgbClr val="0033CC"/>
                </a:solidFill>
                <a:latin typeface="Times New Roman" pitchFamily="18" charset="0"/>
                <a:ea typeface="隶书" pitchFamily="49" charset="-122"/>
                <a:cs typeface="Times New Roman" pitchFamily="18" charset="0"/>
              </a:rPr>
              <a:t>5</a:t>
            </a:r>
            <a:r>
              <a:rPr lang="zh-CN" altLang="en-US" sz="2400" dirty="0">
                <a:solidFill>
                  <a:srgbClr val="0033CC"/>
                </a:solidFill>
                <a:latin typeface="Times New Roman" pitchFamily="18" charset="0"/>
                <a:ea typeface="隶书" pitchFamily="49" charset="-122"/>
                <a:cs typeface="Times New Roman" pitchFamily="18" charset="0"/>
              </a:rPr>
              <a:t>、标卷主要变化和趋势（</a:t>
            </a:r>
            <a:r>
              <a:rPr lang="en-US" altLang="zh-CN" sz="2400" dirty="0">
                <a:solidFill>
                  <a:srgbClr val="0033CC"/>
                </a:solidFill>
                <a:latin typeface="Times New Roman" pitchFamily="18" charset="0"/>
                <a:ea typeface="隶书" pitchFamily="49" charset="-122"/>
                <a:cs typeface="Times New Roman" pitchFamily="18" charset="0"/>
              </a:rPr>
              <a:t>2013--</a:t>
            </a:r>
            <a:r>
              <a:rPr lang="en-US" altLang="zh-CN" sz="2400" dirty="0" smtClean="0">
                <a:solidFill>
                  <a:srgbClr val="0033CC"/>
                </a:solidFill>
                <a:latin typeface="Times New Roman" pitchFamily="18" charset="0"/>
                <a:ea typeface="隶书" pitchFamily="49" charset="-122"/>
                <a:cs typeface="Times New Roman" pitchFamily="18" charset="0"/>
              </a:rPr>
              <a:t>2016</a:t>
            </a:r>
            <a:r>
              <a:rPr lang="zh-CN" altLang="en-US" sz="2400" dirty="0" smtClean="0">
                <a:solidFill>
                  <a:srgbClr val="0033CC"/>
                </a:solidFill>
                <a:latin typeface="Times New Roman" pitchFamily="18" charset="0"/>
                <a:ea typeface="隶书" pitchFamily="49" charset="-122"/>
                <a:cs typeface="Times New Roman" pitchFamily="18" charset="0"/>
              </a:rPr>
              <a:t>）</a:t>
            </a:r>
            <a:r>
              <a:rPr lang="en-US" altLang="zh-CN" sz="2400" dirty="0">
                <a:solidFill>
                  <a:srgbClr val="0033CC"/>
                </a:solidFill>
                <a:latin typeface="Times New Roman" pitchFamily="18" charset="0"/>
                <a:ea typeface="隶书" pitchFamily="49" charset="-122"/>
                <a:cs typeface="Times New Roman" pitchFamily="18" charset="0"/>
              </a:rPr>
              <a:t>——</a:t>
            </a:r>
            <a:r>
              <a:rPr lang="zh-CN" altLang="en-US" sz="2400" dirty="0">
                <a:solidFill>
                  <a:srgbClr val="0033CC"/>
                </a:solidFill>
                <a:latin typeface="Times New Roman" pitchFamily="18" charset="0"/>
                <a:ea typeface="隶书" pitchFamily="49" charset="-122"/>
                <a:cs typeface="Times New Roman" pitchFamily="18" charset="0"/>
              </a:rPr>
              <a:t>作文题目</a:t>
            </a:r>
            <a:endParaRPr lang="zh-CN" altLang="en-US" sz="2400" dirty="0">
              <a:solidFill>
                <a:srgbClr val="0033CC"/>
              </a:solidFill>
              <a:ea typeface="隶书" pitchFamily="49" charset="-122"/>
              <a:cs typeface="Times New Roman" pitchFamily="18" charset="0"/>
            </a:endParaRPr>
          </a:p>
        </p:txBody>
      </p:sp>
    </p:spTree>
    <p:extLst>
      <p:ext uri="{BB962C8B-B14F-4D97-AF65-F5344CB8AC3E}">
        <p14:creationId xmlns="" xmlns:p14="http://schemas.microsoft.com/office/powerpoint/2010/main" val="161394527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2" cstate="print"/>
          <a:srcRect/>
          <a:stretch>
            <a:fillRect/>
          </a:stretch>
        </p:blipFill>
        <p:spPr bwMode="auto">
          <a:xfrm>
            <a:off x="179389" y="627534"/>
            <a:ext cx="8856662" cy="4104804"/>
          </a:xfrm>
          <a:prstGeom prst="rect">
            <a:avLst/>
          </a:prstGeom>
          <a:noFill/>
          <a:ln w="9525">
            <a:noFill/>
            <a:miter lim="800000"/>
            <a:headEnd/>
            <a:tailEnd/>
          </a:ln>
        </p:spPr>
      </p:pic>
      <p:sp>
        <p:nvSpPr>
          <p:cNvPr id="3" name="矩形 2"/>
          <p:cNvSpPr/>
          <p:nvPr/>
        </p:nvSpPr>
        <p:spPr>
          <a:xfrm>
            <a:off x="251521" y="1"/>
            <a:ext cx="8712968" cy="769439"/>
          </a:xfrm>
          <a:prstGeom prst="rect">
            <a:avLst/>
          </a:prstGeom>
        </p:spPr>
        <p:txBody>
          <a:bodyPr wrap="square" lIns="91438" tIns="45719" rIns="91438" bIns="45719">
            <a:spAutoFit/>
          </a:bodyPr>
          <a:lstStyle/>
          <a:p>
            <a:r>
              <a:rPr lang="zh-CN" altLang="en-US" sz="44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  </a:t>
            </a:r>
            <a:r>
              <a:rPr lang="zh-CN" altLang="en-US" sz="40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站位</a:t>
            </a:r>
            <a:r>
              <a:rPr lang="en-US" altLang="zh-CN" sz="40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3</a:t>
            </a:r>
            <a:r>
              <a:rPr lang="zh-CN" altLang="en-US" sz="4000" b="1" dirty="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：从整体设计看语文备考</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5"/>
          <p:cNvSpPr>
            <a:spLocks noGrp="1" noChangeArrowheads="1"/>
          </p:cNvSpPr>
          <p:nvPr>
            <p:ph type="title"/>
          </p:nvPr>
        </p:nvSpPr>
        <p:spPr>
          <a:xfrm>
            <a:off x="683568" y="411511"/>
            <a:ext cx="7181850" cy="611187"/>
          </a:xfrm>
        </p:spPr>
        <p:txBody>
          <a:bodyPr/>
          <a:lstStyle/>
          <a:p>
            <a:pPr algn="ctr" eaLnBrk="1" hangingPunct="1">
              <a:lnSpc>
                <a:spcPts val="3600"/>
              </a:lnSpc>
              <a:spcBef>
                <a:spcPct val="20000"/>
              </a:spcBef>
              <a:defRPr/>
            </a:pPr>
            <a:r>
              <a:rPr lang="zh-CN" altLang="en-US" sz="2800" dirty="0">
                <a:latin typeface="微软雅黑"/>
                <a:ea typeface="微软雅黑"/>
                <a:cs typeface="微软雅黑"/>
              </a:rPr>
              <a:t>  </a:t>
            </a:r>
            <a:r>
              <a:rPr lang="zh-CN" altLang="en-US" sz="2800" dirty="0">
                <a:latin typeface="宋体" pitchFamily="2" charset="-122"/>
                <a:ea typeface="宋体" pitchFamily="2" charset="-122"/>
                <a:cs typeface="微软雅黑"/>
              </a:rPr>
              <a:t> </a:t>
            </a:r>
            <a:r>
              <a:rPr lang="zh-CN" altLang="en-US" sz="2900" dirty="0">
                <a:solidFill>
                  <a:srgbClr val="FF0000"/>
                </a:solidFill>
                <a:ea typeface="隶书" pitchFamily="49" charset="-122"/>
              </a:rPr>
              <a:t>高考诗歌鉴赏训练</a:t>
            </a:r>
          </a:p>
        </p:txBody>
      </p:sp>
      <p:sp>
        <p:nvSpPr>
          <p:cNvPr id="18434" name="AutoShape 6"/>
          <p:cNvSpPr>
            <a:spLocks noChangeArrowheads="1"/>
          </p:cNvSpPr>
          <p:nvPr/>
        </p:nvSpPr>
        <p:spPr bwMode="gray">
          <a:xfrm>
            <a:off x="2843231" y="2301893"/>
            <a:ext cx="496887" cy="449263"/>
          </a:xfrm>
          <a:prstGeom prst="chevron">
            <a:avLst>
              <a:gd name="adj" fmla="val 52469"/>
            </a:avLst>
          </a:prstGeom>
          <a:solidFill>
            <a:srgbClr val="0000FF"/>
          </a:solidFill>
          <a:ln w="9525">
            <a:noFill/>
            <a:miter lim="800000"/>
            <a:headEnd/>
            <a:tailEnd/>
          </a:ln>
        </p:spPr>
        <p:txBody>
          <a:bodyPr wrap="none" lIns="91438" tIns="45719" rIns="91438" bIns="45719" anchor="ctr"/>
          <a:lstStyle/>
          <a:p>
            <a:endParaRPr lang="zh-CN" altLang="en-US"/>
          </a:p>
        </p:txBody>
      </p:sp>
      <p:sp>
        <p:nvSpPr>
          <p:cNvPr id="18435" name="AutoShape 7"/>
          <p:cNvSpPr>
            <a:spLocks noChangeArrowheads="1"/>
          </p:cNvSpPr>
          <p:nvPr/>
        </p:nvSpPr>
        <p:spPr bwMode="gray">
          <a:xfrm>
            <a:off x="5578476" y="2301893"/>
            <a:ext cx="496888" cy="449263"/>
          </a:xfrm>
          <a:prstGeom prst="chevron">
            <a:avLst>
              <a:gd name="adj" fmla="val 52469"/>
            </a:avLst>
          </a:prstGeom>
          <a:solidFill>
            <a:schemeClr val="hlink"/>
          </a:solidFill>
          <a:ln w="9525">
            <a:noFill/>
            <a:miter lim="800000"/>
            <a:headEnd/>
            <a:tailEnd/>
          </a:ln>
        </p:spPr>
        <p:txBody>
          <a:bodyPr wrap="none" lIns="91438" tIns="45719" rIns="91438" bIns="45719" anchor="ctr"/>
          <a:lstStyle/>
          <a:p>
            <a:endParaRPr lang="zh-CN" altLang="en-US"/>
          </a:p>
        </p:txBody>
      </p:sp>
      <p:sp>
        <p:nvSpPr>
          <p:cNvPr id="18436" name="Oval 12"/>
          <p:cNvSpPr>
            <a:spLocks noChangeArrowheads="1"/>
          </p:cNvSpPr>
          <p:nvPr/>
        </p:nvSpPr>
        <p:spPr bwMode="gray">
          <a:xfrm>
            <a:off x="6416676" y="2282710"/>
            <a:ext cx="1663700" cy="519348"/>
          </a:xfrm>
          <a:prstGeom prst="ellipse">
            <a:avLst/>
          </a:prstGeom>
          <a:solidFill>
            <a:srgbClr val="333333"/>
          </a:solidFill>
          <a:ln w="9525">
            <a:noFill/>
            <a:round/>
            <a:headEnd/>
            <a:tailEnd/>
          </a:ln>
        </p:spPr>
        <p:txBody>
          <a:bodyPr lIns="91438" tIns="45719" rIns="91438" bIns="45719" anchor="ctr">
            <a:spAutoFit/>
          </a:bodyPr>
          <a:lstStyle/>
          <a:p>
            <a:endParaRPr lang="zh-CN" altLang="en-US"/>
          </a:p>
        </p:txBody>
      </p:sp>
      <p:sp>
        <p:nvSpPr>
          <p:cNvPr id="18437" name="Oval 17"/>
          <p:cNvSpPr>
            <a:spLocks noChangeArrowheads="1"/>
          </p:cNvSpPr>
          <p:nvPr/>
        </p:nvSpPr>
        <p:spPr bwMode="gray">
          <a:xfrm>
            <a:off x="936625" y="2277946"/>
            <a:ext cx="1663700" cy="519348"/>
          </a:xfrm>
          <a:prstGeom prst="ellipse">
            <a:avLst/>
          </a:prstGeom>
          <a:solidFill>
            <a:srgbClr val="333333"/>
          </a:solidFill>
          <a:ln w="9525">
            <a:noFill/>
            <a:round/>
            <a:headEnd/>
            <a:tailEnd/>
          </a:ln>
        </p:spPr>
        <p:txBody>
          <a:bodyPr lIns="91438" tIns="45719" rIns="91438" bIns="45719" anchor="ctr">
            <a:spAutoFit/>
          </a:bodyPr>
          <a:lstStyle/>
          <a:p>
            <a:endParaRPr lang="zh-CN" altLang="en-US"/>
          </a:p>
        </p:txBody>
      </p:sp>
      <p:grpSp>
        <p:nvGrpSpPr>
          <p:cNvPr id="2" name="Group 18"/>
          <p:cNvGrpSpPr>
            <a:grpSpLocks/>
          </p:cNvGrpSpPr>
          <p:nvPr/>
        </p:nvGrpSpPr>
        <p:grpSpPr bwMode="auto">
          <a:xfrm>
            <a:off x="962031" y="1897063"/>
            <a:ext cx="1611313" cy="1276350"/>
            <a:chOff x="4166" y="1706"/>
            <a:chExt cx="1252" cy="1252"/>
          </a:xfrm>
        </p:grpSpPr>
        <p:sp>
          <p:nvSpPr>
            <p:cNvPr id="18453" name="Oval 1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8454" name="Oval 2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8455" name="Oval 2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8456" name="Oval 2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18439" name="Oval 27"/>
          <p:cNvSpPr>
            <a:spLocks noChangeArrowheads="1"/>
          </p:cNvSpPr>
          <p:nvPr/>
        </p:nvSpPr>
        <p:spPr bwMode="gray">
          <a:xfrm>
            <a:off x="3673476" y="2282710"/>
            <a:ext cx="1663700" cy="519348"/>
          </a:xfrm>
          <a:prstGeom prst="ellipse">
            <a:avLst/>
          </a:prstGeom>
          <a:solidFill>
            <a:srgbClr val="333333"/>
          </a:solidFill>
          <a:ln w="9525">
            <a:noFill/>
            <a:round/>
            <a:headEnd/>
            <a:tailEnd/>
          </a:ln>
        </p:spPr>
        <p:txBody>
          <a:bodyPr lIns="91438" tIns="45719" rIns="91438" bIns="45719" anchor="ctr">
            <a:spAutoFit/>
          </a:bodyPr>
          <a:lstStyle/>
          <a:p>
            <a:endParaRPr lang="zh-CN" altLang="en-US"/>
          </a:p>
        </p:txBody>
      </p:sp>
      <p:grpSp>
        <p:nvGrpSpPr>
          <p:cNvPr id="3" name="Group 28"/>
          <p:cNvGrpSpPr>
            <a:grpSpLocks/>
          </p:cNvGrpSpPr>
          <p:nvPr/>
        </p:nvGrpSpPr>
        <p:grpSpPr bwMode="auto">
          <a:xfrm>
            <a:off x="3698910" y="1897063"/>
            <a:ext cx="1611313" cy="1276350"/>
            <a:chOff x="4166" y="1706"/>
            <a:chExt cx="1252" cy="1252"/>
          </a:xfrm>
        </p:grpSpPr>
        <p:sp>
          <p:nvSpPr>
            <p:cNvPr id="18449" name="Oval 29"/>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8450" name="Oval 30"/>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8451" name="Oval 31"/>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8452" name="Oval 32"/>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grpSp>
        <p:nvGrpSpPr>
          <p:cNvPr id="4" name="Group 33"/>
          <p:cNvGrpSpPr>
            <a:grpSpLocks/>
          </p:cNvGrpSpPr>
          <p:nvPr/>
        </p:nvGrpSpPr>
        <p:grpSpPr bwMode="auto">
          <a:xfrm>
            <a:off x="6443663" y="1868489"/>
            <a:ext cx="1611312" cy="1296987"/>
            <a:chOff x="4166" y="1706"/>
            <a:chExt cx="1252" cy="1252"/>
          </a:xfrm>
        </p:grpSpPr>
        <p:sp>
          <p:nvSpPr>
            <p:cNvPr id="18445" name="Oval 34"/>
            <p:cNvSpPr>
              <a:spLocks noChangeArrowheads="1"/>
            </p:cNvSpPr>
            <p:nvPr/>
          </p:nvSpPr>
          <p:spPr bwMode="gray">
            <a:xfrm>
              <a:off x="4166" y="1706"/>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en-US"/>
            </a:p>
          </p:txBody>
        </p:sp>
        <p:sp>
          <p:nvSpPr>
            <p:cNvPr id="18446" name="Oval 35"/>
            <p:cNvSpPr>
              <a:spLocks noChangeArrowheads="1"/>
            </p:cNvSpPr>
            <p:nvPr/>
          </p:nvSpPr>
          <p:spPr bwMode="gray">
            <a:xfrm>
              <a:off x="4182" y="1713"/>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en-US"/>
            </a:p>
          </p:txBody>
        </p:sp>
        <p:sp>
          <p:nvSpPr>
            <p:cNvPr id="18447" name="Oval 36"/>
            <p:cNvSpPr>
              <a:spLocks noChangeArrowheads="1"/>
            </p:cNvSpPr>
            <p:nvPr/>
          </p:nvSpPr>
          <p:spPr bwMode="gray">
            <a:xfrm>
              <a:off x="4195" y="1725"/>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en-US"/>
            </a:p>
          </p:txBody>
        </p:sp>
        <p:sp>
          <p:nvSpPr>
            <p:cNvPr id="18448" name="Oval 37"/>
            <p:cNvSpPr>
              <a:spLocks noChangeArrowheads="1"/>
            </p:cNvSpPr>
            <p:nvPr/>
          </p:nvSpPr>
          <p:spPr bwMode="gray">
            <a:xfrm>
              <a:off x="4263" y="1757"/>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en-US"/>
            </a:p>
          </p:txBody>
        </p:sp>
      </p:grpSp>
      <p:sp>
        <p:nvSpPr>
          <p:cNvPr id="18442" name="Text Box 38"/>
          <p:cNvSpPr txBox="1">
            <a:spLocks noChangeArrowheads="1"/>
          </p:cNvSpPr>
          <p:nvPr/>
        </p:nvSpPr>
        <p:spPr bwMode="gray">
          <a:xfrm>
            <a:off x="984250" y="1931988"/>
            <a:ext cx="1417638" cy="1446548"/>
          </a:xfrm>
          <a:prstGeom prst="rect">
            <a:avLst/>
          </a:prstGeom>
          <a:noFill/>
          <a:ln w="9525">
            <a:noFill/>
            <a:miter lim="800000"/>
            <a:headEnd/>
            <a:tailEnd/>
          </a:ln>
        </p:spPr>
        <p:txBody>
          <a:bodyPr lIns="91438" tIns="45719" rIns="91438" bIns="45719">
            <a:spAutoFit/>
          </a:bodyPr>
          <a:lstStyle/>
          <a:p>
            <a:pPr algn="ctr" eaLnBrk="0" hangingPunct="0"/>
            <a:r>
              <a:rPr lang="zh-CN" altLang="en-US" sz="4400" b="1" dirty="0">
                <a:solidFill>
                  <a:srgbClr val="FF0000"/>
                </a:solidFill>
                <a:ea typeface="黑体" pitchFamily="2" charset="-122"/>
              </a:rPr>
              <a:t>真正</a:t>
            </a:r>
            <a:endParaRPr lang="en-US" altLang="zh-CN" sz="4400" b="1" dirty="0">
              <a:solidFill>
                <a:srgbClr val="FF0000"/>
              </a:solidFill>
              <a:ea typeface="黑体" pitchFamily="2" charset="-122"/>
            </a:endParaRPr>
          </a:p>
          <a:p>
            <a:pPr algn="ctr" eaLnBrk="0" hangingPunct="0"/>
            <a:r>
              <a:rPr lang="zh-CN" altLang="en-US" sz="4400" b="1" dirty="0">
                <a:solidFill>
                  <a:srgbClr val="FF0000"/>
                </a:solidFill>
                <a:ea typeface="黑体" pitchFamily="2" charset="-122"/>
              </a:rPr>
              <a:t>读懂</a:t>
            </a:r>
            <a:endParaRPr lang="en-US" altLang="zh-CN" sz="4400" b="1" dirty="0">
              <a:solidFill>
                <a:srgbClr val="FF0000"/>
              </a:solidFill>
              <a:ea typeface="黑体" pitchFamily="2" charset="-122"/>
            </a:endParaRPr>
          </a:p>
        </p:txBody>
      </p:sp>
      <p:sp>
        <p:nvSpPr>
          <p:cNvPr id="18443" name="Text Box 39"/>
          <p:cNvSpPr txBox="1">
            <a:spLocks noChangeArrowheads="1"/>
          </p:cNvSpPr>
          <p:nvPr/>
        </p:nvSpPr>
        <p:spPr bwMode="gray">
          <a:xfrm>
            <a:off x="3810035" y="1885951"/>
            <a:ext cx="1438275" cy="1446548"/>
          </a:xfrm>
          <a:prstGeom prst="rect">
            <a:avLst/>
          </a:prstGeom>
          <a:noFill/>
          <a:ln w="9525">
            <a:noFill/>
            <a:miter lim="800000"/>
            <a:headEnd/>
            <a:tailEnd/>
          </a:ln>
        </p:spPr>
        <p:txBody>
          <a:bodyPr lIns="91438" tIns="45719" rIns="91438" bIns="45719">
            <a:spAutoFit/>
          </a:bodyPr>
          <a:lstStyle/>
          <a:p>
            <a:pPr algn="ctr" eaLnBrk="0" hangingPunct="0"/>
            <a:r>
              <a:rPr lang="zh-CN" altLang="en-US" sz="4400" b="1" dirty="0">
                <a:solidFill>
                  <a:srgbClr val="FF0000"/>
                </a:solidFill>
                <a:ea typeface="黑体" pitchFamily="2" charset="-122"/>
              </a:rPr>
              <a:t>题型</a:t>
            </a:r>
            <a:endParaRPr lang="en-US" altLang="zh-CN" sz="4400" b="1" dirty="0">
              <a:solidFill>
                <a:srgbClr val="FF0000"/>
              </a:solidFill>
              <a:ea typeface="黑体" pitchFamily="2" charset="-122"/>
            </a:endParaRPr>
          </a:p>
          <a:p>
            <a:pPr algn="ctr" eaLnBrk="0" hangingPunct="0"/>
            <a:r>
              <a:rPr lang="zh-CN" altLang="en-US" sz="4400" b="1" dirty="0">
                <a:solidFill>
                  <a:srgbClr val="FF0000"/>
                </a:solidFill>
                <a:ea typeface="黑体" pitchFamily="2" charset="-122"/>
              </a:rPr>
              <a:t>方法</a:t>
            </a:r>
          </a:p>
        </p:txBody>
      </p:sp>
      <p:sp>
        <p:nvSpPr>
          <p:cNvPr id="18444" name="Text Box 40"/>
          <p:cNvSpPr txBox="1">
            <a:spLocks noChangeArrowheads="1"/>
          </p:cNvSpPr>
          <p:nvPr/>
        </p:nvSpPr>
        <p:spPr bwMode="gray">
          <a:xfrm>
            <a:off x="6516689" y="1879601"/>
            <a:ext cx="1509712" cy="1446548"/>
          </a:xfrm>
          <a:prstGeom prst="rect">
            <a:avLst/>
          </a:prstGeom>
          <a:noFill/>
          <a:ln w="9525">
            <a:noFill/>
            <a:miter lim="800000"/>
            <a:headEnd/>
            <a:tailEnd/>
          </a:ln>
        </p:spPr>
        <p:txBody>
          <a:bodyPr lIns="91438" tIns="45719" rIns="91438" bIns="45719">
            <a:spAutoFit/>
          </a:bodyPr>
          <a:lstStyle/>
          <a:p>
            <a:pPr algn="ctr" eaLnBrk="0" hangingPunct="0"/>
            <a:r>
              <a:rPr lang="zh-CN" altLang="en-US" sz="4400" b="1" dirty="0">
                <a:solidFill>
                  <a:srgbClr val="FF0000"/>
                </a:solidFill>
                <a:ea typeface="黑体" pitchFamily="2" charset="-122"/>
              </a:rPr>
              <a:t>精准</a:t>
            </a:r>
          </a:p>
          <a:p>
            <a:pPr algn="ctr" eaLnBrk="0" hangingPunct="0"/>
            <a:r>
              <a:rPr lang="zh-CN" altLang="en-US" sz="4400" b="1" dirty="0">
                <a:solidFill>
                  <a:srgbClr val="FF0000"/>
                </a:solidFill>
                <a:ea typeface="黑体" pitchFamily="2" charset="-122"/>
              </a:rPr>
              <a:t>表达</a:t>
            </a:r>
          </a:p>
        </p:txBody>
      </p:sp>
      <p:sp>
        <p:nvSpPr>
          <p:cNvPr id="26" name="TextBox 25"/>
          <p:cNvSpPr txBox="1"/>
          <p:nvPr/>
        </p:nvSpPr>
        <p:spPr>
          <a:xfrm>
            <a:off x="1187625" y="3579887"/>
            <a:ext cx="7056784" cy="1077216"/>
          </a:xfrm>
          <a:prstGeom prst="rect">
            <a:avLst/>
          </a:prstGeom>
          <a:noFill/>
        </p:spPr>
        <p:txBody>
          <a:bodyPr wrap="square" lIns="91438" tIns="45719" rIns="91438" bIns="45719" rtlCol="0">
            <a:spAutoFit/>
          </a:bodyPr>
          <a:lstStyle/>
          <a:p>
            <a:r>
              <a:rPr lang="zh-CN" altLang="en-US" dirty="0"/>
              <a:t>                                    </a:t>
            </a:r>
            <a:r>
              <a:rPr lang="zh-CN" altLang="en-US" sz="2000" b="1" dirty="0">
                <a:solidFill>
                  <a:srgbClr val="FF0000"/>
                </a:solidFill>
              </a:rPr>
              <a:t>知识、</a:t>
            </a:r>
            <a:r>
              <a:rPr lang="zh-CN" altLang="en-US" sz="2000" b="1" dirty="0">
                <a:solidFill>
                  <a:srgbClr val="FF0000"/>
                </a:solidFill>
                <a:effectLst>
                  <a:outerShdw blurRad="38100" dist="38100" dir="2700000" algn="tl">
                    <a:srgbClr val="000000">
                      <a:alpha val="43137"/>
                    </a:srgbClr>
                  </a:outerShdw>
                </a:effectLst>
              </a:rPr>
              <a:t>能力</a:t>
            </a:r>
            <a:r>
              <a:rPr lang="zh-CN" altLang="en-US" sz="2000" b="1" dirty="0">
                <a:solidFill>
                  <a:srgbClr val="FF0000"/>
                </a:solidFill>
              </a:rPr>
              <a:t>、方法</a:t>
            </a:r>
            <a:endParaRPr lang="en-US" altLang="zh-CN" sz="2000" b="1" dirty="0">
              <a:solidFill>
                <a:srgbClr val="FF0000"/>
              </a:solidFill>
            </a:endParaRPr>
          </a:p>
          <a:p>
            <a:endParaRPr lang="en-US" altLang="zh-CN" sz="2000" b="1" dirty="0">
              <a:solidFill>
                <a:srgbClr val="FF0000"/>
              </a:solidFill>
            </a:endParaRPr>
          </a:p>
          <a:p>
            <a:r>
              <a:rPr lang="en-US" altLang="zh-CN" sz="2400" b="1" dirty="0">
                <a:solidFill>
                  <a:srgbClr val="FF0000"/>
                </a:solidFill>
              </a:rPr>
              <a:t>      </a:t>
            </a:r>
            <a:r>
              <a:rPr lang="zh-CN" altLang="en-US" sz="2400" b="1" dirty="0" smtClean="0">
                <a:solidFill>
                  <a:srgbClr val="FF0000"/>
                </a:solidFill>
              </a:rPr>
              <a:t>一、二</a:t>
            </a:r>
            <a:r>
              <a:rPr lang="zh-CN" altLang="en-US" sz="2400" b="1" dirty="0">
                <a:solidFill>
                  <a:srgbClr val="FF0000"/>
                </a:solidFill>
              </a:rPr>
              <a:t>轮着眼点</a:t>
            </a:r>
            <a:r>
              <a:rPr lang="zh-CN" altLang="en-US" sz="2400" b="1" dirty="0" smtClean="0">
                <a:solidFill>
                  <a:srgbClr val="FF0000"/>
                </a:solidFill>
              </a:rPr>
              <a:t>异同；后期的整理和熟化</a:t>
            </a:r>
            <a:endParaRPr lang="zh-CN" altLang="en-US" sz="2400" b="1" dirty="0">
              <a:solidFill>
                <a:srgbClr val="FF0000"/>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idx="1"/>
          </p:nvPr>
        </p:nvSpPr>
        <p:spPr>
          <a:xfrm>
            <a:off x="395537" y="555526"/>
            <a:ext cx="8352928" cy="3672408"/>
          </a:xfrm>
        </p:spPr>
        <p:txBody>
          <a:bodyPr/>
          <a:lstStyle/>
          <a:p>
            <a:pPr marL="514337" indent="-514337" eaLnBrk="1" hangingPunct="1">
              <a:buSzPct val="100000"/>
              <a:buNone/>
              <a:defRPr/>
            </a:pPr>
            <a:r>
              <a:rPr lang="en-US" altLang="zh-CN" sz="3400" b="1" dirty="0">
                <a:solidFill>
                  <a:srgbClr val="0033CC"/>
                </a:solidFill>
                <a:latin typeface="+mn-ea"/>
                <a:ea typeface="+mn-ea"/>
              </a:rPr>
              <a:t>  </a:t>
            </a:r>
            <a:r>
              <a:rPr lang="en-US" altLang="zh-CN" sz="3400" b="1" dirty="0">
                <a:solidFill>
                  <a:srgbClr val="0000FF"/>
                </a:solidFill>
                <a:latin typeface="+mn-ea"/>
                <a:ea typeface="+mn-ea"/>
              </a:rPr>
              <a:t>1</a:t>
            </a:r>
            <a:r>
              <a:rPr lang="zh-CN" altLang="en-US" sz="3400" b="1" dirty="0">
                <a:solidFill>
                  <a:srgbClr val="0000FF"/>
                </a:solidFill>
                <a:latin typeface="+mn-ea"/>
                <a:ea typeface="+mn-ea"/>
              </a:rPr>
              <a:t>、储备知识，破解伪理解</a:t>
            </a:r>
          </a:p>
          <a:p>
            <a:pPr marL="514337" indent="-514337" eaLnBrk="1" hangingPunct="1">
              <a:buSzPct val="100000"/>
              <a:buNone/>
              <a:defRPr/>
            </a:pPr>
            <a:r>
              <a:rPr lang="en-US" altLang="zh-CN" sz="3400" b="1" dirty="0">
                <a:solidFill>
                  <a:srgbClr val="0000FF"/>
                </a:solidFill>
                <a:latin typeface="+mn-ea"/>
                <a:ea typeface="+mn-ea"/>
              </a:rPr>
              <a:t>  2</a:t>
            </a:r>
            <a:r>
              <a:rPr lang="zh-CN" altLang="en-US" sz="3400" b="1" dirty="0">
                <a:solidFill>
                  <a:srgbClr val="0000FF"/>
                </a:solidFill>
                <a:latin typeface="+mn-ea"/>
                <a:ea typeface="+mn-ea"/>
              </a:rPr>
              <a:t>、找准突破口，训练“读懂”力</a:t>
            </a:r>
          </a:p>
          <a:p>
            <a:pPr marL="514337" indent="-514337" eaLnBrk="1" hangingPunct="1">
              <a:buSzPct val="100000"/>
              <a:buNone/>
              <a:defRPr/>
            </a:pPr>
            <a:r>
              <a:rPr lang="en-US" altLang="zh-CN" sz="3400" b="1" dirty="0">
                <a:solidFill>
                  <a:srgbClr val="0000FF"/>
                </a:solidFill>
                <a:latin typeface="+mn-ea"/>
                <a:ea typeface="+mn-ea"/>
              </a:rPr>
              <a:t>  3</a:t>
            </a:r>
            <a:r>
              <a:rPr lang="zh-CN" altLang="en-US" sz="3400" b="1" dirty="0">
                <a:solidFill>
                  <a:srgbClr val="0000FF"/>
                </a:solidFill>
                <a:latin typeface="+mn-ea"/>
                <a:ea typeface="+mn-ea"/>
              </a:rPr>
              <a:t>、针对题型，掌握做题方法、技巧</a:t>
            </a:r>
          </a:p>
          <a:p>
            <a:pPr marL="514337" indent="-514337" eaLnBrk="1" hangingPunct="1">
              <a:buSzPct val="100000"/>
              <a:buNone/>
              <a:defRPr/>
            </a:pPr>
            <a:r>
              <a:rPr lang="en-US" altLang="zh-CN" sz="3400" b="1" dirty="0">
                <a:solidFill>
                  <a:srgbClr val="0000FF"/>
                </a:solidFill>
                <a:latin typeface="+mn-ea"/>
                <a:ea typeface="+mn-ea"/>
              </a:rPr>
              <a:t>  4</a:t>
            </a:r>
            <a:r>
              <a:rPr lang="zh-CN" altLang="en-US" sz="3400" b="1" dirty="0">
                <a:solidFill>
                  <a:srgbClr val="0000FF"/>
                </a:solidFill>
                <a:latin typeface="+mn-ea"/>
                <a:ea typeface="+mn-ea"/>
              </a:rPr>
              <a:t>、精准表达，形成规范答题习惯</a:t>
            </a:r>
            <a:endParaRPr lang="en-US" altLang="zh-CN" sz="3400" b="1" dirty="0">
              <a:solidFill>
                <a:srgbClr val="0000FF"/>
              </a:solidFill>
              <a:latin typeface="+mn-ea"/>
              <a:ea typeface="+mn-ea"/>
            </a:endParaRPr>
          </a:p>
          <a:p>
            <a:pPr marL="514337" indent="-514337" eaLnBrk="1" hangingPunct="1">
              <a:buSzPct val="100000"/>
              <a:buNone/>
              <a:defRPr/>
            </a:pPr>
            <a:endParaRPr lang="en-US" altLang="zh-CN" sz="3400" b="1" dirty="0">
              <a:solidFill>
                <a:srgbClr val="0033CC"/>
              </a:solidFill>
              <a:latin typeface="+mn-ea"/>
              <a:ea typeface="+mn-ea"/>
            </a:endParaRPr>
          </a:p>
          <a:p>
            <a:pPr marL="514337" indent="-514337" eaLnBrk="1" hangingPunct="1">
              <a:buSzPct val="100000"/>
              <a:buNone/>
              <a:defRPr/>
            </a:pPr>
            <a:r>
              <a:rPr lang="zh-CN" altLang="en-US" sz="3400" b="1" dirty="0">
                <a:solidFill>
                  <a:srgbClr val="0033CC"/>
                </a:solidFill>
                <a:latin typeface="+mn-ea"/>
                <a:ea typeface="+mn-ea"/>
              </a:rPr>
              <a:t>  </a:t>
            </a:r>
            <a:r>
              <a:rPr lang="zh-CN" altLang="en-US" sz="3400" b="1" dirty="0">
                <a:solidFill>
                  <a:srgbClr val="FF0000"/>
                </a:solidFill>
                <a:latin typeface="+mn-ea"/>
                <a:ea typeface="+mn-ea"/>
              </a:rPr>
              <a:t>讲题与教材打通，回归与高考打通</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851" y="195264"/>
            <a:ext cx="8243888" cy="4824412"/>
          </a:xfrm>
        </p:spPr>
        <p:txBody>
          <a:bodyPr anchor="ctr">
            <a:noAutofit/>
          </a:bodyPr>
          <a:lstStyle/>
          <a:p>
            <a:pPr marL="0" indent="0" eaLnBrk="1" hangingPunct="1">
              <a:spcBef>
                <a:spcPct val="0"/>
              </a:spcBef>
              <a:buNone/>
              <a:defRPr/>
            </a:pPr>
            <a:r>
              <a:rPr lang="en-US" altLang="zh-CN" sz="2400" b="1" dirty="0" smtClean="0">
                <a:effectLst>
                  <a:outerShdw blurRad="38100" dist="38100" dir="2700000" algn="tl">
                    <a:srgbClr val="C0C0C0"/>
                  </a:outerShdw>
                </a:effectLst>
                <a:latin typeface="方正姚体"/>
                <a:ea typeface="方正姚体"/>
                <a:cs typeface="方正姚体"/>
              </a:rPr>
              <a:t>1</a:t>
            </a:r>
            <a:r>
              <a:rPr lang="zh-CN" altLang="en-US" sz="2400" b="1" dirty="0" smtClean="0">
                <a:effectLst>
                  <a:outerShdw blurRad="38100" dist="38100" dir="2700000" algn="tl">
                    <a:srgbClr val="C0C0C0"/>
                  </a:outerShdw>
                </a:effectLst>
                <a:latin typeface="方正姚体"/>
                <a:ea typeface="方正姚体"/>
                <a:cs typeface="方正姚体"/>
              </a:rPr>
              <a:t>、形象入手（意象、人物）：材料</a:t>
            </a:r>
            <a:r>
              <a:rPr lang="en-US" altLang="zh-CN" sz="2400" b="1" dirty="0" smtClean="0">
                <a:effectLst>
                  <a:outerShdw blurRad="38100" dist="38100" dir="2700000" algn="tl">
                    <a:srgbClr val="C0C0C0"/>
                  </a:outerShdw>
                </a:effectLst>
                <a:latin typeface="方正姚体"/>
                <a:ea typeface="方正姚体"/>
                <a:cs typeface="方正姚体"/>
              </a:rPr>
              <a:t>2+《</a:t>
            </a:r>
            <a:r>
              <a:rPr lang="zh-CN" altLang="en-US" sz="2400" b="1" dirty="0" smtClean="0">
                <a:effectLst>
                  <a:outerShdw blurRad="38100" dist="38100" dir="2700000" algn="tl">
                    <a:srgbClr val="C0C0C0"/>
                  </a:outerShdw>
                </a:effectLst>
                <a:latin typeface="方正姚体"/>
                <a:ea typeface="方正姚体"/>
                <a:cs typeface="方正姚体"/>
              </a:rPr>
              <a:t>含山店梦觉作</a:t>
            </a:r>
            <a:r>
              <a:rPr lang="en-US" altLang="zh-CN" sz="2400" b="1" dirty="0" smtClean="0">
                <a:effectLst>
                  <a:outerShdw blurRad="38100" dist="38100" dir="2700000" algn="tl">
                    <a:srgbClr val="C0C0C0"/>
                  </a:outerShdw>
                </a:effectLst>
                <a:latin typeface="方正姚体"/>
                <a:ea typeface="方正姚体"/>
                <a:cs typeface="方正姚体"/>
              </a:rPr>
              <a:t>》</a:t>
            </a:r>
          </a:p>
          <a:p>
            <a:pPr marL="0" indent="0" eaLnBrk="1" hangingPunct="1">
              <a:spcBef>
                <a:spcPct val="0"/>
              </a:spcBef>
              <a:buNone/>
              <a:defRPr/>
            </a:pP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2</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、类别入手：</a:t>
            </a:r>
          </a:p>
          <a:p>
            <a:pPr marL="0" indent="0" eaLnBrk="1" hangingPunct="1">
              <a:spcBef>
                <a:spcPct val="0"/>
              </a:spcBef>
              <a:buNone/>
              <a:defRPr/>
            </a:pP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       离别诗：材料</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4——6</a:t>
            </a:r>
          </a:p>
          <a:p>
            <a:pPr marL="0" indent="0" eaLnBrk="1" hangingPunct="1">
              <a:spcBef>
                <a:spcPct val="0"/>
              </a:spcBef>
              <a:buNone/>
              <a:defRPr/>
            </a:pP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       怀古诗：</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京口北固亭怀古</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赤壁怀古</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材料</a:t>
            </a:r>
          </a:p>
          <a:p>
            <a:pPr marL="0" indent="0" eaLnBrk="1" hangingPunct="1">
              <a:spcBef>
                <a:spcPct val="0"/>
              </a:spcBef>
              <a:buNone/>
              <a:defRPr/>
            </a:pP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       边塞诗：材料</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3</a:t>
            </a:r>
          </a:p>
          <a:p>
            <a:pPr marL="0" indent="0" eaLnBrk="1" hangingPunct="1">
              <a:spcBef>
                <a:spcPct val="0"/>
              </a:spcBef>
              <a:buNone/>
              <a:defRPr/>
            </a:pP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         ……</a:t>
            </a:r>
          </a:p>
          <a:p>
            <a:pPr marL="0" indent="0" eaLnBrk="1" hangingPunct="1">
              <a:spcBef>
                <a:spcPct val="0"/>
              </a:spcBef>
              <a:buNone/>
              <a:defRPr/>
            </a:pP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3</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、关键词句：材料</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1</a:t>
            </a:r>
          </a:p>
          <a:p>
            <a:pPr marL="0" indent="0" eaLnBrk="1" hangingPunct="1">
              <a:spcBef>
                <a:spcPct val="0"/>
              </a:spcBef>
              <a:buNone/>
              <a:defRPr/>
            </a:pP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4</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、知人论世：材料</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7</a:t>
            </a:r>
            <a:endParaRPr lang="zh-CN" altLang="en-US" sz="2400" b="1" dirty="0" smtClean="0">
              <a:solidFill>
                <a:srgbClr val="FF0000"/>
              </a:solidFill>
              <a:effectLst>
                <a:outerShdw blurRad="38100" dist="38100" dir="2700000" algn="tl">
                  <a:srgbClr val="C0C0C0"/>
                </a:outerShdw>
              </a:effectLst>
              <a:latin typeface="方正姚体"/>
              <a:ea typeface="方正姚体"/>
              <a:cs typeface="方正姚体"/>
            </a:endParaRPr>
          </a:p>
          <a:p>
            <a:pPr marL="0" indent="0" eaLnBrk="1" hangingPunct="1">
              <a:spcBef>
                <a:spcPct val="0"/>
              </a:spcBef>
              <a:buNone/>
              <a:defRPr/>
            </a:pP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5</a:t>
            </a:r>
            <a:r>
              <a:rPr lang="zh-CN" altLang="en-US" sz="2400" b="1" dirty="0" smtClean="0">
                <a:solidFill>
                  <a:srgbClr val="FF0000"/>
                </a:solidFill>
                <a:effectLst>
                  <a:outerShdw blurRad="38100" dist="38100" dir="2700000" algn="tl">
                    <a:srgbClr val="C0C0C0"/>
                  </a:outerShdw>
                </a:effectLst>
                <a:latin typeface="方正姚体"/>
                <a:ea typeface="方正姚体"/>
                <a:cs typeface="方正姚体"/>
              </a:rPr>
              <a:t>、辅助因素：注释、标题、题目等。材料</a:t>
            </a:r>
            <a:r>
              <a:rPr lang="en-US" altLang="zh-CN" sz="2400" b="1" dirty="0" smtClean="0">
                <a:solidFill>
                  <a:srgbClr val="FF0000"/>
                </a:solidFill>
                <a:effectLst>
                  <a:outerShdw blurRad="38100" dist="38100" dir="2700000" algn="tl">
                    <a:srgbClr val="C0C0C0"/>
                  </a:outerShdw>
                </a:effectLst>
                <a:latin typeface="方正姚体"/>
                <a:ea typeface="方正姚体"/>
                <a:cs typeface="方正姚体"/>
              </a:rPr>
              <a:t>7</a:t>
            </a:r>
          </a:p>
          <a:p>
            <a:pPr marL="0" indent="0" eaLnBrk="1" hangingPunct="1">
              <a:spcBef>
                <a:spcPct val="0"/>
              </a:spcBef>
              <a:buNone/>
              <a:defRPr/>
            </a:pPr>
            <a:endParaRPr lang="en-US" altLang="zh-CN" sz="2400" b="1" dirty="0" smtClean="0">
              <a:effectLst>
                <a:outerShdw blurRad="38100" dist="38100" dir="2700000" algn="tl">
                  <a:srgbClr val="C0C0C0"/>
                </a:outerShdw>
              </a:effectLst>
              <a:latin typeface="方正姚体"/>
              <a:ea typeface="方正姚体"/>
              <a:cs typeface="方正姚体"/>
            </a:endParaRPr>
          </a:p>
          <a:p>
            <a:pPr marL="0" indent="0" eaLnBrk="1" hangingPunct="1">
              <a:spcBef>
                <a:spcPct val="0"/>
              </a:spcBef>
              <a:buNone/>
              <a:defRPr/>
            </a:pPr>
            <a:r>
              <a:rPr lang="zh-CN" altLang="en-US" sz="2400" b="1" dirty="0" smtClean="0">
                <a:effectLst>
                  <a:outerShdw blurRad="38100" dist="38100" dir="2700000" algn="tl">
                    <a:srgbClr val="C0C0C0"/>
                  </a:outerShdw>
                </a:effectLst>
                <a:latin typeface="方正姚体"/>
                <a:ea typeface="方正姚体"/>
                <a:cs typeface="方正姚体"/>
              </a:rPr>
              <a:t>由浅入深，由表层到深层，借助一定的方法，运用专业术语</a:t>
            </a:r>
            <a:endParaRPr lang="en-US" altLang="zh-CN" sz="2400" b="1" dirty="0" smtClean="0">
              <a:effectLst>
                <a:outerShdw blurRad="38100" dist="38100" dir="2700000" algn="tl">
                  <a:srgbClr val="C0C0C0"/>
                </a:outerShdw>
              </a:effectLst>
              <a:latin typeface="方正姚体"/>
              <a:ea typeface="方正姚体"/>
              <a:cs typeface="方正姚体"/>
            </a:endParaRPr>
          </a:p>
          <a:p>
            <a:pPr marL="0" indent="0" eaLnBrk="1" hangingPunct="1">
              <a:spcBef>
                <a:spcPct val="0"/>
              </a:spcBef>
              <a:buNone/>
              <a:defRPr/>
            </a:pPr>
            <a:r>
              <a:rPr lang="zh-CN" altLang="en-US" sz="2400" b="1" dirty="0" smtClean="0">
                <a:effectLst>
                  <a:outerShdw blurRad="38100" dist="38100" dir="2700000" algn="tl">
                    <a:srgbClr val="C0C0C0"/>
                  </a:outerShdw>
                </a:effectLst>
                <a:latin typeface="方正姚体"/>
                <a:ea typeface="方正姚体"/>
                <a:cs typeface="方正姚体"/>
              </a:rPr>
              <a:t>            （表达：专业术语的积累）</a:t>
            </a:r>
            <a:endParaRPr lang="en-US" altLang="zh-CN" sz="2400" b="1" dirty="0" smtClean="0">
              <a:effectLst>
                <a:outerShdw blurRad="38100" dist="38100" dir="2700000" algn="tl">
                  <a:srgbClr val="C0C0C0"/>
                </a:outerShdw>
              </a:effectLst>
              <a:latin typeface="方正姚体"/>
              <a:ea typeface="方正姚体"/>
              <a:cs typeface="方正姚体"/>
            </a:endParaRPr>
          </a:p>
          <a:p>
            <a:pPr marL="0" indent="0" eaLnBrk="1" hangingPunct="1">
              <a:spcBef>
                <a:spcPct val="0"/>
              </a:spcBef>
              <a:buNone/>
              <a:defRPr/>
            </a:pPr>
            <a:r>
              <a:rPr lang="zh-CN" altLang="en-US" sz="2800" b="1" dirty="0" smtClean="0">
                <a:solidFill>
                  <a:srgbClr val="FF0000"/>
                </a:solidFill>
                <a:effectLst>
                  <a:outerShdw blurRad="38100" dist="38100" dir="2700000" algn="tl">
                    <a:srgbClr val="C0C0C0"/>
                  </a:outerShdw>
                </a:effectLst>
                <a:latin typeface="方正姚体"/>
                <a:ea typeface="方正姚体"/>
                <a:cs typeface="方正姚体"/>
              </a:rPr>
              <a:t>             </a:t>
            </a:r>
            <a:r>
              <a:rPr lang="zh-CN" altLang="en-US" sz="3200" b="1" dirty="0" smtClean="0">
                <a:solidFill>
                  <a:srgbClr val="FF0000"/>
                </a:solidFill>
                <a:effectLst>
                  <a:outerShdw blurRad="38100" dist="38100" dir="2700000" algn="tl">
                    <a:srgbClr val="C0C0C0"/>
                  </a:outerShdw>
                </a:effectLst>
                <a:latin typeface="方正姚体"/>
                <a:ea typeface="方正姚体"/>
                <a:cs typeface="方正姚体"/>
              </a:rPr>
              <a:t>运用之妙，存乎一心</a:t>
            </a:r>
            <a:endParaRPr lang="en-US" altLang="zh-CN" sz="3200" b="1" dirty="0" smtClean="0">
              <a:solidFill>
                <a:srgbClr val="FF0000"/>
              </a:solidFill>
              <a:effectLst>
                <a:outerShdw blurRad="38100" dist="38100" dir="2700000" algn="tl">
                  <a:srgbClr val="C0C0C0"/>
                </a:outerShdw>
              </a:effectLst>
              <a:latin typeface="方正姚体"/>
              <a:ea typeface="方正姚体"/>
              <a:cs typeface="方正姚体"/>
            </a:endParaRPr>
          </a:p>
          <a:p>
            <a:pPr marL="0" indent="0" eaLnBrk="1" hangingPunct="1">
              <a:spcBef>
                <a:spcPct val="0"/>
              </a:spcBef>
              <a:buNone/>
              <a:defRPr/>
            </a:pPr>
            <a:endParaRPr lang="zh-CN" altLang="en-US" sz="2400" b="1" dirty="0" smtClean="0">
              <a:effectLst>
                <a:outerShdw blurRad="38100" dist="38100" dir="2700000" algn="tl">
                  <a:srgbClr val="C0C0C0"/>
                </a:outerShdw>
              </a:effectLst>
              <a:latin typeface="方正姚体"/>
              <a:ea typeface="方正姚体"/>
              <a:cs typeface="方正姚体"/>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a:xfrm>
            <a:off x="1403649" y="987574"/>
            <a:ext cx="6695975" cy="3395662"/>
          </a:xfrm>
        </p:spPr>
        <p:txBody>
          <a:bodyPr/>
          <a:lstStyle/>
          <a:p>
            <a:pPr marL="0" indent="0" eaLnBrk="1" hangingPunct="1">
              <a:buNone/>
            </a:pPr>
            <a:r>
              <a:rPr lang="zh-CN" altLang="en-US" sz="2400" b="1" dirty="0" smtClean="0">
                <a:latin typeface="仿宋"/>
                <a:ea typeface="微软雅黑"/>
                <a:cs typeface="微软雅黑"/>
              </a:rPr>
              <a:t>惜别，友情，不舍、伤感</a:t>
            </a:r>
          </a:p>
          <a:p>
            <a:pPr marL="0" indent="0" eaLnBrk="1" hangingPunct="1">
              <a:buNone/>
            </a:pPr>
            <a:endParaRPr lang="en-US" altLang="zh-CN" sz="2400" b="1" dirty="0" smtClean="0">
              <a:latin typeface="仿宋"/>
              <a:ea typeface="微软雅黑"/>
              <a:cs typeface="微软雅黑"/>
            </a:endParaRPr>
          </a:p>
          <a:p>
            <a:pPr marL="0" indent="0" eaLnBrk="1" hangingPunct="1">
              <a:buNone/>
            </a:pPr>
            <a:r>
              <a:rPr lang="zh-CN" altLang="en-US" sz="2400" b="1" dirty="0" smtClean="0">
                <a:latin typeface="仿宋"/>
                <a:ea typeface="微软雅黑"/>
                <a:cs typeface="微软雅黑"/>
              </a:rPr>
              <a:t>劝勉、鼓励、安慰、豪放</a:t>
            </a:r>
          </a:p>
          <a:p>
            <a:pPr marL="0" indent="0" eaLnBrk="1" hangingPunct="1">
              <a:buNone/>
            </a:pPr>
            <a:endParaRPr lang="en-US" altLang="zh-CN" sz="2400" b="1" dirty="0" smtClean="0">
              <a:latin typeface="仿宋"/>
              <a:ea typeface="微软雅黑"/>
              <a:cs typeface="微软雅黑"/>
            </a:endParaRPr>
          </a:p>
          <a:p>
            <a:pPr marL="0" indent="0" eaLnBrk="1" hangingPunct="1">
              <a:buNone/>
            </a:pPr>
            <a:r>
              <a:rPr lang="zh-CN" altLang="en-US" sz="2400" b="1" dirty="0" smtClean="0">
                <a:latin typeface="仿宋"/>
                <a:ea typeface="微软雅黑"/>
                <a:cs typeface="微软雅黑"/>
              </a:rPr>
              <a:t>因别生发，借题发挥</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7"/>
          <p:cNvSpPr>
            <a:spLocks noGrp="1"/>
          </p:cNvSpPr>
          <p:nvPr>
            <p:ph sz="half" idx="4294967295"/>
          </p:nvPr>
        </p:nvSpPr>
        <p:spPr>
          <a:xfrm>
            <a:off x="827089" y="268288"/>
            <a:ext cx="7561262" cy="4464050"/>
          </a:xfrm>
        </p:spPr>
        <p:txBody>
          <a:bodyPr/>
          <a:lstStyle/>
          <a:p>
            <a:pPr marL="0" indent="0" eaLnBrk="1" hangingPunct="1">
              <a:lnSpc>
                <a:spcPts val="3600"/>
              </a:lnSpc>
              <a:spcBef>
                <a:spcPct val="0"/>
              </a:spcBef>
              <a:buNone/>
            </a:pPr>
            <a:r>
              <a:rPr lang="zh-CN" altLang="en-US" sz="2400" b="1" dirty="0" smtClean="0">
                <a:latin typeface="仿宋"/>
                <a:ea typeface="仿宋"/>
                <a:cs typeface="仿宋"/>
              </a:rPr>
              <a:t>材料</a:t>
            </a:r>
            <a:r>
              <a:rPr lang="en-US" altLang="zh-CN" sz="2400" b="1" dirty="0" smtClean="0">
                <a:latin typeface="仿宋"/>
                <a:ea typeface="仿宋"/>
                <a:cs typeface="仿宋"/>
              </a:rPr>
              <a:t>4</a:t>
            </a:r>
            <a:r>
              <a:rPr lang="zh-CN" altLang="en-US" dirty="0" smtClean="0"/>
              <a:t>          </a:t>
            </a:r>
            <a:r>
              <a:rPr lang="zh-CN" altLang="en-US" sz="2800" b="1" dirty="0" smtClean="0">
                <a:latin typeface="仿宋"/>
                <a:ea typeface="仿宋"/>
                <a:cs typeface="仿宋"/>
              </a:rPr>
              <a:t>望江怨</a:t>
            </a:r>
            <a:r>
              <a:rPr lang="en-US" altLang="zh-CN" sz="2800" b="1" dirty="0" smtClean="0">
                <a:latin typeface="仿宋"/>
                <a:ea typeface="仿宋"/>
                <a:cs typeface="仿宋"/>
              </a:rPr>
              <a:t>•</a:t>
            </a:r>
            <a:r>
              <a:rPr lang="zh-CN" altLang="en-US" sz="2800" b="1" dirty="0" smtClean="0">
                <a:latin typeface="仿宋"/>
                <a:ea typeface="仿宋"/>
                <a:cs typeface="仿宋"/>
              </a:rPr>
              <a:t>送别     </a:t>
            </a:r>
            <a:r>
              <a:rPr lang="en-US" altLang="zh-CN" sz="2400" b="1" dirty="0" smtClean="0">
                <a:latin typeface="仿宋"/>
                <a:ea typeface="仿宋"/>
                <a:cs typeface="仿宋"/>
              </a:rPr>
              <a:t>[</a:t>
            </a:r>
            <a:r>
              <a:rPr lang="zh-CN" altLang="en-US" sz="2400" b="1" dirty="0" smtClean="0">
                <a:latin typeface="仿宋"/>
                <a:ea typeface="仿宋"/>
                <a:cs typeface="仿宋"/>
              </a:rPr>
              <a:t>清</a:t>
            </a:r>
            <a:r>
              <a:rPr lang="en-US" altLang="zh-CN" sz="2400" b="1" dirty="0" smtClean="0">
                <a:latin typeface="仿宋"/>
                <a:ea typeface="仿宋"/>
                <a:cs typeface="仿宋"/>
              </a:rPr>
              <a:t>]</a:t>
            </a:r>
            <a:r>
              <a:rPr lang="zh-CN" altLang="en-US" sz="2400" b="1" dirty="0" smtClean="0">
                <a:latin typeface="仿宋"/>
                <a:ea typeface="仿宋"/>
                <a:cs typeface="仿宋"/>
              </a:rPr>
              <a:t>万树</a:t>
            </a:r>
          </a:p>
          <a:p>
            <a:pPr marL="0" indent="0" eaLnBrk="1" hangingPunct="1">
              <a:lnSpc>
                <a:spcPts val="3600"/>
              </a:lnSpc>
              <a:spcBef>
                <a:spcPct val="0"/>
              </a:spcBef>
              <a:buNone/>
            </a:pPr>
            <a:r>
              <a:rPr lang="zh-CN" altLang="en-US" sz="2400" b="1" dirty="0" smtClean="0">
                <a:latin typeface="仿宋"/>
                <a:ea typeface="仿宋"/>
                <a:cs typeface="仿宋"/>
              </a:rPr>
              <a:t>     春江渺，断送扁舟过林杪①。愁云青未了，布帆遥比沙鸥小。恨残照，犹有一竿红，怪人催去早。</a:t>
            </a:r>
          </a:p>
          <a:p>
            <a:pPr marL="0" indent="0" eaLnBrk="1" hangingPunct="1">
              <a:buNone/>
            </a:pPr>
            <a:r>
              <a:rPr lang="en-US" altLang="zh-CN" sz="1800" dirty="0" smtClean="0">
                <a:latin typeface="华文楷体"/>
                <a:ea typeface="华文楷体"/>
                <a:cs typeface="华文楷体"/>
              </a:rPr>
              <a:t>           [</a:t>
            </a:r>
            <a:r>
              <a:rPr lang="zh-CN" altLang="en-US" sz="1800" dirty="0" smtClean="0">
                <a:latin typeface="华文楷体"/>
                <a:ea typeface="华文楷体"/>
                <a:cs typeface="华文楷体"/>
              </a:rPr>
              <a:t>注</a:t>
            </a:r>
            <a:r>
              <a:rPr lang="en-US" altLang="zh-CN" sz="1800" dirty="0" smtClean="0">
                <a:latin typeface="华文楷体"/>
                <a:ea typeface="华文楷体"/>
                <a:cs typeface="华文楷体"/>
              </a:rPr>
              <a:t>] ①</a:t>
            </a:r>
            <a:r>
              <a:rPr lang="zh-CN" altLang="en-US" sz="1800" dirty="0" smtClean="0">
                <a:latin typeface="华文楷体"/>
                <a:ea typeface="华文楷体"/>
                <a:cs typeface="华文楷体"/>
              </a:rPr>
              <a:t>杪：树梢。</a:t>
            </a:r>
            <a:endParaRPr lang="en-US" altLang="zh-CN" sz="1800" dirty="0" smtClean="0">
              <a:latin typeface="华文楷体"/>
              <a:ea typeface="华文楷体"/>
              <a:cs typeface="华文楷体"/>
            </a:endParaRPr>
          </a:p>
          <a:p>
            <a:pPr marL="0" indent="0" eaLnBrk="1" hangingPunct="1">
              <a:buNone/>
            </a:pPr>
            <a:endParaRPr lang="zh-CN" altLang="en-US" sz="1800" dirty="0" smtClean="0">
              <a:latin typeface="华文楷体"/>
              <a:ea typeface="华文楷体"/>
              <a:cs typeface="华文楷体"/>
            </a:endParaRPr>
          </a:p>
          <a:p>
            <a:pPr marL="0" indent="0" eaLnBrk="1" hangingPunct="1">
              <a:buNone/>
            </a:pPr>
            <a:r>
              <a:rPr lang="zh-CN" altLang="en-US" sz="2400" b="1" dirty="0" smtClean="0">
                <a:latin typeface="仿宋"/>
                <a:ea typeface="仿宋"/>
                <a:cs typeface="仿宋"/>
              </a:rPr>
              <a:t>       这首词的前四句描写了怎样的送别场景？怎样理解“怪人催去早”</a:t>
            </a:r>
            <a:r>
              <a:rPr lang="en-US" altLang="zh-CN" sz="2400" b="1" dirty="0" smtClean="0">
                <a:latin typeface="仿宋"/>
                <a:ea typeface="仿宋"/>
                <a:cs typeface="仿宋"/>
              </a:rPr>
              <a:t>?</a:t>
            </a:r>
            <a:r>
              <a:rPr lang="zh-CN" altLang="en-US" sz="2400" b="1" dirty="0" smtClean="0">
                <a:latin typeface="仿宋"/>
                <a:ea typeface="仿宋"/>
                <a:cs typeface="仿宋"/>
              </a:rPr>
              <a:t>请结合全词分析。</a:t>
            </a:r>
          </a:p>
          <a:p>
            <a:pPr marL="0" indent="0" eaLnBrk="1" hangingPunct="1">
              <a:buNone/>
            </a:pPr>
            <a:endParaRPr lang="zh-CN" altLang="en-US" sz="2400" b="1" dirty="0" smtClean="0">
              <a:latin typeface="仿宋"/>
              <a:ea typeface="仿宋"/>
              <a:cs typeface="仿宋"/>
            </a:endParaRPr>
          </a:p>
          <a:p>
            <a:pPr marL="0" indent="0" eaLnBrk="1" hangingPunct="1">
              <a:buNone/>
            </a:pPr>
            <a:endParaRPr lang="en-US" altLang="zh-CN" dirty="0" smtClean="0"/>
          </a:p>
          <a:p>
            <a:pPr marL="0" indent="0" eaLnBrk="1" hangingPunct="1">
              <a:buNone/>
            </a:pPr>
            <a:endParaRPr lang="en-US" altLang="zh-CN" dirty="0" smtClean="0"/>
          </a:p>
          <a:p>
            <a:pPr marL="0" indent="0" eaLnBrk="1" hangingPunct="1">
              <a:buNone/>
            </a:pPr>
            <a:endParaRPr lang="zh-CN"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4716016" y="0"/>
            <a:ext cx="3888432" cy="5143500"/>
          </a:xfrm>
          <a:prstGeom prst="rect">
            <a:avLst/>
          </a:prstGeom>
          <a:noFill/>
          <a:ln w="9525">
            <a:noFill/>
            <a:miter lim="800000"/>
            <a:headEnd/>
            <a:tailEnd/>
          </a:ln>
        </p:spPr>
      </p:pic>
      <p:pic>
        <p:nvPicPr>
          <p:cNvPr id="308225" name="Picture 1" descr="C:\Users\lenovo\Desktop\201610正定高考研讨\webwxgetmsgimg (1).webp_结果.jpg"/>
          <p:cNvPicPr>
            <a:picLocks noChangeAspect="1" noChangeArrowheads="1"/>
          </p:cNvPicPr>
          <p:nvPr/>
        </p:nvPicPr>
        <p:blipFill>
          <a:blip r:embed="rId3" cstate="print"/>
          <a:srcRect/>
          <a:stretch>
            <a:fillRect/>
          </a:stretch>
        </p:blipFill>
        <p:spPr bwMode="auto">
          <a:xfrm>
            <a:off x="539552" y="0"/>
            <a:ext cx="4248472" cy="514350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7"/>
          <p:cNvSpPr>
            <a:spLocks noGrp="1"/>
          </p:cNvSpPr>
          <p:nvPr>
            <p:ph sz="half" idx="4294967295"/>
          </p:nvPr>
        </p:nvSpPr>
        <p:spPr>
          <a:xfrm>
            <a:off x="107951" y="123825"/>
            <a:ext cx="8928100" cy="4679950"/>
          </a:xfrm>
        </p:spPr>
        <p:txBody>
          <a:bodyPr/>
          <a:lstStyle/>
          <a:p>
            <a:pPr marL="0" indent="0" eaLnBrk="1" hangingPunct="1">
              <a:lnSpc>
                <a:spcPts val="3600"/>
              </a:lnSpc>
              <a:spcBef>
                <a:spcPct val="0"/>
              </a:spcBef>
              <a:buNone/>
            </a:pPr>
            <a:r>
              <a:rPr lang="zh-CN" altLang="en-US" sz="2400" b="1" dirty="0" smtClean="0">
                <a:latin typeface="仿宋"/>
                <a:ea typeface="仿宋"/>
                <a:cs typeface="仿宋"/>
              </a:rPr>
              <a:t>材料</a:t>
            </a:r>
            <a:r>
              <a:rPr lang="en-US" altLang="zh-CN" sz="2400" b="1" dirty="0" smtClean="0">
                <a:latin typeface="仿宋"/>
                <a:ea typeface="仿宋"/>
                <a:cs typeface="仿宋"/>
              </a:rPr>
              <a:t>5</a:t>
            </a:r>
            <a:r>
              <a:rPr lang="zh-CN" altLang="en-US" sz="2800" b="1" dirty="0" smtClean="0">
                <a:latin typeface="仿宋"/>
                <a:ea typeface="仿宋"/>
                <a:cs typeface="仿宋"/>
              </a:rPr>
              <a:t>：  发临洮将赴北庭留别①     </a:t>
            </a:r>
            <a:r>
              <a:rPr lang="zh-CN" altLang="en-US" sz="2400" b="1" dirty="0" smtClean="0">
                <a:latin typeface="仿宋"/>
                <a:ea typeface="仿宋"/>
                <a:cs typeface="仿宋"/>
              </a:rPr>
              <a:t>岑参</a:t>
            </a:r>
          </a:p>
          <a:p>
            <a:pPr marL="0" indent="0" eaLnBrk="1" hangingPunct="1">
              <a:lnSpc>
                <a:spcPts val="3600"/>
              </a:lnSpc>
              <a:spcBef>
                <a:spcPct val="0"/>
              </a:spcBef>
              <a:buNone/>
            </a:pPr>
            <a:r>
              <a:rPr lang="zh-CN" altLang="en-US" sz="2400" b="1" dirty="0" smtClean="0">
                <a:latin typeface="仿宋"/>
                <a:ea typeface="仿宋"/>
                <a:cs typeface="仿宋"/>
              </a:rPr>
              <a:t>         闻说轮台路②，连年见雪飞。</a:t>
            </a:r>
          </a:p>
          <a:p>
            <a:pPr marL="0" indent="0" eaLnBrk="1" hangingPunct="1">
              <a:lnSpc>
                <a:spcPts val="3600"/>
              </a:lnSpc>
              <a:spcBef>
                <a:spcPct val="0"/>
              </a:spcBef>
              <a:buNone/>
            </a:pPr>
            <a:r>
              <a:rPr lang="zh-CN" altLang="en-US" sz="2400" b="1" dirty="0" smtClean="0">
                <a:latin typeface="仿宋"/>
                <a:ea typeface="仿宋"/>
                <a:cs typeface="仿宋"/>
              </a:rPr>
              <a:t>         春风不曾到，汉使亦应稀。</a:t>
            </a:r>
          </a:p>
          <a:p>
            <a:pPr marL="0" indent="0" eaLnBrk="1" hangingPunct="1">
              <a:lnSpc>
                <a:spcPts val="3600"/>
              </a:lnSpc>
              <a:spcBef>
                <a:spcPct val="0"/>
              </a:spcBef>
              <a:buNone/>
            </a:pPr>
            <a:r>
              <a:rPr lang="zh-CN" altLang="en-US" sz="2400" b="1" dirty="0" smtClean="0">
                <a:latin typeface="仿宋"/>
                <a:ea typeface="仿宋"/>
                <a:cs typeface="仿宋"/>
              </a:rPr>
              <a:t>         白草通疏勒，青山过武威。</a:t>
            </a:r>
          </a:p>
          <a:p>
            <a:pPr marL="0" indent="0" eaLnBrk="1" hangingPunct="1">
              <a:lnSpc>
                <a:spcPts val="3600"/>
              </a:lnSpc>
              <a:spcBef>
                <a:spcPct val="0"/>
              </a:spcBef>
              <a:buNone/>
            </a:pPr>
            <a:r>
              <a:rPr lang="zh-CN" altLang="en-US" sz="2400" b="1" dirty="0" smtClean="0">
                <a:latin typeface="仿宋"/>
                <a:ea typeface="仿宋"/>
                <a:cs typeface="仿宋"/>
              </a:rPr>
              <a:t>         勤王敢道远，私向梦中归。</a:t>
            </a:r>
          </a:p>
          <a:p>
            <a:pPr marL="0" indent="0" eaLnBrk="1" hangingPunct="1">
              <a:lnSpc>
                <a:spcPts val="3600"/>
              </a:lnSpc>
              <a:spcBef>
                <a:spcPct val="0"/>
              </a:spcBef>
              <a:buNone/>
            </a:pPr>
            <a:r>
              <a:rPr lang="zh-CN" altLang="en-US" sz="1800" b="1" dirty="0" smtClean="0">
                <a:latin typeface="仿宋"/>
                <a:ea typeface="仿宋"/>
                <a:cs typeface="仿宋"/>
              </a:rPr>
              <a:t>     </a:t>
            </a:r>
            <a:r>
              <a:rPr lang="en-US" altLang="zh-CN" sz="1800" b="1" dirty="0" smtClean="0">
                <a:latin typeface="仿宋"/>
                <a:ea typeface="仿宋"/>
                <a:cs typeface="仿宋"/>
              </a:rPr>
              <a:t>[</a:t>
            </a:r>
            <a:r>
              <a:rPr lang="zh-CN" altLang="en-US" sz="1800" b="1" dirty="0" smtClean="0">
                <a:latin typeface="仿宋"/>
                <a:ea typeface="仿宋"/>
                <a:cs typeface="仿宋"/>
              </a:rPr>
              <a:t>注</a:t>
            </a:r>
            <a:r>
              <a:rPr lang="en-US" altLang="zh-CN" sz="1800" b="1" dirty="0" smtClean="0">
                <a:latin typeface="仿宋"/>
                <a:ea typeface="仿宋"/>
                <a:cs typeface="仿宋"/>
              </a:rPr>
              <a:t>]①</a:t>
            </a:r>
            <a:r>
              <a:rPr lang="zh-CN" altLang="en-US" sz="1800" b="1" dirty="0" smtClean="0">
                <a:latin typeface="仿宋"/>
                <a:ea typeface="仿宋"/>
                <a:cs typeface="仿宋"/>
              </a:rPr>
              <a:t>临洮：在今甘肃临潭西。北庭：唐六都护府之一，治所为庭州（今新疆吉木萨尔北。②轮台：庭州厲县．在今新鲁木齐。</a:t>
            </a:r>
            <a:endParaRPr lang="en-US" altLang="zh-CN" sz="1800" b="1" dirty="0" smtClean="0">
              <a:latin typeface="仿宋"/>
              <a:ea typeface="仿宋"/>
              <a:cs typeface="仿宋"/>
            </a:endParaRPr>
          </a:p>
          <a:p>
            <a:pPr marL="0" indent="0" eaLnBrk="1" hangingPunct="1">
              <a:lnSpc>
                <a:spcPts val="3600"/>
              </a:lnSpc>
              <a:spcBef>
                <a:spcPct val="0"/>
              </a:spcBef>
              <a:buNone/>
            </a:pPr>
            <a:endParaRPr lang="zh-CN" altLang="en-US" sz="1800" b="1" dirty="0" smtClean="0">
              <a:latin typeface="仿宋"/>
              <a:ea typeface="仿宋"/>
              <a:cs typeface="仿宋"/>
            </a:endParaRPr>
          </a:p>
          <a:p>
            <a:pPr marL="0" indent="0" eaLnBrk="1" hangingPunct="1">
              <a:lnSpc>
                <a:spcPts val="3600"/>
              </a:lnSpc>
              <a:spcBef>
                <a:spcPct val="0"/>
              </a:spcBef>
              <a:buNone/>
            </a:pPr>
            <a:r>
              <a:rPr lang="zh-CN" altLang="en-US" sz="2400" b="1" dirty="0" smtClean="0">
                <a:latin typeface="仿宋"/>
                <a:ea typeface="仿宋"/>
                <a:cs typeface="仿宋"/>
              </a:rPr>
              <a:t>    </a:t>
            </a:r>
            <a:r>
              <a:rPr lang="zh-CN" altLang="en-US" sz="1800" b="1" dirty="0" smtClean="0">
                <a:latin typeface="仿宋"/>
                <a:ea typeface="仿宋"/>
                <a:cs typeface="仿宋"/>
              </a:rPr>
              <a:t>与</a:t>
            </a:r>
            <a:r>
              <a:rPr lang="en-US" altLang="zh-CN" sz="1800" b="1" dirty="0" smtClean="0">
                <a:latin typeface="仿宋"/>
                <a:ea typeface="仿宋"/>
                <a:cs typeface="仿宋"/>
              </a:rPr>
              <a:t>《</a:t>
            </a:r>
            <a:r>
              <a:rPr lang="zh-CN" altLang="en-US" sz="1800" b="1" dirty="0" smtClean="0">
                <a:latin typeface="仿宋"/>
                <a:ea typeface="仿宋"/>
                <a:cs typeface="仿宋"/>
              </a:rPr>
              <a:t>白雪歌送武判官归京</a:t>
            </a:r>
            <a:r>
              <a:rPr lang="en-US" altLang="zh-CN" sz="1800" b="1" dirty="0" smtClean="0">
                <a:latin typeface="仿宋"/>
                <a:ea typeface="仿宋"/>
                <a:cs typeface="仿宋"/>
              </a:rPr>
              <a:t>》</a:t>
            </a:r>
            <a:r>
              <a:rPr lang="zh-CN" altLang="en-US" sz="1800" b="1" dirty="0" smtClean="0">
                <a:latin typeface="仿宋"/>
                <a:ea typeface="仿宋"/>
                <a:cs typeface="仿宋"/>
              </a:rPr>
              <a:t>相比，本诗描写塞外景物的角度有何不同？请简要分析。诗的尾联表达了作者什么样的思想感情？对全诗的情感抒发有怎样的作用？</a:t>
            </a:r>
          </a:p>
          <a:p>
            <a:pPr marL="0" indent="0" eaLnBrk="1" hangingPunct="1">
              <a:lnSpc>
                <a:spcPts val="3600"/>
              </a:lnSpc>
              <a:spcBef>
                <a:spcPct val="0"/>
              </a:spcBef>
              <a:buNone/>
            </a:pPr>
            <a:endParaRPr lang="zh-CN" altLang="en-US" sz="2400" b="1" dirty="0" smtClean="0">
              <a:latin typeface="仿宋"/>
              <a:ea typeface="仿宋"/>
              <a:cs typeface="仿宋"/>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7"/>
          <p:cNvSpPr>
            <a:spLocks noGrp="1"/>
          </p:cNvSpPr>
          <p:nvPr>
            <p:ph sz="half" idx="4294967295"/>
          </p:nvPr>
        </p:nvSpPr>
        <p:spPr>
          <a:xfrm>
            <a:off x="468313" y="268289"/>
            <a:ext cx="7848600" cy="4319587"/>
          </a:xfrm>
        </p:spPr>
        <p:txBody>
          <a:bodyPr/>
          <a:lstStyle/>
          <a:p>
            <a:pPr marL="0" indent="0" eaLnBrk="1" hangingPunct="1">
              <a:lnSpc>
                <a:spcPts val="3600"/>
              </a:lnSpc>
              <a:spcBef>
                <a:spcPct val="0"/>
              </a:spcBef>
              <a:buNone/>
            </a:pPr>
            <a:r>
              <a:rPr lang="zh-CN" altLang="en-US" sz="2400" b="1" dirty="0" smtClean="0">
                <a:latin typeface="仿宋"/>
                <a:ea typeface="仿宋"/>
                <a:cs typeface="仿宋"/>
              </a:rPr>
              <a:t>材料</a:t>
            </a:r>
            <a:r>
              <a:rPr lang="en-US" altLang="zh-CN" sz="2400" b="1" dirty="0" smtClean="0">
                <a:latin typeface="仿宋"/>
                <a:ea typeface="仿宋"/>
                <a:cs typeface="仿宋"/>
              </a:rPr>
              <a:t>6</a:t>
            </a:r>
            <a:r>
              <a:rPr lang="zh-CN" altLang="en-US" sz="2400" b="1" dirty="0" smtClean="0">
                <a:latin typeface="仿宋"/>
                <a:ea typeface="仿宋"/>
                <a:cs typeface="仿宋"/>
              </a:rPr>
              <a:t>：         鹧鸪天</a:t>
            </a:r>
            <a:r>
              <a:rPr lang="en-US" altLang="zh-CN" sz="2400" b="1" dirty="0" smtClean="0">
                <a:latin typeface="仿宋"/>
                <a:ea typeface="仿宋"/>
                <a:cs typeface="仿宋"/>
              </a:rPr>
              <a:t>•</a:t>
            </a:r>
            <a:r>
              <a:rPr lang="zh-CN" altLang="en-US" sz="2400" b="1" dirty="0" smtClean="0">
                <a:latin typeface="仿宋"/>
                <a:ea typeface="仿宋"/>
                <a:cs typeface="仿宋"/>
              </a:rPr>
              <a:t>送人  辛弃疾</a:t>
            </a:r>
          </a:p>
          <a:p>
            <a:pPr marL="0" indent="0" eaLnBrk="1" hangingPunct="1">
              <a:lnSpc>
                <a:spcPts val="3600"/>
              </a:lnSpc>
              <a:spcBef>
                <a:spcPct val="0"/>
              </a:spcBef>
              <a:buNone/>
            </a:pPr>
            <a:r>
              <a:rPr lang="zh-CN" altLang="en-US" sz="2400" b="1" dirty="0" smtClean="0">
                <a:latin typeface="仿宋"/>
                <a:ea typeface="仿宋"/>
                <a:cs typeface="仿宋"/>
              </a:rPr>
              <a:t>    唱彻</a:t>
            </a:r>
            <a:r>
              <a:rPr lang="en-US" altLang="zh-CN" sz="2400" b="1" dirty="0" smtClean="0">
                <a:latin typeface="仿宋"/>
                <a:ea typeface="仿宋"/>
                <a:cs typeface="仿宋"/>
              </a:rPr>
              <a:t>《</a:t>
            </a:r>
            <a:r>
              <a:rPr lang="zh-CN" altLang="en-US" sz="2400" b="1" dirty="0" smtClean="0">
                <a:latin typeface="仿宋"/>
                <a:ea typeface="仿宋"/>
                <a:cs typeface="仿宋"/>
              </a:rPr>
              <a:t>阳关</a:t>
            </a:r>
            <a:r>
              <a:rPr lang="en-US" altLang="zh-CN" sz="2400" b="1" dirty="0" smtClean="0">
                <a:latin typeface="仿宋"/>
                <a:ea typeface="仿宋"/>
                <a:cs typeface="仿宋"/>
              </a:rPr>
              <a:t>》</a:t>
            </a:r>
            <a:r>
              <a:rPr lang="zh-CN" altLang="en-US" sz="2400" b="1" dirty="0" smtClean="0">
                <a:latin typeface="仿宋"/>
                <a:ea typeface="仿宋"/>
                <a:cs typeface="仿宋"/>
              </a:rPr>
              <a:t>泪未干，功名馀事且加餐。浮天水送无穷树，带雨云埋一半山。    </a:t>
            </a:r>
            <a:endParaRPr lang="en-US" altLang="zh-CN" sz="2400" b="1" dirty="0" smtClean="0">
              <a:latin typeface="仿宋"/>
              <a:ea typeface="仿宋"/>
              <a:cs typeface="仿宋"/>
            </a:endParaRPr>
          </a:p>
          <a:p>
            <a:pPr marL="0" indent="0" eaLnBrk="1" hangingPunct="1">
              <a:lnSpc>
                <a:spcPts val="3600"/>
              </a:lnSpc>
              <a:spcBef>
                <a:spcPct val="0"/>
              </a:spcBef>
              <a:buNone/>
            </a:pPr>
            <a:r>
              <a:rPr lang="en-US" altLang="zh-CN" sz="2400" b="1" dirty="0" smtClean="0">
                <a:latin typeface="仿宋"/>
                <a:ea typeface="仿宋"/>
                <a:cs typeface="仿宋"/>
              </a:rPr>
              <a:t>     </a:t>
            </a:r>
            <a:r>
              <a:rPr lang="zh-CN" altLang="en-US" sz="2400" b="1" dirty="0" smtClean="0">
                <a:latin typeface="仿宋"/>
                <a:ea typeface="仿宋"/>
                <a:cs typeface="仿宋"/>
              </a:rPr>
              <a:t>今古恨，几千般，只应离合是悲欢。江头未是风波恶，别有人间行路难！</a:t>
            </a:r>
            <a:endParaRPr lang="en-US" altLang="zh-CN" sz="2400" b="1" dirty="0" smtClean="0">
              <a:latin typeface="仿宋"/>
              <a:ea typeface="仿宋"/>
              <a:cs typeface="仿宋"/>
            </a:endParaRPr>
          </a:p>
          <a:p>
            <a:pPr marL="0" indent="0" eaLnBrk="1" hangingPunct="1">
              <a:lnSpc>
                <a:spcPts val="3600"/>
              </a:lnSpc>
              <a:spcBef>
                <a:spcPct val="0"/>
              </a:spcBef>
              <a:buNone/>
            </a:pPr>
            <a:endParaRPr lang="zh-CN" altLang="en-US" sz="2400" b="1" dirty="0" smtClean="0">
              <a:latin typeface="仿宋"/>
              <a:ea typeface="仿宋"/>
              <a:cs typeface="仿宋"/>
            </a:endParaRPr>
          </a:p>
          <a:p>
            <a:pPr marL="0" indent="0" eaLnBrk="1" hangingPunct="1">
              <a:lnSpc>
                <a:spcPts val="3600"/>
              </a:lnSpc>
              <a:spcBef>
                <a:spcPct val="0"/>
              </a:spcBef>
              <a:buNone/>
            </a:pPr>
            <a:r>
              <a:rPr lang="en-US" altLang="zh-CN" sz="2400" b="1" dirty="0" smtClean="0">
                <a:latin typeface="仿宋"/>
                <a:ea typeface="仿宋"/>
                <a:cs typeface="仿宋"/>
              </a:rPr>
              <a:t>1</a:t>
            </a:r>
            <a:r>
              <a:rPr lang="zh-CN" altLang="en-US" sz="2400" b="1" dirty="0" smtClean="0">
                <a:latin typeface="仿宋"/>
                <a:ea typeface="仿宋"/>
                <a:cs typeface="仿宋"/>
              </a:rPr>
              <a:t>、浮天水送无穷树，带雨云埋一半山  蕴含了什么样的思想感情</a:t>
            </a:r>
            <a:r>
              <a:rPr lang="en-US" altLang="zh-CN" sz="2400" b="1" dirty="0" smtClean="0">
                <a:latin typeface="仿宋"/>
                <a:ea typeface="仿宋"/>
                <a:cs typeface="仿宋"/>
              </a:rPr>
              <a:t>? </a:t>
            </a:r>
            <a:r>
              <a:rPr lang="zh-CN" altLang="en-US" sz="2400" b="1" dirty="0" smtClean="0">
                <a:latin typeface="仿宋"/>
                <a:ea typeface="仿宋"/>
                <a:cs typeface="仿宋"/>
              </a:rPr>
              <a:t>运用了哪种表现手法</a:t>
            </a:r>
            <a:r>
              <a:rPr lang="en-US" altLang="zh-CN" sz="2400" b="1" dirty="0" smtClean="0">
                <a:latin typeface="仿宋"/>
                <a:ea typeface="仿宋"/>
                <a:cs typeface="仿宋"/>
              </a:rPr>
              <a:t>?</a:t>
            </a:r>
          </a:p>
          <a:p>
            <a:pPr marL="0" indent="0" eaLnBrk="1" hangingPunct="1">
              <a:lnSpc>
                <a:spcPts val="3600"/>
              </a:lnSpc>
              <a:spcBef>
                <a:spcPct val="0"/>
              </a:spcBef>
              <a:buNone/>
            </a:pPr>
            <a:r>
              <a:rPr lang="en-US" altLang="zh-CN" sz="2400" b="1" dirty="0" smtClean="0">
                <a:latin typeface="仿宋"/>
                <a:ea typeface="仿宋"/>
                <a:cs typeface="仿宋"/>
              </a:rPr>
              <a:t>2</a:t>
            </a:r>
            <a:r>
              <a:rPr lang="zh-CN" altLang="en-US" sz="2400" b="1" dirty="0" smtClean="0">
                <a:latin typeface="仿宋"/>
                <a:ea typeface="仿宋"/>
                <a:cs typeface="仿宋"/>
              </a:rPr>
              <a:t>、这首词以送人为题</a:t>
            </a:r>
            <a:r>
              <a:rPr lang="en-US" altLang="zh-CN" sz="2400" b="1" dirty="0" smtClean="0">
                <a:latin typeface="仿宋"/>
                <a:ea typeface="仿宋"/>
                <a:cs typeface="仿宋"/>
              </a:rPr>
              <a:t>,  </a:t>
            </a:r>
            <a:r>
              <a:rPr lang="zh-CN" altLang="en-US" sz="2400" b="1" dirty="0" smtClean="0">
                <a:latin typeface="仿宋"/>
                <a:ea typeface="仿宋"/>
                <a:cs typeface="仿宋"/>
              </a:rPr>
              <a:t>下片写出了哪两层新意</a:t>
            </a:r>
            <a:r>
              <a:rPr lang="en-US" altLang="zh-CN" sz="2400" b="1" dirty="0" smtClean="0">
                <a:latin typeface="仿宋"/>
                <a:ea typeface="仿宋"/>
                <a:cs typeface="仿宋"/>
              </a:rPr>
              <a:t>?</a:t>
            </a:r>
          </a:p>
          <a:p>
            <a:pPr marL="0" indent="0" eaLnBrk="1" hangingPunct="1">
              <a:lnSpc>
                <a:spcPts val="3600"/>
              </a:lnSpc>
              <a:spcBef>
                <a:spcPct val="0"/>
              </a:spcBef>
              <a:buNone/>
            </a:pPr>
            <a:endParaRPr lang="zh-CN" altLang="en-US" sz="2400" b="1" dirty="0" smtClean="0">
              <a:latin typeface="仿宋"/>
              <a:ea typeface="仿宋"/>
              <a:cs typeface="仿宋"/>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Box 1"/>
          <p:cNvSpPr txBox="1">
            <a:spLocks noChangeArrowheads="1"/>
          </p:cNvSpPr>
          <p:nvPr/>
        </p:nvSpPr>
        <p:spPr bwMode="auto">
          <a:xfrm>
            <a:off x="755650" y="195264"/>
            <a:ext cx="8091488" cy="523218"/>
          </a:xfrm>
          <a:prstGeom prst="rect">
            <a:avLst/>
          </a:prstGeom>
          <a:noFill/>
          <a:ln w="9525">
            <a:noFill/>
            <a:miter lim="800000"/>
            <a:headEnd/>
            <a:tailEnd/>
          </a:ln>
        </p:spPr>
        <p:txBody>
          <a:bodyPr lIns="91438" tIns="45719" rIns="91438" bIns="45719">
            <a:spAutoFit/>
          </a:bodyPr>
          <a:lstStyle/>
          <a:p>
            <a:pPr>
              <a:defRPr/>
            </a:pPr>
            <a:r>
              <a:rPr lang="zh-CN" altLang="en-US" sz="2800" b="1" dirty="0">
                <a:solidFill>
                  <a:srgbClr val="FF0000"/>
                </a:solidFill>
                <a:effectLst>
                  <a:outerShdw blurRad="38100" dist="38100" dir="2700000" algn="tl">
                    <a:srgbClr val="C0C0C0"/>
                  </a:outerShdw>
                </a:effectLst>
                <a:latin typeface="方正姚体"/>
                <a:ea typeface="方正姚体"/>
                <a:cs typeface="方正姚体"/>
              </a:rPr>
              <a:t>  注释分类               </a:t>
            </a:r>
            <a:r>
              <a:rPr lang="zh-CN" altLang="en-US" sz="2800" b="1" dirty="0">
                <a:solidFill>
                  <a:srgbClr val="FF0000"/>
                </a:solidFill>
                <a:effectLst>
                  <a:outerShdw blurRad="38100" dist="38100" dir="2700000" algn="tl">
                    <a:srgbClr val="C0C0C0"/>
                  </a:outerShdw>
                </a:effectLst>
                <a:latin typeface="方正姚体"/>
              </a:rPr>
              <a:t>所暗示内容</a:t>
            </a:r>
          </a:p>
        </p:txBody>
      </p:sp>
      <p:sp>
        <p:nvSpPr>
          <p:cNvPr id="37890" name="TextBox 2"/>
          <p:cNvSpPr txBox="1">
            <a:spLocks noChangeArrowheads="1"/>
          </p:cNvSpPr>
          <p:nvPr/>
        </p:nvSpPr>
        <p:spPr bwMode="auto">
          <a:xfrm>
            <a:off x="250826" y="4084638"/>
            <a:ext cx="8893175" cy="461663"/>
          </a:xfrm>
          <a:prstGeom prst="rect">
            <a:avLst/>
          </a:prstGeom>
          <a:noFill/>
          <a:ln w="9525">
            <a:noFill/>
            <a:miter lim="800000"/>
            <a:headEnd/>
            <a:tailEnd/>
          </a:ln>
        </p:spPr>
        <p:txBody>
          <a:bodyPr lIns="91438" tIns="45719" rIns="91438" bIns="45719">
            <a:spAutoFit/>
          </a:bodyPr>
          <a:lstStyle/>
          <a:p>
            <a:pPr>
              <a:defRPr/>
            </a:pPr>
            <a:r>
              <a:rPr lang="zh-CN" altLang="en-US" sz="2400" b="1" dirty="0">
                <a:effectLst>
                  <a:outerShdw blurRad="38100" dist="38100" dir="2700000" algn="tl">
                    <a:srgbClr val="C0C0C0"/>
                  </a:outerShdw>
                </a:effectLst>
                <a:latin typeface="方正姚体"/>
                <a:ea typeface="方正姚体"/>
                <a:cs typeface="方正姚体"/>
              </a:rPr>
              <a:t>介绍写作背景          </a:t>
            </a:r>
            <a:r>
              <a:rPr lang="zh-CN" altLang="en-US" sz="2400" b="1" dirty="0" smtClean="0">
                <a:effectLst>
                  <a:outerShdw blurRad="38100" dist="38100" dir="2700000" algn="tl">
                    <a:srgbClr val="C0C0C0"/>
                  </a:outerShdw>
                </a:effectLst>
                <a:latin typeface="方正姚体"/>
                <a:ea typeface="方正姚体"/>
                <a:cs typeface="方正姚体"/>
              </a:rPr>
              <a:t>        暗示</a:t>
            </a:r>
            <a:r>
              <a:rPr lang="zh-CN" altLang="en-US" sz="2400" b="1" dirty="0">
                <a:effectLst>
                  <a:outerShdw blurRad="38100" dist="38100" dir="2700000" algn="tl">
                    <a:srgbClr val="C0C0C0"/>
                  </a:outerShdw>
                </a:effectLst>
                <a:latin typeface="方正姚体"/>
                <a:ea typeface="方正姚体"/>
                <a:cs typeface="方正姚体"/>
              </a:rPr>
              <a:t>诗人的创作动机及本诗的思想内容</a:t>
            </a:r>
          </a:p>
        </p:txBody>
      </p:sp>
      <p:sp>
        <p:nvSpPr>
          <p:cNvPr id="4" name="TextBox 3"/>
          <p:cNvSpPr txBox="1">
            <a:spLocks noChangeArrowheads="1"/>
          </p:cNvSpPr>
          <p:nvPr/>
        </p:nvSpPr>
        <p:spPr bwMode="auto">
          <a:xfrm>
            <a:off x="251521" y="1949450"/>
            <a:ext cx="8784530" cy="461663"/>
          </a:xfrm>
          <a:prstGeom prst="rect">
            <a:avLst/>
          </a:prstGeom>
          <a:noFill/>
          <a:ln w="9525">
            <a:noFill/>
            <a:miter lim="800000"/>
            <a:headEnd/>
            <a:tailEnd/>
          </a:ln>
        </p:spPr>
        <p:txBody>
          <a:bodyPr wrap="square" lIns="91438" tIns="45719" rIns="91438" bIns="45719">
            <a:spAutoFit/>
          </a:bodyPr>
          <a:lstStyle/>
          <a:p>
            <a:pPr>
              <a:defRPr/>
            </a:pPr>
            <a:r>
              <a:rPr lang="zh-CN" altLang="en-US" sz="2400" b="1" dirty="0">
                <a:effectLst>
                  <a:outerShdw blurRad="38100" dist="38100" dir="2700000" algn="tl">
                    <a:srgbClr val="C0C0C0"/>
                  </a:outerShdw>
                </a:effectLst>
                <a:latin typeface="方正姚体"/>
                <a:ea typeface="方正姚体"/>
                <a:cs typeface="方正姚体"/>
              </a:rPr>
              <a:t>介绍相关诗句         </a:t>
            </a:r>
            <a:r>
              <a:rPr lang="zh-CN" altLang="en-US" sz="2400" b="1" dirty="0" smtClean="0">
                <a:effectLst>
                  <a:outerShdw blurRad="38100" dist="38100" dir="2700000" algn="tl">
                    <a:srgbClr val="C0C0C0"/>
                  </a:outerShdw>
                </a:effectLst>
                <a:latin typeface="方正姚体"/>
                <a:ea typeface="方正姚体"/>
                <a:cs typeface="方正姚体"/>
              </a:rPr>
              <a:t>         暗示</a:t>
            </a:r>
            <a:r>
              <a:rPr lang="zh-CN" altLang="en-US" sz="2400" b="1" dirty="0">
                <a:effectLst>
                  <a:outerShdw blurRad="38100" dist="38100" dir="2700000" algn="tl">
                    <a:srgbClr val="C0C0C0"/>
                  </a:outerShdw>
                </a:effectLst>
                <a:latin typeface="方正姚体"/>
                <a:ea typeface="方正姚体"/>
                <a:cs typeface="方正姚体"/>
              </a:rPr>
              <a:t>本诗的用典或意境 </a:t>
            </a:r>
          </a:p>
        </p:txBody>
      </p:sp>
      <p:sp>
        <p:nvSpPr>
          <p:cNvPr id="5" name="TextBox 4"/>
          <p:cNvSpPr txBox="1">
            <a:spLocks noChangeArrowheads="1"/>
          </p:cNvSpPr>
          <p:nvPr/>
        </p:nvSpPr>
        <p:spPr bwMode="auto">
          <a:xfrm>
            <a:off x="3492500" y="2840039"/>
            <a:ext cx="5543550" cy="830995"/>
          </a:xfrm>
          <a:prstGeom prst="rect">
            <a:avLst/>
          </a:prstGeom>
          <a:noFill/>
          <a:ln w="9525">
            <a:noFill/>
            <a:miter lim="800000"/>
            <a:headEnd/>
            <a:tailEnd/>
          </a:ln>
        </p:spPr>
        <p:txBody>
          <a:bodyPr lIns="91438" tIns="45719" rIns="91438" bIns="45719">
            <a:spAutoFit/>
          </a:bodyPr>
          <a:lstStyle/>
          <a:p>
            <a:pPr>
              <a:defRPr/>
            </a:pPr>
            <a:r>
              <a:rPr lang="zh-CN" altLang="en-US" sz="2400" b="1" dirty="0" smtClean="0">
                <a:effectLst>
                  <a:outerShdw blurRad="38100" dist="38100" dir="2700000" algn="tl">
                    <a:srgbClr val="C0C0C0"/>
                  </a:outerShdw>
                </a:effectLst>
                <a:latin typeface="方正姚体"/>
                <a:ea typeface="方正姚体"/>
                <a:cs typeface="方正姚体"/>
              </a:rPr>
              <a:t>暗示</a:t>
            </a:r>
            <a:r>
              <a:rPr lang="zh-CN" altLang="en-US" sz="2400" b="1" dirty="0">
                <a:effectLst>
                  <a:outerShdw blurRad="38100" dist="38100" dir="2700000" algn="tl">
                    <a:srgbClr val="C0C0C0"/>
                  </a:outerShdw>
                </a:effectLst>
                <a:latin typeface="方正姚体"/>
                <a:ea typeface="方正姚体"/>
                <a:cs typeface="方正姚体"/>
              </a:rPr>
              <a:t>本诗的写作风格，或暗示背景</a:t>
            </a:r>
            <a:endParaRPr lang="en-US" altLang="zh-CN" sz="2400" b="1" dirty="0">
              <a:effectLst>
                <a:outerShdw blurRad="38100" dist="38100" dir="2700000" algn="tl">
                  <a:srgbClr val="C0C0C0"/>
                </a:outerShdw>
              </a:effectLst>
              <a:latin typeface="方正姚体"/>
              <a:ea typeface="方正姚体"/>
              <a:cs typeface="方正姚体"/>
            </a:endParaRPr>
          </a:p>
          <a:p>
            <a:pPr>
              <a:defRPr/>
            </a:pPr>
            <a:r>
              <a:rPr lang="zh-CN" altLang="en-US" sz="2400" b="1" dirty="0">
                <a:effectLst>
                  <a:outerShdw blurRad="38100" dist="38100" dir="2700000" algn="tl">
                    <a:srgbClr val="C0C0C0"/>
                  </a:outerShdw>
                </a:effectLst>
                <a:latin typeface="方正姚体"/>
                <a:ea typeface="方正姚体"/>
                <a:cs typeface="方正姚体"/>
              </a:rPr>
              <a:t>      从中揣摩出本诗的感情基调</a:t>
            </a:r>
          </a:p>
        </p:txBody>
      </p:sp>
      <p:sp>
        <p:nvSpPr>
          <p:cNvPr id="37893" name="TextBox 5"/>
          <p:cNvSpPr txBox="1">
            <a:spLocks noChangeArrowheads="1"/>
          </p:cNvSpPr>
          <p:nvPr/>
        </p:nvSpPr>
        <p:spPr bwMode="auto">
          <a:xfrm>
            <a:off x="179514" y="987425"/>
            <a:ext cx="8964488" cy="1200327"/>
          </a:xfrm>
          <a:prstGeom prst="rect">
            <a:avLst/>
          </a:prstGeom>
          <a:noFill/>
          <a:ln w="9525">
            <a:noFill/>
            <a:miter lim="800000"/>
            <a:headEnd/>
            <a:tailEnd/>
          </a:ln>
        </p:spPr>
        <p:txBody>
          <a:bodyPr wrap="square" lIns="91438" tIns="45719" rIns="91438" bIns="45719">
            <a:spAutoFit/>
          </a:bodyPr>
          <a:lstStyle/>
          <a:p>
            <a:pPr>
              <a:defRPr/>
            </a:pPr>
            <a:r>
              <a:rPr lang="zh-CN" altLang="en-US" sz="2400" b="1" dirty="0">
                <a:effectLst>
                  <a:outerShdw blurRad="38100" dist="38100" dir="2700000" algn="tl">
                    <a:srgbClr val="C0C0C0"/>
                  </a:outerShdw>
                </a:effectLst>
                <a:latin typeface="方正姚体"/>
                <a:ea typeface="方正姚体"/>
                <a:cs typeface="方正姚体"/>
              </a:rPr>
              <a:t>介绍别人的评价       </a:t>
            </a:r>
            <a:r>
              <a:rPr lang="zh-CN" altLang="en-US" sz="2400" b="1" dirty="0" smtClean="0">
                <a:effectLst>
                  <a:outerShdw blurRad="38100" dist="38100" dir="2700000" algn="tl">
                    <a:srgbClr val="C0C0C0"/>
                  </a:outerShdw>
                </a:effectLst>
                <a:latin typeface="方正姚体"/>
                <a:ea typeface="方正姚体"/>
                <a:cs typeface="方正姚体"/>
              </a:rPr>
              <a:t>       暗示</a:t>
            </a:r>
            <a:r>
              <a:rPr lang="zh-CN" altLang="en-US" sz="2400" b="1" dirty="0">
                <a:effectLst>
                  <a:outerShdw blurRad="38100" dist="38100" dir="2700000" algn="tl">
                    <a:srgbClr val="C0C0C0"/>
                  </a:outerShdw>
                </a:effectLst>
                <a:latin typeface="方正姚体"/>
                <a:ea typeface="方正姚体"/>
                <a:cs typeface="方正姚体"/>
              </a:rPr>
              <a:t>本诗的艺术特色或本诗的思想内容</a:t>
            </a:r>
          </a:p>
          <a:p>
            <a:pPr>
              <a:defRPr/>
            </a:pPr>
            <a:endParaRPr lang="en-US" altLang="zh-CN" sz="2400" b="1" dirty="0">
              <a:effectLst>
                <a:outerShdw blurRad="38100" dist="38100" dir="2700000" algn="tl">
                  <a:srgbClr val="C0C0C0"/>
                </a:outerShdw>
              </a:effectLst>
              <a:latin typeface="方正姚体"/>
              <a:ea typeface="方正姚体"/>
              <a:cs typeface="方正姚体"/>
            </a:endParaRPr>
          </a:p>
          <a:p>
            <a:pPr>
              <a:defRPr/>
            </a:pPr>
            <a:r>
              <a:rPr lang="en-US" altLang="zh-CN" sz="2400" b="1" dirty="0">
                <a:effectLst>
                  <a:outerShdw blurRad="38100" dist="38100" dir="2700000" algn="tl">
                    <a:srgbClr val="C0C0C0"/>
                  </a:outerShdw>
                </a:effectLst>
                <a:latin typeface="方正姚体"/>
                <a:ea typeface="方正姚体"/>
                <a:cs typeface="方正姚体"/>
              </a:rPr>
              <a:t>                                               </a:t>
            </a:r>
            <a:endParaRPr lang="zh-CN" altLang="en-US" sz="2400" b="1" dirty="0">
              <a:effectLst>
                <a:outerShdw blurRad="38100" dist="38100" dir="2700000" algn="tl">
                  <a:srgbClr val="C0C0C0"/>
                </a:outerShdw>
              </a:effectLst>
              <a:latin typeface="方正姚体"/>
              <a:ea typeface="方正姚体"/>
              <a:cs typeface="方正姚体"/>
            </a:endParaRPr>
          </a:p>
        </p:txBody>
      </p:sp>
      <p:cxnSp>
        <p:nvCxnSpPr>
          <p:cNvPr id="8" name="直接连接符 7"/>
          <p:cNvCxnSpPr/>
          <p:nvPr/>
        </p:nvCxnSpPr>
        <p:spPr>
          <a:xfrm>
            <a:off x="179389" y="249238"/>
            <a:ext cx="8856662"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a:off x="179388" y="249238"/>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79388" y="250826"/>
            <a:ext cx="0" cy="4697413"/>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3492500" y="250826"/>
            <a:ext cx="0" cy="4697413"/>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9036050" y="250825"/>
            <a:ext cx="0" cy="4751388"/>
          </a:xfrm>
          <a:prstGeom prst="line">
            <a:avLst/>
          </a:prstGeom>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179389" y="1704975"/>
            <a:ext cx="8856662" cy="0"/>
          </a:xfrm>
          <a:prstGeom prst="line">
            <a:avLst/>
          </a:prstGeom>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a:off x="179389" y="2679700"/>
            <a:ext cx="8856662" cy="0"/>
          </a:xfrm>
          <a:prstGeom prst="line">
            <a:avLst/>
          </a:prstGeom>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a:off x="179389" y="3852863"/>
            <a:ext cx="8856662" cy="0"/>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a:off x="179389" y="4948238"/>
            <a:ext cx="8778875" cy="0"/>
          </a:xfrm>
          <a:prstGeom prst="line">
            <a:avLst/>
          </a:prstGeom>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a:off x="1" y="987425"/>
            <a:ext cx="8856663" cy="0"/>
          </a:xfrm>
          <a:prstGeom prst="line">
            <a:avLst/>
          </a:prstGeom>
        </p:spPr>
        <p:style>
          <a:lnRef idx="1">
            <a:schemeClr val="dk1"/>
          </a:lnRef>
          <a:fillRef idx="0">
            <a:schemeClr val="dk1"/>
          </a:fillRef>
          <a:effectRef idx="0">
            <a:schemeClr val="dk1"/>
          </a:effectRef>
          <a:fontRef idx="minor">
            <a:schemeClr val="tx1"/>
          </a:fontRef>
        </p:style>
      </p:cxnSp>
      <p:sp>
        <p:nvSpPr>
          <p:cNvPr id="28" name="TextBox 27"/>
          <p:cNvSpPr txBox="1">
            <a:spLocks noChangeArrowheads="1"/>
          </p:cNvSpPr>
          <p:nvPr/>
        </p:nvSpPr>
        <p:spPr bwMode="auto">
          <a:xfrm>
            <a:off x="251521" y="3024189"/>
            <a:ext cx="1802705" cy="461962"/>
          </a:xfrm>
          <a:prstGeom prst="rect">
            <a:avLst/>
          </a:prstGeom>
          <a:noFill/>
          <a:ln w="9525">
            <a:noFill/>
            <a:miter lim="800000"/>
            <a:headEnd/>
            <a:tailEnd/>
          </a:ln>
        </p:spPr>
        <p:txBody>
          <a:bodyPr wrap="square" lIns="91438" tIns="45719" rIns="91438" bIns="45719">
            <a:spAutoFit/>
          </a:bodyPr>
          <a:lstStyle/>
          <a:p>
            <a:pPr>
              <a:defRPr/>
            </a:pPr>
            <a:r>
              <a:rPr lang="zh-CN" altLang="en-US" sz="2400" b="1" dirty="0">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cs typeface="+mj-cs"/>
              </a:rPr>
              <a:t>介绍作者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ppt_x"/>
                                          </p:val>
                                        </p:tav>
                                        <p:tav tm="100000">
                                          <p:val>
                                            <p:strVal val="#ppt_x"/>
                                          </p:val>
                                        </p:tav>
                                      </p:tavLst>
                                    </p:anim>
                                    <p:anim calcmode="lin" valueType="num">
                                      <p:cBhvr additive="base">
                                        <p:cTn id="8" dur="500" fill="hold"/>
                                        <p:tgtEl>
                                          <p:spTgt spid="3789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893"/>
                                        </p:tgtEl>
                                        <p:attrNameLst>
                                          <p:attrName>style.visibility</p:attrName>
                                        </p:attrNameLst>
                                      </p:cBhvr>
                                      <p:to>
                                        <p:strVal val="visible"/>
                                      </p:to>
                                    </p:set>
                                    <p:anim calcmode="lin" valueType="num">
                                      <p:cBhvr additive="base">
                                        <p:cTn id="31" dur="500" fill="hold"/>
                                        <p:tgtEl>
                                          <p:spTgt spid="37893"/>
                                        </p:tgtEl>
                                        <p:attrNameLst>
                                          <p:attrName>ppt_x</p:attrName>
                                        </p:attrNameLst>
                                      </p:cBhvr>
                                      <p:tavLst>
                                        <p:tav tm="0">
                                          <p:val>
                                            <p:strVal val="#ppt_x"/>
                                          </p:val>
                                        </p:tav>
                                        <p:tav tm="100000">
                                          <p:val>
                                            <p:strVal val="#ppt_x"/>
                                          </p:val>
                                        </p:tav>
                                      </p:tavLst>
                                    </p:anim>
                                    <p:anim calcmode="lin" valueType="num">
                                      <p:cBhvr additive="base">
                                        <p:cTn id="32"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4" grpId="0"/>
      <p:bldP spid="5" grpId="0"/>
      <p:bldP spid="37893" grpId="0"/>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79512" y="0"/>
            <a:ext cx="8964488" cy="4801312"/>
          </a:xfrm>
          <a:prstGeom prst="rect">
            <a:avLst/>
          </a:prstGeom>
          <a:noFill/>
          <a:ln w="9525">
            <a:noFill/>
            <a:miter lim="800000"/>
            <a:headEnd/>
            <a:tailEnd/>
          </a:ln>
        </p:spPr>
        <p:txBody>
          <a:bodyPr wrap="square" lIns="91438" tIns="45719" rIns="91438" bIns="45719">
            <a:spAutoFit/>
          </a:bodyPr>
          <a:lstStyle/>
          <a:p>
            <a:pPr>
              <a:lnSpc>
                <a:spcPct val="150000"/>
              </a:lnSpc>
              <a:defRPr/>
            </a:pPr>
            <a:r>
              <a:rPr lang="zh-CN" altLang="en-US" sz="3200" b="1" dirty="0" smtClean="0">
                <a:solidFill>
                  <a:srgbClr val="FF0000"/>
                </a:solidFill>
                <a:latin typeface="+mn-ea"/>
                <a:ea typeface="+mn-ea"/>
                <a:sym typeface="微软雅黑" pitchFamily="34" charset="-122"/>
              </a:rPr>
              <a:t>写景类题目：    </a:t>
            </a:r>
            <a:r>
              <a:rPr lang="zh-CN" altLang="en-US" sz="2800" b="1" dirty="0" smtClean="0">
                <a:solidFill>
                  <a:srgbClr val="0000FF"/>
                </a:solidFill>
                <a:latin typeface="+mn-ea"/>
                <a:ea typeface="+mn-ea"/>
                <a:sym typeface="微软雅黑" pitchFamily="34" charset="-122"/>
              </a:rPr>
              <a:t>景物景象描述或概括；</a:t>
            </a:r>
            <a:endParaRPr lang="en-US" altLang="zh-CN" sz="2800" b="1" dirty="0" smtClean="0">
              <a:solidFill>
                <a:srgbClr val="0000FF"/>
              </a:solidFill>
              <a:latin typeface="+mn-ea"/>
              <a:ea typeface="+mn-ea"/>
              <a:sym typeface="微软雅黑" pitchFamily="34" charset="-122"/>
            </a:endParaRPr>
          </a:p>
          <a:p>
            <a:pPr>
              <a:lnSpc>
                <a:spcPct val="150000"/>
              </a:lnSpc>
              <a:defRPr/>
            </a:pPr>
            <a:r>
              <a:rPr lang="zh-CN" altLang="en-US" sz="2800" b="1" dirty="0" smtClean="0">
                <a:solidFill>
                  <a:srgbClr val="0000FF"/>
                </a:solidFill>
                <a:latin typeface="+mn-ea"/>
                <a:ea typeface="+mn-ea"/>
                <a:sym typeface="微软雅黑" pitchFamily="34" charset="-122"/>
              </a:rPr>
              <a:t>                  写景</a:t>
            </a:r>
            <a:r>
              <a:rPr lang="zh-CN" altLang="en-US" sz="2800" b="1" dirty="0">
                <a:solidFill>
                  <a:srgbClr val="0000FF"/>
                </a:solidFill>
                <a:latin typeface="+mn-ea"/>
                <a:ea typeface="+mn-ea"/>
                <a:sym typeface="微软雅黑" pitchFamily="34" charset="-122"/>
              </a:rPr>
              <a:t>的艺术手法</a:t>
            </a:r>
            <a:r>
              <a:rPr lang="zh-CN" altLang="en-US" sz="2800" b="1" dirty="0" smtClean="0">
                <a:solidFill>
                  <a:srgbClr val="0000FF"/>
                </a:solidFill>
                <a:latin typeface="+mn-ea"/>
                <a:ea typeface="+mn-ea"/>
                <a:sym typeface="微软雅黑" pitchFamily="34" charset="-122"/>
              </a:rPr>
              <a:t>；</a:t>
            </a:r>
            <a:endParaRPr lang="en-US" altLang="zh-CN" sz="2800" b="1" dirty="0" smtClean="0">
              <a:solidFill>
                <a:srgbClr val="0000FF"/>
              </a:solidFill>
              <a:latin typeface="+mn-ea"/>
              <a:ea typeface="+mn-ea"/>
              <a:sym typeface="微软雅黑" pitchFamily="34" charset="-122"/>
            </a:endParaRPr>
          </a:p>
          <a:p>
            <a:pPr>
              <a:lnSpc>
                <a:spcPct val="150000"/>
              </a:lnSpc>
              <a:defRPr/>
            </a:pPr>
            <a:r>
              <a:rPr lang="zh-CN" altLang="en-US" sz="2800" b="1" dirty="0" smtClean="0">
                <a:solidFill>
                  <a:srgbClr val="0000FF"/>
                </a:solidFill>
                <a:latin typeface="+mn-ea"/>
                <a:ea typeface="+mn-ea"/>
                <a:sym typeface="微软雅黑" pitchFamily="34" charset="-122"/>
              </a:rPr>
              <a:t>                  景物</a:t>
            </a:r>
            <a:r>
              <a:rPr lang="zh-CN" altLang="en-US" sz="2800" b="1" dirty="0">
                <a:solidFill>
                  <a:srgbClr val="0000FF"/>
                </a:solidFill>
                <a:latin typeface="+mn-ea"/>
                <a:ea typeface="+mn-ea"/>
                <a:sym typeface="微软雅黑" pitchFamily="34" charset="-122"/>
              </a:rPr>
              <a:t>描写的</a:t>
            </a:r>
            <a:r>
              <a:rPr lang="zh-CN" altLang="en-US" sz="2800" b="1" dirty="0" smtClean="0">
                <a:solidFill>
                  <a:srgbClr val="0000FF"/>
                </a:solidFill>
                <a:latin typeface="+mn-ea"/>
                <a:ea typeface="+mn-ea"/>
                <a:sym typeface="微软雅黑" pitchFamily="34" charset="-122"/>
              </a:rPr>
              <a:t>作用</a:t>
            </a:r>
            <a:endParaRPr lang="en-US" altLang="zh-CN" sz="2800" b="1" dirty="0">
              <a:solidFill>
                <a:srgbClr val="0000FF"/>
              </a:solidFill>
              <a:latin typeface="+mn-ea"/>
              <a:ea typeface="+mn-ea"/>
              <a:sym typeface="微软雅黑" pitchFamily="34" charset="-122"/>
            </a:endParaRPr>
          </a:p>
          <a:p>
            <a:pPr>
              <a:lnSpc>
                <a:spcPct val="150000"/>
              </a:lnSpc>
              <a:defRPr/>
            </a:pPr>
            <a:r>
              <a:rPr lang="zh-CN" altLang="en-US" sz="3200" b="1" dirty="0" smtClean="0">
                <a:solidFill>
                  <a:srgbClr val="FF0000"/>
                </a:solidFill>
                <a:latin typeface="+mn-ea"/>
                <a:ea typeface="+mn-ea"/>
                <a:sym typeface="微软雅黑" pitchFamily="34" charset="-122"/>
              </a:rPr>
              <a:t>写景</a:t>
            </a:r>
            <a:r>
              <a:rPr lang="zh-CN" altLang="en-US" sz="3200" b="1" dirty="0">
                <a:solidFill>
                  <a:srgbClr val="FF0000"/>
                </a:solidFill>
                <a:latin typeface="+mn-ea"/>
                <a:ea typeface="+mn-ea"/>
                <a:sym typeface="微软雅黑" pitchFamily="34" charset="-122"/>
              </a:rPr>
              <a:t>手法题的答题</a:t>
            </a:r>
            <a:r>
              <a:rPr lang="zh-CN" altLang="en-US" sz="3200" b="1" dirty="0" smtClean="0">
                <a:solidFill>
                  <a:srgbClr val="FF0000"/>
                </a:solidFill>
                <a:latin typeface="+mn-ea"/>
                <a:ea typeface="+mn-ea"/>
                <a:sym typeface="微软雅黑" pitchFamily="34" charset="-122"/>
              </a:rPr>
              <a:t>思路</a:t>
            </a:r>
            <a:endParaRPr lang="en-US" altLang="zh-CN" sz="2800" b="1" dirty="0">
              <a:solidFill>
                <a:srgbClr val="0000FF"/>
              </a:solidFill>
              <a:latin typeface="+mn-ea"/>
              <a:ea typeface="+mn-ea"/>
              <a:sym typeface="微软雅黑" pitchFamily="34" charset="-122"/>
            </a:endParaRPr>
          </a:p>
          <a:p>
            <a:pPr>
              <a:lnSpc>
                <a:spcPct val="150000"/>
              </a:lnSpc>
              <a:defRPr/>
            </a:pPr>
            <a:r>
              <a:rPr lang="zh-CN" altLang="en-US" sz="2800" b="1" dirty="0" smtClean="0">
                <a:solidFill>
                  <a:srgbClr val="0000FF"/>
                </a:solidFill>
                <a:latin typeface="+mn-ea"/>
                <a:ea typeface="+mn-ea"/>
                <a:sym typeface="微软雅黑" pitchFamily="34" charset="-122"/>
              </a:rPr>
              <a:t>     角度</a:t>
            </a:r>
            <a:r>
              <a:rPr lang="zh-CN" altLang="en-US" sz="2800" b="1" dirty="0">
                <a:solidFill>
                  <a:srgbClr val="0000FF"/>
                </a:solidFill>
                <a:latin typeface="+mn-ea"/>
                <a:ea typeface="+mn-ea"/>
                <a:sym typeface="微软雅黑" pitchFamily="34" charset="-122"/>
              </a:rPr>
              <a:t>：实写、虚写；视觉、听觉、嗅觉</a:t>
            </a:r>
            <a:endParaRPr lang="en-US" altLang="zh-CN" sz="2800" b="1" dirty="0">
              <a:solidFill>
                <a:srgbClr val="0000FF"/>
              </a:solidFill>
              <a:latin typeface="+mn-ea"/>
              <a:ea typeface="+mn-ea"/>
              <a:sym typeface="微软雅黑" pitchFamily="34" charset="-122"/>
            </a:endParaRPr>
          </a:p>
          <a:p>
            <a:pPr>
              <a:lnSpc>
                <a:spcPct val="150000"/>
              </a:lnSpc>
              <a:defRPr/>
            </a:pPr>
            <a:r>
              <a:rPr lang="zh-CN" altLang="en-US" sz="2800" b="1" dirty="0" smtClean="0">
                <a:solidFill>
                  <a:srgbClr val="0000FF"/>
                </a:solidFill>
                <a:latin typeface="+mn-ea"/>
                <a:ea typeface="+mn-ea"/>
                <a:sym typeface="微软雅黑" pitchFamily="34" charset="-122"/>
              </a:rPr>
              <a:t>     层次</a:t>
            </a:r>
            <a:r>
              <a:rPr lang="zh-CN" altLang="en-US" sz="2800" b="1" dirty="0">
                <a:solidFill>
                  <a:srgbClr val="0000FF"/>
                </a:solidFill>
                <a:latin typeface="+mn-ea"/>
                <a:ea typeface="+mn-ea"/>
                <a:sym typeface="微软雅黑" pitchFamily="34" charset="-122"/>
              </a:rPr>
              <a:t>：远近高低</a:t>
            </a:r>
            <a:endParaRPr lang="en-US" altLang="zh-CN" sz="2800" b="1" dirty="0">
              <a:solidFill>
                <a:srgbClr val="0000FF"/>
              </a:solidFill>
              <a:latin typeface="+mn-ea"/>
              <a:ea typeface="+mn-ea"/>
              <a:sym typeface="微软雅黑" pitchFamily="34" charset="-122"/>
            </a:endParaRPr>
          </a:p>
          <a:p>
            <a:pPr>
              <a:lnSpc>
                <a:spcPct val="150000"/>
              </a:lnSpc>
              <a:defRPr/>
            </a:pPr>
            <a:r>
              <a:rPr lang="zh-CN" altLang="en-US" sz="2800" b="1" dirty="0" smtClean="0">
                <a:solidFill>
                  <a:srgbClr val="0000FF"/>
                </a:solidFill>
                <a:latin typeface="+mn-ea"/>
                <a:ea typeface="+mn-ea"/>
                <a:sym typeface="微软雅黑" pitchFamily="34" charset="-122"/>
              </a:rPr>
              <a:t>     技巧（具体手法）：</a:t>
            </a:r>
            <a:r>
              <a:rPr lang="zh-CN" altLang="en-US" sz="2800" b="1" dirty="0">
                <a:solidFill>
                  <a:srgbClr val="0000FF"/>
                </a:solidFill>
                <a:latin typeface="+mn-ea"/>
                <a:ea typeface="+mn-ea"/>
                <a:sym typeface="微软雅黑" pitchFamily="34" charset="-122"/>
              </a:rPr>
              <a:t>点面，动静等；各种修辞。</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7"/>
          <p:cNvSpPr>
            <a:spLocks noGrp="1"/>
          </p:cNvSpPr>
          <p:nvPr>
            <p:ph sz="half" idx="4294967295"/>
          </p:nvPr>
        </p:nvSpPr>
        <p:spPr>
          <a:xfrm>
            <a:off x="251520" y="195486"/>
            <a:ext cx="8568952" cy="4948014"/>
          </a:xfrm>
        </p:spPr>
        <p:txBody>
          <a:bodyPr/>
          <a:lstStyle/>
          <a:p>
            <a:pPr marL="0" indent="0" eaLnBrk="1" hangingPunct="1">
              <a:lnSpc>
                <a:spcPts val="3600"/>
              </a:lnSpc>
              <a:spcBef>
                <a:spcPct val="0"/>
              </a:spcBef>
              <a:buNone/>
              <a:defRPr/>
            </a:pPr>
            <a:r>
              <a:rPr lang="zh-CN" altLang="en-US" sz="2400" b="1" dirty="0" smtClean="0">
                <a:solidFill>
                  <a:srgbClr val="0000FF"/>
                </a:solidFill>
                <a:latin typeface="+mn-ea"/>
                <a:sym typeface="微软雅黑" pitchFamily="34" charset="-122"/>
              </a:rPr>
              <a:t>（</a:t>
            </a:r>
            <a:r>
              <a:rPr lang="en-US" altLang="zh-CN" sz="2400" b="1" dirty="0" smtClean="0">
                <a:solidFill>
                  <a:srgbClr val="0000FF"/>
                </a:solidFill>
                <a:latin typeface="+mn-ea"/>
                <a:sym typeface="微软雅黑" pitchFamily="34" charset="-122"/>
              </a:rPr>
              <a:t>2015</a:t>
            </a:r>
            <a:r>
              <a:rPr lang="zh-CN" altLang="en-US" sz="2400" b="1" dirty="0" smtClean="0">
                <a:solidFill>
                  <a:srgbClr val="0000FF"/>
                </a:solidFill>
                <a:latin typeface="+mn-ea"/>
                <a:sym typeface="微软雅黑" pitchFamily="34" charset="-122"/>
              </a:rPr>
              <a:t>全国卷） 发临洮将赴北庭留别①     岑参</a:t>
            </a:r>
          </a:p>
          <a:p>
            <a:pPr marL="0" indent="0" eaLnBrk="1" hangingPunct="1">
              <a:lnSpc>
                <a:spcPts val="3600"/>
              </a:lnSpc>
              <a:spcBef>
                <a:spcPct val="0"/>
              </a:spcBef>
              <a:buNone/>
              <a:defRPr/>
            </a:pPr>
            <a:r>
              <a:rPr lang="zh-CN" altLang="en-US" sz="2400" b="1" dirty="0" smtClean="0">
                <a:solidFill>
                  <a:srgbClr val="0000FF"/>
                </a:solidFill>
                <a:latin typeface="+mn-ea"/>
                <a:sym typeface="微软雅黑" pitchFamily="34" charset="-122"/>
              </a:rPr>
              <a:t>         闻说轮台路②，连年见雪飞。</a:t>
            </a:r>
          </a:p>
          <a:p>
            <a:pPr marL="0" indent="0" eaLnBrk="1" hangingPunct="1">
              <a:lnSpc>
                <a:spcPts val="3600"/>
              </a:lnSpc>
              <a:spcBef>
                <a:spcPct val="0"/>
              </a:spcBef>
              <a:buNone/>
              <a:defRPr/>
            </a:pPr>
            <a:r>
              <a:rPr lang="zh-CN" altLang="en-US" sz="2400" b="1" dirty="0" smtClean="0">
                <a:solidFill>
                  <a:srgbClr val="0000FF"/>
                </a:solidFill>
                <a:latin typeface="+mn-ea"/>
                <a:sym typeface="微软雅黑" pitchFamily="34" charset="-122"/>
              </a:rPr>
              <a:t>         春风不曾到，汉使亦应稀。</a:t>
            </a:r>
          </a:p>
          <a:p>
            <a:pPr marL="0" indent="0" eaLnBrk="1" hangingPunct="1">
              <a:lnSpc>
                <a:spcPts val="3600"/>
              </a:lnSpc>
              <a:spcBef>
                <a:spcPct val="0"/>
              </a:spcBef>
              <a:buNone/>
              <a:defRPr/>
            </a:pPr>
            <a:r>
              <a:rPr lang="zh-CN" altLang="en-US" sz="2400" b="1" dirty="0" smtClean="0">
                <a:solidFill>
                  <a:srgbClr val="0000FF"/>
                </a:solidFill>
                <a:latin typeface="+mn-ea"/>
                <a:sym typeface="微软雅黑" pitchFamily="34" charset="-122"/>
              </a:rPr>
              <a:t>         白草通疏勒，青山过武威。</a:t>
            </a:r>
          </a:p>
          <a:p>
            <a:pPr marL="0" indent="0" eaLnBrk="1" hangingPunct="1">
              <a:lnSpc>
                <a:spcPts val="3600"/>
              </a:lnSpc>
              <a:spcBef>
                <a:spcPct val="0"/>
              </a:spcBef>
              <a:buNone/>
              <a:defRPr/>
            </a:pPr>
            <a:r>
              <a:rPr lang="zh-CN" altLang="en-US" sz="2400" b="1" dirty="0" smtClean="0">
                <a:solidFill>
                  <a:srgbClr val="0000FF"/>
                </a:solidFill>
                <a:latin typeface="+mn-ea"/>
                <a:sym typeface="微软雅黑" pitchFamily="34" charset="-122"/>
              </a:rPr>
              <a:t>         勤王敢道远，私向梦中归。</a:t>
            </a:r>
          </a:p>
          <a:p>
            <a:pPr marL="0" indent="0" eaLnBrk="1" hangingPunct="1">
              <a:lnSpc>
                <a:spcPts val="3600"/>
              </a:lnSpc>
              <a:spcBef>
                <a:spcPct val="0"/>
              </a:spcBef>
              <a:buNone/>
              <a:defRPr/>
            </a:pPr>
            <a:r>
              <a:rPr lang="zh-CN" altLang="en-US" sz="1400" b="1" dirty="0" smtClean="0">
                <a:solidFill>
                  <a:srgbClr val="0000FF"/>
                </a:solidFill>
                <a:latin typeface="+mn-ea"/>
                <a:sym typeface="微软雅黑" pitchFamily="34" charset="-122"/>
              </a:rPr>
              <a:t>     </a:t>
            </a:r>
            <a:r>
              <a:rPr lang="en-US" altLang="zh-CN" sz="1400" b="1" dirty="0" smtClean="0">
                <a:solidFill>
                  <a:srgbClr val="0000FF"/>
                </a:solidFill>
                <a:latin typeface="+mn-ea"/>
                <a:sym typeface="微软雅黑" pitchFamily="34" charset="-122"/>
              </a:rPr>
              <a:t>[</a:t>
            </a:r>
            <a:r>
              <a:rPr lang="zh-CN" altLang="en-US" sz="1400" b="1" dirty="0" smtClean="0">
                <a:solidFill>
                  <a:srgbClr val="0000FF"/>
                </a:solidFill>
                <a:latin typeface="+mn-ea"/>
                <a:sym typeface="微软雅黑" pitchFamily="34" charset="-122"/>
              </a:rPr>
              <a:t>注</a:t>
            </a:r>
            <a:r>
              <a:rPr lang="en-US" altLang="zh-CN" sz="1400" b="1" dirty="0" smtClean="0">
                <a:solidFill>
                  <a:srgbClr val="0000FF"/>
                </a:solidFill>
                <a:latin typeface="+mn-ea"/>
                <a:sym typeface="微软雅黑" pitchFamily="34" charset="-122"/>
              </a:rPr>
              <a:t>]①</a:t>
            </a:r>
            <a:r>
              <a:rPr lang="zh-CN" altLang="en-US" sz="1400" b="1" dirty="0" smtClean="0">
                <a:solidFill>
                  <a:srgbClr val="0000FF"/>
                </a:solidFill>
                <a:latin typeface="+mn-ea"/>
                <a:sym typeface="微软雅黑" pitchFamily="34" charset="-122"/>
              </a:rPr>
              <a:t>临洮：在今甘肃临潭西。北庭：唐六都护府之一，治所为庭州（今新疆吉木萨尔北。②轮台：庭州厲县．在今新鲁木齐。</a:t>
            </a:r>
          </a:p>
          <a:p>
            <a:pPr marL="0" indent="0" eaLnBrk="1" hangingPunct="1">
              <a:lnSpc>
                <a:spcPts val="3600"/>
              </a:lnSpc>
              <a:spcBef>
                <a:spcPct val="0"/>
              </a:spcBef>
              <a:buNone/>
              <a:defRPr/>
            </a:pPr>
            <a:r>
              <a:rPr lang="zh-CN" altLang="en-US" sz="1600" b="1" dirty="0" smtClean="0">
                <a:solidFill>
                  <a:srgbClr val="0000FF"/>
                </a:solidFill>
                <a:latin typeface="+mn-ea"/>
                <a:sym typeface="微软雅黑" pitchFamily="34" charset="-122"/>
              </a:rPr>
              <a:t>    </a:t>
            </a:r>
            <a:r>
              <a:rPr lang="zh-CN" altLang="en-US" sz="2000" b="1" dirty="0" smtClean="0">
                <a:solidFill>
                  <a:srgbClr val="FF0000"/>
                </a:solidFill>
                <a:latin typeface="+mn-ea"/>
                <a:sym typeface="微软雅黑" pitchFamily="34" charset="-122"/>
              </a:rPr>
              <a:t>与</a:t>
            </a:r>
            <a:r>
              <a:rPr lang="en-US" altLang="zh-CN" sz="2000" b="1" dirty="0" smtClean="0">
                <a:solidFill>
                  <a:srgbClr val="FF0000"/>
                </a:solidFill>
                <a:latin typeface="+mn-ea"/>
                <a:sym typeface="微软雅黑" pitchFamily="34" charset="-122"/>
              </a:rPr>
              <a:t>《</a:t>
            </a:r>
            <a:r>
              <a:rPr lang="zh-CN" altLang="en-US" sz="2000" b="1" dirty="0" smtClean="0">
                <a:solidFill>
                  <a:srgbClr val="FF0000"/>
                </a:solidFill>
                <a:latin typeface="+mn-ea"/>
                <a:sym typeface="微软雅黑" pitchFamily="34" charset="-122"/>
              </a:rPr>
              <a:t>白雪歌送武判官归京</a:t>
            </a:r>
            <a:r>
              <a:rPr lang="en-US" altLang="zh-CN" sz="2000" b="1" dirty="0" smtClean="0">
                <a:solidFill>
                  <a:srgbClr val="FF0000"/>
                </a:solidFill>
                <a:latin typeface="+mn-ea"/>
                <a:sym typeface="微软雅黑" pitchFamily="34" charset="-122"/>
              </a:rPr>
              <a:t>》</a:t>
            </a:r>
            <a:r>
              <a:rPr lang="zh-CN" altLang="en-US" sz="2000" b="1" dirty="0" smtClean="0">
                <a:solidFill>
                  <a:srgbClr val="FF0000"/>
                </a:solidFill>
                <a:latin typeface="+mn-ea"/>
                <a:sym typeface="微软雅黑" pitchFamily="34" charset="-122"/>
              </a:rPr>
              <a:t>相比，本诗描写塞外景物的角度有何不同？</a:t>
            </a:r>
            <a:r>
              <a:rPr lang="zh-CN" altLang="en-US" sz="2000" b="1" dirty="0" smtClean="0">
                <a:solidFill>
                  <a:srgbClr val="0000FF"/>
                </a:solidFill>
                <a:latin typeface="+mn-ea"/>
                <a:sym typeface="微软雅黑" pitchFamily="34" charset="-122"/>
              </a:rPr>
              <a:t>请简要分析。诗的尾联表达了作者什么样的思想感情？对全诗的情感抒发有怎样的作用？</a:t>
            </a:r>
            <a:endParaRPr lang="zh-CN" altLang="en-US" b="1" dirty="0" smtClean="0">
              <a:solidFill>
                <a:srgbClr val="0000FF"/>
              </a:solidFill>
              <a:latin typeface="+mn-ea"/>
              <a:sym typeface="微软雅黑" pitchFamily="34" charset="-122"/>
            </a:endParaRPr>
          </a:p>
          <a:p>
            <a:pPr marL="0" indent="0" eaLnBrk="1" hangingPunct="1">
              <a:lnSpc>
                <a:spcPts val="3600"/>
              </a:lnSpc>
              <a:spcBef>
                <a:spcPct val="0"/>
              </a:spcBef>
              <a:buNone/>
              <a:defRPr/>
            </a:pPr>
            <a:endParaRPr lang="zh-CN" altLang="en-US" sz="2400" b="1" dirty="0" smtClean="0">
              <a:solidFill>
                <a:srgbClr val="0000FF"/>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1" y="1"/>
            <a:ext cx="8964488" cy="4832090"/>
          </a:xfrm>
          <a:prstGeom prst="rect">
            <a:avLst/>
          </a:prstGeom>
          <a:noFill/>
          <a:ln w="9525">
            <a:noFill/>
            <a:miter lim="800000"/>
            <a:headEnd/>
            <a:tailEnd/>
          </a:ln>
        </p:spPr>
        <p:txBody>
          <a:bodyPr wrap="square" lIns="91438" tIns="45719" rIns="91438" bIns="45719">
            <a:spAutoFit/>
          </a:bodyPr>
          <a:lstStyle/>
          <a:p>
            <a:r>
              <a:rPr lang="zh-CN" altLang="en-US" sz="2400" b="1" dirty="0">
                <a:solidFill>
                  <a:srgbClr val="0000FF"/>
                </a:solidFill>
                <a:latin typeface="仿宋" pitchFamily="49" charset="-122"/>
                <a:ea typeface="仿宋" pitchFamily="49" charset="-122"/>
                <a:sym typeface="微软雅黑" pitchFamily="34" charset="-122"/>
              </a:rPr>
              <a:t>（</a:t>
            </a:r>
            <a:r>
              <a:rPr lang="en-US" altLang="zh-CN" sz="2400" b="1" dirty="0">
                <a:solidFill>
                  <a:srgbClr val="0000FF"/>
                </a:solidFill>
                <a:latin typeface="仿宋" pitchFamily="49" charset="-122"/>
                <a:ea typeface="仿宋" pitchFamily="49" charset="-122"/>
                <a:sym typeface="微软雅黑" pitchFamily="34" charset="-122"/>
              </a:rPr>
              <a:t>2015.</a:t>
            </a:r>
            <a:r>
              <a:rPr lang="zh-CN" altLang="en-US" sz="2400" b="1" dirty="0">
                <a:solidFill>
                  <a:srgbClr val="0000FF"/>
                </a:solidFill>
                <a:latin typeface="仿宋" pitchFamily="49" charset="-122"/>
                <a:ea typeface="仿宋" pitchFamily="49" charset="-122"/>
                <a:sym typeface="微软雅黑" pitchFamily="34" charset="-122"/>
              </a:rPr>
              <a:t>江苏）阅读下面这首诗，回答问题</a:t>
            </a:r>
            <a:r>
              <a:rPr lang="zh-CN" altLang="en-US" sz="2800" b="1" dirty="0">
                <a:solidFill>
                  <a:srgbClr val="0000FF"/>
                </a:solidFill>
                <a:latin typeface="仿宋" pitchFamily="49" charset="-122"/>
                <a:ea typeface="仿宋" pitchFamily="49" charset="-122"/>
                <a:sym typeface="微软雅黑" pitchFamily="34" charset="-122"/>
              </a:rPr>
              <a:t>。</a:t>
            </a:r>
            <a:endParaRPr lang="en-US" altLang="zh-CN" sz="2800" b="1" dirty="0">
              <a:solidFill>
                <a:srgbClr val="0000FF"/>
              </a:solidFill>
              <a:latin typeface="仿宋" pitchFamily="49" charset="-122"/>
              <a:ea typeface="仿宋" pitchFamily="49" charset="-122"/>
              <a:sym typeface="微软雅黑" pitchFamily="34" charset="-122"/>
            </a:endParaRPr>
          </a:p>
          <a:p>
            <a:r>
              <a:rPr lang="zh-CN" altLang="en-US" sz="3200" b="1" dirty="0">
                <a:solidFill>
                  <a:srgbClr val="0000FF"/>
                </a:solidFill>
                <a:latin typeface="仿宋" pitchFamily="49" charset="-122"/>
                <a:ea typeface="仿宋" pitchFamily="49" charset="-122"/>
                <a:sym typeface="微软雅黑" pitchFamily="34" charset="-122"/>
              </a:rPr>
              <a:t>         </a:t>
            </a:r>
            <a:r>
              <a:rPr lang="zh-CN" altLang="en-US" sz="3200" b="1" dirty="0" smtClean="0">
                <a:solidFill>
                  <a:srgbClr val="0000FF"/>
                </a:solidFill>
                <a:latin typeface="仿宋" pitchFamily="49" charset="-122"/>
                <a:ea typeface="仿宋" pitchFamily="49" charset="-122"/>
                <a:sym typeface="微软雅黑" pitchFamily="34" charset="-122"/>
              </a:rPr>
              <a:t>   </a:t>
            </a:r>
            <a:r>
              <a:rPr lang="zh-CN" altLang="en-US" sz="2800" b="1" dirty="0" smtClean="0">
                <a:solidFill>
                  <a:srgbClr val="0000FF"/>
                </a:solidFill>
                <a:latin typeface="仿宋" pitchFamily="49" charset="-122"/>
                <a:ea typeface="仿宋" pitchFamily="49" charset="-122"/>
                <a:sym typeface="微软雅黑" pitchFamily="34" charset="-122"/>
              </a:rPr>
              <a:t>秋日</a:t>
            </a:r>
            <a:r>
              <a:rPr lang="zh-CN" altLang="en-US" sz="2800" b="1" dirty="0">
                <a:solidFill>
                  <a:srgbClr val="0000FF"/>
                </a:solidFill>
                <a:latin typeface="仿宋" pitchFamily="49" charset="-122"/>
                <a:ea typeface="仿宋" pitchFamily="49" charset="-122"/>
                <a:sym typeface="微软雅黑" pitchFamily="34" charset="-122"/>
              </a:rPr>
              <a:t>题窦员外崇德里新居</a:t>
            </a:r>
          </a:p>
          <a:p>
            <a:r>
              <a:rPr lang="zh-CN" altLang="en-US" sz="2800" b="1" dirty="0">
                <a:solidFill>
                  <a:srgbClr val="0000FF"/>
                </a:solidFill>
                <a:latin typeface="仿宋" pitchFamily="49" charset="-122"/>
                <a:ea typeface="仿宋" pitchFamily="49" charset="-122"/>
                <a:sym typeface="微软雅黑" pitchFamily="34" charset="-122"/>
              </a:rPr>
              <a:t>                </a:t>
            </a:r>
            <a:r>
              <a:rPr lang="zh-CN" altLang="en-US" sz="2800" b="1" dirty="0" smtClean="0">
                <a:solidFill>
                  <a:srgbClr val="0000FF"/>
                </a:solidFill>
                <a:latin typeface="仿宋" pitchFamily="49" charset="-122"/>
                <a:ea typeface="仿宋" pitchFamily="49" charset="-122"/>
                <a:sym typeface="微软雅黑" pitchFamily="34" charset="-122"/>
              </a:rPr>
              <a:t>     </a:t>
            </a:r>
            <a:r>
              <a:rPr lang="zh-CN" altLang="en-US" sz="2400" b="1" dirty="0" smtClean="0">
                <a:solidFill>
                  <a:srgbClr val="0000FF"/>
                </a:solidFill>
                <a:latin typeface="仿宋" pitchFamily="49" charset="-122"/>
                <a:ea typeface="仿宋" pitchFamily="49" charset="-122"/>
                <a:sym typeface="微软雅黑" pitchFamily="34" charset="-122"/>
              </a:rPr>
              <a:t>刘</a:t>
            </a:r>
            <a:r>
              <a:rPr lang="zh-CN" altLang="en-US" sz="2400" b="1" dirty="0">
                <a:solidFill>
                  <a:srgbClr val="0000FF"/>
                </a:solidFill>
                <a:latin typeface="仿宋" pitchFamily="49" charset="-122"/>
                <a:ea typeface="仿宋" pitchFamily="49" charset="-122"/>
                <a:sym typeface="微软雅黑" pitchFamily="34" charset="-122"/>
              </a:rPr>
              <a:t>禹锡</a:t>
            </a:r>
            <a:endParaRPr lang="zh-CN" altLang="en-US" sz="2800" b="1" dirty="0">
              <a:solidFill>
                <a:srgbClr val="0000FF"/>
              </a:solidFill>
              <a:latin typeface="仿宋" pitchFamily="49" charset="-122"/>
              <a:ea typeface="仿宋" pitchFamily="49" charset="-122"/>
              <a:sym typeface="微软雅黑" pitchFamily="34" charset="-122"/>
            </a:endParaRPr>
          </a:p>
          <a:p>
            <a:pPr algn="ctr"/>
            <a:r>
              <a:rPr lang="zh-CN" altLang="en-US" sz="2800" b="1" dirty="0">
                <a:solidFill>
                  <a:srgbClr val="0000FF"/>
                </a:solidFill>
                <a:latin typeface="仿宋" pitchFamily="49" charset="-122"/>
                <a:ea typeface="仿宋" pitchFamily="49" charset="-122"/>
                <a:sym typeface="微软雅黑" pitchFamily="34" charset="-122"/>
              </a:rPr>
              <a:t>长爱街西风景闲，到君居处暂开颜。</a:t>
            </a:r>
            <a:endParaRPr lang="en-US" altLang="zh-CN" sz="2800" b="1" dirty="0">
              <a:solidFill>
                <a:srgbClr val="0000FF"/>
              </a:solidFill>
              <a:latin typeface="仿宋" pitchFamily="49" charset="-122"/>
              <a:ea typeface="仿宋" pitchFamily="49" charset="-122"/>
              <a:sym typeface="微软雅黑" pitchFamily="34" charset="-122"/>
            </a:endParaRPr>
          </a:p>
          <a:p>
            <a:pPr algn="ctr"/>
            <a:r>
              <a:rPr lang="zh-CN" altLang="en-US" sz="2800" b="1" dirty="0">
                <a:solidFill>
                  <a:srgbClr val="0000FF"/>
                </a:solidFill>
                <a:latin typeface="仿宋" pitchFamily="49" charset="-122"/>
                <a:ea typeface="仿宋" pitchFamily="49" charset="-122"/>
                <a:sym typeface="微软雅黑" pitchFamily="34" charset="-122"/>
              </a:rPr>
              <a:t>清光门外一渠水，秋色墙头数点山。</a:t>
            </a:r>
          </a:p>
          <a:p>
            <a:pPr algn="ctr"/>
            <a:r>
              <a:rPr lang="zh-CN" altLang="en-US" sz="2800" b="1" dirty="0">
                <a:solidFill>
                  <a:srgbClr val="0000FF"/>
                </a:solidFill>
                <a:latin typeface="仿宋" pitchFamily="49" charset="-122"/>
                <a:ea typeface="仿宋" pitchFamily="49" charset="-122"/>
                <a:sym typeface="微软雅黑" pitchFamily="34" charset="-122"/>
              </a:rPr>
              <a:t>疏种碧松通月朗，多栽红药待春还。</a:t>
            </a:r>
            <a:endParaRPr lang="en-US" altLang="zh-CN" sz="2800" b="1" dirty="0">
              <a:solidFill>
                <a:srgbClr val="0000FF"/>
              </a:solidFill>
              <a:latin typeface="仿宋" pitchFamily="49" charset="-122"/>
              <a:ea typeface="仿宋" pitchFamily="49" charset="-122"/>
              <a:sym typeface="微软雅黑" pitchFamily="34" charset="-122"/>
            </a:endParaRPr>
          </a:p>
          <a:p>
            <a:pPr algn="ctr"/>
            <a:r>
              <a:rPr lang="zh-CN" altLang="en-US" sz="2800" b="1" dirty="0">
                <a:solidFill>
                  <a:srgbClr val="0000FF"/>
                </a:solidFill>
                <a:latin typeface="仿宋" pitchFamily="49" charset="-122"/>
                <a:ea typeface="仿宋" pitchFamily="49" charset="-122"/>
                <a:sym typeface="微软雅黑" pitchFamily="34" charset="-122"/>
              </a:rPr>
              <a:t>莫言堆案无余地，认得诗人在此间。</a:t>
            </a:r>
            <a:endParaRPr lang="en-US" altLang="zh-CN" sz="2800" b="1" dirty="0">
              <a:solidFill>
                <a:srgbClr val="0000FF"/>
              </a:solidFill>
              <a:latin typeface="仿宋" pitchFamily="49" charset="-122"/>
              <a:ea typeface="仿宋" pitchFamily="49" charset="-122"/>
              <a:sym typeface="微软雅黑" pitchFamily="34" charset="-122"/>
            </a:endParaRPr>
          </a:p>
          <a:p>
            <a:pPr algn="ctr"/>
            <a:r>
              <a:rPr lang="zh-CN" altLang="en-US" sz="2400" b="1" dirty="0">
                <a:solidFill>
                  <a:srgbClr val="0000FF"/>
                </a:solidFill>
                <a:latin typeface="仿宋" pitchFamily="49" charset="-122"/>
                <a:ea typeface="仿宋" pitchFamily="49" charset="-122"/>
                <a:sym typeface="微软雅黑" pitchFamily="34" charset="-122"/>
              </a:rPr>
              <a:t>（</a:t>
            </a:r>
            <a:r>
              <a:rPr lang="en-US" altLang="zh-CN" sz="2400" b="1" dirty="0">
                <a:solidFill>
                  <a:srgbClr val="0000FF"/>
                </a:solidFill>
                <a:latin typeface="仿宋" pitchFamily="49" charset="-122"/>
                <a:ea typeface="仿宋" pitchFamily="49" charset="-122"/>
                <a:sym typeface="微软雅黑" pitchFamily="34" charset="-122"/>
              </a:rPr>
              <a:t>2</a:t>
            </a:r>
            <a:r>
              <a:rPr lang="zh-CN" altLang="en-US" sz="2400" b="1" dirty="0">
                <a:solidFill>
                  <a:srgbClr val="0000FF"/>
                </a:solidFill>
                <a:latin typeface="仿宋" pitchFamily="49" charset="-122"/>
                <a:ea typeface="仿宋" pitchFamily="49" charset="-122"/>
                <a:sym typeface="微软雅黑" pitchFamily="34" charset="-122"/>
              </a:rPr>
              <a:t>）简要赏析颔联、颈联的写景艺术。（</a:t>
            </a:r>
            <a:r>
              <a:rPr lang="en-US" altLang="zh-CN" sz="2400" b="1" dirty="0">
                <a:solidFill>
                  <a:srgbClr val="0000FF"/>
                </a:solidFill>
                <a:latin typeface="仿宋" pitchFamily="49" charset="-122"/>
                <a:ea typeface="仿宋" pitchFamily="49" charset="-122"/>
                <a:sym typeface="微软雅黑" pitchFamily="34" charset="-122"/>
              </a:rPr>
              <a:t>4</a:t>
            </a:r>
            <a:r>
              <a:rPr lang="zh-CN" altLang="en-US" sz="2400" b="1" dirty="0">
                <a:solidFill>
                  <a:srgbClr val="0000FF"/>
                </a:solidFill>
                <a:latin typeface="仿宋" pitchFamily="49" charset="-122"/>
                <a:ea typeface="仿宋" pitchFamily="49" charset="-122"/>
                <a:sym typeface="微软雅黑" pitchFamily="34" charset="-122"/>
              </a:rPr>
              <a:t>分）</a:t>
            </a:r>
            <a:endParaRPr lang="en-US" altLang="zh-CN" sz="2800" b="1" dirty="0">
              <a:solidFill>
                <a:srgbClr val="0000FF"/>
              </a:solidFill>
              <a:latin typeface="仿宋" pitchFamily="49" charset="-122"/>
              <a:ea typeface="仿宋" pitchFamily="49" charset="-122"/>
              <a:sym typeface="微软雅黑" pitchFamily="34" charset="-122"/>
            </a:endParaRPr>
          </a:p>
          <a:p>
            <a:pPr algn="ctr"/>
            <a:endParaRPr lang="en-US" altLang="zh-CN" sz="2400" b="1" dirty="0">
              <a:solidFill>
                <a:srgbClr val="0000FF"/>
              </a:solidFill>
              <a:latin typeface="仿宋" pitchFamily="49" charset="-122"/>
              <a:ea typeface="仿宋" pitchFamily="49" charset="-122"/>
              <a:sym typeface="微软雅黑" pitchFamily="34" charset="-122"/>
            </a:endParaRPr>
          </a:p>
          <a:p>
            <a:r>
              <a:rPr lang="en-US" altLang="zh-CN" sz="2000" b="1" dirty="0">
                <a:solidFill>
                  <a:srgbClr val="0000FF"/>
                </a:solidFill>
                <a:latin typeface="仿宋" pitchFamily="49" charset="-122"/>
                <a:ea typeface="仿宋" pitchFamily="49" charset="-122"/>
                <a:sym typeface="微软雅黑" pitchFamily="34" charset="-122"/>
              </a:rPr>
              <a:t>  </a:t>
            </a:r>
            <a:r>
              <a:rPr lang="en-US" altLang="zh-CN" sz="2000" b="1" dirty="0">
                <a:solidFill>
                  <a:srgbClr val="FF0000"/>
                </a:solidFill>
                <a:latin typeface="仿宋" pitchFamily="49" charset="-122"/>
                <a:ea typeface="仿宋" pitchFamily="49" charset="-122"/>
                <a:sym typeface="微软雅黑" pitchFamily="34" charset="-122"/>
              </a:rPr>
              <a:t>【</a:t>
            </a:r>
            <a:r>
              <a:rPr lang="zh-CN" altLang="en-US" sz="2000" b="1" dirty="0">
                <a:solidFill>
                  <a:srgbClr val="FF0000"/>
                </a:solidFill>
                <a:latin typeface="仿宋" pitchFamily="49" charset="-122"/>
                <a:ea typeface="仿宋" pitchFamily="49" charset="-122"/>
                <a:sym typeface="微软雅黑" pitchFamily="34" charset="-122"/>
              </a:rPr>
              <a:t>答案</a:t>
            </a:r>
            <a:r>
              <a:rPr lang="en-US" altLang="zh-CN" sz="2000" b="1" dirty="0">
                <a:solidFill>
                  <a:srgbClr val="FF0000"/>
                </a:solidFill>
                <a:latin typeface="仿宋" pitchFamily="49" charset="-122"/>
                <a:ea typeface="仿宋" pitchFamily="49" charset="-122"/>
                <a:sym typeface="微软雅黑" pitchFamily="34" charset="-122"/>
              </a:rPr>
              <a:t>】</a:t>
            </a:r>
            <a:r>
              <a:rPr lang="zh-CN" altLang="en-US" sz="2000" b="1" dirty="0">
                <a:solidFill>
                  <a:srgbClr val="FF0000"/>
                </a:solidFill>
                <a:latin typeface="仿宋" pitchFamily="49" charset="-122"/>
                <a:ea typeface="仿宋" pitchFamily="49" charset="-122"/>
                <a:sym typeface="微软雅黑" pitchFamily="34" charset="-122"/>
              </a:rPr>
              <a:t>选取景物，铺陈描摹（一渠水、数点山、碧松、红药）；   </a:t>
            </a:r>
            <a:endParaRPr lang="en-US" altLang="zh-CN" sz="2000" b="1" dirty="0">
              <a:solidFill>
                <a:srgbClr val="FF0000"/>
              </a:solidFill>
              <a:latin typeface="仿宋" pitchFamily="49" charset="-122"/>
              <a:ea typeface="仿宋" pitchFamily="49" charset="-122"/>
              <a:sym typeface="微软雅黑" pitchFamily="34" charset="-122"/>
            </a:endParaRPr>
          </a:p>
          <a:p>
            <a:r>
              <a:rPr lang="en-US" altLang="zh-CN" sz="2000" b="1" dirty="0">
                <a:solidFill>
                  <a:srgbClr val="FF0000"/>
                </a:solidFill>
                <a:latin typeface="仿宋" pitchFamily="49" charset="-122"/>
                <a:ea typeface="仿宋" pitchFamily="49" charset="-122"/>
                <a:sym typeface="微软雅黑" pitchFamily="34" charset="-122"/>
              </a:rPr>
              <a:t>   </a:t>
            </a:r>
            <a:r>
              <a:rPr lang="zh-CN" altLang="en-US" sz="2000" b="1" dirty="0">
                <a:solidFill>
                  <a:srgbClr val="FF0000"/>
                </a:solidFill>
                <a:latin typeface="仿宋" pitchFamily="49" charset="-122"/>
                <a:ea typeface="仿宋" pitchFamily="49" charset="-122"/>
                <a:sym typeface="微软雅黑" pitchFamily="34" charset="-122"/>
              </a:rPr>
              <a:t>移步换景，富有层次（由远及近、由外而内）；虚实结合，寓情于景（通月朗、待春还）。</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26742"/>
            <a:ext cx="8784654" cy="5124478"/>
          </a:xfrm>
          <a:prstGeom prst="rect">
            <a:avLst/>
          </a:prstGeom>
        </p:spPr>
        <p:txBody>
          <a:bodyPr wrap="square" lIns="91438" tIns="45719" rIns="91438" bIns="45719">
            <a:spAutoFit/>
          </a:bodyPr>
          <a:lstStyle/>
          <a:p>
            <a:pPr>
              <a:defRPr/>
            </a:pPr>
            <a:r>
              <a:rPr lang="zh-CN" altLang="en-US" b="1" dirty="0">
                <a:solidFill>
                  <a:srgbClr val="0000FF"/>
                </a:solidFill>
                <a:latin typeface="Arial" charset="0"/>
                <a:ea typeface="宋体" charset="-122"/>
              </a:rPr>
              <a:t>（</a:t>
            </a:r>
            <a:r>
              <a:rPr lang="en-US" altLang="zh-CN" b="1" dirty="0">
                <a:solidFill>
                  <a:srgbClr val="0000FF"/>
                </a:solidFill>
                <a:latin typeface="+mn-ea"/>
                <a:ea typeface="+mn-ea"/>
              </a:rPr>
              <a:t>2005</a:t>
            </a:r>
            <a:r>
              <a:rPr lang="zh-CN" altLang="en-US" b="1" dirty="0">
                <a:solidFill>
                  <a:srgbClr val="0000FF"/>
                </a:solidFill>
                <a:latin typeface="+mn-ea"/>
                <a:ea typeface="+mn-ea"/>
              </a:rPr>
              <a:t>北京卷 </a:t>
            </a:r>
            <a:r>
              <a:rPr lang="zh-CN" altLang="en-US" b="1" dirty="0">
                <a:solidFill>
                  <a:srgbClr val="0000FF"/>
                </a:solidFill>
                <a:latin typeface="Arial" charset="0"/>
                <a:ea typeface="宋体" charset="-122"/>
              </a:rPr>
              <a:t>） </a:t>
            </a:r>
            <a:r>
              <a:rPr lang="zh-CN" altLang="zh-CN" sz="2400" b="1" dirty="0">
                <a:solidFill>
                  <a:srgbClr val="0000FF"/>
                </a:solidFill>
                <a:latin typeface="+mn-ea"/>
                <a:ea typeface="+mn-ea"/>
              </a:rPr>
              <a:t>苏幕遮</a:t>
            </a:r>
            <a:r>
              <a:rPr lang="en-US" altLang="zh-CN" sz="2400" b="1" dirty="0">
                <a:solidFill>
                  <a:srgbClr val="0000FF"/>
                </a:solidFill>
                <a:latin typeface="+mn-ea"/>
                <a:ea typeface="+mn-ea"/>
              </a:rPr>
              <a:t>       </a:t>
            </a:r>
            <a:r>
              <a:rPr lang="zh-CN" altLang="zh-CN" sz="2400" b="1" dirty="0">
                <a:solidFill>
                  <a:srgbClr val="0000FF"/>
                </a:solidFill>
                <a:latin typeface="+mn-ea"/>
                <a:ea typeface="+mn-ea"/>
              </a:rPr>
              <a:t>范仲淹</a:t>
            </a:r>
            <a:endParaRPr lang="zh-CN" altLang="zh-CN" sz="2800" b="1" dirty="0">
              <a:solidFill>
                <a:srgbClr val="0000FF"/>
              </a:solidFill>
              <a:latin typeface="+mn-ea"/>
              <a:ea typeface="+mn-ea"/>
            </a:endParaRPr>
          </a:p>
          <a:p>
            <a:pPr algn="ctr">
              <a:defRPr/>
            </a:pPr>
            <a:r>
              <a:rPr lang="en-US" altLang="zh-CN" sz="2800" b="1" dirty="0">
                <a:solidFill>
                  <a:srgbClr val="0000FF"/>
                </a:solidFill>
                <a:latin typeface="+mn-ea"/>
                <a:ea typeface="+mn-ea"/>
              </a:rPr>
              <a:t> </a:t>
            </a:r>
          </a:p>
          <a:p>
            <a:pPr>
              <a:defRPr/>
            </a:pPr>
            <a:r>
              <a:rPr lang="en-US" altLang="zh-CN" sz="2800" b="1" dirty="0">
                <a:solidFill>
                  <a:srgbClr val="0000FF"/>
                </a:solidFill>
                <a:latin typeface="+mn-ea"/>
                <a:ea typeface="+mn-ea"/>
              </a:rPr>
              <a:t>   </a:t>
            </a:r>
            <a:r>
              <a:rPr lang="zh-CN" altLang="zh-CN" sz="2400" b="1" dirty="0">
                <a:solidFill>
                  <a:srgbClr val="0000FF"/>
                </a:solidFill>
                <a:latin typeface="+mn-ea"/>
                <a:ea typeface="+mn-ea"/>
              </a:rPr>
              <a:t>碧云天，黄叶地，秋色连波，波上寒烟翠。山映斜阳天接水，芳草无情，更在斜阳外。</a:t>
            </a:r>
            <a:endParaRPr lang="en-US" altLang="zh-CN" sz="2400" b="1" dirty="0">
              <a:solidFill>
                <a:srgbClr val="0000FF"/>
              </a:solidFill>
              <a:latin typeface="+mn-ea"/>
              <a:ea typeface="+mn-ea"/>
            </a:endParaRPr>
          </a:p>
          <a:p>
            <a:pPr>
              <a:defRPr/>
            </a:pPr>
            <a:r>
              <a:rPr lang="en-US" altLang="zh-CN" sz="2400" b="1" dirty="0">
                <a:solidFill>
                  <a:srgbClr val="0000FF"/>
                </a:solidFill>
                <a:latin typeface="+mn-ea"/>
                <a:ea typeface="+mn-ea"/>
              </a:rPr>
              <a:t>   </a:t>
            </a:r>
            <a:r>
              <a:rPr lang="zh-CN" altLang="zh-CN" sz="2400" b="1" dirty="0">
                <a:solidFill>
                  <a:srgbClr val="0000FF"/>
                </a:solidFill>
                <a:latin typeface="+mn-ea"/>
                <a:ea typeface="+mn-ea"/>
              </a:rPr>
              <a:t>黯乡魂，追旅思，夜夜除非，好梦留人睡。明月楼高休独倚，酒入愁肠，化作相思泪。</a:t>
            </a:r>
          </a:p>
          <a:p>
            <a:pPr>
              <a:defRPr/>
            </a:pPr>
            <a:r>
              <a:rPr lang="en-US" altLang="zh-CN" sz="2400" b="1" dirty="0">
                <a:solidFill>
                  <a:srgbClr val="0000FF"/>
                </a:solidFill>
                <a:latin typeface="+mn-ea"/>
                <a:ea typeface="+mn-ea"/>
              </a:rPr>
              <a:t> </a:t>
            </a:r>
            <a:endParaRPr lang="zh-CN" altLang="zh-CN" sz="2400" b="1" dirty="0">
              <a:solidFill>
                <a:srgbClr val="0000FF"/>
              </a:solidFill>
              <a:latin typeface="+mn-ea"/>
              <a:ea typeface="+mn-ea"/>
            </a:endParaRPr>
          </a:p>
          <a:p>
            <a:pPr>
              <a:defRPr/>
            </a:pPr>
            <a:r>
              <a:rPr lang="zh-CN" altLang="zh-CN" sz="2000" b="1" dirty="0">
                <a:solidFill>
                  <a:srgbClr val="0000FF"/>
                </a:solidFill>
                <a:latin typeface="+mn-ea"/>
                <a:ea typeface="+mn-ea"/>
              </a:rPr>
              <a:t>③这首词在景物描写方面有哪些特点？</a:t>
            </a:r>
          </a:p>
          <a:p>
            <a:pPr>
              <a:defRPr/>
            </a:pPr>
            <a:r>
              <a:rPr lang="zh-CN" altLang="zh-CN" sz="2400" b="1" dirty="0">
                <a:solidFill>
                  <a:srgbClr val="984807"/>
                </a:solidFill>
                <a:latin typeface="+mn-ea"/>
                <a:ea typeface="+mn-ea"/>
              </a:rPr>
              <a:t></a:t>
            </a:r>
            <a:r>
              <a:rPr lang="zh-CN" altLang="zh-CN" sz="2000" b="1" dirty="0">
                <a:solidFill>
                  <a:srgbClr val="FF0000"/>
                </a:solidFill>
                <a:latin typeface="+mn-ea"/>
                <a:ea typeface="+mn-ea"/>
              </a:rPr>
              <a:t>答：</a:t>
            </a:r>
            <a:r>
              <a:rPr lang="zh-CN" altLang="en-US" sz="2000" b="1" dirty="0">
                <a:solidFill>
                  <a:srgbClr val="FF0000"/>
                </a:solidFill>
                <a:latin typeface="+mn-ea"/>
                <a:ea typeface="+mn-ea"/>
              </a:rPr>
              <a:t>描写视角颇具匠心。从高到低或从上到下（碧云天，黄叶地），由近及远（山映斜阳天接水；芳草无情，更在斜阳外）。</a:t>
            </a:r>
          </a:p>
          <a:p>
            <a:pPr>
              <a:defRPr/>
            </a:pPr>
            <a:r>
              <a:rPr lang="zh-CN" altLang="en-US" sz="2000" b="1" dirty="0">
                <a:solidFill>
                  <a:srgbClr val="FF0000"/>
                </a:solidFill>
                <a:latin typeface="+mn-ea"/>
                <a:ea typeface="+mn-ea"/>
              </a:rPr>
              <a:t>突出秋景的鲜明色彩：碧蓝的天空，枯黄的落叶，绵长的水波，苍茫的远山，连天的芳草，西下的斜阳等。</a:t>
            </a:r>
          </a:p>
          <a:p>
            <a:pPr>
              <a:defRPr/>
            </a:pPr>
            <a:r>
              <a:rPr lang="zh-CN" altLang="en-US" sz="2000" b="1" dirty="0">
                <a:solidFill>
                  <a:srgbClr val="FF0000"/>
                </a:solidFill>
                <a:latin typeface="+mn-ea"/>
                <a:ea typeface="+mn-ea"/>
              </a:rPr>
              <a:t>抓住典型景物大处落笔，境界开阔，写景中暗寓离情。</a:t>
            </a:r>
          </a:p>
          <a:p>
            <a:pPr>
              <a:defRPr/>
            </a:pPr>
            <a:endParaRPr lang="zh-CN" altLang="en-US" sz="2000" b="1" dirty="0">
              <a:solidFill>
                <a:srgbClr val="984807"/>
              </a:solidFill>
              <a:latin typeface="+mn-ea"/>
              <a:ea typeface="+mn-ea"/>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a:spLocks noChangeArrowheads="1"/>
          </p:cNvSpPr>
          <p:nvPr/>
        </p:nvSpPr>
        <p:spPr bwMode="auto">
          <a:xfrm>
            <a:off x="0" y="1"/>
            <a:ext cx="9144000" cy="5078311"/>
          </a:xfrm>
          <a:prstGeom prst="rect">
            <a:avLst/>
          </a:prstGeom>
          <a:noFill/>
          <a:ln w="9525">
            <a:noFill/>
            <a:miter lim="800000"/>
            <a:headEnd/>
            <a:tailEnd/>
          </a:ln>
        </p:spPr>
        <p:txBody>
          <a:bodyPr wrap="square" lIns="91438" tIns="45719" rIns="91438" bIns="45719">
            <a:spAutoFit/>
          </a:bodyPr>
          <a:lstStyle/>
          <a:p>
            <a:pPr>
              <a:defRPr/>
            </a:pPr>
            <a:r>
              <a:rPr lang="zh-CN" altLang="en-US" sz="2400" b="1" dirty="0">
                <a:solidFill>
                  <a:srgbClr val="0000FF"/>
                </a:solidFill>
                <a:latin typeface="+mn-ea"/>
                <a:ea typeface="+mn-ea"/>
                <a:sym typeface="微软雅黑" pitchFamily="34" charset="-122"/>
              </a:rPr>
              <a:t>（</a:t>
            </a:r>
            <a:r>
              <a:rPr lang="en-US" altLang="zh-CN" sz="2400" b="1" dirty="0">
                <a:solidFill>
                  <a:srgbClr val="0000FF"/>
                </a:solidFill>
                <a:latin typeface="+mn-ea"/>
                <a:ea typeface="+mn-ea"/>
                <a:sym typeface="微软雅黑" pitchFamily="34" charset="-122"/>
              </a:rPr>
              <a:t>2015.</a:t>
            </a:r>
            <a:r>
              <a:rPr lang="zh-CN" altLang="en-US" sz="2400" b="1" dirty="0">
                <a:solidFill>
                  <a:srgbClr val="0000FF"/>
                </a:solidFill>
                <a:latin typeface="+mn-ea"/>
                <a:ea typeface="+mn-ea"/>
                <a:sym typeface="微软雅黑" pitchFamily="34" charset="-122"/>
              </a:rPr>
              <a:t>天津）阅读下面这首诗，按要求作答。</a:t>
            </a:r>
            <a:endParaRPr lang="en-US" altLang="zh-CN" sz="2400" b="1" dirty="0">
              <a:solidFill>
                <a:srgbClr val="0000FF"/>
              </a:solidFill>
              <a:latin typeface="+mn-ea"/>
              <a:ea typeface="+mn-ea"/>
              <a:sym typeface="微软雅黑" pitchFamily="34" charset="-122"/>
            </a:endParaRPr>
          </a:p>
          <a:p>
            <a:pPr algn="ctr">
              <a:defRPr/>
            </a:pPr>
            <a:r>
              <a:rPr lang="zh-CN" altLang="en-US" sz="2400" b="1" dirty="0">
                <a:solidFill>
                  <a:srgbClr val="0000FF"/>
                </a:solidFill>
                <a:latin typeface="+mn-ea"/>
                <a:ea typeface="+mn-ea"/>
                <a:sym typeface="微软雅黑" pitchFamily="34" charset="-122"/>
              </a:rPr>
              <a:t>雨过至城中苏家   </a:t>
            </a:r>
          </a:p>
          <a:p>
            <a:pPr algn="ctr">
              <a:defRPr/>
            </a:pPr>
            <a:r>
              <a:rPr lang="zh-CN" altLang="en-US" b="1" dirty="0">
                <a:solidFill>
                  <a:srgbClr val="0000FF"/>
                </a:solidFill>
                <a:latin typeface="+mn-ea"/>
                <a:ea typeface="+mn-ea"/>
                <a:sym typeface="微软雅黑" pitchFamily="34" charset="-122"/>
              </a:rPr>
              <a:t>宋   黄庭坚</a:t>
            </a:r>
            <a:endParaRPr lang="zh-CN" altLang="en-US" sz="2400" b="1" dirty="0">
              <a:solidFill>
                <a:srgbClr val="0000FF"/>
              </a:solidFill>
              <a:latin typeface="+mn-ea"/>
              <a:ea typeface="+mn-ea"/>
              <a:sym typeface="微软雅黑" pitchFamily="34" charset="-122"/>
            </a:endParaRPr>
          </a:p>
          <a:p>
            <a:pPr algn="ctr">
              <a:defRPr/>
            </a:pPr>
            <a:r>
              <a:rPr lang="zh-CN" altLang="en-US" sz="2400" b="1" dirty="0">
                <a:solidFill>
                  <a:srgbClr val="0000FF"/>
                </a:solidFill>
                <a:latin typeface="+mn-ea"/>
                <a:ea typeface="+mn-ea"/>
                <a:sym typeface="微软雅黑" pitchFamily="34" charset="-122"/>
              </a:rPr>
              <a:t>  飘然一雨洒青春，九陌净无车马尘。</a:t>
            </a:r>
          </a:p>
          <a:p>
            <a:pPr algn="ctr">
              <a:defRPr/>
            </a:pPr>
            <a:r>
              <a:rPr lang="zh-CN" altLang="en-US" sz="2400" b="1" dirty="0">
                <a:solidFill>
                  <a:srgbClr val="0000FF"/>
                </a:solidFill>
                <a:latin typeface="+mn-ea"/>
                <a:ea typeface="+mn-ea"/>
                <a:sym typeface="微软雅黑" pitchFamily="34" charset="-122"/>
              </a:rPr>
              <a:t>  渐散紫烟笼帝阙，稍回晴日丽天津。</a:t>
            </a:r>
          </a:p>
          <a:p>
            <a:pPr algn="ctr">
              <a:defRPr/>
            </a:pPr>
            <a:r>
              <a:rPr lang="zh-CN" altLang="en-US" sz="2400" b="1" dirty="0">
                <a:solidFill>
                  <a:srgbClr val="0000FF"/>
                </a:solidFill>
                <a:latin typeface="+mn-ea"/>
                <a:ea typeface="+mn-ea"/>
                <a:sym typeface="微软雅黑" pitchFamily="34" charset="-122"/>
              </a:rPr>
              <a:t>  </a:t>
            </a:r>
            <a:r>
              <a:rPr lang="zh-CN" altLang="en-US" sz="2400" b="1" dirty="0">
                <a:solidFill>
                  <a:srgbClr val="FF0000"/>
                </a:solidFill>
                <a:latin typeface="+mn-ea"/>
                <a:ea typeface="+mn-ea"/>
                <a:sym typeface="微软雅黑" pitchFamily="34" charset="-122"/>
              </a:rPr>
              <a:t>花飞衣袖红香湿，柳拂鞍鞯绿色匀。</a:t>
            </a:r>
          </a:p>
          <a:p>
            <a:pPr algn="ctr">
              <a:defRPr/>
            </a:pPr>
            <a:r>
              <a:rPr lang="zh-CN" altLang="en-US" sz="2400" b="1" dirty="0">
                <a:solidFill>
                  <a:srgbClr val="0000FF"/>
                </a:solidFill>
                <a:latin typeface="+mn-ea"/>
                <a:ea typeface="+mn-ea"/>
                <a:sym typeface="微软雅黑" pitchFamily="34" charset="-122"/>
              </a:rPr>
              <a:t>  管领风光唯痛饮，都城谁是得闲人。</a:t>
            </a:r>
          </a:p>
          <a:p>
            <a:pPr>
              <a:defRPr/>
            </a:pPr>
            <a:r>
              <a:rPr lang="zh-CN" altLang="en-US" sz="1400" b="1" dirty="0">
                <a:solidFill>
                  <a:srgbClr val="0000FF"/>
                </a:solidFill>
                <a:latin typeface="+mn-ea"/>
                <a:ea typeface="+mn-ea"/>
                <a:sym typeface="微软雅黑" pitchFamily="34" charset="-122"/>
              </a:rPr>
              <a:t>   注：此诗作于宋哲宗元祐元年（</a:t>
            </a:r>
            <a:r>
              <a:rPr lang="en-US" altLang="zh-CN" sz="1400" b="1" dirty="0">
                <a:solidFill>
                  <a:srgbClr val="0000FF"/>
                </a:solidFill>
                <a:latin typeface="+mn-ea"/>
                <a:ea typeface="+mn-ea"/>
                <a:sym typeface="微软雅黑" pitchFamily="34" charset="-122"/>
              </a:rPr>
              <a:t>1086</a:t>
            </a:r>
            <a:r>
              <a:rPr lang="zh-CN" altLang="en-US" sz="1400" b="1" dirty="0">
                <a:solidFill>
                  <a:srgbClr val="0000FF"/>
                </a:solidFill>
                <a:latin typeface="+mn-ea"/>
                <a:ea typeface="+mn-ea"/>
                <a:sym typeface="微软雅黑" pitchFamily="34" charset="-122"/>
              </a:rPr>
              <a:t>），黄庭坚时任秘书省校书郎，是年，长期贬谪外放的苏轼被授予翰林学士、知制诰等要职。</a:t>
            </a:r>
          </a:p>
          <a:p>
            <a:pPr>
              <a:defRPr/>
            </a:pPr>
            <a:r>
              <a:rPr lang="zh-CN" altLang="en-US" sz="2400" b="1" dirty="0">
                <a:solidFill>
                  <a:srgbClr val="0000FF"/>
                </a:solidFill>
                <a:latin typeface="+mn-ea"/>
                <a:ea typeface="+mn-ea"/>
                <a:sym typeface="微软雅黑" pitchFamily="34" charset="-122"/>
              </a:rPr>
              <a:t>（</a:t>
            </a:r>
            <a:r>
              <a:rPr lang="en-US" altLang="zh-CN" sz="2400" b="1" dirty="0">
                <a:solidFill>
                  <a:srgbClr val="0000FF"/>
                </a:solidFill>
                <a:latin typeface="+mn-ea"/>
                <a:ea typeface="+mn-ea"/>
                <a:sym typeface="微软雅黑" pitchFamily="34" charset="-122"/>
              </a:rPr>
              <a:t>1</a:t>
            </a:r>
            <a:r>
              <a:rPr lang="zh-CN" altLang="en-US" sz="2400" b="1" dirty="0">
                <a:solidFill>
                  <a:srgbClr val="0000FF"/>
                </a:solidFill>
                <a:latin typeface="+mn-ea"/>
                <a:ea typeface="+mn-ea"/>
                <a:sym typeface="微软雅黑" pitchFamily="34" charset="-122"/>
              </a:rPr>
              <a:t>）诗中描写了春雨后的哪些景象？（</a:t>
            </a:r>
            <a:r>
              <a:rPr lang="en-US" altLang="zh-CN" sz="2400" b="1" dirty="0">
                <a:solidFill>
                  <a:srgbClr val="0000FF"/>
                </a:solidFill>
                <a:latin typeface="+mn-ea"/>
                <a:ea typeface="+mn-ea"/>
                <a:sym typeface="微软雅黑" pitchFamily="34" charset="-122"/>
              </a:rPr>
              <a:t>2</a:t>
            </a:r>
            <a:r>
              <a:rPr lang="zh-CN" altLang="en-US" sz="2400" b="1" dirty="0">
                <a:solidFill>
                  <a:srgbClr val="0000FF"/>
                </a:solidFill>
                <a:latin typeface="+mn-ea"/>
                <a:ea typeface="+mn-ea"/>
                <a:sym typeface="微软雅黑" pitchFamily="34" charset="-122"/>
              </a:rPr>
              <a:t>分）</a:t>
            </a:r>
          </a:p>
          <a:p>
            <a:pPr>
              <a:defRPr/>
            </a:pPr>
            <a:r>
              <a:rPr lang="zh-CN" altLang="en-US" sz="2400" b="1" dirty="0">
                <a:solidFill>
                  <a:srgbClr val="0000FF"/>
                </a:solidFill>
                <a:latin typeface="+mn-ea"/>
                <a:ea typeface="+mn-ea"/>
                <a:sym typeface="微软雅黑" pitchFamily="34" charset="-122"/>
              </a:rPr>
              <a:t>（</a:t>
            </a:r>
            <a:r>
              <a:rPr lang="en-US" altLang="zh-CN" sz="2400" b="1" dirty="0">
                <a:solidFill>
                  <a:srgbClr val="0000FF"/>
                </a:solidFill>
                <a:latin typeface="+mn-ea"/>
                <a:ea typeface="+mn-ea"/>
                <a:sym typeface="微软雅黑" pitchFamily="34" charset="-122"/>
              </a:rPr>
              <a:t>2</a:t>
            </a:r>
            <a:r>
              <a:rPr lang="zh-CN" altLang="en-US" sz="2400" b="1" dirty="0">
                <a:solidFill>
                  <a:srgbClr val="0000FF"/>
                </a:solidFill>
                <a:latin typeface="+mn-ea"/>
                <a:ea typeface="+mn-ea"/>
                <a:sym typeface="微软雅黑" pitchFamily="34" charset="-122"/>
              </a:rPr>
              <a:t>）结合诗句说明颈联运用了哪些艺术手法？（</a:t>
            </a:r>
            <a:r>
              <a:rPr lang="en-US" altLang="zh-CN" sz="2400" b="1" dirty="0">
                <a:solidFill>
                  <a:srgbClr val="0000FF"/>
                </a:solidFill>
                <a:latin typeface="+mn-ea"/>
                <a:ea typeface="+mn-ea"/>
                <a:sym typeface="微软雅黑" pitchFamily="34" charset="-122"/>
              </a:rPr>
              <a:t>4</a:t>
            </a:r>
            <a:r>
              <a:rPr lang="zh-CN" altLang="en-US" sz="2400" b="1" dirty="0">
                <a:solidFill>
                  <a:srgbClr val="0000FF"/>
                </a:solidFill>
                <a:latin typeface="+mn-ea"/>
                <a:ea typeface="+mn-ea"/>
                <a:sym typeface="微软雅黑" pitchFamily="34" charset="-122"/>
              </a:rPr>
              <a:t>分</a:t>
            </a:r>
            <a:r>
              <a:rPr lang="zh-CN" altLang="en-US" sz="2400" b="1" dirty="0" smtClean="0">
                <a:solidFill>
                  <a:srgbClr val="0000FF"/>
                </a:solidFill>
                <a:latin typeface="+mn-ea"/>
                <a:ea typeface="+mn-ea"/>
                <a:sym typeface="微软雅黑" pitchFamily="34" charset="-122"/>
              </a:rPr>
              <a:t>）</a:t>
            </a:r>
            <a:endParaRPr lang="en-US" altLang="zh-CN" sz="2400" b="1" dirty="0">
              <a:solidFill>
                <a:srgbClr val="984807"/>
              </a:solidFill>
              <a:latin typeface="+mn-ea"/>
              <a:ea typeface="+mn-ea"/>
              <a:sym typeface="微软雅黑" pitchFamily="34" charset="-122"/>
            </a:endParaRPr>
          </a:p>
          <a:p>
            <a:pPr>
              <a:defRPr/>
            </a:pPr>
            <a:r>
              <a:rPr lang="zh-CN" altLang="en-US" sz="2000" b="1" dirty="0">
                <a:solidFill>
                  <a:srgbClr val="FF0000"/>
                </a:solidFill>
                <a:latin typeface="+mn-ea"/>
                <a:ea typeface="+mn-ea"/>
                <a:sym typeface="微软雅黑" pitchFamily="34" charset="-122"/>
              </a:rPr>
              <a:t>答案：（</a:t>
            </a:r>
            <a:r>
              <a:rPr lang="en-US" altLang="zh-CN" sz="2000" b="1" dirty="0">
                <a:solidFill>
                  <a:srgbClr val="FF0000"/>
                </a:solidFill>
                <a:latin typeface="+mn-ea"/>
                <a:ea typeface="+mn-ea"/>
                <a:sym typeface="微软雅黑" pitchFamily="34" charset="-122"/>
              </a:rPr>
              <a:t>1</a:t>
            </a:r>
            <a:r>
              <a:rPr lang="zh-CN" altLang="en-US" sz="2000" b="1" dirty="0">
                <a:solidFill>
                  <a:srgbClr val="FF0000"/>
                </a:solidFill>
                <a:latin typeface="+mn-ea"/>
                <a:ea typeface="+mn-ea"/>
                <a:sym typeface="微软雅黑" pitchFamily="34" charset="-122"/>
              </a:rPr>
              <a:t>）尘土涤净，紫烟渐散，雨过日丽，红花沾雨，柳色葱翠。</a:t>
            </a:r>
            <a:endParaRPr lang="en-US" altLang="zh-CN" sz="2000" b="1" dirty="0">
              <a:solidFill>
                <a:srgbClr val="FF0000"/>
              </a:solidFill>
              <a:latin typeface="+mn-ea"/>
              <a:ea typeface="+mn-ea"/>
              <a:sym typeface="微软雅黑" pitchFamily="34" charset="-122"/>
            </a:endParaRPr>
          </a:p>
          <a:p>
            <a:pPr>
              <a:defRPr/>
            </a:pPr>
            <a:r>
              <a:rPr lang="zh-CN" altLang="en-US" sz="2000" b="1" dirty="0">
                <a:solidFill>
                  <a:srgbClr val="FF0000"/>
                </a:solidFill>
                <a:latin typeface="+mn-ea"/>
                <a:ea typeface="+mn-ea"/>
                <a:sym typeface="微软雅黑" pitchFamily="34" charset="-122"/>
              </a:rPr>
              <a:t>      （</a:t>
            </a:r>
            <a:r>
              <a:rPr lang="en-US" altLang="zh-CN" sz="2000" b="1" dirty="0">
                <a:solidFill>
                  <a:srgbClr val="FF0000"/>
                </a:solidFill>
                <a:latin typeface="+mn-ea"/>
                <a:ea typeface="+mn-ea"/>
                <a:sym typeface="微软雅黑" pitchFamily="34" charset="-122"/>
              </a:rPr>
              <a:t>2</a:t>
            </a:r>
            <a:r>
              <a:rPr lang="zh-CN" altLang="en-US" sz="2000" b="1" dirty="0">
                <a:solidFill>
                  <a:srgbClr val="FF0000"/>
                </a:solidFill>
                <a:latin typeface="+mn-ea"/>
                <a:ea typeface="+mn-ea"/>
                <a:sym typeface="微软雅黑" pitchFamily="34" charset="-122"/>
              </a:rPr>
              <a:t>）①对仗，如“花飞”对“柳拂”，“红香湿”对“绿色匀”。②比拟，如“柳拂”。③从视觉、嗅觉、触觉等多角度（运用通感）进行描写，如“衣袖红香湿”。</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ext Box 2"/>
          <p:cNvSpPr txBox="1">
            <a:spLocks noChangeArrowheads="1"/>
          </p:cNvSpPr>
          <p:nvPr/>
        </p:nvSpPr>
        <p:spPr bwMode="auto">
          <a:xfrm>
            <a:off x="323885" y="950930"/>
            <a:ext cx="7777163" cy="461665"/>
          </a:xfrm>
          <a:prstGeom prst="rect">
            <a:avLst/>
          </a:prstGeom>
          <a:noFill/>
          <a:ln w="9525">
            <a:noFill/>
            <a:miter lim="800000"/>
            <a:headEnd/>
            <a:tailEnd/>
          </a:ln>
        </p:spPr>
        <p:txBody>
          <a:bodyPr lIns="91438" tIns="45719" rIns="91438" bIns="45719">
            <a:spAutoFit/>
          </a:bodyPr>
          <a:lstStyle/>
          <a:p>
            <a:pPr>
              <a:spcBef>
                <a:spcPct val="50000"/>
              </a:spcBef>
            </a:pPr>
            <a:endParaRPr kumimoji="1" lang="zh-CN" altLang="en-US" sz="2400" dirty="0">
              <a:latin typeface="Times New Roman" pitchFamily="18" charset="0"/>
            </a:endParaRPr>
          </a:p>
        </p:txBody>
      </p:sp>
      <p:pic>
        <p:nvPicPr>
          <p:cNvPr id="121858" name="Picture 3"/>
          <p:cNvPicPr>
            <a:picLocks noChangeAspect="1" noChangeArrowheads="1"/>
          </p:cNvPicPr>
          <p:nvPr/>
        </p:nvPicPr>
        <p:blipFill>
          <a:blip r:embed="rId2" cstate="print"/>
          <a:srcRect/>
          <a:stretch>
            <a:fillRect/>
          </a:stretch>
        </p:blipFill>
        <p:spPr bwMode="auto">
          <a:xfrm>
            <a:off x="395536" y="554212"/>
            <a:ext cx="8208912" cy="3241675"/>
          </a:xfrm>
          <a:prstGeom prst="rect">
            <a:avLst/>
          </a:prstGeom>
          <a:noFill/>
          <a:ln w="9525">
            <a:noFill/>
            <a:miter lim="800000"/>
            <a:headEnd/>
            <a:tailEnd/>
          </a:ln>
        </p:spPr>
      </p:pic>
      <p:sp>
        <p:nvSpPr>
          <p:cNvPr id="129028" name="Rectangle 4"/>
          <p:cNvSpPr>
            <a:spLocks noGrp="1" noChangeArrowheads="1"/>
          </p:cNvSpPr>
          <p:nvPr>
            <p:ph type="title"/>
          </p:nvPr>
        </p:nvSpPr>
        <p:spPr>
          <a:xfrm>
            <a:off x="1547665" y="0"/>
            <a:ext cx="5688632" cy="565150"/>
          </a:xfrm>
        </p:spPr>
        <p:txBody>
          <a:bodyPr>
            <a:noAutofit/>
          </a:bodyPr>
          <a:lstStyle/>
          <a:p>
            <a:pPr eaLnBrk="1" hangingPunct="1">
              <a:defRPr/>
            </a:pPr>
            <a:r>
              <a:rPr lang="zh-CN" altLang="en-US" sz="3200" dirty="0">
                <a:solidFill>
                  <a:srgbClr val="00009D"/>
                </a:solidFill>
              </a:rPr>
              <a:t>    </a:t>
            </a:r>
            <a:r>
              <a:rPr lang="zh-CN" altLang="en-US" sz="3200" dirty="0">
                <a:solidFill>
                  <a:srgbClr val="FF0000"/>
                </a:solidFill>
                <a:ea typeface="隶书" pitchFamily="49" charset="-122"/>
              </a:rPr>
              <a:t>缺乏思考、以讹传讹的指导</a:t>
            </a:r>
          </a:p>
        </p:txBody>
      </p:sp>
      <p:sp>
        <p:nvSpPr>
          <p:cNvPr id="121860" name="Text Box 5"/>
          <p:cNvSpPr txBox="1">
            <a:spLocks noChangeArrowheads="1"/>
          </p:cNvSpPr>
          <p:nvPr/>
        </p:nvSpPr>
        <p:spPr bwMode="auto">
          <a:xfrm>
            <a:off x="223838" y="3651275"/>
            <a:ext cx="8964612" cy="1015661"/>
          </a:xfrm>
          <a:prstGeom prst="rect">
            <a:avLst/>
          </a:prstGeom>
          <a:noFill/>
          <a:ln w="9525">
            <a:noFill/>
            <a:miter lim="800000"/>
            <a:headEnd/>
            <a:tailEnd/>
          </a:ln>
        </p:spPr>
        <p:txBody>
          <a:bodyPr lIns="91438" tIns="45719" rIns="91438" bIns="45719">
            <a:spAutoFit/>
          </a:bodyPr>
          <a:lstStyle/>
          <a:p>
            <a:r>
              <a:rPr kumimoji="1" lang="zh-CN" altLang="en-US" sz="2000" dirty="0">
                <a:solidFill>
                  <a:srgbClr val="0000FF"/>
                </a:solidFill>
                <a:latin typeface="仿宋_GB2312" pitchFamily="49" charset="-122"/>
                <a:ea typeface="仿宋_GB2312" pitchFamily="49" charset="-122"/>
              </a:rPr>
              <a:t>步骤一、解释该字在句中的含义。</a:t>
            </a:r>
            <a:r>
              <a:rPr kumimoji="1" lang="en-US" altLang="zh-CN" sz="2000" dirty="0">
                <a:solidFill>
                  <a:srgbClr val="0000FF"/>
                </a:solidFill>
                <a:latin typeface="仿宋_GB2312" pitchFamily="49" charset="-122"/>
                <a:ea typeface="仿宋_GB2312" pitchFamily="49" charset="-122"/>
              </a:rPr>
              <a:t>(</a:t>
            </a:r>
            <a:r>
              <a:rPr kumimoji="1" lang="zh-CN" altLang="en-US" sz="2000" dirty="0">
                <a:solidFill>
                  <a:srgbClr val="00009D"/>
                </a:solidFill>
                <a:latin typeface="仿宋_GB2312" pitchFamily="49" charset="-122"/>
                <a:ea typeface="仿宋_GB2312" pitchFamily="49" charset="-122"/>
              </a:rPr>
              <a:t>释义</a:t>
            </a:r>
            <a:r>
              <a:rPr kumimoji="1" lang="en-US" altLang="zh-CN" sz="2000" dirty="0">
                <a:solidFill>
                  <a:srgbClr val="0000FF"/>
                </a:solidFill>
                <a:latin typeface="仿宋_GB2312" pitchFamily="49" charset="-122"/>
                <a:ea typeface="仿宋_GB2312" pitchFamily="49" charset="-122"/>
              </a:rPr>
              <a:t>) </a:t>
            </a:r>
          </a:p>
          <a:p>
            <a:r>
              <a:rPr kumimoji="1" lang="zh-CN" altLang="en-US" sz="2000" dirty="0">
                <a:solidFill>
                  <a:srgbClr val="0000FF"/>
                </a:solidFill>
                <a:latin typeface="仿宋_GB2312" pitchFamily="49" charset="-122"/>
                <a:ea typeface="仿宋_GB2312" pitchFamily="49" charset="-122"/>
              </a:rPr>
              <a:t>步骤二、展开联想把该字放入原句中描述景象。</a:t>
            </a:r>
            <a:r>
              <a:rPr kumimoji="1" lang="en-US" altLang="zh-CN" sz="2000" dirty="0">
                <a:solidFill>
                  <a:srgbClr val="0000FF"/>
                </a:solidFill>
                <a:latin typeface="仿宋_GB2312" pitchFamily="49" charset="-122"/>
                <a:ea typeface="仿宋_GB2312" pitchFamily="49" charset="-122"/>
              </a:rPr>
              <a:t>(</a:t>
            </a:r>
            <a:r>
              <a:rPr kumimoji="1" lang="zh-CN" altLang="en-US" sz="2000" dirty="0">
                <a:solidFill>
                  <a:srgbClr val="0000FF"/>
                </a:solidFill>
                <a:latin typeface="仿宋_GB2312" pitchFamily="49" charset="-122"/>
                <a:ea typeface="仿宋_GB2312" pitchFamily="49" charset="-122"/>
              </a:rPr>
              <a:t>析景</a:t>
            </a:r>
            <a:r>
              <a:rPr kumimoji="1" lang="en-US" altLang="zh-CN" sz="2000" dirty="0">
                <a:solidFill>
                  <a:srgbClr val="0000FF"/>
                </a:solidFill>
                <a:latin typeface="仿宋_GB2312" pitchFamily="49" charset="-122"/>
                <a:ea typeface="仿宋_GB2312" pitchFamily="49" charset="-122"/>
              </a:rPr>
              <a:t>)</a:t>
            </a:r>
            <a:r>
              <a:rPr kumimoji="1" lang="en-US" altLang="zh-CN" sz="2000" dirty="0">
                <a:solidFill>
                  <a:srgbClr val="0000FF"/>
                </a:solidFill>
                <a:latin typeface="Times New Roman" pitchFamily="18" charset="0"/>
                <a:ea typeface="仿宋_GB2312" pitchFamily="49" charset="-122"/>
              </a:rPr>
              <a:t> </a:t>
            </a:r>
            <a:r>
              <a:rPr kumimoji="1" lang="zh-CN" altLang="en-US" sz="2000" dirty="0">
                <a:solidFill>
                  <a:srgbClr val="0000FF"/>
                </a:solidFill>
                <a:latin typeface="仿宋_GB2312" pitchFamily="49" charset="-122"/>
                <a:ea typeface="仿宋_GB2312" pitchFamily="49" charset="-122"/>
              </a:rPr>
              <a:t>有明显</a:t>
            </a:r>
            <a:r>
              <a:rPr kumimoji="1" lang="zh-CN" altLang="en-US" sz="2000" b="1" dirty="0">
                <a:solidFill>
                  <a:srgbClr val="0000FF"/>
                </a:solidFill>
                <a:latin typeface="仿宋_GB2312" pitchFamily="49" charset="-122"/>
                <a:ea typeface="仿宋_GB2312" pitchFamily="49" charset="-122"/>
              </a:rPr>
              <a:t>手法</a:t>
            </a:r>
            <a:r>
              <a:rPr kumimoji="1" lang="zh-CN" altLang="en-US" sz="2000" dirty="0">
                <a:solidFill>
                  <a:srgbClr val="0000FF"/>
                </a:solidFill>
                <a:latin typeface="仿宋_GB2312" pitchFamily="49" charset="-122"/>
                <a:ea typeface="仿宋_GB2312" pitchFamily="49" charset="-122"/>
              </a:rPr>
              <a:t>一定要指出。 </a:t>
            </a:r>
          </a:p>
          <a:p>
            <a:r>
              <a:rPr kumimoji="1" lang="zh-CN" altLang="en-US" sz="2000" dirty="0">
                <a:solidFill>
                  <a:srgbClr val="0000FF"/>
                </a:solidFill>
                <a:latin typeface="仿宋_GB2312" pitchFamily="49" charset="-122"/>
                <a:ea typeface="仿宋_GB2312" pitchFamily="49" charset="-122"/>
              </a:rPr>
              <a:t>步骤三</a:t>
            </a:r>
            <a:r>
              <a:rPr kumimoji="1" lang="zh-CN" altLang="en-US" sz="2000" dirty="0" smtClean="0">
                <a:solidFill>
                  <a:srgbClr val="0000FF"/>
                </a:solidFill>
                <a:latin typeface="仿宋_GB2312" pitchFamily="49" charset="-122"/>
                <a:ea typeface="仿宋_GB2312" pitchFamily="49" charset="-122"/>
              </a:rPr>
              <a:t>、表达了怎样的感情，或点出该字营造了怎样的意境。</a:t>
            </a:r>
            <a:r>
              <a:rPr kumimoji="1" lang="en-US" altLang="zh-CN" sz="2000" dirty="0" smtClean="0">
                <a:solidFill>
                  <a:srgbClr val="0000FF"/>
                </a:solidFill>
                <a:latin typeface="仿宋_GB2312" pitchFamily="49" charset="-122"/>
                <a:ea typeface="仿宋_GB2312" pitchFamily="49" charset="-122"/>
              </a:rPr>
              <a:t>(</a:t>
            </a:r>
            <a:r>
              <a:rPr kumimoji="1" lang="zh-CN" altLang="en-US" sz="2000" dirty="0" smtClean="0">
                <a:solidFill>
                  <a:srgbClr val="0000FF"/>
                </a:solidFill>
                <a:latin typeface="仿宋_GB2312" pitchFamily="49" charset="-122"/>
                <a:ea typeface="仿宋_GB2312" pitchFamily="49" charset="-122"/>
              </a:rPr>
              <a:t>感情、意境</a:t>
            </a:r>
            <a:r>
              <a:rPr kumimoji="1" lang="en-US" altLang="zh-CN" sz="2000" dirty="0" smtClean="0">
                <a:solidFill>
                  <a:srgbClr val="0000FF"/>
                </a:solidFill>
                <a:latin typeface="仿宋_GB2312" pitchFamily="49" charset="-122"/>
                <a:ea typeface="仿宋_GB2312" pitchFamily="49" charset="-122"/>
              </a:rPr>
              <a:t>) </a:t>
            </a:r>
            <a:endParaRPr kumimoji="1" lang="zh-CN" altLang="en-US" sz="2000" dirty="0">
              <a:solidFill>
                <a:srgbClr val="0000FF"/>
              </a:solidFill>
              <a:latin typeface="仿宋_GB2312" pitchFamily="49" charset="-122"/>
              <a:ea typeface="仿宋_GB2312" pitchFamily="49" charset="-122"/>
            </a:endParaRPr>
          </a:p>
        </p:txBody>
      </p:sp>
    </p:spTree>
    <p:extLst>
      <p:ext uri="{BB962C8B-B14F-4D97-AF65-F5344CB8AC3E}">
        <p14:creationId xmlns="" xmlns:p14="http://schemas.microsoft.com/office/powerpoint/2010/main" val="21829664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ext Box 2"/>
          <p:cNvSpPr txBox="1">
            <a:spLocks noChangeArrowheads="1"/>
          </p:cNvSpPr>
          <p:nvPr/>
        </p:nvSpPr>
        <p:spPr bwMode="auto">
          <a:xfrm>
            <a:off x="0" y="1"/>
            <a:ext cx="9144000" cy="4785924"/>
          </a:xfrm>
          <a:prstGeom prst="rect">
            <a:avLst/>
          </a:prstGeom>
          <a:noFill/>
          <a:ln w="9525">
            <a:noFill/>
            <a:miter lim="800000"/>
            <a:headEnd/>
            <a:tailEnd/>
          </a:ln>
        </p:spPr>
        <p:txBody>
          <a:bodyPr lIns="91438" tIns="45719" rIns="91438" bIns="45719">
            <a:spAutoFit/>
          </a:bodyPr>
          <a:lstStyle/>
          <a:p>
            <a:pPr>
              <a:lnSpc>
                <a:spcPct val="125000"/>
              </a:lnSpc>
            </a:pPr>
            <a:r>
              <a:rPr kumimoji="1" lang="en-US" altLang="zh-CN" sz="2400" dirty="0">
                <a:solidFill>
                  <a:srgbClr val="FF3300"/>
                </a:solidFill>
                <a:latin typeface="黑体" pitchFamily="2" charset="-122"/>
                <a:ea typeface="黑体" pitchFamily="2" charset="-122"/>
              </a:rPr>
              <a:t>2010</a:t>
            </a:r>
            <a:r>
              <a:rPr kumimoji="1" lang="zh-CN" altLang="en-US" sz="2400" dirty="0">
                <a:solidFill>
                  <a:srgbClr val="FF3300"/>
                </a:solidFill>
                <a:latin typeface="黑体" pitchFamily="2" charset="-122"/>
                <a:ea typeface="黑体" pitchFamily="2" charset="-122"/>
              </a:rPr>
              <a:t>四川卷</a:t>
            </a:r>
            <a:r>
              <a:rPr kumimoji="1" lang="en-US" altLang="zh-CN" sz="2400" dirty="0">
                <a:solidFill>
                  <a:srgbClr val="FF3300"/>
                </a:solidFill>
                <a:latin typeface="黑体" pitchFamily="2" charset="-122"/>
                <a:ea typeface="黑体" pitchFamily="2" charset="-122"/>
              </a:rPr>
              <a:t>12</a:t>
            </a:r>
            <a:r>
              <a:rPr kumimoji="1" lang="zh-CN" altLang="en-US" sz="2400" dirty="0">
                <a:solidFill>
                  <a:srgbClr val="FF3300"/>
                </a:solidFill>
                <a:latin typeface="黑体" pitchFamily="2" charset="-122"/>
                <a:ea typeface="黑体" pitchFamily="2" charset="-122"/>
              </a:rPr>
              <a:t>．阅读下面这首宋词，然后回答问题。（</a:t>
            </a:r>
            <a:r>
              <a:rPr kumimoji="1" lang="en-US" altLang="zh-CN" sz="2400" dirty="0">
                <a:solidFill>
                  <a:srgbClr val="FF3300"/>
                </a:solidFill>
                <a:latin typeface="黑体" pitchFamily="2" charset="-122"/>
                <a:ea typeface="黑体" pitchFamily="2" charset="-122"/>
              </a:rPr>
              <a:t>8</a:t>
            </a:r>
            <a:r>
              <a:rPr kumimoji="1" lang="zh-CN" altLang="en-US" sz="2400" dirty="0">
                <a:solidFill>
                  <a:srgbClr val="FF3300"/>
                </a:solidFill>
                <a:latin typeface="黑体" pitchFamily="2" charset="-122"/>
                <a:ea typeface="黑体" pitchFamily="2" charset="-122"/>
              </a:rPr>
              <a:t>分）</a:t>
            </a:r>
            <a:r>
              <a:rPr kumimoji="1" lang="zh-CN" altLang="en-US" sz="2400" dirty="0">
                <a:latin typeface="楷体_GB2312" pitchFamily="49" charset="-122"/>
                <a:ea typeface="楷体_GB2312" pitchFamily="49" charset="-122"/>
              </a:rPr>
              <a:t>   </a:t>
            </a:r>
          </a:p>
          <a:p>
            <a:pPr>
              <a:lnSpc>
                <a:spcPct val="125000"/>
              </a:lnSpc>
            </a:pPr>
            <a:r>
              <a:rPr kumimoji="1" lang="zh-CN" altLang="en-US" sz="2400" dirty="0">
                <a:latin typeface="楷体_GB2312" pitchFamily="49" charset="-122"/>
                <a:ea typeface="楷体_GB2312" pitchFamily="49" charset="-122"/>
              </a:rPr>
              <a:t>                    </a:t>
            </a:r>
            <a:r>
              <a:rPr kumimoji="1" lang="zh-CN" altLang="en-US" sz="2000" dirty="0">
                <a:latin typeface="仿宋"/>
                <a:ea typeface="仿宋"/>
                <a:cs typeface="仿宋"/>
              </a:rPr>
              <a:t>减字木兰花     向子湮                </a:t>
            </a:r>
          </a:p>
          <a:p>
            <a:pPr>
              <a:lnSpc>
                <a:spcPct val="125000"/>
              </a:lnSpc>
            </a:pPr>
            <a:r>
              <a:rPr kumimoji="1" lang="zh-CN" altLang="en-US" sz="2000" dirty="0">
                <a:latin typeface="仿宋"/>
                <a:ea typeface="仿宋"/>
                <a:cs typeface="仿宋"/>
              </a:rPr>
              <a:t>斜红叠翠，何许花神来献瑞。粲粲裳衣，割得天孙锦一机。</a:t>
            </a:r>
          </a:p>
          <a:p>
            <a:pPr>
              <a:lnSpc>
                <a:spcPct val="125000"/>
              </a:lnSpc>
            </a:pPr>
            <a:r>
              <a:rPr kumimoji="1" lang="zh-CN" altLang="en-US" sz="2000" dirty="0">
                <a:latin typeface="仿宋"/>
                <a:ea typeface="仿宋"/>
                <a:cs typeface="仿宋"/>
              </a:rPr>
              <a:t>真香妙质，不耐世间风与日。着意遮围，莫放春光造次归。</a:t>
            </a:r>
            <a:endParaRPr kumimoji="1" lang="zh-CN" altLang="en-US" sz="2400" dirty="0">
              <a:latin typeface="仿宋"/>
              <a:ea typeface="仿宋"/>
              <a:cs typeface="仿宋"/>
            </a:endParaRPr>
          </a:p>
          <a:p>
            <a:pPr>
              <a:lnSpc>
                <a:spcPct val="125000"/>
              </a:lnSpc>
            </a:pPr>
            <a:r>
              <a:rPr kumimoji="1" lang="en-US" altLang="zh-CN" sz="1600" dirty="0">
                <a:latin typeface="楷体_GB2312" pitchFamily="49" charset="-122"/>
                <a:ea typeface="楷体_GB2312" pitchFamily="49" charset="-122"/>
              </a:rPr>
              <a:t>【</a:t>
            </a:r>
            <a:r>
              <a:rPr kumimoji="1" lang="zh-CN" altLang="en-US" sz="1600" dirty="0">
                <a:latin typeface="楷体_GB2312" pitchFamily="49" charset="-122"/>
                <a:ea typeface="楷体_GB2312" pitchFamily="49" charset="-122"/>
              </a:rPr>
              <a:t>注</a:t>
            </a:r>
            <a:r>
              <a:rPr kumimoji="1" lang="en-US" altLang="zh-CN" sz="1600" dirty="0">
                <a:latin typeface="楷体_GB2312" pitchFamily="49" charset="-122"/>
                <a:ea typeface="楷体_GB2312" pitchFamily="49" charset="-122"/>
              </a:rPr>
              <a:t>】</a:t>
            </a:r>
            <a:r>
              <a:rPr kumimoji="1" lang="zh-CN" altLang="en-US" sz="1600" dirty="0">
                <a:latin typeface="楷体_GB2312" pitchFamily="49" charset="-122"/>
                <a:ea typeface="楷体_GB2312" pitchFamily="49" charset="-122"/>
              </a:rPr>
              <a:t>向子諲，官至户部侍郎，因反对秦桧议和而被免官。</a:t>
            </a:r>
          </a:p>
          <a:p>
            <a:pPr>
              <a:lnSpc>
                <a:spcPct val="125000"/>
              </a:lnSpc>
            </a:pPr>
            <a:r>
              <a:rPr kumimoji="1" lang="zh-CN" altLang="en-US" sz="2000" dirty="0">
                <a:latin typeface="楷体_GB2312" pitchFamily="49" charset="-122"/>
                <a:ea typeface="楷体_GB2312" pitchFamily="49" charset="-122"/>
              </a:rPr>
              <a:t>（</a:t>
            </a:r>
            <a:r>
              <a:rPr kumimoji="1" lang="en-US" altLang="zh-CN" sz="2000" dirty="0">
                <a:latin typeface="楷体_GB2312" pitchFamily="49" charset="-122"/>
                <a:ea typeface="楷体_GB2312" pitchFamily="49" charset="-122"/>
              </a:rPr>
              <a:t>1</a:t>
            </a:r>
            <a:r>
              <a:rPr kumimoji="1" lang="zh-CN" altLang="en-US" sz="2000" dirty="0">
                <a:latin typeface="楷体_GB2312" pitchFamily="49" charset="-122"/>
                <a:ea typeface="楷体_GB2312" pitchFamily="49" charset="-122"/>
              </a:rPr>
              <a:t>）</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斜红叠翠</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一句，</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红</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翠</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和</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斜</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叠</a:t>
            </a:r>
            <a:r>
              <a:rPr kumimoji="1" lang="zh-CN" altLang="en-US" sz="2000" dirty="0">
                <a:latin typeface="Times New Roman" pitchFamily="18" charset="0"/>
                <a:ea typeface="楷体_GB2312" pitchFamily="49" charset="-122"/>
              </a:rPr>
              <a:t>”</a:t>
            </a:r>
            <a:r>
              <a:rPr kumimoji="1" lang="zh-CN" altLang="en-US" sz="2000" dirty="0">
                <a:latin typeface="楷体_GB2312" pitchFamily="49" charset="-122"/>
                <a:ea typeface="楷体_GB2312" pitchFamily="49" charset="-122"/>
              </a:rPr>
              <a:t>字对春景的描写各有其妙，请简要分析。（</a:t>
            </a:r>
            <a:r>
              <a:rPr kumimoji="1" lang="en-US" altLang="zh-CN" sz="2000" dirty="0">
                <a:latin typeface="楷体_GB2312" pitchFamily="49" charset="-122"/>
                <a:ea typeface="楷体_GB2312" pitchFamily="49" charset="-122"/>
              </a:rPr>
              <a:t>4</a:t>
            </a:r>
            <a:r>
              <a:rPr kumimoji="1" lang="zh-CN" altLang="en-US" sz="2000" dirty="0">
                <a:latin typeface="楷体_GB2312" pitchFamily="49" charset="-122"/>
                <a:ea typeface="楷体_GB2312" pitchFamily="49" charset="-122"/>
              </a:rPr>
              <a:t>分）（</a:t>
            </a:r>
            <a:r>
              <a:rPr kumimoji="1" lang="en-US" altLang="zh-CN" sz="2000" dirty="0">
                <a:latin typeface="楷体_GB2312" pitchFamily="49" charset="-122"/>
                <a:ea typeface="楷体_GB2312" pitchFamily="49" charset="-122"/>
              </a:rPr>
              <a:t>2</a:t>
            </a:r>
            <a:r>
              <a:rPr kumimoji="1" lang="zh-CN" altLang="en-US" sz="2000" dirty="0">
                <a:latin typeface="楷体_GB2312" pitchFamily="49" charset="-122"/>
                <a:ea typeface="楷体_GB2312" pitchFamily="49" charset="-122"/>
              </a:rPr>
              <a:t>）本词隐含了怎样的伤感之情？（</a:t>
            </a:r>
            <a:r>
              <a:rPr kumimoji="1" lang="en-US" altLang="zh-CN" sz="2000" dirty="0">
                <a:latin typeface="楷体_GB2312" pitchFamily="49" charset="-122"/>
                <a:ea typeface="楷体_GB2312" pitchFamily="49" charset="-122"/>
              </a:rPr>
              <a:t>4</a:t>
            </a:r>
            <a:r>
              <a:rPr kumimoji="1" lang="zh-CN" altLang="en-US" sz="2000" dirty="0">
                <a:latin typeface="楷体_GB2312" pitchFamily="49" charset="-122"/>
                <a:ea typeface="楷体_GB2312" pitchFamily="49" charset="-122"/>
              </a:rPr>
              <a:t>分</a:t>
            </a:r>
            <a:endParaRPr kumimoji="1" lang="zh-CN" altLang="en-US" sz="2000" u="sng" dirty="0">
              <a:latin typeface="楷体_GB2312" pitchFamily="49" charset="-122"/>
              <a:ea typeface="楷体_GB2312" pitchFamily="49" charset="-122"/>
            </a:endParaRPr>
          </a:p>
          <a:p>
            <a:pPr>
              <a:lnSpc>
                <a:spcPct val="125000"/>
              </a:lnSpc>
            </a:pPr>
            <a:r>
              <a:rPr kumimoji="1" lang="zh-CN" altLang="en-US" sz="2000" dirty="0">
                <a:solidFill>
                  <a:srgbClr val="0000FF"/>
                </a:solidFill>
                <a:latin typeface="楷体_GB2312" pitchFamily="49" charset="-122"/>
                <a:ea typeface="楷体_GB2312" pitchFamily="49" charset="-122"/>
              </a:rPr>
              <a:t>答案：（</a:t>
            </a:r>
            <a:r>
              <a:rPr kumimoji="1" lang="en-US" altLang="zh-CN" sz="2000" dirty="0">
                <a:solidFill>
                  <a:srgbClr val="0000FF"/>
                </a:solidFill>
                <a:latin typeface="楷体_GB2312" pitchFamily="49" charset="-122"/>
                <a:ea typeface="楷体_GB2312" pitchFamily="49" charset="-122"/>
              </a:rPr>
              <a:t>1</a:t>
            </a:r>
            <a:r>
              <a:rPr kumimoji="1" lang="zh-CN" altLang="en-US" sz="2000" dirty="0">
                <a:solidFill>
                  <a:srgbClr val="0000FF"/>
                </a:solidFill>
                <a:latin typeface="楷体_GB2312" pitchFamily="49" charset="-122"/>
                <a:ea typeface="楷体_GB2312" pitchFamily="49" charset="-122"/>
              </a:rPr>
              <a:t>）</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红</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翠</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点明了花叶的色彩，以</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红</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借代花，以</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翠</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借代叶，含蓄而形象。</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斜</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叠</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描写花叶的形态，</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斜</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字描绘出花朵的多姿，</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叠</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字则凸显了枝叶的繁密。</a:t>
            </a:r>
          </a:p>
          <a:p>
            <a:pPr>
              <a:lnSpc>
                <a:spcPct val="125000"/>
              </a:lnSpc>
            </a:pPr>
            <a:r>
              <a:rPr kumimoji="1" lang="zh-CN" altLang="en-US" sz="2000" dirty="0">
                <a:solidFill>
                  <a:srgbClr val="0000FF"/>
                </a:solidFill>
                <a:latin typeface="楷体_GB2312" pitchFamily="49" charset="-122"/>
                <a:ea typeface="楷体_GB2312" pitchFamily="49" charset="-122"/>
              </a:rPr>
              <a:t>（</a:t>
            </a:r>
            <a:r>
              <a:rPr kumimoji="1" lang="en-US" altLang="zh-CN" sz="2000" dirty="0">
                <a:solidFill>
                  <a:srgbClr val="0000FF"/>
                </a:solidFill>
                <a:latin typeface="楷体_GB2312" pitchFamily="49" charset="-122"/>
                <a:ea typeface="楷体_GB2312" pitchFamily="49" charset="-122"/>
              </a:rPr>
              <a:t>2</a:t>
            </a:r>
            <a:r>
              <a:rPr kumimoji="1" lang="zh-CN" altLang="en-US" sz="2000" dirty="0">
                <a:solidFill>
                  <a:srgbClr val="0000FF"/>
                </a:solidFill>
                <a:latin typeface="楷体_GB2312" pitchFamily="49" charset="-122"/>
                <a:ea typeface="楷体_GB2312" pitchFamily="49" charset="-122"/>
              </a:rPr>
              <a:t>）既有对自然</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风与日</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摧残百花的 ，又有对社会</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风与日</a:t>
            </a:r>
            <a:r>
              <a:rPr kumimoji="1" lang="zh-CN" altLang="en-US" sz="2000" dirty="0">
                <a:solidFill>
                  <a:srgbClr val="0000FF"/>
                </a:solidFill>
                <a:latin typeface="Times New Roman" pitchFamily="18" charset="0"/>
                <a:ea typeface="楷体_GB2312" pitchFamily="49" charset="-122"/>
              </a:rPr>
              <a:t>”</a:t>
            </a:r>
            <a:r>
              <a:rPr kumimoji="1" lang="zh-CN" altLang="en-US" sz="2000" dirty="0">
                <a:solidFill>
                  <a:srgbClr val="0000FF"/>
                </a:solidFill>
                <a:latin typeface="楷体_GB2312" pitchFamily="49" charset="-122"/>
                <a:ea typeface="楷体_GB2312" pitchFamily="49" charset="-122"/>
              </a:rPr>
              <a:t>摧残香花所喻君子的伤感。</a:t>
            </a:r>
          </a:p>
        </p:txBody>
      </p:sp>
    </p:spTree>
    <p:extLst>
      <p:ext uri="{BB962C8B-B14F-4D97-AF65-F5344CB8AC3E}">
        <p14:creationId xmlns="" xmlns:p14="http://schemas.microsoft.com/office/powerpoint/2010/main" val="10307478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49" name="Picture 1" descr="C:\Users\lenovo\Desktop\201610正定高考研讨\webwxgetmsgimg 4_结果.jpg"/>
          <p:cNvPicPr>
            <a:picLocks noChangeAspect="1" noChangeArrowheads="1"/>
          </p:cNvPicPr>
          <p:nvPr/>
        </p:nvPicPr>
        <p:blipFill>
          <a:blip r:embed="rId2" cstate="print"/>
          <a:srcRect/>
          <a:stretch>
            <a:fillRect/>
          </a:stretch>
        </p:blipFill>
        <p:spPr bwMode="auto">
          <a:xfrm>
            <a:off x="611560" y="1"/>
            <a:ext cx="4104456" cy="5143500"/>
          </a:xfrm>
          <a:prstGeom prst="rect">
            <a:avLst/>
          </a:prstGeom>
          <a:noFill/>
        </p:spPr>
      </p:pic>
      <p:pic>
        <p:nvPicPr>
          <p:cNvPr id="309250" name="Picture 2" descr="C:\Users\lenovo\Desktop\201610正定高考研讨\webwxgetmsgimg3_结果.jpg"/>
          <p:cNvPicPr>
            <a:picLocks noChangeAspect="1" noChangeArrowheads="1"/>
          </p:cNvPicPr>
          <p:nvPr/>
        </p:nvPicPr>
        <p:blipFill>
          <a:blip r:embed="rId3" cstate="print"/>
          <a:srcRect/>
          <a:stretch>
            <a:fillRect/>
          </a:stretch>
        </p:blipFill>
        <p:spPr bwMode="auto">
          <a:xfrm>
            <a:off x="4644008" y="0"/>
            <a:ext cx="4019106" cy="51435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ext Box 2"/>
          <p:cNvSpPr txBox="1">
            <a:spLocks noChangeArrowheads="1"/>
          </p:cNvSpPr>
          <p:nvPr/>
        </p:nvSpPr>
        <p:spPr bwMode="auto">
          <a:xfrm>
            <a:off x="179512" y="195503"/>
            <a:ext cx="8820150" cy="4478147"/>
          </a:xfrm>
          <a:prstGeom prst="rect">
            <a:avLst/>
          </a:prstGeom>
          <a:noFill/>
          <a:ln w="9525">
            <a:noFill/>
            <a:miter lim="800000"/>
            <a:headEnd/>
            <a:tailEnd/>
          </a:ln>
        </p:spPr>
        <p:txBody>
          <a:bodyPr lIns="91438" tIns="45719" rIns="91438" bIns="45719">
            <a:spAutoFit/>
          </a:bodyPr>
          <a:lstStyle/>
          <a:p>
            <a:pPr>
              <a:lnSpc>
                <a:spcPct val="125000"/>
              </a:lnSpc>
            </a:pPr>
            <a:r>
              <a:rPr kumimoji="1" lang="en-US" altLang="zh-CN" sz="2400" dirty="0">
                <a:solidFill>
                  <a:srgbClr val="FF3300"/>
                </a:solidFill>
                <a:latin typeface="黑体" pitchFamily="2" charset="-122"/>
                <a:ea typeface="黑体" pitchFamily="2" charset="-122"/>
              </a:rPr>
              <a:t>2005</a:t>
            </a:r>
            <a:r>
              <a:rPr kumimoji="1" lang="zh-CN" altLang="en-US" sz="2400" dirty="0">
                <a:solidFill>
                  <a:srgbClr val="FF3300"/>
                </a:solidFill>
                <a:latin typeface="黑体" pitchFamily="2" charset="-122"/>
                <a:ea typeface="黑体" pitchFamily="2" charset="-122"/>
              </a:rPr>
              <a:t>天津卷</a:t>
            </a:r>
            <a:r>
              <a:rPr kumimoji="1" lang="en-US" altLang="zh-CN" sz="2400" dirty="0">
                <a:solidFill>
                  <a:srgbClr val="FF3300"/>
                </a:solidFill>
                <a:latin typeface="黑体" pitchFamily="2" charset="-122"/>
                <a:ea typeface="黑体" pitchFamily="2" charset="-122"/>
              </a:rPr>
              <a:t>16</a:t>
            </a:r>
            <a:r>
              <a:rPr kumimoji="1" lang="zh-CN" altLang="en-US" sz="2400" dirty="0">
                <a:solidFill>
                  <a:srgbClr val="FF3300"/>
                </a:solidFill>
                <a:latin typeface="黑体" pitchFamily="2" charset="-122"/>
                <a:ea typeface="黑体" pitchFamily="2" charset="-122"/>
              </a:rPr>
              <a:t>．阅读下面一首诗，然后回答问题。（</a:t>
            </a:r>
            <a:r>
              <a:rPr kumimoji="1" lang="en-US" altLang="zh-CN" sz="2400" dirty="0">
                <a:solidFill>
                  <a:srgbClr val="FF3300"/>
                </a:solidFill>
                <a:latin typeface="黑体" pitchFamily="2" charset="-122"/>
                <a:ea typeface="黑体" pitchFamily="2" charset="-122"/>
              </a:rPr>
              <a:t>6</a:t>
            </a:r>
            <a:r>
              <a:rPr kumimoji="1" lang="zh-CN" altLang="en-US" sz="2400" dirty="0">
                <a:solidFill>
                  <a:srgbClr val="FF3300"/>
                </a:solidFill>
                <a:latin typeface="黑体" pitchFamily="2" charset="-122"/>
                <a:ea typeface="黑体" pitchFamily="2" charset="-122"/>
              </a:rPr>
              <a:t>分）</a:t>
            </a:r>
          </a:p>
          <a:p>
            <a:pPr>
              <a:lnSpc>
                <a:spcPct val="125000"/>
              </a:lnSpc>
            </a:pPr>
            <a:endParaRPr kumimoji="1" lang="zh-CN" altLang="en-US" sz="2400" dirty="0">
              <a:solidFill>
                <a:srgbClr val="FF3300"/>
              </a:solidFill>
              <a:latin typeface="黑体" pitchFamily="2" charset="-122"/>
              <a:ea typeface="黑体" pitchFamily="2" charset="-122"/>
            </a:endParaRPr>
          </a:p>
          <a:p>
            <a:pPr>
              <a:lnSpc>
                <a:spcPct val="125000"/>
              </a:lnSpc>
            </a:pPr>
            <a:r>
              <a:rPr kumimoji="1" lang="zh-CN" altLang="en-US" sz="2000" dirty="0">
                <a:latin typeface="仿宋_GB2312" pitchFamily="49" charset="-122"/>
                <a:ea typeface="仿宋_GB2312" pitchFamily="49" charset="-122"/>
              </a:rPr>
              <a:t>             湖州歌（其六） 南宋</a:t>
            </a:r>
            <a:r>
              <a:rPr kumimoji="1" lang="zh-CN" altLang="en-US" sz="2000" dirty="0">
                <a:latin typeface="仿宋_GB2312" pitchFamily="49" charset="-122"/>
                <a:ea typeface="仿宋_GB2312" pitchFamily="49" charset="-122"/>
                <a:sym typeface="Wingdings 2"/>
              </a:rPr>
              <a:t></a:t>
            </a:r>
            <a:r>
              <a:rPr kumimoji="1" lang="zh-CN" altLang="en-US" sz="2000" dirty="0">
                <a:latin typeface="仿宋_GB2312" pitchFamily="49" charset="-122"/>
                <a:ea typeface="仿宋_GB2312" pitchFamily="49" charset="-122"/>
              </a:rPr>
              <a:t>汪元量</a:t>
            </a:r>
          </a:p>
          <a:p>
            <a:pPr>
              <a:lnSpc>
                <a:spcPct val="125000"/>
              </a:lnSpc>
            </a:pPr>
            <a:r>
              <a:rPr kumimoji="1" lang="zh-CN" altLang="en-US" sz="2000" dirty="0">
                <a:latin typeface="仿宋_GB2312" pitchFamily="49" charset="-122"/>
                <a:ea typeface="仿宋_GB2312" pitchFamily="49" charset="-122"/>
              </a:rPr>
              <a:t>          北望烟云不尽头， 大江东去水悠悠。</a:t>
            </a:r>
          </a:p>
          <a:p>
            <a:pPr>
              <a:lnSpc>
                <a:spcPct val="125000"/>
              </a:lnSpc>
            </a:pPr>
            <a:r>
              <a:rPr kumimoji="1" lang="zh-CN" altLang="en-US" sz="2000" dirty="0">
                <a:latin typeface="仿宋_GB2312" pitchFamily="49" charset="-122"/>
                <a:ea typeface="仿宋_GB2312" pitchFamily="49" charset="-122"/>
              </a:rPr>
              <a:t>          夕阳一片寒鸦外， 目断东西四百州。</a:t>
            </a:r>
          </a:p>
          <a:p>
            <a:pPr>
              <a:lnSpc>
                <a:spcPct val="125000"/>
              </a:lnSpc>
            </a:pPr>
            <a:r>
              <a:rPr kumimoji="1" lang="zh-CN" altLang="en-US" sz="2400" dirty="0">
                <a:latin typeface="楷体_GB2312" pitchFamily="49" charset="-122"/>
                <a:ea typeface="楷体_GB2312" pitchFamily="49" charset="-122"/>
              </a:rPr>
              <a:t>         </a:t>
            </a:r>
            <a:r>
              <a:rPr kumimoji="1" lang="en-US" altLang="zh-CN" dirty="0">
                <a:latin typeface="楷体_GB2312" pitchFamily="49" charset="-122"/>
                <a:ea typeface="楷体_GB2312" pitchFamily="49" charset="-122"/>
              </a:rPr>
              <a:t>[</a:t>
            </a:r>
            <a:r>
              <a:rPr kumimoji="1" lang="zh-CN" altLang="en-US" dirty="0">
                <a:latin typeface="楷体_GB2312" pitchFamily="49" charset="-122"/>
                <a:ea typeface="楷体_GB2312" pitchFamily="49" charset="-122"/>
              </a:rPr>
              <a:t>注</a:t>
            </a:r>
            <a:r>
              <a:rPr kumimoji="1" lang="en-US" altLang="zh-CN" dirty="0">
                <a:latin typeface="楷体_GB2312" pitchFamily="49" charset="-122"/>
                <a:ea typeface="楷体_GB2312" pitchFamily="49" charset="-122"/>
              </a:rPr>
              <a:t>]</a:t>
            </a:r>
            <a:r>
              <a:rPr kumimoji="1" lang="zh-CN" altLang="en-US" dirty="0">
                <a:latin typeface="楷体_GB2312" pitchFamily="49" charset="-122"/>
                <a:ea typeface="楷体_GB2312" pitchFamily="49" charset="-122"/>
              </a:rPr>
              <a:t>此诗是元灭南宋时，作者被元军押解北上途中所作。</a:t>
            </a:r>
            <a:endParaRPr kumimoji="1" lang="zh-CN" altLang="en-US" sz="2400" dirty="0">
              <a:latin typeface="楷体_GB2312" pitchFamily="49" charset="-122"/>
              <a:ea typeface="楷体_GB2312" pitchFamily="49" charset="-122"/>
            </a:endParaRPr>
          </a:p>
          <a:p>
            <a:pPr>
              <a:lnSpc>
                <a:spcPct val="125000"/>
              </a:lnSpc>
            </a:pPr>
            <a:r>
              <a:rPr kumimoji="1" lang="zh-CN" altLang="en-US" sz="2400" dirty="0">
                <a:latin typeface="仿宋_GB2312" pitchFamily="49" charset="-122"/>
                <a:ea typeface="仿宋_GB2312" pitchFamily="49" charset="-122"/>
              </a:rPr>
              <a:t>    </a:t>
            </a:r>
          </a:p>
          <a:p>
            <a:pPr>
              <a:lnSpc>
                <a:spcPct val="125000"/>
              </a:lnSpc>
            </a:pPr>
            <a:r>
              <a:rPr kumimoji="1" lang="zh-CN" altLang="en-US" sz="2400" dirty="0">
                <a:latin typeface="仿宋_GB2312" pitchFamily="49" charset="-122"/>
                <a:ea typeface="仿宋_GB2312" pitchFamily="49" charset="-122"/>
              </a:rPr>
              <a:t>（</a:t>
            </a:r>
            <a:r>
              <a:rPr kumimoji="1" lang="en-US" altLang="zh-CN" sz="2400" dirty="0">
                <a:latin typeface="仿宋_GB2312" pitchFamily="49" charset="-122"/>
                <a:ea typeface="仿宋_GB2312" pitchFamily="49" charset="-122"/>
              </a:rPr>
              <a:t>1</a:t>
            </a:r>
            <a:r>
              <a:rPr kumimoji="1" lang="zh-CN" altLang="en-US" sz="2400" dirty="0">
                <a:latin typeface="仿宋_GB2312" pitchFamily="49" charset="-122"/>
                <a:ea typeface="仿宋_GB2312" pitchFamily="49" charset="-122"/>
              </a:rPr>
              <a:t>）简析</a:t>
            </a:r>
            <a:r>
              <a:rPr kumimoji="1" lang="zh-CN" altLang="en-US" sz="2400" dirty="0">
                <a:latin typeface="Times New Roman" pitchFamily="18" charset="0"/>
                <a:ea typeface="仿宋_GB2312" pitchFamily="49" charset="-122"/>
              </a:rPr>
              <a:t>“</a:t>
            </a:r>
            <a:r>
              <a:rPr kumimoji="1" lang="zh-CN" altLang="en-US" sz="2400" dirty="0">
                <a:latin typeface="仿宋_GB2312" pitchFamily="49" charset="-122"/>
                <a:ea typeface="仿宋_GB2312" pitchFamily="49" charset="-122"/>
              </a:rPr>
              <a:t>望</a:t>
            </a:r>
            <a:r>
              <a:rPr kumimoji="1" lang="zh-CN" altLang="en-US" sz="2400" dirty="0">
                <a:latin typeface="Times New Roman" pitchFamily="18" charset="0"/>
                <a:ea typeface="仿宋_GB2312" pitchFamily="49" charset="-122"/>
              </a:rPr>
              <a:t>”</a:t>
            </a:r>
            <a:r>
              <a:rPr kumimoji="1" lang="zh-CN" altLang="en-US" sz="2400" dirty="0">
                <a:latin typeface="仿宋_GB2312" pitchFamily="49" charset="-122"/>
                <a:ea typeface="仿宋_GB2312" pitchFamily="49" charset="-122"/>
              </a:rPr>
              <a:t>在诗中的作用。</a:t>
            </a:r>
          </a:p>
          <a:p>
            <a:pPr>
              <a:lnSpc>
                <a:spcPct val="125000"/>
              </a:lnSpc>
            </a:pPr>
            <a:endParaRPr kumimoji="1" lang="zh-CN" altLang="en-US" sz="2400" dirty="0">
              <a:latin typeface="仿宋_GB2312" pitchFamily="49" charset="-122"/>
              <a:ea typeface="仿宋_GB2312" pitchFamily="49" charset="-122"/>
            </a:endParaRPr>
          </a:p>
          <a:p>
            <a:pPr>
              <a:lnSpc>
                <a:spcPct val="125000"/>
              </a:lnSpc>
            </a:pPr>
            <a:r>
              <a:rPr kumimoji="1" lang="zh-CN" altLang="en-US" sz="2400" dirty="0">
                <a:solidFill>
                  <a:srgbClr val="0000FF"/>
                </a:solidFill>
                <a:latin typeface="Times New Roman" pitchFamily="18" charset="0"/>
                <a:ea typeface="仿宋_GB2312" pitchFamily="49" charset="-122"/>
              </a:rPr>
              <a:t>“</a:t>
            </a:r>
            <a:r>
              <a:rPr kumimoji="1" lang="zh-CN" altLang="en-US" sz="2400" dirty="0">
                <a:solidFill>
                  <a:srgbClr val="0000FF"/>
                </a:solidFill>
                <a:latin typeface="仿宋_GB2312" pitchFamily="49" charset="-122"/>
                <a:ea typeface="仿宋_GB2312" pitchFamily="49" charset="-122"/>
              </a:rPr>
              <a:t>望</a:t>
            </a:r>
            <a:r>
              <a:rPr kumimoji="1" lang="zh-CN" altLang="en-US" sz="2400" dirty="0">
                <a:solidFill>
                  <a:srgbClr val="0000FF"/>
                </a:solidFill>
                <a:latin typeface="Times New Roman" pitchFamily="18" charset="0"/>
                <a:ea typeface="仿宋_GB2312" pitchFamily="49" charset="-122"/>
              </a:rPr>
              <a:t>”</a:t>
            </a:r>
            <a:r>
              <a:rPr kumimoji="1" lang="zh-CN" altLang="en-US" sz="2400" dirty="0">
                <a:solidFill>
                  <a:srgbClr val="0000FF"/>
                </a:solidFill>
                <a:latin typeface="仿宋_GB2312" pitchFamily="49" charset="-122"/>
                <a:ea typeface="仿宋_GB2312" pitchFamily="49" charset="-122"/>
              </a:rPr>
              <a:t>字起到全诗景物描写的统领作用。</a:t>
            </a:r>
          </a:p>
        </p:txBody>
      </p:sp>
    </p:spTree>
    <p:extLst>
      <p:ext uri="{BB962C8B-B14F-4D97-AF65-F5344CB8AC3E}">
        <p14:creationId xmlns="" xmlns:p14="http://schemas.microsoft.com/office/powerpoint/2010/main" val="39726670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ext Box 2"/>
          <p:cNvSpPr txBox="1">
            <a:spLocks noChangeArrowheads="1"/>
          </p:cNvSpPr>
          <p:nvPr/>
        </p:nvSpPr>
        <p:spPr bwMode="auto">
          <a:xfrm>
            <a:off x="35" y="11129"/>
            <a:ext cx="8964613" cy="4893645"/>
          </a:xfrm>
          <a:prstGeom prst="rect">
            <a:avLst/>
          </a:prstGeom>
          <a:noFill/>
          <a:ln w="9525">
            <a:noFill/>
            <a:miter lim="800000"/>
            <a:headEnd/>
            <a:tailEnd/>
          </a:ln>
        </p:spPr>
        <p:txBody>
          <a:bodyPr lIns="91438" tIns="45719" rIns="91438" bIns="45719">
            <a:spAutoFit/>
          </a:bodyPr>
          <a:lstStyle/>
          <a:p>
            <a:r>
              <a:rPr kumimoji="1" lang="en-US" altLang="zh-CN" sz="2400" dirty="0">
                <a:solidFill>
                  <a:srgbClr val="FF3300"/>
                </a:solidFill>
                <a:latin typeface="黑体" pitchFamily="2" charset="-122"/>
                <a:ea typeface="黑体" pitchFamily="2" charset="-122"/>
              </a:rPr>
              <a:t>2006</a:t>
            </a:r>
            <a:r>
              <a:rPr kumimoji="1" lang="zh-CN" altLang="en-US" sz="2400" dirty="0">
                <a:solidFill>
                  <a:srgbClr val="FF3300"/>
                </a:solidFill>
                <a:latin typeface="黑体" pitchFamily="2" charset="-122"/>
                <a:ea typeface="黑体" pitchFamily="2" charset="-122"/>
              </a:rPr>
              <a:t>年 辽宁</a:t>
            </a:r>
            <a:r>
              <a:rPr kumimoji="1" lang="en-US" altLang="zh-CN" sz="2400" dirty="0">
                <a:solidFill>
                  <a:srgbClr val="FF3300"/>
                </a:solidFill>
                <a:latin typeface="黑体" pitchFamily="2" charset="-122"/>
                <a:ea typeface="黑体" pitchFamily="2" charset="-122"/>
              </a:rPr>
              <a:t>16</a:t>
            </a:r>
            <a:r>
              <a:rPr kumimoji="1" lang="zh-CN" altLang="en-US" sz="2400" dirty="0">
                <a:solidFill>
                  <a:srgbClr val="FF3300"/>
                </a:solidFill>
                <a:latin typeface="黑体" pitchFamily="2" charset="-122"/>
                <a:ea typeface="黑体" pitchFamily="2" charset="-122"/>
              </a:rPr>
              <a:t>．阅读下面一首宋诗，然后回答问题。</a:t>
            </a:r>
            <a:r>
              <a:rPr kumimoji="1" lang="en-US" altLang="zh-CN" sz="2400" dirty="0">
                <a:solidFill>
                  <a:srgbClr val="FF3300"/>
                </a:solidFill>
                <a:latin typeface="黑体" pitchFamily="2" charset="-122"/>
                <a:ea typeface="黑体" pitchFamily="2" charset="-122"/>
              </a:rPr>
              <a:t>(8</a:t>
            </a:r>
            <a:r>
              <a:rPr kumimoji="1" lang="zh-CN" altLang="en-US" sz="2400" dirty="0">
                <a:solidFill>
                  <a:srgbClr val="FF3300"/>
                </a:solidFill>
                <a:latin typeface="黑体" pitchFamily="2" charset="-122"/>
                <a:ea typeface="黑体" pitchFamily="2" charset="-122"/>
              </a:rPr>
              <a:t>分</a:t>
            </a:r>
            <a:r>
              <a:rPr kumimoji="1" lang="en-US" altLang="zh-CN" sz="2400" dirty="0">
                <a:solidFill>
                  <a:srgbClr val="FF3300"/>
                </a:solidFill>
                <a:latin typeface="黑体" pitchFamily="2" charset="-122"/>
                <a:ea typeface="黑体" pitchFamily="2" charset="-122"/>
              </a:rPr>
              <a:t>)</a:t>
            </a:r>
          </a:p>
          <a:p>
            <a:endParaRPr kumimoji="1" lang="en-US" altLang="zh-CN" sz="2400" dirty="0">
              <a:solidFill>
                <a:srgbClr val="FF3300"/>
              </a:solidFill>
              <a:latin typeface="黑体" pitchFamily="2" charset="-122"/>
              <a:ea typeface="黑体" pitchFamily="2" charset="-122"/>
            </a:endParaRPr>
          </a:p>
          <a:p>
            <a:r>
              <a:rPr kumimoji="1" lang="zh-CN" altLang="en-US" dirty="0">
                <a:latin typeface="楷体_GB2312" pitchFamily="49" charset="-122"/>
                <a:ea typeface="楷体_GB2312" pitchFamily="49" charset="-122"/>
              </a:rPr>
              <a:t>           东坡①苏轼</a:t>
            </a:r>
          </a:p>
          <a:p>
            <a:r>
              <a:rPr kumimoji="1" lang="zh-CN" altLang="en-US" dirty="0">
                <a:latin typeface="楷体_GB2312" pitchFamily="49" charset="-122"/>
                <a:ea typeface="楷体_GB2312" pitchFamily="49" charset="-122"/>
              </a:rPr>
              <a:t>   雨洗东坡月色清，市人行尽野人行。</a:t>
            </a:r>
          </a:p>
          <a:p>
            <a:r>
              <a:rPr kumimoji="1" lang="zh-CN" altLang="en-US" dirty="0">
                <a:latin typeface="楷体_GB2312" pitchFamily="49" charset="-122"/>
                <a:ea typeface="楷体_GB2312" pitchFamily="49" charset="-122"/>
              </a:rPr>
              <a:t>   莫嫌荦确②坡头路，自爱铿然曳杖声。</a:t>
            </a:r>
          </a:p>
          <a:p>
            <a:r>
              <a:rPr kumimoji="1" lang="en-US" altLang="zh-CN" dirty="0">
                <a:latin typeface="仿宋_GB2312" pitchFamily="49" charset="-122"/>
                <a:ea typeface="仿宋_GB2312" pitchFamily="49" charset="-122"/>
              </a:rPr>
              <a:t>[</a:t>
            </a:r>
            <a:r>
              <a:rPr kumimoji="1" lang="zh-CN" altLang="en-US" dirty="0">
                <a:latin typeface="仿宋_GB2312" pitchFamily="49" charset="-122"/>
                <a:ea typeface="仿宋_GB2312" pitchFamily="49" charset="-122"/>
              </a:rPr>
              <a:t>注</a:t>
            </a:r>
            <a:r>
              <a:rPr kumimoji="1" lang="en-US" altLang="zh-CN" dirty="0">
                <a:latin typeface="仿宋_GB2312" pitchFamily="49" charset="-122"/>
                <a:ea typeface="仿宋_GB2312" pitchFamily="49" charset="-122"/>
              </a:rPr>
              <a:t>]①</a:t>
            </a:r>
            <a:r>
              <a:rPr kumimoji="1" lang="zh-CN" altLang="en-US" dirty="0">
                <a:latin typeface="仿宋_GB2312" pitchFamily="49" charset="-122"/>
                <a:ea typeface="仿宋_GB2312" pitchFamily="49" charset="-122"/>
              </a:rPr>
              <a:t>此诗为苏轼贬官黄州时所作。东坡，是苏轼在黄州居住与躬耕之所。②荦确：山多大石。</a:t>
            </a:r>
          </a:p>
          <a:p>
            <a:r>
              <a:rPr kumimoji="1" lang="en-US" altLang="zh-CN" sz="2400" dirty="0">
                <a:latin typeface="楷体_GB2312" pitchFamily="49" charset="-122"/>
                <a:ea typeface="楷体_GB2312" pitchFamily="49" charset="-122"/>
              </a:rPr>
              <a:t>(1)</a:t>
            </a:r>
            <a:r>
              <a:rPr kumimoji="1" lang="zh-CN" altLang="en-US" sz="2400" dirty="0">
                <a:latin typeface="楷体_GB2312" pitchFamily="49" charset="-122"/>
                <a:ea typeface="楷体_GB2312" pitchFamily="49" charset="-122"/>
              </a:rPr>
              <a:t>第一句在全诗中有何作用？请简要赏析。</a:t>
            </a:r>
            <a:r>
              <a:rPr kumimoji="1" lang="en-US" altLang="zh-CN" sz="2400" dirty="0">
                <a:latin typeface="楷体_GB2312" pitchFamily="49" charset="-122"/>
                <a:ea typeface="楷体_GB2312" pitchFamily="49" charset="-122"/>
              </a:rPr>
              <a:t>(3</a:t>
            </a:r>
            <a:r>
              <a:rPr kumimoji="1" lang="zh-CN" altLang="en-US" sz="2400" dirty="0">
                <a:latin typeface="楷体_GB2312" pitchFamily="49" charset="-122"/>
                <a:ea typeface="楷体_GB2312" pitchFamily="49" charset="-122"/>
              </a:rPr>
              <a:t>分</a:t>
            </a:r>
            <a:r>
              <a:rPr kumimoji="1" lang="en-US" altLang="zh-CN" sz="2400" dirty="0">
                <a:latin typeface="楷体_GB2312" pitchFamily="49" charset="-122"/>
                <a:ea typeface="楷体_GB2312" pitchFamily="49" charset="-122"/>
              </a:rPr>
              <a:t>)</a:t>
            </a:r>
          </a:p>
          <a:p>
            <a:r>
              <a:rPr kumimoji="1" lang="en-US" altLang="zh-CN" sz="2400" dirty="0">
                <a:latin typeface="楷体_GB2312" pitchFamily="49" charset="-122"/>
                <a:ea typeface="楷体_GB2312" pitchFamily="49" charset="-122"/>
              </a:rPr>
              <a:t>(2)</a:t>
            </a:r>
            <a:r>
              <a:rPr kumimoji="1" lang="zh-CN" altLang="en-US" sz="2400" dirty="0">
                <a:latin typeface="楷体_GB2312" pitchFamily="49" charset="-122"/>
                <a:ea typeface="楷体_GB2312" pitchFamily="49" charset="-122"/>
              </a:rPr>
              <a:t>请结合全诗赏析</a:t>
            </a:r>
            <a:r>
              <a:rPr kumimoji="1" lang="zh-CN" altLang="en-US" sz="2400" dirty="0">
                <a:latin typeface="Times New Roman" pitchFamily="18" charset="0"/>
                <a:ea typeface="楷体_GB2312" pitchFamily="49" charset="-122"/>
              </a:rPr>
              <a:t>“</a:t>
            </a:r>
            <a:r>
              <a:rPr kumimoji="1" lang="zh-CN" altLang="en-US" sz="2400" dirty="0">
                <a:latin typeface="楷体_GB2312" pitchFamily="49" charset="-122"/>
                <a:ea typeface="楷体_GB2312" pitchFamily="49" charset="-122"/>
              </a:rPr>
              <a:t>铿然</a:t>
            </a:r>
            <a:r>
              <a:rPr kumimoji="1" lang="zh-CN" altLang="en-US" sz="2400" dirty="0">
                <a:latin typeface="Times New Roman" pitchFamily="18" charset="0"/>
                <a:ea typeface="楷体_GB2312" pitchFamily="49" charset="-122"/>
              </a:rPr>
              <a:t>”</a:t>
            </a:r>
            <a:r>
              <a:rPr kumimoji="1" lang="zh-CN" altLang="en-US" sz="2400" dirty="0">
                <a:latin typeface="楷体_GB2312" pitchFamily="49" charset="-122"/>
                <a:ea typeface="楷体_GB2312" pitchFamily="49" charset="-122"/>
              </a:rPr>
              <a:t>一词的妙用。</a:t>
            </a:r>
            <a:r>
              <a:rPr kumimoji="1" lang="en-US" altLang="zh-CN" sz="2400" dirty="0">
                <a:latin typeface="楷体_GB2312" pitchFamily="49" charset="-122"/>
                <a:ea typeface="楷体_GB2312" pitchFamily="49" charset="-122"/>
              </a:rPr>
              <a:t>(5</a:t>
            </a:r>
            <a:r>
              <a:rPr kumimoji="1" lang="zh-CN" altLang="en-US" sz="2400" dirty="0">
                <a:latin typeface="楷体_GB2312" pitchFamily="49" charset="-122"/>
                <a:ea typeface="楷体_GB2312" pitchFamily="49" charset="-122"/>
              </a:rPr>
              <a:t>分</a:t>
            </a:r>
            <a:r>
              <a:rPr kumimoji="1" lang="en-US" altLang="zh-CN" sz="2400" dirty="0">
                <a:latin typeface="楷体_GB2312" pitchFamily="49" charset="-122"/>
                <a:ea typeface="楷体_GB2312" pitchFamily="49" charset="-122"/>
              </a:rPr>
              <a:t>)</a:t>
            </a:r>
          </a:p>
          <a:p>
            <a:endParaRPr kumimoji="1" lang="en-US" altLang="zh-CN" dirty="0">
              <a:latin typeface="楷体_GB2312" pitchFamily="49" charset="-122"/>
              <a:ea typeface="楷体_GB2312" pitchFamily="49" charset="-122"/>
            </a:endParaRPr>
          </a:p>
          <a:p>
            <a:r>
              <a:rPr kumimoji="1" lang="en-US" altLang="zh-CN" dirty="0">
                <a:solidFill>
                  <a:srgbClr val="0000FF"/>
                </a:solidFill>
                <a:latin typeface="楷体_GB2312" pitchFamily="49" charset="-122"/>
                <a:ea typeface="楷体_GB2312" pitchFamily="49" charset="-122"/>
              </a:rPr>
              <a:t>16</a:t>
            </a:r>
            <a:r>
              <a:rPr kumimoji="1" lang="zh-CN" altLang="en-US" dirty="0">
                <a:solidFill>
                  <a:srgbClr val="0000FF"/>
                </a:solidFill>
                <a:latin typeface="楷体_GB2312" pitchFamily="49" charset="-122"/>
                <a:ea typeface="楷体_GB2312" pitchFamily="49" charset="-122"/>
              </a:rPr>
              <a:t>．</a:t>
            </a:r>
            <a:r>
              <a:rPr kumimoji="1" lang="en-US" altLang="zh-CN" dirty="0">
                <a:solidFill>
                  <a:srgbClr val="0000FF"/>
                </a:solidFill>
                <a:latin typeface="楷体_GB2312" pitchFamily="49" charset="-122"/>
                <a:ea typeface="楷体_GB2312" pitchFamily="49" charset="-122"/>
              </a:rPr>
              <a:t>(1)</a:t>
            </a:r>
            <a:r>
              <a:rPr kumimoji="1" lang="zh-CN" altLang="en-US" dirty="0">
                <a:solidFill>
                  <a:srgbClr val="0000FF"/>
                </a:solidFill>
                <a:latin typeface="楷体_GB2312" pitchFamily="49" charset="-122"/>
                <a:ea typeface="楷体_GB2312" pitchFamily="49" charset="-122"/>
              </a:rPr>
              <a:t>第一句是全诗的铺垫，描绘出一幅雨后东坡月夜图，营造了一种清明幽静的气氛，以映衬作者心灵明澈的精神境界。</a:t>
            </a:r>
            <a:r>
              <a:rPr kumimoji="1" lang="en-US" altLang="zh-CN" dirty="0">
                <a:solidFill>
                  <a:srgbClr val="0000FF"/>
                </a:solidFill>
                <a:latin typeface="楷体_GB2312" pitchFamily="49" charset="-122"/>
                <a:ea typeface="楷体_GB2312" pitchFamily="49" charset="-122"/>
              </a:rPr>
              <a:t>(3</a:t>
            </a:r>
            <a:r>
              <a:rPr kumimoji="1" lang="zh-CN" altLang="en-US" dirty="0">
                <a:solidFill>
                  <a:srgbClr val="0000FF"/>
                </a:solidFill>
                <a:latin typeface="楷体_GB2312" pitchFamily="49" charset="-122"/>
                <a:ea typeface="楷体_GB2312" pitchFamily="49" charset="-122"/>
              </a:rPr>
              <a:t>分</a:t>
            </a:r>
            <a:r>
              <a:rPr kumimoji="1" lang="en-US" altLang="zh-CN" dirty="0">
                <a:solidFill>
                  <a:srgbClr val="0000FF"/>
                </a:solidFill>
                <a:latin typeface="楷体_GB2312" pitchFamily="49" charset="-122"/>
                <a:ea typeface="楷体_GB2312" pitchFamily="49" charset="-122"/>
              </a:rPr>
              <a:t>)</a:t>
            </a:r>
          </a:p>
          <a:p>
            <a:r>
              <a:rPr kumimoji="1" lang="en-US" altLang="zh-CN" dirty="0">
                <a:solidFill>
                  <a:srgbClr val="0000FF"/>
                </a:solidFill>
                <a:latin typeface="楷体_GB2312" pitchFamily="49" charset="-122"/>
                <a:ea typeface="楷体_GB2312" pitchFamily="49" charset="-122"/>
              </a:rPr>
              <a:t>(2)</a:t>
            </a:r>
            <a:r>
              <a:rPr kumimoji="1" lang="en-US" altLang="zh-CN" dirty="0">
                <a:solidFill>
                  <a:srgbClr val="0000FF"/>
                </a:solidFill>
                <a:latin typeface="Times New Roman" pitchFamily="18" charset="0"/>
                <a:ea typeface="楷体_GB2312" pitchFamily="49" charset="-122"/>
              </a:rPr>
              <a:t>“</a:t>
            </a:r>
            <a:r>
              <a:rPr kumimoji="1" lang="zh-CN" altLang="en-US" dirty="0">
                <a:solidFill>
                  <a:srgbClr val="0000FF"/>
                </a:solidFill>
                <a:latin typeface="楷体_GB2312" pitchFamily="49" charset="-122"/>
                <a:ea typeface="楷体_GB2312" pitchFamily="49" charset="-122"/>
              </a:rPr>
              <a:t>铿然</a:t>
            </a:r>
            <a:r>
              <a:rPr kumimoji="1" lang="zh-CN" altLang="en-US" dirty="0">
                <a:solidFill>
                  <a:srgbClr val="0000FF"/>
                </a:solidFill>
                <a:latin typeface="Times New Roman" pitchFamily="18" charset="0"/>
                <a:ea typeface="楷体_GB2312" pitchFamily="49" charset="-122"/>
              </a:rPr>
              <a:t>”</a:t>
            </a:r>
            <a:r>
              <a:rPr kumimoji="1" lang="zh-CN" altLang="en-US" dirty="0">
                <a:solidFill>
                  <a:srgbClr val="0000FF"/>
                </a:solidFill>
                <a:latin typeface="楷体_GB2312" pitchFamily="49" charset="-122"/>
                <a:ea typeface="楷体_GB2312" pitchFamily="49" charset="-122"/>
              </a:rPr>
              <a:t>一词传神地描绘出手杖碰撞在石头上发出的响亮有力的声音，与月下东坡的宁静清幽形成鲜明对比；</a:t>
            </a:r>
            <a:r>
              <a:rPr kumimoji="1" lang="en-US" altLang="zh-CN" dirty="0">
                <a:solidFill>
                  <a:srgbClr val="0000FF"/>
                </a:solidFill>
                <a:latin typeface="楷体_GB2312" pitchFamily="49" charset="-122"/>
                <a:ea typeface="楷体_GB2312" pitchFamily="49" charset="-122"/>
              </a:rPr>
              <a:t>(3</a:t>
            </a:r>
            <a:r>
              <a:rPr kumimoji="1" lang="zh-CN" altLang="en-US" dirty="0">
                <a:solidFill>
                  <a:srgbClr val="0000FF"/>
                </a:solidFill>
                <a:latin typeface="楷体_GB2312" pitchFamily="49" charset="-122"/>
                <a:ea typeface="楷体_GB2312" pitchFamily="49" charset="-122"/>
              </a:rPr>
              <a:t>分</a:t>
            </a:r>
            <a:r>
              <a:rPr kumimoji="1" lang="en-US" altLang="zh-CN" dirty="0">
                <a:solidFill>
                  <a:srgbClr val="0000FF"/>
                </a:solidFill>
                <a:latin typeface="楷体_GB2312" pitchFamily="49" charset="-122"/>
                <a:ea typeface="楷体_GB2312" pitchFamily="49" charset="-122"/>
              </a:rPr>
              <a:t>)</a:t>
            </a:r>
            <a:r>
              <a:rPr kumimoji="1" lang="zh-CN" altLang="en-US" dirty="0">
                <a:solidFill>
                  <a:srgbClr val="0000FF"/>
                </a:solidFill>
                <a:latin typeface="楷体_GB2312" pitchFamily="49" charset="-122"/>
                <a:ea typeface="楷体_GB2312" pitchFamily="49" charset="-122"/>
              </a:rPr>
              <a:t>联系前文对道路坎坷的交代，可使读者体味到作者坚守信念、乐观旷达的情怀。</a:t>
            </a:r>
            <a:r>
              <a:rPr kumimoji="1" lang="en-US" altLang="zh-CN" dirty="0">
                <a:solidFill>
                  <a:srgbClr val="0000FF"/>
                </a:solidFill>
                <a:latin typeface="楷体_GB2312" pitchFamily="49" charset="-122"/>
                <a:ea typeface="楷体_GB2312" pitchFamily="49" charset="-122"/>
              </a:rPr>
              <a:t>(2</a:t>
            </a:r>
            <a:r>
              <a:rPr kumimoji="1" lang="zh-CN" altLang="en-US" dirty="0">
                <a:solidFill>
                  <a:srgbClr val="0000FF"/>
                </a:solidFill>
                <a:latin typeface="楷体_GB2312" pitchFamily="49" charset="-122"/>
                <a:ea typeface="楷体_GB2312" pitchFamily="49" charset="-122"/>
              </a:rPr>
              <a:t>分</a:t>
            </a:r>
            <a:r>
              <a:rPr kumimoji="1" lang="en-US" altLang="zh-CN" dirty="0">
                <a:solidFill>
                  <a:srgbClr val="0000FF"/>
                </a:solidFill>
                <a:latin typeface="楷体_GB2312" pitchFamily="49" charset="-122"/>
                <a:ea typeface="楷体_GB2312" pitchFamily="49" charset="-122"/>
              </a:rPr>
              <a:t>)</a:t>
            </a:r>
          </a:p>
          <a:p>
            <a:r>
              <a:rPr kumimoji="1" lang="zh-CN" altLang="en-US" dirty="0">
                <a:solidFill>
                  <a:srgbClr val="0000FF"/>
                </a:solidFill>
                <a:latin typeface="楷体_GB2312" pitchFamily="49" charset="-122"/>
                <a:ea typeface="楷体_GB2312" pitchFamily="49" charset="-122"/>
              </a:rPr>
              <a:t>以上答案不必拘泥，言之成理即可。</a:t>
            </a:r>
          </a:p>
        </p:txBody>
      </p:sp>
    </p:spTree>
    <p:extLst>
      <p:ext uri="{BB962C8B-B14F-4D97-AF65-F5344CB8AC3E}">
        <p14:creationId xmlns="" xmlns:p14="http://schemas.microsoft.com/office/powerpoint/2010/main" val="277096854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611560" y="627534"/>
            <a:ext cx="7776864" cy="3384376"/>
          </a:xfrm>
        </p:spPr>
        <p:txBody>
          <a:bodyPr/>
          <a:lstStyle/>
          <a:p>
            <a:pPr algn="ctr" eaLnBrk="1" hangingPunct="1">
              <a:lnSpc>
                <a:spcPts val="7500"/>
              </a:lnSpc>
              <a:buNone/>
            </a:pPr>
            <a:r>
              <a:rPr lang="zh-CN" altLang="zh-CN" sz="3600" b="1" dirty="0" smtClean="0">
                <a:latin typeface="华文行楷" pitchFamily="2" charset="-122"/>
                <a:ea typeface="华文行楷" pitchFamily="2" charset="-122"/>
              </a:rPr>
              <a:t>见微知著</a:t>
            </a:r>
            <a:r>
              <a:rPr lang="zh-CN" altLang="zh-CN" sz="3600" b="1" dirty="0">
                <a:latin typeface="华文行楷" pitchFamily="2" charset="-122"/>
                <a:ea typeface="华文行楷" pitchFamily="2" charset="-122"/>
              </a:rPr>
              <a:t>缘根本，游刃有余定</a:t>
            </a:r>
            <a:r>
              <a:rPr lang="zh-CN" altLang="zh-CN" sz="3600" b="1" dirty="0" smtClean="0">
                <a:latin typeface="华文行楷" pitchFamily="2" charset="-122"/>
                <a:ea typeface="华文行楷" pitchFamily="2" charset="-122"/>
              </a:rPr>
              <a:t>乾坤</a:t>
            </a:r>
            <a:endParaRPr lang="en-US" altLang="zh-CN" sz="3600" b="1" dirty="0" smtClean="0">
              <a:latin typeface="华文行楷" pitchFamily="2" charset="-122"/>
              <a:ea typeface="华文行楷" pitchFamily="2" charset="-122"/>
            </a:endParaRPr>
          </a:p>
          <a:p>
            <a:pPr eaLnBrk="1" hangingPunct="1">
              <a:lnSpc>
                <a:spcPts val="7500"/>
              </a:lnSpc>
              <a:buNone/>
            </a:pPr>
            <a:r>
              <a:rPr lang="en-US" altLang="zh-CN" sz="3600" b="1" dirty="0" smtClean="0">
                <a:latin typeface="华文行楷" pitchFamily="2" charset="-122"/>
                <a:ea typeface="华文行楷" pitchFamily="2" charset="-122"/>
              </a:rPr>
              <a:t>                     </a:t>
            </a:r>
            <a:r>
              <a:rPr lang="zh-CN" altLang="en-US" sz="4800" b="1" dirty="0" smtClean="0">
                <a:solidFill>
                  <a:srgbClr val="FF0000"/>
                </a:solidFill>
                <a:latin typeface="黑体" pitchFamily="2" charset="-122"/>
                <a:ea typeface="黑体" pitchFamily="2" charset="-122"/>
              </a:rPr>
              <a:t>第二部分   </a:t>
            </a:r>
            <a:endParaRPr lang="en-US" altLang="zh-CN" sz="4800" b="1" dirty="0" smtClean="0">
              <a:solidFill>
                <a:srgbClr val="FF0000"/>
              </a:solidFill>
              <a:latin typeface="黑体" pitchFamily="2" charset="-122"/>
              <a:ea typeface="黑体" pitchFamily="2" charset="-122"/>
            </a:endParaRPr>
          </a:p>
          <a:p>
            <a:pPr eaLnBrk="1" hangingPunct="1">
              <a:lnSpc>
                <a:spcPts val="7500"/>
              </a:lnSpc>
              <a:buNone/>
            </a:pPr>
            <a:r>
              <a:rPr lang="zh-CN" altLang="en-US" sz="4800" b="1" dirty="0" smtClean="0">
                <a:solidFill>
                  <a:srgbClr val="FF0000"/>
                </a:solidFill>
                <a:latin typeface="黑体" pitchFamily="2" charset="-122"/>
                <a:ea typeface="黑体" pitchFamily="2" charset="-122"/>
              </a:rPr>
              <a:t>   有效策略：道术一体       </a:t>
            </a:r>
            <a:endParaRPr lang="en-US" altLang="zh-CN" sz="4800" b="1" dirty="0">
              <a:solidFill>
                <a:srgbClr val="FF0000"/>
              </a:solidFill>
              <a:latin typeface="黑体" pitchFamily="2" charset="-122"/>
              <a:ea typeface="黑体" pitchFamily="2" charset="-122"/>
            </a:endParaRPr>
          </a:p>
          <a:p>
            <a:pPr algn="ctr" eaLnBrk="1" hangingPunct="1">
              <a:buFont typeface="Wingdings" pitchFamily="2" charset="2"/>
              <a:buNone/>
            </a:pPr>
            <a:r>
              <a:rPr lang="en-US" altLang="zh-CN" sz="3600" b="1" dirty="0">
                <a:solidFill>
                  <a:srgbClr val="FF0000"/>
                </a:solidFill>
                <a:latin typeface="黑体" pitchFamily="2" charset="-122"/>
                <a:ea typeface="黑体" pitchFamily="2" charset="-122"/>
              </a:rPr>
              <a:t> </a:t>
            </a:r>
          </a:p>
          <a:p>
            <a:pPr algn="ctr" eaLnBrk="1" hangingPunct="1">
              <a:buFont typeface="Wingdings" pitchFamily="2" charset="2"/>
              <a:buNone/>
            </a:pPr>
            <a:r>
              <a:rPr lang="zh-CN" altLang="en-US" sz="3600" b="1" dirty="0">
                <a:solidFill>
                  <a:srgbClr val="FF0000"/>
                </a:solidFill>
                <a:latin typeface="黑体" pitchFamily="2" charset="-122"/>
                <a:ea typeface="黑体" pitchFamily="2" charset="-122"/>
              </a:rPr>
              <a:t> </a:t>
            </a:r>
          </a:p>
          <a:p>
            <a:pPr algn="ctr" eaLnBrk="1" hangingPunct="1">
              <a:lnSpc>
                <a:spcPct val="110000"/>
              </a:lnSpc>
              <a:buFont typeface="Wingdings" pitchFamily="2" charset="2"/>
              <a:buNone/>
            </a:pPr>
            <a:endParaRPr lang="zh-CN" altLang="en-US" sz="3600" b="1" dirty="0">
              <a:solidFill>
                <a:srgbClr val="FF0000"/>
              </a:solidFill>
              <a:latin typeface="黑体" pitchFamily="2" charset="-122"/>
              <a:ea typeface="黑体" pitchFamily="2" charset="-122"/>
            </a:endParaRPr>
          </a:p>
          <a:p>
            <a:pPr algn="ctr" eaLnBrk="1" hangingPunct="1">
              <a:buFont typeface="Wingdings" pitchFamily="2" charset="2"/>
              <a:buNone/>
            </a:pPr>
            <a:r>
              <a:rPr lang="zh-CN" altLang="en-US" sz="2800" b="1" dirty="0">
                <a:solidFill>
                  <a:srgbClr val="FF0000"/>
                </a:solidFill>
                <a:latin typeface="宋体" charset="-122"/>
                <a:ea typeface="微软雅黑"/>
                <a:cs typeface="微软雅黑"/>
              </a:rPr>
              <a:t>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539553" y="771550"/>
            <a:ext cx="7416824" cy="3804116"/>
          </a:xfrm>
          <a:prstGeom prst="rect">
            <a:avLst/>
          </a:prstGeom>
          <a:noFill/>
          <a:ln w="9525">
            <a:noFill/>
            <a:miter lim="800000"/>
            <a:headEnd/>
            <a:tailEnd/>
          </a:ln>
        </p:spPr>
        <p:txBody>
          <a:bodyPr wrap="square" lIns="91438" tIns="45719" rIns="91438" bIns="45719">
            <a:spAutoFit/>
          </a:bodyPr>
          <a:lstStyle/>
          <a:p>
            <a:pPr algn="ctr">
              <a:lnSpc>
                <a:spcPct val="130000"/>
              </a:lnSpc>
              <a:spcBef>
                <a:spcPct val="50000"/>
              </a:spcBef>
              <a:buFont typeface="Wingdings" pitchFamily="2" charset="2"/>
              <a:buNone/>
            </a:pPr>
            <a:r>
              <a:rPr lang="zh-CN" altLang="en-US" sz="3600" b="1" dirty="0" smtClean="0">
                <a:solidFill>
                  <a:srgbClr val="FF0000"/>
                </a:solidFill>
                <a:latin typeface="隶书" pitchFamily="49" charset="-122"/>
                <a:ea typeface="隶书" pitchFamily="49" charset="-122"/>
              </a:rPr>
              <a:t>科学规划和有效实施</a:t>
            </a:r>
            <a:endParaRPr lang="en-US" altLang="zh-CN" sz="3600" b="1" dirty="0" smtClean="0">
              <a:solidFill>
                <a:srgbClr val="FF0000"/>
              </a:solidFill>
              <a:latin typeface="隶书" pitchFamily="49" charset="-122"/>
              <a:ea typeface="隶书" pitchFamily="49" charset="-122"/>
            </a:endParaRPr>
          </a:p>
          <a:p>
            <a:pPr algn="ctr">
              <a:lnSpc>
                <a:spcPct val="130000"/>
              </a:lnSpc>
              <a:spcBef>
                <a:spcPct val="50000"/>
              </a:spcBef>
              <a:buFont typeface="Wingdings" pitchFamily="2" charset="2"/>
              <a:buNone/>
            </a:pPr>
            <a:r>
              <a:rPr lang="zh-CN" altLang="en-US" sz="3600" b="1" dirty="0" smtClean="0">
                <a:solidFill>
                  <a:srgbClr val="FF0000"/>
                </a:solidFill>
                <a:latin typeface="隶书" pitchFamily="49" charset="-122"/>
                <a:ea typeface="隶书" pitchFamily="49" charset="-122"/>
              </a:rPr>
              <a:t>  教学效益的最大化最优化行动</a:t>
            </a:r>
            <a:endParaRPr lang="en-US" altLang="zh-CN" sz="3600" b="1" dirty="0" smtClean="0">
              <a:solidFill>
                <a:srgbClr val="FF0000"/>
              </a:solidFill>
              <a:latin typeface="隶书" pitchFamily="49" charset="-122"/>
              <a:ea typeface="隶书" pitchFamily="49" charset="-122"/>
            </a:endParaRPr>
          </a:p>
          <a:p>
            <a:pPr algn="ctr">
              <a:lnSpc>
                <a:spcPct val="130000"/>
              </a:lnSpc>
              <a:spcBef>
                <a:spcPct val="50000"/>
              </a:spcBef>
              <a:buFont typeface="Wingdings" pitchFamily="2" charset="2"/>
              <a:buNone/>
            </a:pPr>
            <a:r>
              <a:rPr lang="zh-CN" altLang="en-US" sz="3600" b="1" dirty="0" smtClean="0">
                <a:solidFill>
                  <a:srgbClr val="FF0000"/>
                </a:solidFill>
                <a:latin typeface="隶书" pitchFamily="49" charset="-122"/>
                <a:ea typeface="隶书" pitchFamily="49" charset="-122"/>
              </a:rPr>
              <a:t>（教师</a:t>
            </a:r>
            <a:r>
              <a:rPr lang="en-US" altLang="zh-CN" sz="3200" b="1" dirty="0" smtClean="0">
                <a:solidFill>
                  <a:srgbClr val="FF0000"/>
                </a:solidFill>
                <a:latin typeface="隶书" pitchFamily="49" charset="-122"/>
                <a:ea typeface="隶书" pitchFamily="49" charset="-122"/>
              </a:rPr>
              <a:t>+</a:t>
            </a:r>
            <a:r>
              <a:rPr lang="zh-CN" altLang="en-US" sz="3600" b="1" dirty="0" smtClean="0">
                <a:solidFill>
                  <a:srgbClr val="FF0000"/>
                </a:solidFill>
                <a:latin typeface="隶书" pitchFamily="49" charset="-122"/>
                <a:ea typeface="隶书" pitchFamily="49" charset="-122"/>
              </a:rPr>
              <a:t>学</a:t>
            </a:r>
            <a:r>
              <a:rPr lang="zh-CN" altLang="en-US" sz="4000" b="1" dirty="0" smtClean="0">
                <a:solidFill>
                  <a:srgbClr val="FF0000"/>
                </a:solidFill>
                <a:latin typeface="隶书" pitchFamily="49" charset="-122"/>
                <a:ea typeface="隶书" pitchFamily="49" charset="-122"/>
              </a:rPr>
              <a:t>生</a:t>
            </a:r>
            <a:r>
              <a:rPr lang="zh-CN" altLang="en-US" sz="3600" b="1" dirty="0" smtClean="0">
                <a:solidFill>
                  <a:srgbClr val="FF0000"/>
                </a:solidFill>
                <a:latin typeface="隶书" pitchFamily="49" charset="-122"/>
                <a:ea typeface="隶书" pitchFamily="49" charset="-122"/>
              </a:rPr>
              <a:t>）</a:t>
            </a:r>
            <a:endParaRPr lang="en-US" altLang="zh-CN" sz="3600" b="1" dirty="0" smtClean="0">
              <a:solidFill>
                <a:srgbClr val="FF0000"/>
              </a:solidFill>
              <a:latin typeface="隶书" pitchFamily="49" charset="-122"/>
              <a:ea typeface="隶书" pitchFamily="49" charset="-122"/>
            </a:endParaRPr>
          </a:p>
          <a:p>
            <a:pPr algn="ctr">
              <a:lnSpc>
                <a:spcPct val="130000"/>
              </a:lnSpc>
              <a:spcBef>
                <a:spcPct val="50000"/>
              </a:spcBef>
              <a:buFont typeface="Wingdings" pitchFamily="2" charset="2"/>
              <a:buNone/>
            </a:pPr>
            <a:endParaRPr lang="en-US" altLang="zh-CN" sz="3200" b="1" dirty="0" smtClean="0">
              <a:solidFill>
                <a:srgbClr val="FF0000"/>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1115617" y="339502"/>
            <a:ext cx="6768752" cy="707884"/>
          </a:xfrm>
          <a:prstGeom prst="rect">
            <a:avLst/>
          </a:prstGeom>
          <a:noFill/>
          <a:ln w="9525">
            <a:noFill/>
            <a:miter lim="800000"/>
            <a:headEnd/>
            <a:tailEnd/>
          </a:ln>
        </p:spPr>
        <p:txBody>
          <a:bodyPr wrap="square" lIns="91438" tIns="45719" rIns="91438" bIns="45719" anchor="ctr">
            <a:spAutoFit/>
          </a:bodyPr>
          <a:lstStyle/>
          <a:p>
            <a:pPr eaLnBrk="0" hangingPunct="0"/>
            <a:r>
              <a:rPr lang="zh-CN" altLang="en-US" sz="4000" dirty="0">
                <a:solidFill>
                  <a:schemeClr val="accent2"/>
                </a:solidFill>
                <a:latin typeface="黑体" pitchFamily="2" charset="-122"/>
                <a:ea typeface="黑体" pitchFamily="2" charset="-122"/>
                <a:cs typeface="Times New Roman" pitchFamily="18" charset="0"/>
              </a:rPr>
              <a:t>  </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策略</a:t>
            </a:r>
            <a:r>
              <a:rPr lang="en-US"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1</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a:t>
            </a:r>
            <a:r>
              <a:rPr lang="zh-CN"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规划和整体意识</a:t>
            </a:r>
            <a:endPar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endParaRPr>
          </a:p>
        </p:txBody>
      </p:sp>
      <p:sp>
        <p:nvSpPr>
          <p:cNvPr id="48130" name="Text Box 4"/>
          <p:cNvSpPr txBox="1">
            <a:spLocks noChangeArrowheads="1"/>
          </p:cNvSpPr>
          <p:nvPr/>
        </p:nvSpPr>
        <p:spPr bwMode="auto">
          <a:xfrm>
            <a:off x="968375" y="1419226"/>
            <a:ext cx="7315200" cy="2677654"/>
          </a:xfrm>
          <a:prstGeom prst="rect">
            <a:avLst/>
          </a:prstGeom>
          <a:noFill/>
          <a:ln w="9525">
            <a:noFill/>
            <a:miter lim="800000"/>
            <a:headEnd/>
            <a:tailEnd/>
          </a:ln>
        </p:spPr>
        <p:txBody>
          <a:bodyPr lIns="91438" tIns="45719" rIns="91438" bIns="45719">
            <a:spAutoFit/>
          </a:bodyPr>
          <a:lstStyle/>
          <a:p>
            <a:pPr>
              <a:lnSpc>
                <a:spcPct val="130000"/>
              </a:lnSpc>
              <a:spcBef>
                <a:spcPct val="50000"/>
              </a:spcBef>
              <a:buFont typeface="Wingdings" pitchFamily="2" charset="2"/>
              <a:buNone/>
            </a:pPr>
            <a:r>
              <a:rPr lang="zh-CN" altLang="en-US" sz="2400" dirty="0">
                <a:solidFill>
                  <a:srgbClr val="0000FF"/>
                </a:solidFill>
                <a:ea typeface="仿宋_GB2312" pitchFamily="49" charset="-122"/>
              </a:rPr>
              <a:t>     </a:t>
            </a:r>
            <a:r>
              <a:rPr lang="zh-CN" altLang="en-US" sz="2400" dirty="0">
                <a:solidFill>
                  <a:srgbClr val="0000FF"/>
                </a:solidFill>
                <a:latin typeface="方正姚体"/>
                <a:ea typeface="方正姚体"/>
                <a:cs typeface="方正姚体"/>
              </a:rPr>
              <a:t>立足</a:t>
            </a:r>
            <a:r>
              <a:rPr lang="zh-CN" altLang="en-US" sz="2400" u="sng" dirty="0">
                <a:solidFill>
                  <a:srgbClr val="0000FF"/>
                </a:solidFill>
                <a:latin typeface="方正姚体"/>
                <a:ea typeface="方正姚体"/>
                <a:cs typeface="方正姚体"/>
              </a:rPr>
              <a:t>高考能力提升阶段性特点</a:t>
            </a:r>
            <a:r>
              <a:rPr lang="zh-CN" altLang="en-US" sz="2400" dirty="0">
                <a:solidFill>
                  <a:srgbClr val="0000FF"/>
                </a:solidFill>
                <a:latin typeface="方正姚体"/>
                <a:ea typeface="方正姚体"/>
                <a:cs typeface="方正姚体"/>
              </a:rPr>
              <a:t>和</a:t>
            </a:r>
            <a:r>
              <a:rPr lang="zh-CN" altLang="en-US" sz="2400" u="sng" dirty="0">
                <a:solidFill>
                  <a:srgbClr val="0000FF"/>
                </a:solidFill>
                <a:latin typeface="方正姚体"/>
                <a:ea typeface="方正姚体"/>
                <a:cs typeface="方正姚体"/>
              </a:rPr>
              <a:t>学生实际学</a:t>
            </a:r>
            <a:r>
              <a:rPr lang="zh-CN" altLang="en-US" sz="2400" dirty="0">
                <a:solidFill>
                  <a:srgbClr val="0000FF"/>
                </a:solidFill>
                <a:latin typeface="方正姚体"/>
                <a:ea typeface="方正姚体"/>
                <a:cs typeface="方正姚体"/>
              </a:rPr>
              <a:t>情，把握考点，研究透学情，精心进行备考的</a:t>
            </a:r>
            <a:r>
              <a:rPr lang="zh-CN" altLang="en-US" sz="2400" dirty="0">
                <a:solidFill>
                  <a:srgbClr val="FF3300"/>
                </a:solidFill>
                <a:latin typeface="方正姚体"/>
                <a:ea typeface="方正姚体"/>
                <a:cs typeface="方正姚体"/>
              </a:rPr>
              <a:t>顶层设计</a:t>
            </a:r>
            <a:r>
              <a:rPr lang="zh-CN" altLang="en-US" sz="2400" dirty="0">
                <a:solidFill>
                  <a:srgbClr val="0033CC"/>
                </a:solidFill>
                <a:latin typeface="方正姚体"/>
                <a:ea typeface="方正姚体"/>
                <a:cs typeface="方正姚体"/>
              </a:rPr>
              <a:t>。       </a:t>
            </a:r>
          </a:p>
          <a:p>
            <a:pPr>
              <a:lnSpc>
                <a:spcPct val="130000"/>
              </a:lnSpc>
              <a:spcBef>
                <a:spcPct val="50000"/>
              </a:spcBef>
              <a:buFont typeface="Wingdings" pitchFamily="2" charset="2"/>
              <a:buNone/>
            </a:pPr>
            <a:r>
              <a:rPr lang="zh-CN" altLang="en-US" sz="2400" dirty="0">
                <a:solidFill>
                  <a:srgbClr val="0000FF"/>
                </a:solidFill>
                <a:latin typeface="方正姚体"/>
                <a:ea typeface="方正姚体"/>
                <a:cs typeface="方正姚体"/>
              </a:rPr>
              <a:t>      每一步都</a:t>
            </a:r>
            <a:r>
              <a:rPr lang="zh-CN" altLang="en-US" sz="2400" dirty="0">
                <a:solidFill>
                  <a:srgbClr val="FF0000"/>
                </a:solidFill>
                <a:latin typeface="方正姚体"/>
                <a:ea typeface="方正姚体"/>
                <a:cs typeface="方正姚体"/>
              </a:rPr>
              <a:t>有目标，有措施，有重点，有预案，有落实情况的检测</a:t>
            </a:r>
            <a:r>
              <a:rPr lang="zh-CN" altLang="en-US" sz="2400" dirty="0">
                <a:solidFill>
                  <a:srgbClr val="0000FF"/>
                </a:solidFill>
                <a:latin typeface="方正姚体"/>
                <a:ea typeface="方正姚体"/>
                <a:cs typeface="方正姚体"/>
              </a:rPr>
              <a:t>，保证复习训练</a:t>
            </a:r>
            <a:r>
              <a:rPr lang="zh-CN" altLang="en-US" sz="2400" dirty="0">
                <a:solidFill>
                  <a:srgbClr val="FF0000"/>
                </a:solidFill>
                <a:latin typeface="方正姚体"/>
                <a:ea typeface="方正姚体"/>
                <a:cs typeface="方正姚体"/>
              </a:rPr>
              <a:t>进程和节奏</a:t>
            </a:r>
            <a:r>
              <a:rPr lang="zh-CN" altLang="en-US" sz="2400" dirty="0">
                <a:solidFill>
                  <a:srgbClr val="0000FF"/>
                </a:solidFill>
                <a:latin typeface="方正姚体"/>
                <a:ea typeface="方正姚体"/>
                <a:cs typeface="方正姚体"/>
              </a:rPr>
              <a:t>的科学、高效。</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629" name="Group 29"/>
          <p:cNvGraphicFramePr>
            <a:graphicFrameLocks noGrp="1"/>
          </p:cNvGraphicFramePr>
          <p:nvPr>
            <p:ph idx="1"/>
            <p:extLst>
              <p:ext uri="{D42A27DB-BD31-4B8C-83A1-F6EECF244321}">
                <p14:modId xmlns="" xmlns:p14="http://schemas.microsoft.com/office/powerpoint/2010/main" val="512022744"/>
              </p:ext>
            </p:extLst>
          </p:nvPr>
        </p:nvGraphicFramePr>
        <p:xfrm>
          <a:off x="555625" y="915991"/>
          <a:ext cx="8229600" cy="3808536"/>
        </p:xfrm>
        <a:graphic>
          <a:graphicData uri="http://schemas.openxmlformats.org/drawingml/2006/table">
            <a:tbl>
              <a:tblPr/>
              <a:tblGrid>
                <a:gridCol w="1721553">
                  <a:extLst>
                    <a:ext uri="{9D8B030D-6E8A-4147-A177-3AD203B41FA5}">
                      <a16:colId xmlns="" xmlns:a16="http://schemas.microsoft.com/office/drawing/2014/main" val="20000"/>
                    </a:ext>
                  </a:extLst>
                </a:gridCol>
                <a:gridCol w="4434255">
                  <a:extLst>
                    <a:ext uri="{9D8B030D-6E8A-4147-A177-3AD203B41FA5}">
                      <a16:colId xmlns="" xmlns:a16="http://schemas.microsoft.com/office/drawing/2014/main" val="20001"/>
                    </a:ext>
                  </a:extLst>
                </a:gridCol>
                <a:gridCol w="2073792">
                  <a:extLst>
                    <a:ext uri="{9D8B030D-6E8A-4147-A177-3AD203B41FA5}">
                      <a16:colId xmlns="" xmlns:a16="http://schemas.microsoft.com/office/drawing/2014/main" val="20002"/>
                    </a:ext>
                  </a:extLst>
                </a:gridCol>
              </a:tblGrid>
              <a:tr h="701830">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0000FF"/>
                          </a:solidFill>
                          <a:latin typeface="方正姚体" panose="02010601030101010101" pitchFamily="2" charset="-122"/>
                          <a:ea typeface="方正姚体" panose="02010601030101010101" pitchFamily="2" charset="-122"/>
                          <a:cs typeface="+mn-cs"/>
                        </a:rPr>
                        <a:t>第一阶段</a:t>
                      </a:r>
                    </a:p>
                  </a:txBody>
                  <a:tcPr marL="87831" marR="87831" marT="34291" marB="3429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0000FF"/>
                          </a:solidFill>
                          <a:latin typeface="方正姚体" panose="02010601030101010101" pitchFamily="2" charset="-122"/>
                          <a:ea typeface="方正姚体" panose="02010601030101010101" pitchFamily="2" charset="-122"/>
                          <a:cs typeface="+mn-cs"/>
                        </a:rPr>
                        <a:t>全面复习 </a:t>
                      </a:r>
                    </a:p>
                  </a:txBody>
                  <a:tcPr marL="87831" marR="87831" marT="34291" marB="342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a:solidFill>
                            <a:srgbClr val="0000FF"/>
                          </a:solidFill>
                          <a:latin typeface="方正姚体" panose="02010601030101010101" pitchFamily="2" charset="-122"/>
                          <a:ea typeface="方正姚体" panose="02010601030101010101" pitchFamily="2" charset="-122"/>
                          <a:cs typeface="+mn-cs"/>
                        </a:rPr>
                        <a:t>基础过关</a:t>
                      </a:r>
                    </a:p>
                  </a:txBody>
                  <a:tcPr marL="87831" marR="87831" marT="34291" marB="3429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01830">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a:solidFill>
                            <a:srgbClr val="0000FF"/>
                          </a:solidFill>
                          <a:latin typeface="方正姚体" panose="02010601030101010101" pitchFamily="2" charset="-122"/>
                          <a:ea typeface="方正姚体" panose="02010601030101010101" pitchFamily="2" charset="-122"/>
                          <a:cs typeface="+mn-cs"/>
                        </a:rPr>
                        <a:t>第二阶段</a:t>
                      </a:r>
                    </a:p>
                  </a:txBody>
                  <a:tcPr marL="87831" marR="87831" marT="34291" marB="3429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0000FF"/>
                          </a:solidFill>
                          <a:latin typeface="方正姚体" panose="02010601030101010101" pitchFamily="2" charset="-122"/>
                          <a:ea typeface="方正姚体" panose="02010601030101010101" pitchFamily="2" charset="-122"/>
                          <a:cs typeface="+mn-cs"/>
                        </a:rPr>
                        <a:t>专题（主）</a:t>
                      </a:r>
                      <a:r>
                        <a:rPr lang="en-US" altLang="zh-CN" sz="2400" kern="1200" dirty="0">
                          <a:solidFill>
                            <a:srgbClr val="0000FF"/>
                          </a:solidFill>
                          <a:latin typeface="方正姚体" panose="02010601030101010101" pitchFamily="2" charset="-122"/>
                          <a:ea typeface="方正姚体" panose="02010601030101010101" pitchFamily="2" charset="-122"/>
                          <a:cs typeface="+mn-cs"/>
                        </a:rPr>
                        <a:t>+</a:t>
                      </a:r>
                      <a:r>
                        <a:rPr lang="zh-CN" altLang="en-US" sz="2400" kern="1200" dirty="0">
                          <a:solidFill>
                            <a:srgbClr val="0000FF"/>
                          </a:solidFill>
                          <a:latin typeface="方正姚体" panose="02010601030101010101" pitchFamily="2" charset="-122"/>
                          <a:ea typeface="方正姚体" panose="02010601030101010101" pitchFamily="2" charset="-122"/>
                          <a:cs typeface="+mn-cs"/>
                        </a:rPr>
                        <a:t>综合（辅）</a:t>
                      </a:r>
                    </a:p>
                  </a:txBody>
                  <a:tcPr marL="87831" marR="87831" marT="34291" marB="342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0000FF"/>
                          </a:solidFill>
                          <a:latin typeface="方正姚体" panose="02010601030101010101" pitchFamily="2" charset="-122"/>
                          <a:ea typeface="方正姚体" panose="02010601030101010101" pitchFamily="2" charset="-122"/>
                          <a:cs typeface="+mn-cs"/>
                        </a:rPr>
                        <a:t>能力突破</a:t>
                      </a:r>
                    </a:p>
                  </a:txBody>
                  <a:tcPr marL="87831" marR="87831" marT="34291" marB="3429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202438">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第三阶段</a:t>
                      </a:r>
                    </a:p>
                  </a:txBody>
                  <a:tcPr marL="87831" marR="87831" marT="34291" marB="3429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综合（主）</a:t>
                      </a:r>
                      <a:r>
                        <a:rPr lang="en-US" altLang="zh-CN" sz="2400" kern="1200" dirty="0">
                          <a:solidFill>
                            <a:srgbClr val="FF0000"/>
                          </a:solidFill>
                          <a:latin typeface="方正姚体" panose="02010601030101010101" pitchFamily="2" charset="-122"/>
                          <a:ea typeface="方正姚体" panose="02010601030101010101" pitchFamily="2" charset="-122"/>
                          <a:cs typeface="+mn-cs"/>
                        </a:rPr>
                        <a:t>+</a:t>
                      </a:r>
                      <a:r>
                        <a:rPr lang="zh-CN" altLang="en-US" sz="2400" kern="1200" dirty="0">
                          <a:solidFill>
                            <a:srgbClr val="FF0000"/>
                          </a:solidFill>
                          <a:latin typeface="方正姚体" panose="02010601030101010101" pitchFamily="2" charset="-122"/>
                          <a:ea typeface="方正姚体" panose="02010601030101010101" pitchFamily="2" charset="-122"/>
                          <a:cs typeface="+mn-cs"/>
                        </a:rPr>
                        <a:t>专题（辅）</a:t>
                      </a:r>
                      <a:endParaRPr lang="en-US" altLang="zh-CN" sz="2400" kern="1200" dirty="0">
                        <a:solidFill>
                          <a:srgbClr val="FF0000"/>
                        </a:solidFill>
                        <a:latin typeface="方正姚体" panose="02010601030101010101" pitchFamily="2" charset="-122"/>
                        <a:ea typeface="方正姚体" panose="02010601030101010101" pitchFamily="2" charset="-122"/>
                        <a:cs typeface="+mn-cs"/>
                      </a:endParaRPr>
                    </a:p>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 问题专题和热点专题</a:t>
                      </a:r>
                    </a:p>
                  </a:txBody>
                  <a:tcPr marL="87831" marR="87831" marT="34291" marB="342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查漏补缺</a:t>
                      </a:r>
                    </a:p>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综合提升</a:t>
                      </a:r>
                    </a:p>
                  </a:txBody>
                  <a:tcPr marL="87831" marR="87831" marT="34291" marB="3429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02438">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a:solidFill>
                            <a:srgbClr val="FF0000"/>
                          </a:solidFill>
                          <a:latin typeface="方正姚体" panose="02010601030101010101" pitchFamily="2" charset="-122"/>
                          <a:ea typeface="方正姚体" panose="02010601030101010101" pitchFamily="2" charset="-122"/>
                          <a:cs typeface="+mn-cs"/>
                        </a:rPr>
                        <a:t>第四阶段</a:t>
                      </a:r>
                    </a:p>
                  </a:txBody>
                  <a:tcPr marL="87831" marR="87831" marT="34291" marB="3429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调适备考（巩固</a:t>
                      </a:r>
                      <a:r>
                        <a:rPr lang="zh-CN" altLang="zh-CN" sz="2400" kern="1200" dirty="0">
                          <a:solidFill>
                            <a:srgbClr val="FF0000"/>
                          </a:solidFill>
                          <a:latin typeface="方正姚体" panose="02010601030101010101" pitchFamily="2" charset="-122"/>
                          <a:ea typeface="方正姚体" panose="02010601030101010101" pitchFamily="2" charset="-122"/>
                          <a:cs typeface="+mn-cs"/>
                        </a:rPr>
                        <a:t>·强化·提升</a:t>
                      </a:r>
                      <a:r>
                        <a:rPr lang="zh-CN" altLang="en-US" sz="2400" kern="1200" dirty="0">
                          <a:solidFill>
                            <a:srgbClr val="FF0000"/>
                          </a:solidFill>
                          <a:latin typeface="方正姚体" panose="02010601030101010101" pitchFamily="2" charset="-122"/>
                          <a:ea typeface="方正姚体" panose="02010601030101010101" pitchFamily="2" charset="-122"/>
                          <a:cs typeface="+mn-cs"/>
                        </a:rPr>
                        <a:t>）</a:t>
                      </a:r>
                      <a:endParaRPr lang="en-US" altLang="zh-CN" sz="2400" kern="1200" dirty="0">
                        <a:solidFill>
                          <a:srgbClr val="FF0000"/>
                        </a:solidFill>
                        <a:latin typeface="方正姚体" panose="02010601030101010101" pitchFamily="2" charset="-122"/>
                        <a:ea typeface="方正姚体" panose="02010601030101010101" pitchFamily="2" charset="-122"/>
                        <a:cs typeface="+mn-cs"/>
                      </a:endParaRPr>
                    </a:p>
                    <a:p>
                      <a:pPr marL="0" marR="0" lvl="0" indent="0" algn="l" defTabSz="914400" rtl="0" eaLnBrk="1" fontAlgn="base" latinLnBrk="0" hangingPunct="1">
                        <a:lnSpc>
                          <a:spcPct val="130000"/>
                        </a:lnSpc>
                        <a:spcBef>
                          <a:spcPct val="50000"/>
                        </a:spcBef>
                        <a:spcAft>
                          <a:spcPct val="0"/>
                        </a:spcAft>
                        <a:buClrTx/>
                        <a:buSzTx/>
                        <a:buFont typeface="Arial" charset="0"/>
                        <a:buNone/>
                        <a:tabLst/>
                      </a:pPr>
                      <a:endParaRPr lang="zh-CN" altLang="en-US" sz="2400" kern="1200" dirty="0">
                        <a:solidFill>
                          <a:srgbClr val="FF0000"/>
                        </a:solidFill>
                        <a:latin typeface="方正姚体" panose="02010601030101010101" pitchFamily="2" charset="-122"/>
                        <a:ea typeface="方正姚体" panose="02010601030101010101" pitchFamily="2" charset="-122"/>
                        <a:cs typeface="+mn-cs"/>
                      </a:endParaRPr>
                    </a:p>
                  </a:txBody>
                  <a:tcPr marL="87831" marR="87831" marT="34291" marB="3429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查漏补缺</a:t>
                      </a:r>
                    </a:p>
                    <a:p>
                      <a:pPr marL="0" marR="0" lvl="0" indent="0" algn="l" defTabSz="914400" rtl="0" eaLnBrk="1" fontAlgn="base" latinLnBrk="0" hangingPunct="1">
                        <a:lnSpc>
                          <a:spcPct val="130000"/>
                        </a:lnSpc>
                        <a:spcBef>
                          <a:spcPct val="50000"/>
                        </a:spcBef>
                        <a:spcAft>
                          <a:spcPct val="0"/>
                        </a:spcAft>
                        <a:buClrTx/>
                        <a:buSzTx/>
                        <a:buFont typeface="Arial" charset="0"/>
                        <a:buNone/>
                        <a:tabLst/>
                      </a:pPr>
                      <a:r>
                        <a:rPr lang="zh-CN" altLang="en-US" sz="2400" kern="1200" dirty="0">
                          <a:solidFill>
                            <a:srgbClr val="FF0000"/>
                          </a:solidFill>
                          <a:latin typeface="方正姚体" panose="02010601030101010101" pitchFamily="2" charset="-122"/>
                          <a:ea typeface="方正姚体" panose="02010601030101010101" pitchFamily="2" charset="-122"/>
                          <a:cs typeface="+mn-cs"/>
                        </a:rPr>
                        <a:t>保温冲刺</a:t>
                      </a:r>
                    </a:p>
                  </a:txBody>
                  <a:tcPr marL="87831" marR="87831" marT="34291" marB="3429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1433625" name="Rectangle 25"/>
          <p:cNvSpPr>
            <a:spLocks noChangeArrowheads="1"/>
          </p:cNvSpPr>
          <p:nvPr/>
        </p:nvSpPr>
        <p:spPr bwMode="auto">
          <a:xfrm>
            <a:off x="684213" y="88917"/>
            <a:ext cx="8101012" cy="769439"/>
          </a:xfrm>
          <a:prstGeom prst="rect">
            <a:avLst/>
          </a:prstGeom>
          <a:noFill/>
          <a:ln w="9525" algn="ctr">
            <a:noFill/>
            <a:miter lim="800000"/>
            <a:headEnd/>
            <a:tailEnd/>
          </a:ln>
          <a:effectLst/>
        </p:spPr>
        <p:txBody>
          <a:bodyPr lIns="91438" tIns="45719" rIns="91438" bIns="45719">
            <a:spAutoFit/>
          </a:bodyPr>
          <a:lstStyle/>
          <a:p>
            <a:pPr>
              <a:defRPr/>
            </a:pPr>
            <a:r>
              <a:rPr lang="zh-CN" altLang="en-US" sz="4400" dirty="0">
                <a:solidFill>
                  <a:srgbClr val="0000FF"/>
                </a:solidFill>
                <a:effectLst>
                  <a:outerShdw blurRad="38100" dist="38100" dir="2700000" algn="tl">
                    <a:srgbClr val="C0C0C0"/>
                  </a:outerShdw>
                </a:effectLst>
                <a:ea typeface="宋体" pitchFamily="2" charset="-122"/>
              </a:rPr>
              <a:t>        </a:t>
            </a:r>
            <a:r>
              <a:rPr lang="zh-CN" altLang="en-US" sz="3600" dirty="0">
                <a:solidFill>
                  <a:srgbClr val="0000FF"/>
                </a:solidFill>
                <a:effectLst>
                  <a:outerShdw blurRad="38100" dist="38100" dir="2700000" algn="tl">
                    <a:srgbClr val="C0C0C0"/>
                  </a:outerShdw>
                </a:effectLst>
                <a:ea typeface="宋体" pitchFamily="2" charset="-122"/>
              </a:rPr>
              <a:t>高三复习阶段大体划分</a:t>
            </a:r>
            <a:endParaRPr lang="en-US" altLang="zh-CN" sz="3600" dirty="0">
              <a:solidFill>
                <a:srgbClr val="0000FF"/>
              </a:solidFill>
              <a:effectLst>
                <a:outerShdw blurRad="38100" dist="38100" dir="2700000" algn="tl">
                  <a:srgbClr val="C0C0C0"/>
                </a:outerShdw>
              </a:effectLst>
              <a:ea typeface="宋体"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32482" name="Picture 2" descr="C:\Users\lenovo\Desktop\IMG_20160325_150912.jpg"/>
          <p:cNvPicPr>
            <a:picLocks noGrp="1" noChangeAspect="1" noChangeArrowheads="1"/>
          </p:cNvPicPr>
          <p:nvPr>
            <p:ph idx="1"/>
          </p:nvPr>
        </p:nvPicPr>
        <p:blipFill>
          <a:blip r:embed="rId2" cstate="print"/>
          <a:srcRect/>
          <a:stretch>
            <a:fillRect/>
          </a:stretch>
        </p:blipFill>
        <p:spPr bwMode="auto">
          <a:xfrm>
            <a:off x="251521" y="267495"/>
            <a:ext cx="8712968" cy="4608511"/>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79513" y="267513"/>
          <a:ext cx="8784976" cy="32403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07505" y="3723878"/>
            <a:ext cx="8784976" cy="707884"/>
          </a:xfrm>
          <a:prstGeom prst="rect">
            <a:avLst/>
          </a:prstGeom>
          <a:noFill/>
        </p:spPr>
        <p:txBody>
          <a:bodyPr wrap="square" lIns="91438" tIns="45719" rIns="91438" bIns="45719" rtlCol="0">
            <a:spAutoFit/>
          </a:bodyPr>
          <a:lstStyle/>
          <a:p>
            <a:r>
              <a:rPr lang="zh-CN" altLang="en-US" sz="2000" b="1" dirty="0">
                <a:solidFill>
                  <a:srgbClr val="0000FF"/>
                </a:solidFill>
              </a:rPr>
              <a:t>平淡的故事  意蕴、情感（</a:t>
            </a:r>
            <a:r>
              <a:rPr lang="en-US" altLang="zh-CN" sz="2000" b="1" u="sng" dirty="0">
                <a:solidFill>
                  <a:srgbClr val="0000FF"/>
                </a:solidFill>
              </a:rPr>
              <a:t>《</a:t>
            </a:r>
            <a:r>
              <a:rPr lang="zh-CN" altLang="en-US" sz="2000" b="1" u="sng" dirty="0">
                <a:solidFill>
                  <a:srgbClr val="0000FF"/>
                </a:solidFill>
              </a:rPr>
              <a:t>背影</a:t>
            </a:r>
            <a:r>
              <a:rPr lang="en-US" altLang="zh-CN" sz="2000" b="1" u="sng" dirty="0">
                <a:solidFill>
                  <a:srgbClr val="0000FF"/>
                </a:solidFill>
              </a:rPr>
              <a:t>》《</a:t>
            </a:r>
            <a:r>
              <a:rPr lang="zh-CN" altLang="en-US" sz="2000" b="1" dirty="0">
                <a:solidFill>
                  <a:srgbClr val="0000FF"/>
                </a:solidFill>
              </a:rPr>
              <a:t>边城</a:t>
            </a:r>
            <a:r>
              <a:rPr lang="en-US" altLang="zh-CN" sz="2000" b="1" dirty="0">
                <a:solidFill>
                  <a:srgbClr val="0000FF"/>
                </a:solidFill>
              </a:rPr>
              <a:t>》 </a:t>
            </a:r>
            <a:r>
              <a:rPr lang="en-US" altLang="zh-CN" sz="2000" b="1" dirty="0">
                <a:solidFill>
                  <a:srgbClr val="FF3300"/>
                </a:solidFill>
              </a:rPr>
              <a:t>《</a:t>
            </a:r>
            <a:r>
              <a:rPr lang="zh-CN" altLang="en-US" sz="2000" b="1" dirty="0">
                <a:solidFill>
                  <a:srgbClr val="FF3300"/>
                </a:solidFill>
              </a:rPr>
              <a:t>马兰花</a:t>
            </a:r>
            <a:r>
              <a:rPr lang="en-US" altLang="zh-CN" sz="2000" b="1" dirty="0">
                <a:solidFill>
                  <a:srgbClr val="FF3300"/>
                </a:solidFill>
              </a:rPr>
              <a:t>》……</a:t>
            </a:r>
            <a:r>
              <a:rPr lang="zh-CN" altLang="en-US" sz="2000" b="1" dirty="0">
                <a:solidFill>
                  <a:srgbClr val="0000FF"/>
                </a:solidFill>
              </a:rPr>
              <a:t>）</a:t>
            </a:r>
            <a:endParaRPr lang="en-US" altLang="zh-CN" sz="2000" b="1" dirty="0">
              <a:solidFill>
                <a:srgbClr val="0000FF"/>
              </a:solidFill>
            </a:endParaRPr>
          </a:p>
          <a:p>
            <a:r>
              <a:rPr lang="zh-CN" altLang="en-US" sz="2000" b="1" dirty="0">
                <a:solidFill>
                  <a:srgbClr val="0000FF"/>
                </a:solidFill>
              </a:rPr>
              <a:t>生动的故事  技巧、艺术（</a:t>
            </a:r>
            <a:r>
              <a:rPr lang="en-US" altLang="zh-CN" sz="2000" b="1" dirty="0">
                <a:solidFill>
                  <a:srgbClr val="0000FF"/>
                </a:solidFill>
              </a:rPr>
              <a:t>《</a:t>
            </a:r>
            <a:r>
              <a:rPr lang="zh-CN" altLang="en-US" sz="2000" b="1" dirty="0">
                <a:solidFill>
                  <a:srgbClr val="0000FF"/>
                </a:solidFill>
              </a:rPr>
              <a:t>麦琪的礼物</a:t>
            </a:r>
            <a:r>
              <a:rPr lang="en-US" altLang="zh-CN" sz="2000" b="1" dirty="0">
                <a:solidFill>
                  <a:srgbClr val="0000FF"/>
                </a:solidFill>
              </a:rPr>
              <a:t>》《</a:t>
            </a:r>
            <a:r>
              <a:rPr lang="zh-CN" altLang="en-US" sz="2000" b="1" dirty="0">
                <a:solidFill>
                  <a:srgbClr val="0000FF"/>
                </a:solidFill>
              </a:rPr>
              <a:t>驿路梨花</a:t>
            </a:r>
            <a:r>
              <a:rPr lang="en-US" altLang="zh-CN" sz="2000" b="1" dirty="0">
                <a:solidFill>
                  <a:srgbClr val="0000FF"/>
                </a:solidFill>
              </a:rPr>
              <a:t>》</a:t>
            </a:r>
            <a:r>
              <a:rPr lang="en-US" altLang="zh-CN" sz="2000" b="1" dirty="0">
                <a:solidFill>
                  <a:srgbClr val="FF3300"/>
                </a:solidFill>
              </a:rPr>
              <a:t>《</a:t>
            </a:r>
            <a:r>
              <a:rPr lang="zh-CN" altLang="en-US" sz="2000" b="1" dirty="0">
                <a:solidFill>
                  <a:srgbClr val="FF3300"/>
                </a:solidFill>
              </a:rPr>
              <a:t>二十年以后</a:t>
            </a:r>
            <a:r>
              <a:rPr lang="en-US" altLang="zh-CN" sz="2000" b="1" dirty="0">
                <a:solidFill>
                  <a:srgbClr val="FF3300"/>
                </a:solidFill>
              </a:rPr>
              <a:t>》……</a:t>
            </a:r>
            <a:r>
              <a:rPr lang="zh-CN" altLang="en-US" sz="2000" b="1" dirty="0">
                <a:solidFill>
                  <a:srgbClr val="0000FF"/>
                </a:solidFill>
              </a:rPr>
              <a:t>）</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0770" name="Group 2"/>
          <p:cNvGraphicFramePr>
            <a:graphicFrameLocks noGrp="1"/>
          </p:cNvGraphicFramePr>
          <p:nvPr>
            <p:extLst>
              <p:ext uri="{D42A27DB-BD31-4B8C-83A1-F6EECF244321}">
                <p14:modId xmlns="" xmlns:p14="http://schemas.microsoft.com/office/powerpoint/2010/main" val="1427213401"/>
              </p:ext>
            </p:extLst>
          </p:nvPr>
        </p:nvGraphicFramePr>
        <p:xfrm>
          <a:off x="467544" y="771561"/>
          <a:ext cx="8077200" cy="3165385"/>
        </p:xfrm>
        <a:graphic>
          <a:graphicData uri="http://schemas.openxmlformats.org/drawingml/2006/table">
            <a:tbl>
              <a:tblPr/>
              <a:tblGrid>
                <a:gridCol w="2692400">
                  <a:extLst>
                    <a:ext uri="{9D8B030D-6E8A-4147-A177-3AD203B41FA5}">
                      <a16:colId xmlns:a16="http://schemas.microsoft.com/office/drawing/2014/main" xmlns="" val="20000"/>
                    </a:ext>
                  </a:extLst>
                </a:gridCol>
                <a:gridCol w="2692400">
                  <a:extLst>
                    <a:ext uri="{9D8B030D-6E8A-4147-A177-3AD203B41FA5}">
                      <a16:colId xmlns:a16="http://schemas.microsoft.com/office/drawing/2014/main" xmlns="" val="20001"/>
                    </a:ext>
                  </a:extLst>
                </a:gridCol>
                <a:gridCol w="2692400">
                  <a:extLst>
                    <a:ext uri="{9D8B030D-6E8A-4147-A177-3AD203B41FA5}">
                      <a16:colId xmlns:a16="http://schemas.microsoft.com/office/drawing/2014/main" xmlns="" val="20002"/>
                    </a:ext>
                  </a:extLst>
                </a:gridCol>
              </a:tblGrid>
              <a:tr h="1008111">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选用、仿用、变换句式</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和正确使用修辞</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0005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仿写</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0000FF"/>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rgbClr val="0000FF"/>
                          </a:solidFill>
                          <a:effectLst/>
                          <a:latin typeface="Calibri" pitchFamily="34" charset="0"/>
                          <a:ea typeface="宋体" charset="-122"/>
                          <a:cs typeface="Times New Roman" pitchFamily="18" charset="0"/>
                        </a:rPr>
                        <a:t>、构思训练；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FF0000"/>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rgbClr val="FF0000"/>
                          </a:solidFill>
                          <a:effectLst/>
                          <a:latin typeface="Calibri" pitchFamily="34" charset="0"/>
                          <a:ea typeface="宋体" charset="-122"/>
                          <a:cs typeface="Times New Roman" pitchFamily="18" charset="0"/>
                        </a:rPr>
                        <a:t>、语言生动训练；</a:t>
                      </a:r>
                      <a:endPar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000000"/>
                          </a:solidFill>
                          <a:effectLst/>
                          <a:latin typeface="Calibri" pitchFamily="34" charset="0"/>
                          <a:ea typeface="宋体" charset="-122"/>
                          <a:cs typeface="Times New Roman" pitchFamily="18" charset="0"/>
                        </a:rPr>
                        <a:t>3</a:t>
                      </a:r>
                      <a:r>
                        <a:rPr kumimoji="0" lang="zh-CN" altLang="en-US" sz="1800" b="1" i="0" u="none" strike="noStrike" cap="none" normalizeH="0" baseline="0" dirty="0">
                          <a:ln>
                            <a:noFill/>
                          </a:ln>
                          <a:solidFill>
                            <a:srgbClr val="000000"/>
                          </a:solidFill>
                          <a:effectLst/>
                          <a:latin typeface="Calibri" pitchFamily="34" charset="0"/>
                          <a:ea typeface="宋体" charset="-122"/>
                          <a:cs typeface="Times New Roman" pitchFamily="18" charset="0"/>
                        </a:rPr>
                        <a:t>、扩展语段训练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4096">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语言表达简明、连贯、得体、准确、鲜明、生动</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准确、鲜明、生动</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、点评训练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、审题立意训练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FF0000"/>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rgbClr val="FF0000"/>
                          </a:solidFill>
                          <a:effectLst/>
                          <a:latin typeface="Calibri" pitchFamily="34" charset="0"/>
                          <a:ea typeface="宋体" charset="-122"/>
                          <a:cs typeface="Times New Roman" pitchFamily="18" charset="0"/>
                        </a:rPr>
                        <a:t>、语言生动训练；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44538">
                <a:tc rowSpan="2">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图文转换</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表格类、徽标类、标识图形类</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、逻辑能力训练；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、作文布局谋篇；</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486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漫画类</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读图作文的审题训练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160791" name="Text Box 23"/>
          <p:cNvSpPr txBox="1">
            <a:spLocks noChangeArrowheads="1"/>
          </p:cNvSpPr>
          <p:nvPr/>
        </p:nvSpPr>
        <p:spPr bwMode="auto">
          <a:xfrm>
            <a:off x="899593" y="123496"/>
            <a:ext cx="7272338" cy="584773"/>
          </a:xfrm>
          <a:prstGeom prst="rect">
            <a:avLst/>
          </a:prstGeom>
          <a:noFill/>
          <a:ln w="9525">
            <a:noFill/>
            <a:miter lim="800000"/>
            <a:headEnd/>
            <a:tailEnd/>
          </a:ln>
          <a:effectLst/>
        </p:spPr>
        <p:txBody>
          <a:bodyPr lIns="91438" tIns="45719" rIns="91438" bIns="45719">
            <a:spAutoFit/>
          </a:bodyPr>
          <a:lstStyle/>
          <a:p>
            <a:pPr>
              <a:spcBef>
                <a:spcPct val="50000"/>
              </a:spcBef>
            </a:pPr>
            <a:r>
              <a:rPr lang="zh-CN" altLang="en-US" sz="3200" b="1" dirty="0"/>
              <a:t>                </a:t>
            </a:r>
            <a:r>
              <a:rPr lang="zh-CN" altLang="en-US" sz="2800" dirty="0">
                <a:solidFill>
                  <a:srgbClr val="FF0000"/>
                </a:solidFill>
                <a:ea typeface="黑体" pitchFamily="49" charset="-122"/>
              </a:rPr>
              <a:t>复习时的瞻前顾后</a:t>
            </a:r>
          </a:p>
        </p:txBody>
      </p:sp>
      <p:sp>
        <p:nvSpPr>
          <p:cNvPr id="4" name="Text Box 23"/>
          <p:cNvSpPr txBox="1">
            <a:spLocks noChangeArrowheads="1"/>
          </p:cNvSpPr>
          <p:nvPr/>
        </p:nvSpPr>
        <p:spPr bwMode="auto">
          <a:xfrm>
            <a:off x="755577" y="4083918"/>
            <a:ext cx="7272338" cy="369330"/>
          </a:xfrm>
          <a:prstGeom prst="rect">
            <a:avLst/>
          </a:prstGeom>
          <a:noFill/>
          <a:ln w="9525">
            <a:noFill/>
            <a:miter lim="800000"/>
            <a:headEnd/>
            <a:tailEnd/>
          </a:ln>
          <a:effectLst/>
        </p:spPr>
        <p:txBody>
          <a:bodyPr lIns="91438" tIns="45719" rIns="91438" bIns="45719">
            <a:spAutoFit/>
          </a:bodyPr>
          <a:lstStyle/>
          <a:p>
            <a:pPr>
              <a:spcBef>
                <a:spcPct val="50000"/>
              </a:spcBef>
            </a:pPr>
            <a:r>
              <a:rPr lang="zh-CN" altLang="en-US" b="1" dirty="0">
                <a:solidFill>
                  <a:srgbClr val="0000FF"/>
                </a:solidFill>
                <a:latin typeface="Calibri" pitchFamily="34" charset="0"/>
                <a:cs typeface="Times New Roman" pitchFamily="18" charset="0"/>
              </a:rPr>
              <a:t>     备注：小说、传记与写作打通；诗歌、现代文散文的打通</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ext Box 2"/>
          <p:cNvSpPr txBox="1">
            <a:spLocks noChangeArrowheads="1"/>
          </p:cNvSpPr>
          <p:nvPr/>
        </p:nvSpPr>
        <p:spPr bwMode="auto">
          <a:xfrm>
            <a:off x="1259633" y="1"/>
            <a:ext cx="5688013" cy="646329"/>
          </a:xfrm>
          <a:prstGeom prst="rect">
            <a:avLst/>
          </a:prstGeom>
          <a:noFill/>
          <a:ln w="9525">
            <a:noFill/>
            <a:miter lim="800000"/>
            <a:headEnd/>
            <a:tailEnd/>
          </a:ln>
        </p:spPr>
        <p:txBody>
          <a:bodyPr lIns="91438" tIns="45719" rIns="91438" bIns="45719">
            <a:spAutoFit/>
          </a:bodyPr>
          <a:lstStyle/>
          <a:p>
            <a:pPr algn="ctr">
              <a:buFont typeface="Arial" charset="0"/>
              <a:buNone/>
            </a:pPr>
            <a:r>
              <a:rPr lang="zh-CN" altLang="en-US" sz="3200" b="1" dirty="0">
                <a:solidFill>
                  <a:srgbClr val="0000FF"/>
                </a:solidFill>
                <a:latin typeface="方正姚体"/>
                <a:ea typeface="黑体" pitchFamily="2" charset="-122"/>
              </a:rPr>
              <a:t> </a:t>
            </a:r>
            <a:r>
              <a:rPr lang="en-US" altLang="zh-CN" sz="3600" dirty="0" smtClean="0">
                <a:solidFill>
                  <a:srgbClr val="FF0000"/>
                </a:solidFill>
              </a:rPr>
              <a:t> </a:t>
            </a:r>
            <a:r>
              <a:rPr lang="zh-CN" altLang="en-US" sz="3200" b="1" dirty="0" smtClean="0">
                <a:solidFill>
                  <a:srgbClr val="FF0000"/>
                </a:solidFill>
                <a:latin typeface="隶书" pitchFamily="49" charset="-122"/>
                <a:ea typeface="隶书" pitchFamily="49" charset="-122"/>
              </a:rPr>
              <a:t>规划</a:t>
            </a:r>
            <a:r>
              <a:rPr lang="en-US" altLang="zh-CN" sz="3200" b="1" dirty="0" smtClean="0">
                <a:solidFill>
                  <a:srgbClr val="FF0000"/>
                </a:solidFill>
                <a:latin typeface="隶书" pitchFamily="49" charset="-122"/>
                <a:ea typeface="隶书" pitchFamily="49" charset="-122"/>
              </a:rPr>
              <a:t>——</a:t>
            </a:r>
            <a:r>
              <a:rPr lang="zh-CN" altLang="en-US" sz="3200" b="1" dirty="0" smtClean="0">
                <a:solidFill>
                  <a:srgbClr val="FF0000"/>
                </a:solidFill>
                <a:latin typeface="Times New Roman" pitchFamily="18" charset="0"/>
                <a:ea typeface="隶书" pitchFamily="49" charset="-122"/>
                <a:cs typeface="Times New Roman" pitchFamily="18" charset="0"/>
              </a:rPr>
              <a:t>教材</a:t>
            </a:r>
            <a:r>
              <a:rPr lang="zh-CN" altLang="en-US" sz="3200" b="1" dirty="0">
                <a:solidFill>
                  <a:srgbClr val="FF0000"/>
                </a:solidFill>
                <a:latin typeface="Times New Roman" pitchFamily="18" charset="0"/>
                <a:ea typeface="隶书" pitchFamily="49" charset="-122"/>
                <a:cs typeface="Times New Roman" pitchFamily="18" charset="0"/>
              </a:rPr>
              <a:t>的</a:t>
            </a:r>
            <a:r>
              <a:rPr lang="zh-CN" altLang="en-US" sz="3200" b="1" dirty="0" smtClean="0">
                <a:solidFill>
                  <a:srgbClr val="FF0000"/>
                </a:solidFill>
                <a:latin typeface="Times New Roman" pitchFamily="18" charset="0"/>
                <a:ea typeface="隶书" pitchFamily="49" charset="-122"/>
                <a:cs typeface="Times New Roman" pitchFamily="18" charset="0"/>
              </a:rPr>
              <a:t>使用</a:t>
            </a:r>
            <a:endParaRPr lang="zh-CN" altLang="en-US" sz="3200" b="1" dirty="0">
              <a:solidFill>
                <a:srgbClr val="FF0000"/>
              </a:solidFill>
              <a:latin typeface="Times New Roman" pitchFamily="18" charset="0"/>
              <a:ea typeface="隶书" pitchFamily="49" charset="-122"/>
              <a:cs typeface="Times New Roman" pitchFamily="18" charset="0"/>
            </a:endParaRPr>
          </a:p>
        </p:txBody>
      </p:sp>
      <p:sp>
        <p:nvSpPr>
          <p:cNvPr id="161795" name="Text Box 3"/>
          <p:cNvSpPr txBox="1">
            <a:spLocks noChangeArrowheads="1"/>
          </p:cNvSpPr>
          <p:nvPr/>
        </p:nvSpPr>
        <p:spPr bwMode="auto">
          <a:xfrm>
            <a:off x="323868" y="574693"/>
            <a:ext cx="8569325" cy="461665"/>
          </a:xfrm>
          <a:prstGeom prst="rect">
            <a:avLst/>
          </a:prstGeom>
          <a:noFill/>
          <a:ln w="9525">
            <a:noFill/>
            <a:miter lim="800000"/>
            <a:headEnd/>
            <a:tailEnd/>
          </a:ln>
        </p:spPr>
        <p:txBody>
          <a:bodyPr lIns="91438" tIns="45719" rIns="91438" bIns="45719">
            <a:spAutoFit/>
          </a:bodyPr>
          <a:lstStyle/>
          <a:p>
            <a:pPr>
              <a:buFont typeface="Arial" charset="0"/>
              <a:buNone/>
            </a:pPr>
            <a:r>
              <a:rPr lang="zh-CN" altLang="en-US" sz="2400" b="1" dirty="0">
                <a:solidFill>
                  <a:srgbClr val="0033CC"/>
                </a:solidFill>
                <a:latin typeface="仿宋" pitchFamily="49" charset="-122"/>
                <a:ea typeface="仿宋" pitchFamily="49" charset="-122"/>
              </a:rPr>
              <a:t>当前这样的试卷结构、题型，用不用教材，怎么用才有用？</a:t>
            </a:r>
          </a:p>
        </p:txBody>
      </p:sp>
      <p:graphicFrame>
        <p:nvGraphicFramePr>
          <p:cNvPr id="161796" name="Object 4">
            <a:hlinkClick r:id="" action="ppaction://ole?verb=1"/>
          </p:cNvPr>
          <p:cNvGraphicFramePr>
            <a:graphicFrameLocks noChangeAspect="1"/>
          </p:cNvGraphicFramePr>
          <p:nvPr/>
        </p:nvGraphicFramePr>
        <p:xfrm>
          <a:off x="4114800" y="2490788"/>
          <a:ext cx="914400" cy="161925"/>
        </p:xfrm>
        <a:graphic>
          <a:graphicData uri="http://schemas.openxmlformats.org/presentationml/2006/ole">
            <p:oleObj spid="_x0000_s1031" r:id="rId3" imgW="394823" imgH="745778" progId="Equation.3">
              <p:embed/>
            </p:oleObj>
          </a:graphicData>
        </a:graphic>
      </p:graphicFrame>
      <p:sp>
        <p:nvSpPr>
          <p:cNvPr id="161798" name="Text Box 6"/>
          <p:cNvSpPr txBox="1">
            <a:spLocks noChangeArrowheads="1"/>
          </p:cNvSpPr>
          <p:nvPr/>
        </p:nvSpPr>
        <p:spPr bwMode="auto">
          <a:xfrm>
            <a:off x="251521" y="1050072"/>
            <a:ext cx="8761412" cy="4208842"/>
          </a:xfrm>
          <a:prstGeom prst="rect">
            <a:avLst/>
          </a:prstGeom>
          <a:noFill/>
          <a:ln w="9525">
            <a:noFill/>
            <a:miter lim="800000"/>
            <a:headEnd/>
            <a:tailEnd/>
          </a:ln>
          <a:effectLst/>
        </p:spPr>
        <p:txBody>
          <a:bodyPr lIns="91438" tIns="45719" rIns="91438" bIns="45719">
            <a:spAutoFit/>
          </a:bodyPr>
          <a:lstStyle/>
          <a:p>
            <a:pPr>
              <a:lnSpc>
                <a:spcPts val="2600"/>
              </a:lnSpc>
            </a:pPr>
            <a:r>
              <a:rPr lang="zh-CN" altLang="en-US" sz="2000" dirty="0">
                <a:solidFill>
                  <a:srgbClr val="4F81BD"/>
                </a:solidFill>
              </a:rPr>
              <a:t> </a:t>
            </a:r>
            <a:r>
              <a:rPr lang="zh-CN" altLang="en-US" sz="2000" b="1" dirty="0">
                <a:solidFill>
                  <a:srgbClr val="FF0000"/>
                </a:solidFill>
                <a:latin typeface="方正姚体" pitchFamily="2" charset="-122"/>
                <a:ea typeface="方正姚体" pitchFamily="2" charset="-122"/>
              </a:rPr>
              <a:t>策略：教材升级---由“篇”到“类”，教材内容专题化</a:t>
            </a:r>
            <a:endParaRPr lang="en-US" altLang="zh-CN" sz="2000" b="1" dirty="0">
              <a:solidFill>
                <a:srgbClr val="FF0000"/>
              </a:solidFill>
              <a:latin typeface="方正姚体" pitchFamily="2" charset="-122"/>
              <a:ea typeface="方正姚体" pitchFamily="2" charset="-122"/>
            </a:endParaRPr>
          </a:p>
          <a:p>
            <a:pPr>
              <a:lnSpc>
                <a:spcPts val="2600"/>
              </a:lnSpc>
            </a:pPr>
            <a:r>
              <a:rPr lang="zh-CN" altLang="en-US" sz="2000" dirty="0">
                <a:solidFill>
                  <a:srgbClr val="0033CC"/>
                </a:solidFill>
                <a:latin typeface="方正姚体" pitchFamily="2" charset="-122"/>
                <a:ea typeface="方正姚体" pitchFamily="2" charset="-122"/>
              </a:rPr>
              <a:t>每一篇文章都是独特的“这一篇”，似乎很难找寻到通用的可操作性的方法。但从逻辑上说，每一类文章肯定有区别于其他类文章的共同特征。应基于这些特征总结出这一类文章普遍使用的方法。（第一轮）</a:t>
            </a:r>
            <a:endParaRPr lang="en-US" altLang="zh-CN" sz="2000" dirty="0">
              <a:solidFill>
                <a:srgbClr val="0033CC"/>
              </a:solidFill>
              <a:latin typeface="方正姚体" pitchFamily="2" charset="-122"/>
              <a:ea typeface="方正姚体" pitchFamily="2" charset="-122"/>
            </a:endParaRPr>
          </a:p>
          <a:p>
            <a:pPr>
              <a:lnSpc>
                <a:spcPts val="2600"/>
              </a:lnSpc>
            </a:pPr>
            <a:endParaRPr lang="zh-CN" altLang="en-US" sz="2000" dirty="0">
              <a:solidFill>
                <a:srgbClr val="0033CC"/>
              </a:solidFill>
              <a:latin typeface="方正姚体" pitchFamily="2" charset="-122"/>
              <a:ea typeface="方正姚体" pitchFamily="2" charset="-122"/>
            </a:endParaRPr>
          </a:p>
          <a:p>
            <a:pPr>
              <a:lnSpc>
                <a:spcPts val="2600"/>
              </a:lnSpc>
            </a:pPr>
            <a:r>
              <a:rPr lang="zh-CN" altLang="en-US" sz="2000" b="1" dirty="0">
                <a:solidFill>
                  <a:srgbClr val="FF0000"/>
                </a:solidFill>
                <a:latin typeface="方正姚体" pitchFamily="2" charset="-122"/>
                <a:ea typeface="方正姚体" pitchFamily="2" charset="-122"/>
              </a:rPr>
              <a:t>策略：专题内容比较读。</a:t>
            </a:r>
            <a:r>
              <a:rPr lang="zh-CN" altLang="en-US" sz="2000" dirty="0">
                <a:solidFill>
                  <a:srgbClr val="FF0000"/>
                </a:solidFill>
                <a:latin typeface="方正姚体" pitchFamily="2" charset="-122"/>
                <a:ea typeface="方正姚体" pitchFamily="2" charset="-122"/>
              </a:rPr>
              <a:t>专题化比较阅读</a:t>
            </a:r>
            <a:r>
              <a:rPr lang="zh-CN" altLang="en-US" sz="2000" dirty="0">
                <a:solidFill>
                  <a:srgbClr val="0033CC"/>
                </a:solidFill>
                <a:latin typeface="方正姚体" pitchFamily="2" charset="-122"/>
                <a:ea typeface="方正姚体" pitchFamily="2" charset="-122"/>
              </a:rPr>
              <a:t>是鉴赏的有效途径。其实，2014、2015高考北京卷有多道比较阅读题。（第二轮）</a:t>
            </a:r>
            <a:endParaRPr lang="en-US" altLang="zh-CN" sz="2000" dirty="0">
              <a:solidFill>
                <a:srgbClr val="0033CC"/>
              </a:solidFill>
              <a:latin typeface="方正姚体" pitchFamily="2" charset="-122"/>
              <a:ea typeface="方正姚体" pitchFamily="2" charset="-122"/>
            </a:endParaRPr>
          </a:p>
          <a:p>
            <a:pPr>
              <a:lnSpc>
                <a:spcPts val="2600"/>
              </a:lnSpc>
            </a:pPr>
            <a:endParaRPr lang="en-US" altLang="zh-CN" sz="2000" dirty="0">
              <a:solidFill>
                <a:srgbClr val="0033CC"/>
              </a:solidFill>
              <a:latin typeface="方正姚体" pitchFamily="2" charset="-122"/>
              <a:ea typeface="方正姚体" pitchFamily="2" charset="-122"/>
            </a:endParaRPr>
          </a:p>
          <a:p>
            <a:pPr>
              <a:lnSpc>
                <a:spcPts val="2600"/>
              </a:lnSpc>
            </a:pPr>
            <a:r>
              <a:rPr lang="zh-CN" altLang="en-US" sz="2000" b="1" dirty="0">
                <a:solidFill>
                  <a:srgbClr val="FF0000"/>
                </a:solidFill>
                <a:latin typeface="方正姚体" pitchFamily="2" charset="-122"/>
                <a:ea typeface="方正姚体" pitchFamily="2" charset="-122"/>
              </a:rPr>
              <a:t>策略：试卷内容课本化。</a:t>
            </a:r>
            <a:r>
              <a:rPr lang="en-US" altLang="zh-CN" sz="2000" dirty="0">
                <a:solidFill>
                  <a:srgbClr val="0033CC"/>
                </a:solidFill>
                <a:latin typeface="方正姚体" pitchFamily="2" charset="-122"/>
                <a:ea typeface="方正姚体" pitchFamily="2" charset="-122"/>
              </a:rPr>
              <a:t>2015</a:t>
            </a:r>
            <a:r>
              <a:rPr lang="zh-CN" altLang="en-US" sz="2000" dirty="0">
                <a:solidFill>
                  <a:srgbClr val="0033CC"/>
                </a:solidFill>
                <a:latin typeface="方正姚体" pitchFamily="2" charset="-122"/>
                <a:ea typeface="方正姚体" pitchFamily="2" charset="-122"/>
              </a:rPr>
              <a:t>课标卷</a:t>
            </a:r>
            <a:r>
              <a:rPr lang="en-US" altLang="zh-CN" sz="2000" dirty="0">
                <a:solidFill>
                  <a:srgbClr val="0033CC"/>
                </a:solidFill>
                <a:latin typeface="方正姚体" pitchFamily="2" charset="-122"/>
                <a:ea typeface="方正姚体" pitchFamily="2" charset="-122"/>
              </a:rPr>
              <a:t>《</a:t>
            </a:r>
            <a:r>
              <a:rPr lang="zh-CN" altLang="en-US" sz="2000" dirty="0">
                <a:solidFill>
                  <a:srgbClr val="0033CC"/>
                </a:solidFill>
                <a:latin typeface="方正姚体" pitchFamily="2" charset="-122"/>
                <a:ea typeface="方正姚体" pitchFamily="2" charset="-122"/>
              </a:rPr>
              <a:t>发临洮将赴北庭留别</a:t>
            </a:r>
            <a:r>
              <a:rPr lang="en-US" altLang="zh-CN" sz="2000" dirty="0">
                <a:solidFill>
                  <a:srgbClr val="0033CC"/>
                </a:solidFill>
                <a:latin typeface="方正姚体" pitchFamily="2" charset="-122"/>
                <a:ea typeface="方正姚体" pitchFamily="2" charset="-122"/>
              </a:rPr>
              <a:t>》</a:t>
            </a:r>
            <a:r>
              <a:rPr lang="zh-CN" altLang="en-US" sz="2000" dirty="0">
                <a:solidFill>
                  <a:srgbClr val="0033CC"/>
                </a:solidFill>
                <a:latin typeface="方正姚体" pitchFamily="2" charset="-122"/>
                <a:ea typeface="方正姚体" pitchFamily="2" charset="-122"/>
              </a:rPr>
              <a:t>尾联表达了作者什么样的思想感情？对全诗的感情抒发有怎样的作用？</a:t>
            </a:r>
            <a:r>
              <a:rPr lang="zh-CN" altLang="en-US" sz="2000" dirty="0">
                <a:solidFill>
                  <a:srgbClr val="FF0000"/>
                </a:solidFill>
                <a:latin typeface="方正姚体" pitchFamily="2" charset="-122"/>
                <a:ea typeface="方正姚体" pitchFamily="2" charset="-122"/>
              </a:rPr>
              <a:t>“课本典型诗歌尾联专题”：</a:t>
            </a:r>
            <a:r>
              <a:rPr lang="en-US" altLang="zh-CN" sz="2000" dirty="0">
                <a:solidFill>
                  <a:srgbClr val="FF0000"/>
                </a:solidFill>
                <a:latin typeface="方正姚体" pitchFamily="2" charset="-122"/>
                <a:ea typeface="方正姚体" pitchFamily="2" charset="-122"/>
              </a:rPr>
              <a:t>《</a:t>
            </a:r>
            <a:r>
              <a:rPr lang="zh-CN" altLang="en-US" sz="2000" dirty="0">
                <a:solidFill>
                  <a:srgbClr val="FF0000"/>
                </a:solidFill>
                <a:latin typeface="方正姚体" pitchFamily="2" charset="-122"/>
                <a:ea typeface="方正姚体" pitchFamily="2" charset="-122"/>
              </a:rPr>
              <a:t>梦游天姥吟留别</a:t>
            </a:r>
            <a:r>
              <a:rPr lang="en-US" altLang="zh-CN" sz="2000" dirty="0">
                <a:solidFill>
                  <a:srgbClr val="FF0000"/>
                </a:solidFill>
                <a:latin typeface="方正姚体" pitchFamily="2" charset="-122"/>
                <a:ea typeface="方正姚体" pitchFamily="2" charset="-122"/>
              </a:rPr>
              <a:t>》《</a:t>
            </a:r>
            <a:r>
              <a:rPr lang="zh-CN" altLang="en-US" sz="2000" dirty="0">
                <a:solidFill>
                  <a:srgbClr val="FF0000"/>
                </a:solidFill>
                <a:latin typeface="方正姚体" pitchFamily="2" charset="-122"/>
                <a:ea typeface="方正姚体" pitchFamily="2" charset="-122"/>
              </a:rPr>
              <a:t>滕王阁诗</a:t>
            </a:r>
            <a:r>
              <a:rPr lang="en-US" altLang="zh-CN" sz="2000" dirty="0">
                <a:solidFill>
                  <a:srgbClr val="FF0000"/>
                </a:solidFill>
                <a:latin typeface="方正姚体" pitchFamily="2" charset="-122"/>
                <a:ea typeface="方正姚体" pitchFamily="2" charset="-122"/>
              </a:rPr>
              <a:t>》</a:t>
            </a:r>
            <a:r>
              <a:rPr lang="zh-CN" altLang="en-US" sz="2000" dirty="0">
                <a:solidFill>
                  <a:srgbClr val="FF0000"/>
                </a:solidFill>
                <a:latin typeface="方正姚体" pitchFamily="2" charset="-122"/>
                <a:ea typeface="方正姚体" pitchFamily="2" charset="-122"/>
              </a:rPr>
              <a:t>，非模式化的结构内容考虑。</a:t>
            </a:r>
          </a:p>
          <a:p>
            <a:pPr>
              <a:lnSpc>
                <a:spcPts val="2600"/>
              </a:lnSpc>
            </a:pPr>
            <a:endParaRPr lang="zh-CN" altLang="en-US" sz="2000" dirty="0">
              <a:solidFill>
                <a:srgbClr val="0033CC"/>
              </a:solidFill>
              <a:latin typeface="方正姚体" pitchFamily="2" charset="-122"/>
              <a:ea typeface="方正姚体" pitchFamily="2" charset="-122"/>
            </a:endParaRPr>
          </a:p>
        </p:txBody>
      </p:sp>
    </p:spTree>
    <p:extLst>
      <p:ext uri="{BB962C8B-B14F-4D97-AF65-F5344CB8AC3E}">
        <p14:creationId xmlns="" xmlns:p14="http://schemas.microsoft.com/office/powerpoint/2010/main" val="1726708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diamond(in)">
                                      <p:cBhvr>
                                        <p:cTn id="7" dur="2000"/>
                                        <p:tgtEl>
                                          <p:spTgt spid="16179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1798"/>
                                        </p:tgtEl>
                                        <p:attrNameLst>
                                          <p:attrName>style.visibility</p:attrName>
                                        </p:attrNameLst>
                                      </p:cBhvr>
                                      <p:to>
                                        <p:strVal val="visible"/>
                                      </p:to>
                                    </p:set>
                                    <p:animEffect transition="in" filter="diamond(in)">
                                      <p:cBhvr>
                                        <p:cTn id="12" dur="2000"/>
                                        <p:tgtEl>
                                          <p:spTgt spid="161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ldLvl="0" autoUpdateAnimBg="0"/>
      <p:bldP spid="161798"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67545" y="699543"/>
            <a:ext cx="7848872" cy="3816424"/>
          </a:xfrm>
        </p:spPr>
        <p:txBody>
          <a:bodyPr/>
          <a:lstStyle/>
          <a:p>
            <a:pPr algn="ctr" eaLnBrk="1" hangingPunct="1">
              <a:lnSpc>
                <a:spcPts val="7000"/>
              </a:lnSpc>
              <a:buNone/>
            </a:pPr>
            <a:r>
              <a:rPr lang="zh-CN" altLang="zh-CN" sz="3600" b="1" dirty="0">
                <a:latin typeface="华文行楷" pitchFamily="2" charset="-122"/>
                <a:ea typeface="华文行楷" pitchFamily="2" charset="-122"/>
              </a:rPr>
              <a:t>不畏浮云遮望眼，只缘身在最</a:t>
            </a:r>
            <a:r>
              <a:rPr lang="zh-CN" altLang="zh-CN" sz="3600" b="1" dirty="0" smtClean="0">
                <a:latin typeface="华文行楷" pitchFamily="2" charset="-122"/>
                <a:ea typeface="华文行楷" pitchFamily="2" charset="-122"/>
              </a:rPr>
              <a:t>高层</a:t>
            </a:r>
            <a:endParaRPr lang="en-US" altLang="zh-CN" sz="3600" dirty="0" smtClean="0">
              <a:latin typeface="华文行楷" pitchFamily="2" charset="-122"/>
              <a:ea typeface="华文行楷" pitchFamily="2" charset="-122"/>
            </a:endParaRPr>
          </a:p>
          <a:p>
            <a:pPr algn="ctr" eaLnBrk="1" hangingPunct="1">
              <a:lnSpc>
                <a:spcPts val="7000"/>
              </a:lnSpc>
              <a:buNone/>
            </a:pPr>
            <a:r>
              <a:rPr lang="zh-CN" altLang="en-US" sz="4800" b="1" dirty="0" smtClean="0">
                <a:solidFill>
                  <a:srgbClr val="FF0000"/>
                </a:solidFill>
                <a:latin typeface="黑体" pitchFamily="2" charset="-122"/>
                <a:ea typeface="黑体" pitchFamily="2" charset="-122"/>
              </a:rPr>
              <a:t> 第一部分  </a:t>
            </a:r>
            <a:endParaRPr lang="en-US" altLang="zh-CN" sz="4800" b="1" dirty="0" smtClean="0">
              <a:solidFill>
                <a:srgbClr val="FF0000"/>
              </a:solidFill>
              <a:latin typeface="黑体" pitchFamily="2" charset="-122"/>
              <a:ea typeface="黑体" pitchFamily="2" charset="-122"/>
            </a:endParaRPr>
          </a:p>
          <a:p>
            <a:pPr algn="ctr" eaLnBrk="1" hangingPunct="1">
              <a:lnSpc>
                <a:spcPts val="7000"/>
              </a:lnSpc>
              <a:buNone/>
            </a:pPr>
            <a:r>
              <a:rPr lang="zh-CN" altLang="en-US" sz="4800" b="1" dirty="0" smtClean="0">
                <a:solidFill>
                  <a:srgbClr val="FF0000"/>
                </a:solidFill>
                <a:latin typeface="黑体" pitchFamily="2" charset="-122"/>
                <a:ea typeface="黑体" pitchFamily="2" charset="-122"/>
              </a:rPr>
              <a:t>站位思考：知势与明道</a:t>
            </a:r>
            <a:endParaRPr lang="en-US" altLang="zh-CN" sz="4800" b="1" dirty="0">
              <a:solidFill>
                <a:srgbClr val="FF0000"/>
              </a:solidFill>
              <a:latin typeface="黑体" pitchFamily="2" charset="-122"/>
              <a:ea typeface="黑体" pitchFamily="2" charset="-122"/>
            </a:endParaRPr>
          </a:p>
          <a:p>
            <a:pPr algn="ctr" eaLnBrk="1" hangingPunct="1">
              <a:lnSpc>
                <a:spcPts val="7000"/>
              </a:lnSpc>
              <a:buNone/>
            </a:pPr>
            <a:r>
              <a:rPr lang="en-US" altLang="zh-CN" sz="4800" b="1" dirty="0">
                <a:solidFill>
                  <a:srgbClr val="FF0000"/>
                </a:solidFill>
                <a:latin typeface="黑体" pitchFamily="2" charset="-122"/>
                <a:ea typeface="黑体" pitchFamily="2" charset="-122"/>
              </a:rPr>
              <a:t> </a:t>
            </a:r>
          </a:p>
          <a:p>
            <a:pPr algn="ctr" eaLnBrk="1" hangingPunct="1">
              <a:lnSpc>
                <a:spcPct val="110000"/>
              </a:lnSpc>
              <a:buFont typeface="Wingdings" pitchFamily="2" charset="2"/>
              <a:buNone/>
            </a:pPr>
            <a:endParaRPr lang="zh-CN" altLang="en-US" sz="3600" b="1" dirty="0">
              <a:solidFill>
                <a:srgbClr val="FF0000"/>
              </a:solidFill>
              <a:latin typeface="黑体" pitchFamily="2" charset="-122"/>
              <a:ea typeface="黑体" pitchFamily="2" charset="-122"/>
            </a:endParaRPr>
          </a:p>
          <a:p>
            <a:pPr algn="ctr" eaLnBrk="1" hangingPunct="1">
              <a:buFont typeface="Wingdings" pitchFamily="2" charset="2"/>
              <a:buNone/>
            </a:pPr>
            <a:r>
              <a:rPr lang="zh-CN" altLang="en-US" sz="2800" b="1" dirty="0">
                <a:solidFill>
                  <a:srgbClr val="FF0000"/>
                </a:solidFill>
                <a:latin typeface="宋体" charset="-122"/>
                <a:ea typeface="微软雅黑"/>
                <a:cs typeface="微软雅黑"/>
              </a:rPr>
              <a:t>  </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187625" y="1977684"/>
            <a:ext cx="1584176" cy="172819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zh-CN" altLang="en-US" sz="3600" b="1" dirty="0">
                <a:solidFill>
                  <a:srgbClr val="FFFF00"/>
                </a:solidFill>
              </a:rPr>
              <a:t>主要</a:t>
            </a:r>
            <a:endParaRPr lang="en-US" altLang="zh-CN" sz="3600" b="1" dirty="0">
              <a:solidFill>
                <a:srgbClr val="FFFF00"/>
              </a:solidFill>
            </a:endParaRPr>
          </a:p>
          <a:p>
            <a:pPr algn="ctr"/>
            <a:r>
              <a:rPr lang="zh-CN" altLang="en-US" sz="3600" b="1" dirty="0">
                <a:solidFill>
                  <a:srgbClr val="FFFF00"/>
                </a:solidFill>
              </a:rPr>
              <a:t>策略</a:t>
            </a:r>
          </a:p>
        </p:txBody>
      </p:sp>
      <p:sp>
        <p:nvSpPr>
          <p:cNvPr id="9" name="左大括号 8"/>
          <p:cNvSpPr/>
          <p:nvPr/>
        </p:nvSpPr>
        <p:spPr>
          <a:xfrm>
            <a:off x="2915816" y="1833863"/>
            <a:ext cx="864096" cy="2052228"/>
          </a:xfrm>
          <a:prstGeom prst="leftBrace">
            <a:avLst/>
          </a:prstGeom>
        </p:spPr>
        <p:style>
          <a:lnRef idx="3">
            <a:schemeClr val="accent2"/>
          </a:lnRef>
          <a:fillRef idx="0">
            <a:schemeClr val="accent2"/>
          </a:fillRef>
          <a:effectRef idx="2">
            <a:schemeClr val="accent2"/>
          </a:effectRef>
          <a:fontRef idx="minor">
            <a:schemeClr val="tx1"/>
          </a:fontRef>
        </p:style>
        <p:txBody>
          <a:bodyPr lIns="91438" tIns="45719" rIns="91438" bIns="45719" rtlCol="0" anchor="ctr"/>
          <a:lstStyle/>
          <a:p>
            <a:pPr algn="ctr"/>
            <a:endParaRPr lang="zh-CN" altLang="en-US">
              <a:solidFill>
                <a:prstClr val="black"/>
              </a:solidFill>
            </a:endParaRPr>
          </a:p>
        </p:txBody>
      </p:sp>
      <p:sp>
        <p:nvSpPr>
          <p:cNvPr id="11" name="矩形 10"/>
          <p:cNvSpPr/>
          <p:nvPr/>
        </p:nvSpPr>
        <p:spPr>
          <a:xfrm>
            <a:off x="4139952" y="2139702"/>
            <a:ext cx="3240360" cy="1077216"/>
          </a:xfrm>
          <a:prstGeom prst="rect">
            <a:avLst/>
          </a:prstGeom>
          <a:ln>
            <a:solidFill>
              <a:srgbClr val="C00000"/>
            </a:solidFill>
          </a:ln>
        </p:spPr>
        <p:txBody>
          <a:bodyPr wrap="square" lIns="91438" tIns="45719" rIns="91438" bIns="45719">
            <a:spAutoFit/>
          </a:bodyPr>
          <a:lstStyle/>
          <a:p>
            <a:pPr marL="514337" indent="-514337">
              <a:buFontTx/>
              <a:buAutoNum type="arabicPeriod" startAt="2"/>
            </a:pPr>
            <a:r>
              <a:rPr lang="zh-CN" altLang="en-US" sz="3200" b="1" dirty="0">
                <a:solidFill>
                  <a:srgbClr val="0000FF"/>
                </a:solidFill>
              </a:rPr>
              <a:t>由内而外</a:t>
            </a:r>
            <a:endParaRPr lang="en-US" altLang="zh-CN" sz="3200" b="1" dirty="0">
              <a:solidFill>
                <a:srgbClr val="0000FF"/>
              </a:solidFill>
            </a:endParaRPr>
          </a:p>
          <a:p>
            <a:r>
              <a:rPr lang="en-US" altLang="zh-CN" sz="3200" b="1" dirty="0">
                <a:solidFill>
                  <a:srgbClr val="0000FF"/>
                </a:solidFill>
              </a:rPr>
              <a:t>     </a:t>
            </a:r>
            <a:r>
              <a:rPr lang="zh-CN" altLang="en-US" sz="3200" b="1" dirty="0">
                <a:solidFill>
                  <a:srgbClr val="0000FF"/>
                </a:solidFill>
              </a:rPr>
              <a:t>专题拓展</a:t>
            </a:r>
          </a:p>
        </p:txBody>
      </p:sp>
      <p:sp>
        <p:nvSpPr>
          <p:cNvPr id="12" name="矩形 11"/>
          <p:cNvSpPr/>
          <p:nvPr/>
        </p:nvSpPr>
        <p:spPr>
          <a:xfrm>
            <a:off x="4139958" y="987574"/>
            <a:ext cx="3231251" cy="1077216"/>
          </a:xfrm>
          <a:prstGeom prst="rect">
            <a:avLst/>
          </a:prstGeom>
          <a:ln>
            <a:solidFill>
              <a:srgbClr val="C00000"/>
            </a:solidFill>
          </a:ln>
        </p:spPr>
        <p:txBody>
          <a:bodyPr wrap="square" lIns="91438" tIns="45719" rIns="91438" bIns="45719">
            <a:spAutoFit/>
          </a:bodyPr>
          <a:lstStyle/>
          <a:p>
            <a:r>
              <a:rPr lang="en-US" altLang="zh-CN" sz="3200" b="1" dirty="0">
                <a:solidFill>
                  <a:srgbClr val="0000FF"/>
                </a:solidFill>
              </a:rPr>
              <a:t>1.   </a:t>
            </a:r>
            <a:r>
              <a:rPr lang="zh-CN" altLang="en-US" sz="3200" b="1" dirty="0">
                <a:solidFill>
                  <a:srgbClr val="0000FF"/>
                </a:solidFill>
              </a:rPr>
              <a:t>由篇到类</a:t>
            </a:r>
            <a:endParaRPr lang="en-US" altLang="zh-CN" sz="3200" b="1" dirty="0">
              <a:solidFill>
                <a:srgbClr val="0000FF"/>
              </a:solidFill>
            </a:endParaRPr>
          </a:p>
          <a:p>
            <a:r>
              <a:rPr lang="zh-CN" altLang="en-US" sz="3200" b="1" dirty="0">
                <a:solidFill>
                  <a:srgbClr val="0000FF"/>
                </a:solidFill>
              </a:rPr>
              <a:t>      举一反三</a:t>
            </a:r>
            <a:endParaRPr lang="en-US" altLang="zh-CN" sz="3200" b="1" dirty="0">
              <a:solidFill>
                <a:srgbClr val="0000FF"/>
              </a:solidFill>
            </a:endParaRPr>
          </a:p>
        </p:txBody>
      </p:sp>
      <p:sp>
        <p:nvSpPr>
          <p:cNvPr id="13" name="矩形 12"/>
          <p:cNvSpPr/>
          <p:nvPr/>
        </p:nvSpPr>
        <p:spPr>
          <a:xfrm>
            <a:off x="4129837" y="3284634"/>
            <a:ext cx="3250485" cy="1569658"/>
          </a:xfrm>
          <a:prstGeom prst="rect">
            <a:avLst/>
          </a:prstGeom>
          <a:ln>
            <a:solidFill>
              <a:srgbClr val="C00000"/>
            </a:solidFill>
          </a:ln>
        </p:spPr>
        <p:txBody>
          <a:bodyPr wrap="square" lIns="91438" tIns="45719" rIns="91438" bIns="45719">
            <a:spAutoFit/>
          </a:bodyPr>
          <a:lstStyle/>
          <a:p>
            <a:pPr marL="514337" indent="-514337">
              <a:buFontTx/>
              <a:buAutoNum type="arabicPeriod" startAt="3"/>
            </a:pPr>
            <a:r>
              <a:rPr lang="zh-CN" altLang="en-US" sz="3200" b="1" dirty="0">
                <a:solidFill>
                  <a:srgbClr val="0000FF"/>
                </a:solidFill>
              </a:rPr>
              <a:t>由外而内</a:t>
            </a:r>
            <a:endParaRPr lang="en-US" altLang="zh-CN" sz="3200" b="1" dirty="0">
              <a:solidFill>
                <a:srgbClr val="0000FF"/>
              </a:solidFill>
            </a:endParaRPr>
          </a:p>
          <a:p>
            <a:r>
              <a:rPr lang="en-US" altLang="zh-CN" sz="3200" b="1" dirty="0">
                <a:solidFill>
                  <a:srgbClr val="0000FF"/>
                </a:solidFill>
              </a:rPr>
              <a:t>    </a:t>
            </a:r>
            <a:r>
              <a:rPr lang="en-US" altLang="zh-CN" sz="3200" b="1" dirty="0" smtClean="0">
                <a:solidFill>
                  <a:srgbClr val="0000FF"/>
                </a:solidFill>
              </a:rPr>
              <a:t> </a:t>
            </a:r>
            <a:r>
              <a:rPr lang="zh-CN" altLang="en-US" sz="3200" b="1" dirty="0" smtClean="0">
                <a:solidFill>
                  <a:srgbClr val="0000FF"/>
                </a:solidFill>
              </a:rPr>
              <a:t>关注</a:t>
            </a:r>
            <a:r>
              <a:rPr lang="zh-CN" altLang="en-US" sz="3200" b="1" dirty="0">
                <a:solidFill>
                  <a:srgbClr val="0000FF"/>
                </a:solidFill>
              </a:rPr>
              <a:t>默写</a:t>
            </a:r>
            <a:endParaRPr lang="en-US" altLang="zh-CN" sz="3200" b="1" dirty="0">
              <a:solidFill>
                <a:srgbClr val="0000FF"/>
              </a:solidFill>
            </a:endParaRPr>
          </a:p>
          <a:p>
            <a:r>
              <a:rPr lang="en-US" altLang="zh-CN" sz="3200" b="1" dirty="0">
                <a:solidFill>
                  <a:srgbClr val="0000FF"/>
                </a:solidFill>
              </a:rPr>
              <a:t>    </a:t>
            </a:r>
            <a:r>
              <a:rPr lang="en-US" altLang="zh-CN" sz="3200" b="1" dirty="0" smtClean="0">
                <a:solidFill>
                  <a:srgbClr val="0000FF"/>
                </a:solidFill>
              </a:rPr>
              <a:t> </a:t>
            </a:r>
            <a:r>
              <a:rPr lang="zh-CN" altLang="en-US" sz="3200" b="1" dirty="0" smtClean="0">
                <a:solidFill>
                  <a:srgbClr val="0000FF"/>
                </a:solidFill>
              </a:rPr>
              <a:t>突出</a:t>
            </a:r>
            <a:r>
              <a:rPr lang="zh-CN" altLang="en-US" sz="3200" b="1" dirty="0">
                <a:solidFill>
                  <a:srgbClr val="0000FF"/>
                </a:solidFill>
              </a:rPr>
              <a:t>勾连</a:t>
            </a:r>
          </a:p>
        </p:txBody>
      </p:sp>
      <p:sp>
        <p:nvSpPr>
          <p:cNvPr id="15" name="标题 2"/>
          <p:cNvSpPr>
            <a:spLocks noGrp="1"/>
          </p:cNvSpPr>
          <p:nvPr>
            <p:ph type="title"/>
          </p:nvPr>
        </p:nvSpPr>
        <p:spPr>
          <a:xfrm>
            <a:off x="179512" y="0"/>
            <a:ext cx="8640960" cy="918102"/>
          </a:xfrm>
        </p:spPr>
        <p:txBody>
          <a:bodyPr>
            <a:noAutofit/>
          </a:bodyPr>
          <a:lstStyle/>
          <a:p>
            <a:r>
              <a:rPr lang="zh-CN" altLang="en-US" sz="3600" dirty="0" smtClean="0">
                <a:solidFill>
                  <a:srgbClr val="FF0000"/>
                </a:solidFill>
                <a:latin typeface="黑体" pitchFamily="2" charset="-122"/>
                <a:ea typeface="黑体" pitchFamily="2" charset="-122"/>
                <a:cs typeface="Times New Roman" pitchFamily="18" charset="0"/>
              </a:rPr>
              <a:t>         将</a:t>
            </a:r>
            <a:r>
              <a:rPr lang="zh-CN" altLang="en-US" sz="3600" dirty="0">
                <a:solidFill>
                  <a:srgbClr val="FF0000"/>
                </a:solidFill>
                <a:latin typeface="黑体" pitchFamily="2" charset="-122"/>
                <a:ea typeface="黑体" pitchFamily="2" charset="-122"/>
                <a:cs typeface="Times New Roman" pitchFamily="18" charset="0"/>
              </a:rPr>
              <a:t>教材与复习鉴赏打通？</a:t>
            </a:r>
          </a:p>
        </p:txBody>
      </p:sp>
    </p:spTree>
    <p:extLst>
      <p:ext uri="{BB962C8B-B14F-4D97-AF65-F5344CB8AC3E}">
        <p14:creationId xmlns="" xmlns:p14="http://schemas.microsoft.com/office/powerpoint/2010/main" val="1527824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ircle(in)">
                                      <p:cBhvr>
                                        <p:cTn id="20" dur="20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ircle(in)">
                                      <p:cBhvr>
                                        <p:cTn id="2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3" y="411510"/>
            <a:ext cx="8784976" cy="3942438"/>
          </a:xfrm>
        </p:spPr>
        <p:txBody>
          <a:bodyPr>
            <a:normAutofit lnSpcReduction="10000"/>
          </a:bodyPr>
          <a:lstStyle/>
          <a:p>
            <a:pPr marL="0" indent="0" algn="ctr">
              <a:spcBef>
                <a:spcPct val="0"/>
              </a:spcBef>
              <a:buNone/>
            </a:pPr>
            <a:r>
              <a:rPr lang="zh-CN" altLang="en-US" sz="2800" b="1" dirty="0">
                <a:solidFill>
                  <a:srgbClr val="0000FF"/>
                </a:solidFill>
                <a:latin typeface="方正姚体"/>
                <a:ea typeface="黑体" pitchFamily="2" charset="-122"/>
              </a:rPr>
              <a:t>由内而外，专题拓展</a:t>
            </a:r>
          </a:p>
          <a:p>
            <a:pPr marL="0" indent="719982">
              <a:buNone/>
            </a:pPr>
            <a:r>
              <a:rPr lang="zh-CN" altLang="en-US" sz="2200" b="1" dirty="0">
                <a:solidFill>
                  <a:srgbClr val="FF0000"/>
                </a:solidFill>
              </a:rPr>
              <a:t>下面从表现手法入手，以虚写中的悬想手法为例来简要谈谈。</a:t>
            </a:r>
            <a:endParaRPr lang="en-US" altLang="zh-CN" sz="2200" b="1" dirty="0">
              <a:solidFill>
                <a:srgbClr val="FF0000"/>
              </a:solidFill>
            </a:endParaRPr>
          </a:p>
          <a:p>
            <a:pPr marL="0" indent="719982">
              <a:buNone/>
            </a:pPr>
            <a:endParaRPr lang="zh-CN" altLang="en-US" sz="2200" b="1" dirty="0">
              <a:solidFill>
                <a:srgbClr val="FF0000"/>
              </a:solidFill>
            </a:endParaRPr>
          </a:p>
          <a:p>
            <a:pPr marL="0" indent="719982">
              <a:buNone/>
            </a:pPr>
            <a:r>
              <a:rPr lang="zh-CN" altLang="en-US" sz="2400" dirty="0">
                <a:solidFill>
                  <a:srgbClr val="0000FF"/>
                </a:solidFill>
                <a:latin typeface="仿宋" pitchFamily="49" charset="-122"/>
                <a:ea typeface="仿宋" pitchFamily="49" charset="-122"/>
              </a:rPr>
              <a:t>在复习</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涉江采芙蓉</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苏幕遮</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（周邦彦）中的悬想式虚写（从对方设想的虚写）时，总结出悬想的本质就是想像，“悬想”就是诗人对某种情状或以后情景作设想或悬拟的创作手法。“悬想”手法在古典诗词中运用较广泛</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上至</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诗经</a:t>
            </a:r>
            <a:r>
              <a:rPr lang="en-US" altLang="zh-CN" sz="2400" dirty="0">
                <a:solidFill>
                  <a:srgbClr val="0000FF"/>
                </a:solidFill>
                <a:latin typeface="仿宋" pitchFamily="49" charset="-122"/>
                <a:ea typeface="仿宋" pitchFamily="49" charset="-122"/>
              </a:rPr>
              <a:t>》</a:t>
            </a:r>
            <a:r>
              <a:rPr lang="zh-CN" altLang="en-US" sz="2400" dirty="0">
                <a:solidFill>
                  <a:srgbClr val="0000FF"/>
                </a:solidFill>
                <a:latin typeface="仿宋" pitchFamily="49" charset="-122"/>
                <a:ea typeface="仿宋" pitchFamily="49" charset="-122"/>
              </a:rPr>
              <a:t>，中至唐诗宋词，晚至明清诗歌都有运用的体现。“悬想”手法的阅读鉴赏属于虚实手法鉴赏的范畴，这是与考纲要求一致的，并且这也是考生阅读鉴赏的难点，加强鉴赏训练是完全有必要的。</a:t>
            </a:r>
          </a:p>
          <a:p>
            <a:pPr marL="0" indent="719982">
              <a:buNone/>
            </a:pPr>
            <a:endParaRPr lang="en-US" altLang="zh-CN" sz="2800" b="1" dirty="0"/>
          </a:p>
        </p:txBody>
      </p:sp>
    </p:spTree>
    <p:extLst>
      <p:ext uri="{BB962C8B-B14F-4D97-AF65-F5344CB8AC3E}">
        <p14:creationId xmlns="" xmlns:p14="http://schemas.microsoft.com/office/powerpoint/2010/main" val="3323746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3" y="0"/>
            <a:ext cx="8784976" cy="4865432"/>
          </a:xfrm>
          <a:prstGeom prst="rect">
            <a:avLst/>
          </a:prstGeom>
        </p:spPr>
        <p:txBody>
          <a:bodyPr wrap="square" lIns="91438" tIns="45719" rIns="91438" bIns="45719">
            <a:spAutoFit/>
          </a:bodyPr>
          <a:lstStyle/>
          <a:p>
            <a:pPr indent="304793">
              <a:lnSpc>
                <a:spcPts val="3400"/>
              </a:lnSpc>
            </a:pPr>
            <a:r>
              <a:rPr lang="en-US" altLang="zh-CN" sz="3200" b="1" kern="100" dirty="0">
                <a:solidFill>
                  <a:srgbClr val="0000FF"/>
                </a:solidFill>
                <a:latin typeface="宋体"/>
                <a:cs typeface="Times New Roman"/>
              </a:rPr>
              <a:t> </a:t>
            </a:r>
            <a:r>
              <a:rPr lang="zh-CN" altLang="zh-CN" sz="2600" dirty="0">
                <a:solidFill>
                  <a:srgbClr val="0000FF"/>
                </a:solidFill>
                <a:latin typeface="方正姚体"/>
                <a:ea typeface="黑体" pitchFamily="2" charset="-122"/>
              </a:rPr>
              <a:t>在教材篇目复习梳理之后，可辅以下面</a:t>
            </a:r>
            <a:r>
              <a:rPr lang="zh-CN" altLang="en-US" sz="2600" dirty="0">
                <a:solidFill>
                  <a:srgbClr val="0000FF"/>
                </a:solidFill>
                <a:latin typeface="方正姚体"/>
                <a:ea typeface="黑体" pitchFamily="2" charset="-122"/>
              </a:rPr>
              <a:t>类似</a:t>
            </a:r>
            <a:r>
              <a:rPr lang="zh-CN" altLang="zh-CN" sz="2600" dirty="0">
                <a:solidFill>
                  <a:srgbClr val="0000FF"/>
                </a:solidFill>
                <a:latin typeface="方正姚体"/>
                <a:ea typeface="黑体" pitchFamily="2" charset="-122"/>
              </a:rPr>
              <a:t>诗歌的阅读与鉴赏训练：</a:t>
            </a:r>
            <a:endParaRPr lang="en-US" altLang="zh-CN" sz="2600" dirty="0">
              <a:solidFill>
                <a:srgbClr val="0000FF"/>
              </a:solidFill>
              <a:latin typeface="方正姚体"/>
              <a:ea typeface="黑体" pitchFamily="2" charset="-122"/>
            </a:endParaRPr>
          </a:p>
          <a:p>
            <a:pPr indent="304793">
              <a:lnSpc>
                <a:spcPts val="3400"/>
              </a:lnSpc>
            </a:pPr>
            <a:r>
              <a:rPr lang="zh-CN" altLang="en-US" sz="2400" b="1" kern="100" dirty="0">
                <a:solidFill>
                  <a:prstClr val="black"/>
                </a:solidFill>
                <a:latin typeface="仿宋" pitchFamily="49" charset="-122"/>
                <a:ea typeface="仿宋" pitchFamily="49" charset="-122"/>
                <a:cs typeface="Times New Roman"/>
              </a:rPr>
              <a:t>（</a:t>
            </a:r>
            <a:r>
              <a:rPr lang="en-US" altLang="zh-CN" sz="2400" b="1" kern="100" dirty="0">
                <a:solidFill>
                  <a:prstClr val="black"/>
                </a:solidFill>
                <a:latin typeface="仿宋" pitchFamily="49" charset="-122"/>
                <a:ea typeface="仿宋" pitchFamily="49" charset="-122"/>
                <a:cs typeface="Times New Roman"/>
              </a:rPr>
              <a:t>1</a:t>
            </a:r>
            <a:r>
              <a:rPr lang="zh-CN" altLang="en-US" sz="2400" b="1" kern="100" dirty="0">
                <a:solidFill>
                  <a:prstClr val="black"/>
                </a:solidFill>
                <a:latin typeface="仿宋" pitchFamily="49" charset="-122"/>
                <a:ea typeface="仿宋" pitchFamily="49" charset="-122"/>
                <a:cs typeface="Times New Roman"/>
              </a:rPr>
              <a:t>）</a:t>
            </a:r>
            <a:r>
              <a:rPr lang="zh-CN" altLang="zh-CN" sz="2400" b="1" kern="100" dirty="0">
                <a:solidFill>
                  <a:prstClr val="black"/>
                </a:solidFill>
                <a:latin typeface="仿宋" pitchFamily="49" charset="-122"/>
                <a:ea typeface="仿宋" pitchFamily="49" charset="-122"/>
                <a:cs typeface="Times New Roman"/>
              </a:rPr>
              <a:t>阅读下面一首词，然后回答问题。</a:t>
            </a:r>
          </a:p>
          <a:p>
            <a:r>
              <a:rPr lang="zh-CN" altLang="en-US" sz="2000" dirty="0">
                <a:solidFill>
                  <a:prstClr val="black"/>
                </a:solidFill>
                <a:latin typeface="仿宋" pitchFamily="49" charset="-122"/>
                <a:ea typeface="仿宋" pitchFamily="49" charset="-122"/>
              </a:rPr>
              <a:t>                      邯郸冬至夜思家   （白居易）</a:t>
            </a:r>
          </a:p>
          <a:p>
            <a:r>
              <a:rPr lang="zh-CN" altLang="en-US" sz="2000" dirty="0">
                <a:solidFill>
                  <a:prstClr val="black"/>
                </a:solidFill>
                <a:latin typeface="仿宋" pitchFamily="49" charset="-122"/>
                <a:ea typeface="仿宋" pitchFamily="49" charset="-122"/>
              </a:rPr>
              <a:t> </a:t>
            </a:r>
          </a:p>
          <a:p>
            <a:r>
              <a:rPr lang="zh-CN" altLang="en-US" sz="2000" dirty="0">
                <a:solidFill>
                  <a:prstClr val="black"/>
                </a:solidFill>
                <a:latin typeface="仿宋" pitchFamily="49" charset="-122"/>
                <a:ea typeface="仿宋" pitchFamily="49" charset="-122"/>
              </a:rPr>
              <a:t>              邯郸驿里逢冬至</a:t>
            </a:r>
            <a:r>
              <a:rPr lang="en-US" altLang="zh-CN" sz="2000" dirty="0">
                <a:solidFill>
                  <a:prstClr val="black"/>
                </a:solidFill>
                <a:latin typeface="仿宋" pitchFamily="49" charset="-122"/>
                <a:ea typeface="仿宋" pitchFamily="49" charset="-122"/>
              </a:rPr>
              <a:t>,</a:t>
            </a:r>
            <a:r>
              <a:rPr lang="zh-CN" altLang="en-US" sz="2000" dirty="0">
                <a:solidFill>
                  <a:prstClr val="black"/>
                </a:solidFill>
                <a:latin typeface="仿宋" pitchFamily="49" charset="-122"/>
                <a:ea typeface="仿宋" pitchFamily="49" charset="-122"/>
              </a:rPr>
              <a:t>抱膝灯前影伴身。</a:t>
            </a:r>
            <a:br>
              <a:rPr lang="zh-CN" altLang="en-US" sz="2000" dirty="0">
                <a:solidFill>
                  <a:prstClr val="black"/>
                </a:solidFill>
                <a:latin typeface="仿宋" pitchFamily="49" charset="-122"/>
                <a:ea typeface="仿宋" pitchFamily="49" charset="-122"/>
              </a:rPr>
            </a:br>
            <a:r>
              <a:rPr lang="zh-CN" altLang="en-US" sz="2000" dirty="0">
                <a:solidFill>
                  <a:prstClr val="black"/>
                </a:solidFill>
                <a:latin typeface="仿宋" pitchFamily="49" charset="-122"/>
                <a:ea typeface="仿宋" pitchFamily="49" charset="-122"/>
              </a:rPr>
              <a:t>              想得家中夜深坐，还应说着远行人。</a:t>
            </a:r>
          </a:p>
          <a:p>
            <a:r>
              <a:rPr lang="en-US" altLang="zh-CN" sz="1200" dirty="0">
                <a:solidFill>
                  <a:prstClr val="black"/>
                </a:solidFill>
                <a:latin typeface="仿宋" pitchFamily="49" charset="-122"/>
                <a:ea typeface="仿宋" pitchFamily="49" charset="-122"/>
              </a:rPr>
              <a:t>【</a:t>
            </a:r>
            <a:r>
              <a:rPr lang="zh-CN" altLang="en-US" sz="1200" dirty="0">
                <a:solidFill>
                  <a:prstClr val="black"/>
                </a:solidFill>
                <a:latin typeface="仿宋" pitchFamily="49" charset="-122"/>
                <a:ea typeface="仿宋" pitchFamily="49" charset="-122"/>
              </a:rPr>
              <a:t>注</a:t>
            </a:r>
            <a:r>
              <a:rPr lang="en-US" altLang="zh-CN" sz="1200" dirty="0">
                <a:solidFill>
                  <a:prstClr val="black"/>
                </a:solidFill>
                <a:latin typeface="仿宋" pitchFamily="49" charset="-122"/>
                <a:ea typeface="仿宋" pitchFamily="49" charset="-122"/>
              </a:rPr>
              <a:t>】</a:t>
            </a:r>
            <a:r>
              <a:rPr lang="zh-CN" altLang="en-US" sz="1200" dirty="0">
                <a:solidFill>
                  <a:prstClr val="black"/>
                </a:solidFill>
                <a:latin typeface="仿宋" pitchFamily="49" charset="-122"/>
                <a:ea typeface="仿宋" pitchFamily="49" charset="-122"/>
              </a:rPr>
              <a:t>冬至：二十四节气之一，唐朝时是一个重要节日。</a:t>
            </a:r>
          </a:p>
          <a:p>
            <a:r>
              <a:rPr lang="zh-CN" altLang="en-US" sz="2400" dirty="0">
                <a:solidFill>
                  <a:prstClr val="black"/>
                </a:solidFill>
              </a:rPr>
              <a:t> </a:t>
            </a:r>
            <a:r>
              <a:rPr lang="zh-CN" altLang="en-US" sz="2000" dirty="0">
                <a:solidFill>
                  <a:prstClr val="black"/>
                </a:solidFill>
                <a:latin typeface="宋体"/>
                <a:ea typeface="宋体"/>
              </a:rPr>
              <a:t>（</a:t>
            </a:r>
            <a:r>
              <a:rPr lang="en-US" altLang="zh-CN" sz="2000" dirty="0">
                <a:solidFill>
                  <a:prstClr val="black"/>
                </a:solidFill>
                <a:latin typeface="宋体"/>
                <a:ea typeface="宋体"/>
              </a:rPr>
              <a:t>1</a:t>
            </a:r>
            <a:r>
              <a:rPr lang="zh-CN" altLang="en-US" sz="2000" dirty="0">
                <a:solidFill>
                  <a:prstClr val="black"/>
                </a:solidFill>
                <a:latin typeface="宋体"/>
                <a:ea typeface="宋体"/>
              </a:rPr>
              <a:t>）简析“抱膝灯前影伴身”一句，并说出作者当时怀有一种什么样的心情。</a:t>
            </a:r>
          </a:p>
          <a:p>
            <a:r>
              <a:rPr lang="zh-CN" altLang="en-US" sz="2000" dirty="0">
                <a:solidFill>
                  <a:prstClr val="black"/>
                </a:solidFill>
                <a:latin typeface="宋体"/>
                <a:ea typeface="宋体"/>
              </a:rPr>
              <a:t> （</a:t>
            </a:r>
            <a:r>
              <a:rPr lang="en-US" altLang="zh-CN" sz="2000" dirty="0">
                <a:solidFill>
                  <a:prstClr val="black"/>
                </a:solidFill>
                <a:latin typeface="宋体"/>
                <a:ea typeface="宋体"/>
              </a:rPr>
              <a:t>2</a:t>
            </a:r>
            <a:r>
              <a:rPr lang="zh-CN" altLang="en-US" sz="2000" dirty="0">
                <a:solidFill>
                  <a:prstClr val="black"/>
                </a:solidFill>
                <a:latin typeface="宋体"/>
                <a:ea typeface="宋体"/>
              </a:rPr>
              <a:t>）作者是怎样写“思家”的？语言上又有什么特点？</a:t>
            </a:r>
            <a:endParaRPr lang="en-US" altLang="zh-CN" sz="2000" dirty="0">
              <a:solidFill>
                <a:prstClr val="black"/>
              </a:solidFill>
              <a:latin typeface="宋体"/>
              <a:ea typeface="宋体"/>
            </a:endParaRPr>
          </a:p>
          <a:p>
            <a:endParaRPr lang="zh-CN" altLang="en-US" sz="2000" dirty="0">
              <a:solidFill>
                <a:prstClr val="black"/>
              </a:solidFill>
              <a:latin typeface="宋体"/>
              <a:ea typeface="宋体"/>
            </a:endParaRPr>
          </a:p>
          <a:p>
            <a:r>
              <a:rPr lang="zh-CN" altLang="en-US" sz="2000" dirty="0">
                <a:solidFill>
                  <a:srgbClr val="0000FF"/>
                </a:solidFill>
                <a:latin typeface="宋体"/>
                <a:ea typeface="宋体"/>
              </a:rPr>
              <a:t>答案（</a:t>
            </a:r>
            <a:r>
              <a:rPr lang="en-US" altLang="zh-CN" sz="2000" dirty="0">
                <a:solidFill>
                  <a:srgbClr val="0000FF"/>
                </a:solidFill>
                <a:latin typeface="宋体"/>
                <a:ea typeface="宋体"/>
              </a:rPr>
              <a:t>2</a:t>
            </a:r>
            <a:r>
              <a:rPr lang="zh-CN" altLang="en-US" sz="2000" dirty="0">
                <a:solidFill>
                  <a:srgbClr val="0000FF"/>
                </a:solidFill>
                <a:latin typeface="宋体"/>
                <a:ea typeface="宋体"/>
              </a:rPr>
              <a:t>）①作者主要通过一幅想像的画面，即冬至夜深时分，家人还围坐在灯前，谈论着自己这个远行之人，以此来表现“思家”的。（想像</a:t>
            </a:r>
            <a:r>
              <a:rPr lang="en-US" altLang="zh-CN" sz="2000" dirty="0">
                <a:solidFill>
                  <a:srgbClr val="0000FF"/>
                </a:solidFill>
                <a:latin typeface="宋体"/>
                <a:ea typeface="宋体"/>
              </a:rPr>
              <a:t>1</a:t>
            </a:r>
            <a:r>
              <a:rPr lang="zh-CN" altLang="en-US" sz="2000" dirty="0">
                <a:solidFill>
                  <a:srgbClr val="0000FF"/>
                </a:solidFill>
                <a:latin typeface="宋体"/>
                <a:ea typeface="宋体"/>
              </a:rPr>
              <a:t>分，画面描绘</a:t>
            </a:r>
            <a:r>
              <a:rPr lang="en-US" altLang="zh-CN" sz="2000" dirty="0">
                <a:solidFill>
                  <a:srgbClr val="0000FF"/>
                </a:solidFill>
                <a:latin typeface="宋体"/>
                <a:ea typeface="宋体"/>
              </a:rPr>
              <a:t>2</a:t>
            </a:r>
            <a:r>
              <a:rPr lang="zh-CN" altLang="en-US" sz="2000" dirty="0">
                <a:solidFill>
                  <a:srgbClr val="0000FF"/>
                </a:solidFill>
                <a:latin typeface="宋体"/>
                <a:ea typeface="宋体"/>
              </a:rPr>
              <a:t>分）②诗的语言朴实无华。（平易通俗）（意思答对即可）</a:t>
            </a:r>
          </a:p>
        </p:txBody>
      </p:sp>
    </p:spTree>
    <p:extLst>
      <p:ext uri="{BB962C8B-B14F-4D97-AF65-F5344CB8AC3E}">
        <p14:creationId xmlns="" xmlns:p14="http://schemas.microsoft.com/office/powerpoint/2010/main" val="14720850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矩形 4"/>
          <p:cNvSpPr>
            <a:spLocks noChangeArrowheads="1"/>
          </p:cNvSpPr>
          <p:nvPr/>
        </p:nvSpPr>
        <p:spPr bwMode="auto">
          <a:xfrm>
            <a:off x="107986" y="465553"/>
            <a:ext cx="8785225" cy="18466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p>
            <a:pPr algn="ctr"/>
            <a:r>
              <a:rPr lang="zh-CN" altLang="en-US" sz="2400" b="1" dirty="0">
                <a:solidFill>
                  <a:prstClr val="black"/>
                </a:solidFill>
                <a:latin typeface="仿宋" pitchFamily="49" charset="-122"/>
                <a:ea typeface="仿宋" pitchFamily="49" charset="-122"/>
              </a:rPr>
              <a:t>九月九日忆山东兄弟</a:t>
            </a:r>
            <a:endParaRPr lang="en-US" altLang="zh-CN" sz="2400" b="1" dirty="0">
              <a:solidFill>
                <a:prstClr val="black"/>
              </a:solidFill>
              <a:latin typeface="仿宋" pitchFamily="49" charset="-122"/>
              <a:ea typeface="仿宋" pitchFamily="49" charset="-122"/>
            </a:endParaRPr>
          </a:p>
          <a:p>
            <a:pPr algn="ctr"/>
            <a:r>
              <a:rPr lang="zh-CN" altLang="en-US" sz="2400" b="1" dirty="0">
                <a:solidFill>
                  <a:prstClr val="black"/>
                </a:solidFill>
                <a:latin typeface="仿宋" pitchFamily="49" charset="-122"/>
                <a:ea typeface="仿宋" pitchFamily="49" charset="-122"/>
              </a:rPr>
              <a:t>　王维</a:t>
            </a:r>
          </a:p>
          <a:p>
            <a:pPr algn="ctr"/>
            <a:r>
              <a:rPr lang="zh-CN" altLang="en-US" sz="2400" b="1" dirty="0">
                <a:solidFill>
                  <a:prstClr val="black"/>
                </a:solidFill>
                <a:latin typeface="仿宋" pitchFamily="49" charset="-122"/>
                <a:ea typeface="仿宋" pitchFamily="49" charset="-122"/>
              </a:rPr>
              <a:t>　　独在异乡为异客，每逢佳节倍思亲。</a:t>
            </a:r>
          </a:p>
          <a:p>
            <a:pPr algn="ctr"/>
            <a:r>
              <a:rPr lang="zh-CN" altLang="en-US" sz="2400" b="1" dirty="0">
                <a:solidFill>
                  <a:prstClr val="black"/>
                </a:solidFill>
                <a:latin typeface="仿宋" pitchFamily="49" charset="-122"/>
                <a:ea typeface="仿宋" pitchFamily="49" charset="-122"/>
              </a:rPr>
              <a:t>　　遥知兄弟登高处。遍插茱萸少一人。</a:t>
            </a:r>
            <a:endParaRPr lang="zh-CN" altLang="en-US" sz="2400" dirty="0">
              <a:solidFill>
                <a:prstClr val="black"/>
              </a:solidFill>
              <a:latin typeface="仿宋" pitchFamily="49" charset="-122"/>
              <a:ea typeface="仿宋" pitchFamily="49" charset="-122"/>
            </a:endParaRPr>
          </a:p>
          <a:p>
            <a:r>
              <a:rPr lang="zh-CN" altLang="en-US" dirty="0">
                <a:solidFill>
                  <a:srgbClr val="000000"/>
                </a:solidFill>
                <a:latin typeface="Arial" pitchFamily="34" charset="0"/>
                <a:ea typeface="宋体" pitchFamily="2" charset="-122"/>
              </a:rPr>
              <a:t>       </a:t>
            </a:r>
            <a:endParaRPr lang="en-US" altLang="zh-CN" dirty="0">
              <a:solidFill>
                <a:srgbClr val="000000"/>
              </a:solidFill>
              <a:latin typeface="Arial" pitchFamily="34" charset="0"/>
              <a:ea typeface="宋体" pitchFamily="2" charset="-122"/>
            </a:endParaRPr>
          </a:p>
        </p:txBody>
      </p:sp>
      <p:sp>
        <p:nvSpPr>
          <p:cNvPr id="2" name="矩形 1"/>
          <p:cNvSpPr>
            <a:spLocks noChangeArrowheads="1"/>
          </p:cNvSpPr>
          <p:nvPr/>
        </p:nvSpPr>
        <p:spPr bwMode="auto">
          <a:xfrm>
            <a:off x="258763" y="2356248"/>
            <a:ext cx="8640762" cy="2308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p>
            <a:r>
              <a:rPr lang="zh-CN" altLang="en-US" sz="2400" b="1" dirty="0">
                <a:solidFill>
                  <a:srgbClr val="0000FF"/>
                </a:solidFill>
                <a:latin typeface="Arial" pitchFamily="34" charset="0"/>
                <a:ea typeface="宋体" pitchFamily="2" charset="-122"/>
              </a:rPr>
              <a:t>       此诗写出了游子的思乡怀亲之情。诗一开头便紧切题目，写异乡异土生活的孤独凄然，因而时时怀乡思人，遇到佳节良辰，思念倍加。</a:t>
            </a:r>
            <a:r>
              <a:rPr lang="zh-CN" altLang="en-US" sz="2400" b="1" u="sng" dirty="0">
                <a:solidFill>
                  <a:srgbClr val="FF3300"/>
                </a:solidFill>
                <a:latin typeface="Arial" pitchFamily="34" charset="0"/>
                <a:ea typeface="宋体" pitchFamily="2" charset="-122"/>
              </a:rPr>
              <a:t>接着诗一跃而写远在家乡的兄弟，按照重阳节的风俗而登高时，也在怀念自己</a:t>
            </a:r>
            <a:r>
              <a:rPr lang="zh-CN" altLang="en-US" sz="2400" b="1" u="sng" dirty="0">
                <a:solidFill>
                  <a:srgbClr val="0000FF"/>
                </a:solidFill>
                <a:latin typeface="Arial" pitchFamily="34" charset="0"/>
                <a:ea typeface="宋体" pitchFamily="2" charset="-122"/>
              </a:rPr>
              <a:t>。</a:t>
            </a:r>
            <a:r>
              <a:rPr lang="zh-CN" altLang="en-US" sz="2400" b="1" dirty="0">
                <a:solidFill>
                  <a:srgbClr val="0000FF"/>
                </a:solidFill>
                <a:latin typeface="Arial" pitchFamily="34" charset="0"/>
                <a:ea typeface="宋体" pitchFamily="2" charset="-122"/>
              </a:rPr>
              <a:t>诗意反复跳跃，含蓄深沉，既朴素自然，又曲折有致。其中“每逢佳节倍思亲”更是千古名句。</a:t>
            </a:r>
          </a:p>
        </p:txBody>
      </p:sp>
      <p:sp>
        <p:nvSpPr>
          <p:cNvPr id="7" name="矩形 5"/>
          <p:cNvSpPr>
            <a:spLocks noChangeArrowheads="1"/>
          </p:cNvSpPr>
          <p:nvPr/>
        </p:nvSpPr>
        <p:spPr bwMode="auto">
          <a:xfrm>
            <a:off x="250824" y="288149"/>
            <a:ext cx="1343634"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spAutoFit/>
          </a:bodyPr>
          <a:lstStyle/>
          <a:p>
            <a:r>
              <a:rPr lang="zh-CN" altLang="en-US" sz="3600" b="1" dirty="0">
                <a:solidFill>
                  <a:srgbClr val="FF3300"/>
                </a:solidFill>
                <a:latin typeface="宋体"/>
                <a:ea typeface="宋体"/>
              </a:rPr>
              <a:t>拓展</a:t>
            </a:r>
            <a:r>
              <a:rPr lang="en-US" altLang="zh-CN" sz="3600" b="1" dirty="0">
                <a:solidFill>
                  <a:srgbClr val="FF3300"/>
                </a:solidFill>
                <a:latin typeface="宋体"/>
                <a:ea typeface="宋体"/>
              </a:rPr>
              <a:t>1</a:t>
            </a:r>
            <a:endParaRPr lang="zh-CN" altLang="en-US" sz="3600" b="1" dirty="0">
              <a:solidFill>
                <a:srgbClr val="FF3300"/>
              </a:solidFill>
              <a:latin typeface="宋体"/>
              <a:ea typeface="宋体"/>
            </a:endParaRPr>
          </a:p>
        </p:txBody>
      </p:sp>
    </p:spTree>
    <p:extLst>
      <p:ext uri="{BB962C8B-B14F-4D97-AF65-F5344CB8AC3E}">
        <p14:creationId xmlns="" xmlns:p14="http://schemas.microsoft.com/office/powerpoint/2010/main" val="30041924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矩形 3"/>
          <p:cNvSpPr>
            <a:spLocks noChangeArrowheads="1"/>
          </p:cNvSpPr>
          <p:nvPr/>
        </p:nvSpPr>
        <p:spPr bwMode="auto">
          <a:xfrm>
            <a:off x="1331640" y="411510"/>
            <a:ext cx="6462712" cy="23083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p>
            <a:pPr algn="ctr"/>
            <a:r>
              <a:rPr lang="zh-CN" altLang="en-US" sz="2400" b="1" kern="100" dirty="0">
                <a:solidFill>
                  <a:prstClr val="black"/>
                </a:solidFill>
                <a:latin typeface="仿宋" pitchFamily="49" charset="-122"/>
                <a:ea typeface="仿宋" pitchFamily="49" charset="-122"/>
                <a:cs typeface="Times New Roman"/>
              </a:rPr>
              <a:t>月    夜</a:t>
            </a:r>
            <a:endParaRPr lang="en-US" altLang="zh-CN" sz="2400" b="1" kern="100" dirty="0">
              <a:solidFill>
                <a:prstClr val="black"/>
              </a:solidFill>
              <a:latin typeface="仿宋" pitchFamily="49" charset="-122"/>
              <a:ea typeface="仿宋" pitchFamily="49" charset="-122"/>
              <a:cs typeface="Times New Roman"/>
            </a:endParaRPr>
          </a:p>
          <a:p>
            <a:pPr algn="ctr"/>
            <a:r>
              <a:rPr lang="zh-CN" altLang="en-US" sz="2400" b="1" kern="100" dirty="0">
                <a:solidFill>
                  <a:prstClr val="black"/>
                </a:solidFill>
                <a:latin typeface="仿宋" pitchFamily="49" charset="-122"/>
                <a:ea typeface="仿宋" pitchFamily="49" charset="-122"/>
                <a:cs typeface="Times New Roman"/>
              </a:rPr>
              <a:t>杜甫</a:t>
            </a:r>
          </a:p>
          <a:p>
            <a:r>
              <a:rPr lang="zh-CN" altLang="en-US" sz="2400" b="1" kern="100" dirty="0">
                <a:solidFill>
                  <a:prstClr val="black"/>
                </a:solidFill>
                <a:latin typeface="仿宋" pitchFamily="49" charset="-122"/>
                <a:ea typeface="仿宋" pitchFamily="49" charset="-122"/>
                <a:cs typeface="Times New Roman"/>
              </a:rPr>
              <a:t>　　      今夜鄜州月， 闺中只独看。</a:t>
            </a:r>
          </a:p>
          <a:p>
            <a:r>
              <a:rPr lang="zh-CN" altLang="en-US" sz="2400" b="1" kern="100" dirty="0">
                <a:solidFill>
                  <a:prstClr val="black"/>
                </a:solidFill>
                <a:latin typeface="仿宋" pitchFamily="49" charset="-122"/>
                <a:ea typeface="仿宋" pitchFamily="49" charset="-122"/>
                <a:cs typeface="Times New Roman"/>
              </a:rPr>
              <a:t>　　      遥怜小儿女， 未解忆长安。</a:t>
            </a:r>
          </a:p>
          <a:p>
            <a:r>
              <a:rPr lang="zh-CN" altLang="en-US" sz="2400" b="1" kern="100" dirty="0">
                <a:solidFill>
                  <a:prstClr val="black"/>
                </a:solidFill>
                <a:latin typeface="仿宋" pitchFamily="49" charset="-122"/>
                <a:ea typeface="仿宋" pitchFamily="49" charset="-122"/>
                <a:cs typeface="Times New Roman"/>
              </a:rPr>
              <a:t>　　      香雾云鬟湿， 清辉玉臂寒。</a:t>
            </a:r>
          </a:p>
          <a:p>
            <a:r>
              <a:rPr lang="zh-CN" altLang="en-US" sz="2400" b="1" kern="100" dirty="0">
                <a:solidFill>
                  <a:prstClr val="black"/>
                </a:solidFill>
                <a:latin typeface="仿宋" pitchFamily="49" charset="-122"/>
                <a:ea typeface="仿宋" pitchFamily="49" charset="-122"/>
                <a:cs typeface="Times New Roman"/>
              </a:rPr>
              <a:t>　　      何时倚虚幌， 双照泪痕干？</a:t>
            </a:r>
          </a:p>
        </p:txBody>
      </p:sp>
      <p:sp>
        <p:nvSpPr>
          <p:cNvPr id="5" name="矩形 4"/>
          <p:cNvSpPr>
            <a:spLocks noChangeArrowheads="1"/>
          </p:cNvSpPr>
          <p:nvPr/>
        </p:nvSpPr>
        <p:spPr bwMode="auto">
          <a:xfrm>
            <a:off x="250825" y="2697266"/>
            <a:ext cx="8856984" cy="16312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p>
            <a:pPr indent="719120"/>
            <a:r>
              <a:rPr lang="zh-CN" altLang="en-US" sz="2000" b="1" dirty="0">
                <a:solidFill>
                  <a:srgbClr val="0000FF"/>
                </a:solidFill>
                <a:latin typeface="Arial" pitchFamily="34" charset="0"/>
                <a:ea typeface="宋体" pitchFamily="2" charset="-122"/>
              </a:rPr>
              <a:t>天宝十五载（</a:t>
            </a:r>
            <a:r>
              <a:rPr lang="en-US" altLang="zh-CN" sz="2000" b="1" dirty="0">
                <a:solidFill>
                  <a:srgbClr val="0000FF"/>
                </a:solidFill>
                <a:latin typeface="Arial" pitchFamily="34" charset="0"/>
                <a:ea typeface="宋体" pitchFamily="2" charset="-122"/>
              </a:rPr>
              <a:t>756</a:t>
            </a:r>
            <a:r>
              <a:rPr lang="zh-CN" altLang="en-US" sz="2000" b="1" dirty="0">
                <a:solidFill>
                  <a:srgbClr val="0000FF"/>
                </a:solidFill>
                <a:latin typeface="Arial" pitchFamily="34" charset="0"/>
                <a:ea typeface="宋体" pitchFamily="2" charset="-122"/>
              </a:rPr>
              <a:t>）六月，安史叛军攻进潼关，杜甫带着妻小逃到鄜州（今陕西富县），寄居羌村。七月，肃宗即位于灵武（今属宁夏）。杜甫便于八月间离家北上延州（今延安），企图赶到灵武，为平叛效力。但当时叛军势力已膨胀到鄜州以北，他启程不久，就被叛军捉住，送到沦陷后的长安；望月思家，写下了这首千古传诵的名作。</a:t>
            </a:r>
          </a:p>
        </p:txBody>
      </p:sp>
      <p:sp>
        <p:nvSpPr>
          <p:cNvPr id="105476" name="矩形 5"/>
          <p:cNvSpPr>
            <a:spLocks noChangeArrowheads="1"/>
          </p:cNvSpPr>
          <p:nvPr/>
        </p:nvSpPr>
        <p:spPr bwMode="auto">
          <a:xfrm>
            <a:off x="250825" y="288149"/>
            <a:ext cx="1343634" cy="646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spAutoFit/>
          </a:bodyPr>
          <a:lstStyle/>
          <a:p>
            <a:r>
              <a:rPr lang="zh-CN" altLang="en-US" sz="3600" b="1" dirty="0">
                <a:solidFill>
                  <a:srgbClr val="FF3300"/>
                </a:solidFill>
                <a:latin typeface="宋体"/>
                <a:ea typeface="宋体"/>
              </a:rPr>
              <a:t>拓展</a:t>
            </a:r>
            <a:r>
              <a:rPr lang="en-US" altLang="zh-CN" sz="3600" b="1" dirty="0">
                <a:solidFill>
                  <a:srgbClr val="FF3300"/>
                </a:solidFill>
                <a:latin typeface="宋体"/>
                <a:ea typeface="宋体"/>
              </a:rPr>
              <a:t>2</a:t>
            </a:r>
            <a:endParaRPr lang="zh-CN" altLang="en-US" sz="1400" dirty="0">
              <a:solidFill>
                <a:srgbClr val="FF3300"/>
              </a:solidFill>
              <a:latin typeface="宋体"/>
              <a:ea typeface="宋体"/>
            </a:endParaRPr>
          </a:p>
        </p:txBody>
      </p:sp>
    </p:spTree>
    <p:extLst>
      <p:ext uri="{BB962C8B-B14F-4D97-AF65-F5344CB8AC3E}">
        <p14:creationId xmlns="" xmlns:p14="http://schemas.microsoft.com/office/powerpoint/2010/main" val="9360841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矩形 3"/>
          <p:cNvSpPr>
            <a:spLocks noChangeArrowheads="1"/>
          </p:cNvSpPr>
          <p:nvPr/>
        </p:nvSpPr>
        <p:spPr bwMode="auto">
          <a:xfrm>
            <a:off x="1116014" y="0"/>
            <a:ext cx="6462712" cy="2369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p>
            <a:r>
              <a:rPr lang="zh-CN" altLang="en-US" sz="2800" b="1" kern="100" dirty="0">
                <a:solidFill>
                  <a:prstClr val="black"/>
                </a:solidFill>
                <a:latin typeface="仿宋" pitchFamily="49" charset="-122"/>
                <a:ea typeface="仿宋" pitchFamily="49" charset="-122"/>
                <a:cs typeface="Times New Roman"/>
              </a:rPr>
              <a:t>            月    夜</a:t>
            </a:r>
            <a:endParaRPr lang="en-US" altLang="zh-CN" sz="2800" b="1" kern="100" dirty="0">
              <a:solidFill>
                <a:prstClr val="black"/>
              </a:solidFill>
              <a:latin typeface="仿宋" pitchFamily="49" charset="-122"/>
              <a:ea typeface="仿宋" pitchFamily="49" charset="-122"/>
              <a:cs typeface="Times New Roman"/>
            </a:endParaRPr>
          </a:p>
          <a:p>
            <a:r>
              <a:rPr lang="zh-CN" altLang="en-US" sz="2400" b="1" kern="100" dirty="0">
                <a:solidFill>
                  <a:prstClr val="black"/>
                </a:solidFill>
                <a:latin typeface="仿宋" pitchFamily="49" charset="-122"/>
                <a:ea typeface="仿宋" pitchFamily="49" charset="-122"/>
                <a:cs typeface="Times New Roman"/>
              </a:rPr>
              <a:t>                 杜甫</a:t>
            </a:r>
          </a:p>
          <a:p>
            <a:r>
              <a:rPr lang="zh-CN" altLang="en-US" sz="2400" b="1" kern="100" dirty="0">
                <a:solidFill>
                  <a:prstClr val="black"/>
                </a:solidFill>
                <a:latin typeface="仿宋" pitchFamily="49" charset="-122"/>
                <a:ea typeface="仿宋" pitchFamily="49" charset="-122"/>
                <a:cs typeface="Times New Roman"/>
              </a:rPr>
              <a:t>　　     今夜鄜州月， 闺中只独看。</a:t>
            </a:r>
          </a:p>
          <a:p>
            <a:r>
              <a:rPr lang="zh-CN" altLang="en-US" sz="2400" b="1" kern="100" dirty="0">
                <a:solidFill>
                  <a:prstClr val="black"/>
                </a:solidFill>
                <a:latin typeface="仿宋" pitchFamily="49" charset="-122"/>
                <a:ea typeface="仿宋" pitchFamily="49" charset="-122"/>
                <a:cs typeface="Times New Roman"/>
              </a:rPr>
              <a:t>　　     遥怜小儿女， 未解忆长安。</a:t>
            </a:r>
          </a:p>
          <a:p>
            <a:r>
              <a:rPr lang="zh-CN" altLang="en-US" sz="2400" b="1" kern="100" dirty="0">
                <a:solidFill>
                  <a:prstClr val="black"/>
                </a:solidFill>
                <a:latin typeface="仿宋" pitchFamily="49" charset="-122"/>
                <a:ea typeface="仿宋" pitchFamily="49" charset="-122"/>
                <a:cs typeface="Times New Roman"/>
              </a:rPr>
              <a:t>　　     香雾云鬟湿， 清辉玉臂寒。</a:t>
            </a:r>
          </a:p>
          <a:p>
            <a:r>
              <a:rPr lang="zh-CN" altLang="en-US" sz="2400" b="1" kern="100" dirty="0">
                <a:solidFill>
                  <a:prstClr val="black"/>
                </a:solidFill>
                <a:latin typeface="仿宋" pitchFamily="49" charset="-122"/>
                <a:ea typeface="仿宋" pitchFamily="49" charset="-122"/>
                <a:cs typeface="Times New Roman"/>
              </a:rPr>
              <a:t>　　     何时倚虚幌， 双照泪痕干？</a:t>
            </a:r>
          </a:p>
        </p:txBody>
      </p:sp>
      <p:sp>
        <p:nvSpPr>
          <p:cNvPr id="5" name="矩形 4"/>
          <p:cNvSpPr>
            <a:spLocks noChangeArrowheads="1"/>
          </p:cNvSpPr>
          <p:nvPr/>
        </p:nvSpPr>
        <p:spPr bwMode="auto">
          <a:xfrm>
            <a:off x="359024" y="2355727"/>
            <a:ext cx="8605464" cy="22736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p>
            <a:pPr indent="719120"/>
            <a:r>
              <a:rPr lang="zh-CN" altLang="en-US" sz="2000" b="1" dirty="0">
                <a:solidFill>
                  <a:srgbClr val="0000FF"/>
                </a:solidFill>
                <a:latin typeface="Arial" pitchFamily="34" charset="0"/>
                <a:ea typeface="宋体" pitchFamily="2" charset="-122"/>
              </a:rPr>
              <a:t>通过妻子独自看月的形象描写，进一步表现“忆长安”。雾湿云鬟，月寒玉臂，望月愈久而忆念愈深，甚至会担心她的丈夫是否还活着，怎能不热泪盈眶？而这些又完全是作者从对方角度悬想的情景。当想到妻子忧心忡忡，夜深不寐的时候，自己也不免伤心落泪。两地看月而各有泪痕，这就不能不激起结束这种痛苦生活的希望；于是以表现希望的诗句作结：“何时倚虚幌，双照泪痕干？”“双照”而泪痕始干，则“独看”而泪痕不干，也就意在言外了。</a:t>
            </a:r>
          </a:p>
        </p:txBody>
      </p:sp>
    </p:spTree>
    <p:extLst>
      <p:ext uri="{BB962C8B-B14F-4D97-AF65-F5344CB8AC3E}">
        <p14:creationId xmlns="" xmlns:p14="http://schemas.microsoft.com/office/powerpoint/2010/main" val="22954043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9750" y="915988"/>
            <a:ext cx="8229600" cy="1046162"/>
          </a:xfrm>
        </p:spPr>
        <p:txBody>
          <a:bodyPr/>
          <a:lstStyle/>
          <a:p>
            <a:pPr eaLnBrk="1" hangingPunct="1"/>
            <a:r>
              <a:rPr lang="zh-CN" altLang="en-US" sz="3600" dirty="0"/>
              <a:t>内外勾连  情思比较</a:t>
            </a:r>
          </a:p>
        </p:txBody>
      </p:sp>
      <p:graphicFrame>
        <p:nvGraphicFramePr>
          <p:cNvPr id="2" name="图示 1"/>
          <p:cNvGraphicFramePr/>
          <p:nvPr/>
        </p:nvGraphicFramePr>
        <p:xfrm>
          <a:off x="395537" y="1707654"/>
          <a:ext cx="8136904" cy="3024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827585" y="339502"/>
            <a:ext cx="7388561" cy="707886"/>
          </a:xfrm>
          <a:prstGeom prst="rect">
            <a:avLst/>
          </a:prstGeom>
        </p:spPr>
        <p:style>
          <a:lnRef idx="2">
            <a:schemeClr val="accent6">
              <a:shade val="50000"/>
            </a:schemeClr>
          </a:lnRef>
          <a:fillRef idx="1001">
            <a:schemeClr val="lt2"/>
          </a:fillRef>
          <a:effectRef idx="0">
            <a:schemeClr val="accent6"/>
          </a:effectRef>
          <a:fontRef idx="minor">
            <a:schemeClr val="lt1"/>
          </a:fontRef>
        </p:style>
        <p:txBody>
          <a:bodyPr wrap="none" lIns="91438" tIns="45719" rIns="91438" bIns="45719">
            <a:spAutoFit/>
          </a:bodyPr>
          <a:lstStyle/>
          <a:p>
            <a:pPr>
              <a:buFontTx/>
              <a:buNone/>
              <a:defRPr/>
            </a:pPr>
            <a:r>
              <a:rPr lang="zh-CN" altLang="en-US" sz="4000" b="1" dirty="0">
                <a:solidFill>
                  <a:srgbClr val="080F9E"/>
                </a:solidFill>
                <a:latin typeface="楷体" pitchFamily="49" charset="-122"/>
                <a:ea typeface="楷体" pitchFamily="49" charset="-122"/>
              </a:rPr>
              <a:t>北京卷和全国卷试题特点与趋势</a:t>
            </a:r>
            <a:endParaRPr lang="zh-CN" altLang="en-US" sz="2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Graphic spid="2" grpId="0">
        <p:bldAsOne/>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123730" y="465139"/>
            <a:ext cx="3096344" cy="52387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试题特点与趋势</a:t>
            </a:r>
            <a:endParaRPr lang="zh-CN" altLang="en-US" dirty="0">
              <a:solidFill>
                <a:prstClr val="white"/>
              </a:solidFill>
            </a:endParaRPr>
          </a:p>
        </p:txBody>
      </p:sp>
      <p:sp>
        <p:nvSpPr>
          <p:cNvPr id="12" name="矩形 11"/>
          <p:cNvSpPr/>
          <p:nvPr/>
        </p:nvSpPr>
        <p:spPr>
          <a:xfrm>
            <a:off x="554038" y="1519238"/>
            <a:ext cx="2349500" cy="523875"/>
          </a:xfrm>
          <a:prstGeom prst="rect">
            <a:avLst/>
          </a:prstGeom>
        </p:spPr>
        <p:style>
          <a:lnRef idx="2">
            <a:schemeClr val="dk1"/>
          </a:lnRef>
          <a:fillRef idx="1">
            <a:schemeClr val="lt1"/>
          </a:fillRef>
          <a:effectRef idx="0">
            <a:schemeClr val="dk1"/>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勾连背诵篇目</a:t>
            </a:r>
            <a:endParaRPr lang="zh-CN" altLang="en-US" dirty="0">
              <a:solidFill>
                <a:prstClr val="black"/>
              </a:solidFill>
            </a:endParaRPr>
          </a:p>
        </p:txBody>
      </p:sp>
      <p:sp>
        <p:nvSpPr>
          <p:cNvPr id="13" name="矩形 12"/>
          <p:cNvSpPr/>
          <p:nvPr/>
        </p:nvSpPr>
        <p:spPr>
          <a:xfrm>
            <a:off x="3330576" y="1528763"/>
            <a:ext cx="3251200" cy="523875"/>
          </a:xfrm>
          <a:prstGeom prst="rect">
            <a:avLst/>
          </a:prstGeom>
        </p:spPr>
        <p:style>
          <a:lnRef idx="2">
            <a:schemeClr val="dk1"/>
          </a:lnRef>
          <a:fillRef idx="1">
            <a:schemeClr val="lt1"/>
          </a:fillRef>
          <a:effectRef idx="0">
            <a:schemeClr val="dk1"/>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勾连诗文 情思比较</a:t>
            </a:r>
            <a:endParaRPr lang="zh-CN" altLang="en-US" dirty="0">
              <a:solidFill>
                <a:prstClr val="black"/>
              </a:solidFill>
            </a:endParaRPr>
          </a:p>
        </p:txBody>
      </p:sp>
      <p:sp>
        <p:nvSpPr>
          <p:cNvPr id="14" name="矩形 13"/>
          <p:cNvSpPr/>
          <p:nvPr/>
        </p:nvSpPr>
        <p:spPr>
          <a:xfrm>
            <a:off x="615951" y="2614614"/>
            <a:ext cx="461963" cy="1815880"/>
          </a:xfrm>
          <a:prstGeom prst="rect">
            <a:avLst/>
          </a:prstGeom>
        </p:spPr>
        <p:style>
          <a:lnRef idx="2">
            <a:schemeClr val="accent2"/>
          </a:lnRef>
          <a:fillRef idx="1">
            <a:schemeClr val="lt1"/>
          </a:fillRef>
          <a:effectRef idx="0">
            <a:schemeClr val="accent2"/>
          </a:effectRef>
          <a:fontRef idx="minor">
            <a:schemeClr val="dk1"/>
          </a:fontRef>
        </p:style>
        <p:txBody>
          <a:bodyPr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buFontTx/>
              <a:buNone/>
              <a:defRPr/>
            </a:pPr>
            <a:endParaRPr lang="en-US" altLang="zh-CN" sz="2800" b="1" dirty="0">
              <a:solidFill>
                <a:srgbClr val="080F9E"/>
              </a:solidFill>
              <a:latin typeface="楷体" pitchFamily="49" charset="-122"/>
              <a:ea typeface="楷体" pitchFamily="49" charset="-122"/>
            </a:endParaRPr>
          </a:p>
          <a:p>
            <a:pPr>
              <a:buFontTx/>
              <a:buNone/>
              <a:defRPr/>
            </a:pP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象</a:t>
            </a:r>
            <a:endParaRPr lang="en-US" altLang="zh-CN" sz="2800" b="1" dirty="0">
              <a:solidFill>
                <a:srgbClr val="080F9E"/>
              </a:solidFill>
              <a:latin typeface="楷体" pitchFamily="49" charset="-122"/>
              <a:ea typeface="楷体" pitchFamily="49" charset="-122"/>
            </a:endParaRPr>
          </a:p>
        </p:txBody>
      </p:sp>
      <p:sp>
        <p:nvSpPr>
          <p:cNvPr id="15" name="矩形 14"/>
          <p:cNvSpPr/>
          <p:nvPr/>
        </p:nvSpPr>
        <p:spPr>
          <a:xfrm>
            <a:off x="1908176" y="2614614"/>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表</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达</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技</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巧</a:t>
            </a:r>
            <a:endParaRPr lang="en-US" altLang="zh-CN" sz="2800" b="1" dirty="0">
              <a:solidFill>
                <a:srgbClr val="080F9E"/>
              </a:solidFill>
              <a:latin typeface="楷体" pitchFamily="49" charset="-122"/>
              <a:ea typeface="楷体" pitchFamily="49" charset="-122"/>
            </a:endParaRPr>
          </a:p>
        </p:txBody>
      </p:sp>
      <p:sp>
        <p:nvSpPr>
          <p:cNvPr id="16" name="矩形 15"/>
          <p:cNvSpPr/>
          <p:nvPr/>
        </p:nvSpPr>
        <p:spPr>
          <a:xfrm>
            <a:off x="1270001" y="2614614"/>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情</a:t>
            </a:r>
            <a:endParaRPr lang="en-US" altLang="zh-CN" sz="2800" b="1" dirty="0">
              <a:solidFill>
                <a:srgbClr val="080F9E"/>
              </a:solidFill>
              <a:latin typeface="楷体" pitchFamily="49" charset="-122"/>
              <a:ea typeface="楷体" pitchFamily="49" charset="-122"/>
            </a:endParaRPr>
          </a:p>
          <a:p>
            <a:pPr>
              <a:buFontTx/>
              <a:buNone/>
              <a:defRPr/>
            </a:pPr>
            <a:endParaRPr lang="en-US" altLang="zh-CN" sz="2800" b="1" dirty="0">
              <a:solidFill>
                <a:srgbClr val="080F9E"/>
              </a:solidFill>
              <a:latin typeface="楷体" pitchFamily="49" charset="-122"/>
              <a:ea typeface="楷体" pitchFamily="49" charset="-122"/>
            </a:endParaRPr>
          </a:p>
          <a:p>
            <a:pPr>
              <a:buFontTx/>
              <a:buNone/>
              <a:defRPr/>
            </a:pP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怀</a:t>
            </a:r>
            <a:endParaRPr lang="zh-CN" altLang="en-US" dirty="0">
              <a:solidFill>
                <a:prstClr val="black"/>
              </a:solidFill>
            </a:endParaRPr>
          </a:p>
        </p:txBody>
      </p:sp>
      <p:sp>
        <p:nvSpPr>
          <p:cNvPr id="17" name="矩形 16"/>
          <p:cNvSpPr/>
          <p:nvPr/>
        </p:nvSpPr>
        <p:spPr>
          <a:xfrm>
            <a:off x="2625725" y="2609850"/>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人</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物</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事</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件</a:t>
            </a:r>
            <a:endParaRPr lang="en-US" altLang="zh-CN" sz="2800" b="1" dirty="0">
              <a:solidFill>
                <a:srgbClr val="080F9E"/>
              </a:solidFill>
              <a:latin typeface="楷体" pitchFamily="49" charset="-122"/>
              <a:ea typeface="楷体" pitchFamily="49" charset="-122"/>
            </a:endParaRPr>
          </a:p>
        </p:txBody>
      </p:sp>
      <p:sp>
        <p:nvSpPr>
          <p:cNvPr id="18" name="矩形 17"/>
          <p:cNvSpPr>
            <a:spLocks noChangeArrowheads="1"/>
          </p:cNvSpPr>
          <p:nvPr/>
        </p:nvSpPr>
        <p:spPr bwMode="auto">
          <a:xfrm>
            <a:off x="1276351" y="4516439"/>
            <a:ext cx="904875" cy="522287"/>
          </a:xfrm>
          <a:prstGeom prst="rect">
            <a:avLst/>
          </a:prstGeom>
          <a:noFill/>
          <a:ln w="9525">
            <a:noFill/>
            <a:miter lim="800000"/>
            <a:headEnd/>
            <a:tailEnd/>
          </a:ln>
        </p:spPr>
        <p:txBody>
          <a:bodyPr wrap="none" lIns="91438" tIns="45719" rIns="91438" bIns="45719">
            <a:spAutoFit/>
          </a:bodyPr>
          <a:lstStyle/>
          <a:p>
            <a:r>
              <a:rPr lang="en-US" altLang="zh-CN" sz="2800" b="1" dirty="0">
                <a:solidFill>
                  <a:srgbClr val="080F9E"/>
                </a:solidFill>
                <a:latin typeface="楷体" pitchFamily="49" charset="-122"/>
                <a:ea typeface="楷体" pitchFamily="49" charset="-122"/>
              </a:rPr>
              <a:t>……</a:t>
            </a:r>
            <a:endParaRPr lang="zh-CN" altLang="en-US" dirty="0">
              <a:solidFill>
                <a:srgbClr val="000000"/>
              </a:solidFill>
              <a:latin typeface="Arial" pitchFamily="34" charset="0"/>
              <a:ea typeface="宋体" pitchFamily="2" charset="-122"/>
            </a:endParaRPr>
          </a:p>
        </p:txBody>
      </p:sp>
      <p:sp>
        <p:nvSpPr>
          <p:cNvPr id="19" name="空心弧 18"/>
          <p:cNvSpPr/>
          <p:nvPr/>
        </p:nvSpPr>
        <p:spPr>
          <a:xfrm>
            <a:off x="847725" y="2211388"/>
            <a:ext cx="2051050" cy="398462"/>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buFontTx/>
              <a:buNone/>
              <a:defRPr/>
            </a:pPr>
            <a:endParaRPr lang="zh-CN" altLang="en-US">
              <a:solidFill>
                <a:prstClr val="black"/>
              </a:solidFill>
            </a:endParaRPr>
          </a:p>
        </p:txBody>
      </p:sp>
      <p:sp>
        <p:nvSpPr>
          <p:cNvPr id="20" name="空心弧 19"/>
          <p:cNvSpPr/>
          <p:nvPr/>
        </p:nvSpPr>
        <p:spPr>
          <a:xfrm>
            <a:off x="2268538" y="1133476"/>
            <a:ext cx="2552700" cy="790575"/>
          </a:xfrm>
          <a:prstGeom prst="blockArc">
            <a:avLst>
              <a:gd name="adj1" fmla="val 10888711"/>
              <a:gd name="adj2" fmla="val 21496013"/>
              <a:gd name="adj3" fmla="val 19171"/>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buFontTx/>
              <a:buNone/>
              <a:defRPr/>
            </a:pPr>
            <a:endParaRPr lang="zh-CN" altLang="en-US">
              <a:solidFill>
                <a:prstClr val="black"/>
              </a:solidFill>
            </a:endParaRPr>
          </a:p>
        </p:txBody>
      </p:sp>
      <p:sp>
        <p:nvSpPr>
          <p:cNvPr id="21" name="矩形 20"/>
          <p:cNvSpPr/>
          <p:nvPr/>
        </p:nvSpPr>
        <p:spPr>
          <a:xfrm>
            <a:off x="3757614" y="2617789"/>
            <a:ext cx="461962" cy="1816100"/>
          </a:xfrm>
          <a:prstGeom prst="rect">
            <a:avLst/>
          </a:prstGeom>
        </p:spPr>
        <p:style>
          <a:lnRef idx="2">
            <a:schemeClr val="accent2"/>
          </a:lnRef>
          <a:fillRef idx="1">
            <a:schemeClr val="lt1"/>
          </a:fillRef>
          <a:effectRef idx="0">
            <a:schemeClr val="accent2"/>
          </a:effectRef>
          <a:fontRef idx="minor">
            <a:schemeClr val="dk1"/>
          </a:fontRef>
        </p:style>
        <p:txBody>
          <a:bodyPr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求同比较</a:t>
            </a:r>
            <a:endParaRPr lang="en-US" altLang="zh-CN" sz="2800" b="1" dirty="0">
              <a:solidFill>
                <a:srgbClr val="080F9E"/>
              </a:solidFill>
              <a:latin typeface="楷体" pitchFamily="49" charset="-122"/>
              <a:ea typeface="楷体" pitchFamily="49" charset="-122"/>
            </a:endParaRPr>
          </a:p>
        </p:txBody>
      </p:sp>
      <p:sp>
        <p:nvSpPr>
          <p:cNvPr id="22" name="矩形 21"/>
          <p:cNvSpPr/>
          <p:nvPr/>
        </p:nvSpPr>
        <p:spPr>
          <a:xfrm>
            <a:off x="5049838" y="2617788"/>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象</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涵</a:t>
            </a:r>
            <a:endParaRPr lang="en-US" altLang="zh-CN" sz="2800" b="1" dirty="0">
              <a:solidFill>
                <a:srgbClr val="080F9E"/>
              </a:solidFill>
              <a:latin typeface="楷体" pitchFamily="49" charset="-122"/>
              <a:ea typeface="楷体" pitchFamily="49" charset="-122"/>
            </a:endParaRPr>
          </a:p>
        </p:txBody>
      </p:sp>
      <p:sp>
        <p:nvSpPr>
          <p:cNvPr id="23" name="矩形 22"/>
          <p:cNvSpPr/>
          <p:nvPr/>
        </p:nvSpPr>
        <p:spPr>
          <a:xfrm>
            <a:off x="4411663" y="2617788"/>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2203DF"/>
                </a:solidFill>
                <a:latin typeface="楷体" pitchFamily="49" charset="-122"/>
                <a:ea typeface="楷体" pitchFamily="49" charset="-122"/>
              </a:rPr>
              <a:t>求</a:t>
            </a:r>
            <a:endParaRPr lang="en-US" altLang="zh-CN" sz="2800" b="1" dirty="0">
              <a:solidFill>
                <a:srgbClr val="2203DF"/>
              </a:solidFill>
              <a:latin typeface="楷体" pitchFamily="49" charset="-122"/>
              <a:ea typeface="楷体" pitchFamily="49" charset="-122"/>
            </a:endParaRPr>
          </a:p>
          <a:p>
            <a:pPr>
              <a:buFontTx/>
              <a:buNone/>
              <a:defRPr/>
            </a:pPr>
            <a:r>
              <a:rPr lang="zh-CN" altLang="en-US" sz="2800" b="1" dirty="0">
                <a:solidFill>
                  <a:srgbClr val="2203DF"/>
                </a:solidFill>
                <a:latin typeface="楷体" pitchFamily="49" charset="-122"/>
                <a:ea typeface="楷体" pitchFamily="49" charset="-122"/>
              </a:rPr>
              <a:t>异</a:t>
            </a:r>
            <a:endParaRPr lang="en-US" altLang="zh-CN" sz="2800" b="1" dirty="0">
              <a:solidFill>
                <a:srgbClr val="2203DF"/>
              </a:solidFill>
              <a:latin typeface="楷体" pitchFamily="49" charset="-122"/>
              <a:ea typeface="楷体" pitchFamily="49" charset="-122"/>
            </a:endParaRPr>
          </a:p>
          <a:p>
            <a:pPr>
              <a:buFontTx/>
              <a:buNone/>
              <a:defRPr/>
            </a:pPr>
            <a:r>
              <a:rPr lang="zh-CN" altLang="en-US" sz="2800" b="1" dirty="0">
                <a:solidFill>
                  <a:srgbClr val="2203DF"/>
                </a:solidFill>
                <a:latin typeface="楷体" pitchFamily="49" charset="-122"/>
                <a:ea typeface="楷体" pitchFamily="49" charset="-122"/>
              </a:rPr>
              <a:t>比</a:t>
            </a:r>
            <a:endParaRPr lang="en-US" altLang="zh-CN" sz="2800" b="1" dirty="0">
              <a:solidFill>
                <a:srgbClr val="2203DF"/>
              </a:solidFill>
              <a:latin typeface="楷体" pitchFamily="49" charset="-122"/>
              <a:ea typeface="楷体" pitchFamily="49" charset="-122"/>
            </a:endParaRPr>
          </a:p>
          <a:p>
            <a:pPr>
              <a:buFontTx/>
              <a:buNone/>
              <a:defRPr/>
            </a:pPr>
            <a:r>
              <a:rPr lang="zh-CN" altLang="en-US" sz="2800" b="1" dirty="0">
                <a:solidFill>
                  <a:srgbClr val="2203DF"/>
                </a:solidFill>
                <a:latin typeface="楷体" pitchFamily="49" charset="-122"/>
                <a:ea typeface="楷体" pitchFamily="49" charset="-122"/>
              </a:rPr>
              <a:t>较</a:t>
            </a:r>
          </a:p>
        </p:txBody>
      </p:sp>
      <p:sp>
        <p:nvSpPr>
          <p:cNvPr id="24" name="矩形 23"/>
          <p:cNvSpPr/>
          <p:nvPr/>
        </p:nvSpPr>
        <p:spPr>
          <a:xfrm>
            <a:off x="5767388" y="2613025"/>
            <a:ext cx="545338" cy="1815880"/>
          </a:xfrm>
          <a:prstGeom prst="rect">
            <a:avLst/>
          </a:prstGeom>
        </p:spPr>
        <p:style>
          <a:lnRef idx="2">
            <a:schemeClr val="accent2"/>
          </a:lnRef>
          <a:fillRef idx="1">
            <a:schemeClr val="lt1"/>
          </a:fillRef>
          <a:effectRef idx="0">
            <a:schemeClr val="accent2"/>
          </a:effectRef>
          <a:fontRef idx="minor">
            <a:schemeClr val="dk1"/>
          </a:fontRef>
        </p:style>
        <p:txBody>
          <a:bodyPr wrap="none" lIns="91438" tIns="45719" rIns="91438" bIns="45719">
            <a:spAutoFit/>
          </a:bodyPr>
          <a:lstStyle/>
          <a:p>
            <a:pPr>
              <a:buFontTx/>
              <a:buNone/>
              <a:defRPr/>
            </a:pPr>
            <a:r>
              <a:rPr lang="zh-CN" altLang="en-US" sz="2800" b="1" dirty="0">
                <a:solidFill>
                  <a:srgbClr val="080F9E"/>
                </a:solidFill>
                <a:latin typeface="楷体" pitchFamily="49" charset="-122"/>
                <a:ea typeface="楷体" pitchFamily="49" charset="-122"/>
              </a:rPr>
              <a:t>艺</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术</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手</a:t>
            </a:r>
            <a:endParaRPr lang="en-US" altLang="zh-CN" sz="2800" b="1" dirty="0">
              <a:solidFill>
                <a:srgbClr val="080F9E"/>
              </a:solidFill>
              <a:latin typeface="楷体" pitchFamily="49" charset="-122"/>
              <a:ea typeface="楷体" pitchFamily="49" charset="-122"/>
            </a:endParaRPr>
          </a:p>
          <a:p>
            <a:pPr>
              <a:buFontTx/>
              <a:buNone/>
              <a:defRPr/>
            </a:pPr>
            <a:r>
              <a:rPr lang="zh-CN" altLang="en-US" sz="2800" b="1" dirty="0">
                <a:solidFill>
                  <a:srgbClr val="080F9E"/>
                </a:solidFill>
                <a:latin typeface="楷体" pitchFamily="49" charset="-122"/>
                <a:ea typeface="楷体" pitchFamily="49" charset="-122"/>
              </a:rPr>
              <a:t>法</a:t>
            </a:r>
            <a:endParaRPr lang="en-US" altLang="zh-CN" sz="2800" b="1" dirty="0">
              <a:solidFill>
                <a:srgbClr val="080F9E"/>
              </a:solidFill>
              <a:latin typeface="楷体" pitchFamily="49" charset="-122"/>
              <a:ea typeface="楷体" pitchFamily="49" charset="-122"/>
            </a:endParaRPr>
          </a:p>
        </p:txBody>
      </p:sp>
      <p:sp>
        <p:nvSpPr>
          <p:cNvPr id="25" name="空心弧 24"/>
          <p:cNvSpPr/>
          <p:nvPr/>
        </p:nvSpPr>
        <p:spPr>
          <a:xfrm>
            <a:off x="3948114" y="2238376"/>
            <a:ext cx="2051050" cy="398463"/>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buFontTx/>
              <a:buNone/>
              <a:defRPr/>
            </a:pPr>
            <a:endParaRPr lang="zh-CN" altLang="en-US">
              <a:solidFill>
                <a:prstClr val="black"/>
              </a:solidFill>
            </a:endParaRPr>
          </a:p>
        </p:txBody>
      </p:sp>
      <p:sp>
        <p:nvSpPr>
          <p:cNvPr id="26" name="矩形 25"/>
          <p:cNvSpPr>
            <a:spLocks noChangeArrowheads="1"/>
          </p:cNvSpPr>
          <p:nvPr/>
        </p:nvSpPr>
        <p:spPr bwMode="auto">
          <a:xfrm>
            <a:off x="4845050" y="4519614"/>
            <a:ext cx="904875" cy="522287"/>
          </a:xfrm>
          <a:prstGeom prst="rect">
            <a:avLst/>
          </a:prstGeom>
          <a:noFill/>
          <a:ln w="9525">
            <a:noFill/>
            <a:miter lim="800000"/>
            <a:headEnd/>
            <a:tailEnd/>
          </a:ln>
        </p:spPr>
        <p:txBody>
          <a:bodyPr wrap="none" lIns="91438" tIns="45719" rIns="91438" bIns="45719">
            <a:spAutoFit/>
          </a:bodyPr>
          <a:lstStyle/>
          <a:p>
            <a:r>
              <a:rPr lang="en-US" altLang="zh-CN" sz="2800" b="1" dirty="0">
                <a:solidFill>
                  <a:srgbClr val="080F9E"/>
                </a:solidFill>
                <a:latin typeface="楷体" pitchFamily="49" charset="-122"/>
                <a:ea typeface="楷体" pitchFamily="49" charset="-122"/>
              </a:rPr>
              <a:t>……</a:t>
            </a:r>
            <a:endParaRPr lang="zh-CN" altLang="en-US" dirty="0">
              <a:solidFill>
                <a:srgbClr val="000000"/>
              </a:solidFill>
              <a:latin typeface="Arial" pitchFamily="34" charset="0"/>
              <a:ea typeface="宋体" pitchFamily="2" charset="-122"/>
            </a:endParaRPr>
          </a:p>
        </p:txBody>
      </p:sp>
      <p:sp>
        <p:nvSpPr>
          <p:cNvPr id="28" name="矩形 27"/>
          <p:cNvSpPr/>
          <p:nvPr/>
        </p:nvSpPr>
        <p:spPr>
          <a:xfrm>
            <a:off x="6796089" y="2619376"/>
            <a:ext cx="612775" cy="1887694"/>
          </a:xfrm>
          <a:prstGeom prst="rect">
            <a:avLst/>
          </a:prstGeom>
        </p:spPr>
        <p:style>
          <a:lnRef idx="2">
            <a:schemeClr val="accent5"/>
          </a:lnRef>
          <a:fillRef idx="1">
            <a:schemeClr val="lt1"/>
          </a:fillRef>
          <a:effectRef idx="0">
            <a:schemeClr val="accent5"/>
          </a:effectRef>
          <a:fontRef idx="minor">
            <a:schemeClr val="dk1"/>
          </a:fontRef>
        </p:style>
        <p:txBody>
          <a:bodyPr lIns="91438" tIns="45719" rIns="91438" bIns="45719">
            <a:spAutoFit/>
          </a:bodyPr>
          <a:lstStyle/>
          <a:p>
            <a:pPr>
              <a:lnSpc>
                <a:spcPts val="3500"/>
              </a:lnSpc>
              <a:defRPr/>
            </a:pPr>
            <a:r>
              <a:rPr lang="zh-CN" altLang="en-US" sz="2800" b="1" dirty="0">
                <a:solidFill>
                  <a:srgbClr val="080F9E"/>
                </a:solidFill>
                <a:latin typeface="楷体" pitchFamily="49" charset="-122"/>
                <a:ea typeface="楷体" pitchFamily="49" charset="-122"/>
              </a:rPr>
              <a:t>审</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题</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识</a:t>
            </a:r>
            <a:endParaRPr lang="en-US" altLang="zh-CN" sz="2800" b="1" dirty="0">
              <a:solidFill>
                <a:srgbClr val="080F9E"/>
              </a:solidFill>
              <a:latin typeface="楷体" pitchFamily="49" charset="-122"/>
              <a:ea typeface="楷体" pitchFamily="49" charset="-122"/>
            </a:endParaRPr>
          </a:p>
        </p:txBody>
      </p:sp>
      <p:sp>
        <p:nvSpPr>
          <p:cNvPr id="29" name="矩形 28"/>
          <p:cNvSpPr/>
          <p:nvPr/>
        </p:nvSpPr>
        <p:spPr>
          <a:xfrm>
            <a:off x="7372350" y="2628901"/>
            <a:ext cx="554038" cy="1887694"/>
          </a:xfrm>
          <a:prstGeom prst="rect">
            <a:avLst/>
          </a:prstGeom>
        </p:spPr>
        <p:style>
          <a:lnRef idx="2">
            <a:schemeClr val="accent5"/>
          </a:lnRef>
          <a:fillRef idx="1">
            <a:schemeClr val="lt1"/>
          </a:fillRef>
          <a:effectRef idx="0">
            <a:schemeClr val="accent5"/>
          </a:effectRef>
          <a:fontRef idx="minor">
            <a:schemeClr val="dk1"/>
          </a:fontRef>
        </p:style>
        <p:txBody>
          <a:bodyPr lIns="91438" tIns="45719" rIns="91438" bIns="45719">
            <a:spAutoFit/>
          </a:bodyPr>
          <a:lstStyle/>
          <a:p>
            <a:pPr>
              <a:lnSpc>
                <a:spcPts val="3500"/>
              </a:lnSpc>
              <a:defRPr/>
            </a:pPr>
            <a:r>
              <a:rPr lang="zh-CN" altLang="en-US" sz="2800" b="1" dirty="0">
                <a:solidFill>
                  <a:srgbClr val="080F9E"/>
                </a:solidFill>
                <a:latin typeface="楷体" pitchFamily="49" charset="-122"/>
                <a:ea typeface="楷体" pitchFamily="49" charset="-122"/>
              </a:rPr>
              <a:t>文</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本</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识</a:t>
            </a:r>
            <a:r>
              <a:rPr lang="en-US" altLang="zh-CN" sz="2800" b="1" dirty="0">
                <a:solidFill>
                  <a:srgbClr val="080F9E"/>
                </a:solidFill>
                <a:latin typeface="楷体" pitchFamily="49" charset="-122"/>
                <a:ea typeface="楷体" pitchFamily="49" charset="-122"/>
              </a:rPr>
              <a:t>          </a:t>
            </a:r>
          </a:p>
        </p:txBody>
      </p:sp>
      <p:sp>
        <p:nvSpPr>
          <p:cNvPr id="30" name="矩形 29"/>
          <p:cNvSpPr/>
          <p:nvPr/>
        </p:nvSpPr>
        <p:spPr>
          <a:xfrm>
            <a:off x="7934326" y="2636839"/>
            <a:ext cx="545338" cy="1887694"/>
          </a:xfrm>
          <a:prstGeom prst="rect">
            <a:avLst/>
          </a:prstGeom>
        </p:spPr>
        <p:style>
          <a:lnRef idx="2">
            <a:schemeClr val="accent5"/>
          </a:lnRef>
          <a:fillRef idx="1">
            <a:schemeClr val="lt1"/>
          </a:fillRef>
          <a:effectRef idx="0">
            <a:schemeClr val="accent5"/>
          </a:effectRef>
          <a:fontRef idx="minor">
            <a:schemeClr val="dk1"/>
          </a:fontRef>
        </p:style>
        <p:txBody>
          <a:bodyPr wrap="none" lIns="91438" tIns="45719" rIns="91438" bIns="45719">
            <a:spAutoFit/>
          </a:bodyPr>
          <a:lstStyle/>
          <a:p>
            <a:pPr>
              <a:lnSpc>
                <a:spcPts val="3500"/>
              </a:lnSpc>
              <a:defRPr/>
            </a:pPr>
            <a:r>
              <a:rPr lang="zh-CN" altLang="en-US" sz="2800" b="1" dirty="0">
                <a:solidFill>
                  <a:srgbClr val="080F9E"/>
                </a:solidFill>
                <a:latin typeface="楷体" pitchFamily="49" charset="-122"/>
                <a:ea typeface="楷体" pitchFamily="49" charset="-122"/>
              </a:rPr>
              <a:t>条</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理</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意</a:t>
            </a:r>
            <a:endParaRPr lang="en-US" altLang="zh-CN" sz="2800" b="1" dirty="0">
              <a:solidFill>
                <a:srgbClr val="080F9E"/>
              </a:solidFill>
              <a:latin typeface="楷体" pitchFamily="49" charset="-122"/>
              <a:ea typeface="楷体" pitchFamily="49" charset="-122"/>
            </a:endParaRPr>
          </a:p>
          <a:p>
            <a:pPr>
              <a:lnSpc>
                <a:spcPts val="3500"/>
              </a:lnSpc>
              <a:defRPr/>
            </a:pPr>
            <a:r>
              <a:rPr lang="zh-CN" altLang="en-US" sz="2800" b="1" dirty="0">
                <a:solidFill>
                  <a:srgbClr val="080F9E"/>
                </a:solidFill>
                <a:latin typeface="楷体" pitchFamily="49" charset="-122"/>
                <a:ea typeface="楷体" pitchFamily="49" charset="-122"/>
              </a:rPr>
              <a:t>识</a:t>
            </a:r>
            <a:endParaRPr lang="en-US" altLang="zh-CN" sz="2800" b="1" dirty="0">
              <a:solidFill>
                <a:srgbClr val="080F9E"/>
              </a:solidFill>
              <a:latin typeface="楷体" pitchFamily="49" charset="-122"/>
              <a:ea typeface="楷体" pitchFamily="49" charset="-122"/>
            </a:endParaRPr>
          </a:p>
        </p:txBody>
      </p:sp>
      <p:sp>
        <p:nvSpPr>
          <p:cNvPr id="31" name="矩形 30"/>
          <p:cNvSpPr/>
          <p:nvPr/>
        </p:nvSpPr>
        <p:spPr>
          <a:xfrm>
            <a:off x="8505826" y="2643188"/>
            <a:ext cx="492125" cy="1877435"/>
          </a:xfrm>
          <a:prstGeom prst="rect">
            <a:avLst/>
          </a:prstGeom>
        </p:spPr>
        <p:style>
          <a:lnRef idx="2">
            <a:schemeClr val="accent5"/>
          </a:lnRef>
          <a:fillRef idx="1">
            <a:schemeClr val="lt1"/>
          </a:fillRef>
          <a:effectRef idx="0">
            <a:schemeClr val="accent5"/>
          </a:effectRef>
          <a:fontRef idx="minor">
            <a:schemeClr val="dk1"/>
          </a:fontRef>
        </p:style>
        <p:txBody>
          <a:bodyPr lIns="91438" tIns="45719" rIns="91438" bIns="45719">
            <a:spAutoFit/>
          </a:bodyPr>
          <a:lstStyle/>
          <a:p>
            <a:pPr>
              <a:buFontTx/>
              <a:buNone/>
              <a:defRPr/>
            </a:pPr>
            <a:r>
              <a:rPr lang="zh-CN" altLang="en-US" sz="2900" b="1" dirty="0">
                <a:solidFill>
                  <a:srgbClr val="080F9E"/>
                </a:solidFill>
                <a:latin typeface="楷体" pitchFamily="49" charset="-122"/>
                <a:ea typeface="楷体" pitchFamily="49" charset="-122"/>
              </a:rPr>
              <a:t>规</a:t>
            </a:r>
            <a:endParaRPr lang="en-US" altLang="zh-CN" sz="2900" b="1" dirty="0">
              <a:solidFill>
                <a:srgbClr val="080F9E"/>
              </a:solidFill>
              <a:latin typeface="楷体" pitchFamily="49" charset="-122"/>
              <a:ea typeface="楷体" pitchFamily="49" charset="-122"/>
            </a:endParaRPr>
          </a:p>
          <a:p>
            <a:pPr>
              <a:buFontTx/>
              <a:buNone/>
              <a:defRPr/>
            </a:pPr>
            <a:r>
              <a:rPr lang="zh-CN" altLang="en-US" sz="2900" b="1" dirty="0">
                <a:solidFill>
                  <a:srgbClr val="080F9E"/>
                </a:solidFill>
                <a:latin typeface="楷体" pitchFamily="49" charset="-122"/>
                <a:ea typeface="楷体" pitchFamily="49" charset="-122"/>
              </a:rPr>
              <a:t>范意识</a:t>
            </a:r>
            <a:endParaRPr lang="zh-CN" altLang="en-US" sz="2900" dirty="0">
              <a:solidFill>
                <a:prstClr val="black"/>
              </a:solidFill>
            </a:endParaRPr>
          </a:p>
        </p:txBody>
      </p:sp>
      <p:sp>
        <p:nvSpPr>
          <p:cNvPr id="32" name="矩形 31"/>
          <p:cNvSpPr/>
          <p:nvPr/>
        </p:nvSpPr>
        <p:spPr>
          <a:xfrm>
            <a:off x="7061200" y="1528763"/>
            <a:ext cx="1627188" cy="523875"/>
          </a:xfrm>
          <a:prstGeom prst="rect">
            <a:avLst/>
          </a:prstGeom>
        </p:spPr>
        <p:style>
          <a:lnRef idx="2">
            <a:schemeClr val="dk1"/>
          </a:lnRef>
          <a:fillRef idx="1">
            <a:schemeClr val="lt1"/>
          </a:fillRef>
          <a:effectRef idx="0">
            <a:schemeClr val="dk1"/>
          </a:effectRef>
          <a:fontRef idx="minor">
            <a:schemeClr val="dk1"/>
          </a:fontRef>
        </p:style>
        <p:txBody>
          <a:bodyPr wrap="none" lIns="91438" tIns="45719" rIns="91438" bIns="45719">
            <a:spAutoFit/>
          </a:bodyPr>
          <a:lstStyle/>
          <a:p>
            <a:pPr>
              <a:buFontTx/>
              <a:buNone/>
              <a:defRPr/>
            </a:pPr>
            <a:r>
              <a:rPr lang="zh-CN" altLang="en-US" sz="2800" b="1" dirty="0">
                <a:solidFill>
                  <a:srgbClr val="C00000"/>
                </a:solidFill>
                <a:latin typeface="楷体" pitchFamily="49" charset="-122"/>
                <a:ea typeface="楷体" pitchFamily="49" charset="-122"/>
              </a:rPr>
              <a:t>四大意识</a:t>
            </a:r>
            <a:endParaRPr lang="zh-CN" altLang="en-US" dirty="0">
              <a:solidFill>
                <a:srgbClr val="C00000"/>
              </a:solidFill>
            </a:endParaRPr>
          </a:p>
        </p:txBody>
      </p:sp>
      <p:sp>
        <p:nvSpPr>
          <p:cNvPr id="33" name="空心弧 32"/>
          <p:cNvSpPr/>
          <p:nvPr/>
        </p:nvSpPr>
        <p:spPr>
          <a:xfrm>
            <a:off x="6796089" y="2222501"/>
            <a:ext cx="2051050" cy="396875"/>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buFontTx/>
              <a:buNone/>
              <a:defRPr/>
            </a:pPr>
            <a:endParaRPr lang="zh-CN" altLang="en-US">
              <a:solidFill>
                <a:prstClr val="black"/>
              </a:solidFill>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500" fill="hold"/>
                                        <p:tgtEl>
                                          <p:spTgt spid="26"/>
                                        </p:tgtEl>
                                        <p:attrNameLst>
                                          <p:attrName>ppt_x</p:attrName>
                                        </p:attrNameLst>
                                      </p:cBhvr>
                                      <p:tavLst>
                                        <p:tav tm="0">
                                          <p:val>
                                            <p:strVal val="#ppt_x"/>
                                          </p:val>
                                        </p:tav>
                                        <p:tav tm="100000">
                                          <p:val>
                                            <p:strVal val="#ppt_x"/>
                                          </p:val>
                                        </p:tav>
                                      </p:tavLst>
                                    </p:anim>
                                    <p:anim calcmode="lin" valueType="num">
                                      <p:cBhvr additive="base">
                                        <p:cTn id="1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251521" y="339522"/>
            <a:ext cx="8712968" cy="4031871"/>
          </a:xfrm>
          <a:prstGeom prst="rect">
            <a:avLst/>
          </a:prstGeom>
          <a:noFill/>
          <a:ln w="9525">
            <a:noFill/>
            <a:miter lim="800000"/>
            <a:headEnd/>
            <a:tailEnd/>
          </a:ln>
        </p:spPr>
        <p:txBody>
          <a:bodyPr wrap="square" lIns="91438" tIns="45719" rIns="91438" bIns="45719" anchor="ctr">
            <a:spAutoFit/>
          </a:bodyPr>
          <a:lstStyle/>
          <a:p>
            <a:pPr eaLnBrk="0" hangingPunct="0"/>
            <a:r>
              <a:rPr lang="zh-CN" altLang="en-US" sz="4000" dirty="0">
                <a:solidFill>
                  <a:srgbClr val="C0504D"/>
                </a:solidFill>
                <a:latin typeface="黑体" pitchFamily="2" charset="-122"/>
                <a:ea typeface="黑体" pitchFamily="2" charset="-122"/>
                <a:cs typeface="Times New Roman" pitchFamily="18" charset="0"/>
              </a:rPr>
              <a:t>      </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策略</a:t>
            </a:r>
            <a:r>
              <a:rPr lang="en-US"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2</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a:t>
            </a:r>
            <a:r>
              <a:rPr lang="zh-CN"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训练和效益意识</a:t>
            </a:r>
            <a:endParaRPr lang="en-US" altLang="zh-CN" sz="3600" b="1" dirty="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endParaRPr>
          </a:p>
          <a:p>
            <a:pPr eaLnBrk="0" hangingPunct="0">
              <a:lnSpc>
                <a:spcPct val="130000"/>
              </a:lnSpc>
              <a:spcBef>
                <a:spcPct val="50000"/>
              </a:spcBef>
            </a:pPr>
            <a:r>
              <a:rPr lang="zh-CN" altLang="en-US" sz="2400" dirty="0">
                <a:solidFill>
                  <a:srgbClr val="FF3300"/>
                </a:solidFill>
                <a:latin typeface="方正姚体"/>
                <a:ea typeface="方正姚体"/>
                <a:cs typeface="方正姚体"/>
              </a:rPr>
              <a:t>精选材料：</a:t>
            </a:r>
            <a:r>
              <a:rPr lang="zh-CN" altLang="en-US" sz="2400" dirty="0">
                <a:solidFill>
                  <a:srgbClr val="0000FF"/>
                </a:solidFill>
                <a:latin typeface="方正姚体"/>
                <a:ea typeface="方正姚体"/>
                <a:cs typeface="方正姚体"/>
              </a:rPr>
              <a:t>典型、难度适中，便于规律化   （精选优质试题）</a:t>
            </a:r>
            <a:endParaRPr lang="en-US" altLang="zh-CN" sz="2400" dirty="0">
              <a:solidFill>
                <a:srgbClr val="0000FF"/>
              </a:solidFill>
              <a:latin typeface="方正姚体"/>
              <a:ea typeface="方正姚体"/>
              <a:cs typeface="方正姚体"/>
            </a:endParaRPr>
          </a:p>
          <a:p>
            <a:pPr eaLnBrk="0" hangingPunct="0">
              <a:lnSpc>
                <a:spcPct val="130000"/>
              </a:lnSpc>
              <a:spcBef>
                <a:spcPct val="50000"/>
              </a:spcBef>
            </a:pPr>
            <a:r>
              <a:rPr lang="zh-CN" altLang="en-US" sz="2400" dirty="0">
                <a:solidFill>
                  <a:srgbClr val="FF3300"/>
                </a:solidFill>
                <a:latin typeface="方正姚体"/>
                <a:ea typeface="方正姚体"/>
                <a:cs typeface="方正姚体"/>
              </a:rPr>
              <a:t>巧妙点拨：</a:t>
            </a:r>
            <a:r>
              <a:rPr lang="zh-CN" altLang="en-US" sz="2400" dirty="0">
                <a:solidFill>
                  <a:srgbClr val="0000FF"/>
                </a:solidFill>
                <a:latin typeface="方正姚体"/>
                <a:ea typeface="方正姚体"/>
                <a:cs typeface="方正姚体"/>
              </a:rPr>
              <a:t>点在关键               点在增长点    （点拨恰到好处）</a:t>
            </a:r>
            <a:endParaRPr lang="en-US" altLang="zh-CN" sz="2400" dirty="0">
              <a:solidFill>
                <a:srgbClr val="0000FF"/>
              </a:solidFill>
              <a:latin typeface="方正姚体"/>
              <a:ea typeface="方正姚体"/>
              <a:cs typeface="方正姚体"/>
            </a:endParaRPr>
          </a:p>
          <a:p>
            <a:pPr eaLnBrk="0" hangingPunct="0">
              <a:lnSpc>
                <a:spcPct val="130000"/>
              </a:lnSpc>
              <a:spcBef>
                <a:spcPct val="50000"/>
              </a:spcBef>
            </a:pPr>
            <a:r>
              <a:rPr lang="zh-CN" altLang="en-US" sz="2400" dirty="0">
                <a:solidFill>
                  <a:srgbClr val="FF3300"/>
                </a:solidFill>
                <a:latin typeface="方正姚体"/>
                <a:ea typeface="方正姚体"/>
                <a:cs typeface="方正姚体"/>
              </a:rPr>
              <a:t>注重规律：</a:t>
            </a:r>
            <a:r>
              <a:rPr lang="zh-CN" altLang="en-US" sz="2400" dirty="0">
                <a:solidFill>
                  <a:srgbClr val="0000FF"/>
                </a:solidFill>
                <a:latin typeface="方正姚体"/>
                <a:ea typeface="方正姚体"/>
                <a:cs typeface="方正姚体"/>
              </a:rPr>
              <a:t>文本规律，思维方法，做题技巧（善于化个为类）</a:t>
            </a:r>
            <a:endParaRPr lang="en-US" altLang="zh-CN" sz="2400" dirty="0">
              <a:solidFill>
                <a:srgbClr val="0000FF"/>
              </a:solidFill>
              <a:latin typeface="方正姚体"/>
              <a:ea typeface="方正姚体"/>
              <a:cs typeface="方正姚体"/>
            </a:endParaRPr>
          </a:p>
          <a:p>
            <a:pPr eaLnBrk="0" hangingPunct="0">
              <a:lnSpc>
                <a:spcPct val="130000"/>
              </a:lnSpc>
              <a:spcBef>
                <a:spcPct val="50000"/>
              </a:spcBef>
            </a:pPr>
            <a:r>
              <a:rPr lang="zh-CN" altLang="en-US" sz="2400" dirty="0">
                <a:solidFill>
                  <a:srgbClr val="FF3300"/>
                </a:solidFill>
                <a:latin typeface="方正姚体"/>
                <a:ea typeface="方正姚体"/>
                <a:cs typeface="方正姚体"/>
              </a:rPr>
              <a:t>精当练习：</a:t>
            </a:r>
            <a:r>
              <a:rPr lang="zh-CN" altLang="en-US" sz="2400" dirty="0">
                <a:solidFill>
                  <a:srgbClr val="0000FF"/>
                </a:solidFill>
                <a:latin typeface="方正姚体"/>
                <a:ea typeface="方正姚体"/>
                <a:cs typeface="方正姚体"/>
              </a:rPr>
              <a:t>课堂训练  课外练习                      （以练提升能力）</a:t>
            </a:r>
            <a:endParaRPr lang="en-US" altLang="zh-CN" sz="2400" dirty="0">
              <a:solidFill>
                <a:srgbClr val="0000FF"/>
              </a:solidFill>
              <a:latin typeface="方正姚体"/>
              <a:ea typeface="方正姚体"/>
              <a:cs typeface="方正姚体"/>
            </a:endParaRPr>
          </a:p>
          <a:p>
            <a:pPr eaLnBrk="0" hangingPunct="0">
              <a:lnSpc>
                <a:spcPct val="130000"/>
              </a:lnSpc>
              <a:spcBef>
                <a:spcPct val="50000"/>
              </a:spcBef>
            </a:pPr>
            <a:r>
              <a:rPr lang="zh-CN" altLang="en-US" sz="2400" dirty="0">
                <a:solidFill>
                  <a:srgbClr val="FF3300"/>
                </a:solidFill>
                <a:latin typeface="方正姚体"/>
                <a:ea typeface="方正姚体"/>
                <a:cs typeface="方正姚体"/>
              </a:rPr>
              <a:t>关注问题：</a:t>
            </a:r>
            <a:r>
              <a:rPr lang="zh-CN" altLang="en-US" sz="2400" dirty="0">
                <a:solidFill>
                  <a:srgbClr val="0000FF"/>
                </a:solidFill>
                <a:latin typeface="方正姚体"/>
                <a:ea typeface="方正姚体"/>
                <a:cs typeface="方正姚体"/>
              </a:rPr>
              <a:t>入门问题，提高问题，瓶颈问题（时时研究问题）</a:t>
            </a:r>
            <a:endParaRPr lang="en-US" altLang="zh-CN" sz="2400" dirty="0">
              <a:solidFill>
                <a:srgbClr val="0000FF"/>
              </a:solidFill>
              <a:latin typeface="方正姚体"/>
              <a:ea typeface="方正姚体"/>
              <a:cs typeface="方正姚体"/>
            </a:endParaRPr>
          </a:p>
        </p:txBody>
      </p:sp>
    </p:spTree>
    <p:extLst>
      <p:ext uri="{BB962C8B-B14F-4D97-AF65-F5344CB8AC3E}">
        <p14:creationId xmlns="" xmlns:p14="http://schemas.microsoft.com/office/powerpoint/2010/main" val="41347739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ext Box 103"/>
          <p:cNvSpPr txBox="1">
            <a:spLocks noChangeArrowheads="1"/>
          </p:cNvSpPr>
          <p:nvPr/>
        </p:nvSpPr>
        <p:spPr bwMode="auto">
          <a:xfrm>
            <a:off x="684214" y="18"/>
            <a:ext cx="7340600" cy="461665"/>
          </a:xfrm>
          <a:prstGeom prst="rect">
            <a:avLst/>
          </a:prstGeom>
          <a:noFill/>
          <a:ln w="9525">
            <a:noFill/>
            <a:miter lim="800000"/>
            <a:headEnd/>
            <a:tailEnd/>
          </a:ln>
        </p:spPr>
        <p:txBody>
          <a:bodyPr lIns="91438" tIns="45719" rIns="91438" bIns="45719">
            <a:spAutoFit/>
          </a:bodyPr>
          <a:lstStyle/>
          <a:p>
            <a:pPr>
              <a:spcBef>
                <a:spcPct val="50000"/>
              </a:spcBef>
            </a:pPr>
            <a:r>
              <a:rPr lang="zh-CN" altLang="en-US" sz="2400" dirty="0">
                <a:solidFill>
                  <a:srgbClr val="0000FF"/>
                </a:solidFill>
                <a:latin typeface="黑体" pitchFamily="2" charset="-122"/>
                <a:ea typeface="黑体" pitchFamily="2" charset="-122"/>
              </a:rPr>
              <a:t>   研究历年考题，把握规律和趋势</a:t>
            </a:r>
          </a:p>
        </p:txBody>
      </p:sp>
      <p:sp>
        <p:nvSpPr>
          <p:cNvPr id="119810" name="Text Box 104"/>
          <p:cNvSpPr txBox="1">
            <a:spLocks noChangeArrowheads="1"/>
          </p:cNvSpPr>
          <p:nvPr/>
        </p:nvSpPr>
        <p:spPr bwMode="auto">
          <a:xfrm>
            <a:off x="107950" y="446088"/>
            <a:ext cx="9144000" cy="4569710"/>
          </a:xfrm>
          <a:prstGeom prst="rect">
            <a:avLst/>
          </a:prstGeom>
          <a:noFill/>
          <a:ln w="9525">
            <a:noFill/>
            <a:miter lim="800000"/>
            <a:headEnd/>
            <a:tailEnd/>
          </a:ln>
        </p:spPr>
        <p:txBody>
          <a:bodyPr lIns="91438" tIns="45719" rIns="91438" bIns="45719">
            <a:spAutoFit/>
          </a:bodyPr>
          <a:lstStyle/>
          <a:p>
            <a:pPr>
              <a:lnSpc>
                <a:spcPct val="115000"/>
              </a:lnSpc>
            </a:pPr>
            <a:r>
              <a:rPr lang="zh-CN" altLang="en-US" sz="2000" dirty="0">
                <a:solidFill>
                  <a:srgbClr val="0000FF"/>
                </a:solidFill>
                <a:latin typeface="仿宋_GB2312" pitchFamily="49" charset="-122"/>
                <a:ea typeface="仿宋_GB2312" pitchFamily="49" charset="-122"/>
              </a:rPr>
              <a:t>（</a:t>
            </a:r>
            <a:r>
              <a:rPr lang="en-US" altLang="zh-CN" sz="2000" dirty="0">
                <a:solidFill>
                  <a:srgbClr val="0000FF"/>
                </a:solidFill>
                <a:latin typeface="仿宋_GB2312" pitchFamily="49" charset="-122"/>
                <a:ea typeface="仿宋_GB2312" pitchFamily="49" charset="-122"/>
              </a:rPr>
              <a:t>2013</a:t>
            </a:r>
            <a:r>
              <a:rPr lang="en-US" altLang="zh-CN" sz="2000" dirty="0">
                <a:solidFill>
                  <a:srgbClr val="0000FF"/>
                </a:solidFill>
                <a:ea typeface="仿宋_GB2312" pitchFamily="49" charset="-122"/>
              </a:rPr>
              <a:t>·</a:t>
            </a:r>
            <a:r>
              <a:rPr lang="zh-CN" altLang="en-US" sz="2000" dirty="0">
                <a:solidFill>
                  <a:srgbClr val="0000FF"/>
                </a:solidFill>
                <a:latin typeface="仿宋_GB2312" pitchFamily="49" charset="-122"/>
                <a:ea typeface="仿宋_GB2312" pitchFamily="49" charset="-122"/>
              </a:rPr>
              <a:t>课标全国</a:t>
            </a:r>
            <a:r>
              <a:rPr lang="en-US" altLang="zh-CN" sz="2000" dirty="0">
                <a:solidFill>
                  <a:srgbClr val="0000FF"/>
                </a:solidFill>
                <a:latin typeface="仿宋_GB2312" pitchFamily="49" charset="-122"/>
                <a:ea typeface="仿宋_GB2312" pitchFamily="49" charset="-122"/>
              </a:rPr>
              <a:t>Ⅱ</a:t>
            </a:r>
            <a:r>
              <a:rPr lang="zh-CN" altLang="en-US" sz="2000" dirty="0">
                <a:solidFill>
                  <a:srgbClr val="0000FF"/>
                </a:solidFill>
                <a:latin typeface="仿宋_GB2312" pitchFamily="49" charset="-122"/>
                <a:ea typeface="仿宋_GB2312" pitchFamily="49" charset="-122"/>
              </a:rPr>
              <a:t>）</a:t>
            </a:r>
            <a:r>
              <a:rPr lang="en-US" altLang="zh-CN" sz="2000" dirty="0">
                <a:solidFill>
                  <a:srgbClr val="0000FF"/>
                </a:solidFill>
                <a:latin typeface="仿宋_GB2312" pitchFamily="49" charset="-122"/>
                <a:ea typeface="仿宋_GB2312" pitchFamily="49" charset="-122"/>
              </a:rPr>
              <a:t>11</a:t>
            </a:r>
            <a:r>
              <a:rPr lang="zh-CN" altLang="en-US" sz="2000" dirty="0">
                <a:solidFill>
                  <a:srgbClr val="0000FF"/>
                </a:solidFill>
                <a:latin typeface="仿宋_GB2312" pitchFamily="49" charset="-122"/>
                <a:ea typeface="仿宋_GB2312" pitchFamily="49" charset="-122"/>
              </a:rPr>
              <a:t>、阅读下面的文字，完成第（</a:t>
            </a:r>
            <a:r>
              <a:rPr lang="en-US" altLang="zh-CN" sz="2000" dirty="0">
                <a:solidFill>
                  <a:srgbClr val="0000FF"/>
                </a:solidFill>
                <a:latin typeface="仿宋_GB2312" pitchFamily="49" charset="-122"/>
                <a:ea typeface="仿宋_GB2312" pitchFamily="49" charset="-122"/>
              </a:rPr>
              <a:t>1</a:t>
            </a:r>
            <a:r>
              <a:rPr lang="zh-CN" altLang="en-US" sz="2000" dirty="0">
                <a:solidFill>
                  <a:srgbClr val="0000FF"/>
                </a:solidFill>
                <a:latin typeface="仿宋_GB2312" pitchFamily="49" charset="-122"/>
                <a:ea typeface="仿宋_GB2312" pitchFamily="49" charset="-122"/>
              </a:rPr>
              <a:t>）～（</a:t>
            </a:r>
            <a:r>
              <a:rPr lang="en-US" altLang="zh-CN" sz="2000" dirty="0">
                <a:solidFill>
                  <a:srgbClr val="0000FF"/>
                </a:solidFill>
                <a:latin typeface="仿宋_GB2312" pitchFamily="49" charset="-122"/>
                <a:ea typeface="仿宋_GB2312" pitchFamily="49" charset="-122"/>
              </a:rPr>
              <a:t>4</a:t>
            </a:r>
            <a:r>
              <a:rPr lang="zh-CN" altLang="en-US" sz="2000" dirty="0">
                <a:solidFill>
                  <a:srgbClr val="0000FF"/>
                </a:solidFill>
                <a:latin typeface="仿宋_GB2312" pitchFamily="49" charset="-122"/>
                <a:ea typeface="仿宋_GB2312" pitchFamily="49" charset="-122"/>
              </a:rPr>
              <a:t>）题 峡谷</a:t>
            </a:r>
          </a:p>
          <a:p>
            <a:pPr>
              <a:lnSpc>
                <a:spcPct val="115000"/>
              </a:lnSpc>
            </a:pPr>
            <a:r>
              <a:rPr lang="zh-CN" altLang="en-US" sz="2000" dirty="0">
                <a:solidFill>
                  <a:srgbClr val="0000FF"/>
                </a:solidFill>
                <a:latin typeface="仿宋_GB2312" pitchFamily="49" charset="-122"/>
                <a:ea typeface="仿宋_GB2312" pitchFamily="49" charset="-122"/>
              </a:rPr>
              <a:t>（</a:t>
            </a:r>
            <a:r>
              <a:rPr lang="en-US" altLang="zh-CN" sz="2000" dirty="0">
                <a:solidFill>
                  <a:srgbClr val="0000FF"/>
                </a:solidFill>
                <a:latin typeface="仿宋_GB2312" pitchFamily="49" charset="-122"/>
                <a:ea typeface="仿宋_GB2312" pitchFamily="49" charset="-122"/>
              </a:rPr>
              <a:t>4</a:t>
            </a:r>
            <a:r>
              <a:rPr lang="zh-CN" altLang="en-US" sz="2000" dirty="0">
                <a:solidFill>
                  <a:srgbClr val="0000FF"/>
                </a:solidFill>
                <a:latin typeface="仿宋_GB2312" pitchFamily="49" charset="-122"/>
                <a:ea typeface="仿宋_GB2312" pitchFamily="49" charset="-122"/>
              </a:rPr>
              <a:t>）小说中的主要人物是骑手，但几乎一半篇幅是在写峡谷。作者为什么这样处理？请结合全文，谈谈你的看法。（</a:t>
            </a:r>
            <a:r>
              <a:rPr lang="en-US" altLang="zh-CN" sz="2000" dirty="0">
                <a:solidFill>
                  <a:srgbClr val="0000FF"/>
                </a:solidFill>
                <a:latin typeface="仿宋_GB2312" pitchFamily="49" charset="-122"/>
                <a:ea typeface="仿宋_GB2312" pitchFamily="49" charset="-122"/>
              </a:rPr>
              <a:t>8</a:t>
            </a:r>
            <a:r>
              <a:rPr lang="zh-CN" altLang="en-US" sz="2000" dirty="0">
                <a:solidFill>
                  <a:srgbClr val="0000FF"/>
                </a:solidFill>
                <a:latin typeface="仿宋_GB2312" pitchFamily="49" charset="-122"/>
                <a:ea typeface="仿宋_GB2312" pitchFamily="49" charset="-122"/>
              </a:rPr>
              <a:t>分）</a:t>
            </a:r>
          </a:p>
          <a:p>
            <a:pPr>
              <a:lnSpc>
                <a:spcPct val="115000"/>
              </a:lnSpc>
            </a:pPr>
            <a:r>
              <a:rPr lang="zh-CN" altLang="en-US" dirty="0">
                <a:solidFill>
                  <a:srgbClr val="0000FF"/>
                </a:solidFill>
                <a:latin typeface="仿宋_GB2312" pitchFamily="49" charset="-122"/>
                <a:ea typeface="仿宋_GB2312" pitchFamily="49" charset="-122"/>
              </a:rPr>
              <a:t>    参考答案：①从在小说中的地位来看，峡谷是作者有意塑造的一个自然形象，与骑手一样有着重要的审美意义，所以峡谷的描写是小说不可缺少的内容；②从形象塑造上看，峡谷是骑手的主要活动空间，所以峡谷的描写对塑造骑手形象、表现骑手性格起着关键作用；③从艺术表现上看，峡谷的描写，使人与物有机融合，峡谷的原始沉静与骑手的孤独沉默相辅相成，互为比照映衬，产生良好的艺术效果；④从思想内涵上看，峡谷的描写，蕴含着作者对大自然原始美与生命力的赞叹之情，这不仅丰富了小说的内涵，也使小说的主题更为鲜明。</a:t>
            </a:r>
          </a:p>
          <a:p>
            <a:pPr>
              <a:lnSpc>
                <a:spcPct val="115000"/>
              </a:lnSpc>
            </a:pPr>
            <a:r>
              <a:rPr lang="zh-CN" altLang="en-US" sz="2000" b="1" dirty="0">
                <a:solidFill>
                  <a:srgbClr val="0000FF"/>
                </a:solidFill>
                <a:latin typeface="仿宋_GB2312" pitchFamily="49" charset="-122"/>
                <a:ea typeface="仿宋_GB2312" pitchFamily="49" charset="-122"/>
              </a:rPr>
              <a:t>（</a:t>
            </a:r>
            <a:r>
              <a:rPr lang="en-US" altLang="zh-CN" sz="2000" b="1" dirty="0">
                <a:solidFill>
                  <a:srgbClr val="0000FF"/>
                </a:solidFill>
                <a:latin typeface="仿宋_GB2312" pitchFamily="49" charset="-122"/>
                <a:ea typeface="仿宋_GB2312" pitchFamily="49" charset="-122"/>
              </a:rPr>
              <a:t>2008</a:t>
            </a:r>
            <a:r>
              <a:rPr lang="en-US" altLang="zh-CN" sz="2000" b="1" dirty="0">
                <a:solidFill>
                  <a:srgbClr val="0000FF"/>
                </a:solidFill>
                <a:ea typeface="仿宋_GB2312" pitchFamily="49" charset="-122"/>
              </a:rPr>
              <a:t>·</a:t>
            </a:r>
            <a:r>
              <a:rPr lang="zh-CN" altLang="en-US" sz="2000" b="1" dirty="0">
                <a:solidFill>
                  <a:srgbClr val="0000FF"/>
                </a:solidFill>
                <a:latin typeface="仿宋_GB2312" pitchFamily="49" charset="-122"/>
                <a:ea typeface="仿宋_GB2312" pitchFamily="49" charset="-122"/>
              </a:rPr>
              <a:t>课标江苏卷）</a:t>
            </a:r>
            <a:r>
              <a:rPr lang="en-US" altLang="zh-CN" sz="2000" b="1" dirty="0">
                <a:solidFill>
                  <a:srgbClr val="0000FF"/>
                </a:solidFill>
                <a:latin typeface="仿宋_GB2312" pitchFamily="49" charset="-122"/>
                <a:ea typeface="仿宋_GB2312" pitchFamily="49" charset="-122"/>
              </a:rPr>
              <a:t> </a:t>
            </a:r>
            <a:r>
              <a:rPr lang="en-US" altLang="zh-CN" sz="2000" dirty="0">
                <a:solidFill>
                  <a:srgbClr val="0000FF"/>
                </a:solidFill>
                <a:latin typeface="仿宋_GB2312" pitchFamily="49" charset="-122"/>
                <a:ea typeface="仿宋_GB2312" pitchFamily="49" charset="-122"/>
              </a:rPr>
              <a:t>15</a:t>
            </a:r>
            <a:r>
              <a:rPr lang="zh-CN" altLang="en-US" sz="2000" dirty="0">
                <a:solidFill>
                  <a:srgbClr val="0000FF"/>
                </a:solidFill>
                <a:latin typeface="仿宋_GB2312" pitchFamily="49" charset="-122"/>
                <a:ea typeface="仿宋_GB2312" pitchFamily="49" charset="-122"/>
              </a:rPr>
              <a:t>．小说题为</a:t>
            </a:r>
            <a:r>
              <a:rPr lang="zh-CN" altLang="en-US" sz="2000" dirty="0">
                <a:solidFill>
                  <a:srgbClr val="0000FF"/>
                </a:solidFill>
                <a:ea typeface="仿宋_GB2312" pitchFamily="49" charset="-122"/>
              </a:rPr>
              <a:t>“</a:t>
            </a:r>
            <a:r>
              <a:rPr lang="zh-CN" altLang="en-US" sz="2000" dirty="0">
                <a:solidFill>
                  <a:srgbClr val="0000FF"/>
                </a:solidFill>
                <a:latin typeface="仿宋_GB2312" pitchFamily="49" charset="-122"/>
                <a:ea typeface="仿宋_GB2312" pitchFamily="49" charset="-122"/>
              </a:rPr>
              <a:t>侯银匠</a:t>
            </a:r>
            <a:r>
              <a:rPr lang="zh-CN" altLang="en-US" sz="2000" dirty="0">
                <a:solidFill>
                  <a:srgbClr val="0000FF"/>
                </a:solidFill>
                <a:ea typeface="仿宋_GB2312" pitchFamily="49" charset="-122"/>
              </a:rPr>
              <a:t>”</a:t>
            </a:r>
            <a:r>
              <a:rPr lang="zh-CN" altLang="en-US" sz="2000" dirty="0">
                <a:solidFill>
                  <a:srgbClr val="0000FF"/>
                </a:solidFill>
                <a:latin typeface="仿宋_GB2312" pitchFamily="49" charset="-122"/>
                <a:ea typeface="仿宋_GB2312" pitchFamily="49" charset="-122"/>
              </a:rPr>
              <a:t>，但写侯菊的文字多，请结合全文探究作者这样安排的理由。</a:t>
            </a:r>
            <a:r>
              <a:rPr lang="en-US" altLang="zh-CN" sz="2000" dirty="0">
                <a:solidFill>
                  <a:srgbClr val="0000FF"/>
                </a:solidFill>
                <a:latin typeface="仿宋_GB2312" pitchFamily="49" charset="-122"/>
                <a:ea typeface="仿宋_GB2312" pitchFamily="49" charset="-122"/>
              </a:rPr>
              <a:t>(6</a:t>
            </a:r>
            <a:r>
              <a:rPr lang="zh-CN" altLang="en-US" sz="2000" dirty="0">
                <a:solidFill>
                  <a:srgbClr val="0000FF"/>
                </a:solidFill>
                <a:latin typeface="仿宋_GB2312" pitchFamily="49" charset="-122"/>
                <a:ea typeface="仿宋_GB2312" pitchFamily="49" charset="-122"/>
              </a:rPr>
              <a:t>分</a:t>
            </a:r>
            <a:r>
              <a:rPr lang="en-US" altLang="zh-CN" sz="2000" dirty="0">
                <a:solidFill>
                  <a:srgbClr val="0000FF"/>
                </a:solidFill>
                <a:latin typeface="仿宋_GB2312" pitchFamily="49" charset="-122"/>
                <a:ea typeface="仿宋_GB2312" pitchFamily="49" charset="-122"/>
              </a:rPr>
              <a:t>)</a:t>
            </a:r>
          </a:p>
          <a:p>
            <a:pPr>
              <a:lnSpc>
                <a:spcPct val="115000"/>
              </a:lnSpc>
            </a:pPr>
            <a:r>
              <a:rPr lang="zh-CN" altLang="en-US" sz="2000" dirty="0">
                <a:solidFill>
                  <a:srgbClr val="0033CC"/>
                </a:solidFill>
              </a:rPr>
              <a:t>                                      </a:t>
            </a:r>
            <a:r>
              <a:rPr lang="zh-CN" altLang="en-US" sz="2000" b="1" dirty="0">
                <a:solidFill>
                  <a:srgbClr val="FF0000"/>
                </a:solidFill>
              </a:rPr>
              <a:t>类题整合，化个为类 </a:t>
            </a:r>
          </a:p>
        </p:txBody>
      </p:sp>
    </p:spTree>
    <p:extLst>
      <p:ext uri="{BB962C8B-B14F-4D97-AF65-F5344CB8AC3E}">
        <p14:creationId xmlns="" xmlns:p14="http://schemas.microsoft.com/office/powerpoint/2010/main" val="14542455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4"/>
          <p:cNvSpPr txBox="1">
            <a:spLocks noChangeArrowheads="1"/>
          </p:cNvSpPr>
          <p:nvPr/>
        </p:nvSpPr>
        <p:spPr bwMode="auto">
          <a:xfrm>
            <a:off x="395536" y="843558"/>
            <a:ext cx="7416824" cy="3391696"/>
          </a:xfrm>
          <a:prstGeom prst="rect">
            <a:avLst/>
          </a:prstGeom>
          <a:noFill/>
          <a:ln w="9525">
            <a:noFill/>
            <a:miter lim="800000"/>
            <a:headEnd/>
            <a:tailEnd/>
          </a:ln>
        </p:spPr>
        <p:txBody>
          <a:bodyPr wrap="square" lIns="91438" tIns="45719" rIns="91438" bIns="45719">
            <a:spAutoFit/>
          </a:bodyPr>
          <a:lstStyle/>
          <a:p>
            <a:pPr algn="ctr">
              <a:lnSpc>
                <a:spcPct val="130000"/>
              </a:lnSpc>
              <a:spcBef>
                <a:spcPct val="50000"/>
              </a:spcBef>
              <a:buFont typeface="Wingdings" pitchFamily="2" charset="2"/>
              <a:buNone/>
            </a:pPr>
            <a:r>
              <a:rPr lang="zh-CN" altLang="en-US" sz="3200" b="1" dirty="0" smtClean="0">
                <a:solidFill>
                  <a:srgbClr val="FF0000"/>
                </a:solidFill>
                <a:latin typeface="隶书" pitchFamily="49" charset="-122"/>
                <a:ea typeface="隶书" pitchFamily="49" charset="-122"/>
              </a:rPr>
              <a:t> 从价值理念取向看语文备考</a:t>
            </a:r>
            <a:endParaRPr lang="en-US" altLang="zh-CN" sz="3200" b="1" dirty="0" smtClean="0">
              <a:solidFill>
                <a:srgbClr val="FF0000"/>
              </a:solidFill>
              <a:latin typeface="隶书" pitchFamily="49" charset="-122"/>
              <a:ea typeface="隶书" pitchFamily="49" charset="-122"/>
            </a:endParaRPr>
          </a:p>
          <a:p>
            <a:pPr algn="ctr">
              <a:lnSpc>
                <a:spcPct val="130000"/>
              </a:lnSpc>
              <a:spcBef>
                <a:spcPct val="50000"/>
              </a:spcBef>
              <a:buFont typeface="Wingdings" pitchFamily="2" charset="2"/>
              <a:buNone/>
            </a:pPr>
            <a:r>
              <a:rPr lang="zh-CN" altLang="en-US" sz="3200" b="1" dirty="0" smtClean="0">
                <a:solidFill>
                  <a:srgbClr val="FF0000"/>
                </a:solidFill>
                <a:latin typeface="隶书" pitchFamily="49" charset="-122"/>
                <a:ea typeface="隶书" pitchFamily="49" charset="-122"/>
              </a:rPr>
              <a:t> 从高考发展趋势看语文备考</a:t>
            </a:r>
            <a:endParaRPr lang="en-US" altLang="zh-CN" sz="3200" b="1" dirty="0" smtClean="0">
              <a:solidFill>
                <a:srgbClr val="FF0000"/>
              </a:solidFill>
              <a:latin typeface="隶书" pitchFamily="49" charset="-122"/>
              <a:ea typeface="隶书" pitchFamily="49" charset="-122"/>
            </a:endParaRPr>
          </a:p>
          <a:p>
            <a:pPr algn="ctr">
              <a:lnSpc>
                <a:spcPct val="130000"/>
              </a:lnSpc>
              <a:spcBef>
                <a:spcPct val="50000"/>
              </a:spcBef>
              <a:buFont typeface="Wingdings" pitchFamily="2" charset="2"/>
              <a:buNone/>
            </a:pPr>
            <a:r>
              <a:rPr lang="zh-CN" altLang="en-US" sz="3200" b="1" dirty="0" smtClean="0">
                <a:solidFill>
                  <a:srgbClr val="FF0000"/>
                </a:solidFill>
                <a:latin typeface="隶书" pitchFamily="49" charset="-122"/>
                <a:ea typeface="隶书" pitchFamily="49" charset="-122"/>
              </a:rPr>
              <a:t> 从整体设计高度看语文备考</a:t>
            </a:r>
            <a:r>
              <a:rPr lang="en-US" altLang="zh-CN" sz="3200" b="1" dirty="0" smtClean="0">
                <a:solidFill>
                  <a:srgbClr val="FF0000"/>
                </a:solidFill>
                <a:latin typeface="隶书" pitchFamily="49" charset="-122"/>
                <a:ea typeface="隶书" pitchFamily="49" charset="-122"/>
              </a:rPr>
              <a:t>     </a:t>
            </a:r>
          </a:p>
          <a:p>
            <a:pPr algn="ctr">
              <a:lnSpc>
                <a:spcPct val="130000"/>
              </a:lnSpc>
              <a:spcBef>
                <a:spcPct val="50000"/>
              </a:spcBef>
              <a:buFont typeface="Wingdings" pitchFamily="2" charset="2"/>
              <a:buNone/>
            </a:pPr>
            <a:endParaRPr lang="zh-CN" altLang="en-US" sz="3200" b="1" dirty="0" smtClean="0">
              <a:solidFill>
                <a:srgbClr val="FF0000"/>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ext Box 103"/>
          <p:cNvSpPr txBox="1">
            <a:spLocks noChangeArrowheads="1"/>
          </p:cNvSpPr>
          <p:nvPr/>
        </p:nvSpPr>
        <p:spPr bwMode="auto">
          <a:xfrm>
            <a:off x="381000" y="114317"/>
            <a:ext cx="8915400" cy="461663"/>
          </a:xfrm>
          <a:prstGeom prst="rect">
            <a:avLst/>
          </a:prstGeom>
          <a:noFill/>
          <a:ln w="9525">
            <a:noFill/>
            <a:miter lim="800000"/>
            <a:headEnd/>
            <a:tailEnd/>
          </a:ln>
        </p:spPr>
        <p:txBody>
          <a:bodyPr lIns="91438" tIns="45719" rIns="91438" bIns="45719">
            <a:spAutoFit/>
          </a:bodyPr>
          <a:lstStyle/>
          <a:p>
            <a:pPr>
              <a:spcBef>
                <a:spcPct val="50000"/>
              </a:spcBef>
            </a:pPr>
            <a:r>
              <a:rPr lang="zh-CN" altLang="en-US" sz="2400" dirty="0">
                <a:solidFill>
                  <a:srgbClr val="0033CC"/>
                </a:solidFill>
                <a:latin typeface="黑体" pitchFamily="2" charset="-122"/>
                <a:ea typeface="黑体" pitchFamily="2" charset="-122"/>
              </a:rPr>
              <a:t>   </a:t>
            </a:r>
            <a:r>
              <a:rPr lang="zh-CN" altLang="en-US" sz="2400" dirty="0">
                <a:solidFill>
                  <a:srgbClr val="0000FF"/>
                </a:solidFill>
                <a:latin typeface="黑体" pitchFamily="2" charset="-122"/>
                <a:ea typeface="黑体" pitchFamily="2" charset="-122"/>
              </a:rPr>
              <a:t>研究历年考题，把握规律和趋势</a:t>
            </a:r>
          </a:p>
        </p:txBody>
      </p:sp>
      <p:sp>
        <p:nvSpPr>
          <p:cNvPr id="120834" name="Text Box 104"/>
          <p:cNvSpPr txBox="1">
            <a:spLocks noChangeArrowheads="1"/>
          </p:cNvSpPr>
          <p:nvPr/>
        </p:nvSpPr>
        <p:spPr bwMode="auto">
          <a:xfrm>
            <a:off x="250825" y="569914"/>
            <a:ext cx="8686800" cy="4231926"/>
          </a:xfrm>
          <a:prstGeom prst="rect">
            <a:avLst/>
          </a:prstGeom>
          <a:noFill/>
          <a:ln w="9525">
            <a:noFill/>
            <a:miter lim="800000"/>
            <a:headEnd/>
            <a:tailEnd/>
          </a:ln>
        </p:spPr>
        <p:txBody>
          <a:bodyPr lIns="91438" tIns="45719" rIns="91438" bIns="45719">
            <a:spAutoFit/>
          </a:bodyPr>
          <a:lstStyle/>
          <a:p>
            <a:pPr>
              <a:lnSpc>
                <a:spcPct val="115000"/>
              </a:lnSpc>
            </a:pPr>
            <a:r>
              <a:rPr lang="zh-CN" altLang="en-US" sz="2000" b="1" dirty="0">
                <a:solidFill>
                  <a:srgbClr val="0000FF"/>
                </a:solidFill>
                <a:latin typeface="仿宋"/>
                <a:ea typeface="仿宋"/>
                <a:cs typeface="仿宋"/>
              </a:rPr>
              <a:t>（</a:t>
            </a:r>
            <a:r>
              <a:rPr lang="en-US" altLang="zh-CN" sz="2000" b="1" dirty="0">
                <a:solidFill>
                  <a:srgbClr val="0000FF"/>
                </a:solidFill>
                <a:latin typeface="仿宋"/>
                <a:ea typeface="仿宋"/>
                <a:cs typeface="仿宋"/>
              </a:rPr>
              <a:t>2008·</a:t>
            </a:r>
            <a:r>
              <a:rPr lang="zh-CN" altLang="en-US" sz="2000" b="1" dirty="0">
                <a:solidFill>
                  <a:srgbClr val="0000FF"/>
                </a:solidFill>
                <a:latin typeface="仿宋"/>
                <a:ea typeface="仿宋"/>
                <a:cs typeface="仿宋"/>
              </a:rPr>
              <a:t>课标江苏卷）</a:t>
            </a:r>
            <a:r>
              <a:rPr lang="en-US" altLang="zh-CN" sz="2000" b="1" dirty="0">
                <a:solidFill>
                  <a:srgbClr val="0000FF"/>
                </a:solidFill>
                <a:latin typeface="仿宋"/>
                <a:ea typeface="仿宋"/>
                <a:cs typeface="仿宋"/>
              </a:rPr>
              <a:t> </a:t>
            </a:r>
            <a:r>
              <a:rPr lang="en-US" altLang="zh-CN" sz="2000" dirty="0">
                <a:solidFill>
                  <a:srgbClr val="0000FF"/>
                </a:solidFill>
                <a:latin typeface="仿宋"/>
                <a:ea typeface="仿宋"/>
                <a:cs typeface="仿宋"/>
              </a:rPr>
              <a:t>15</a:t>
            </a:r>
            <a:r>
              <a:rPr lang="zh-CN" altLang="en-US" sz="2000" dirty="0">
                <a:solidFill>
                  <a:srgbClr val="0000FF"/>
                </a:solidFill>
                <a:latin typeface="仿宋"/>
                <a:ea typeface="仿宋"/>
                <a:cs typeface="仿宋"/>
              </a:rPr>
              <a:t>．小说题为“侯银匠”，但写侯菊的文字多，请结合全文探究作者这样安排的理由。</a:t>
            </a:r>
            <a:r>
              <a:rPr lang="en-US" altLang="zh-CN" sz="2000" dirty="0">
                <a:solidFill>
                  <a:srgbClr val="0000FF"/>
                </a:solidFill>
                <a:latin typeface="仿宋"/>
                <a:ea typeface="仿宋"/>
                <a:cs typeface="仿宋"/>
              </a:rPr>
              <a:t>(6</a:t>
            </a:r>
            <a:r>
              <a:rPr lang="zh-CN" altLang="en-US" sz="2000" dirty="0">
                <a:solidFill>
                  <a:srgbClr val="0000FF"/>
                </a:solidFill>
                <a:latin typeface="仿宋"/>
                <a:ea typeface="仿宋"/>
                <a:cs typeface="仿宋"/>
              </a:rPr>
              <a:t>分</a:t>
            </a:r>
            <a:r>
              <a:rPr lang="en-US" altLang="zh-CN" sz="2000" dirty="0">
                <a:solidFill>
                  <a:srgbClr val="0000FF"/>
                </a:solidFill>
                <a:latin typeface="仿宋"/>
                <a:ea typeface="仿宋"/>
                <a:cs typeface="仿宋"/>
              </a:rPr>
              <a:t>)</a:t>
            </a:r>
          </a:p>
          <a:p>
            <a:pPr>
              <a:lnSpc>
                <a:spcPct val="115000"/>
              </a:lnSpc>
            </a:pPr>
            <a:endParaRPr lang="en-US" altLang="zh-CN" sz="2000" dirty="0">
              <a:solidFill>
                <a:srgbClr val="0000FF"/>
              </a:solidFill>
              <a:latin typeface="仿宋"/>
              <a:ea typeface="仿宋"/>
              <a:cs typeface="仿宋"/>
            </a:endParaRPr>
          </a:p>
          <a:p>
            <a:pPr>
              <a:spcBef>
                <a:spcPct val="50000"/>
              </a:spcBef>
            </a:pPr>
            <a:r>
              <a:rPr lang="zh-CN" altLang="en-US" sz="2000" dirty="0">
                <a:solidFill>
                  <a:srgbClr val="0000FF"/>
                </a:solidFill>
                <a:latin typeface="仿宋"/>
                <a:ea typeface="仿宋"/>
                <a:cs typeface="仿宋"/>
              </a:rPr>
              <a:t>（</a:t>
            </a:r>
            <a:r>
              <a:rPr lang="en-US" altLang="zh-CN" sz="2000" dirty="0">
                <a:solidFill>
                  <a:srgbClr val="0000FF"/>
                </a:solidFill>
                <a:latin typeface="仿宋"/>
                <a:ea typeface="仿宋"/>
                <a:cs typeface="仿宋"/>
              </a:rPr>
              <a:t>2008·</a:t>
            </a:r>
            <a:r>
              <a:rPr lang="zh-CN" altLang="en-US" sz="2000" dirty="0">
                <a:solidFill>
                  <a:srgbClr val="0000FF"/>
                </a:solidFill>
                <a:latin typeface="仿宋"/>
                <a:ea typeface="仿宋"/>
                <a:cs typeface="仿宋"/>
              </a:rPr>
              <a:t>课标浙江卷）鲁迅</a:t>
            </a:r>
            <a:r>
              <a:rPr lang="en-US" altLang="zh-CN" sz="2000" dirty="0">
                <a:solidFill>
                  <a:srgbClr val="0000FF"/>
                </a:solidFill>
                <a:latin typeface="仿宋"/>
                <a:ea typeface="仿宋"/>
                <a:cs typeface="仿宋"/>
              </a:rPr>
              <a:t>《</a:t>
            </a:r>
            <a:r>
              <a:rPr lang="zh-CN" altLang="en-US" sz="2000" dirty="0">
                <a:solidFill>
                  <a:srgbClr val="0000FF"/>
                </a:solidFill>
                <a:latin typeface="仿宋"/>
                <a:ea typeface="仿宋"/>
                <a:cs typeface="仿宋"/>
              </a:rPr>
              <a:t>祝福</a:t>
            </a:r>
            <a:r>
              <a:rPr lang="en-US" altLang="zh-CN" sz="2000" dirty="0">
                <a:solidFill>
                  <a:srgbClr val="0000FF"/>
                </a:solidFill>
                <a:latin typeface="仿宋"/>
                <a:ea typeface="仿宋"/>
                <a:cs typeface="仿宋"/>
              </a:rPr>
              <a:t>》</a:t>
            </a:r>
            <a:r>
              <a:rPr lang="zh-CN" altLang="en-US" sz="2000" dirty="0">
                <a:solidFill>
                  <a:srgbClr val="0000FF"/>
                </a:solidFill>
                <a:latin typeface="仿宋"/>
                <a:ea typeface="仿宋"/>
                <a:cs typeface="仿宋"/>
              </a:rPr>
              <a:t>中的“我”既是不可或缺的人物形象，又是主人公祥林嫂命运的见证，其重要性与本篇中的“我”相似。请赏析</a:t>
            </a:r>
            <a:r>
              <a:rPr lang="en-US" altLang="zh-CN" sz="2000" dirty="0">
                <a:solidFill>
                  <a:srgbClr val="0000FF"/>
                </a:solidFill>
                <a:latin typeface="仿宋"/>
                <a:ea typeface="仿宋"/>
                <a:cs typeface="仿宋"/>
              </a:rPr>
              <a:t>《</a:t>
            </a:r>
            <a:r>
              <a:rPr lang="zh-CN" altLang="en-US" sz="2000" dirty="0">
                <a:solidFill>
                  <a:srgbClr val="0000FF"/>
                </a:solidFill>
                <a:latin typeface="仿宋"/>
                <a:ea typeface="仿宋"/>
                <a:cs typeface="仿宋"/>
              </a:rPr>
              <a:t>乌米</a:t>
            </a:r>
            <a:r>
              <a:rPr lang="en-US" altLang="zh-CN" sz="2000" dirty="0">
                <a:solidFill>
                  <a:srgbClr val="0000FF"/>
                </a:solidFill>
                <a:latin typeface="仿宋"/>
                <a:ea typeface="仿宋"/>
                <a:cs typeface="仿宋"/>
              </a:rPr>
              <a:t>》</a:t>
            </a:r>
            <a:r>
              <a:rPr lang="zh-CN" altLang="en-US" sz="2000" dirty="0">
                <a:solidFill>
                  <a:srgbClr val="0000FF"/>
                </a:solidFill>
                <a:latin typeface="仿宋"/>
                <a:ea typeface="仿宋"/>
                <a:cs typeface="仿宋"/>
              </a:rPr>
              <a:t>中“我”的形象与作用。（</a:t>
            </a:r>
            <a:r>
              <a:rPr lang="en-US" altLang="zh-CN" sz="2000" dirty="0">
                <a:solidFill>
                  <a:srgbClr val="0000FF"/>
                </a:solidFill>
                <a:latin typeface="仿宋"/>
                <a:ea typeface="仿宋"/>
                <a:cs typeface="仿宋"/>
              </a:rPr>
              <a:t>6</a:t>
            </a:r>
            <a:r>
              <a:rPr lang="zh-CN" altLang="en-US" sz="2000" dirty="0">
                <a:solidFill>
                  <a:srgbClr val="0000FF"/>
                </a:solidFill>
                <a:latin typeface="仿宋"/>
                <a:ea typeface="仿宋"/>
                <a:cs typeface="仿宋"/>
              </a:rPr>
              <a:t>分）                                      </a:t>
            </a:r>
          </a:p>
          <a:p>
            <a:pPr>
              <a:spcBef>
                <a:spcPct val="50000"/>
              </a:spcBef>
            </a:pPr>
            <a:r>
              <a:rPr lang="zh-CN" altLang="en-US" sz="2000" dirty="0">
                <a:solidFill>
                  <a:srgbClr val="0033CC"/>
                </a:solidFill>
                <a:latin typeface="仿宋"/>
                <a:ea typeface="仿宋"/>
                <a:cs typeface="仿宋"/>
              </a:rPr>
              <a:t>                        </a:t>
            </a:r>
            <a:r>
              <a:rPr lang="zh-CN" altLang="en-US" sz="2000" b="1" dirty="0">
                <a:solidFill>
                  <a:srgbClr val="00B050"/>
                </a:solidFill>
                <a:latin typeface="黑体" pitchFamily="2" charset="-122"/>
                <a:ea typeface="黑体" pitchFamily="2" charset="-122"/>
              </a:rPr>
              <a:t>类题整合，化个为类 </a:t>
            </a:r>
          </a:p>
          <a:p>
            <a:pPr>
              <a:spcBef>
                <a:spcPct val="50000"/>
              </a:spcBef>
            </a:pPr>
            <a:r>
              <a:rPr lang="zh-CN" altLang="en-US" sz="2000" b="1" dirty="0">
                <a:solidFill>
                  <a:srgbClr val="00B050"/>
                </a:solidFill>
                <a:latin typeface="黑体" pitchFamily="2" charset="-122"/>
                <a:ea typeface="黑体" pitchFamily="2" charset="-122"/>
              </a:rPr>
              <a:t>                          小说的标题</a:t>
            </a:r>
          </a:p>
          <a:p>
            <a:pPr>
              <a:spcBef>
                <a:spcPct val="50000"/>
              </a:spcBef>
            </a:pPr>
            <a:r>
              <a:rPr lang="zh-CN" altLang="en-US" sz="2000" b="1" dirty="0">
                <a:solidFill>
                  <a:srgbClr val="0033CC"/>
                </a:solidFill>
                <a:latin typeface="仿宋"/>
                <a:ea typeface="仿宋"/>
                <a:cs typeface="仿宋"/>
              </a:rPr>
              <a:t>      </a:t>
            </a:r>
            <a:r>
              <a:rPr lang="zh-CN" altLang="en-US" sz="2000" b="1" dirty="0">
                <a:solidFill>
                  <a:srgbClr val="FF0000"/>
                </a:solidFill>
                <a:latin typeface="仿宋"/>
                <a:ea typeface="仿宋"/>
                <a:cs typeface="仿宋"/>
              </a:rPr>
              <a:t>教师引导学生把高考题和模拟题中同类题型联系起来复习、整理。做模拟题想到类似的题目高考如何考的，做高考题要想到会有哪些规律、变式以及发展趋势、如何变化等。</a:t>
            </a:r>
          </a:p>
        </p:txBody>
      </p:sp>
    </p:spTree>
    <p:extLst>
      <p:ext uri="{BB962C8B-B14F-4D97-AF65-F5344CB8AC3E}">
        <p14:creationId xmlns="" xmlns:p14="http://schemas.microsoft.com/office/powerpoint/2010/main" val="116091239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ext Box 103"/>
          <p:cNvSpPr txBox="1">
            <a:spLocks noChangeArrowheads="1"/>
          </p:cNvSpPr>
          <p:nvPr/>
        </p:nvSpPr>
        <p:spPr bwMode="auto">
          <a:xfrm>
            <a:off x="539553" y="0"/>
            <a:ext cx="7704856" cy="523220"/>
          </a:xfrm>
          <a:prstGeom prst="rect">
            <a:avLst/>
          </a:prstGeom>
          <a:noFill/>
          <a:ln w="9525">
            <a:noFill/>
            <a:miter lim="800000"/>
            <a:headEnd/>
            <a:tailEnd/>
          </a:ln>
        </p:spPr>
        <p:txBody>
          <a:bodyPr wrap="square" lIns="91438" tIns="45719" rIns="91438" bIns="45719">
            <a:spAutoFit/>
          </a:bodyPr>
          <a:lstStyle/>
          <a:p>
            <a:pPr>
              <a:spcBef>
                <a:spcPct val="50000"/>
              </a:spcBef>
            </a:pPr>
            <a:r>
              <a:rPr lang="zh-CN" altLang="en-US" sz="2800" dirty="0">
                <a:solidFill>
                  <a:srgbClr val="0000FF"/>
                </a:solidFill>
                <a:latin typeface="黑体" pitchFamily="2" charset="-122"/>
                <a:ea typeface="黑体" pitchFamily="2" charset="-122"/>
              </a:rPr>
              <a:t>                深层次整合</a:t>
            </a:r>
          </a:p>
        </p:txBody>
      </p:sp>
      <p:sp>
        <p:nvSpPr>
          <p:cNvPr id="118786" name="Text Box 104"/>
          <p:cNvSpPr txBox="1">
            <a:spLocks noChangeArrowheads="1"/>
          </p:cNvSpPr>
          <p:nvPr/>
        </p:nvSpPr>
        <p:spPr bwMode="auto">
          <a:xfrm>
            <a:off x="251520" y="483518"/>
            <a:ext cx="8568952" cy="4476608"/>
          </a:xfrm>
          <a:prstGeom prst="rect">
            <a:avLst/>
          </a:prstGeom>
          <a:noFill/>
          <a:ln w="9525">
            <a:noFill/>
            <a:miter lim="800000"/>
            <a:headEnd/>
            <a:tailEnd/>
          </a:ln>
        </p:spPr>
        <p:txBody>
          <a:bodyPr wrap="square" lIns="91438" tIns="45719" rIns="91438" bIns="45719">
            <a:spAutoFit/>
          </a:bodyPr>
          <a:lstStyle/>
          <a:p>
            <a:pPr>
              <a:lnSpc>
                <a:spcPct val="135000"/>
              </a:lnSpc>
              <a:spcBef>
                <a:spcPct val="50000"/>
              </a:spcBef>
            </a:pPr>
            <a:r>
              <a:rPr lang="en-US" altLang="zh-CN" sz="2000" dirty="0">
                <a:solidFill>
                  <a:srgbClr val="0000FF"/>
                </a:solidFill>
              </a:rPr>
              <a:t>1</a:t>
            </a:r>
            <a:r>
              <a:rPr lang="zh-CN" altLang="en-US" sz="2000" dirty="0">
                <a:solidFill>
                  <a:srgbClr val="0000FF"/>
                </a:solidFill>
              </a:rPr>
              <a:t>、 </a:t>
            </a:r>
            <a:r>
              <a:rPr lang="en-US" altLang="zh-CN" dirty="0">
                <a:solidFill>
                  <a:srgbClr val="0000FF"/>
                </a:solidFill>
                <a:latin typeface="方正姚体" pitchFamily="2" charset="-122"/>
                <a:ea typeface="方正姚体" pitchFamily="2" charset="-122"/>
              </a:rPr>
              <a:t>2015</a:t>
            </a:r>
            <a:r>
              <a:rPr lang="zh-CN" altLang="en-US" dirty="0">
                <a:solidFill>
                  <a:srgbClr val="0000FF"/>
                </a:solidFill>
                <a:latin typeface="方正姚体" pitchFamily="2" charset="-122"/>
                <a:ea typeface="方正姚体" pitchFamily="2" charset="-122"/>
              </a:rPr>
              <a:t>全国课标</a:t>
            </a:r>
            <a:r>
              <a:rPr lang="en-US" altLang="zh-CN" dirty="0">
                <a:solidFill>
                  <a:srgbClr val="0000FF"/>
                </a:solidFill>
                <a:latin typeface="方正姚体" pitchFamily="2" charset="-122"/>
                <a:ea typeface="方正姚体" pitchFamily="2" charset="-122"/>
              </a:rPr>
              <a:t>《</a:t>
            </a:r>
            <a:r>
              <a:rPr lang="zh-CN" altLang="en-US" dirty="0">
                <a:solidFill>
                  <a:srgbClr val="0000FF"/>
                </a:solidFill>
                <a:latin typeface="方正姚体" pitchFamily="2" charset="-122"/>
                <a:ea typeface="方正姚体" pitchFamily="2" charset="-122"/>
              </a:rPr>
              <a:t>马兰花</a:t>
            </a:r>
            <a:r>
              <a:rPr lang="en-US" altLang="zh-CN" dirty="0">
                <a:solidFill>
                  <a:srgbClr val="0000FF"/>
                </a:solidFill>
                <a:latin typeface="方正姚体" pitchFamily="2" charset="-122"/>
                <a:ea typeface="方正姚体" pitchFamily="2" charset="-122"/>
              </a:rPr>
              <a:t>》11.</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2</a:t>
            </a:r>
            <a:r>
              <a:rPr lang="zh-CN" altLang="en-US" dirty="0">
                <a:solidFill>
                  <a:srgbClr val="0000FF"/>
                </a:solidFill>
                <a:latin typeface="方正姚体" pitchFamily="2" charset="-122"/>
                <a:ea typeface="方正姚体" pitchFamily="2" charset="-122"/>
              </a:rPr>
              <a:t>）小说有明暗两条线索，分别是什么？这样处理有什么好处？</a:t>
            </a:r>
            <a:endParaRPr lang="en-US" altLang="zh-CN" dirty="0">
              <a:solidFill>
                <a:srgbClr val="0000FF"/>
              </a:solidFill>
              <a:latin typeface="方正姚体" pitchFamily="2" charset="-122"/>
              <a:ea typeface="方正姚体" pitchFamily="2" charset="-122"/>
            </a:endParaRPr>
          </a:p>
          <a:p>
            <a:pPr>
              <a:lnSpc>
                <a:spcPct val="135000"/>
              </a:lnSpc>
              <a:spcBef>
                <a:spcPct val="50000"/>
              </a:spcBef>
            </a:pPr>
            <a:r>
              <a:rPr lang="en-US" altLang="zh-CN" sz="2000" dirty="0">
                <a:solidFill>
                  <a:srgbClr val="0000FF"/>
                </a:solidFill>
              </a:rPr>
              <a:t>2</a:t>
            </a:r>
            <a:r>
              <a:rPr lang="zh-CN" altLang="en-US" sz="2000" dirty="0">
                <a:solidFill>
                  <a:srgbClr val="0000FF"/>
                </a:solidFill>
              </a:rPr>
              <a:t>、 </a:t>
            </a:r>
            <a:r>
              <a:rPr lang="en-US" altLang="zh-CN" dirty="0">
                <a:solidFill>
                  <a:srgbClr val="0000FF"/>
                </a:solidFill>
                <a:latin typeface="方正姚体" pitchFamily="2" charset="-122"/>
                <a:ea typeface="方正姚体" pitchFamily="2" charset="-122"/>
              </a:rPr>
              <a:t>2008</a:t>
            </a:r>
            <a:r>
              <a:rPr lang="zh-CN" altLang="en-US" dirty="0">
                <a:solidFill>
                  <a:srgbClr val="0000FF"/>
                </a:solidFill>
                <a:latin typeface="方正姚体" pitchFamily="2" charset="-122"/>
                <a:ea typeface="方正姚体" pitchFamily="2" charset="-122"/>
              </a:rPr>
              <a:t>全国课标</a:t>
            </a:r>
            <a:r>
              <a:rPr lang="en-US" altLang="zh-CN" dirty="0">
                <a:solidFill>
                  <a:srgbClr val="0000FF"/>
                </a:solidFill>
                <a:latin typeface="方正姚体" pitchFamily="2" charset="-122"/>
                <a:ea typeface="方正姚体" pitchFamily="2" charset="-122"/>
              </a:rPr>
              <a:t>《</a:t>
            </a:r>
            <a:r>
              <a:rPr lang="zh-CN" altLang="en-US" dirty="0">
                <a:solidFill>
                  <a:srgbClr val="0000FF"/>
                </a:solidFill>
                <a:latin typeface="方正姚体" pitchFamily="2" charset="-122"/>
                <a:ea typeface="方正姚体" pitchFamily="2" charset="-122"/>
              </a:rPr>
              <a:t>二十年以后</a:t>
            </a:r>
            <a:r>
              <a:rPr lang="en-US" altLang="zh-CN" dirty="0">
                <a:solidFill>
                  <a:srgbClr val="0000FF"/>
                </a:solidFill>
                <a:latin typeface="方正姚体" pitchFamily="2" charset="-122"/>
                <a:ea typeface="方正姚体" pitchFamily="2" charset="-122"/>
              </a:rPr>
              <a:t>》11</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2</a:t>
            </a:r>
            <a:r>
              <a:rPr lang="zh-CN" altLang="en-US" dirty="0">
                <a:solidFill>
                  <a:srgbClr val="0000FF"/>
                </a:solidFill>
                <a:latin typeface="方正姚体" pitchFamily="2" charset="-122"/>
                <a:ea typeface="方正姚体" pitchFamily="2" charset="-122"/>
              </a:rPr>
              <a:t>）小说两次写到“一阵冷飕飕的风”，有什么作用？</a:t>
            </a:r>
            <a:endParaRPr lang="en-US" altLang="zh-CN" dirty="0">
              <a:solidFill>
                <a:srgbClr val="0000FF"/>
              </a:solidFill>
              <a:latin typeface="方正姚体" pitchFamily="2" charset="-122"/>
              <a:ea typeface="方正姚体" pitchFamily="2" charset="-122"/>
            </a:endParaRPr>
          </a:p>
          <a:p>
            <a:pPr>
              <a:lnSpc>
                <a:spcPct val="135000"/>
              </a:lnSpc>
              <a:spcBef>
                <a:spcPct val="50000"/>
              </a:spcBef>
            </a:pPr>
            <a:r>
              <a:rPr lang="en-US" altLang="zh-CN" dirty="0">
                <a:solidFill>
                  <a:srgbClr val="0000FF"/>
                </a:solidFill>
                <a:latin typeface="方正姚体" pitchFamily="2" charset="-122"/>
                <a:ea typeface="方正姚体" pitchFamily="2" charset="-122"/>
              </a:rPr>
              <a:t>3</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2014</a:t>
            </a:r>
            <a:r>
              <a:rPr lang="zh-CN" altLang="en-US" dirty="0">
                <a:solidFill>
                  <a:srgbClr val="0000FF"/>
                </a:solidFill>
                <a:latin typeface="方正姚体" pitchFamily="2" charset="-122"/>
                <a:ea typeface="方正姚体" pitchFamily="2" charset="-122"/>
              </a:rPr>
              <a:t>全国课标</a:t>
            </a:r>
            <a:r>
              <a:rPr lang="en-US" altLang="zh-CN" dirty="0">
                <a:solidFill>
                  <a:srgbClr val="0000FF"/>
                </a:solidFill>
                <a:latin typeface="方正姚体" pitchFamily="2" charset="-122"/>
                <a:ea typeface="方正姚体" pitchFamily="2" charset="-122"/>
              </a:rPr>
              <a:t>《</a:t>
            </a:r>
            <a:r>
              <a:rPr lang="zh-CN" altLang="en-US" dirty="0">
                <a:solidFill>
                  <a:srgbClr val="0000FF"/>
                </a:solidFill>
                <a:latin typeface="方正姚体" pitchFamily="2" charset="-122"/>
                <a:ea typeface="方正姚体" pitchFamily="2" charset="-122"/>
              </a:rPr>
              <a:t>鞋</a:t>
            </a:r>
            <a:r>
              <a:rPr lang="en-US" altLang="zh-CN" dirty="0">
                <a:solidFill>
                  <a:srgbClr val="0000FF"/>
                </a:solidFill>
                <a:latin typeface="方正姚体" pitchFamily="2" charset="-122"/>
                <a:ea typeface="方正姚体" pitchFamily="2" charset="-122"/>
              </a:rPr>
              <a:t>》11.</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2</a:t>
            </a:r>
            <a:r>
              <a:rPr lang="zh-CN" altLang="en-US" dirty="0">
                <a:solidFill>
                  <a:srgbClr val="0000FF"/>
                </a:solidFill>
                <a:latin typeface="方正姚体" pitchFamily="2" charset="-122"/>
                <a:ea typeface="方正姚体" pitchFamily="2" charset="-122"/>
              </a:rPr>
              <a:t>）小说以“鞋”为中心叙事写人，这样处理有什么好处？请简要分析。</a:t>
            </a:r>
            <a:endParaRPr lang="en-US" altLang="zh-CN" dirty="0">
              <a:solidFill>
                <a:srgbClr val="0000FF"/>
              </a:solidFill>
              <a:latin typeface="方正姚体" pitchFamily="2" charset="-122"/>
              <a:ea typeface="方正姚体" pitchFamily="2" charset="-122"/>
            </a:endParaRPr>
          </a:p>
          <a:p>
            <a:pPr>
              <a:lnSpc>
                <a:spcPct val="135000"/>
              </a:lnSpc>
              <a:spcBef>
                <a:spcPct val="50000"/>
              </a:spcBef>
            </a:pPr>
            <a:r>
              <a:rPr lang="en-US" altLang="zh-CN" dirty="0">
                <a:solidFill>
                  <a:srgbClr val="0000FF"/>
                </a:solidFill>
                <a:latin typeface="方正姚体" pitchFamily="2" charset="-122"/>
                <a:ea typeface="方正姚体" pitchFamily="2" charset="-122"/>
              </a:rPr>
              <a:t>4</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2013</a:t>
            </a:r>
            <a:r>
              <a:rPr lang="zh-CN" altLang="en-US" dirty="0">
                <a:solidFill>
                  <a:srgbClr val="0000FF"/>
                </a:solidFill>
                <a:latin typeface="方正姚体" pitchFamily="2" charset="-122"/>
                <a:ea typeface="方正姚体" pitchFamily="2" charset="-122"/>
              </a:rPr>
              <a:t>全国课标</a:t>
            </a:r>
            <a:r>
              <a:rPr lang="en-US" altLang="zh-CN" dirty="0">
                <a:solidFill>
                  <a:srgbClr val="0000FF"/>
                </a:solidFill>
                <a:latin typeface="方正姚体" pitchFamily="2" charset="-122"/>
                <a:ea typeface="方正姚体" pitchFamily="2" charset="-122"/>
              </a:rPr>
              <a:t>《</a:t>
            </a:r>
            <a:r>
              <a:rPr lang="zh-CN" altLang="en-US" dirty="0">
                <a:solidFill>
                  <a:srgbClr val="0000FF"/>
                </a:solidFill>
                <a:latin typeface="方正姚体" pitchFamily="2" charset="-122"/>
                <a:ea typeface="方正姚体" pitchFamily="2" charset="-122"/>
              </a:rPr>
              <a:t>峡谷</a:t>
            </a:r>
            <a:r>
              <a:rPr lang="en-US" altLang="zh-CN" dirty="0">
                <a:solidFill>
                  <a:srgbClr val="0000FF"/>
                </a:solidFill>
                <a:latin typeface="方正姚体" pitchFamily="2" charset="-122"/>
                <a:ea typeface="方正姚体" pitchFamily="2" charset="-122"/>
              </a:rPr>
              <a:t>》11</a:t>
            </a:r>
            <a:r>
              <a:rPr lang="zh-CN" altLang="en-US" dirty="0">
                <a:solidFill>
                  <a:srgbClr val="0000FF"/>
                </a:solidFill>
                <a:latin typeface="方正姚体" pitchFamily="2" charset="-122"/>
                <a:ea typeface="方正姚体" pitchFamily="2" charset="-122"/>
              </a:rPr>
              <a:t>（</a:t>
            </a:r>
            <a:r>
              <a:rPr lang="en-US" altLang="zh-CN" dirty="0">
                <a:solidFill>
                  <a:srgbClr val="0000FF"/>
                </a:solidFill>
                <a:latin typeface="方正姚体" pitchFamily="2" charset="-122"/>
                <a:ea typeface="方正姚体" pitchFamily="2" charset="-122"/>
              </a:rPr>
              <a:t>3</a:t>
            </a:r>
            <a:r>
              <a:rPr lang="zh-CN" altLang="en-US" dirty="0">
                <a:solidFill>
                  <a:srgbClr val="0000FF"/>
                </a:solidFill>
                <a:latin typeface="方正姚体" pitchFamily="2" charset="-122"/>
                <a:ea typeface="方正姚体" pitchFamily="2" charset="-122"/>
              </a:rPr>
              <a:t>）小说中三次写到鹰，分别表现了什么意图？</a:t>
            </a:r>
            <a:endParaRPr lang="en-US" altLang="zh-CN" dirty="0">
              <a:solidFill>
                <a:srgbClr val="0000FF"/>
              </a:solidFill>
              <a:latin typeface="方正姚体" pitchFamily="2" charset="-122"/>
              <a:ea typeface="方正姚体" pitchFamily="2" charset="-122"/>
            </a:endParaRPr>
          </a:p>
          <a:p>
            <a:pPr>
              <a:lnSpc>
                <a:spcPct val="135000"/>
              </a:lnSpc>
              <a:spcBef>
                <a:spcPct val="50000"/>
              </a:spcBef>
            </a:pPr>
            <a:r>
              <a:rPr lang="en-US" altLang="zh-CN" sz="2000" dirty="0">
                <a:solidFill>
                  <a:srgbClr val="0000FF"/>
                </a:solidFill>
                <a:latin typeface="方正姚体" pitchFamily="2" charset="-122"/>
                <a:ea typeface="方正姚体" pitchFamily="2" charset="-122"/>
              </a:rPr>
              <a:t>5</a:t>
            </a:r>
            <a:r>
              <a:rPr lang="zh-CN" altLang="en-US" sz="2000" dirty="0">
                <a:solidFill>
                  <a:srgbClr val="0000FF"/>
                </a:solidFill>
                <a:latin typeface="方正姚体" pitchFamily="2" charset="-122"/>
                <a:ea typeface="方正姚体" pitchFamily="2" charset="-122"/>
              </a:rPr>
              <a:t>、</a:t>
            </a:r>
            <a:r>
              <a:rPr lang="en-US" altLang="zh-CN" sz="2000" dirty="0">
                <a:solidFill>
                  <a:srgbClr val="0000FF"/>
                </a:solidFill>
                <a:latin typeface="方正姚体" pitchFamily="2" charset="-122"/>
                <a:ea typeface="方正姚体" pitchFamily="2" charset="-122"/>
              </a:rPr>
              <a:t>2009</a:t>
            </a:r>
            <a:r>
              <a:rPr lang="zh-CN" altLang="en-US" sz="2000" dirty="0">
                <a:solidFill>
                  <a:srgbClr val="0000FF"/>
                </a:solidFill>
                <a:latin typeface="方正姚体" pitchFamily="2" charset="-122"/>
                <a:ea typeface="方正姚体" pitchFamily="2" charset="-122"/>
              </a:rPr>
              <a:t>全国课标</a:t>
            </a:r>
            <a:r>
              <a:rPr lang="en-US" altLang="zh-CN" sz="2000" dirty="0">
                <a:solidFill>
                  <a:srgbClr val="0000FF"/>
                </a:solidFill>
                <a:latin typeface="方正姚体" pitchFamily="2" charset="-122"/>
                <a:ea typeface="方正姚体" pitchFamily="2" charset="-122"/>
              </a:rPr>
              <a:t>《</a:t>
            </a:r>
            <a:r>
              <a:rPr lang="zh-CN" altLang="en-US" sz="2000" dirty="0">
                <a:solidFill>
                  <a:srgbClr val="0000FF"/>
                </a:solidFill>
                <a:latin typeface="方正姚体" pitchFamily="2" charset="-122"/>
                <a:ea typeface="方正姚体" pitchFamily="2" charset="-122"/>
              </a:rPr>
              <a:t>孕妇和牛</a:t>
            </a:r>
            <a:r>
              <a:rPr lang="en-US" altLang="zh-CN" sz="2000" dirty="0">
                <a:solidFill>
                  <a:srgbClr val="0000FF"/>
                </a:solidFill>
                <a:latin typeface="方正姚体" pitchFamily="2" charset="-122"/>
                <a:ea typeface="方正姚体" pitchFamily="2" charset="-122"/>
              </a:rPr>
              <a:t>》11</a:t>
            </a:r>
            <a:r>
              <a:rPr lang="zh-CN" altLang="en-US" sz="2000" dirty="0">
                <a:solidFill>
                  <a:srgbClr val="0000FF"/>
                </a:solidFill>
                <a:latin typeface="方正姚体" pitchFamily="2" charset="-122"/>
                <a:ea typeface="方正姚体" pitchFamily="2" charset="-122"/>
              </a:rPr>
              <a:t>（</a:t>
            </a:r>
            <a:r>
              <a:rPr lang="en-US" altLang="zh-CN" sz="2000" dirty="0">
                <a:solidFill>
                  <a:srgbClr val="0000FF"/>
                </a:solidFill>
                <a:latin typeface="方正姚体" pitchFamily="2" charset="-122"/>
                <a:ea typeface="方正姚体" pitchFamily="2" charset="-122"/>
              </a:rPr>
              <a:t>3</a:t>
            </a:r>
            <a:r>
              <a:rPr lang="zh-CN" altLang="en-US" sz="2000" dirty="0">
                <a:solidFill>
                  <a:srgbClr val="0000FF"/>
                </a:solidFill>
                <a:latin typeface="方正姚体" pitchFamily="2" charset="-122"/>
                <a:ea typeface="方正姚体" pitchFamily="2" charset="-122"/>
              </a:rPr>
              <a:t>）牛在小说中有什么作用？</a:t>
            </a:r>
            <a:endParaRPr lang="en-US" altLang="zh-CN" sz="2000" dirty="0">
              <a:solidFill>
                <a:srgbClr val="0000FF"/>
              </a:solidFill>
              <a:latin typeface="方正姚体" pitchFamily="2" charset="-122"/>
              <a:ea typeface="方正姚体" pitchFamily="2" charset="-122"/>
            </a:endParaRPr>
          </a:p>
          <a:p>
            <a:pPr>
              <a:lnSpc>
                <a:spcPct val="135000"/>
              </a:lnSpc>
              <a:spcBef>
                <a:spcPct val="50000"/>
              </a:spcBef>
            </a:pPr>
            <a:r>
              <a:rPr lang="zh-CN" altLang="en-US" sz="2400" b="1" dirty="0">
                <a:solidFill>
                  <a:srgbClr val="FF0000"/>
                </a:solidFill>
                <a:latin typeface="方正姚体" pitchFamily="2" charset="-122"/>
                <a:ea typeface="方正姚体" pitchFamily="2" charset="-122"/>
              </a:rPr>
              <a:t>       小说的情节线索；</a:t>
            </a:r>
            <a:r>
              <a:rPr lang="en-US" altLang="zh-CN" sz="2400" b="1" dirty="0">
                <a:solidFill>
                  <a:srgbClr val="FF0000"/>
                </a:solidFill>
                <a:latin typeface="方正姚体" pitchFamily="2" charset="-122"/>
                <a:ea typeface="方正姚体" pitchFamily="2" charset="-122"/>
              </a:rPr>
              <a:t>3</a:t>
            </a:r>
            <a:r>
              <a:rPr lang="zh-CN" altLang="en-US" sz="2400" b="1" dirty="0">
                <a:solidFill>
                  <a:srgbClr val="FF0000"/>
                </a:solidFill>
                <a:latin typeface="方正姚体" pitchFamily="2" charset="-122"/>
                <a:ea typeface="方正姚体" pitchFamily="2" charset="-122"/>
              </a:rPr>
              <a:t>、</a:t>
            </a:r>
            <a:r>
              <a:rPr lang="en-US" altLang="zh-CN" sz="2400" b="1" dirty="0">
                <a:solidFill>
                  <a:srgbClr val="FF0000"/>
                </a:solidFill>
                <a:latin typeface="方正姚体" pitchFamily="2" charset="-122"/>
                <a:ea typeface="方正姚体" pitchFamily="2" charset="-122"/>
              </a:rPr>
              <a:t>4</a:t>
            </a:r>
            <a:r>
              <a:rPr lang="zh-CN" altLang="en-US" sz="2400" b="1" dirty="0">
                <a:solidFill>
                  <a:srgbClr val="FF0000"/>
                </a:solidFill>
                <a:latin typeface="方正姚体" pitchFamily="2" charset="-122"/>
                <a:ea typeface="方正姚体" pitchFamily="2" charset="-122"/>
              </a:rPr>
              <a:t>、</a:t>
            </a:r>
            <a:r>
              <a:rPr lang="en-US" altLang="zh-CN" sz="2400" b="1" dirty="0">
                <a:solidFill>
                  <a:srgbClr val="FF0000"/>
                </a:solidFill>
                <a:latin typeface="方正姚体" pitchFamily="2" charset="-122"/>
                <a:ea typeface="方正姚体" pitchFamily="2" charset="-122"/>
              </a:rPr>
              <a:t>5</a:t>
            </a:r>
            <a:r>
              <a:rPr lang="zh-CN" altLang="en-US" sz="2400" b="1" dirty="0">
                <a:solidFill>
                  <a:srgbClr val="FF0000"/>
                </a:solidFill>
                <a:latin typeface="方正姚体" pitchFamily="2" charset="-122"/>
                <a:ea typeface="方正姚体" pitchFamily="2" charset="-122"/>
              </a:rPr>
              <a:t>整合，小说中“物”的作用。</a:t>
            </a:r>
          </a:p>
        </p:txBody>
      </p:sp>
    </p:spTree>
    <p:extLst>
      <p:ext uri="{BB962C8B-B14F-4D97-AF65-F5344CB8AC3E}">
        <p14:creationId xmlns="" xmlns:p14="http://schemas.microsoft.com/office/powerpoint/2010/main" val="347720013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4"/>
          <p:cNvSpPr txBox="1">
            <a:spLocks noChangeArrowheads="1"/>
          </p:cNvSpPr>
          <p:nvPr/>
        </p:nvSpPr>
        <p:spPr bwMode="auto">
          <a:xfrm>
            <a:off x="179423" y="26988"/>
            <a:ext cx="8569325" cy="4776690"/>
          </a:xfrm>
          <a:prstGeom prst="rect">
            <a:avLst/>
          </a:prstGeom>
          <a:noFill/>
          <a:ln w="9525">
            <a:noFill/>
            <a:miter lim="800000"/>
            <a:headEnd/>
            <a:tailEnd/>
          </a:ln>
        </p:spPr>
        <p:txBody>
          <a:bodyPr lIns="91438" tIns="45719" rIns="91438" bIns="45719">
            <a:spAutoFit/>
          </a:bodyPr>
          <a:lstStyle/>
          <a:p>
            <a:pPr>
              <a:lnSpc>
                <a:spcPct val="130000"/>
              </a:lnSpc>
              <a:spcBef>
                <a:spcPct val="50000"/>
              </a:spcBef>
              <a:buFont typeface="Wingdings" pitchFamily="2" charset="2"/>
              <a:buNone/>
            </a:pPr>
            <a:r>
              <a:rPr lang="zh-CN" altLang="en-US" sz="2800" b="1" dirty="0">
                <a:solidFill>
                  <a:srgbClr val="000000"/>
                </a:solidFill>
                <a:ea typeface="仿宋_GB2312" pitchFamily="49" charset="-122"/>
              </a:rPr>
              <a:t>              规律化和非规律化</a:t>
            </a:r>
            <a:r>
              <a:rPr lang="en-US" altLang="zh-CN" sz="2800" b="1" dirty="0">
                <a:solidFill>
                  <a:srgbClr val="000000"/>
                </a:solidFill>
                <a:ea typeface="仿宋_GB2312" pitchFamily="49" charset="-122"/>
              </a:rPr>
              <a:t>——</a:t>
            </a:r>
            <a:r>
              <a:rPr lang="zh-CN" altLang="en-US" sz="2800" b="1" dirty="0">
                <a:solidFill>
                  <a:srgbClr val="000000"/>
                </a:solidFill>
                <a:ea typeface="仿宋_GB2312" pitchFamily="49" charset="-122"/>
              </a:rPr>
              <a:t>读图、小说</a:t>
            </a:r>
            <a:endParaRPr lang="zh-CN" altLang="en-US" sz="2000" dirty="0">
              <a:solidFill>
                <a:srgbClr val="000000"/>
              </a:solidFill>
            </a:endParaRPr>
          </a:p>
          <a:p>
            <a:r>
              <a:rPr lang="zh-CN" altLang="en-US" sz="2000" b="1" dirty="0">
                <a:solidFill>
                  <a:srgbClr val="0000FF"/>
                </a:solidFill>
              </a:rPr>
              <a:t>例子：图表题三部曲（思维规律化）</a:t>
            </a:r>
          </a:p>
          <a:p>
            <a:r>
              <a:rPr lang="zh-CN" altLang="en-US" sz="2000" dirty="0">
                <a:solidFill>
                  <a:srgbClr val="0000FF"/>
                </a:solidFill>
              </a:rPr>
              <a:t> </a:t>
            </a:r>
            <a:r>
              <a:rPr lang="en-US" altLang="zh-CN" sz="2000" dirty="0">
                <a:solidFill>
                  <a:srgbClr val="0000FF"/>
                </a:solidFill>
              </a:rPr>
              <a:t>1</a:t>
            </a:r>
            <a:r>
              <a:rPr lang="zh-CN" altLang="en-US" sz="2000" dirty="0">
                <a:solidFill>
                  <a:srgbClr val="0000FF"/>
                </a:solidFill>
              </a:rPr>
              <a:t>、看图；</a:t>
            </a:r>
            <a:r>
              <a:rPr lang="en-US" altLang="zh-CN" sz="2000" dirty="0">
                <a:solidFill>
                  <a:srgbClr val="0000FF"/>
                </a:solidFill>
              </a:rPr>
              <a:t>2</a:t>
            </a:r>
            <a:r>
              <a:rPr lang="zh-CN" altLang="en-US" sz="2000" dirty="0">
                <a:solidFill>
                  <a:srgbClr val="0000FF"/>
                </a:solidFill>
              </a:rPr>
              <a:t>、文字简明表达；</a:t>
            </a:r>
            <a:r>
              <a:rPr lang="en-US" altLang="zh-CN" sz="2000" dirty="0">
                <a:solidFill>
                  <a:srgbClr val="0000FF"/>
                </a:solidFill>
              </a:rPr>
              <a:t>3</a:t>
            </a:r>
            <a:r>
              <a:rPr lang="zh-CN" altLang="en-US" sz="2000" dirty="0">
                <a:solidFill>
                  <a:srgbClr val="0000FF"/>
                </a:solidFill>
              </a:rPr>
              <a:t>、用连接词等方式使之连贯。</a:t>
            </a:r>
            <a:r>
              <a:rPr lang="en-US" altLang="zh-CN" sz="2000" dirty="0">
                <a:solidFill>
                  <a:srgbClr val="0000FF"/>
                </a:solidFill>
              </a:rPr>
              <a:t>4</a:t>
            </a:r>
            <a:r>
              <a:rPr lang="zh-CN" altLang="en-US" sz="2000" dirty="0">
                <a:solidFill>
                  <a:srgbClr val="0000FF"/>
                </a:solidFill>
              </a:rPr>
              <a:t>、注意事项：信息是否遗漏，表意是否准确；个性化的注意事项。</a:t>
            </a:r>
          </a:p>
          <a:p>
            <a:endParaRPr lang="zh-CN" altLang="en-US" sz="2000" dirty="0">
              <a:solidFill>
                <a:srgbClr val="0000FF"/>
              </a:solidFill>
            </a:endParaRPr>
          </a:p>
          <a:p>
            <a:r>
              <a:rPr lang="zh-CN" altLang="en-US" sz="2000" b="1" dirty="0">
                <a:solidFill>
                  <a:srgbClr val="0000FF"/>
                </a:solidFill>
              </a:rPr>
              <a:t> 例子：小说阅读规律化题目</a:t>
            </a:r>
          </a:p>
          <a:p>
            <a:r>
              <a:rPr lang="zh-CN" altLang="en-US" sz="2000" dirty="0">
                <a:solidFill>
                  <a:srgbClr val="0000FF"/>
                </a:solidFill>
              </a:rPr>
              <a:t>从</a:t>
            </a:r>
            <a:r>
              <a:rPr lang="en-US" altLang="zh-CN" sz="2000" dirty="0">
                <a:solidFill>
                  <a:srgbClr val="0000FF"/>
                </a:solidFill>
              </a:rPr>
              <a:t>《</a:t>
            </a:r>
            <a:r>
              <a:rPr lang="zh-CN" altLang="en-US" sz="2000" dirty="0">
                <a:solidFill>
                  <a:srgbClr val="0000FF"/>
                </a:solidFill>
              </a:rPr>
              <a:t>鞋</a:t>
            </a:r>
            <a:r>
              <a:rPr lang="en-US" altLang="zh-CN" sz="2000" dirty="0">
                <a:solidFill>
                  <a:srgbClr val="0000FF"/>
                </a:solidFill>
              </a:rPr>
              <a:t>》</a:t>
            </a:r>
            <a:r>
              <a:rPr lang="zh-CN" altLang="en-US" sz="2000" dirty="0">
                <a:solidFill>
                  <a:srgbClr val="0000FF"/>
                </a:solidFill>
              </a:rPr>
              <a:t>第（</a:t>
            </a:r>
            <a:r>
              <a:rPr lang="en-US" altLang="zh-CN" sz="2000" dirty="0">
                <a:solidFill>
                  <a:srgbClr val="0000FF"/>
                </a:solidFill>
              </a:rPr>
              <a:t>2</a:t>
            </a:r>
            <a:r>
              <a:rPr lang="zh-CN" altLang="en-US" sz="2000" dirty="0">
                <a:solidFill>
                  <a:srgbClr val="0000FF"/>
                </a:solidFill>
              </a:rPr>
              <a:t>）题可以总结出以“物”为中心叙事写人的好处（小说以“鞋”为中心叙事写人，这样处理有什么好处？）</a:t>
            </a:r>
          </a:p>
          <a:p>
            <a:pPr>
              <a:buFont typeface="Wingdings" pitchFamily="2" charset="2"/>
              <a:buNone/>
            </a:pPr>
            <a:r>
              <a:rPr lang="zh-CN" altLang="en-US" sz="2000" dirty="0">
                <a:solidFill>
                  <a:srgbClr val="0000FF"/>
                </a:solidFill>
              </a:rPr>
              <a:t>  故事层面    结构层面    人物层面</a:t>
            </a:r>
            <a:endParaRPr lang="en-US" altLang="zh-CN" sz="2000" dirty="0">
              <a:solidFill>
                <a:srgbClr val="0000FF"/>
              </a:solidFill>
            </a:endParaRPr>
          </a:p>
          <a:p>
            <a:pPr>
              <a:buFont typeface="Wingdings" pitchFamily="2" charset="2"/>
              <a:buNone/>
            </a:pPr>
            <a:endParaRPr lang="zh-CN" altLang="en-US" sz="2000" dirty="0">
              <a:solidFill>
                <a:srgbClr val="0033CC"/>
              </a:solidFill>
            </a:endParaRPr>
          </a:p>
          <a:p>
            <a:endParaRPr lang="zh-CN" altLang="en-US" sz="2000" dirty="0">
              <a:solidFill>
                <a:srgbClr val="0033CC"/>
              </a:solidFill>
            </a:endParaRPr>
          </a:p>
          <a:p>
            <a:endParaRPr lang="en-US" altLang="zh-CN" sz="2000" dirty="0">
              <a:solidFill>
                <a:srgbClr val="0033CC"/>
              </a:solidFill>
            </a:endParaRPr>
          </a:p>
          <a:p>
            <a:r>
              <a:rPr lang="en-US" altLang="zh-CN" sz="2000" dirty="0">
                <a:solidFill>
                  <a:srgbClr val="0033CC"/>
                </a:solidFill>
              </a:rPr>
              <a:t> </a:t>
            </a:r>
            <a:r>
              <a:rPr lang="zh-CN" altLang="en-US" sz="2000" b="1" dirty="0">
                <a:solidFill>
                  <a:srgbClr val="0000FF"/>
                </a:solidFill>
              </a:rPr>
              <a:t>文学作品中“物”的作用</a:t>
            </a:r>
            <a:r>
              <a:rPr lang="zh-CN" altLang="en-US" sz="2400" b="1" dirty="0">
                <a:solidFill>
                  <a:srgbClr val="0000FF"/>
                </a:solidFill>
                <a:ea typeface="仿宋_GB2312" pitchFamily="49" charset="-122"/>
              </a:rPr>
              <a:t>       </a:t>
            </a:r>
            <a:endParaRPr lang="en-US" altLang="zh-CN" sz="2400" b="1" dirty="0">
              <a:solidFill>
                <a:srgbClr val="0000FF"/>
              </a:solidFill>
              <a:ea typeface="仿宋_GB2312" pitchFamily="49" charset="-122"/>
            </a:endParaRPr>
          </a:p>
          <a:p>
            <a:r>
              <a:rPr lang="en-US" altLang="zh-CN" sz="2400" b="1" dirty="0">
                <a:solidFill>
                  <a:srgbClr val="FF0000"/>
                </a:solidFill>
                <a:ea typeface="仿宋_GB2312" pitchFamily="49" charset="-122"/>
              </a:rPr>
              <a:t>                       (</a:t>
            </a:r>
            <a:r>
              <a:rPr lang="zh-CN" altLang="en-US" sz="2400" b="1" dirty="0">
                <a:solidFill>
                  <a:srgbClr val="FF0000"/>
                </a:solidFill>
                <a:ea typeface="仿宋_GB2312" pitchFamily="49" charset="-122"/>
              </a:rPr>
              <a:t>非规律化题目思维方向</a:t>
            </a:r>
            <a:r>
              <a:rPr lang="en-US" altLang="zh-CN" sz="2400" b="1" dirty="0">
                <a:solidFill>
                  <a:srgbClr val="FF0000"/>
                </a:solidFill>
                <a:ea typeface="仿宋_GB2312" pitchFamily="49" charset="-122"/>
              </a:rPr>
              <a:t>)</a:t>
            </a:r>
            <a:r>
              <a:rPr lang="zh-CN" altLang="en-US" sz="2400" b="1" dirty="0">
                <a:solidFill>
                  <a:srgbClr val="FF0000"/>
                </a:solidFill>
                <a:ea typeface="仿宋_GB2312" pitchFamily="49" charset="-122"/>
              </a:rPr>
              <a:t>               </a:t>
            </a:r>
          </a:p>
        </p:txBody>
      </p:sp>
      <p:sp>
        <p:nvSpPr>
          <p:cNvPr id="33794" name="下箭头 2"/>
          <p:cNvSpPr>
            <a:spLocks noChangeArrowheads="1"/>
          </p:cNvSpPr>
          <p:nvPr/>
        </p:nvSpPr>
        <p:spPr bwMode="auto">
          <a:xfrm>
            <a:off x="2195513" y="3182938"/>
            <a:ext cx="304800" cy="514350"/>
          </a:xfrm>
          <a:prstGeom prst="downArrow">
            <a:avLst>
              <a:gd name="adj1" fmla="val 50000"/>
              <a:gd name="adj2" fmla="val 50000"/>
            </a:avLst>
          </a:prstGeom>
          <a:solidFill>
            <a:schemeClr val="accent1"/>
          </a:solidFill>
          <a:ln w="9525" algn="ctr">
            <a:solidFill>
              <a:schemeClr val="tx1"/>
            </a:solidFill>
            <a:round/>
            <a:headEnd/>
            <a:tailEnd/>
          </a:ln>
        </p:spPr>
        <p:txBody>
          <a:bodyPr lIns="91438" tIns="45719" rIns="91438" bIns="45719"/>
          <a:lstStyle/>
          <a:p>
            <a:endParaRPr lang="zh-CN" altLang="en-US" sz="2400" dirty="0">
              <a:solidFill>
                <a:srgbClr val="000000"/>
              </a:solidFill>
            </a:endParaRPr>
          </a:p>
        </p:txBody>
      </p:sp>
    </p:spTree>
    <p:extLst>
      <p:ext uri="{BB962C8B-B14F-4D97-AF65-F5344CB8AC3E}">
        <p14:creationId xmlns="" xmlns:p14="http://schemas.microsoft.com/office/powerpoint/2010/main" val="3323091182"/>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ext Box 2"/>
          <p:cNvSpPr txBox="1">
            <a:spLocks noChangeArrowheads="1"/>
          </p:cNvSpPr>
          <p:nvPr/>
        </p:nvSpPr>
        <p:spPr bwMode="auto">
          <a:xfrm>
            <a:off x="1043609" y="0"/>
            <a:ext cx="6624735" cy="1920524"/>
          </a:xfrm>
          <a:prstGeom prst="rect">
            <a:avLst/>
          </a:prstGeom>
          <a:noFill/>
          <a:ln w="9525">
            <a:noFill/>
            <a:miter lim="800000"/>
            <a:headEnd/>
            <a:tailEnd/>
          </a:ln>
        </p:spPr>
        <p:txBody>
          <a:bodyPr wrap="square" lIns="91438" tIns="45719" rIns="91438" bIns="45719">
            <a:spAutoFit/>
          </a:bodyPr>
          <a:lstStyle/>
          <a:p>
            <a:pPr>
              <a:lnSpc>
                <a:spcPct val="135000"/>
              </a:lnSpc>
            </a:pPr>
            <a:r>
              <a:rPr lang="zh-CN" altLang="en-US" sz="28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复习效益最优化行动：</a:t>
            </a:r>
            <a:r>
              <a:rPr kumimoji="1" lang="zh-CN" altLang="en-US" sz="3200" b="1" dirty="0" smtClean="0">
                <a:solidFill>
                  <a:srgbClr val="FF0000"/>
                </a:solidFill>
                <a:latin typeface="隶书" pitchFamily="49" charset="-122"/>
                <a:ea typeface="隶书" pitchFamily="49" charset="-122"/>
                <a:cs typeface="Times New Roman" pitchFamily="18" charset="0"/>
              </a:rPr>
              <a:t>（一）教师层面</a:t>
            </a:r>
            <a:endParaRPr kumimoji="1" lang="en-US" altLang="zh-CN" sz="2800" b="1" dirty="0" smtClean="0">
              <a:solidFill>
                <a:srgbClr val="FF0000"/>
              </a:solidFill>
              <a:latin typeface="隶书" pitchFamily="49" charset="-122"/>
              <a:ea typeface="隶书" pitchFamily="49" charset="-122"/>
              <a:cs typeface="Times New Roman" pitchFamily="18" charset="0"/>
            </a:endParaRPr>
          </a:p>
          <a:p>
            <a:pPr>
              <a:lnSpc>
                <a:spcPct val="135000"/>
              </a:lnSpc>
            </a:pPr>
            <a:r>
              <a:rPr lang="en-US" altLang="zh-CN" sz="28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     </a:t>
            </a:r>
            <a:r>
              <a:rPr lang="zh-CN" altLang="en-US" sz="2400" dirty="0" smtClean="0">
                <a:solidFill>
                  <a:srgbClr val="0000FF"/>
                </a:solidFill>
                <a:latin typeface="方正姚体"/>
                <a:ea typeface="方正姚体"/>
                <a:cs typeface="方正姚体"/>
              </a:rPr>
              <a:t>这</a:t>
            </a:r>
            <a:r>
              <a:rPr lang="zh-CN" altLang="en-US" sz="2400" dirty="0">
                <a:solidFill>
                  <a:srgbClr val="0000FF"/>
                </a:solidFill>
                <a:latin typeface="方正姚体"/>
                <a:ea typeface="方正姚体"/>
                <a:cs typeface="方正姚体"/>
              </a:rPr>
              <a:t>堂课我讲了多少？</a:t>
            </a:r>
          </a:p>
          <a:p>
            <a:pPr>
              <a:lnSpc>
                <a:spcPct val="135000"/>
              </a:lnSpc>
            </a:pPr>
            <a:endParaRPr lang="en-US" altLang="zh-CN" sz="2800" dirty="0">
              <a:solidFill>
                <a:srgbClr val="0000FF"/>
              </a:solidFill>
              <a:latin typeface="Times New Roman" pitchFamily="18" charset="0"/>
              <a:ea typeface="黑体" pitchFamily="2" charset="-122"/>
            </a:endParaRPr>
          </a:p>
        </p:txBody>
      </p:sp>
      <p:sp>
        <p:nvSpPr>
          <p:cNvPr id="156675" name="AutoShape 3"/>
          <p:cNvSpPr>
            <a:spLocks noChangeArrowheads="1"/>
          </p:cNvSpPr>
          <p:nvPr/>
        </p:nvSpPr>
        <p:spPr bwMode="auto">
          <a:xfrm>
            <a:off x="2123728" y="1419622"/>
            <a:ext cx="2016224" cy="93610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8816" y="5399"/>
                  <a:pt x="6992" y="6487"/>
                  <a:pt x="6049" y="8232"/>
                </a:cubicBezTo>
                <a:lnTo>
                  <a:pt x="1299" y="5664"/>
                </a:lnTo>
                <a:cubicBezTo>
                  <a:pt x="3185" y="2174"/>
                  <a:pt x="6833"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9525">
            <a:solidFill>
              <a:schemeClr val="tx1"/>
            </a:solidFill>
            <a:miter lim="800000"/>
            <a:headEnd/>
            <a:tailEnd/>
          </a:ln>
        </p:spPr>
        <p:txBody>
          <a:bodyPr wrap="none" lIns="91438" tIns="45719" rIns="91438" bIns="45719" anchor="ctr"/>
          <a:lstStyle/>
          <a:p>
            <a:endParaRPr lang="zh-CN" altLang="en-US" sz="1200" dirty="0">
              <a:solidFill>
                <a:prstClr val="black"/>
              </a:solidFill>
            </a:endParaRPr>
          </a:p>
        </p:txBody>
      </p:sp>
      <p:sp>
        <p:nvSpPr>
          <p:cNvPr id="156676" name="Text Box 4"/>
          <p:cNvSpPr txBox="1">
            <a:spLocks noChangeArrowheads="1"/>
          </p:cNvSpPr>
          <p:nvPr/>
        </p:nvSpPr>
        <p:spPr bwMode="auto">
          <a:xfrm>
            <a:off x="1547664" y="2139703"/>
            <a:ext cx="6280150" cy="2566855"/>
          </a:xfrm>
          <a:prstGeom prst="rect">
            <a:avLst/>
          </a:prstGeom>
          <a:noFill/>
          <a:ln w="9525">
            <a:noFill/>
            <a:miter lim="800000"/>
            <a:headEnd/>
            <a:tailEnd/>
          </a:ln>
        </p:spPr>
        <p:txBody>
          <a:bodyPr lIns="91438" tIns="45719" rIns="91438" bIns="45719">
            <a:spAutoFit/>
          </a:bodyPr>
          <a:lstStyle/>
          <a:p>
            <a:pPr>
              <a:lnSpc>
                <a:spcPct val="130000"/>
              </a:lnSpc>
              <a:spcBef>
                <a:spcPct val="50000"/>
              </a:spcBef>
            </a:pPr>
            <a:r>
              <a:rPr lang="zh-CN" altLang="en-US" sz="2400" dirty="0">
                <a:solidFill>
                  <a:srgbClr val="0000FF"/>
                </a:solidFill>
                <a:latin typeface="方正姚体"/>
                <a:ea typeface="方正姚体"/>
                <a:cs typeface="方正姚体"/>
              </a:rPr>
              <a:t>这堂课学生能提高多少？</a:t>
            </a:r>
          </a:p>
          <a:p>
            <a:pPr>
              <a:lnSpc>
                <a:spcPct val="130000"/>
              </a:lnSpc>
              <a:spcBef>
                <a:spcPct val="50000"/>
              </a:spcBef>
            </a:pPr>
            <a:r>
              <a:rPr lang="zh-CN" altLang="en-US" sz="2400" dirty="0">
                <a:solidFill>
                  <a:srgbClr val="0000FF"/>
                </a:solidFill>
                <a:latin typeface="方正姚体"/>
                <a:ea typeface="方正姚体"/>
                <a:cs typeface="方正姚体"/>
              </a:rPr>
              <a:t>是否达到收益的最大化？</a:t>
            </a:r>
          </a:p>
          <a:p>
            <a:pPr>
              <a:lnSpc>
                <a:spcPct val="130000"/>
              </a:lnSpc>
              <a:spcBef>
                <a:spcPct val="50000"/>
              </a:spcBef>
            </a:pPr>
            <a:r>
              <a:rPr lang="zh-CN" altLang="en-US" sz="2400" dirty="0">
                <a:solidFill>
                  <a:srgbClr val="0000FF"/>
                </a:solidFill>
                <a:latin typeface="方正姚体"/>
                <a:ea typeface="方正姚体"/>
                <a:cs typeface="方正姚体"/>
              </a:rPr>
              <a:t>是否是通过科学的方式提高的？</a:t>
            </a:r>
          </a:p>
          <a:p>
            <a:pPr>
              <a:lnSpc>
                <a:spcPct val="130000"/>
              </a:lnSpc>
              <a:spcBef>
                <a:spcPct val="50000"/>
              </a:spcBef>
            </a:pPr>
            <a:r>
              <a:rPr lang="zh-CN" altLang="en-US" sz="2400" dirty="0">
                <a:solidFill>
                  <a:srgbClr val="0000FF"/>
                </a:solidFill>
                <a:latin typeface="方正姚体"/>
                <a:ea typeface="方正姚体"/>
                <a:cs typeface="方正姚体"/>
              </a:rPr>
              <a:t>学生获得过程中的精神状态怎样？</a:t>
            </a:r>
          </a:p>
        </p:txBody>
      </p:sp>
    </p:spTree>
    <p:extLst>
      <p:ext uri="{BB962C8B-B14F-4D97-AF65-F5344CB8AC3E}">
        <p14:creationId xmlns="" xmlns:p14="http://schemas.microsoft.com/office/powerpoint/2010/main" val="20725427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56674"/>
                                        </p:tgtEl>
                                        <p:attrNameLst>
                                          <p:attrName>style.visibility</p:attrName>
                                        </p:attrNameLst>
                                      </p:cBhvr>
                                      <p:to>
                                        <p:strVal val="visible"/>
                                      </p:to>
                                    </p:set>
                                    <p:anim calcmode="lin" valueType="num">
                                      <p:cBhvr>
                                        <p:cTn id="7" dur="500" fill="hold"/>
                                        <p:tgtEl>
                                          <p:spTgt spid="1566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6674"/>
                                        </p:tgtEl>
                                        <p:attrNameLst>
                                          <p:attrName>ppt_y</p:attrName>
                                        </p:attrNameLst>
                                      </p:cBhvr>
                                      <p:tavLst>
                                        <p:tav tm="0">
                                          <p:val>
                                            <p:strVal val="#ppt_y"/>
                                          </p:val>
                                        </p:tav>
                                        <p:tav tm="100000">
                                          <p:val>
                                            <p:strVal val="#ppt_y"/>
                                          </p:val>
                                        </p:tav>
                                      </p:tavLst>
                                    </p:anim>
                                    <p:anim calcmode="lin" valueType="num">
                                      <p:cBhvr>
                                        <p:cTn id="9" dur="500" fill="hold"/>
                                        <p:tgtEl>
                                          <p:spTgt spid="1566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6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667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56675"/>
                                        </p:tgtEl>
                                        <p:attrNameLst>
                                          <p:attrName>style.visibility</p:attrName>
                                        </p:attrNameLst>
                                      </p:cBhvr>
                                      <p:to>
                                        <p:strVal val="visible"/>
                                      </p:to>
                                    </p:set>
                                    <p:animEffect transition="in" filter="diamond(in)">
                                      <p:cBhvr>
                                        <p:cTn id="16" dur="2000"/>
                                        <p:tgtEl>
                                          <p:spTgt spid="15667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56676"/>
                                        </p:tgtEl>
                                        <p:attrNameLst>
                                          <p:attrName>style.visibility</p:attrName>
                                        </p:attrNameLst>
                                      </p:cBhvr>
                                      <p:to>
                                        <p:strVal val="visible"/>
                                      </p:to>
                                    </p:set>
                                    <p:anim calcmode="lin" valueType="num">
                                      <p:cBhvr>
                                        <p:cTn id="21" dur="500" fill="hold"/>
                                        <p:tgtEl>
                                          <p:spTgt spid="15667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56676"/>
                                        </p:tgtEl>
                                        <p:attrNameLst>
                                          <p:attrName>ppt_y</p:attrName>
                                        </p:attrNameLst>
                                      </p:cBhvr>
                                      <p:tavLst>
                                        <p:tav tm="0">
                                          <p:val>
                                            <p:strVal val="#ppt_y"/>
                                          </p:val>
                                        </p:tav>
                                        <p:tav tm="100000">
                                          <p:val>
                                            <p:strVal val="#ppt_y"/>
                                          </p:val>
                                        </p:tav>
                                      </p:tavLst>
                                    </p:anim>
                                    <p:anim calcmode="lin" valueType="num">
                                      <p:cBhvr>
                                        <p:cTn id="23" dur="500" fill="hold"/>
                                        <p:tgtEl>
                                          <p:spTgt spid="15667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5667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56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4" grpId="0"/>
      <p:bldP spid="156675" grpId="0" animBg="1"/>
      <p:bldP spid="15667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ext Box 2"/>
          <p:cNvSpPr txBox="1">
            <a:spLocks noChangeArrowheads="1"/>
          </p:cNvSpPr>
          <p:nvPr/>
        </p:nvSpPr>
        <p:spPr bwMode="auto">
          <a:xfrm>
            <a:off x="323529" y="699543"/>
            <a:ext cx="7956550" cy="4198070"/>
          </a:xfrm>
          <a:prstGeom prst="rect">
            <a:avLst/>
          </a:prstGeom>
          <a:noFill/>
          <a:ln w="9525">
            <a:noFill/>
            <a:miter lim="800000"/>
            <a:headEnd/>
            <a:tailEnd/>
          </a:ln>
        </p:spPr>
        <p:txBody>
          <a:bodyPr wrap="square" lIns="91438" tIns="45719" rIns="91438" bIns="45719">
            <a:spAutoFit/>
          </a:bodyPr>
          <a:lstStyle/>
          <a:p>
            <a:pPr>
              <a:lnSpc>
                <a:spcPct val="130000"/>
              </a:lnSpc>
              <a:spcBef>
                <a:spcPct val="50000"/>
              </a:spcBef>
            </a:pPr>
            <a:r>
              <a:rPr lang="zh-CN" altLang="en-US" sz="2800" b="1" dirty="0">
                <a:solidFill>
                  <a:srgbClr val="FF0000"/>
                </a:solidFill>
                <a:latin typeface="隶书" pitchFamily="49" charset="-122"/>
                <a:ea typeface="隶书" pitchFamily="49" charset="-122"/>
              </a:rPr>
              <a:t>教师</a:t>
            </a:r>
            <a:r>
              <a:rPr lang="zh-CN" altLang="en-US" sz="2800" dirty="0">
                <a:solidFill>
                  <a:srgbClr val="FF0000"/>
                </a:solidFill>
                <a:latin typeface="隶书" pitchFamily="49" charset="-122"/>
                <a:ea typeface="隶书" pitchFamily="49" charset="-122"/>
              </a:rPr>
              <a:t>  </a:t>
            </a:r>
            <a:r>
              <a:rPr lang="zh-CN" altLang="en-US" sz="2800" b="1" dirty="0">
                <a:solidFill>
                  <a:srgbClr val="FF0000"/>
                </a:solidFill>
                <a:latin typeface="隶书" pitchFamily="49" charset="-122"/>
                <a:ea typeface="隶书" pitchFamily="49" charset="-122"/>
              </a:rPr>
              <a:t>强调“三优化”以提高语文备考的效益</a:t>
            </a:r>
          </a:p>
          <a:p>
            <a:pPr algn="ctr">
              <a:lnSpc>
                <a:spcPct val="130000"/>
              </a:lnSpc>
              <a:spcBef>
                <a:spcPct val="50000"/>
              </a:spcBef>
              <a:buClr>
                <a:srgbClr val="4F81BD"/>
              </a:buClr>
            </a:pPr>
            <a:r>
              <a:rPr lang="zh-CN" altLang="en-US" sz="2400" dirty="0">
                <a:solidFill>
                  <a:srgbClr val="0033CC"/>
                </a:solidFill>
                <a:latin typeface="方正姚体"/>
                <a:ea typeface="方正姚体"/>
                <a:cs typeface="方正姚体"/>
              </a:rPr>
              <a:t>      </a:t>
            </a:r>
            <a:r>
              <a:rPr lang="zh-CN" altLang="en-US" sz="2400" dirty="0">
                <a:solidFill>
                  <a:srgbClr val="0000FF"/>
                </a:solidFill>
                <a:latin typeface="方正姚体"/>
                <a:ea typeface="方正姚体"/>
                <a:cs typeface="方正姚体"/>
              </a:rPr>
              <a:t>优化教学设计、</a:t>
            </a:r>
            <a:r>
              <a:rPr lang="zh-CN" altLang="en-US" sz="2400" dirty="0">
                <a:solidFill>
                  <a:srgbClr val="FF0000"/>
                </a:solidFill>
                <a:latin typeface="方正姚体"/>
                <a:ea typeface="方正姚体"/>
                <a:cs typeface="方正姚体"/>
              </a:rPr>
              <a:t>优化课堂教学</a:t>
            </a:r>
            <a:r>
              <a:rPr lang="zh-CN" altLang="en-US" sz="2400" dirty="0">
                <a:solidFill>
                  <a:srgbClr val="0033CC"/>
                </a:solidFill>
                <a:latin typeface="方正姚体"/>
                <a:ea typeface="方正姚体"/>
                <a:cs typeface="方正姚体"/>
              </a:rPr>
              <a:t>、</a:t>
            </a:r>
            <a:r>
              <a:rPr lang="zh-CN" altLang="en-US" sz="2400" b="1" dirty="0">
                <a:solidFill>
                  <a:srgbClr val="FF0000"/>
                </a:solidFill>
                <a:latin typeface="方正姚体"/>
                <a:ea typeface="方正姚体"/>
                <a:cs typeface="方正姚体"/>
              </a:rPr>
              <a:t>优化课外管理</a:t>
            </a:r>
            <a:endParaRPr lang="en-US" altLang="zh-CN" sz="2400" b="1" dirty="0">
              <a:solidFill>
                <a:srgbClr val="FF0000"/>
              </a:solidFill>
              <a:latin typeface="方正姚体"/>
              <a:ea typeface="方正姚体"/>
              <a:cs typeface="方正姚体"/>
            </a:endParaRPr>
          </a:p>
          <a:p>
            <a:pPr algn="ctr">
              <a:lnSpc>
                <a:spcPct val="130000"/>
              </a:lnSpc>
              <a:spcBef>
                <a:spcPct val="50000"/>
              </a:spcBef>
              <a:buClr>
                <a:srgbClr val="4F81BD"/>
              </a:buClr>
            </a:pPr>
            <a:endParaRPr lang="zh-CN" altLang="en-US" sz="2400" dirty="0">
              <a:solidFill>
                <a:srgbClr val="0033CC"/>
              </a:solidFill>
              <a:latin typeface="方正姚体"/>
              <a:ea typeface="方正姚体"/>
              <a:cs typeface="方正姚体"/>
            </a:endParaRPr>
          </a:p>
          <a:p>
            <a:pPr>
              <a:lnSpc>
                <a:spcPct val="130000"/>
              </a:lnSpc>
              <a:spcBef>
                <a:spcPct val="50000"/>
              </a:spcBef>
              <a:buClr>
                <a:srgbClr val="4F81BD"/>
              </a:buClr>
            </a:pPr>
            <a:r>
              <a:rPr lang="zh-CN" altLang="en-US" sz="2400" dirty="0">
                <a:solidFill>
                  <a:srgbClr val="0033CC"/>
                </a:solidFill>
                <a:latin typeface="方正姚体"/>
                <a:ea typeface="方正姚体"/>
                <a:cs typeface="方正姚体"/>
              </a:rPr>
              <a:t>   </a:t>
            </a:r>
            <a:endParaRPr lang="en-US" altLang="zh-CN" sz="2400" dirty="0">
              <a:solidFill>
                <a:srgbClr val="0033CC"/>
              </a:solidFill>
              <a:latin typeface="方正姚体"/>
              <a:ea typeface="方正姚体"/>
              <a:cs typeface="方正姚体"/>
            </a:endParaRPr>
          </a:p>
          <a:p>
            <a:pPr>
              <a:lnSpc>
                <a:spcPct val="130000"/>
              </a:lnSpc>
              <a:spcBef>
                <a:spcPct val="50000"/>
              </a:spcBef>
              <a:buClr>
                <a:srgbClr val="4F81BD"/>
              </a:buClr>
            </a:pPr>
            <a:r>
              <a:rPr lang="en-US" altLang="zh-CN" sz="2400" b="1" dirty="0">
                <a:solidFill>
                  <a:srgbClr val="FF0000"/>
                </a:solidFill>
                <a:latin typeface="方正姚体"/>
                <a:ea typeface="方正姚体"/>
                <a:cs typeface="方正姚体"/>
              </a:rPr>
              <a:t>                </a:t>
            </a:r>
            <a:r>
              <a:rPr lang="zh-CN" altLang="en-US" sz="2400" b="1" dirty="0">
                <a:solidFill>
                  <a:srgbClr val="FF0000"/>
                </a:solidFill>
                <a:latin typeface="方正姚体"/>
                <a:ea typeface="方正姚体"/>
                <a:cs typeface="方正姚体"/>
              </a:rPr>
              <a:t>研究规律             设计活动         抓</a:t>
            </a:r>
            <a:r>
              <a:rPr lang="zh-CN" altLang="en-US" sz="2800" b="1" dirty="0">
                <a:solidFill>
                  <a:srgbClr val="FF0000"/>
                </a:solidFill>
                <a:effectLst>
                  <a:outerShdw blurRad="38100" dist="38100" dir="2700000" algn="tl">
                    <a:srgbClr val="000000">
                      <a:alpha val="43137"/>
                    </a:srgbClr>
                  </a:outerShdw>
                </a:effectLst>
                <a:latin typeface="方正姚体"/>
                <a:ea typeface="方正姚体"/>
                <a:cs typeface="方正姚体"/>
              </a:rPr>
              <a:t>实</a:t>
            </a:r>
            <a:r>
              <a:rPr lang="zh-CN" altLang="en-US" sz="2400" b="1" dirty="0">
                <a:solidFill>
                  <a:srgbClr val="FF0000"/>
                </a:solidFill>
                <a:latin typeface="方正姚体"/>
                <a:ea typeface="方正姚体"/>
                <a:cs typeface="方正姚体"/>
              </a:rPr>
              <a:t>环节</a:t>
            </a:r>
            <a:endParaRPr lang="en-US" altLang="zh-CN" sz="2400" b="1" dirty="0">
              <a:solidFill>
                <a:srgbClr val="FF0000"/>
              </a:solidFill>
              <a:latin typeface="方正姚体"/>
              <a:ea typeface="方正姚体"/>
              <a:cs typeface="方正姚体"/>
            </a:endParaRPr>
          </a:p>
          <a:p>
            <a:pPr>
              <a:lnSpc>
                <a:spcPct val="130000"/>
              </a:lnSpc>
              <a:spcBef>
                <a:spcPct val="50000"/>
              </a:spcBef>
              <a:buClr>
                <a:srgbClr val="4F81BD"/>
              </a:buClr>
            </a:pPr>
            <a:r>
              <a:rPr lang="zh-CN" altLang="en-US" sz="2400" b="1" dirty="0">
                <a:solidFill>
                  <a:srgbClr val="FF0000"/>
                </a:solidFill>
                <a:latin typeface="方正姚体"/>
                <a:ea typeface="方正姚体"/>
                <a:cs typeface="方正姚体"/>
              </a:rPr>
              <a:t>                                 </a:t>
            </a:r>
            <a:r>
              <a:rPr lang="zh-CN" altLang="en-US" sz="2800" b="1" dirty="0">
                <a:solidFill>
                  <a:srgbClr val="FF0000"/>
                </a:solidFill>
                <a:latin typeface="隶书" pitchFamily="49" charset="-122"/>
                <a:ea typeface="隶书" pitchFamily="49" charset="-122"/>
              </a:rPr>
              <a:t>后期备考的贯通性</a:t>
            </a:r>
          </a:p>
        </p:txBody>
      </p:sp>
      <p:sp>
        <p:nvSpPr>
          <p:cNvPr id="101379" name="标题 3"/>
          <p:cNvSpPr>
            <a:spLocks noGrp="1"/>
          </p:cNvSpPr>
          <p:nvPr>
            <p:ph type="title"/>
          </p:nvPr>
        </p:nvSpPr>
        <p:spPr>
          <a:xfrm>
            <a:off x="457200" y="206375"/>
            <a:ext cx="8229600" cy="493713"/>
          </a:xfrm>
        </p:spPr>
        <p:txBody>
          <a:bodyPr>
            <a:normAutofit fontScale="90000"/>
          </a:bodyPr>
          <a:lstStyle/>
          <a:p>
            <a:pPr eaLnBrk="1" hangingPunct="1">
              <a:defRPr/>
            </a:pPr>
            <a:r>
              <a:rPr lang="en-US" altLang="zh-CN" sz="4400" dirty="0">
                <a:latin typeface="黑体" pitchFamily="49" charset="-122"/>
                <a:ea typeface="黑体" pitchFamily="49" charset="-122"/>
              </a:rPr>
              <a:t> </a:t>
            </a:r>
            <a:endParaRPr lang="zh-CN" altLang="en-US" dirty="0">
              <a:latin typeface="黑体" pitchFamily="49" charset="-122"/>
              <a:ea typeface="黑体" pitchFamily="49" charset="-122"/>
            </a:endParaRPr>
          </a:p>
        </p:txBody>
      </p:sp>
      <p:sp>
        <p:nvSpPr>
          <p:cNvPr id="4" name="下箭头 3"/>
          <p:cNvSpPr/>
          <p:nvPr/>
        </p:nvSpPr>
        <p:spPr>
          <a:xfrm>
            <a:off x="4283968" y="2139702"/>
            <a:ext cx="21602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5" name="下箭头 4"/>
          <p:cNvSpPr/>
          <p:nvPr/>
        </p:nvSpPr>
        <p:spPr>
          <a:xfrm>
            <a:off x="6516216" y="2139703"/>
            <a:ext cx="216024" cy="9361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
        <p:nvSpPr>
          <p:cNvPr id="6" name="下箭头 5"/>
          <p:cNvSpPr/>
          <p:nvPr/>
        </p:nvSpPr>
        <p:spPr>
          <a:xfrm>
            <a:off x="2195736" y="2211710"/>
            <a:ext cx="21602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prstClr val="white"/>
              </a:solidFill>
            </a:endParaRPr>
          </a:p>
        </p:txBody>
      </p:sp>
    </p:spTree>
    <p:extLst>
      <p:ext uri="{BB962C8B-B14F-4D97-AF65-F5344CB8AC3E}">
        <p14:creationId xmlns="" xmlns:p14="http://schemas.microsoft.com/office/powerpoint/2010/main" val="2340614029"/>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0770" name="Group 2"/>
          <p:cNvGraphicFramePr>
            <a:graphicFrameLocks noGrp="1"/>
          </p:cNvGraphicFramePr>
          <p:nvPr>
            <p:extLst>
              <p:ext uri="{D42A27DB-BD31-4B8C-83A1-F6EECF244321}">
                <p14:modId xmlns="" xmlns:p14="http://schemas.microsoft.com/office/powerpoint/2010/main" val="1427213401"/>
              </p:ext>
            </p:extLst>
          </p:nvPr>
        </p:nvGraphicFramePr>
        <p:xfrm>
          <a:off x="467544" y="771561"/>
          <a:ext cx="8077200" cy="3165385"/>
        </p:xfrm>
        <a:graphic>
          <a:graphicData uri="http://schemas.openxmlformats.org/drawingml/2006/table">
            <a:tbl>
              <a:tblPr/>
              <a:tblGrid>
                <a:gridCol w="2692400">
                  <a:extLst>
                    <a:ext uri="{9D8B030D-6E8A-4147-A177-3AD203B41FA5}">
                      <a16:colId xmlns="" xmlns:a16="http://schemas.microsoft.com/office/drawing/2014/main" val="20000"/>
                    </a:ext>
                  </a:extLst>
                </a:gridCol>
                <a:gridCol w="2692400">
                  <a:extLst>
                    <a:ext uri="{9D8B030D-6E8A-4147-A177-3AD203B41FA5}">
                      <a16:colId xmlns="" xmlns:a16="http://schemas.microsoft.com/office/drawing/2014/main" val="20001"/>
                    </a:ext>
                  </a:extLst>
                </a:gridCol>
                <a:gridCol w="2692400">
                  <a:extLst>
                    <a:ext uri="{9D8B030D-6E8A-4147-A177-3AD203B41FA5}">
                      <a16:colId xmlns="" xmlns:a16="http://schemas.microsoft.com/office/drawing/2014/main" val="20002"/>
                    </a:ext>
                  </a:extLst>
                </a:gridCol>
              </a:tblGrid>
              <a:tr h="1008111">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选用、仿用、变换句式</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和正确使用修辞</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40005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仿写</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0000FF"/>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rgbClr val="0000FF"/>
                          </a:solidFill>
                          <a:effectLst/>
                          <a:latin typeface="Calibri" pitchFamily="34" charset="0"/>
                          <a:ea typeface="宋体" charset="-122"/>
                          <a:cs typeface="Times New Roman" pitchFamily="18" charset="0"/>
                        </a:rPr>
                        <a:t>、构思训练；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FF0000"/>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rgbClr val="FF0000"/>
                          </a:solidFill>
                          <a:effectLst/>
                          <a:latin typeface="Calibri" pitchFamily="34" charset="0"/>
                          <a:ea typeface="宋体" charset="-122"/>
                          <a:cs typeface="Times New Roman" pitchFamily="18" charset="0"/>
                        </a:rPr>
                        <a:t>、语言生动训练；</a:t>
                      </a:r>
                      <a:endPar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000000"/>
                          </a:solidFill>
                          <a:effectLst/>
                          <a:latin typeface="Calibri" pitchFamily="34" charset="0"/>
                          <a:ea typeface="宋体" charset="-122"/>
                          <a:cs typeface="Times New Roman" pitchFamily="18" charset="0"/>
                        </a:rPr>
                        <a:t>3</a:t>
                      </a:r>
                      <a:r>
                        <a:rPr kumimoji="0" lang="zh-CN" altLang="en-US" sz="1800" b="1" i="0" u="none" strike="noStrike" cap="none" normalizeH="0" baseline="0" dirty="0">
                          <a:ln>
                            <a:noFill/>
                          </a:ln>
                          <a:solidFill>
                            <a:srgbClr val="000000"/>
                          </a:solidFill>
                          <a:effectLst/>
                          <a:latin typeface="Calibri" pitchFamily="34" charset="0"/>
                          <a:ea typeface="宋体" charset="-122"/>
                          <a:cs typeface="Times New Roman" pitchFamily="18" charset="0"/>
                        </a:rPr>
                        <a:t>、扩展语段训练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4096">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语言表达简明、连贯、得体、准确、鲜明、生动</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准确、鲜明、生动</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、点评训练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、审题立意训练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rgbClr val="FF0000"/>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rgbClr val="FF0000"/>
                          </a:solidFill>
                          <a:effectLst/>
                          <a:latin typeface="Calibri" pitchFamily="34" charset="0"/>
                          <a:ea typeface="宋体" charset="-122"/>
                          <a:cs typeface="Times New Roman" pitchFamily="18" charset="0"/>
                        </a:rPr>
                        <a:t>、语言生动训练；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44538">
                <a:tc rowSpan="2">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图文转换</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表格类、徽标类、标识图形类</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1</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、逻辑能力训练；</a:t>
                      </a:r>
                    </a:p>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altLang="zh-CN" sz="1800" b="1" i="0" u="none" strike="noStrike" cap="none" normalizeH="0" baseline="0" dirty="0">
                          <a:ln>
                            <a:noFill/>
                          </a:ln>
                          <a:solidFill>
                            <a:schemeClr val="tx1"/>
                          </a:solidFill>
                          <a:effectLst/>
                          <a:latin typeface="Calibri" pitchFamily="34" charset="0"/>
                          <a:ea typeface="宋体" charset="-122"/>
                          <a:cs typeface="Times New Roman" pitchFamily="18" charset="0"/>
                        </a:rPr>
                        <a:t>2</a:t>
                      </a: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、作文布局谋篇；</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486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a:ln>
                            <a:noFill/>
                          </a:ln>
                          <a:solidFill>
                            <a:schemeClr val="tx1"/>
                          </a:solidFill>
                          <a:effectLst/>
                          <a:latin typeface="Calibri" pitchFamily="34" charset="0"/>
                          <a:ea typeface="宋体" charset="-122"/>
                          <a:cs typeface="Times New Roman" pitchFamily="18" charset="0"/>
                        </a:rPr>
                        <a:t>漫画类</a:t>
                      </a:r>
                      <a:endParaRPr kumimoji="0" lang="zh-CN" altLang="en-US" sz="2800" b="1" i="0" u="none" strike="noStrike" cap="none" normalizeH="0" baseline="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zh-CN" altLang="en-US" sz="1800" b="1" i="0" u="none" strike="noStrike" cap="none" normalizeH="0" baseline="0" dirty="0">
                          <a:ln>
                            <a:noFill/>
                          </a:ln>
                          <a:solidFill>
                            <a:schemeClr val="tx1"/>
                          </a:solidFill>
                          <a:effectLst/>
                          <a:latin typeface="Calibri" pitchFamily="34" charset="0"/>
                          <a:ea typeface="宋体" charset="-122"/>
                          <a:cs typeface="Times New Roman" pitchFamily="18" charset="0"/>
                        </a:rPr>
                        <a:t>读图作文的审题训练</a:t>
                      </a:r>
                      <a:endParaRPr kumimoji="0" lang="zh-CN" altLang="en-US" sz="2800" b="1" i="0" u="none" strike="noStrike" cap="none" normalizeH="0" baseline="0" dirty="0">
                        <a:ln>
                          <a:noFill/>
                        </a:ln>
                        <a:solidFill>
                          <a:schemeClr val="tx1"/>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160791" name="Text Box 23"/>
          <p:cNvSpPr txBox="1">
            <a:spLocks noChangeArrowheads="1"/>
          </p:cNvSpPr>
          <p:nvPr/>
        </p:nvSpPr>
        <p:spPr bwMode="auto">
          <a:xfrm>
            <a:off x="899593" y="123496"/>
            <a:ext cx="7272338" cy="584773"/>
          </a:xfrm>
          <a:prstGeom prst="rect">
            <a:avLst/>
          </a:prstGeom>
          <a:noFill/>
          <a:ln w="9525">
            <a:noFill/>
            <a:miter lim="800000"/>
            <a:headEnd/>
            <a:tailEnd/>
          </a:ln>
          <a:effectLst/>
        </p:spPr>
        <p:txBody>
          <a:bodyPr lIns="91438" tIns="45719" rIns="91438" bIns="45719">
            <a:spAutoFit/>
          </a:bodyPr>
          <a:lstStyle/>
          <a:p>
            <a:pPr>
              <a:spcBef>
                <a:spcPct val="50000"/>
              </a:spcBef>
            </a:pPr>
            <a:r>
              <a:rPr lang="zh-CN" altLang="en-US" sz="3200" b="1" dirty="0"/>
              <a:t>                </a:t>
            </a:r>
            <a:r>
              <a:rPr lang="zh-CN" altLang="en-US" sz="2800" dirty="0">
                <a:solidFill>
                  <a:srgbClr val="FF0000"/>
                </a:solidFill>
                <a:ea typeface="黑体" pitchFamily="49" charset="-122"/>
              </a:rPr>
              <a:t>复习时的瞻前顾后</a:t>
            </a:r>
          </a:p>
        </p:txBody>
      </p:sp>
      <p:sp>
        <p:nvSpPr>
          <p:cNvPr id="4" name="Text Box 23"/>
          <p:cNvSpPr txBox="1">
            <a:spLocks noChangeArrowheads="1"/>
          </p:cNvSpPr>
          <p:nvPr/>
        </p:nvSpPr>
        <p:spPr bwMode="auto">
          <a:xfrm>
            <a:off x="755577" y="4083918"/>
            <a:ext cx="7272338" cy="369330"/>
          </a:xfrm>
          <a:prstGeom prst="rect">
            <a:avLst/>
          </a:prstGeom>
          <a:noFill/>
          <a:ln w="9525">
            <a:noFill/>
            <a:miter lim="800000"/>
            <a:headEnd/>
            <a:tailEnd/>
          </a:ln>
          <a:effectLst/>
        </p:spPr>
        <p:txBody>
          <a:bodyPr lIns="91438" tIns="45719" rIns="91438" bIns="45719">
            <a:spAutoFit/>
          </a:bodyPr>
          <a:lstStyle/>
          <a:p>
            <a:pPr>
              <a:spcBef>
                <a:spcPct val="50000"/>
              </a:spcBef>
            </a:pPr>
            <a:r>
              <a:rPr lang="zh-CN" altLang="en-US" b="1" dirty="0">
                <a:solidFill>
                  <a:srgbClr val="0000FF"/>
                </a:solidFill>
                <a:latin typeface="Calibri" pitchFamily="34" charset="0"/>
                <a:cs typeface="Times New Roman" pitchFamily="18" charset="0"/>
              </a:rPr>
              <a:t>     备注：小说、传记与写作打通；诗歌、现代文散文的打通</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 Box 2"/>
          <p:cNvSpPr txBox="1">
            <a:spLocks noChangeArrowheads="1"/>
          </p:cNvSpPr>
          <p:nvPr/>
        </p:nvSpPr>
        <p:spPr bwMode="auto">
          <a:xfrm>
            <a:off x="395571" y="555543"/>
            <a:ext cx="7777163" cy="3573284"/>
          </a:xfrm>
          <a:prstGeom prst="rect">
            <a:avLst/>
          </a:prstGeom>
          <a:noFill/>
          <a:ln w="9525">
            <a:noFill/>
            <a:miter lim="800000"/>
            <a:headEnd/>
            <a:tailEnd/>
          </a:ln>
        </p:spPr>
        <p:txBody>
          <a:bodyPr lIns="91438" tIns="45719" rIns="91438" bIns="45719">
            <a:spAutoFit/>
          </a:bodyPr>
          <a:lstStyle/>
          <a:p>
            <a:pPr>
              <a:lnSpc>
                <a:spcPct val="145000"/>
              </a:lnSpc>
            </a:pP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   上好几种语文复习课型</a:t>
            </a:r>
            <a:endParaRPr lang="en-US"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endParaRPr>
          </a:p>
          <a:p>
            <a:pPr>
              <a:lnSpc>
                <a:spcPct val="145000"/>
              </a:lnSpc>
            </a:pPr>
            <a:r>
              <a:rPr lang="zh-CN" altLang="en-US" sz="2400" dirty="0">
                <a:solidFill>
                  <a:srgbClr val="0000FF"/>
                </a:solidFill>
                <a:latin typeface="方正姚体" panose="02010601030101010101" pitchFamily="2" charset="-122"/>
                <a:ea typeface="方正姚体" panose="02010601030101010101" pitchFamily="2" charset="-122"/>
              </a:rPr>
              <a:t>语文引导课（学法指导、信息疏导、心理调适）</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ct val="145000"/>
              </a:lnSpc>
            </a:pPr>
            <a:r>
              <a:rPr lang="zh-CN" altLang="en-US" sz="2400" dirty="0">
                <a:solidFill>
                  <a:srgbClr val="0000FF"/>
                </a:solidFill>
                <a:latin typeface="方正姚体" panose="02010601030101010101" pitchFamily="2" charset="-122"/>
                <a:ea typeface="方正姚体" panose="02010601030101010101" pitchFamily="2" charset="-122"/>
              </a:rPr>
              <a:t>问题专题课、能力专题课、热点专题课</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ct val="145000"/>
              </a:lnSpc>
            </a:pPr>
            <a:r>
              <a:rPr lang="zh-CN" altLang="en-US" sz="2400" dirty="0">
                <a:solidFill>
                  <a:srgbClr val="0000FF"/>
                </a:solidFill>
                <a:latin typeface="方正姚体" panose="02010601030101010101" pitchFamily="2" charset="-122"/>
                <a:ea typeface="方正姚体" panose="02010601030101010101" pitchFamily="2" charset="-122"/>
              </a:rPr>
              <a:t>试卷讲评课</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ct val="145000"/>
              </a:lnSpc>
            </a:pPr>
            <a:r>
              <a:rPr lang="zh-CN" altLang="en-US" sz="2400" dirty="0">
                <a:solidFill>
                  <a:srgbClr val="0000FF"/>
                </a:solidFill>
                <a:latin typeface="方正姚体" panose="02010601030101010101" pitchFamily="2" charset="-122"/>
                <a:ea typeface="方正姚体" panose="02010601030101010101" pitchFamily="2" charset="-122"/>
              </a:rPr>
              <a:t>展示交流课（学习成果展示、时政话题交流）</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ct val="145000"/>
              </a:lnSpc>
            </a:pPr>
            <a:r>
              <a:rPr lang="zh-CN" altLang="en-US" sz="2400" dirty="0">
                <a:solidFill>
                  <a:srgbClr val="0000FF"/>
                </a:solidFill>
                <a:latin typeface="方正姚体" panose="02010601030101010101" pitchFamily="2" charset="-122"/>
                <a:ea typeface="方正姚体" panose="02010601030101010101" pitchFamily="2" charset="-122"/>
              </a:rPr>
              <a:t>归纳总结课</a:t>
            </a:r>
            <a:endParaRPr lang="en-US" altLang="zh-CN" sz="2400" dirty="0">
              <a:solidFill>
                <a:srgbClr val="0000FF"/>
              </a:solidFill>
              <a:latin typeface="方正姚体" panose="02010601030101010101" pitchFamily="2" charset="-122"/>
              <a:ea typeface="方正姚体" panose="02010601030101010101" pitchFamily="2" charset="-122"/>
            </a:endParaRPr>
          </a:p>
        </p:txBody>
      </p:sp>
      <p:sp>
        <p:nvSpPr>
          <p:cNvPr id="111619" name="标题 3"/>
          <p:cNvSpPr>
            <a:spLocks noGrp="1"/>
          </p:cNvSpPr>
          <p:nvPr>
            <p:ph type="title"/>
          </p:nvPr>
        </p:nvSpPr>
        <p:spPr>
          <a:xfrm>
            <a:off x="533400" y="123825"/>
            <a:ext cx="8229600" cy="565150"/>
          </a:xfrm>
        </p:spPr>
        <p:txBody>
          <a:bodyPr>
            <a:normAutofit fontScale="90000"/>
          </a:bodyPr>
          <a:lstStyle/>
          <a:p>
            <a:pPr eaLnBrk="1" hangingPunct="1">
              <a:defRPr/>
            </a:pPr>
            <a:r>
              <a:rPr lang="en-US" altLang="zh-CN" sz="4400" dirty="0">
                <a:latin typeface="黑体" pitchFamily="49" charset="-122"/>
                <a:ea typeface="黑体" pitchFamily="49" charset="-122"/>
              </a:rPr>
              <a:t> </a:t>
            </a:r>
            <a:endParaRPr lang="zh-CN" altLang="en-US" dirty="0">
              <a:latin typeface="黑体" pitchFamily="49" charset="-122"/>
              <a:ea typeface="黑体" pitchFamily="49" charset="-122"/>
            </a:endParaRPr>
          </a:p>
        </p:txBody>
      </p:sp>
    </p:spTree>
    <p:extLst>
      <p:ext uri="{BB962C8B-B14F-4D97-AF65-F5344CB8AC3E}">
        <p14:creationId xmlns="" xmlns:p14="http://schemas.microsoft.com/office/powerpoint/2010/main" val="3401053361"/>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 Box 2"/>
          <p:cNvSpPr txBox="1">
            <a:spLocks noChangeArrowheads="1"/>
          </p:cNvSpPr>
          <p:nvPr/>
        </p:nvSpPr>
        <p:spPr bwMode="auto">
          <a:xfrm>
            <a:off x="395537" y="2"/>
            <a:ext cx="8568952" cy="5066513"/>
          </a:xfrm>
          <a:prstGeom prst="rect">
            <a:avLst/>
          </a:prstGeom>
          <a:noFill/>
          <a:ln w="9525">
            <a:noFill/>
            <a:miter lim="800000"/>
            <a:headEnd/>
            <a:tailEnd/>
          </a:ln>
        </p:spPr>
        <p:txBody>
          <a:bodyPr wrap="square" lIns="91438" tIns="45719" rIns="91438" bIns="45719">
            <a:spAutoFit/>
          </a:bodyPr>
          <a:lstStyle/>
          <a:p>
            <a:pPr>
              <a:lnSpc>
                <a:spcPct val="145000"/>
              </a:lnSpc>
            </a:pPr>
            <a:r>
              <a:rPr lang="zh-CN" altLang="en-US" sz="3200" b="1" dirty="0">
                <a:solidFill>
                  <a:srgbClr val="FF0000"/>
                </a:solidFill>
                <a:latin typeface="隶书" pitchFamily="49" charset="-122"/>
                <a:ea typeface="隶书" pitchFamily="49" charset="-122"/>
              </a:rPr>
              <a:t>设计好语文活动 （少用“讲听记”模式）                         </a:t>
            </a:r>
            <a:endParaRPr lang="en-US" altLang="zh-CN" sz="3200" b="1" dirty="0">
              <a:solidFill>
                <a:srgbClr val="FF0000"/>
              </a:solidFill>
              <a:latin typeface="隶书" pitchFamily="49" charset="-122"/>
              <a:ea typeface="隶书" pitchFamily="49" charset="-122"/>
            </a:endParaRPr>
          </a:p>
          <a:p>
            <a:pPr>
              <a:lnSpc>
                <a:spcPts val="2600"/>
              </a:lnSpc>
              <a:spcBef>
                <a:spcPct val="50000"/>
              </a:spcBef>
              <a:defRPr/>
            </a:pPr>
            <a:r>
              <a:rPr lang="zh-CN" altLang="en-US" sz="2400" dirty="0">
                <a:solidFill>
                  <a:srgbClr val="0000FF"/>
                </a:solidFill>
                <a:latin typeface="方正姚体" panose="02010601030101010101" pitchFamily="2" charset="-122"/>
                <a:ea typeface="方正姚体" panose="02010601030101010101" pitchFamily="2" charset="-122"/>
              </a:rPr>
              <a:t>学生讲题活动：有答案讲题、无答案讲题</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dirty="0">
                <a:solidFill>
                  <a:srgbClr val="0000FF"/>
                </a:solidFill>
                <a:latin typeface="方正姚体" panose="02010601030101010101" pitchFamily="2" charset="-122"/>
                <a:ea typeface="方正姚体" panose="02010601030101010101" pitchFamily="2" charset="-122"/>
              </a:rPr>
              <a:t>学习展示活动 ：课堂展示、展板展示、笔记展示</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dirty="0">
                <a:solidFill>
                  <a:srgbClr val="0000FF"/>
                </a:solidFill>
                <a:latin typeface="方正姚体" panose="02010601030101010101" pitchFamily="2" charset="-122"/>
                <a:ea typeface="方正姚体" panose="02010601030101010101" pitchFamily="2" charset="-122"/>
              </a:rPr>
              <a:t>合作研讨活动：自主</a:t>
            </a:r>
            <a:r>
              <a:rPr lang="en-US" altLang="zh-CN" sz="2400" dirty="0">
                <a:solidFill>
                  <a:srgbClr val="0000FF"/>
                </a:solidFill>
                <a:latin typeface="方正姚体" panose="02010601030101010101" pitchFamily="2" charset="-122"/>
                <a:ea typeface="方正姚体" panose="02010601030101010101" pitchFamily="2" charset="-122"/>
              </a:rPr>
              <a:t>—</a:t>
            </a:r>
            <a:r>
              <a:rPr lang="zh-CN" altLang="en-US" sz="2400" dirty="0">
                <a:solidFill>
                  <a:srgbClr val="0000FF"/>
                </a:solidFill>
                <a:latin typeface="方正姚体" panose="02010601030101010101" pitchFamily="2" charset="-122"/>
                <a:ea typeface="方正姚体" panose="02010601030101010101" pitchFamily="2" charset="-122"/>
              </a:rPr>
              <a:t>讨论</a:t>
            </a:r>
            <a:r>
              <a:rPr lang="en-US" altLang="zh-CN" sz="2400" dirty="0">
                <a:solidFill>
                  <a:srgbClr val="0000FF"/>
                </a:solidFill>
                <a:latin typeface="方正姚体" panose="02010601030101010101" pitchFamily="2" charset="-122"/>
                <a:ea typeface="方正姚体" panose="02010601030101010101" pitchFamily="2" charset="-122"/>
              </a:rPr>
              <a:t>—</a:t>
            </a:r>
            <a:r>
              <a:rPr lang="zh-CN" altLang="en-US" sz="2400" dirty="0">
                <a:solidFill>
                  <a:srgbClr val="0000FF"/>
                </a:solidFill>
                <a:latin typeface="方正姚体" panose="02010601030101010101" pitchFamily="2" charset="-122"/>
                <a:ea typeface="方正姚体" panose="02010601030101010101" pitchFamily="2" charset="-122"/>
              </a:rPr>
              <a:t>整合</a:t>
            </a:r>
            <a:r>
              <a:rPr lang="en-US" altLang="zh-CN" sz="2400" dirty="0">
                <a:solidFill>
                  <a:srgbClr val="0000FF"/>
                </a:solidFill>
                <a:latin typeface="方正姚体" panose="02010601030101010101" pitchFamily="2" charset="-122"/>
                <a:ea typeface="方正姚体" panose="02010601030101010101" pitchFamily="2" charset="-122"/>
              </a:rPr>
              <a:t>—</a:t>
            </a:r>
            <a:r>
              <a:rPr lang="zh-CN" altLang="en-US" sz="2400" dirty="0">
                <a:solidFill>
                  <a:srgbClr val="0000FF"/>
                </a:solidFill>
                <a:latin typeface="方正姚体" panose="02010601030101010101" pitchFamily="2" charset="-122"/>
                <a:ea typeface="方正姚体" panose="02010601030101010101" pitchFamily="2" charset="-122"/>
              </a:rPr>
              <a:t>汇报</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dirty="0">
                <a:solidFill>
                  <a:srgbClr val="0000FF"/>
                </a:solidFill>
                <a:latin typeface="方正姚体" panose="02010601030101010101" pitchFamily="2" charset="-122"/>
                <a:ea typeface="方正姚体" panose="02010601030101010101" pitchFamily="2" charset="-122"/>
              </a:rPr>
              <a:t>自主翻阅活动：</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dirty="0">
                <a:solidFill>
                  <a:srgbClr val="0000FF"/>
                </a:solidFill>
                <a:latin typeface="方正姚体" panose="02010601030101010101" pitchFamily="2" charset="-122"/>
                <a:ea typeface="方正姚体" panose="02010601030101010101" pitchFamily="2" charset="-122"/>
              </a:rPr>
              <a:t>时政交流活动：和其他学科联合课堂活动</a:t>
            </a:r>
            <a:endParaRPr lang="en-US" altLang="zh-CN" sz="2400" dirty="0">
              <a:solidFill>
                <a:srgbClr val="0000FF"/>
              </a:solidFill>
              <a:latin typeface="方正姚体" panose="02010601030101010101" pitchFamily="2" charset="-122"/>
              <a:ea typeface="方正姚体" panose="02010601030101010101" pitchFamily="2" charset="-122"/>
            </a:endParaRPr>
          </a:p>
          <a:p>
            <a:pPr>
              <a:lnSpc>
                <a:spcPts val="2600"/>
              </a:lnSpc>
              <a:spcBef>
                <a:spcPct val="50000"/>
              </a:spcBef>
              <a:defRPr/>
            </a:pPr>
            <a:endParaRPr lang="en-US" altLang="zh-CN" sz="2400" dirty="0">
              <a:solidFill>
                <a:srgbClr val="0033CC"/>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b="1" dirty="0">
                <a:solidFill>
                  <a:srgbClr val="FF0000"/>
                </a:solidFill>
                <a:latin typeface="方正姚体" panose="02010601030101010101" pitchFamily="2" charset="-122"/>
                <a:ea typeface="方正姚体" panose="02010601030101010101" pitchFamily="2" charset="-122"/>
              </a:rPr>
              <a:t>培：教师主导    </a:t>
            </a:r>
            <a:endParaRPr lang="en-US" altLang="zh-CN" sz="2400" b="1" dirty="0">
              <a:solidFill>
                <a:srgbClr val="FF0000"/>
              </a:solidFill>
              <a:latin typeface="方正姚体" panose="02010601030101010101" pitchFamily="2" charset="-122"/>
              <a:ea typeface="方正姚体" panose="02010601030101010101" pitchFamily="2" charset="-122"/>
            </a:endParaRPr>
          </a:p>
          <a:p>
            <a:pPr>
              <a:lnSpc>
                <a:spcPts val="2600"/>
              </a:lnSpc>
              <a:spcBef>
                <a:spcPct val="50000"/>
              </a:spcBef>
              <a:defRPr/>
            </a:pPr>
            <a:r>
              <a:rPr lang="zh-CN" altLang="en-US" sz="2400" b="1" dirty="0">
                <a:solidFill>
                  <a:srgbClr val="FF0000"/>
                </a:solidFill>
                <a:latin typeface="方正姚体" panose="02010601030101010101" pitchFamily="2" charset="-122"/>
                <a:ea typeface="方正姚体" panose="02010601030101010101" pitchFamily="2" charset="-122"/>
              </a:rPr>
              <a:t>养：综合因素   氛围、同学、教师、家长</a:t>
            </a:r>
          </a:p>
        </p:txBody>
      </p:sp>
    </p:spTree>
    <p:extLst>
      <p:ext uri="{BB962C8B-B14F-4D97-AF65-F5344CB8AC3E}">
        <p14:creationId xmlns="" xmlns:p14="http://schemas.microsoft.com/office/powerpoint/2010/main" val="303183153"/>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1"/>
          <p:cNvSpPr>
            <a:spLocks noChangeArrowheads="1"/>
          </p:cNvSpPr>
          <p:nvPr/>
        </p:nvSpPr>
        <p:spPr bwMode="auto">
          <a:xfrm>
            <a:off x="251520" y="67440"/>
            <a:ext cx="7848600" cy="4518158"/>
          </a:xfrm>
          <a:prstGeom prst="rect">
            <a:avLst/>
          </a:prstGeom>
          <a:noFill/>
          <a:ln w="9525">
            <a:noFill/>
            <a:miter lim="800000"/>
            <a:headEnd/>
            <a:tailEnd/>
          </a:ln>
        </p:spPr>
        <p:txBody>
          <a:bodyPr wrap="square" lIns="91438" tIns="45719" rIns="91438" bIns="45719" anchor="ctr">
            <a:spAutoFit/>
          </a:bodyPr>
          <a:lstStyle/>
          <a:p>
            <a:pPr eaLnBrk="0" hangingPunct="0">
              <a:lnSpc>
                <a:spcPct val="130000"/>
              </a:lnSpc>
            </a:pPr>
            <a:r>
              <a:rPr kumimoji="1" lang="zh-CN" altLang="en-US" sz="2800" dirty="0" smtClean="0">
                <a:solidFill>
                  <a:srgbClr val="0000FF"/>
                </a:solidFill>
                <a:latin typeface="黑体" pitchFamily="2" charset="-122"/>
                <a:ea typeface="黑体" pitchFamily="2" charset="-122"/>
                <a:cs typeface="Times New Roman" pitchFamily="18" charset="0"/>
              </a:rPr>
              <a:t>          </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策略</a:t>
            </a:r>
            <a:r>
              <a:rPr lang="en-US"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3</a:t>
            </a:r>
            <a:r>
              <a:rPr lang="zh-CN" altLang="en-US"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a:t>
            </a:r>
            <a:r>
              <a:rPr lang="zh-CN"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落实和反思意识</a:t>
            </a:r>
            <a:endParaRPr lang="en-US" alt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endParaRPr>
          </a:p>
          <a:p>
            <a:pPr eaLnBrk="0" hangingPunct="0">
              <a:lnSpc>
                <a:spcPct val="130000"/>
              </a:lnSpc>
            </a:pPr>
            <a:r>
              <a:rPr kumimoji="1" lang="zh-CN" altLang="en-US" sz="2800" dirty="0" smtClean="0">
                <a:solidFill>
                  <a:srgbClr val="0000FF"/>
                </a:solidFill>
                <a:latin typeface="黑体" pitchFamily="2" charset="-122"/>
                <a:ea typeface="黑体" pitchFamily="2" charset="-122"/>
                <a:cs typeface="Times New Roman" pitchFamily="18" charset="0"/>
              </a:rPr>
              <a:t>           自我归纳</a:t>
            </a:r>
            <a:r>
              <a:rPr kumimoji="1" lang="zh-CN" altLang="en-US" sz="2800" dirty="0" smtClean="0">
                <a:solidFill>
                  <a:srgbClr val="FF0000"/>
                </a:solidFill>
                <a:latin typeface="黑体" pitchFamily="2" charset="-122"/>
                <a:ea typeface="黑体" pitchFamily="2" charset="-122"/>
                <a:cs typeface="Times New Roman" pitchFamily="18" charset="0"/>
              </a:rPr>
              <a:t>整理思路和方法</a:t>
            </a:r>
            <a:endParaRPr kumimoji="1" lang="en-US" altLang="zh-CN" sz="2800" dirty="0" smtClean="0">
              <a:solidFill>
                <a:srgbClr val="FF0000"/>
              </a:solidFill>
              <a:latin typeface="黑体" pitchFamily="2" charset="-122"/>
              <a:ea typeface="黑体" pitchFamily="2" charset="-122"/>
              <a:cs typeface="Times New Roman" pitchFamily="18" charset="0"/>
            </a:endParaRPr>
          </a:p>
          <a:p>
            <a:pPr eaLnBrk="0" hangingPunct="0">
              <a:lnSpc>
                <a:spcPct val="130000"/>
              </a:lnSpc>
            </a:pPr>
            <a:r>
              <a:rPr kumimoji="1" lang="zh-CN" altLang="en-US" sz="2800" dirty="0" smtClean="0">
                <a:solidFill>
                  <a:srgbClr val="0000FF"/>
                </a:solidFill>
                <a:latin typeface="黑体" pitchFamily="2" charset="-122"/>
                <a:ea typeface="黑体" pitchFamily="2" charset="-122"/>
                <a:cs typeface="Times New Roman" pitchFamily="18" charset="0"/>
              </a:rPr>
              <a:t>           自我训练</a:t>
            </a:r>
            <a:r>
              <a:rPr kumimoji="1" lang="zh-CN" altLang="en-US" sz="2800" dirty="0" smtClean="0">
                <a:solidFill>
                  <a:srgbClr val="FF0000"/>
                </a:solidFill>
                <a:latin typeface="黑体" pitchFamily="2" charset="-122"/>
                <a:ea typeface="黑体" pitchFamily="2" charset="-122"/>
                <a:cs typeface="Times New Roman" pitchFamily="18" charset="0"/>
              </a:rPr>
              <a:t>解决个性化文体</a:t>
            </a:r>
            <a:endParaRPr kumimoji="1" lang="zh-CN" altLang="en-US" sz="2800" dirty="0">
              <a:solidFill>
                <a:srgbClr val="FF0000"/>
              </a:solidFill>
              <a:latin typeface="黑体" pitchFamily="2" charset="-122"/>
              <a:ea typeface="黑体" pitchFamily="2" charset="-122"/>
              <a:cs typeface="Times New Roman" pitchFamily="18" charset="0"/>
            </a:endParaRPr>
          </a:p>
          <a:p>
            <a:pPr marL="342892" indent="-342892">
              <a:lnSpc>
                <a:spcPct val="130000"/>
              </a:lnSpc>
              <a:spcBef>
                <a:spcPct val="20000"/>
              </a:spcBef>
            </a:pPr>
            <a:r>
              <a:rPr kumimoji="1" lang="zh-CN" altLang="en-US" sz="2800" dirty="0" smtClean="0">
                <a:solidFill>
                  <a:srgbClr val="C0504D"/>
                </a:solidFill>
                <a:latin typeface="黑体" pitchFamily="2" charset="-122"/>
                <a:ea typeface="黑体" pitchFamily="2" charset="-122"/>
                <a:cs typeface="Times New Roman" pitchFamily="18" charset="0"/>
              </a:rPr>
              <a:t>           </a:t>
            </a:r>
            <a:r>
              <a:rPr kumimoji="1" lang="zh-CN" altLang="en-US" sz="2800" dirty="0" smtClean="0">
                <a:solidFill>
                  <a:srgbClr val="0000FF"/>
                </a:solidFill>
                <a:latin typeface="黑体" pitchFamily="2" charset="-122"/>
                <a:ea typeface="黑体" pitchFamily="2" charset="-122"/>
                <a:cs typeface="Times New Roman" pitchFamily="18" charset="0"/>
              </a:rPr>
              <a:t>自我总结</a:t>
            </a:r>
            <a:r>
              <a:rPr kumimoji="1" lang="zh-CN" altLang="en-US" sz="2800" dirty="0" smtClean="0">
                <a:solidFill>
                  <a:srgbClr val="FF0000"/>
                </a:solidFill>
                <a:latin typeface="黑体" pitchFamily="2" charset="-122"/>
                <a:ea typeface="黑体" pitchFamily="2" charset="-122"/>
                <a:cs typeface="Times New Roman" pitchFamily="18" charset="0"/>
              </a:rPr>
              <a:t>熟化写作思路</a:t>
            </a:r>
            <a:endParaRPr kumimoji="1" lang="en-US" altLang="zh-CN" sz="2800" dirty="0" smtClean="0">
              <a:solidFill>
                <a:srgbClr val="FF0000"/>
              </a:solidFill>
              <a:latin typeface="黑体" pitchFamily="2" charset="-122"/>
              <a:ea typeface="黑体" pitchFamily="2" charset="-122"/>
              <a:cs typeface="Times New Roman" pitchFamily="18" charset="0"/>
            </a:endParaRPr>
          </a:p>
          <a:p>
            <a:pPr marL="342892" indent="-342892">
              <a:lnSpc>
                <a:spcPct val="130000"/>
              </a:lnSpc>
              <a:spcBef>
                <a:spcPct val="20000"/>
              </a:spcBef>
            </a:pPr>
            <a:r>
              <a:rPr kumimoji="1" lang="zh-CN" altLang="en-US" sz="2800" dirty="0" smtClean="0">
                <a:solidFill>
                  <a:srgbClr val="C0504D"/>
                </a:solidFill>
                <a:latin typeface="黑体" pitchFamily="2" charset="-122"/>
                <a:ea typeface="黑体" pitchFamily="2" charset="-122"/>
                <a:cs typeface="Times New Roman" pitchFamily="18" charset="0"/>
              </a:rPr>
              <a:t>           </a:t>
            </a:r>
            <a:r>
              <a:rPr kumimoji="1" lang="zh-CN" altLang="en-US" sz="2800" dirty="0" smtClean="0">
                <a:solidFill>
                  <a:srgbClr val="0000FF"/>
                </a:solidFill>
                <a:latin typeface="黑体" pitchFamily="2" charset="-122"/>
                <a:ea typeface="黑体" pitchFamily="2" charset="-122"/>
                <a:cs typeface="Times New Roman" pitchFamily="18" charset="0"/>
              </a:rPr>
              <a:t>自我积累</a:t>
            </a:r>
            <a:r>
              <a:rPr kumimoji="1" lang="zh-CN" altLang="en-US" sz="2800" dirty="0" smtClean="0">
                <a:solidFill>
                  <a:srgbClr val="FF0000"/>
                </a:solidFill>
                <a:latin typeface="黑体" pitchFamily="2" charset="-122"/>
                <a:ea typeface="黑体" pitchFamily="2" charset="-122"/>
                <a:cs typeface="Times New Roman" pitchFamily="18" charset="0"/>
              </a:rPr>
              <a:t>储备写作素材</a:t>
            </a:r>
            <a:endParaRPr kumimoji="1" lang="en-US" altLang="zh-CN" sz="2800" dirty="0" smtClean="0">
              <a:solidFill>
                <a:srgbClr val="FF0000"/>
              </a:solidFill>
              <a:latin typeface="黑体" pitchFamily="2" charset="-122"/>
              <a:ea typeface="黑体" pitchFamily="2" charset="-122"/>
              <a:cs typeface="Times New Roman" pitchFamily="18" charset="0"/>
            </a:endParaRPr>
          </a:p>
          <a:p>
            <a:pPr marL="342892" indent="-342892">
              <a:lnSpc>
                <a:spcPct val="130000"/>
              </a:lnSpc>
              <a:spcBef>
                <a:spcPct val="20000"/>
              </a:spcBef>
            </a:pPr>
            <a:r>
              <a:rPr kumimoji="1" lang="zh-CN" altLang="en-US" sz="2800" dirty="0" smtClean="0">
                <a:solidFill>
                  <a:srgbClr val="C0504D"/>
                </a:solidFill>
                <a:latin typeface="黑体" pitchFamily="2" charset="-122"/>
                <a:ea typeface="黑体" pitchFamily="2" charset="-122"/>
                <a:cs typeface="Times New Roman" pitchFamily="18" charset="0"/>
              </a:rPr>
              <a:t>           </a:t>
            </a:r>
            <a:r>
              <a:rPr kumimoji="1" lang="zh-CN" altLang="en-US" sz="2800" dirty="0" smtClean="0">
                <a:solidFill>
                  <a:srgbClr val="0000FF"/>
                </a:solidFill>
                <a:latin typeface="黑体" pitchFamily="2" charset="-122"/>
                <a:ea typeface="黑体" pitchFamily="2" charset="-122"/>
                <a:cs typeface="Times New Roman" pitchFamily="18" charset="0"/>
              </a:rPr>
              <a:t>自我反思</a:t>
            </a:r>
            <a:r>
              <a:rPr kumimoji="1" lang="zh-CN" altLang="en-US" sz="2800" dirty="0" smtClean="0">
                <a:solidFill>
                  <a:srgbClr val="FF0000"/>
                </a:solidFill>
                <a:latin typeface="黑体" pitchFamily="2" charset="-122"/>
                <a:ea typeface="黑体" pitchFamily="2" charset="-122"/>
                <a:cs typeface="Times New Roman" pitchFamily="18" charset="0"/>
              </a:rPr>
              <a:t>提高认知能力</a:t>
            </a:r>
            <a:endParaRPr kumimoji="1" lang="en-US" altLang="zh-CN" sz="2800" dirty="0" smtClean="0">
              <a:solidFill>
                <a:srgbClr val="FF0000"/>
              </a:solidFill>
              <a:latin typeface="黑体" pitchFamily="2" charset="-122"/>
              <a:ea typeface="黑体" pitchFamily="2" charset="-122"/>
              <a:cs typeface="Times New Roman" pitchFamily="18" charset="0"/>
            </a:endParaRPr>
          </a:p>
          <a:p>
            <a:pPr marL="342892" indent="-342892">
              <a:lnSpc>
                <a:spcPct val="130000"/>
              </a:lnSpc>
              <a:spcBef>
                <a:spcPct val="20000"/>
              </a:spcBef>
            </a:pPr>
            <a:r>
              <a:rPr kumimoji="1" lang="en-US" altLang="zh-CN" sz="2800" dirty="0" smtClean="0">
                <a:solidFill>
                  <a:srgbClr val="C0504D"/>
                </a:solidFill>
                <a:latin typeface="黑体" pitchFamily="2" charset="-122"/>
                <a:ea typeface="黑体" pitchFamily="2" charset="-122"/>
                <a:cs typeface="Times New Roman" pitchFamily="18" charset="0"/>
              </a:rPr>
              <a:t>           </a:t>
            </a:r>
            <a:r>
              <a:rPr kumimoji="1" lang="zh-CN" altLang="en-US" sz="2800" dirty="0" smtClean="0">
                <a:solidFill>
                  <a:srgbClr val="0000FF"/>
                </a:solidFill>
                <a:latin typeface="黑体" pitchFamily="2" charset="-122"/>
                <a:ea typeface="黑体" pitchFamily="2" charset="-122"/>
                <a:cs typeface="Times New Roman" pitchFamily="18" charset="0"/>
              </a:rPr>
              <a:t>自我</a:t>
            </a:r>
            <a:r>
              <a:rPr kumimoji="1" lang="zh-CN" altLang="en-US" sz="2800" dirty="0" smtClean="0">
                <a:solidFill>
                  <a:srgbClr val="FF0000"/>
                </a:solidFill>
                <a:latin typeface="黑体" pitchFamily="2" charset="-122"/>
                <a:ea typeface="黑体" pitchFamily="2" charset="-122"/>
                <a:cs typeface="Times New Roman" pitchFamily="18" charset="0"/>
              </a:rPr>
              <a:t>利用零碎时间保温提升</a:t>
            </a:r>
            <a:endParaRPr kumimoji="1" lang="en-US" altLang="zh-CN" sz="2800" dirty="0" smtClean="0">
              <a:solidFill>
                <a:srgbClr val="FF0000"/>
              </a:solidFill>
              <a:latin typeface="黑体" pitchFamily="2" charset="-122"/>
              <a:ea typeface="黑体" pitchFamily="2" charset="-122"/>
              <a:cs typeface="Times New Roman" pitchFamily="18" charset="0"/>
            </a:endParaRPr>
          </a:p>
        </p:txBody>
      </p:sp>
    </p:spTree>
    <p:extLst>
      <p:ext uri="{BB962C8B-B14F-4D97-AF65-F5344CB8AC3E}">
        <p14:creationId xmlns="" xmlns:p14="http://schemas.microsoft.com/office/powerpoint/2010/main" val="413059392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1"/>
          <p:cNvSpPr>
            <a:spLocks noChangeArrowheads="1"/>
          </p:cNvSpPr>
          <p:nvPr/>
        </p:nvSpPr>
        <p:spPr bwMode="auto">
          <a:xfrm>
            <a:off x="539552" y="411510"/>
            <a:ext cx="7848600" cy="3570206"/>
          </a:xfrm>
          <a:prstGeom prst="rect">
            <a:avLst/>
          </a:prstGeom>
          <a:noFill/>
          <a:ln w="9525">
            <a:noFill/>
            <a:miter lim="800000"/>
            <a:headEnd/>
            <a:tailEnd/>
          </a:ln>
        </p:spPr>
        <p:txBody>
          <a:bodyPr wrap="square" lIns="91438" tIns="45719" rIns="91438" bIns="45719" anchor="ctr">
            <a:spAutoFit/>
          </a:bodyPr>
          <a:lstStyle/>
          <a:p>
            <a:pPr eaLnBrk="0" hangingPunct="0">
              <a:lnSpc>
                <a:spcPct val="130000"/>
              </a:lnSpc>
            </a:pPr>
            <a:endParaRPr kumimoji="1" lang="en-US" altLang="zh-CN" sz="4000" dirty="0" smtClean="0">
              <a:solidFill>
                <a:srgbClr val="FF0000"/>
              </a:solidFill>
              <a:latin typeface="隶书" pitchFamily="49" charset="-122"/>
              <a:ea typeface="隶书" pitchFamily="49" charset="-122"/>
              <a:cs typeface="Times New Roman" pitchFamily="18" charset="0"/>
            </a:endParaRPr>
          </a:p>
          <a:p>
            <a:pPr eaLnBrk="0" hangingPunct="0">
              <a:lnSpc>
                <a:spcPct val="130000"/>
              </a:lnSpc>
            </a:pPr>
            <a:r>
              <a:rPr kumimoji="1" lang="zh-CN" altLang="en-US" sz="3200" dirty="0" smtClean="0">
                <a:solidFill>
                  <a:srgbClr val="0000FF"/>
                </a:solidFill>
                <a:latin typeface="隶书" pitchFamily="49" charset="-122"/>
                <a:ea typeface="隶书" pitchFamily="49" charset="-122"/>
              </a:rPr>
              <a:t>     私人</a:t>
            </a:r>
            <a:r>
              <a:rPr kumimoji="1" lang="zh-CN" altLang="en-US" sz="3200" dirty="0">
                <a:solidFill>
                  <a:srgbClr val="0000FF"/>
                </a:solidFill>
                <a:latin typeface="隶书" pitchFamily="49" charset="-122"/>
                <a:ea typeface="隶书" pitchFamily="49" charset="-122"/>
              </a:rPr>
              <a:t>笔记与个性化整理</a:t>
            </a:r>
            <a:endParaRPr kumimoji="1" lang="en-US" altLang="zh-CN" sz="3200" dirty="0">
              <a:solidFill>
                <a:srgbClr val="0000FF"/>
              </a:solidFill>
              <a:latin typeface="隶书" pitchFamily="49" charset="-122"/>
              <a:ea typeface="隶书" pitchFamily="49" charset="-122"/>
            </a:endParaRPr>
          </a:p>
          <a:p>
            <a:pPr marL="342892" indent="-342892">
              <a:lnSpc>
                <a:spcPct val="130000"/>
              </a:lnSpc>
              <a:spcBef>
                <a:spcPct val="20000"/>
              </a:spcBef>
            </a:pPr>
            <a:r>
              <a:rPr kumimoji="1" lang="zh-CN" altLang="en-US" sz="3200" dirty="0" smtClean="0">
                <a:solidFill>
                  <a:srgbClr val="0000FF"/>
                </a:solidFill>
                <a:latin typeface="隶书" pitchFamily="49" charset="-122"/>
                <a:ea typeface="隶书" pitchFamily="49" charset="-122"/>
              </a:rPr>
              <a:t>     试卷</a:t>
            </a:r>
            <a:r>
              <a:rPr kumimoji="1" lang="zh-CN" altLang="en-US" sz="3200" dirty="0">
                <a:solidFill>
                  <a:srgbClr val="0000FF"/>
                </a:solidFill>
                <a:latin typeface="隶书" pitchFamily="49" charset="-122"/>
                <a:ea typeface="隶书" pitchFamily="49" charset="-122"/>
              </a:rPr>
              <a:t>整理与个性化分析</a:t>
            </a:r>
          </a:p>
          <a:p>
            <a:pPr marL="342892" indent="-342892">
              <a:lnSpc>
                <a:spcPct val="130000"/>
              </a:lnSpc>
              <a:spcBef>
                <a:spcPct val="20000"/>
              </a:spcBef>
            </a:pPr>
            <a:r>
              <a:rPr kumimoji="1" lang="zh-CN" altLang="en-US" sz="3200" dirty="0" smtClean="0">
                <a:solidFill>
                  <a:srgbClr val="0000FF"/>
                </a:solidFill>
                <a:latin typeface="隶书" pitchFamily="49" charset="-122"/>
                <a:ea typeface="隶书" pitchFamily="49" charset="-122"/>
              </a:rPr>
              <a:t>    个人</a:t>
            </a:r>
            <a:r>
              <a:rPr kumimoji="1" lang="zh-CN" altLang="en-US" sz="3200" dirty="0">
                <a:solidFill>
                  <a:srgbClr val="0000FF"/>
                </a:solidFill>
                <a:latin typeface="隶书" pitchFamily="49" charset="-122"/>
                <a:ea typeface="隶书" pitchFamily="49" charset="-122"/>
              </a:rPr>
              <a:t>优秀作文选与时鲜材料</a:t>
            </a:r>
            <a:r>
              <a:rPr kumimoji="1" lang="zh-CN" altLang="en-US" sz="3200" dirty="0" smtClean="0">
                <a:solidFill>
                  <a:srgbClr val="0000FF"/>
                </a:solidFill>
                <a:latin typeface="隶书" pitchFamily="49" charset="-122"/>
                <a:ea typeface="隶书" pitchFamily="49" charset="-122"/>
              </a:rPr>
              <a:t>本</a:t>
            </a:r>
            <a:endParaRPr lang="zh-CN" altLang="en-US" sz="2800" dirty="0">
              <a:solidFill>
                <a:srgbClr val="C0504D"/>
              </a:solidFill>
              <a:latin typeface="仿宋_GB2312" pitchFamily="49" charset="-122"/>
              <a:ea typeface="仿宋_GB2312" pitchFamily="49" charset="-122"/>
              <a:cs typeface="Times New Roman" pitchFamily="18" charset="0"/>
            </a:endParaRPr>
          </a:p>
          <a:p>
            <a:pPr eaLnBrk="0" hangingPunct="0">
              <a:lnSpc>
                <a:spcPct val="130000"/>
              </a:lnSpc>
            </a:pPr>
            <a:endParaRPr lang="zh-CN" altLang="en-US" sz="2800" dirty="0">
              <a:solidFill>
                <a:srgbClr val="C0504D"/>
              </a:solidFill>
              <a:latin typeface="仿宋_GB2312" pitchFamily="49" charset="-122"/>
              <a:ea typeface="仿宋_GB2312" pitchFamily="49" charset="-122"/>
              <a:cs typeface="Times New Roman" pitchFamily="18" charset="0"/>
            </a:endParaRPr>
          </a:p>
        </p:txBody>
      </p:sp>
      <p:sp>
        <p:nvSpPr>
          <p:cNvPr id="3" name="矩形 2"/>
          <p:cNvSpPr/>
          <p:nvPr/>
        </p:nvSpPr>
        <p:spPr>
          <a:xfrm>
            <a:off x="1331640" y="411511"/>
            <a:ext cx="5616624" cy="523220"/>
          </a:xfrm>
          <a:prstGeom prst="rect">
            <a:avLst/>
          </a:prstGeom>
        </p:spPr>
        <p:txBody>
          <a:bodyPr wrap="square" lIns="91438" tIns="45719" rIns="91438" bIns="45719">
            <a:spAutoFit/>
          </a:bodyPr>
          <a:lstStyle/>
          <a:p>
            <a:r>
              <a:rPr lang="zh-CN" altLang="en-US" sz="28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cs typeface="Times New Roman" pitchFamily="18" charset="0"/>
              </a:rPr>
              <a:t>复习效益最优化行动：学生层面</a:t>
            </a:r>
            <a:endParaRPr lang="zh-CN" altLang="en-US" sz="2800" dirty="0"/>
          </a:p>
        </p:txBody>
      </p:sp>
    </p:spTree>
    <p:extLst>
      <p:ext uri="{BB962C8B-B14F-4D97-AF65-F5344CB8AC3E}">
        <p14:creationId xmlns="" xmlns:p14="http://schemas.microsoft.com/office/powerpoint/2010/main" val="4130593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1524000" y="652534"/>
            <a:ext cx="5867400" cy="707886"/>
          </a:xfrm>
          <a:prstGeom prst="rect">
            <a:avLst/>
          </a:prstGeom>
          <a:noFill/>
          <a:ln w="9525">
            <a:noFill/>
            <a:miter lim="800000"/>
            <a:headEnd/>
            <a:tailEnd/>
          </a:ln>
        </p:spPr>
        <p:txBody>
          <a:bodyPr lIns="91438" tIns="45719" rIns="91438" bIns="45719" anchor="ctr">
            <a:spAutoFit/>
          </a:bodyPr>
          <a:lstStyle/>
          <a:p>
            <a:pPr eaLnBrk="0" hangingPunct="0"/>
            <a:r>
              <a:rPr lang="zh-CN" altLang="en-US" sz="4000" dirty="0">
                <a:solidFill>
                  <a:schemeClr val="accent2"/>
                </a:solidFill>
                <a:latin typeface="黑体" pitchFamily="2" charset="-122"/>
                <a:ea typeface="黑体" pitchFamily="2" charset="-122"/>
                <a:cs typeface="Times New Roman" pitchFamily="18" charset="0"/>
              </a:rPr>
              <a:t>     </a:t>
            </a:r>
          </a:p>
        </p:txBody>
      </p:sp>
      <p:sp>
        <p:nvSpPr>
          <p:cNvPr id="39938" name="Text Box 4"/>
          <p:cNvSpPr txBox="1">
            <a:spLocks noChangeArrowheads="1"/>
          </p:cNvSpPr>
          <p:nvPr/>
        </p:nvSpPr>
        <p:spPr bwMode="auto">
          <a:xfrm>
            <a:off x="0" y="2787775"/>
            <a:ext cx="8928100" cy="1902057"/>
          </a:xfrm>
          <a:prstGeom prst="rect">
            <a:avLst/>
          </a:prstGeom>
          <a:noFill/>
          <a:ln w="9525">
            <a:noFill/>
            <a:miter lim="800000"/>
            <a:headEnd/>
            <a:tailEnd/>
          </a:ln>
        </p:spPr>
        <p:txBody>
          <a:bodyPr lIns="91438" tIns="45719" rIns="91438" bIns="45719">
            <a:spAutoFit/>
          </a:bodyPr>
          <a:lstStyle/>
          <a:p>
            <a:pPr>
              <a:lnSpc>
                <a:spcPct val="130000"/>
              </a:lnSpc>
              <a:spcBef>
                <a:spcPct val="50000"/>
              </a:spcBef>
            </a:pPr>
            <a:endParaRPr lang="en-US" altLang="zh-CN" sz="2400" dirty="0">
              <a:solidFill>
                <a:srgbClr val="0033CC"/>
              </a:solidFill>
              <a:latin typeface="方正姚体"/>
              <a:ea typeface="方正姚体"/>
              <a:cs typeface="方正姚体"/>
            </a:endParaRPr>
          </a:p>
          <a:p>
            <a:pPr>
              <a:lnSpc>
                <a:spcPct val="130000"/>
              </a:lnSpc>
              <a:spcBef>
                <a:spcPct val="50000"/>
              </a:spcBef>
              <a:buFont typeface="Wingdings" pitchFamily="2" charset="2"/>
              <a:buNone/>
            </a:pPr>
            <a:r>
              <a:rPr lang="zh-CN" altLang="en-US" sz="2400" dirty="0">
                <a:solidFill>
                  <a:srgbClr val="0000FF"/>
                </a:solidFill>
                <a:latin typeface="方正姚体"/>
                <a:ea typeface="方正姚体"/>
                <a:cs typeface="方正姚体"/>
              </a:rPr>
              <a:t>                      以生为本，收益第一；着眼素养，绿色备考。</a:t>
            </a:r>
            <a:endParaRPr lang="en-US" altLang="zh-CN" sz="2400" dirty="0">
              <a:solidFill>
                <a:srgbClr val="0000FF"/>
              </a:solidFill>
              <a:latin typeface="方正姚体"/>
              <a:ea typeface="方正姚体"/>
              <a:cs typeface="方正姚体"/>
            </a:endParaRPr>
          </a:p>
          <a:p>
            <a:pPr>
              <a:lnSpc>
                <a:spcPct val="130000"/>
              </a:lnSpc>
              <a:spcBef>
                <a:spcPct val="50000"/>
              </a:spcBef>
              <a:buFont typeface="Wingdings" pitchFamily="2" charset="2"/>
              <a:buNone/>
            </a:pPr>
            <a:r>
              <a:rPr lang="zh-CN" altLang="en-US" sz="2400" dirty="0">
                <a:solidFill>
                  <a:srgbClr val="0000FF"/>
                </a:solidFill>
                <a:latin typeface="方正姚体"/>
                <a:ea typeface="方正姚体"/>
                <a:cs typeface="方正姚体"/>
              </a:rPr>
              <a:t>       站位于深入把握高考意义和价值的高度来做好高三备考工作。</a:t>
            </a:r>
            <a:endParaRPr lang="en-US" altLang="zh-CN" sz="2400" dirty="0">
              <a:solidFill>
                <a:srgbClr val="0000FF"/>
              </a:solidFill>
              <a:latin typeface="方正姚体"/>
              <a:ea typeface="方正姚体"/>
              <a:cs typeface="方正姚体"/>
            </a:endParaRPr>
          </a:p>
        </p:txBody>
      </p:sp>
      <p:graphicFrame>
        <p:nvGraphicFramePr>
          <p:cNvPr id="4" name="内容占位符 3"/>
          <p:cNvGraphicFramePr>
            <a:graphicFrameLocks noGrp="1"/>
          </p:cNvGraphicFramePr>
          <p:nvPr>
            <p:ph idx="1"/>
          </p:nvPr>
        </p:nvGraphicFramePr>
        <p:xfrm>
          <a:off x="611560" y="1059582"/>
          <a:ext cx="6768752" cy="2147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4"/>
          <p:cNvSpPr>
            <a:spLocks noGrp="1"/>
          </p:cNvSpPr>
          <p:nvPr>
            <p:ph type="title"/>
          </p:nvPr>
        </p:nvSpPr>
        <p:spPr>
          <a:xfrm>
            <a:off x="899592" y="195487"/>
            <a:ext cx="7488832" cy="780827"/>
          </a:xfrm>
        </p:spPr>
        <p:txBody>
          <a:bodyPr>
            <a:noAutofit/>
          </a:bodyPr>
          <a:lstStyle/>
          <a:p>
            <a:pPr marL="342892" indent="-342892">
              <a:lnSpc>
                <a:spcPts val="3500"/>
              </a:lnSpc>
              <a:spcBef>
                <a:spcPct val="20000"/>
              </a:spcBef>
              <a:buClr>
                <a:srgbClr val="CC9900"/>
              </a:buClr>
              <a:buSzPct val="65000"/>
              <a:defRPr/>
            </a:pPr>
            <a:r>
              <a:rPr lang="zh-CN" altLang="en-US" sz="4400" dirty="0" smtClean="0">
                <a:solidFill>
                  <a:srgbClr val="FF0000"/>
                </a:solidFill>
                <a:latin typeface="隶书" pitchFamily="49" charset="-122"/>
                <a:ea typeface="隶书" pitchFamily="49" charset="-122"/>
                <a:cs typeface="+mn-cs"/>
              </a:rPr>
              <a:t>站位</a:t>
            </a:r>
            <a:r>
              <a:rPr lang="en-US" altLang="zh-CN" sz="4400" dirty="0" smtClean="0">
                <a:solidFill>
                  <a:srgbClr val="FF0000"/>
                </a:solidFill>
                <a:latin typeface="隶书" pitchFamily="49" charset="-122"/>
                <a:ea typeface="隶书" pitchFamily="49" charset="-122"/>
                <a:cs typeface="+mn-cs"/>
              </a:rPr>
              <a:t>1</a:t>
            </a:r>
            <a:r>
              <a:rPr lang="zh-CN" altLang="en-US" sz="4400" dirty="0" smtClean="0">
                <a:solidFill>
                  <a:srgbClr val="FF0000"/>
                </a:solidFill>
                <a:latin typeface="隶书" pitchFamily="49" charset="-122"/>
                <a:ea typeface="隶书" pitchFamily="49" charset="-122"/>
                <a:cs typeface="+mn-cs"/>
              </a:rPr>
              <a:t>：备考理念和价值取向 </a:t>
            </a:r>
            <a:endParaRPr lang="zh-CN" altLang="en-US" sz="4400" dirty="0">
              <a:solidFill>
                <a:srgbClr val="FF0000"/>
              </a:solidFill>
              <a:latin typeface="隶书" pitchFamily="49" charset="-122"/>
              <a:ea typeface="隶书" pitchFamily="49" charset="-122"/>
              <a:cs typeface="+mn-cs"/>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idx="1"/>
          </p:nvPr>
        </p:nvSpPr>
        <p:spPr>
          <a:xfrm>
            <a:off x="251521" y="411510"/>
            <a:ext cx="8496944" cy="4104456"/>
          </a:xfrm>
        </p:spPr>
        <p:txBody>
          <a:bodyPr/>
          <a:lstStyle/>
          <a:p>
            <a:pPr>
              <a:buNone/>
            </a:pPr>
            <a:r>
              <a:rPr lang="zh-CN" altLang="en-US" sz="3600" dirty="0">
                <a:solidFill>
                  <a:srgbClr val="0000FF"/>
                </a:solidFill>
                <a:latin typeface="方正姚体" pitchFamily="2" charset="-122"/>
                <a:ea typeface="方正姚体" pitchFamily="2" charset="-122"/>
              </a:rPr>
              <a:t>                           </a:t>
            </a:r>
            <a:r>
              <a:rPr lang="zh-CN" altLang="en-US" sz="3600" dirty="0" smtClean="0">
                <a:solidFill>
                  <a:srgbClr val="FF0000"/>
                </a:solidFill>
                <a:latin typeface="方正姚体" pitchFamily="2" charset="-122"/>
                <a:ea typeface="方正姚体" pitchFamily="2" charset="-122"/>
              </a:rPr>
              <a:t>整理积累</a:t>
            </a:r>
            <a:r>
              <a:rPr lang="zh-CN" altLang="en-US" sz="3600" dirty="0">
                <a:solidFill>
                  <a:srgbClr val="FF0000"/>
                </a:solidFill>
                <a:latin typeface="方正姚体" pitchFamily="2" charset="-122"/>
                <a:ea typeface="方正姚体" pitchFamily="2" charset="-122"/>
              </a:rPr>
              <a:t>本</a:t>
            </a:r>
            <a:endParaRPr lang="en-US" altLang="zh-CN" sz="3600" dirty="0">
              <a:solidFill>
                <a:srgbClr val="FF0000"/>
              </a:solidFill>
              <a:latin typeface="方正姚体" pitchFamily="2" charset="-122"/>
              <a:ea typeface="方正姚体" pitchFamily="2" charset="-122"/>
            </a:endParaRPr>
          </a:p>
          <a:p>
            <a:pPr>
              <a:buNone/>
            </a:pPr>
            <a:r>
              <a:rPr lang="zh-CN" altLang="en-US" dirty="0">
                <a:solidFill>
                  <a:srgbClr val="0033CC"/>
                </a:solidFill>
                <a:latin typeface="仿宋_GB2312" pitchFamily="49" charset="-122"/>
                <a:ea typeface="仿宋_GB2312" pitchFamily="49" charset="-122"/>
              </a:rPr>
              <a:t>     </a:t>
            </a:r>
            <a:r>
              <a:rPr lang="zh-CN" altLang="en-US" dirty="0">
                <a:solidFill>
                  <a:srgbClr val="0000FF"/>
                </a:solidFill>
                <a:latin typeface="隶书" pitchFamily="49" charset="-122"/>
                <a:ea typeface="隶书" pitchFamily="49" charset="-122"/>
              </a:rPr>
              <a:t>分四大板块的个性化整理笔记。（</a:t>
            </a:r>
            <a:r>
              <a:rPr lang="en-US" altLang="zh-CN" dirty="0">
                <a:solidFill>
                  <a:srgbClr val="0000FF"/>
                </a:solidFill>
                <a:latin typeface="隶书" pitchFamily="49" charset="-122"/>
                <a:ea typeface="隶书" pitchFamily="49" charset="-122"/>
              </a:rPr>
              <a:t>1</a:t>
            </a:r>
            <a:r>
              <a:rPr lang="zh-CN" altLang="en-US" dirty="0">
                <a:solidFill>
                  <a:srgbClr val="0000FF"/>
                </a:solidFill>
                <a:latin typeface="隶书" pitchFamily="49" charset="-122"/>
                <a:ea typeface="隶书" pitchFamily="49" charset="-122"/>
              </a:rPr>
              <a:t>）每一板块各种常见题型的做题思路和方法，典型例题，注意事项，易错点。（</a:t>
            </a:r>
            <a:r>
              <a:rPr lang="en-US" altLang="zh-CN" dirty="0">
                <a:solidFill>
                  <a:srgbClr val="0000FF"/>
                </a:solidFill>
                <a:latin typeface="隶书" pitchFamily="49" charset="-122"/>
                <a:ea typeface="隶书" pitchFamily="49" charset="-122"/>
              </a:rPr>
              <a:t>2</a:t>
            </a:r>
            <a:r>
              <a:rPr lang="zh-CN" altLang="en-US" dirty="0">
                <a:solidFill>
                  <a:srgbClr val="0000FF"/>
                </a:solidFill>
                <a:latin typeface="隶书" pitchFamily="49" charset="-122"/>
                <a:ea typeface="隶书" pitchFamily="49" charset="-122"/>
              </a:rPr>
              <a:t>）每一板块素材的整理。（</a:t>
            </a:r>
            <a:r>
              <a:rPr lang="en-US" altLang="zh-CN" dirty="0">
                <a:solidFill>
                  <a:srgbClr val="0000FF"/>
                </a:solidFill>
                <a:latin typeface="隶书" pitchFamily="49" charset="-122"/>
                <a:ea typeface="隶书" pitchFamily="49" charset="-122"/>
              </a:rPr>
              <a:t>3</a:t>
            </a:r>
            <a:r>
              <a:rPr lang="zh-CN" altLang="en-US" dirty="0">
                <a:solidFill>
                  <a:srgbClr val="0000FF"/>
                </a:solidFill>
                <a:latin typeface="隶书" pitchFamily="49" charset="-122"/>
                <a:ea typeface="隶书" pitchFamily="49" charset="-122"/>
              </a:rPr>
              <a:t>）语言运用板块个性化问题的整理。</a:t>
            </a:r>
            <a:endParaRPr lang="en-US" altLang="zh-CN" dirty="0">
              <a:solidFill>
                <a:srgbClr val="0000FF"/>
              </a:solidFill>
              <a:latin typeface="隶书" pitchFamily="49" charset="-122"/>
              <a:ea typeface="隶书" pitchFamily="49" charset="-122"/>
            </a:endParaRPr>
          </a:p>
          <a:p>
            <a:pPr algn="ctr">
              <a:buNone/>
            </a:pPr>
            <a:r>
              <a:rPr lang="zh-CN" altLang="en-US" dirty="0">
                <a:solidFill>
                  <a:srgbClr val="0000FF"/>
                </a:solidFill>
              </a:rPr>
              <a:t>                     </a:t>
            </a:r>
            <a:endParaRPr lang="en-US" altLang="zh-CN" dirty="0">
              <a:solidFill>
                <a:srgbClr val="0000FF"/>
              </a:solidFill>
            </a:endParaRPr>
          </a:p>
          <a:p>
            <a:pPr>
              <a:buNone/>
            </a:pPr>
            <a:r>
              <a:rPr lang="zh-CN" altLang="en-US" sz="2400" dirty="0">
                <a:solidFill>
                  <a:srgbClr val="0000FF"/>
                </a:solidFill>
                <a:latin typeface="方正姚体" pitchFamily="2" charset="-122"/>
                <a:ea typeface="方正姚体" pitchFamily="2" charset="-122"/>
              </a:rPr>
              <a:t>                 常见易错知识</a:t>
            </a:r>
            <a:endParaRPr lang="en-US" altLang="zh-CN" sz="2400" dirty="0">
              <a:solidFill>
                <a:srgbClr val="0000FF"/>
              </a:solidFill>
              <a:latin typeface="方正姚体" pitchFamily="2" charset="-122"/>
              <a:ea typeface="方正姚体" pitchFamily="2" charset="-122"/>
            </a:endParaRPr>
          </a:p>
          <a:p>
            <a:pPr>
              <a:buNone/>
            </a:pPr>
            <a:r>
              <a:rPr lang="en-US" altLang="zh-CN" sz="2400" dirty="0">
                <a:solidFill>
                  <a:srgbClr val="FF0000"/>
                </a:solidFill>
                <a:latin typeface="方正姚体" pitchFamily="2" charset="-122"/>
                <a:ea typeface="方正姚体" pitchFamily="2" charset="-122"/>
              </a:rPr>
              <a:t>                 </a:t>
            </a:r>
            <a:r>
              <a:rPr lang="zh-CN" altLang="en-US" sz="2400" dirty="0">
                <a:solidFill>
                  <a:srgbClr val="FF0000"/>
                </a:solidFill>
                <a:latin typeface="方正姚体" pitchFamily="2" charset="-122"/>
                <a:ea typeface="方正姚体" pitchFamily="2" charset="-122"/>
              </a:rPr>
              <a:t>文本解读方法                          个人注意事项</a:t>
            </a:r>
            <a:endParaRPr lang="en-US" altLang="zh-CN" sz="2400" dirty="0">
              <a:solidFill>
                <a:srgbClr val="FF0000"/>
              </a:solidFill>
              <a:latin typeface="方正姚体" pitchFamily="2" charset="-122"/>
              <a:ea typeface="方正姚体" pitchFamily="2" charset="-122"/>
            </a:endParaRPr>
          </a:p>
          <a:p>
            <a:pPr>
              <a:buNone/>
            </a:pPr>
            <a:r>
              <a:rPr lang="zh-CN" altLang="en-US" sz="2400" dirty="0">
                <a:solidFill>
                  <a:srgbClr val="FF0000"/>
                </a:solidFill>
                <a:latin typeface="方正姚体" pitchFamily="2" charset="-122"/>
                <a:ea typeface="方正姚体" pitchFamily="2" charset="-122"/>
              </a:rPr>
              <a:t>                 各种题型思路和基本方法      个人注意事项</a:t>
            </a:r>
            <a:endParaRPr lang="en-US" altLang="zh-CN" sz="2400" dirty="0">
              <a:solidFill>
                <a:srgbClr val="FF0000"/>
              </a:solidFill>
              <a:latin typeface="方正姚体" pitchFamily="2" charset="-122"/>
              <a:ea typeface="方正姚体" pitchFamily="2" charset="-122"/>
            </a:endParaRPr>
          </a:p>
          <a:p>
            <a:pPr>
              <a:buNone/>
            </a:pPr>
            <a:r>
              <a:rPr lang="zh-CN" altLang="en-US" sz="2400" dirty="0">
                <a:solidFill>
                  <a:srgbClr val="0000FF"/>
                </a:solidFill>
                <a:latin typeface="方正姚体" pitchFamily="2" charset="-122"/>
                <a:ea typeface="方正姚体" pitchFamily="2" charset="-122"/>
              </a:rPr>
              <a:t>                 考试总结和变化足迹              个人注意事项</a:t>
            </a:r>
            <a:endParaRPr lang="en-US" altLang="zh-CN" sz="2400" dirty="0">
              <a:solidFill>
                <a:srgbClr val="0000FF"/>
              </a:solidFill>
              <a:latin typeface="方正姚体" pitchFamily="2" charset="-122"/>
              <a:ea typeface="方正姚体" pitchFamily="2" charset="-122"/>
            </a:endParaRPr>
          </a:p>
          <a:p>
            <a:pPr>
              <a:buNone/>
            </a:pPr>
            <a:r>
              <a:rPr lang="en-US" altLang="zh-CN" sz="2800" b="1" dirty="0">
                <a:solidFill>
                  <a:srgbClr val="FF0000"/>
                </a:solidFill>
              </a:rPr>
              <a:t>                         </a:t>
            </a:r>
            <a:endParaRPr lang="zh-CN" altLang="en-US" sz="2800" b="1" dirty="0">
              <a:solidFill>
                <a:srgbClr val="FF0000"/>
              </a:solidFill>
            </a:endParaRPr>
          </a:p>
        </p:txBody>
      </p:sp>
    </p:spTree>
    <p:extLst>
      <p:ext uri="{BB962C8B-B14F-4D97-AF65-F5344CB8AC3E}">
        <p14:creationId xmlns="" xmlns:p14="http://schemas.microsoft.com/office/powerpoint/2010/main" val="3940611338"/>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179512" y="699543"/>
            <a:ext cx="8208912" cy="3384376"/>
          </a:xfrm>
        </p:spPr>
        <p:txBody>
          <a:bodyPr/>
          <a:lstStyle/>
          <a:p>
            <a:pPr algn="ctr" eaLnBrk="1" hangingPunct="1">
              <a:buNone/>
            </a:pPr>
            <a:r>
              <a:rPr lang="zh-CN" altLang="en-US" sz="3600" b="1" dirty="0" smtClean="0">
                <a:latin typeface="华文行楷" pitchFamily="2" charset="-122"/>
                <a:ea typeface="华文行楷" pitchFamily="2" charset="-122"/>
              </a:rPr>
              <a:t> 天机云锦用在我</a:t>
            </a:r>
            <a:r>
              <a:rPr lang="en-US" altLang="zh-CN" sz="3600" b="1" dirty="0" smtClean="0">
                <a:latin typeface="华文行楷" pitchFamily="2" charset="-122"/>
                <a:ea typeface="华文行楷" pitchFamily="2" charset="-122"/>
              </a:rPr>
              <a:t>,</a:t>
            </a:r>
            <a:r>
              <a:rPr lang="zh-CN" altLang="en-US" sz="3600" b="1" dirty="0" smtClean="0">
                <a:latin typeface="华文行楷" pitchFamily="2" charset="-122"/>
                <a:ea typeface="华文行楷" pitchFamily="2" charset="-122"/>
              </a:rPr>
              <a:t>剪裁妙处非刀尺</a:t>
            </a:r>
            <a:endParaRPr lang="en-US" altLang="zh-CN" sz="3600" b="1" dirty="0" smtClean="0">
              <a:latin typeface="华文行楷" pitchFamily="2" charset="-122"/>
              <a:ea typeface="华文行楷" pitchFamily="2" charset="-122"/>
            </a:endParaRPr>
          </a:p>
          <a:p>
            <a:pPr algn="ctr" eaLnBrk="1" hangingPunct="1">
              <a:buNone/>
            </a:pPr>
            <a:endParaRPr lang="en-US" altLang="zh-CN" sz="4800" b="1" dirty="0" smtClean="0">
              <a:solidFill>
                <a:srgbClr val="FF0000"/>
              </a:solidFill>
              <a:latin typeface="黑体" pitchFamily="2" charset="-122"/>
              <a:ea typeface="黑体" pitchFamily="2" charset="-122"/>
            </a:endParaRPr>
          </a:p>
          <a:p>
            <a:pPr eaLnBrk="1" hangingPunct="1">
              <a:lnSpc>
                <a:spcPts val="7500"/>
              </a:lnSpc>
              <a:buNone/>
            </a:pPr>
            <a:r>
              <a:rPr lang="en-US" altLang="zh-CN" sz="3600" b="1" dirty="0" smtClean="0">
                <a:latin typeface="华文行楷" pitchFamily="2" charset="-122"/>
                <a:ea typeface="华文行楷" pitchFamily="2" charset="-122"/>
              </a:rPr>
              <a:t>          </a:t>
            </a:r>
            <a:r>
              <a:rPr lang="zh-CN" altLang="en-US" sz="4800" b="1" dirty="0" smtClean="0">
                <a:solidFill>
                  <a:srgbClr val="FF0000"/>
                </a:solidFill>
                <a:latin typeface="黑体" pitchFamily="2" charset="-122"/>
                <a:ea typeface="黑体" pitchFamily="2" charset="-122"/>
              </a:rPr>
              <a:t>第三部分   作文专题</a:t>
            </a:r>
            <a:endParaRPr lang="en-US" altLang="zh-CN" sz="4800" b="1" dirty="0" smtClean="0">
              <a:solidFill>
                <a:srgbClr val="FF0000"/>
              </a:solidFill>
              <a:latin typeface="黑体" pitchFamily="2" charset="-122"/>
              <a:ea typeface="黑体" pitchFamily="2" charset="-122"/>
            </a:endParaRPr>
          </a:p>
          <a:p>
            <a:pPr eaLnBrk="1" hangingPunct="1">
              <a:lnSpc>
                <a:spcPts val="7500"/>
              </a:lnSpc>
              <a:buNone/>
            </a:pPr>
            <a:r>
              <a:rPr lang="zh-CN" altLang="en-US" sz="4800" b="1" dirty="0" smtClean="0">
                <a:solidFill>
                  <a:srgbClr val="FF0000"/>
                </a:solidFill>
                <a:latin typeface="黑体" pitchFamily="2" charset="-122"/>
                <a:ea typeface="黑体" pitchFamily="2" charset="-122"/>
              </a:rPr>
              <a:t>  </a:t>
            </a:r>
            <a:endParaRPr lang="en-US" altLang="zh-CN" sz="4800" b="1" dirty="0" smtClean="0">
              <a:solidFill>
                <a:srgbClr val="FF0000"/>
              </a:solidFill>
              <a:latin typeface="黑体" pitchFamily="2" charset="-122"/>
              <a:ea typeface="黑体" pitchFamily="2" charset="-122"/>
            </a:endParaRPr>
          </a:p>
          <a:p>
            <a:pPr eaLnBrk="1" hangingPunct="1">
              <a:lnSpc>
                <a:spcPts val="7500"/>
              </a:lnSpc>
              <a:buNone/>
            </a:pPr>
            <a:endParaRPr lang="en-US" altLang="zh-CN" sz="4800" b="1" dirty="0">
              <a:solidFill>
                <a:srgbClr val="FF0000"/>
              </a:solidFill>
              <a:latin typeface="黑体" pitchFamily="2" charset="-122"/>
              <a:ea typeface="黑体" pitchFamily="2" charset="-122"/>
            </a:endParaRPr>
          </a:p>
          <a:p>
            <a:pPr algn="ctr" eaLnBrk="1" hangingPunct="1">
              <a:buFont typeface="Wingdings" pitchFamily="2" charset="2"/>
              <a:buNone/>
            </a:pPr>
            <a:r>
              <a:rPr lang="en-US" altLang="zh-CN" sz="3600" b="1" dirty="0">
                <a:solidFill>
                  <a:srgbClr val="FF0000"/>
                </a:solidFill>
                <a:latin typeface="黑体" pitchFamily="2" charset="-122"/>
                <a:ea typeface="黑体" pitchFamily="2" charset="-122"/>
              </a:rPr>
              <a:t> </a:t>
            </a:r>
          </a:p>
          <a:p>
            <a:pPr algn="ctr" eaLnBrk="1" hangingPunct="1">
              <a:buFont typeface="Wingdings" pitchFamily="2" charset="2"/>
              <a:buNone/>
            </a:pPr>
            <a:r>
              <a:rPr lang="zh-CN" altLang="en-US" sz="3600" b="1" dirty="0">
                <a:solidFill>
                  <a:srgbClr val="FF0000"/>
                </a:solidFill>
                <a:latin typeface="黑体" pitchFamily="2" charset="-122"/>
                <a:ea typeface="黑体" pitchFamily="2" charset="-122"/>
              </a:rPr>
              <a:t> </a:t>
            </a:r>
          </a:p>
          <a:p>
            <a:pPr algn="ctr" eaLnBrk="1" hangingPunct="1">
              <a:lnSpc>
                <a:spcPct val="110000"/>
              </a:lnSpc>
              <a:buFont typeface="Wingdings" pitchFamily="2" charset="2"/>
              <a:buNone/>
            </a:pPr>
            <a:endParaRPr lang="zh-CN" altLang="en-US" sz="3600" b="1" dirty="0">
              <a:solidFill>
                <a:srgbClr val="FF0000"/>
              </a:solidFill>
              <a:latin typeface="黑体" pitchFamily="2" charset="-122"/>
              <a:ea typeface="黑体" pitchFamily="2" charset="-122"/>
            </a:endParaRPr>
          </a:p>
          <a:p>
            <a:pPr algn="ctr" eaLnBrk="1" hangingPunct="1">
              <a:buFont typeface="Wingdings" pitchFamily="2" charset="2"/>
              <a:buNone/>
            </a:pPr>
            <a:r>
              <a:rPr lang="zh-CN" altLang="en-US" sz="2800" b="1" dirty="0">
                <a:solidFill>
                  <a:srgbClr val="FF0000"/>
                </a:solidFill>
                <a:latin typeface="宋体" charset="-122"/>
                <a:ea typeface="微软雅黑"/>
                <a:cs typeface="微软雅黑"/>
              </a:rPr>
              <a:t>  </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a:xfrm>
            <a:off x="0" y="267494"/>
            <a:ext cx="9144000" cy="4536504"/>
          </a:xfrm>
        </p:spPr>
        <p:txBody>
          <a:bodyPr rtlCol="0">
            <a:normAutofit fontScale="62500" lnSpcReduction="20000"/>
          </a:bodyPr>
          <a:lstStyle/>
          <a:p>
            <a:pPr eaLnBrk="1" fontAlgn="auto" hangingPunct="1">
              <a:lnSpc>
                <a:spcPct val="200000"/>
              </a:lnSpc>
              <a:spcAft>
                <a:spcPts val="0"/>
              </a:spcAft>
              <a:buNone/>
              <a:defRPr/>
            </a:pPr>
            <a:r>
              <a:rPr lang="zh-CN" altLang="en-US" sz="4000" b="1" dirty="0" smtClean="0">
                <a:solidFill>
                  <a:srgbClr val="FF0000"/>
                </a:solidFill>
                <a:latin typeface="方正姚体" pitchFamily="2" charset="-122"/>
                <a:ea typeface="方正姚体" pitchFamily="2" charset="-122"/>
              </a:rPr>
              <a:t>                  </a:t>
            </a:r>
            <a:r>
              <a:rPr lang="zh-CN" altLang="en-US" sz="4500" b="1" dirty="0" smtClean="0">
                <a:solidFill>
                  <a:srgbClr val="FF0000"/>
                </a:solidFill>
                <a:latin typeface="方正姚体" pitchFamily="2" charset="-122"/>
                <a:ea typeface="方正姚体" pitchFamily="2" charset="-122"/>
              </a:rPr>
              <a:t>作文复习备考规划（思维训练）</a:t>
            </a:r>
            <a:endParaRPr lang="en-US" altLang="zh-CN" sz="4000" b="1" dirty="0" smtClean="0">
              <a:solidFill>
                <a:srgbClr val="FF0000"/>
              </a:solidFill>
              <a:latin typeface="方正姚体" pitchFamily="2" charset="-122"/>
              <a:ea typeface="方正姚体" pitchFamily="2" charset="-122"/>
            </a:endParaRPr>
          </a:p>
          <a:p>
            <a:pPr eaLnBrk="1" fontAlgn="auto" hangingPunct="1">
              <a:lnSpc>
                <a:spcPct val="200000"/>
              </a:lnSpc>
              <a:spcAft>
                <a:spcPts val="0"/>
              </a:spcAft>
              <a:buNone/>
              <a:defRPr/>
            </a:pPr>
            <a:r>
              <a:rPr lang="zh-CN" altLang="en-US" sz="2600" b="1" dirty="0" smtClean="0">
                <a:solidFill>
                  <a:srgbClr val="0033CC"/>
                </a:solidFill>
                <a:latin typeface="方正姚体" pitchFamily="2" charset="-122"/>
                <a:ea typeface="方正姚体" pitchFamily="2" charset="-122"/>
              </a:rPr>
              <a:t>     作文不是讲出来的，而是</a:t>
            </a:r>
            <a:r>
              <a:rPr lang="zh-CN" altLang="en-US" sz="2600" b="1" dirty="0" smtClean="0">
                <a:solidFill>
                  <a:srgbClr val="FF0000"/>
                </a:solidFill>
                <a:latin typeface="方正姚体" pitchFamily="2" charset="-122"/>
                <a:ea typeface="方正姚体" pitchFamily="2" charset="-122"/>
              </a:rPr>
              <a:t>练</a:t>
            </a:r>
            <a:r>
              <a:rPr lang="zh-CN" altLang="en-US" sz="2600" b="1" dirty="0" smtClean="0">
                <a:solidFill>
                  <a:srgbClr val="0033CC"/>
                </a:solidFill>
                <a:latin typeface="方正姚体" pitchFamily="2" charset="-122"/>
                <a:ea typeface="方正姚体" pitchFamily="2" charset="-122"/>
              </a:rPr>
              <a:t>出来的；</a:t>
            </a:r>
            <a:endParaRPr lang="en-US" altLang="zh-CN" sz="2600" b="1" dirty="0" smtClean="0">
              <a:solidFill>
                <a:srgbClr val="0033CC"/>
              </a:solidFill>
              <a:latin typeface="方正姚体" pitchFamily="2" charset="-122"/>
              <a:ea typeface="方正姚体" pitchFamily="2" charset="-122"/>
            </a:endParaRPr>
          </a:p>
          <a:p>
            <a:pPr eaLnBrk="1" fontAlgn="auto" hangingPunct="1">
              <a:lnSpc>
                <a:spcPct val="200000"/>
              </a:lnSpc>
              <a:spcAft>
                <a:spcPts val="0"/>
              </a:spcAft>
              <a:buNone/>
              <a:defRPr/>
            </a:pPr>
            <a:r>
              <a:rPr lang="zh-CN" altLang="en-US" sz="2600" b="1" dirty="0" smtClean="0">
                <a:solidFill>
                  <a:srgbClr val="0033CC"/>
                </a:solidFill>
                <a:latin typeface="方正姚体" pitchFamily="2" charset="-122"/>
                <a:ea typeface="方正姚体" pitchFamily="2" charset="-122"/>
              </a:rPr>
              <a:t>     作文复习是建立在高中作文训练的基础上的</a:t>
            </a:r>
            <a:r>
              <a:rPr lang="zh-CN" altLang="en-US" sz="2600" b="1" dirty="0" smtClean="0">
                <a:solidFill>
                  <a:srgbClr val="FF0000"/>
                </a:solidFill>
                <a:latin typeface="方正姚体" pitchFamily="2" charset="-122"/>
                <a:ea typeface="方正姚体" pitchFamily="2" charset="-122"/>
              </a:rPr>
              <a:t>提升</a:t>
            </a:r>
            <a:r>
              <a:rPr lang="zh-CN" altLang="en-US" sz="2600" b="1" dirty="0" smtClean="0">
                <a:solidFill>
                  <a:srgbClr val="0033CC"/>
                </a:solidFill>
                <a:latin typeface="方正姚体" pitchFamily="2" charset="-122"/>
                <a:ea typeface="方正姚体" pitchFamily="2" charset="-122"/>
              </a:rPr>
              <a:t>，而不是重头再来或重复。</a:t>
            </a:r>
            <a:endParaRPr lang="en-US" altLang="zh-CN" sz="2600" b="1" dirty="0" smtClean="0">
              <a:solidFill>
                <a:srgbClr val="0033CC"/>
              </a:solidFill>
              <a:latin typeface="方正姚体" pitchFamily="2" charset="-122"/>
              <a:ea typeface="方正姚体" pitchFamily="2" charset="-122"/>
            </a:endParaRPr>
          </a:p>
          <a:p>
            <a:pPr eaLnBrk="1" fontAlgn="auto" hangingPunct="1">
              <a:lnSpc>
                <a:spcPct val="200000"/>
              </a:lnSpc>
              <a:spcAft>
                <a:spcPts val="0"/>
              </a:spcAft>
              <a:buNone/>
              <a:defRPr/>
            </a:pPr>
            <a:r>
              <a:rPr lang="zh-CN" altLang="en-US" sz="2600" b="1" dirty="0" smtClean="0">
                <a:solidFill>
                  <a:srgbClr val="0033CC"/>
                </a:solidFill>
                <a:latin typeface="方正姚体" pitchFamily="2" charset="-122"/>
                <a:ea typeface="方正姚体" pitchFamily="2" charset="-122"/>
              </a:rPr>
              <a:t>     作文复习是集体指导和个别指导的结合，个性化</a:t>
            </a:r>
            <a:r>
              <a:rPr lang="zh-CN" altLang="en-US" sz="2600" b="1" dirty="0" smtClean="0">
                <a:solidFill>
                  <a:srgbClr val="FF0000"/>
                </a:solidFill>
                <a:latin typeface="方正姚体" pitchFamily="2" charset="-122"/>
                <a:ea typeface="方正姚体" pitchFamily="2" charset="-122"/>
              </a:rPr>
              <a:t>个别化指导</a:t>
            </a:r>
            <a:r>
              <a:rPr lang="zh-CN" altLang="en-US" sz="2600" b="1" dirty="0" smtClean="0">
                <a:solidFill>
                  <a:srgbClr val="0033CC"/>
                </a:solidFill>
                <a:latin typeface="方正姚体" pitchFamily="2" charset="-122"/>
                <a:ea typeface="方正姚体" pitchFamily="2" charset="-122"/>
              </a:rPr>
              <a:t>的价值最大。</a:t>
            </a:r>
            <a:endParaRPr lang="en-US" altLang="zh-CN" sz="2600" b="1" dirty="0" smtClean="0">
              <a:solidFill>
                <a:srgbClr val="0033CC"/>
              </a:solidFill>
              <a:latin typeface="方正姚体" pitchFamily="2" charset="-122"/>
              <a:ea typeface="方正姚体" pitchFamily="2" charset="-122"/>
            </a:endParaRPr>
          </a:p>
          <a:p>
            <a:pPr eaLnBrk="1" fontAlgn="auto" hangingPunct="1">
              <a:lnSpc>
                <a:spcPct val="200000"/>
              </a:lnSpc>
              <a:spcAft>
                <a:spcPts val="0"/>
              </a:spcAft>
              <a:buNone/>
              <a:defRPr/>
            </a:pPr>
            <a:endParaRPr lang="en-US" altLang="zh-CN" sz="2600" b="1" dirty="0" smtClean="0">
              <a:solidFill>
                <a:srgbClr val="0033CC"/>
              </a:solidFill>
              <a:latin typeface="方正姚体" pitchFamily="2" charset="-122"/>
              <a:ea typeface="方正姚体" pitchFamily="2" charset="-122"/>
            </a:endParaRPr>
          </a:p>
          <a:p>
            <a:pPr eaLnBrk="1" fontAlgn="auto" hangingPunct="1">
              <a:lnSpc>
                <a:spcPct val="200000"/>
              </a:lnSpc>
              <a:spcAft>
                <a:spcPts val="0"/>
              </a:spcAft>
              <a:buNone/>
              <a:defRPr/>
            </a:pPr>
            <a:r>
              <a:rPr lang="en-US" altLang="zh-CN" sz="3800" b="1" dirty="0" smtClean="0">
                <a:solidFill>
                  <a:srgbClr val="FF0000"/>
                </a:solidFill>
                <a:latin typeface="方正姚体" pitchFamily="2" charset="-122"/>
                <a:ea typeface="方正姚体" pitchFamily="2" charset="-122"/>
              </a:rPr>
              <a:t>     1</a:t>
            </a:r>
            <a:r>
              <a:rPr lang="zh-CN" altLang="en-US" sz="3800" b="1" dirty="0" smtClean="0">
                <a:solidFill>
                  <a:srgbClr val="FF0000"/>
                </a:solidFill>
                <a:latin typeface="方正姚体" pitchFamily="2" charset="-122"/>
                <a:ea typeface="方正姚体" pitchFamily="2" charset="-122"/>
              </a:rPr>
              <a:t>、思维熟化    </a:t>
            </a:r>
            <a:r>
              <a:rPr lang="en-US" altLang="zh-CN" sz="3800" b="1" dirty="0" smtClean="0">
                <a:solidFill>
                  <a:srgbClr val="FF0000"/>
                </a:solidFill>
                <a:latin typeface="方正姚体" pitchFamily="2" charset="-122"/>
                <a:ea typeface="方正姚体" pitchFamily="2" charset="-122"/>
              </a:rPr>
              <a:t>2</a:t>
            </a:r>
            <a:r>
              <a:rPr lang="zh-CN" altLang="en-US" sz="3800" b="1" dirty="0" smtClean="0">
                <a:solidFill>
                  <a:srgbClr val="FF0000"/>
                </a:solidFill>
                <a:latin typeface="方正姚体" pitchFamily="2" charset="-122"/>
                <a:ea typeface="方正姚体" pitchFamily="2" charset="-122"/>
              </a:rPr>
              <a:t>、材料积淀    </a:t>
            </a:r>
            <a:r>
              <a:rPr lang="en-US" altLang="zh-CN" sz="3800" b="1" dirty="0" smtClean="0">
                <a:solidFill>
                  <a:srgbClr val="FF0000"/>
                </a:solidFill>
                <a:latin typeface="方正姚体" pitchFamily="2" charset="-122"/>
                <a:ea typeface="方正姚体" pitchFamily="2" charset="-122"/>
              </a:rPr>
              <a:t>3</a:t>
            </a:r>
            <a:r>
              <a:rPr lang="zh-CN" altLang="en-US" sz="3800" b="1" dirty="0" smtClean="0">
                <a:solidFill>
                  <a:srgbClr val="FF0000"/>
                </a:solidFill>
                <a:latin typeface="方正姚体" pitchFamily="2" charset="-122"/>
                <a:ea typeface="方正姚体" pitchFamily="2" charset="-122"/>
              </a:rPr>
              <a:t>、认知提高  </a:t>
            </a:r>
            <a:r>
              <a:rPr lang="en-US" altLang="zh-CN" sz="3800" b="1" dirty="0" smtClean="0">
                <a:solidFill>
                  <a:srgbClr val="FF0000"/>
                </a:solidFill>
                <a:latin typeface="方正姚体" pitchFamily="2" charset="-122"/>
                <a:ea typeface="方正姚体" pitchFamily="2" charset="-122"/>
              </a:rPr>
              <a:t>4</a:t>
            </a:r>
            <a:r>
              <a:rPr lang="zh-CN" altLang="en-US" sz="3800" b="1" dirty="0" smtClean="0">
                <a:solidFill>
                  <a:srgbClr val="FF0000"/>
                </a:solidFill>
                <a:latin typeface="方正姚体" pitchFamily="2" charset="-122"/>
                <a:ea typeface="方正姚体" pitchFamily="2" charset="-122"/>
              </a:rPr>
              <a:t>、写法娴熟</a:t>
            </a:r>
            <a:endParaRPr lang="en-US" altLang="zh-CN" sz="3800" b="1" dirty="0" smtClean="0">
              <a:solidFill>
                <a:srgbClr val="FF0000"/>
              </a:solidFill>
              <a:latin typeface="方正姚体" pitchFamily="2" charset="-122"/>
              <a:ea typeface="方正姚体" pitchFamily="2" charset="-122"/>
            </a:endParaRPr>
          </a:p>
          <a:p>
            <a:pPr eaLnBrk="1" fontAlgn="auto" hangingPunct="1">
              <a:lnSpc>
                <a:spcPct val="200000"/>
              </a:lnSpc>
              <a:spcAft>
                <a:spcPts val="0"/>
              </a:spcAft>
              <a:buNone/>
              <a:defRPr/>
            </a:pPr>
            <a:r>
              <a:rPr lang="zh-CN" altLang="en-US" sz="4000" b="1" dirty="0" smtClean="0">
                <a:solidFill>
                  <a:srgbClr val="FF0000"/>
                </a:solidFill>
                <a:latin typeface="方正姚体" pitchFamily="2" charset="-122"/>
                <a:ea typeface="方正姚体" pitchFamily="2" charset="-122"/>
              </a:rPr>
              <a:t>                         深化“四面”认知能力</a:t>
            </a:r>
            <a:endParaRPr lang="zh-CN" altLang="en-US" sz="3800" b="1" dirty="0" smtClean="0">
              <a:solidFill>
                <a:srgbClr val="FF0000"/>
              </a:solidFill>
              <a:latin typeface="方正姚体" pitchFamily="2" charset="-122"/>
              <a:ea typeface="方正姚体" pitchFamily="2" charset="-122"/>
            </a:endParaRPr>
          </a:p>
          <a:p>
            <a:pPr algn="ctr" eaLnBrk="1" fontAlgn="auto" hangingPunct="1">
              <a:lnSpc>
                <a:spcPct val="200000"/>
              </a:lnSpc>
              <a:spcAft>
                <a:spcPts val="0"/>
              </a:spcAft>
              <a:buNone/>
              <a:defRPr/>
            </a:pPr>
            <a:endParaRPr lang="en-US" altLang="zh-CN" b="1" dirty="0" smtClean="0">
              <a:solidFill>
                <a:srgbClr val="0033CC"/>
              </a:solidFill>
              <a:latin typeface="黑体" pitchFamily="49" charset="-122"/>
              <a:ea typeface="黑体" pitchFamily="49" charset="-122"/>
            </a:endParaRPr>
          </a:p>
          <a:p>
            <a:pPr algn="ctr" eaLnBrk="1" fontAlgn="auto" hangingPunct="1">
              <a:lnSpc>
                <a:spcPct val="200000"/>
              </a:lnSpc>
              <a:spcAft>
                <a:spcPts val="0"/>
              </a:spcAft>
              <a:buNone/>
              <a:defRPr/>
            </a:pPr>
            <a:endParaRPr lang="en-US" altLang="zh-CN" b="1" dirty="0" smtClean="0">
              <a:solidFill>
                <a:srgbClr val="0033CC"/>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040313" y="1241042"/>
            <a:ext cx="1857375" cy="1388634"/>
            <a:chOff x="0" y="0"/>
            <a:chExt cx="1406" cy="1402"/>
          </a:xfrm>
        </p:grpSpPr>
        <p:sp>
          <p:nvSpPr>
            <p:cNvPr id="18470" name="Oval 3"/>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sp>
          <p:nvSpPr>
            <p:cNvPr id="18471" name="Oval 4"/>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sp>
        <p:nvSpPr>
          <p:cNvPr id="19461" name="Oval 5"/>
          <p:cNvSpPr>
            <a:spLocks noChangeArrowheads="1"/>
          </p:cNvSpPr>
          <p:nvPr/>
        </p:nvSpPr>
        <p:spPr bwMode="auto">
          <a:xfrm>
            <a:off x="3492502" y="3764389"/>
            <a:ext cx="4932363" cy="1218824"/>
          </a:xfrm>
          <a:prstGeom prst="ellipse">
            <a:avLst/>
          </a:prstGeom>
          <a:gradFill rotWithShape="1">
            <a:gsLst>
              <a:gs pos="0">
                <a:schemeClr val="tx1"/>
              </a:gs>
              <a:gs pos="100000">
                <a:schemeClr val="bg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lIns="91438" tIns="45719" rIns="91438" bIns="45719" anchor="ctr"/>
          <a:lstStyle/>
          <a:p>
            <a:endParaRPr lang="zh-CN" altLang="en-US">
              <a:solidFill>
                <a:prstClr val="black"/>
              </a:solidFill>
              <a:latin typeface="微软雅黑" pitchFamily="34" charset="-122"/>
            </a:endParaRPr>
          </a:p>
        </p:txBody>
      </p:sp>
      <p:grpSp>
        <p:nvGrpSpPr>
          <p:cNvPr id="3" name="Group 6"/>
          <p:cNvGrpSpPr>
            <a:grpSpLocks/>
          </p:cNvGrpSpPr>
          <p:nvPr/>
        </p:nvGrpSpPr>
        <p:grpSpPr bwMode="auto">
          <a:xfrm>
            <a:off x="4408488" y="3058169"/>
            <a:ext cx="3116262" cy="2436060"/>
            <a:chOff x="0" y="0"/>
            <a:chExt cx="1089" cy="1136"/>
          </a:xfrm>
        </p:grpSpPr>
        <p:grpSp>
          <p:nvGrpSpPr>
            <p:cNvPr id="4" name="Group 7"/>
            <p:cNvGrpSpPr>
              <a:grpSpLocks/>
            </p:cNvGrpSpPr>
            <p:nvPr/>
          </p:nvGrpSpPr>
          <p:grpSpPr bwMode="auto">
            <a:xfrm flipV="1">
              <a:off x="0" y="456"/>
              <a:ext cx="1089" cy="680"/>
              <a:chOff x="0" y="0"/>
              <a:chExt cx="1089" cy="681"/>
            </a:xfrm>
          </p:grpSpPr>
          <p:sp>
            <p:nvSpPr>
              <p:cNvPr id="18468" name="Freeform 8"/>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2">
                  <a:alpha val="29803"/>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rot="10800000" wrap="none" anchor="ctr"/>
              <a:lstStyle/>
              <a:p>
                <a:endParaRPr lang="zh-CN" altLang="en-US">
                  <a:solidFill>
                    <a:prstClr val="black"/>
                  </a:solidFill>
                </a:endParaRPr>
              </a:p>
            </p:txBody>
          </p:sp>
          <p:sp>
            <p:nvSpPr>
              <p:cNvPr id="18469" name="Oval 9"/>
              <p:cNvSpPr>
                <a:spLocks noChangeArrowheads="1"/>
              </p:cNvSpPr>
              <p:nvPr/>
            </p:nvSpPr>
            <p:spPr bwMode="auto">
              <a:xfrm>
                <a:off x="225" y="138"/>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rot="10800000" wrap="none" anchor="ctr"/>
              <a:lstStyle/>
              <a:p>
                <a:endParaRPr lang="zh-CN" altLang="en-US">
                  <a:solidFill>
                    <a:prstClr val="black"/>
                  </a:solidFill>
                  <a:latin typeface="微软雅黑" pitchFamily="34" charset="-122"/>
                </a:endParaRPr>
              </a:p>
            </p:txBody>
          </p:sp>
        </p:grpSp>
        <p:grpSp>
          <p:nvGrpSpPr>
            <p:cNvPr id="5" name="Group 10"/>
            <p:cNvGrpSpPr>
              <a:grpSpLocks/>
            </p:cNvGrpSpPr>
            <p:nvPr/>
          </p:nvGrpSpPr>
          <p:grpSpPr bwMode="auto">
            <a:xfrm>
              <a:off x="0" y="0"/>
              <a:ext cx="1089" cy="681"/>
              <a:chOff x="0" y="0"/>
              <a:chExt cx="1089" cy="681"/>
            </a:xfrm>
          </p:grpSpPr>
          <p:sp>
            <p:nvSpPr>
              <p:cNvPr id="18466" name="Freeform 11"/>
              <p:cNvSpPr>
                <a:spLocks/>
              </p:cNvSpPr>
              <p:nvPr/>
            </p:nvSpPr>
            <p:spPr bwMode="auto">
              <a:xfrm>
                <a:off x="0" y="0"/>
                <a:ext cx="1089" cy="681"/>
              </a:xfrm>
              <a:custGeom>
                <a:avLst/>
                <a:gdLst>
                  <a:gd name="T0" fmla="*/ 3 w 1862"/>
                  <a:gd name="T1" fmla="*/ 2 h 1164"/>
                  <a:gd name="T2" fmla="*/ 3 w 1862"/>
                  <a:gd name="T3" fmla="*/ 2 h 1164"/>
                  <a:gd name="T4" fmla="*/ 3 w 1862"/>
                  <a:gd name="T5" fmla="*/ 2 h 1164"/>
                  <a:gd name="T6" fmla="*/ 3 w 1862"/>
                  <a:gd name="T7" fmla="*/ 2 h 1164"/>
                  <a:gd name="T8" fmla="*/ 3 w 1862"/>
                  <a:gd name="T9" fmla="*/ 2 h 1164"/>
                  <a:gd name="T10" fmla="*/ 3 w 1862"/>
                  <a:gd name="T11" fmla="*/ 2 h 1164"/>
                  <a:gd name="T12" fmla="*/ 3 w 1862"/>
                  <a:gd name="T13" fmla="*/ 2 h 1164"/>
                  <a:gd name="T14" fmla="*/ 2 w 1862"/>
                  <a:gd name="T15" fmla="*/ 2 h 1164"/>
                  <a:gd name="T16" fmla="*/ 2 w 1862"/>
                  <a:gd name="T17" fmla="*/ 2 h 1164"/>
                  <a:gd name="T18" fmla="*/ 2 w 1862"/>
                  <a:gd name="T19" fmla="*/ 2 h 1164"/>
                  <a:gd name="T20" fmla="*/ 2 w 1862"/>
                  <a:gd name="T21" fmla="*/ 2 h 1164"/>
                  <a:gd name="T22" fmla="*/ 1 w 1862"/>
                  <a:gd name="T23" fmla="*/ 2 h 1164"/>
                  <a:gd name="T24" fmla="*/ 1 w 1862"/>
                  <a:gd name="T25" fmla="*/ 2 h 1164"/>
                  <a:gd name="T26" fmla="*/ 1 w 1862"/>
                  <a:gd name="T27" fmla="*/ 2 h 1164"/>
                  <a:gd name="T28" fmla="*/ 1 w 1862"/>
                  <a:gd name="T29" fmla="*/ 2 h 1164"/>
                  <a:gd name="T30" fmla="*/ 1 w 1862"/>
                  <a:gd name="T31" fmla="*/ 2 h 1164"/>
                  <a:gd name="T32" fmla="*/ 1 w 1862"/>
                  <a:gd name="T33" fmla="*/ 2 h 1164"/>
                  <a:gd name="T34" fmla="*/ 1 w 1862"/>
                  <a:gd name="T35" fmla="*/ 2 h 1164"/>
                  <a:gd name="T36" fmla="*/ 1 w 1862"/>
                  <a:gd name="T37" fmla="*/ 2 h 1164"/>
                  <a:gd name="T38" fmla="*/ 1 w 1862"/>
                  <a:gd name="T39" fmla="*/ 2 h 1164"/>
                  <a:gd name="T40" fmla="*/ 0 w 1862"/>
                  <a:gd name="T41" fmla="*/ 2 h 1164"/>
                  <a:gd name="T42" fmla="*/ 1 w 1862"/>
                  <a:gd name="T43" fmla="*/ 1 h 1164"/>
                  <a:gd name="T44" fmla="*/ 1 w 1862"/>
                  <a:gd name="T45" fmla="*/ 1 h 1164"/>
                  <a:gd name="T46" fmla="*/ 1 w 1862"/>
                  <a:gd name="T47" fmla="*/ 1 h 1164"/>
                  <a:gd name="T48" fmla="*/ 1 w 1862"/>
                  <a:gd name="T49" fmla="*/ 1 h 1164"/>
                  <a:gd name="T50" fmla="*/ 1 w 1862"/>
                  <a:gd name="T51" fmla="*/ 1 h 1164"/>
                  <a:gd name="T52" fmla="*/ 1 w 1862"/>
                  <a:gd name="T53" fmla="*/ 1 h 1164"/>
                  <a:gd name="T54" fmla="*/ 1 w 1862"/>
                  <a:gd name="T55" fmla="*/ 1 h 1164"/>
                  <a:gd name="T56" fmla="*/ 1 w 1862"/>
                  <a:gd name="T57" fmla="*/ 1 h 1164"/>
                  <a:gd name="T58" fmla="*/ 1 w 1862"/>
                  <a:gd name="T59" fmla="*/ 1 h 1164"/>
                  <a:gd name="T60" fmla="*/ 1 w 1862"/>
                  <a:gd name="T61" fmla="*/ 1 h 1164"/>
                  <a:gd name="T62" fmla="*/ 1 w 1862"/>
                  <a:gd name="T63" fmla="*/ 1 h 1164"/>
                  <a:gd name="T64" fmla="*/ 1 w 1862"/>
                  <a:gd name="T65" fmla="*/ 1 h 1164"/>
                  <a:gd name="T66" fmla="*/ 1 w 1862"/>
                  <a:gd name="T67" fmla="*/ 1 h 1164"/>
                  <a:gd name="T68" fmla="*/ 1 w 1862"/>
                  <a:gd name="T69" fmla="*/ 1 h 1164"/>
                  <a:gd name="T70" fmla="*/ 1 w 1862"/>
                  <a:gd name="T71" fmla="*/ 1 h 1164"/>
                  <a:gd name="T72" fmla="*/ 2 w 1862"/>
                  <a:gd name="T73" fmla="*/ 0 h 1164"/>
                  <a:gd name="T74" fmla="*/ 2 w 1862"/>
                  <a:gd name="T75" fmla="*/ 1 h 1164"/>
                  <a:gd name="T76" fmla="*/ 2 w 1862"/>
                  <a:gd name="T77" fmla="*/ 1 h 1164"/>
                  <a:gd name="T78" fmla="*/ 2 w 1862"/>
                  <a:gd name="T79" fmla="*/ 1 h 1164"/>
                  <a:gd name="T80" fmla="*/ 2 w 1862"/>
                  <a:gd name="T81" fmla="*/ 1 h 1164"/>
                  <a:gd name="T82" fmla="*/ 2 w 1862"/>
                  <a:gd name="T83" fmla="*/ 1 h 1164"/>
                  <a:gd name="T84" fmla="*/ 2 w 1862"/>
                  <a:gd name="T85" fmla="*/ 1 h 1164"/>
                  <a:gd name="T86" fmla="*/ 2 w 1862"/>
                  <a:gd name="T87" fmla="*/ 1 h 1164"/>
                  <a:gd name="T88" fmla="*/ 3 w 1862"/>
                  <a:gd name="T89" fmla="*/ 1 h 1164"/>
                  <a:gd name="T90" fmla="*/ 3 w 1862"/>
                  <a:gd name="T91" fmla="*/ 1 h 1164"/>
                  <a:gd name="T92" fmla="*/ 3 w 1862"/>
                  <a:gd name="T93" fmla="*/ 1 h 1164"/>
                  <a:gd name="T94" fmla="*/ 3 w 1862"/>
                  <a:gd name="T95" fmla="*/ 1 h 1164"/>
                  <a:gd name="T96" fmla="*/ 3 w 1862"/>
                  <a:gd name="T97" fmla="*/ 1 h 1164"/>
                  <a:gd name="T98" fmla="*/ 3 w 1862"/>
                  <a:gd name="T99" fmla="*/ 1 h 1164"/>
                  <a:gd name="T100" fmla="*/ 3 w 1862"/>
                  <a:gd name="T101" fmla="*/ 1 h 1164"/>
                  <a:gd name="T102" fmla="*/ 3 w 1862"/>
                  <a:gd name="T103" fmla="*/ 1 h 1164"/>
                  <a:gd name="T104" fmla="*/ 3 w 1862"/>
                  <a:gd name="T105" fmla="*/ 2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endParaRPr>
              </a:p>
            </p:txBody>
          </p:sp>
          <p:sp>
            <p:nvSpPr>
              <p:cNvPr id="18467"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grpSp>
      <p:sp>
        <p:nvSpPr>
          <p:cNvPr id="19469" name="Text Box 13"/>
          <p:cNvSpPr txBox="1">
            <a:spLocks noChangeArrowheads="1"/>
          </p:cNvSpPr>
          <p:nvPr/>
        </p:nvSpPr>
        <p:spPr bwMode="auto">
          <a:xfrm>
            <a:off x="4355977" y="3723878"/>
            <a:ext cx="3132137"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latinLnBrk="1" hangingPunct="1"/>
            <a:r>
              <a:rPr lang="zh-CN" altLang="en-US" sz="3200" dirty="0" smtClean="0">
                <a:solidFill>
                  <a:srgbClr val="FF0000"/>
                </a:solidFill>
                <a:latin typeface="微软雅黑" pitchFamily="34" charset="-122"/>
              </a:rPr>
              <a:t>高考作文</a:t>
            </a:r>
            <a:endParaRPr lang="zh-CN" altLang="en-US" sz="3200" dirty="0">
              <a:solidFill>
                <a:srgbClr val="FF0000"/>
              </a:solidFill>
              <a:latin typeface="微软雅黑" pitchFamily="34" charset="-122"/>
            </a:endParaRPr>
          </a:p>
        </p:txBody>
      </p:sp>
      <p:sp>
        <p:nvSpPr>
          <p:cNvPr id="19470" name="Text Box 14"/>
          <p:cNvSpPr txBox="1">
            <a:spLocks noChangeArrowheads="1"/>
          </p:cNvSpPr>
          <p:nvPr/>
        </p:nvSpPr>
        <p:spPr bwMode="auto">
          <a:xfrm>
            <a:off x="5395955" y="1694928"/>
            <a:ext cx="1107993" cy="369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dirty="0" smtClean="0">
                <a:solidFill>
                  <a:prstClr val="white"/>
                </a:solidFill>
                <a:latin typeface="微软雅黑" pitchFamily="34" charset="-122"/>
              </a:rPr>
              <a:t>话题作文</a:t>
            </a:r>
            <a:endParaRPr lang="en-US" dirty="0">
              <a:solidFill>
                <a:prstClr val="white"/>
              </a:solidFill>
              <a:latin typeface="微软雅黑" pitchFamily="34" charset="-122"/>
            </a:endParaRPr>
          </a:p>
        </p:txBody>
      </p:sp>
      <p:sp>
        <p:nvSpPr>
          <p:cNvPr id="19471" name="AutoShape 15"/>
          <p:cNvSpPr>
            <a:spLocks noChangeArrowheads="1"/>
          </p:cNvSpPr>
          <p:nvPr/>
        </p:nvSpPr>
        <p:spPr bwMode="auto">
          <a:xfrm>
            <a:off x="5508625" y="2510651"/>
            <a:ext cx="914400" cy="566563"/>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lstStyle/>
          <a:p>
            <a:endParaRPr lang="zh-CN" altLang="en-US">
              <a:solidFill>
                <a:prstClr val="black"/>
              </a:solidFill>
              <a:latin typeface="微软雅黑" pitchFamily="34" charset="-122"/>
            </a:endParaRPr>
          </a:p>
        </p:txBody>
      </p:sp>
      <p:sp>
        <p:nvSpPr>
          <p:cNvPr id="19472" name="Freeform 16"/>
          <p:cNvSpPr>
            <a:spLocks/>
          </p:cNvSpPr>
          <p:nvPr/>
        </p:nvSpPr>
        <p:spPr bwMode="auto">
          <a:xfrm>
            <a:off x="5184777" y="1268023"/>
            <a:ext cx="1584325" cy="393578"/>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lIns="91438" tIns="45719" rIns="91438" bIns="45719"/>
          <a:lstStyle/>
          <a:p>
            <a:endParaRPr lang="zh-CN" altLang="en-US">
              <a:solidFill>
                <a:prstClr val="black"/>
              </a:solidFill>
            </a:endParaRPr>
          </a:p>
        </p:txBody>
      </p:sp>
      <p:grpSp>
        <p:nvGrpSpPr>
          <p:cNvPr id="6" name="Group 17"/>
          <p:cNvGrpSpPr>
            <a:grpSpLocks/>
          </p:cNvGrpSpPr>
          <p:nvPr/>
        </p:nvGrpSpPr>
        <p:grpSpPr bwMode="auto">
          <a:xfrm>
            <a:off x="3132138" y="1780626"/>
            <a:ext cx="1924050" cy="2077397"/>
            <a:chOff x="0" y="0"/>
            <a:chExt cx="1212" cy="1744"/>
          </a:xfrm>
        </p:grpSpPr>
        <p:grpSp>
          <p:nvGrpSpPr>
            <p:cNvPr id="7" name="Group 18"/>
            <p:cNvGrpSpPr>
              <a:grpSpLocks/>
            </p:cNvGrpSpPr>
            <p:nvPr/>
          </p:nvGrpSpPr>
          <p:grpSpPr bwMode="auto">
            <a:xfrm>
              <a:off x="0" y="0"/>
              <a:ext cx="1212" cy="1744"/>
              <a:chOff x="0" y="0"/>
              <a:chExt cx="1212" cy="1744"/>
            </a:xfrm>
          </p:grpSpPr>
          <p:sp>
            <p:nvSpPr>
              <p:cNvPr id="18460" name="Oval 19"/>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nvGrpSpPr>
              <p:cNvPr id="8" name="Group 20"/>
              <p:cNvGrpSpPr>
                <a:grpSpLocks/>
              </p:cNvGrpSpPr>
              <p:nvPr/>
            </p:nvGrpSpPr>
            <p:grpSpPr bwMode="auto">
              <a:xfrm>
                <a:off x="10" y="0"/>
                <a:ext cx="1170" cy="1166"/>
                <a:chOff x="0" y="0"/>
                <a:chExt cx="1406" cy="1402"/>
              </a:xfrm>
            </p:grpSpPr>
            <p:sp>
              <p:nvSpPr>
                <p:cNvPr id="18462" name="Oval 21"/>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sp>
              <p:nvSpPr>
                <p:cNvPr id="18463" name="Oval 22"/>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grpSp>
        <p:sp>
          <p:nvSpPr>
            <p:cNvPr id="18458" name="Text Box 23"/>
            <p:cNvSpPr txBox="1">
              <a:spLocks noChangeArrowheads="1"/>
            </p:cNvSpPr>
            <p:nvPr/>
          </p:nvSpPr>
          <p:spPr bwMode="auto">
            <a:xfrm>
              <a:off x="235" y="378"/>
              <a:ext cx="698" cy="3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dirty="0" smtClean="0">
                  <a:solidFill>
                    <a:prstClr val="white"/>
                  </a:solidFill>
                  <a:latin typeface="微软雅黑" pitchFamily="34" charset="-122"/>
                </a:rPr>
                <a:t>命题作文</a:t>
              </a:r>
              <a:endParaRPr lang="en-US" dirty="0">
                <a:solidFill>
                  <a:prstClr val="white"/>
                </a:solidFill>
                <a:latin typeface="微软雅黑" pitchFamily="34" charset="-122"/>
              </a:endParaRPr>
            </a:p>
          </p:txBody>
        </p:sp>
        <p:sp>
          <p:nvSpPr>
            <p:cNvPr id="18459" name="Freeform 24"/>
            <p:cNvSpPr>
              <a:spLocks/>
            </p:cNvSpPr>
            <p:nvPr/>
          </p:nvSpPr>
          <p:spPr bwMode="auto">
            <a:xfrm>
              <a:off x="91"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9" name="Group 25"/>
          <p:cNvGrpSpPr>
            <a:grpSpLocks/>
          </p:cNvGrpSpPr>
          <p:nvPr/>
        </p:nvGrpSpPr>
        <p:grpSpPr bwMode="auto">
          <a:xfrm>
            <a:off x="6913563" y="1780626"/>
            <a:ext cx="1924050" cy="2077397"/>
            <a:chOff x="0" y="0"/>
            <a:chExt cx="1212" cy="1744"/>
          </a:xfrm>
        </p:grpSpPr>
        <p:grpSp>
          <p:nvGrpSpPr>
            <p:cNvPr id="10" name="Group 26"/>
            <p:cNvGrpSpPr>
              <a:grpSpLocks/>
            </p:cNvGrpSpPr>
            <p:nvPr/>
          </p:nvGrpSpPr>
          <p:grpSpPr bwMode="auto">
            <a:xfrm>
              <a:off x="0" y="0"/>
              <a:ext cx="1212" cy="1744"/>
              <a:chOff x="0" y="0"/>
              <a:chExt cx="1212" cy="1744"/>
            </a:xfrm>
          </p:grpSpPr>
          <p:sp>
            <p:nvSpPr>
              <p:cNvPr id="18453" name="Oval 27"/>
              <p:cNvSpPr>
                <a:spLocks noChangeArrowheads="1"/>
              </p:cNvSpPr>
              <p:nvPr/>
            </p:nvSpPr>
            <p:spPr bwMode="auto">
              <a:xfrm>
                <a:off x="0" y="1242"/>
                <a:ext cx="1212" cy="502"/>
              </a:xfrm>
              <a:prstGeom prst="ellipse">
                <a:avLst/>
              </a:prstGeom>
              <a:gradFill rotWithShape="1">
                <a:gsLst>
                  <a:gs pos="0">
                    <a:schemeClr val="tx1">
                      <a:alpha val="25000"/>
                    </a:schemeClr>
                  </a:gs>
                  <a:gs pos="100000">
                    <a:schemeClr val="bg1">
                      <a:alpha val="0"/>
                    </a:scheme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nvGrpSpPr>
              <p:cNvPr id="11" name="Group 28"/>
              <p:cNvGrpSpPr>
                <a:grpSpLocks/>
              </p:cNvGrpSpPr>
              <p:nvPr/>
            </p:nvGrpSpPr>
            <p:grpSpPr bwMode="auto">
              <a:xfrm>
                <a:off x="10" y="0"/>
                <a:ext cx="1170" cy="1166"/>
                <a:chOff x="0" y="0"/>
                <a:chExt cx="1406" cy="1402"/>
              </a:xfrm>
            </p:grpSpPr>
            <p:sp>
              <p:nvSpPr>
                <p:cNvPr id="18455" name="Oval 29"/>
                <p:cNvSpPr>
                  <a:spLocks noChangeArrowheads="1"/>
                </p:cNvSpPr>
                <p:nvPr/>
              </p:nvSpPr>
              <p:spPr bwMode="auto">
                <a:xfrm>
                  <a:off x="0" y="0"/>
                  <a:ext cx="1406" cy="1402"/>
                </a:xfrm>
                <a:prstGeom prst="ellipse">
                  <a:avLst/>
                </a:prstGeom>
                <a:gradFill rotWithShape="1">
                  <a:gsLst>
                    <a:gs pos="0">
                      <a:schemeClr val="accent1"/>
                    </a:gs>
                    <a:gs pos="100000">
                      <a:schemeClr val="hlink"/>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sp>
              <p:nvSpPr>
                <p:cNvPr id="18456" name="Oval 30"/>
                <p:cNvSpPr>
                  <a:spLocks noChangeArrowheads="1"/>
                </p:cNvSpPr>
                <p:nvPr/>
              </p:nvSpPr>
              <p:spPr bwMode="auto">
                <a:xfrm>
                  <a:off x="278" y="176"/>
                  <a:ext cx="236" cy="235"/>
                </a:xfrm>
                <a:prstGeom prst="ellipse">
                  <a:avLst/>
                </a:prstGeom>
                <a:gradFill rotWithShape="1">
                  <a:gsLst>
                    <a:gs pos="0">
                      <a:schemeClr val="bg1"/>
                    </a:gs>
                    <a:gs pos="100000">
                      <a:srgbClr val="67ABF5">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zh-CN" altLang="en-US">
                    <a:solidFill>
                      <a:prstClr val="black"/>
                    </a:solidFill>
                    <a:latin typeface="微软雅黑" pitchFamily="34" charset="-122"/>
                  </a:endParaRPr>
                </a:p>
              </p:txBody>
            </p:sp>
          </p:grpSp>
        </p:grpSp>
        <p:sp>
          <p:nvSpPr>
            <p:cNvPr id="18451" name="Text Box 31"/>
            <p:cNvSpPr txBox="1">
              <a:spLocks noChangeArrowheads="1"/>
            </p:cNvSpPr>
            <p:nvPr/>
          </p:nvSpPr>
          <p:spPr bwMode="auto">
            <a:xfrm>
              <a:off x="246" y="378"/>
              <a:ext cx="698" cy="3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r>
                <a:rPr lang="zh-CN" altLang="en-US" dirty="0" smtClean="0">
                  <a:solidFill>
                    <a:prstClr val="white"/>
                  </a:solidFill>
                  <a:latin typeface="微软雅黑" pitchFamily="34" charset="-122"/>
                </a:rPr>
                <a:t>材料作文</a:t>
              </a:r>
              <a:endParaRPr lang="en-US" dirty="0">
                <a:solidFill>
                  <a:prstClr val="white"/>
                </a:solidFill>
                <a:latin typeface="微软雅黑" pitchFamily="34" charset="-122"/>
              </a:endParaRPr>
            </a:p>
          </p:txBody>
        </p:sp>
        <p:sp>
          <p:nvSpPr>
            <p:cNvPr id="18452" name="Freeform 32"/>
            <p:cNvSpPr>
              <a:spLocks/>
            </p:cNvSpPr>
            <p:nvPr/>
          </p:nvSpPr>
          <p:spPr bwMode="auto">
            <a:xfrm>
              <a:off x="90" y="20"/>
              <a:ext cx="998" cy="331"/>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sp>
        <p:nvSpPr>
          <p:cNvPr id="19490" name="AutoShape 34"/>
          <p:cNvSpPr>
            <a:spLocks noChangeArrowheads="1"/>
          </p:cNvSpPr>
          <p:nvPr/>
        </p:nvSpPr>
        <p:spPr bwMode="auto">
          <a:xfrm rot="-2367420">
            <a:off x="4321175" y="2809008"/>
            <a:ext cx="914400" cy="564976"/>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lstStyle/>
          <a:p>
            <a:endParaRPr lang="zh-CN" altLang="en-US">
              <a:solidFill>
                <a:prstClr val="black"/>
              </a:solidFill>
              <a:latin typeface="微软雅黑" pitchFamily="34" charset="-122"/>
            </a:endParaRPr>
          </a:p>
        </p:txBody>
      </p:sp>
      <p:sp>
        <p:nvSpPr>
          <p:cNvPr id="19491" name="AutoShape 35"/>
          <p:cNvSpPr>
            <a:spLocks noChangeArrowheads="1"/>
          </p:cNvSpPr>
          <p:nvPr/>
        </p:nvSpPr>
        <p:spPr bwMode="auto">
          <a:xfrm rot="2480061">
            <a:off x="6661150" y="2807421"/>
            <a:ext cx="914400" cy="564976"/>
          </a:xfrm>
          <a:prstGeom prst="upArrow">
            <a:avLst>
              <a:gd name="adj1" fmla="val 52833"/>
              <a:gd name="adj2" fmla="val 45940"/>
            </a:avLst>
          </a:prstGeom>
          <a:gradFill rotWithShape="1">
            <a:gsLst>
              <a:gs pos="0">
                <a:schemeClr val="accent1"/>
              </a:gs>
              <a:gs pos="100000">
                <a:srgbClr val="FFFFFF">
                  <a:alpha val="0"/>
                </a:srgbClr>
              </a:gs>
            </a:gsLst>
            <a:lin ang="540000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nchor="ctr"/>
          <a:lstStyle/>
          <a:p>
            <a:endParaRPr lang="zh-CN" altLang="en-US">
              <a:solidFill>
                <a:prstClr val="black"/>
              </a:solidFill>
              <a:latin typeface="微软雅黑" pitchFamily="34" charset="-122"/>
            </a:endParaRPr>
          </a:p>
        </p:txBody>
      </p:sp>
      <p:sp>
        <p:nvSpPr>
          <p:cNvPr id="19492" name="Rectangle 36"/>
          <p:cNvSpPr>
            <a:spLocks noChangeArrowheads="1"/>
          </p:cNvSpPr>
          <p:nvPr/>
        </p:nvSpPr>
        <p:spPr bwMode="auto">
          <a:xfrm>
            <a:off x="467544" y="843559"/>
            <a:ext cx="2160240" cy="4031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p>
            <a:r>
              <a:rPr lang="en-US" altLang="zh-CN" sz="1600" b="1" dirty="0" smtClean="0">
                <a:solidFill>
                  <a:srgbClr val="0000FF"/>
                </a:solidFill>
              </a:rPr>
              <a:t>2006 </a:t>
            </a:r>
            <a:r>
              <a:rPr lang="zh-CN" altLang="zh-CN" sz="1600" b="1" dirty="0" smtClean="0">
                <a:solidFill>
                  <a:srgbClr val="0000FF"/>
                </a:solidFill>
              </a:rPr>
              <a:t>年开始，形成了新材料作文题型。由于材料型作文采用事实材料，更能贴近社会生活；注重材料的启发和引导作用，更能体现学生分析问题、解决问题和创造的能力；材料型作文在角度、立意、文体和标题等方面，给考生留出更大的自主选择空间。从近年的使用情况看，材料型作文已经成为目前高考作文的主要呈现形式。</a:t>
            </a:r>
            <a:endParaRPr lang="zh-CN" altLang="zh-CN" sz="1600" b="1" dirty="0">
              <a:solidFill>
                <a:srgbClr val="0000FF"/>
              </a:solidFill>
            </a:endParaRPr>
          </a:p>
        </p:txBody>
      </p:sp>
      <p:sp>
        <p:nvSpPr>
          <p:cNvPr id="42" name="TextBox 39"/>
          <p:cNvSpPr txBox="1">
            <a:spLocks noChangeArrowheads="1"/>
          </p:cNvSpPr>
          <p:nvPr/>
        </p:nvSpPr>
        <p:spPr bwMode="auto">
          <a:xfrm>
            <a:off x="1039804" y="218312"/>
            <a:ext cx="5260389" cy="5724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91438" rIns="91438" bIns="91438">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eaLnBrk="1" hangingPunct="1">
              <a:lnSpc>
                <a:spcPct val="90000"/>
              </a:lnSpc>
              <a:spcBef>
                <a:spcPct val="20000"/>
              </a:spcBef>
              <a:buSzPct val="90000"/>
            </a:pPr>
            <a:r>
              <a:rPr lang="zh-CN" altLang="en-US" sz="2800" dirty="0" smtClean="0">
                <a:solidFill>
                  <a:srgbClr val="FF0000"/>
                </a:solidFill>
                <a:latin typeface="微软雅黑" pitchFamily="34" charset="-122"/>
              </a:rPr>
              <a:t>高考作文基本命题形式</a:t>
            </a:r>
            <a:endParaRPr lang="zh-CN" altLang="en-US" sz="2800" dirty="0">
              <a:solidFill>
                <a:srgbClr val="FF0000"/>
              </a:solidFill>
              <a:latin typeface="微软雅黑" pitchFamily="34" charset="-122"/>
            </a:endParaRPr>
          </a:p>
        </p:txBody>
      </p:sp>
    </p:spTree>
    <p:extLst>
      <p:ext uri="{BB962C8B-B14F-4D97-AF65-F5344CB8AC3E}">
        <p14:creationId xmlns="" xmlns:p14="http://schemas.microsoft.com/office/powerpoint/2010/main" val="2497475657"/>
      </p:ext>
    </p:extLst>
  </p:cSld>
  <p:clrMapOvr>
    <a:masterClrMapping/>
  </p:clrMapOvr>
  <mc:AlternateContent xmlns:mc="http://schemas.openxmlformats.org/markup-compatibility/2006">
    <mc:Choice xmlns="" xmlns:p14="http://schemas.microsoft.com/office/powerpoint/2010/main"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randombar(horizontal)">
                                      <p:cBhvr>
                                        <p:cTn id="7" dur="500"/>
                                        <p:tgtEl>
                                          <p:spTgt spid="42"/>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9492"/>
                                        </p:tgtEl>
                                        <p:attrNameLst>
                                          <p:attrName>style.visibility</p:attrName>
                                        </p:attrNameLst>
                                      </p:cBhvr>
                                      <p:to>
                                        <p:strVal val="visible"/>
                                      </p:to>
                                    </p:set>
                                    <p:animEffect transition="in" filter="randombar(horizontal)">
                                      <p:cBhvr>
                                        <p:cTn id="11" dur="500"/>
                                        <p:tgtEl>
                                          <p:spTgt spid="19492"/>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wipe(up)">
                                      <p:cBhvr>
                                        <p:cTn id="19" dur="500"/>
                                        <p:tgtEl>
                                          <p:spTgt spid="19461"/>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469"/>
                                        </p:tgtEl>
                                        <p:attrNameLst>
                                          <p:attrName>style.visibility</p:attrName>
                                        </p:attrNameLst>
                                      </p:cBhvr>
                                      <p:to>
                                        <p:strVal val="visible"/>
                                      </p:to>
                                    </p:set>
                                    <p:animEffect transition="in" filter="wipe(up)">
                                      <p:cBhvr>
                                        <p:cTn id="27" dur="500"/>
                                        <p:tgtEl>
                                          <p:spTgt spid="19469"/>
                                        </p:tgtEl>
                                      </p:cBhvr>
                                    </p:animEffect>
                                  </p:childTnLst>
                                </p:cTn>
                              </p:par>
                            </p:childTnLst>
                          </p:cTn>
                        </p:par>
                        <p:par>
                          <p:cTn id="28" fill="hold" nodeType="afterGroup">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9470"/>
                                        </p:tgtEl>
                                        <p:attrNameLst>
                                          <p:attrName>style.visibility</p:attrName>
                                        </p:attrNameLst>
                                      </p:cBhvr>
                                      <p:to>
                                        <p:strVal val="visible"/>
                                      </p:to>
                                    </p:set>
                                    <p:animEffect transition="in" filter="wipe(up)">
                                      <p:cBhvr>
                                        <p:cTn id="31" dur="500"/>
                                        <p:tgtEl>
                                          <p:spTgt spid="19470"/>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9471"/>
                                        </p:tgtEl>
                                        <p:attrNameLst>
                                          <p:attrName>style.visibility</p:attrName>
                                        </p:attrNameLst>
                                      </p:cBhvr>
                                      <p:to>
                                        <p:strVal val="visible"/>
                                      </p:to>
                                    </p:set>
                                    <p:animEffect transition="in" filter="wipe(up)">
                                      <p:cBhvr>
                                        <p:cTn id="35" dur="500"/>
                                        <p:tgtEl>
                                          <p:spTgt spid="19471"/>
                                        </p:tgtEl>
                                      </p:cBhvr>
                                    </p:animEffect>
                                  </p:childTnLst>
                                </p:cTn>
                              </p:par>
                            </p:childTnLst>
                          </p:cTn>
                        </p:par>
                        <p:par>
                          <p:cTn id="36" fill="hold" nodeType="afterGroup">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9472"/>
                                        </p:tgtEl>
                                        <p:attrNameLst>
                                          <p:attrName>style.visibility</p:attrName>
                                        </p:attrNameLst>
                                      </p:cBhvr>
                                      <p:to>
                                        <p:strVal val="visible"/>
                                      </p:to>
                                    </p:set>
                                    <p:animEffect transition="in" filter="wipe(up)">
                                      <p:cBhvr>
                                        <p:cTn id="39" dur="500"/>
                                        <p:tgtEl>
                                          <p:spTgt spid="19472"/>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childTnLst>
                          </p:cTn>
                        </p:par>
                        <p:par>
                          <p:cTn id="44" fill="hold" nodeType="afterGroup">
                            <p:stCondLst>
                              <p:cond delay="5000"/>
                            </p:stCondLst>
                            <p:childTnLst>
                              <p:par>
                                <p:cTn id="45" presetID="22" presetClass="entr" presetSubtype="1"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par>
                          <p:cTn id="48" fill="hold" nodeType="afterGroup">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490"/>
                                        </p:tgtEl>
                                        <p:attrNameLst>
                                          <p:attrName>style.visibility</p:attrName>
                                        </p:attrNameLst>
                                      </p:cBhvr>
                                      <p:to>
                                        <p:strVal val="visible"/>
                                      </p:to>
                                    </p:set>
                                    <p:animEffect transition="in" filter="wipe(up)">
                                      <p:cBhvr>
                                        <p:cTn id="51" dur="500"/>
                                        <p:tgtEl>
                                          <p:spTgt spid="19490"/>
                                        </p:tgtEl>
                                      </p:cBhvr>
                                    </p:animEffect>
                                  </p:childTnLst>
                                </p:cTn>
                              </p:par>
                            </p:childTnLst>
                          </p:cTn>
                        </p:par>
                        <p:par>
                          <p:cTn id="52" fill="hold" nodeType="afterGroup">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19491"/>
                                        </p:tgtEl>
                                        <p:attrNameLst>
                                          <p:attrName>style.visibility</p:attrName>
                                        </p:attrNameLst>
                                      </p:cBhvr>
                                      <p:to>
                                        <p:strVal val="visible"/>
                                      </p:to>
                                    </p:set>
                                    <p:animEffect transition="in" filter="wipe(up)">
                                      <p:cBhvr>
                                        <p:cTn id="55" dur="500"/>
                                        <p:tgtEl>
                                          <p:spTgt spid="19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P spid="19469" grpId="0"/>
      <p:bldP spid="19470" grpId="0"/>
      <p:bldP spid="19471" grpId="0" animBg="1"/>
      <p:bldP spid="19472" grpId="0" animBg="1"/>
      <p:bldP spid="19490" grpId="0" animBg="1"/>
      <p:bldP spid="19491" grpId="0" animBg="1"/>
      <p:bldP spid="19492" grpId="0"/>
      <p:bldP spid="4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Text Box 30"/>
          <p:cNvSpPr txBox="1">
            <a:spLocks noChangeArrowheads="1"/>
          </p:cNvSpPr>
          <p:nvPr/>
        </p:nvSpPr>
        <p:spPr bwMode="auto">
          <a:xfrm>
            <a:off x="2771801" y="123478"/>
            <a:ext cx="3527425" cy="523220"/>
          </a:xfrm>
          <a:prstGeom prst="rect">
            <a:avLst/>
          </a:prstGeom>
          <a:noFill/>
          <a:ln w="9525">
            <a:noFill/>
            <a:miter lim="800000"/>
            <a:headEnd/>
            <a:tailEnd/>
          </a:ln>
          <a:effectLst/>
        </p:spPr>
        <p:txBody>
          <a:bodyPr lIns="91438" tIns="45719" rIns="91438" bIns="45719">
            <a:spAutoFit/>
          </a:bodyPr>
          <a:lstStyle/>
          <a:p>
            <a:pPr eaLnBrk="0" hangingPunct="0">
              <a:spcBef>
                <a:spcPct val="50000"/>
              </a:spcBef>
            </a:pPr>
            <a:r>
              <a:rPr lang="zh-CN" altLang="en-US" sz="2800" b="1" dirty="0" smtClean="0">
                <a:solidFill>
                  <a:srgbClr val="FF0000"/>
                </a:solidFill>
                <a:latin typeface="微软雅黑" pitchFamily="34" charset="-122"/>
                <a:ea typeface="微软雅黑" pitchFamily="34" charset="-122"/>
              </a:rPr>
              <a:t>从功能上看高考作文</a:t>
            </a:r>
            <a:endParaRPr lang="zh-CN" altLang="en-US" sz="2800" b="1" dirty="0">
              <a:solidFill>
                <a:srgbClr val="FF0000"/>
              </a:solidFill>
              <a:latin typeface="微软雅黑" pitchFamily="34" charset="-122"/>
              <a:ea typeface="微软雅黑" pitchFamily="34" charset="-122"/>
            </a:endParaRPr>
          </a:p>
        </p:txBody>
      </p:sp>
      <p:pic>
        <p:nvPicPr>
          <p:cNvPr id="21549" name="Picture 3" descr="C:\Documents and Settings\xiaohua.zheng\桌面\PPT\未标题-5.png"/>
          <p:cNvPicPr>
            <a:picLocks noChangeAspect="1" noChangeArrowheads="1"/>
          </p:cNvPicPr>
          <p:nvPr/>
        </p:nvPicPr>
        <p:blipFill>
          <a:blip r:embed="rId2" cstate="print"/>
          <a:srcRect/>
          <a:stretch>
            <a:fillRect/>
          </a:stretch>
        </p:blipFill>
        <p:spPr bwMode="auto">
          <a:xfrm>
            <a:off x="323528" y="2715767"/>
            <a:ext cx="8278812" cy="2238375"/>
          </a:xfrm>
          <a:prstGeom prst="rect">
            <a:avLst/>
          </a:prstGeom>
          <a:noFill/>
          <a:ln w="9525">
            <a:noFill/>
            <a:miter lim="800000"/>
            <a:headEnd/>
            <a:tailEnd/>
          </a:ln>
        </p:spPr>
      </p:pic>
      <p:sp>
        <p:nvSpPr>
          <p:cNvPr id="21550" name="Text Box 71"/>
          <p:cNvSpPr txBox="1">
            <a:spLocks noChangeArrowheads="1"/>
          </p:cNvSpPr>
          <p:nvPr/>
        </p:nvSpPr>
        <p:spPr bwMode="auto">
          <a:xfrm>
            <a:off x="1187624" y="3363839"/>
            <a:ext cx="2446338" cy="584775"/>
          </a:xfrm>
          <a:prstGeom prst="rect">
            <a:avLst/>
          </a:prstGeom>
          <a:noFill/>
          <a:ln w="9525">
            <a:noFill/>
            <a:miter lim="800000"/>
            <a:headEnd/>
            <a:tailEnd/>
          </a:ln>
        </p:spPr>
        <p:txBody>
          <a:bodyPr lIns="91438" tIns="45719" rIns="91438" bIns="45719">
            <a:spAutoFit/>
          </a:bodyPr>
          <a:lstStyle/>
          <a:p>
            <a:pPr>
              <a:spcBef>
                <a:spcPct val="50000"/>
              </a:spcBef>
            </a:pPr>
            <a:r>
              <a:rPr lang="zh-CN" altLang="zh-CN" sz="3200" b="1" dirty="0" smtClean="0">
                <a:solidFill>
                  <a:srgbClr val="0000FF"/>
                </a:solidFill>
                <a:latin typeface="微软雅黑" pitchFamily="34" charset="-122"/>
                <a:ea typeface="微软雅黑" pitchFamily="34" charset="-122"/>
              </a:rPr>
              <a:t>阐释型作文</a:t>
            </a:r>
            <a:endParaRPr lang="zh-CN" altLang="en-US" sz="3200" b="1" dirty="0">
              <a:solidFill>
                <a:srgbClr val="0000FF"/>
              </a:solidFill>
              <a:latin typeface="微软雅黑" pitchFamily="34" charset="-122"/>
              <a:ea typeface="微软雅黑" pitchFamily="34" charset="-122"/>
            </a:endParaRPr>
          </a:p>
        </p:txBody>
      </p:sp>
      <p:sp>
        <p:nvSpPr>
          <p:cNvPr id="21551" name="Text Box 71"/>
          <p:cNvSpPr txBox="1">
            <a:spLocks noChangeArrowheads="1"/>
          </p:cNvSpPr>
          <p:nvPr/>
        </p:nvSpPr>
        <p:spPr bwMode="auto">
          <a:xfrm>
            <a:off x="5292080" y="3363839"/>
            <a:ext cx="3456384" cy="584775"/>
          </a:xfrm>
          <a:prstGeom prst="rect">
            <a:avLst/>
          </a:prstGeom>
          <a:noFill/>
          <a:ln w="9525">
            <a:noFill/>
            <a:miter lim="800000"/>
            <a:headEnd/>
            <a:tailEnd/>
          </a:ln>
        </p:spPr>
        <p:txBody>
          <a:bodyPr wrap="square" lIns="91438" tIns="45719" rIns="91438" bIns="45719">
            <a:spAutoFit/>
          </a:bodyPr>
          <a:lstStyle/>
          <a:p>
            <a:pPr>
              <a:spcBef>
                <a:spcPct val="50000"/>
              </a:spcBef>
            </a:pPr>
            <a:r>
              <a:rPr lang="zh-CN" altLang="zh-CN" sz="3200" b="1" dirty="0" smtClean="0">
                <a:solidFill>
                  <a:srgbClr val="0000FF"/>
                </a:solidFill>
                <a:latin typeface="微软雅黑" pitchFamily="34" charset="-122"/>
                <a:ea typeface="微软雅黑" pitchFamily="34" charset="-122"/>
              </a:rPr>
              <a:t>任务驱动型作文</a:t>
            </a:r>
            <a:endParaRPr lang="zh-CN" altLang="en-US" sz="3200" b="1" dirty="0">
              <a:solidFill>
                <a:srgbClr val="0000FF"/>
              </a:solidFill>
              <a:latin typeface="微软雅黑" pitchFamily="34" charset="-122"/>
              <a:ea typeface="微软雅黑" pitchFamily="34" charset="-122"/>
            </a:endParaRPr>
          </a:p>
        </p:txBody>
      </p:sp>
      <p:cxnSp>
        <p:nvCxnSpPr>
          <p:cNvPr id="37" name="直接连接符 36"/>
          <p:cNvCxnSpPr>
            <a:cxnSpLocks noChangeShapeType="1"/>
          </p:cNvCxnSpPr>
          <p:nvPr/>
        </p:nvCxnSpPr>
        <p:spPr bwMode="auto">
          <a:xfrm rot="5400000" flipH="1" flipV="1">
            <a:off x="3831060" y="3816747"/>
            <a:ext cx="1339454" cy="1588"/>
          </a:xfrm>
          <a:prstGeom prst="line">
            <a:avLst/>
          </a:prstGeom>
          <a:noFill/>
          <a:ln w="25400" algn="ctr">
            <a:solidFill>
              <a:srgbClr val="000000"/>
            </a:solidFill>
            <a:round/>
            <a:headEnd/>
            <a:tailEnd/>
          </a:ln>
          <a:effectLst>
            <a:outerShdw dist="20000" dir="5400000" rotWithShape="0">
              <a:srgbClr val="000000">
                <a:alpha val="37999"/>
              </a:srgbClr>
            </a:outerShdw>
          </a:effectLst>
        </p:spPr>
      </p:cxnSp>
      <p:grpSp>
        <p:nvGrpSpPr>
          <p:cNvPr id="2" name="Group 58"/>
          <p:cNvGrpSpPr>
            <a:grpSpLocks/>
          </p:cNvGrpSpPr>
          <p:nvPr/>
        </p:nvGrpSpPr>
        <p:grpSpPr bwMode="auto">
          <a:xfrm>
            <a:off x="4211960" y="3435846"/>
            <a:ext cx="428625" cy="551260"/>
            <a:chOff x="2745" y="2466"/>
            <a:chExt cx="270" cy="463"/>
          </a:xfrm>
        </p:grpSpPr>
        <p:grpSp>
          <p:nvGrpSpPr>
            <p:cNvPr id="3" name="Group 57"/>
            <p:cNvGrpSpPr>
              <a:grpSpLocks/>
            </p:cNvGrpSpPr>
            <p:nvPr/>
          </p:nvGrpSpPr>
          <p:grpSpPr bwMode="auto">
            <a:xfrm>
              <a:off x="2766" y="2466"/>
              <a:ext cx="249" cy="193"/>
              <a:chOff x="2766" y="2466"/>
              <a:chExt cx="249" cy="193"/>
            </a:xfrm>
          </p:grpSpPr>
          <p:sp>
            <p:nvSpPr>
              <p:cNvPr id="11" name="AutoShape 36"/>
              <p:cNvSpPr>
                <a:spLocks noChangeArrowheads="1"/>
              </p:cNvSpPr>
              <p:nvPr/>
            </p:nvSpPr>
            <p:spPr bwMode="gray">
              <a:xfrm>
                <a:off x="2766" y="2466"/>
                <a:ext cx="114" cy="193"/>
              </a:xfrm>
              <a:prstGeom prst="chevron">
                <a:avLst>
                  <a:gd name="adj" fmla="val 52514"/>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solidFill>
                    <a:srgbClr val="9BD3E5"/>
                  </a:solidFill>
                </a:endParaRPr>
              </a:p>
            </p:txBody>
          </p:sp>
          <p:sp>
            <p:nvSpPr>
              <p:cNvPr id="12" name="AutoShape 51"/>
              <p:cNvSpPr>
                <a:spLocks noChangeArrowheads="1"/>
              </p:cNvSpPr>
              <p:nvPr/>
            </p:nvSpPr>
            <p:spPr bwMode="gray">
              <a:xfrm>
                <a:off x="2901" y="2466"/>
                <a:ext cx="114" cy="193"/>
              </a:xfrm>
              <a:prstGeom prst="chevron">
                <a:avLst>
                  <a:gd name="adj" fmla="val 52514"/>
                </a:avLst>
              </a:prstGeom>
              <a:ln>
                <a:headEnd/>
                <a:tailEnd/>
              </a:ln>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solidFill>
                    <a:srgbClr val="9BD3E5"/>
                  </a:solidFill>
                </a:endParaRPr>
              </a:p>
            </p:txBody>
          </p:sp>
        </p:grpSp>
        <p:sp>
          <p:nvSpPr>
            <p:cNvPr id="13" name="AutoShape 52"/>
            <p:cNvSpPr>
              <a:spLocks noChangeArrowheads="1"/>
            </p:cNvSpPr>
            <p:nvPr/>
          </p:nvSpPr>
          <p:spPr bwMode="gray">
            <a:xfrm rot="10800000">
              <a:off x="2880" y="2736"/>
              <a:ext cx="113" cy="193"/>
            </a:xfrm>
            <a:prstGeom prst="chevron">
              <a:avLst>
                <a:gd name="adj" fmla="val 52514"/>
              </a:avLst>
            </a:prstGeom>
            <a:gradFill rotWithShape="1">
              <a:gsLst>
                <a:gs pos="0">
                  <a:srgbClr val="769535"/>
                </a:gs>
                <a:gs pos="80000">
                  <a:srgbClr val="9BC348"/>
                </a:gs>
                <a:gs pos="100000">
                  <a:srgbClr val="9CC746"/>
                </a:gs>
              </a:gsLst>
              <a:lin ang="16200000"/>
            </a:gradFill>
            <a:ln w="9525" algn="ctr">
              <a:solidFill>
                <a:srgbClr val="98B954"/>
              </a:solidFill>
              <a:miter lim="800000"/>
              <a:headEnd/>
              <a:tailEnd/>
            </a:ln>
            <a:effectLst>
              <a:outerShdw dist="23000" dir="5400000" rotWithShape="0">
                <a:srgbClr val="000000">
                  <a:alpha val="34999"/>
                </a:srgbClr>
              </a:outerShdw>
            </a:effectLst>
          </p:spPr>
          <p:txBody>
            <a:bodyPr rot="10800000" wrap="none" anchor="ctr"/>
            <a:lstStyle/>
            <a:p>
              <a:endParaRPr lang="zh-CN" altLang="en-US">
                <a:solidFill>
                  <a:srgbClr val="9BD3E5"/>
                </a:solidFill>
                <a:ea typeface="宋体" pitchFamily="2" charset="-122"/>
              </a:endParaRPr>
            </a:p>
          </p:txBody>
        </p:sp>
        <p:sp>
          <p:nvSpPr>
            <p:cNvPr id="14" name="AutoShape 53"/>
            <p:cNvSpPr>
              <a:spLocks noChangeArrowheads="1"/>
            </p:cNvSpPr>
            <p:nvPr/>
          </p:nvSpPr>
          <p:spPr bwMode="gray">
            <a:xfrm rot="10800000">
              <a:off x="2745" y="2736"/>
              <a:ext cx="113" cy="193"/>
            </a:xfrm>
            <a:prstGeom prst="chevron">
              <a:avLst>
                <a:gd name="adj" fmla="val 52514"/>
              </a:avLst>
            </a:prstGeom>
            <a:gradFill rotWithShape="1">
              <a:gsLst>
                <a:gs pos="0">
                  <a:srgbClr val="769535"/>
                </a:gs>
                <a:gs pos="80000">
                  <a:srgbClr val="9BC348"/>
                </a:gs>
                <a:gs pos="100000">
                  <a:srgbClr val="9CC746"/>
                </a:gs>
              </a:gsLst>
              <a:lin ang="16200000"/>
            </a:gradFill>
            <a:ln w="9525" algn="ctr">
              <a:solidFill>
                <a:srgbClr val="98B954"/>
              </a:solidFill>
              <a:miter lim="800000"/>
              <a:headEnd/>
              <a:tailEnd/>
            </a:ln>
            <a:effectLst>
              <a:outerShdw dist="23000" dir="5400000" rotWithShape="0">
                <a:srgbClr val="000000">
                  <a:alpha val="34999"/>
                </a:srgbClr>
              </a:outerShdw>
            </a:effectLst>
          </p:spPr>
          <p:txBody>
            <a:bodyPr rot="10800000" wrap="none" anchor="ctr"/>
            <a:lstStyle/>
            <a:p>
              <a:endParaRPr lang="zh-CN" altLang="en-US">
                <a:solidFill>
                  <a:srgbClr val="9BD3E5"/>
                </a:solidFill>
                <a:ea typeface="宋体" pitchFamily="2" charset="-122"/>
              </a:endParaRPr>
            </a:p>
          </p:txBody>
        </p:sp>
      </p:grpSp>
      <p:sp>
        <p:nvSpPr>
          <p:cNvPr id="21557" name="TextBox 4"/>
          <p:cNvSpPr txBox="1">
            <a:spLocks noChangeArrowheads="1"/>
          </p:cNvSpPr>
          <p:nvPr/>
        </p:nvSpPr>
        <p:spPr bwMode="auto">
          <a:xfrm>
            <a:off x="323529" y="555527"/>
            <a:ext cx="2880320" cy="2585321"/>
          </a:xfrm>
          <a:prstGeom prst="rect">
            <a:avLst/>
          </a:prstGeom>
          <a:noFill/>
          <a:ln w="9525">
            <a:noFill/>
            <a:miter lim="800000"/>
            <a:headEnd/>
            <a:tailEnd/>
          </a:ln>
        </p:spPr>
        <p:txBody>
          <a:bodyPr wrap="square" lIns="91438" tIns="45719" rIns="91438" bIns="45719">
            <a:spAutoFit/>
          </a:bodyPr>
          <a:lstStyle/>
          <a:p>
            <a:r>
              <a:rPr lang="zh-CN" altLang="zh-CN" dirty="0" smtClean="0">
                <a:solidFill>
                  <a:srgbClr val="0000FF"/>
                </a:solidFill>
                <a:latin typeface="方正姚体" pitchFamily="2" charset="-122"/>
                <a:ea typeface="方正姚体" pitchFamily="2" charset="-122"/>
              </a:rPr>
              <a:t>阐释型作文是指考生根据给定的相对固定的主题范围，确定写作的中心，尽可能地调动已掌握的知识资源和背景材料，丰富、完善和填充，并对业已确定的主题进行论证，利于体现考生在破题、立意、写作中展现出的一致性。</a:t>
            </a:r>
            <a:endParaRPr lang="en-IN" altLang="zh-CN" dirty="0">
              <a:solidFill>
                <a:srgbClr val="0000FF"/>
              </a:solidFill>
              <a:latin typeface="方正姚体" pitchFamily="2" charset="-122"/>
              <a:ea typeface="方正姚体" pitchFamily="2" charset="-122"/>
            </a:endParaRPr>
          </a:p>
        </p:txBody>
      </p:sp>
      <p:sp>
        <p:nvSpPr>
          <p:cNvPr id="21559" name="TextBox 4"/>
          <p:cNvSpPr txBox="1">
            <a:spLocks noChangeArrowheads="1"/>
          </p:cNvSpPr>
          <p:nvPr/>
        </p:nvSpPr>
        <p:spPr bwMode="auto">
          <a:xfrm>
            <a:off x="5724129" y="699542"/>
            <a:ext cx="2592139" cy="1477325"/>
          </a:xfrm>
          <a:prstGeom prst="rect">
            <a:avLst/>
          </a:prstGeom>
          <a:noFill/>
          <a:ln w="9525">
            <a:noFill/>
            <a:miter lim="800000"/>
            <a:headEnd/>
            <a:tailEnd/>
          </a:ln>
        </p:spPr>
        <p:txBody>
          <a:bodyPr wrap="square" lIns="91438" tIns="45719" rIns="91438" bIns="45719">
            <a:spAutoFit/>
          </a:bodyPr>
          <a:lstStyle/>
          <a:p>
            <a:r>
              <a:rPr lang="zh-CN" altLang="zh-CN" dirty="0" smtClean="0">
                <a:solidFill>
                  <a:srgbClr val="0000FF"/>
                </a:solidFill>
                <a:latin typeface="方正姚体" pitchFamily="2" charset="-122"/>
                <a:ea typeface="方正姚体" pitchFamily="2" charset="-122"/>
              </a:rPr>
              <a:t>材料型作文中增加任务驱动型指令则较好地解决了材料型作文的泛角度与阐释型作文收缩性之间的矛盾</a:t>
            </a:r>
            <a:endParaRPr lang="en-IN" altLang="zh-CN" b="1" dirty="0">
              <a:solidFill>
                <a:srgbClr val="0000FF"/>
              </a:solidFill>
              <a:latin typeface="方正姚体" pitchFamily="2" charset="-122"/>
              <a:ea typeface="方正姚体" pitchFamily="2" charset="-122"/>
            </a:endParaRPr>
          </a:p>
        </p:txBody>
      </p:sp>
    </p:spTree>
    <p:extLst>
      <p:ext uri="{BB962C8B-B14F-4D97-AF65-F5344CB8AC3E}">
        <p14:creationId xmlns="" xmlns:p14="http://schemas.microsoft.com/office/powerpoint/2010/main" val="3209608278"/>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21549"/>
                                        </p:tgtEl>
                                        <p:attrNameLst>
                                          <p:attrName>style.visibility</p:attrName>
                                        </p:attrNameLst>
                                      </p:cBhvr>
                                      <p:to>
                                        <p:strVal val="visible"/>
                                      </p:to>
                                    </p:set>
                                    <p:anim calcmode="lin" valueType="num">
                                      <p:cBhvr>
                                        <p:cTn id="7" dur="500" decel="50000" fill="hold">
                                          <p:stCondLst>
                                            <p:cond delay="0"/>
                                          </p:stCondLst>
                                        </p:cTn>
                                        <p:tgtEl>
                                          <p:spTgt spid="2154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154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1549"/>
                                        </p:tgtEl>
                                        <p:attrNameLst>
                                          <p:attrName>ppt_w</p:attrName>
                                        </p:attrNameLst>
                                      </p:cBhvr>
                                      <p:tavLst>
                                        <p:tav tm="0">
                                          <p:val>
                                            <p:strVal val="#ppt_w*.05"/>
                                          </p:val>
                                        </p:tav>
                                        <p:tav tm="100000">
                                          <p:val>
                                            <p:strVal val="#ppt_w"/>
                                          </p:val>
                                        </p:tav>
                                      </p:tavLst>
                                    </p:anim>
                                    <p:anim calcmode="lin" valueType="num">
                                      <p:cBhvr>
                                        <p:cTn id="10" dur="1000" fill="hold"/>
                                        <p:tgtEl>
                                          <p:spTgt spid="2154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154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154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154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1549"/>
                                        </p:tgtEl>
                                      </p:cBhvr>
                                    </p:animEffect>
                                  </p:childTnLst>
                                </p:cTn>
                              </p:par>
                            </p:childTnLst>
                          </p:cTn>
                        </p:par>
                        <p:par>
                          <p:cTn id="15" fill="hold" nodeType="afterGroup">
                            <p:stCondLst>
                              <p:cond delay="1000"/>
                            </p:stCondLst>
                            <p:childTnLst>
                              <p:par>
                                <p:cTn id="16" presetID="12" presetClass="entr" presetSubtype="4"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slide(fromBottom)">
                                      <p:cBhvr>
                                        <p:cTn id="18" dur="500"/>
                                        <p:tgtEl>
                                          <p:spTgt spid="37"/>
                                        </p:tgtEl>
                                      </p:cBhvr>
                                    </p:animEffect>
                                  </p:childTnLst>
                                </p:cTn>
                              </p:par>
                            </p:childTnLst>
                          </p:cTn>
                        </p:par>
                        <p:par>
                          <p:cTn id="19" fill="hold" nodeType="afterGroup">
                            <p:stCondLst>
                              <p:cond delay="15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500"/>
                            </p:stCondLst>
                            <p:childTnLst>
                              <p:par>
                                <p:cTn id="26" presetID="38" presetClass="entr" presetSubtype="0" accel="50000" fill="hold" grpId="0" nodeType="afterEffect">
                                  <p:stCondLst>
                                    <p:cond delay="0"/>
                                  </p:stCondLst>
                                  <p:iterate type="lt">
                                    <p:tmPct val="50000"/>
                                  </p:iterate>
                                  <p:childTnLst>
                                    <p:set>
                                      <p:cBhvr>
                                        <p:cTn id="27" dur="1" fill="hold">
                                          <p:stCondLst>
                                            <p:cond delay="0"/>
                                          </p:stCondLst>
                                        </p:cTn>
                                        <p:tgtEl>
                                          <p:spTgt spid="21550"/>
                                        </p:tgtEl>
                                        <p:attrNameLst>
                                          <p:attrName>style.visibility</p:attrName>
                                        </p:attrNameLst>
                                      </p:cBhvr>
                                      <p:to>
                                        <p:strVal val="visible"/>
                                      </p:to>
                                    </p:set>
                                    <p:set>
                                      <p:cBhvr>
                                        <p:cTn id="28" dur="455" fill="hold">
                                          <p:stCondLst>
                                            <p:cond delay="0"/>
                                          </p:stCondLst>
                                        </p:cTn>
                                        <p:tgtEl>
                                          <p:spTgt spid="21550"/>
                                        </p:tgtEl>
                                        <p:attrNameLst>
                                          <p:attrName>style.rotation</p:attrName>
                                        </p:attrNameLst>
                                      </p:cBhvr>
                                      <p:to>
                                        <p:strVal val="-45.0"/>
                                      </p:to>
                                    </p:set>
                                    <p:anim calcmode="lin" valueType="num">
                                      <p:cBhvr>
                                        <p:cTn id="29" dur="455" fill="hold">
                                          <p:stCondLst>
                                            <p:cond delay="455"/>
                                          </p:stCondLst>
                                        </p:cTn>
                                        <p:tgtEl>
                                          <p:spTgt spid="21550"/>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21550"/>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21550"/>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21550"/>
                                        </p:tgtEl>
                                        <p:attrNameLst>
                                          <p:attrName>ppt_y</p:attrName>
                                        </p:attrNameLst>
                                      </p:cBhvr>
                                      <p:tavLst>
                                        <p:tav tm="0">
                                          <p:val>
                                            <p:strVal val="#ppt_y-(0.354*#ppt_w-0.172*#ppt_h)"/>
                                          </p:val>
                                        </p:tav>
                                        <p:tav tm="100000">
                                          <p:val>
                                            <p:strVal val="#ppt_y"/>
                                          </p:val>
                                        </p:tav>
                                      </p:tavLst>
                                    </p:anim>
                                  </p:childTnLst>
                                </p:cTn>
                              </p:par>
                            </p:childTnLst>
                          </p:cTn>
                        </p:par>
                        <p:par>
                          <p:cTn id="33" fill="hold" nodeType="afterGroup">
                            <p:stCondLst>
                              <p:cond delay="5500"/>
                            </p:stCondLst>
                            <p:childTnLst>
                              <p:par>
                                <p:cTn id="34" presetID="38" presetClass="entr" presetSubtype="0" accel="50000" fill="hold" grpId="0" nodeType="afterEffect">
                                  <p:stCondLst>
                                    <p:cond delay="0"/>
                                  </p:stCondLst>
                                  <p:iterate type="lt">
                                    <p:tmPct val="50000"/>
                                  </p:iterate>
                                  <p:childTnLst>
                                    <p:set>
                                      <p:cBhvr>
                                        <p:cTn id="35" dur="1" fill="hold">
                                          <p:stCondLst>
                                            <p:cond delay="0"/>
                                          </p:stCondLst>
                                        </p:cTn>
                                        <p:tgtEl>
                                          <p:spTgt spid="21551"/>
                                        </p:tgtEl>
                                        <p:attrNameLst>
                                          <p:attrName>style.visibility</p:attrName>
                                        </p:attrNameLst>
                                      </p:cBhvr>
                                      <p:to>
                                        <p:strVal val="visible"/>
                                      </p:to>
                                    </p:set>
                                    <p:set>
                                      <p:cBhvr>
                                        <p:cTn id="36" dur="455" fill="hold">
                                          <p:stCondLst>
                                            <p:cond delay="0"/>
                                          </p:stCondLst>
                                        </p:cTn>
                                        <p:tgtEl>
                                          <p:spTgt spid="21551"/>
                                        </p:tgtEl>
                                        <p:attrNameLst>
                                          <p:attrName>style.rotation</p:attrName>
                                        </p:attrNameLst>
                                      </p:cBhvr>
                                      <p:to>
                                        <p:strVal val="-45.0"/>
                                      </p:to>
                                    </p:set>
                                    <p:anim calcmode="lin" valueType="num">
                                      <p:cBhvr>
                                        <p:cTn id="37" dur="455" fill="hold">
                                          <p:stCondLst>
                                            <p:cond delay="455"/>
                                          </p:stCondLst>
                                        </p:cTn>
                                        <p:tgtEl>
                                          <p:spTgt spid="21551"/>
                                        </p:tgtEl>
                                        <p:attrNameLst>
                                          <p:attrName>style.rotation</p:attrName>
                                        </p:attrNameLst>
                                      </p:cBhvr>
                                      <p:tavLst>
                                        <p:tav tm="0">
                                          <p:val>
                                            <p:fltVal val="-45"/>
                                          </p:val>
                                        </p:tav>
                                        <p:tav tm="69900">
                                          <p:val>
                                            <p:fltVal val="45"/>
                                          </p:val>
                                        </p:tav>
                                        <p:tav tm="100000">
                                          <p:val>
                                            <p:fltVal val="0"/>
                                          </p:val>
                                        </p:tav>
                                      </p:tavLst>
                                    </p:anim>
                                    <p:anim calcmode="lin" valueType="num">
                                      <p:cBhvr>
                                        <p:cTn id="38" dur="455" fill="hold">
                                          <p:stCondLst>
                                            <p:cond delay="0"/>
                                          </p:stCondLst>
                                        </p:cTn>
                                        <p:tgtEl>
                                          <p:spTgt spid="21551"/>
                                        </p:tgtEl>
                                        <p:attrNameLst>
                                          <p:attrName>ppt_y</p:attrName>
                                        </p:attrNameLst>
                                      </p:cBhvr>
                                      <p:tavLst>
                                        <p:tav tm="0">
                                          <p:val>
                                            <p:strVal val="#ppt_y-1"/>
                                          </p:val>
                                        </p:tav>
                                        <p:tav tm="100000">
                                          <p:val>
                                            <p:strVal val="#ppt_y-(0.354*#ppt_w-0.172*#ppt_h)"/>
                                          </p:val>
                                        </p:tav>
                                      </p:tavLst>
                                    </p:anim>
                                    <p:anim calcmode="lin" valueType="num">
                                      <p:cBhvr>
                                        <p:cTn id="39" dur="156" decel="50000" autoRev="1" fill="hold">
                                          <p:stCondLst>
                                            <p:cond delay="455"/>
                                          </p:stCondLst>
                                        </p:cTn>
                                        <p:tgtEl>
                                          <p:spTgt spid="21551"/>
                                        </p:tgtEl>
                                        <p:attrNameLst>
                                          <p:attrName>ppt_y</p:attrName>
                                        </p:attrNameLst>
                                      </p:cBhvr>
                                      <p:tavLst>
                                        <p:tav tm="0">
                                          <p:val>
                                            <p:strVal val="#ppt_y-(0.354*#ppt_w-0.172*#ppt_h)"/>
                                          </p:val>
                                        </p:tav>
                                        <p:tav tm="100000">
                                          <p:val>
                                            <p:strVal val="#ppt_y-(0.354*#ppt_w-0.172*#ppt_h)-#ppt_h/2"/>
                                          </p:val>
                                        </p:tav>
                                      </p:tavLst>
                                    </p:anim>
                                    <p:anim calcmode="lin" valueType="num">
                                      <p:cBhvr>
                                        <p:cTn id="40" dur="136" fill="hold">
                                          <p:stCondLst>
                                            <p:cond delay="864"/>
                                          </p:stCondLst>
                                        </p:cTn>
                                        <p:tgtEl>
                                          <p:spTgt spid="21551"/>
                                        </p:tgtEl>
                                        <p:attrNameLst>
                                          <p:attrName>ppt_y</p:attrName>
                                        </p:attrNameLst>
                                      </p:cBhvr>
                                      <p:tavLst>
                                        <p:tav tm="0">
                                          <p:val>
                                            <p:strVal val="#ppt_y-(0.354*#ppt_w-0.172*#ppt_h)"/>
                                          </p:val>
                                        </p:tav>
                                        <p:tav tm="100000">
                                          <p:val>
                                            <p:strVal val="#ppt_y"/>
                                          </p:val>
                                        </p:tav>
                                      </p:tavLst>
                                    </p:anim>
                                  </p:childTnLst>
                                </p:cTn>
                              </p:par>
                            </p:childTnLst>
                          </p:cTn>
                        </p:par>
                        <p:par>
                          <p:cTn id="41" fill="hold" nodeType="afterGroup">
                            <p:stCondLst>
                              <p:cond delay="9500"/>
                            </p:stCondLst>
                            <p:childTnLst>
                              <p:par>
                                <p:cTn id="42" presetID="2" presetClass="entr" presetSubtype="4" fill="hold" grpId="0" nodeType="afterEffect">
                                  <p:stCondLst>
                                    <p:cond delay="0"/>
                                  </p:stCondLst>
                                  <p:childTnLst>
                                    <p:set>
                                      <p:cBhvr>
                                        <p:cTn id="43" dur="1" fill="hold">
                                          <p:stCondLst>
                                            <p:cond delay="0"/>
                                          </p:stCondLst>
                                        </p:cTn>
                                        <p:tgtEl>
                                          <p:spTgt spid="21557"/>
                                        </p:tgtEl>
                                        <p:attrNameLst>
                                          <p:attrName>style.visibility</p:attrName>
                                        </p:attrNameLst>
                                      </p:cBhvr>
                                      <p:to>
                                        <p:strVal val="visible"/>
                                      </p:to>
                                    </p:set>
                                    <p:anim calcmode="lin" valueType="num">
                                      <p:cBhvr additive="base">
                                        <p:cTn id="44" dur="500" fill="hold"/>
                                        <p:tgtEl>
                                          <p:spTgt spid="21557"/>
                                        </p:tgtEl>
                                        <p:attrNameLst>
                                          <p:attrName>ppt_x</p:attrName>
                                        </p:attrNameLst>
                                      </p:cBhvr>
                                      <p:tavLst>
                                        <p:tav tm="0">
                                          <p:val>
                                            <p:strVal val="#ppt_x"/>
                                          </p:val>
                                        </p:tav>
                                        <p:tav tm="100000">
                                          <p:val>
                                            <p:strVal val="#ppt_x"/>
                                          </p:val>
                                        </p:tav>
                                      </p:tavLst>
                                    </p:anim>
                                    <p:anim calcmode="lin" valueType="num">
                                      <p:cBhvr additive="base">
                                        <p:cTn id="45" dur="500" fill="hold"/>
                                        <p:tgtEl>
                                          <p:spTgt spid="21557"/>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10000"/>
                            </p:stCondLst>
                            <p:childTnLst>
                              <p:par>
                                <p:cTn id="47" presetID="2" presetClass="entr" presetSubtype="4" fill="hold" grpId="0" nodeType="afterEffect">
                                  <p:stCondLst>
                                    <p:cond delay="0"/>
                                  </p:stCondLst>
                                  <p:childTnLst>
                                    <p:set>
                                      <p:cBhvr>
                                        <p:cTn id="48" dur="1" fill="hold">
                                          <p:stCondLst>
                                            <p:cond delay="0"/>
                                          </p:stCondLst>
                                        </p:cTn>
                                        <p:tgtEl>
                                          <p:spTgt spid="21559"/>
                                        </p:tgtEl>
                                        <p:attrNameLst>
                                          <p:attrName>style.visibility</p:attrName>
                                        </p:attrNameLst>
                                      </p:cBhvr>
                                      <p:to>
                                        <p:strVal val="visible"/>
                                      </p:to>
                                    </p:set>
                                    <p:anim calcmode="lin" valueType="num">
                                      <p:cBhvr additive="base">
                                        <p:cTn id="49" dur="500" fill="hold"/>
                                        <p:tgtEl>
                                          <p:spTgt spid="21559"/>
                                        </p:tgtEl>
                                        <p:attrNameLst>
                                          <p:attrName>ppt_x</p:attrName>
                                        </p:attrNameLst>
                                      </p:cBhvr>
                                      <p:tavLst>
                                        <p:tav tm="0">
                                          <p:val>
                                            <p:strVal val="#ppt_x"/>
                                          </p:val>
                                        </p:tav>
                                        <p:tav tm="100000">
                                          <p:val>
                                            <p:strVal val="#ppt_x"/>
                                          </p:val>
                                        </p:tav>
                                      </p:tavLst>
                                    </p:anim>
                                    <p:anim calcmode="lin" valueType="num">
                                      <p:cBhvr additive="base">
                                        <p:cTn id="50" dur="500" fill="hold"/>
                                        <p:tgtEl>
                                          <p:spTgt spid="215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50" grpId="0"/>
      <p:bldP spid="21551" grpId="0"/>
      <p:bldP spid="21557" grpId="0"/>
      <p:bldP spid="2155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6"/>
          <p:cNvGrpSpPr>
            <a:grpSpLocks/>
          </p:cNvGrpSpPr>
          <p:nvPr/>
        </p:nvGrpSpPr>
        <p:grpSpPr bwMode="auto">
          <a:xfrm>
            <a:off x="3911602" y="3420007"/>
            <a:ext cx="1103313" cy="1190258"/>
            <a:chOff x="148" y="14"/>
            <a:chExt cx="793" cy="855"/>
          </a:xfrm>
        </p:grpSpPr>
        <p:pic>
          <p:nvPicPr>
            <p:cNvPr id="21516" name="Picture 45"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73" y="14"/>
              <a:ext cx="732" cy="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 name="Group 60"/>
            <p:cNvGrpSpPr>
              <a:grpSpLocks/>
            </p:cNvGrpSpPr>
            <p:nvPr/>
          </p:nvGrpSpPr>
          <p:grpSpPr bwMode="auto">
            <a:xfrm rot="-1297425" flipH="1" flipV="1">
              <a:off x="148" y="679"/>
              <a:ext cx="793" cy="190"/>
              <a:chOff x="0" y="0"/>
              <a:chExt cx="893" cy="246"/>
            </a:xfrm>
          </p:grpSpPr>
          <p:grpSp>
            <p:nvGrpSpPr>
              <p:cNvPr id="4" name="Group 61"/>
              <p:cNvGrpSpPr>
                <a:grpSpLocks/>
              </p:cNvGrpSpPr>
              <p:nvPr/>
            </p:nvGrpSpPr>
            <p:grpSpPr bwMode="auto">
              <a:xfrm>
                <a:off x="0" y="0"/>
                <a:ext cx="743" cy="185"/>
                <a:chOff x="0" y="0"/>
                <a:chExt cx="1118" cy="279"/>
              </a:xfrm>
            </p:grpSpPr>
            <p:sp>
              <p:nvSpPr>
                <p:cNvPr id="21524" name="AutoShape 48"/>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5" name="AutoShape 49"/>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6" name="AutoShape 50"/>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7" name="AutoShape 51"/>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grpSp>
          <p:grpSp>
            <p:nvGrpSpPr>
              <p:cNvPr id="5" name="Group 66"/>
              <p:cNvGrpSpPr>
                <a:grpSpLocks/>
              </p:cNvGrpSpPr>
              <p:nvPr/>
            </p:nvGrpSpPr>
            <p:grpSpPr bwMode="auto">
              <a:xfrm rot="1353540">
                <a:off x="150" y="60"/>
                <a:ext cx="743" cy="186"/>
                <a:chOff x="0" y="0"/>
                <a:chExt cx="1118" cy="279"/>
              </a:xfrm>
            </p:grpSpPr>
            <p:sp>
              <p:nvSpPr>
                <p:cNvPr id="21520" name="AutoShape 53"/>
                <p:cNvSpPr>
                  <a:spLocks noChangeArrowheads="1"/>
                </p:cNvSpPr>
                <p:nvPr/>
              </p:nvSpPr>
              <p:spPr bwMode="auto">
                <a:xfrm rot="5263130">
                  <a:off x="293" y="-294"/>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1" name="AutoShape 54"/>
                <p:cNvSpPr>
                  <a:spLocks noChangeArrowheads="1"/>
                </p:cNvSpPr>
                <p:nvPr/>
              </p:nvSpPr>
              <p:spPr bwMode="auto">
                <a:xfrm rot="6078281">
                  <a:off x="429" y="-294"/>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2" name="AutoShape 55"/>
                <p:cNvSpPr>
                  <a:spLocks noChangeArrowheads="1"/>
                </p:cNvSpPr>
                <p:nvPr/>
              </p:nvSpPr>
              <p:spPr bwMode="auto">
                <a:xfrm rot="6373927">
                  <a:off x="505" y="-272"/>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sp>
              <p:nvSpPr>
                <p:cNvPr id="21523" name="AutoShape 56"/>
                <p:cNvSpPr>
                  <a:spLocks noChangeArrowheads="1"/>
                </p:cNvSpPr>
                <p:nvPr/>
              </p:nvSpPr>
              <p:spPr bwMode="auto">
                <a:xfrm rot="6906312">
                  <a:off x="595" y="-242"/>
                  <a:ext cx="227" cy="816"/>
                </a:xfrm>
                <a:prstGeom prst="moon">
                  <a:avLst>
                    <a:gd name="adj" fmla="val 49773"/>
                  </a:avLst>
                </a:prstGeom>
                <a:solidFill>
                  <a:srgbClr val="F8F8F8">
                    <a:alpha val="392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zh-CN" altLang="en-US">
                    <a:solidFill>
                      <a:prstClr val="black"/>
                    </a:solidFill>
                    <a:latin typeface="微软雅黑" pitchFamily="34" charset="-122"/>
                  </a:endParaRPr>
                </a:p>
              </p:txBody>
            </p:sp>
          </p:grpSp>
        </p:grpSp>
      </p:grpSp>
      <p:pic>
        <p:nvPicPr>
          <p:cNvPr id="101" name="图片 100"/>
          <p:cNvPicPr>
            <a:picLocks noChangeAspect="1"/>
          </p:cNvPicPr>
          <p:nvPr/>
        </p:nvPicPr>
        <p:blipFill>
          <a:blip r:embed="rId4" cstate="print">
            <a:extLst>
              <a:ext uri="{28A0092B-C50C-407E-A947-70E740481C1C}">
                <a14:useLocalDpi xmlns="" xmlns:a14="http://schemas.microsoft.com/office/drawing/2010/main" val="0"/>
              </a:ext>
            </a:extLst>
          </a:blip>
          <a:srcRect l="10524" t="2715"/>
          <a:stretch>
            <a:fillRect/>
          </a:stretch>
        </p:blipFill>
        <p:spPr bwMode="auto">
          <a:xfrm>
            <a:off x="395537" y="858574"/>
            <a:ext cx="4681290" cy="41500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图片 101"/>
          <p:cNvPicPr>
            <a:picLocks noChangeAspect="1"/>
          </p:cNvPicPr>
          <p:nvPr/>
        </p:nvPicPr>
        <p:blipFill>
          <a:blip r:embed="rId5" cstate="print">
            <a:extLst>
              <a:ext uri="{28A0092B-C50C-407E-A947-70E740481C1C}">
                <a14:useLocalDpi xmlns="" xmlns:a14="http://schemas.microsoft.com/office/drawing/2010/main" val="0"/>
              </a:ext>
            </a:extLst>
          </a:blip>
          <a:srcRect l="50755" t="31841" b="50000"/>
          <a:stretch>
            <a:fillRect/>
          </a:stretch>
        </p:blipFill>
        <p:spPr bwMode="auto">
          <a:xfrm>
            <a:off x="4355977" y="483519"/>
            <a:ext cx="4502150" cy="15218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 name="图片 102"/>
          <p:cNvPicPr>
            <a:picLocks noChangeAspect="1"/>
          </p:cNvPicPr>
          <p:nvPr/>
        </p:nvPicPr>
        <p:blipFill>
          <a:blip r:embed="rId6" cstate="print">
            <a:extLst>
              <a:ext uri="{28A0092B-C50C-407E-A947-70E740481C1C}">
                <a14:useLocalDpi xmlns="" xmlns:a14="http://schemas.microsoft.com/office/drawing/2010/main" val="0"/>
              </a:ext>
            </a:extLst>
          </a:blip>
          <a:srcRect l="56123" t="47813" b="33727"/>
          <a:stretch>
            <a:fillRect/>
          </a:stretch>
        </p:blipFill>
        <p:spPr bwMode="auto">
          <a:xfrm>
            <a:off x="4788024" y="1851670"/>
            <a:ext cx="4013200" cy="15121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图片 103"/>
          <p:cNvPicPr>
            <a:picLocks noChangeAspect="1"/>
          </p:cNvPicPr>
          <p:nvPr/>
        </p:nvPicPr>
        <p:blipFill>
          <a:blip r:embed="rId7" cstate="print">
            <a:extLst>
              <a:ext uri="{28A0092B-C50C-407E-A947-70E740481C1C}">
                <a14:useLocalDpi xmlns="" xmlns:a14="http://schemas.microsoft.com/office/drawing/2010/main" val="0"/>
              </a:ext>
            </a:extLst>
          </a:blip>
          <a:srcRect l="54482" t="64085" b="17957"/>
          <a:stretch>
            <a:fillRect/>
          </a:stretch>
        </p:blipFill>
        <p:spPr bwMode="auto">
          <a:xfrm>
            <a:off x="4635502" y="3064517"/>
            <a:ext cx="4162425" cy="14514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5" name="TextBox 104"/>
          <p:cNvSpPr txBox="1">
            <a:spLocks noChangeArrowheads="1"/>
          </p:cNvSpPr>
          <p:nvPr/>
        </p:nvSpPr>
        <p:spPr bwMode="auto">
          <a:xfrm>
            <a:off x="899593" y="2211711"/>
            <a:ext cx="308092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algn="ctr"/>
            <a:r>
              <a:rPr lang="zh-CN" altLang="en-US" sz="3600" dirty="0" smtClean="0">
                <a:ln w="9525" cmpd="sng">
                  <a:solidFill>
                    <a:prstClr val="white"/>
                  </a:solidFill>
                  <a:round/>
                  <a:headEnd/>
                  <a:tailEnd/>
                </a:ln>
                <a:solidFill>
                  <a:srgbClr val="FF0000"/>
                </a:solidFill>
                <a:effectLst>
                  <a:outerShdw blurRad="38100" dist="38100" dir="2700000" algn="tl">
                    <a:srgbClr val="000000">
                      <a:alpha val="43137"/>
                    </a:srgbClr>
                  </a:outerShdw>
                </a:effectLst>
                <a:latin typeface="微软雅黑" pitchFamily="34" charset="-122"/>
              </a:rPr>
              <a:t>任务驱动作文写作</a:t>
            </a:r>
            <a:endParaRPr lang="zh-CN" altLang="en-US" sz="3600" dirty="0">
              <a:ln w="9525" cmpd="sng">
                <a:solidFill>
                  <a:prstClr val="white"/>
                </a:solidFill>
                <a:round/>
                <a:headEnd/>
                <a:tailEnd/>
              </a:ln>
              <a:solidFill>
                <a:srgbClr val="FF0000"/>
              </a:solidFill>
              <a:effectLst>
                <a:outerShdw blurRad="38100" dist="38100" dir="2700000" algn="tl">
                  <a:srgbClr val="000000">
                    <a:alpha val="43137"/>
                  </a:srgbClr>
                </a:outerShdw>
              </a:effectLst>
              <a:latin typeface="微软雅黑" pitchFamily="34" charset="-122"/>
            </a:endParaRPr>
          </a:p>
        </p:txBody>
      </p:sp>
      <p:sp>
        <p:nvSpPr>
          <p:cNvPr id="106" name="TextBox 105"/>
          <p:cNvSpPr txBox="1">
            <a:spLocks noChangeArrowheads="1"/>
          </p:cNvSpPr>
          <p:nvPr/>
        </p:nvSpPr>
        <p:spPr bwMode="auto">
          <a:xfrm>
            <a:off x="4932041" y="1059583"/>
            <a:ext cx="305724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800" dirty="0" smtClean="0">
                <a:solidFill>
                  <a:srgbClr val="FF0000"/>
                </a:solidFill>
                <a:latin typeface="方正姚体" pitchFamily="2" charset="-122"/>
                <a:ea typeface="方正姚体" pitchFamily="2" charset="-122"/>
              </a:rPr>
              <a:t>任务驱动作文概说</a:t>
            </a:r>
            <a:endParaRPr lang="zh-CN" altLang="en-US" sz="2800" dirty="0">
              <a:solidFill>
                <a:srgbClr val="FF0000"/>
              </a:solidFill>
              <a:latin typeface="方正姚体" pitchFamily="2" charset="-122"/>
              <a:ea typeface="方正姚体" pitchFamily="2" charset="-122"/>
            </a:endParaRPr>
          </a:p>
        </p:txBody>
      </p:sp>
      <p:sp>
        <p:nvSpPr>
          <p:cNvPr id="107" name="TextBox 106"/>
          <p:cNvSpPr txBox="1">
            <a:spLocks noChangeArrowheads="1"/>
          </p:cNvSpPr>
          <p:nvPr/>
        </p:nvSpPr>
        <p:spPr bwMode="auto">
          <a:xfrm>
            <a:off x="5220073" y="2283718"/>
            <a:ext cx="3057247"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800" dirty="0" smtClean="0">
                <a:solidFill>
                  <a:srgbClr val="FF0000"/>
                </a:solidFill>
                <a:latin typeface="方正姚体" pitchFamily="2" charset="-122"/>
                <a:ea typeface="方正姚体" pitchFamily="2" charset="-122"/>
              </a:rPr>
              <a:t>任务驱动作文写作</a:t>
            </a:r>
            <a:endParaRPr lang="zh-CN" altLang="en-US" sz="2800" dirty="0">
              <a:solidFill>
                <a:srgbClr val="FF0000"/>
              </a:solidFill>
              <a:latin typeface="方正姚体" pitchFamily="2" charset="-122"/>
              <a:ea typeface="方正姚体" pitchFamily="2" charset="-122"/>
            </a:endParaRPr>
          </a:p>
        </p:txBody>
      </p:sp>
      <p:sp>
        <p:nvSpPr>
          <p:cNvPr id="108" name="TextBox 107"/>
          <p:cNvSpPr txBox="1">
            <a:spLocks noChangeArrowheads="1"/>
          </p:cNvSpPr>
          <p:nvPr/>
        </p:nvSpPr>
        <p:spPr bwMode="auto">
          <a:xfrm>
            <a:off x="5292080" y="3579862"/>
            <a:ext cx="259228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38" tIns="45719" rIns="91438" bIns="45719">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eaLnBrk="1" hangingPunct="1"/>
            <a:r>
              <a:rPr lang="zh-CN" altLang="en-US" sz="2800" dirty="0" smtClean="0">
                <a:solidFill>
                  <a:srgbClr val="FF0000"/>
                </a:solidFill>
                <a:latin typeface="方正姚体" pitchFamily="2" charset="-122"/>
                <a:ea typeface="方正姚体" pitchFamily="2" charset="-122"/>
              </a:rPr>
              <a:t>作文备考方略</a:t>
            </a:r>
            <a:endParaRPr lang="zh-CN" altLang="en-US" sz="2800" dirty="0">
              <a:solidFill>
                <a:srgbClr val="FF0000"/>
              </a:solidFill>
              <a:latin typeface="方正姚体" pitchFamily="2" charset="-122"/>
              <a:ea typeface="方正姚体" pitchFamily="2" charset="-122"/>
            </a:endParaRPr>
          </a:p>
        </p:txBody>
      </p:sp>
    </p:spTree>
    <p:extLst>
      <p:ext uri="{BB962C8B-B14F-4D97-AF65-F5344CB8AC3E}">
        <p14:creationId xmlns="" xmlns:p14="http://schemas.microsoft.com/office/powerpoint/2010/main" val="1522145295"/>
      </p:ext>
    </p:extLst>
  </p:cSld>
  <p:clrMapOvr>
    <a:masterClrMapping/>
  </p:clrMapOvr>
  <mc:AlternateContent xmlns:mc="http://schemas.openxmlformats.org/markup-compatibility/2006">
    <mc:Choice xmlns="" xmlns:p14="http://schemas.microsoft.com/office/powerpoint/2010/main" Requires="p14">
      <p:transition spd="slow" p14:dur="1600" advTm="3000">
        <p14:gallery dir="l"/>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nodeType="click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randombar(horizontal)">
                                      <p:cBhvr>
                                        <p:cTn id="15" dur="500"/>
                                        <p:tgtEl>
                                          <p:spTgt spid="10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randombar(horizontal)">
                                      <p:cBhvr>
                                        <p:cTn id="20" dur="500"/>
                                        <p:tgtEl>
                                          <p:spTgt spid="10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additive="base">
                                        <p:cTn id="25" dur="500" fill="hold"/>
                                        <p:tgtEl>
                                          <p:spTgt spid="102"/>
                                        </p:tgtEl>
                                        <p:attrNameLst>
                                          <p:attrName>ppt_x</p:attrName>
                                        </p:attrNameLst>
                                      </p:cBhvr>
                                      <p:tavLst>
                                        <p:tav tm="0">
                                          <p:val>
                                            <p:strVal val="#ppt_x"/>
                                          </p:val>
                                        </p:tav>
                                        <p:tav tm="100000">
                                          <p:val>
                                            <p:strVal val="#ppt_x"/>
                                          </p:val>
                                        </p:tav>
                                      </p:tavLst>
                                    </p:anim>
                                    <p:anim calcmode="lin" valueType="num">
                                      <p:cBhvr additive="base">
                                        <p:cTn id="26"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randombar(horizontal)">
                                      <p:cBhvr>
                                        <p:cTn id="31" dur="500"/>
                                        <p:tgtEl>
                                          <p:spTgt spid="10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1" presetClass="entr" presetSubtype="1" fill="hold" nodeType="click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wheel(1)">
                                      <p:cBhvr>
                                        <p:cTn id="36" dur="2000"/>
                                        <p:tgtEl>
                                          <p:spTgt spid="10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07"/>
                                        </p:tgtEl>
                                        <p:attrNameLst>
                                          <p:attrName>style.visibility</p:attrName>
                                        </p:attrNameLst>
                                      </p:cBhvr>
                                      <p:to>
                                        <p:strVal val="visible"/>
                                      </p:to>
                                    </p:set>
                                    <p:animEffect transition="in" filter="randombar(horizontal)">
                                      <p:cBhvr>
                                        <p:cTn id="41" dur="500"/>
                                        <p:tgtEl>
                                          <p:spTgt spid="10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4" fill="hold" nodeType="click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wipe(down)">
                                      <p:cBhvr>
                                        <p:cTn id="46" dur="500"/>
                                        <p:tgtEl>
                                          <p:spTgt spid="10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0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ext Box 2"/>
          <p:cNvSpPr txBox="1">
            <a:spLocks noChangeArrowheads="1"/>
          </p:cNvSpPr>
          <p:nvPr/>
        </p:nvSpPr>
        <p:spPr bwMode="auto">
          <a:xfrm>
            <a:off x="179513" y="1"/>
            <a:ext cx="8820472" cy="4170883"/>
          </a:xfrm>
          <a:prstGeom prst="rect">
            <a:avLst/>
          </a:prstGeom>
          <a:noFill/>
          <a:ln w="9525">
            <a:noFill/>
            <a:miter lim="800000"/>
            <a:headEnd/>
            <a:tailEnd/>
          </a:ln>
        </p:spPr>
        <p:txBody>
          <a:bodyPr wrap="square" lIns="91438" tIns="45719" rIns="91438" bIns="45719">
            <a:spAutoFit/>
          </a:bodyPr>
          <a:lstStyle/>
          <a:p>
            <a:pPr>
              <a:lnSpc>
                <a:spcPct val="145000"/>
              </a:lnSpc>
            </a:pPr>
            <a:r>
              <a:rPr lang="zh-CN" altLang="en-US" sz="3200" b="1" dirty="0" smtClean="0">
                <a:solidFill>
                  <a:srgbClr val="FF0000"/>
                </a:solidFill>
                <a:latin typeface="隶书" pitchFamily="49" charset="-122"/>
                <a:ea typeface="隶书" pitchFamily="49" charset="-122"/>
              </a:rPr>
              <a:t>         任务</a:t>
            </a:r>
            <a:r>
              <a:rPr lang="zh-CN" altLang="en-US" sz="3200" b="1" dirty="0">
                <a:solidFill>
                  <a:srgbClr val="FF0000"/>
                </a:solidFill>
                <a:latin typeface="隶书" pitchFamily="49" charset="-122"/>
                <a:ea typeface="隶书" pitchFamily="49" charset="-122"/>
              </a:rPr>
              <a:t>驱动型作文有效</a:t>
            </a:r>
            <a:r>
              <a:rPr lang="zh-CN" altLang="en-US" sz="3200" b="1" dirty="0" smtClean="0">
                <a:solidFill>
                  <a:srgbClr val="FF0000"/>
                </a:solidFill>
                <a:latin typeface="隶书" pitchFamily="49" charset="-122"/>
                <a:ea typeface="隶书" pitchFamily="49" charset="-122"/>
              </a:rPr>
              <a:t>突破</a:t>
            </a:r>
            <a:endParaRPr lang="en-US" altLang="zh-CN" sz="3200" b="1" dirty="0" smtClean="0">
              <a:solidFill>
                <a:srgbClr val="FF0000"/>
              </a:solidFill>
              <a:latin typeface="隶书" pitchFamily="49" charset="-122"/>
              <a:ea typeface="隶书" pitchFamily="49" charset="-122"/>
            </a:endParaRPr>
          </a:p>
          <a:p>
            <a:pPr>
              <a:lnSpc>
                <a:spcPct val="145000"/>
              </a:lnSpc>
            </a:pPr>
            <a:endParaRPr lang="en-US" altLang="zh-CN" sz="2400" b="1" dirty="0">
              <a:solidFill>
                <a:srgbClr val="0000FF"/>
              </a:solidFill>
              <a:latin typeface="方正姚体" pitchFamily="2" charset="-122"/>
              <a:ea typeface="方正姚体" pitchFamily="2" charset="-122"/>
            </a:endParaRPr>
          </a:p>
          <a:p>
            <a:pPr>
              <a:lnSpc>
                <a:spcPts val="2600"/>
              </a:lnSpc>
              <a:spcBef>
                <a:spcPct val="50000"/>
              </a:spcBef>
            </a:pPr>
            <a:r>
              <a:rPr lang="zh-CN" altLang="en-US" sz="2400" b="1" dirty="0">
                <a:solidFill>
                  <a:srgbClr val="0000FF"/>
                </a:solidFill>
                <a:latin typeface="方正姚体" pitchFamily="2" charset="-122"/>
                <a:ea typeface="方正姚体" pitchFamily="2" charset="-122"/>
              </a:rPr>
              <a:t>          新材料</a:t>
            </a:r>
            <a:r>
              <a:rPr lang="zh-CN" altLang="en-US" sz="2400" b="1" dirty="0" smtClean="0">
                <a:solidFill>
                  <a:srgbClr val="0000FF"/>
                </a:solidFill>
                <a:latin typeface="方正姚体" pitchFamily="2" charset="-122"/>
                <a:ea typeface="方正姚体" pitchFamily="2" charset="-122"/>
              </a:rPr>
              <a:t>作文                                                        </a:t>
            </a:r>
            <a:endParaRPr lang="zh-CN" altLang="en-US" sz="2400" b="1" dirty="0">
              <a:solidFill>
                <a:srgbClr val="0000FF"/>
              </a:solidFill>
              <a:latin typeface="方正姚体" pitchFamily="2" charset="-122"/>
              <a:ea typeface="方正姚体" pitchFamily="2" charset="-122"/>
            </a:endParaRPr>
          </a:p>
          <a:p>
            <a:pPr>
              <a:lnSpc>
                <a:spcPts val="2600"/>
              </a:lnSpc>
              <a:spcBef>
                <a:spcPct val="50000"/>
              </a:spcBef>
            </a:pPr>
            <a:r>
              <a:rPr lang="zh-CN" altLang="en-US" sz="2400" b="1" dirty="0">
                <a:solidFill>
                  <a:srgbClr val="0000FF"/>
                </a:solidFill>
                <a:latin typeface="方正姚体" pitchFamily="2" charset="-122"/>
                <a:ea typeface="方正姚体" pitchFamily="2" charset="-122"/>
              </a:rPr>
              <a:t>                             </a:t>
            </a:r>
            <a:r>
              <a:rPr lang="zh-CN" altLang="en-US" sz="2400" b="1" dirty="0" smtClean="0">
                <a:solidFill>
                  <a:srgbClr val="0000FF"/>
                </a:solidFill>
                <a:latin typeface="方正姚体" pitchFamily="2" charset="-122"/>
                <a:ea typeface="方正姚体" pitchFamily="2" charset="-122"/>
              </a:rPr>
              <a:t>                          </a:t>
            </a:r>
            <a:r>
              <a:rPr lang="zh-CN" altLang="en-US" sz="2400" b="1" u="sng" dirty="0" smtClean="0">
                <a:solidFill>
                  <a:srgbClr val="0000FF"/>
                </a:solidFill>
                <a:latin typeface="方正姚体" pitchFamily="2" charset="-122"/>
                <a:ea typeface="方正姚体" pitchFamily="2" charset="-122"/>
              </a:rPr>
              <a:t>当下</a:t>
            </a:r>
            <a:r>
              <a:rPr lang="zh-CN" altLang="en-US" sz="3200" b="1" u="sng" dirty="0">
                <a:solidFill>
                  <a:srgbClr val="0000FF"/>
                </a:solidFill>
                <a:latin typeface="方正姚体" pitchFamily="2" charset="-122"/>
                <a:ea typeface="方正姚体" pitchFamily="2" charset="-122"/>
              </a:rPr>
              <a:t>任务驱动型作文</a:t>
            </a:r>
            <a:endParaRPr lang="en-US" altLang="zh-CN" sz="2400" b="1" u="sng" dirty="0">
              <a:solidFill>
                <a:srgbClr val="0000FF"/>
              </a:solidFill>
              <a:latin typeface="方正姚体" pitchFamily="2" charset="-122"/>
              <a:ea typeface="方正姚体" pitchFamily="2" charset="-122"/>
            </a:endParaRPr>
          </a:p>
          <a:p>
            <a:pPr>
              <a:lnSpc>
                <a:spcPts val="2600"/>
              </a:lnSpc>
              <a:spcBef>
                <a:spcPct val="50000"/>
              </a:spcBef>
            </a:pPr>
            <a:r>
              <a:rPr lang="zh-CN" altLang="en-US" sz="2400" b="1" dirty="0">
                <a:solidFill>
                  <a:srgbClr val="0000FF"/>
                </a:solidFill>
                <a:latin typeface="方正姚体" pitchFamily="2" charset="-122"/>
                <a:ea typeface="方正姚体" pitchFamily="2" charset="-122"/>
              </a:rPr>
              <a:t>          </a:t>
            </a:r>
            <a:r>
              <a:rPr lang="zh-CN" altLang="en-US" sz="2400" b="1" u="sng" dirty="0">
                <a:solidFill>
                  <a:srgbClr val="0000FF"/>
                </a:solidFill>
                <a:latin typeface="方正姚体" pitchFamily="2" charset="-122"/>
                <a:ea typeface="方正姚体" pitchFamily="2" charset="-122"/>
              </a:rPr>
              <a:t>时评类作文</a:t>
            </a:r>
            <a:endParaRPr lang="en-US" altLang="zh-CN" sz="2400" b="1" u="sng" dirty="0">
              <a:solidFill>
                <a:srgbClr val="0000FF"/>
              </a:solidFill>
              <a:latin typeface="方正姚体" pitchFamily="2" charset="-122"/>
              <a:ea typeface="方正姚体" pitchFamily="2" charset="-122"/>
            </a:endParaRPr>
          </a:p>
          <a:p>
            <a:pPr>
              <a:lnSpc>
                <a:spcPts val="2600"/>
              </a:lnSpc>
              <a:spcBef>
                <a:spcPct val="50000"/>
              </a:spcBef>
            </a:pPr>
            <a:endParaRPr lang="en-US" altLang="zh-CN" sz="2400" b="1" dirty="0">
              <a:solidFill>
                <a:srgbClr val="0000FF"/>
              </a:solidFill>
              <a:latin typeface="方正姚体" pitchFamily="2" charset="-122"/>
              <a:ea typeface="方正姚体" pitchFamily="2" charset="-122"/>
            </a:endParaRPr>
          </a:p>
          <a:p>
            <a:pPr>
              <a:lnSpc>
                <a:spcPts val="2600"/>
              </a:lnSpc>
              <a:spcBef>
                <a:spcPct val="50000"/>
              </a:spcBef>
            </a:pPr>
            <a:r>
              <a:rPr lang="zh-CN" altLang="en-US" sz="3200" b="1" dirty="0" smtClean="0">
                <a:solidFill>
                  <a:srgbClr val="FF0000"/>
                </a:solidFill>
                <a:latin typeface="微软雅黑" pitchFamily="34" charset="-122"/>
                <a:ea typeface="微软雅黑" pitchFamily="34" charset="-122"/>
              </a:rPr>
              <a:t>                   就事论事    </a:t>
            </a:r>
            <a:r>
              <a:rPr lang="zh-CN" altLang="en-US" sz="3200" b="1" dirty="0">
                <a:solidFill>
                  <a:srgbClr val="FF0000"/>
                </a:solidFill>
                <a:latin typeface="微软雅黑" pitchFamily="34" charset="-122"/>
                <a:ea typeface="微软雅黑" pitchFamily="34" charset="-122"/>
              </a:rPr>
              <a:t>就事论理</a:t>
            </a:r>
            <a:endParaRPr lang="en-US" altLang="zh-CN" sz="2400" b="1" dirty="0">
              <a:solidFill>
                <a:srgbClr val="FF0000"/>
              </a:solidFill>
              <a:latin typeface="微软雅黑" pitchFamily="34" charset="-122"/>
              <a:ea typeface="微软雅黑" pitchFamily="34" charset="-122"/>
            </a:endParaRPr>
          </a:p>
        </p:txBody>
      </p:sp>
      <p:sp>
        <p:nvSpPr>
          <p:cNvPr id="7" name="右箭头 6"/>
          <p:cNvSpPr/>
          <p:nvPr/>
        </p:nvSpPr>
        <p:spPr>
          <a:xfrm>
            <a:off x="2771801" y="2139703"/>
            <a:ext cx="1152525" cy="726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a:defRPr/>
            </a:pPr>
            <a:endParaRPr lang="zh-CN" altLang="en-US"/>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83518"/>
            <a:ext cx="8640960" cy="4104456"/>
          </a:xfrm>
        </p:spPr>
        <p:txBody>
          <a:bodyPr/>
          <a:lstStyle/>
          <a:p>
            <a:pPr>
              <a:lnSpc>
                <a:spcPts val="3800"/>
              </a:lnSpc>
              <a:buNone/>
            </a:pPr>
            <a:r>
              <a:rPr lang="en-US" altLang="zh-CN" sz="2400" dirty="0" smtClean="0">
                <a:solidFill>
                  <a:srgbClr val="0000FF"/>
                </a:solidFill>
                <a:latin typeface="方正姚体" pitchFamily="2" charset="-122"/>
                <a:ea typeface="方正姚体" pitchFamily="2" charset="-122"/>
              </a:rPr>
              <a:t> </a:t>
            </a:r>
            <a:r>
              <a:rPr lang="zh-CN" altLang="zh-CN" sz="2400" b="1" dirty="0" smtClean="0">
                <a:solidFill>
                  <a:srgbClr val="FF3300"/>
                </a:solidFill>
                <a:latin typeface="方正姚体" pitchFamily="2" charset="-122"/>
                <a:ea typeface="方正姚体" pitchFamily="2" charset="-122"/>
              </a:rPr>
              <a:t>一般新材料作</a:t>
            </a:r>
            <a:r>
              <a:rPr lang="zh-CN" altLang="zh-CN" sz="2400" dirty="0" smtClean="0">
                <a:solidFill>
                  <a:srgbClr val="FF3300"/>
                </a:solidFill>
                <a:latin typeface="方正姚体" pitchFamily="2" charset="-122"/>
                <a:ea typeface="方正姚体" pitchFamily="2" charset="-122"/>
              </a:rPr>
              <a:t>文</a:t>
            </a:r>
            <a:r>
              <a:rPr lang="zh-CN" altLang="zh-CN" sz="2400" dirty="0" smtClean="0">
                <a:solidFill>
                  <a:srgbClr val="0000FF"/>
                </a:solidFill>
                <a:latin typeface="方正姚体" pitchFamily="2" charset="-122"/>
                <a:ea typeface="方正姚体" pitchFamily="2" charset="-122"/>
              </a:rPr>
              <a:t>“多见（</a:t>
            </a:r>
            <a:r>
              <a:rPr lang="en-US" altLang="zh-CN" sz="2400" dirty="0" smtClean="0">
                <a:solidFill>
                  <a:srgbClr val="0000FF"/>
                </a:solidFill>
                <a:latin typeface="方正姚体" pitchFamily="2" charset="-122"/>
                <a:ea typeface="方正姚体" pitchFamily="2" charset="-122"/>
              </a:rPr>
              <a:t>xi</a:t>
            </a:r>
            <a:r>
              <a:rPr lang="zh-CN" altLang="zh-CN" sz="2400" dirty="0" smtClean="0">
                <a:solidFill>
                  <a:srgbClr val="0000FF"/>
                </a:solidFill>
                <a:latin typeface="方正姚体" pitchFamily="2" charset="-122"/>
                <a:ea typeface="方正姚体" pitchFamily="2" charset="-122"/>
              </a:rPr>
              <a:t>à</a:t>
            </a:r>
            <a:r>
              <a:rPr lang="en-US" altLang="zh-CN" sz="2400" dirty="0" smtClean="0">
                <a:solidFill>
                  <a:srgbClr val="0000FF"/>
                </a:solidFill>
                <a:latin typeface="方正姚体" pitchFamily="2" charset="-122"/>
                <a:ea typeface="方正姚体" pitchFamily="2" charset="-122"/>
              </a:rPr>
              <a:t>n</a:t>
            </a:r>
            <a:r>
              <a:rPr lang="zh-CN" altLang="zh-CN" sz="2400" dirty="0" smtClean="0">
                <a:solidFill>
                  <a:srgbClr val="0000FF"/>
                </a:solidFill>
                <a:latin typeface="方正姚体" pitchFamily="2" charset="-122"/>
                <a:ea typeface="方正姚体" pitchFamily="2" charset="-122"/>
              </a:rPr>
              <a:t>）于外”，</a:t>
            </a:r>
            <a:r>
              <a:rPr lang="zh-CN" altLang="zh-CN" sz="2400" dirty="0" smtClean="0">
                <a:solidFill>
                  <a:srgbClr val="0000FF"/>
                </a:solidFill>
                <a:effectLst>
                  <a:outerShdw blurRad="38100" dist="38100" dir="2700000" algn="tl">
                    <a:srgbClr val="000000">
                      <a:alpha val="43137"/>
                    </a:srgbClr>
                  </a:outerShdw>
                </a:effectLst>
                <a:latin typeface="方正姚体" pitchFamily="2" charset="-122"/>
                <a:ea typeface="方正姚体" pitchFamily="2" charset="-122"/>
              </a:rPr>
              <a:t>属于“就事论理”“用事说理”的文章</a:t>
            </a:r>
            <a:r>
              <a:rPr lang="zh-CN" altLang="zh-CN" sz="2400" dirty="0" smtClean="0">
                <a:solidFill>
                  <a:srgbClr val="0000FF"/>
                </a:solidFill>
                <a:latin typeface="方正姚体" pitchFamily="2" charset="-122"/>
                <a:ea typeface="方正姚体" pitchFamily="2" charset="-122"/>
              </a:rPr>
              <a:t>，一般考查说理的广度和深度，需要考生借助丰厚的“积淀”来论述从所给材料中引申出的事理。</a:t>
            </a:r>
            <a:endParaRPr lang="en-US" altLang="zh-CN" sz="2400" dirty="0" smtClean="0">
              <a:solidFill>
                <a:srgbClr val="0000FF"/>
              </a:solidFill>
              <a:latin typeface="方正姚体" pitchFamily="2" charset="-122"/>
              <a:ea typeface="方正姚体" pitchFamily="2" charset="-122"/>
            </a:endParaRPr>
          </a:p>
          <a:p>
            <a:pPr>
              <a:lnSpc>
                <a:spcPts val="3800"/>
              </a:lnSpc>
              <a:buNone/>
            </a:pPr>
            <a:endParaRPr lang="en-US" altLang="zh-CN" sz="2400" dirty="0" smtClean="0">
              <a:solidFill>
                <a:srgbClr val="0000FF"/>
              </a:solidFill>
              <a:latin typeface="方正姚体" pitchFamily="2" charset="-122"/>
              <a:ea typeface="方正姚体" pitchFamily="2" charset="-122"/>
            </a:endParaRPr>
          </a:p>
          <a:p>
            <a:pPr>
              <a:lnSpc>
                <a:spcPts val="3800"/>
              </a:lnSpc>
              <a:buNone/>
            </a:pPr>
            <a:r>
              <a:rPr lang="zh-CN" altLang="zh-CN" sz="2400" b="1" dirty="0" smtClean="0">
                <a:solidFill>
                  <a:srgbClr val="FF3300"/>
                </a:solidFill>
                <a:latin typeface="方正姚体" pitchFamily="2" charset="-122"/>
                <a:ea typeface="方正姚体" pitchFamily="2" charset="-122"/>
              </a:rPr>
              <a:t>“时评类”材料作文</a:t>
            </a:r>
            <a:r>
              <a:rPr lang="zh-CN" altLang="zh-CN" sz="2400" dirty="0" smtClean="0">
                <a:solidFill>
                  <a:srgbClr val="0000FF"/>
                </a:solidFill>
                <a:latin typeface="方正姚体" pitchFamily="2" charset="-122"/>
                <a:ea typeface="方正姚体" pitchFamily="2" charset="-122"/>
              </a:rPr>
              <a:t>则“多析于内”，</a:t>
            </a:r>
            <a:r>
              <a:rPr lang="zh-CN" altLang="zh-CN" sz="2400" dirty="0" smtClean="0">
                <a:solidFill>
                  <a:srgbClr val="FF3300"/>
                </a:solidFill>
                <a:latin typeface="方正姚体" pitchFamily="2" charset="-122"/>
                <a:ea typeface="方正姚体" pitchFamily="2" charset="-122"/>
              </a:rPr>
              <a:t>属于“就事论事”“用理说事”的文章</a:t>
            </a:r>
            <a:r>
              <a:rPr lang="zh-CN" altLang="zh-CN" sz="2400" dirty="0" smtClean="0">
                <a:solidFill>
                  <a:srgbClr val="0000FF"/>
                </a:solidFill>
                <a:latin typeface="方正姚体" pitchFamily="2" charset="-122"/>
                <a:ea typeface="方正姚体" pitchFamily="2" charset="-122"/>
              </a:rPr>
              <a:t>，一般考查说理的深度，需要考生借助“道理”来论述对时事本身的看法。</a:t>
            </a:r>
          </a:p>
          <a:p>
            <a:pPr>
              <a:lnSpc>
                <a:spcPts val="3800"/>
              </a:lnSpc>
              <a:buNone/>
            </a:pPr>
            <a:endParaRPr lang="zh-CN" altLang="en-US" sz="2400" dirty="0" smtClean="0">
              <a:solidFill>
                <a:srgbClr val="0000FF"/>
              </a:solidFill>
              <a:latin typeface="方正姚体" pitchFamily="2" charset="-122"/>
              <a:ea typeface="方正姚体" pitchFamily="2"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323529" y="1"/>
            <a:ext cx="8281496" cy="4392488"/>
            <a:chOff x="293" y="632"/>
            <a:chExt cx="5241" cy="3304"/>
          </a:xfrm>
        </p:grpSpPr>
        <p:sp>
          <p:nvSpPr>
            <p:cNvPr id="12292" name="Line 2"/>
            <p:cNvSpPr>
              <a:spLocks noChangeShapeType="1"/>
            </p:cNvSpPr>
            <p:nvPr/>
          </p:nvSpPr>
          <p:spPr bwMode="auto">
            <a:xfrm>
              <a:off x="2881" y="2432"/>
              <a:ext cx="0" cy="754"/>
            </a:xfrm>
            <a:prstGeom prst="line">
              <a:avLst/>
            </a:prstGeom>
            <a:noFill/>
            <a:ln w="19050" cap="rnd">
              <a:solidFill>
                <a:schemeClr val="bg2"/>
              </a:solidFill>
              <a:prstDash val="sysDot"/>
              <a:round/>
              <a:headEnd type="oval" w="med" len="med"/>
              <a:tailEnd type="triangle" w="med" len="med"/>
            </a:ln>
          </p:spPr>
          <p:txBody>
            <a:bodyPr wrap="none" anchor="ctr"/>
            <a:lstStyle/>
            <a:p>
              <a:endParaRPr lang="zh-CN" altLang="en-US"/>
            </a:p>
          </p:txBody>
        </p:sp>
        <p:sp>
          <p:nvSpPr>
            <p:cNvPr id="12293"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algn="ctr"/>
              <a:r>
                <a:rPr lang="zh-CN" altLang="en-US" sz="2400" kern="10" dirty="0">
                  <a:ln w="9525">
                    <a:solidFill>
                      <a:schemeClr val="bg1"/>
                    </a:solidFill>
                    <a:round/>
                    <a:headEnd/>
                    <a:tailEnd/>
                  </a:ln>
                  <a:solidFill>
                    <a:schemeClr val="bg1"/>
                  </a:solidFill>
                  <a:latin typeface="黑体"/>
                  <a:ea typeface="黑体"/>
                </a:rPr>
                <a:t>双击添加标题文字</a:t>
              </a:r>
            </a:p>
          </p:txBody>
        </p:sp>
        <p:sp>
          <p:nvSpPr>
            <p:cNvPr id="12294" name="AutoShape 5"/>
            <p:cNvSpPr>
              <a:spLocks noChangeArrowheads="1"/>
            </p:cNvSpPr>
            <p:nvPr/>
          </p:nvSpPr>
          <p:spPr bwMode="auto">
            <a:xfrm rot="10800000">
              <a:off x="1896" y="3275"/>
              <a:ext cx="1839" cy="661"/>
            </a:xfrm>
            <a:prstGeom prst="roundRect">
              <a:avLst>
                <a:gd name="adj" fmla="val 6171"/>
              </a:avLst>
            </a:prstGeom>
            <a:ln>
              <a:headEnd/>
              <a:tailEnd/>
            </a:ln>
          </p:spPr>
          <p:style>
            <a:lnRef idx="0">
              <a:schemeClr val="accent3"/>
            </a:lnRef>
            <a:fillRef idx="3">
              <a:schemeClr val="accent3"/>
            </a:fillRef>
            <a:effectRef idx="3">
              <a:schemeClr val="accent3"/>
            </a:effectRef>
            <a:fontRef idx="minor">
              <a:schemeClr val="lt1"/>
            </a:fontRef>
          </p:style>
          <p:txBody>
            <a:bodyPr rot="10800000" wrap="none" anchor="ctr"/>
            <a:lstStyle/>
            <a:p>
              <a:pPr algn="ctr">
                <a:lnSpc>
                  <a:spcPct val="120000"/>
                </a:lnSpc>
              </a:pPr>
              <a:r>
                <a:rPr lang="zh-CN" altLang="en-US" b="1" dirty="0" smtClean="0"/>
                <a:t>运用</a:t>
              </a:r>
              <a:r>
                <a:rPr lang="zh-CN" altLang="en-US" sz="2000" b="1" u="sng" dirty="0" smtClean="0">
                  <a:solidFill>
                    <a:srgbClr val="FF0000"/>
                  </a:solidFill>
                </a:rPr>
                <a:t>“事理”</a:t>
              </a:r>
              <a:r>
                <a:rPr lang="zh-CN" altLang="en-US" b="1" dirty="0" smtClean="0"/>
                <a:t>来论事</a:t>
              </a:r>
              <a:endParaRPr lang="zh-CN" altLang="en-US" b="1" dirty="0"/>
            </a:p>
          </p:txBody>
        </p:sp>
        <p:grpSp>
          <p:nvGrpSpPr>
            <p:cNvPr id="3" name="Group 28"/>
            <p:cNvGrpSpPr>
              <a:grpSpLocks/>
            </p:cNvGrpSpPr>
            <p:nvPr/>
          </p:nvGrpSpPr>
          <p:grpSpPr bwMode="auto">
            <a:xfrm>
              <a:off x="293" y="2911"/>
              <a:ext cx="5241" cy="664"/>
              <a:chOff x="293" y="2911"/>
              <a:chExt cx="5241" cy="664"/>
            </a:xfrm>
          </p:grpSpPr>
          <p:sp>
            <p:nvSpPr>
              <p:cNvPr id="12315" name="AutoShape 4"/>
              <p:cNvSpPr>
                <a:spLocks noChangeArrowheads="1"/>
              </p:cNvSpPr>
              <p:nvPr/>
            </p:nvSpPr>
            <p:spPr bwMode="auto">
              <a:xfrm rot="10800000">
                <a:off x="293" y="2911"/>
                <a:ext cx="1509" cy="610"/>
              </a:xfrm>
              <a:prstGeom prst="roundRect">
                <a:avLst>
                  <a:gd name="adj" fmla="val 6171"/>
                </a:avLst>
              </a:prstGeom>
              <a:ln>
                <a:headEnd/>
                <a:tailEnd/>
              </a:ln>
            </p:spPr>
            <p:style>
              <a:lnRef idx="0">
                <a:schemeClr val="accent3"/>
              </a:lnRef>
              <a:fillRef idx="3">
                <a:schemeClr val="accent3"/>
              </a:fillRef>
              <a:effectRef idx="3">
                <a:schemeClr val="accent3"/>
              </a:effectRef>
              <a:fontRef idx="minor">
                <a:schemeClr val="lt1"/>
              </a:fontRef>
            </p:style>
            <p:txBody>
              <a:bodyPr rot="10800000" wrap="none" anchor="ctr"/>
              <a:lstStyle/>
              <a:p>
                <a:pPr algn="ctr">
                  <a:lnSpc>
                    <a:spcPct val="120000"/>
                  </a:lnSpc>
                </a:pPr>
                <a:r>
                  <a:rPr lang="zh-CN" altLang="en-US" b="1" dirty="0" smtClean="0"/>
                  <a:t>运用技巧来论事</a:t>
                </a:r>
                <a:endParaRPr lang="zh-CN" altLang="en-US" b="1" dirty="0"/>
              </a:p>
            </p:txBody>
          </p:sp>
          <p:sp>
            <p:nvSpPr>
              <p:cNvPr id="12316" name="AutoShape 6"/>
              <p:cNvSpPr>
                <a:spLocks noChangeArrowheads="1"/>
              </p:cNvSpPr>
              <p:nvPr/>
            </p:nvSpPr>
            <p:spPr bwMode="auto">
              <a:xfrm rot="10800000">
                <a:off x="3783" y="2911"/>
                <a:ext cx="1751" cy="664"/>
              </a:xfrm>
              <a:prstGeom prst="roundRect">
                <a:avLst>
                  <a:gd name="adj" fmla="val 6171"/>
                </a:avLst>
              </a:prstGeom>
              <a:ln>
                <a:headEnd/>
                <a:tailEnd/>
              </a:ln>
            </p:spPr>
            <p:style>
              <a:lnRef idx="0">
                <a:schemeClr val="accent3"/>
              </a:lnRef>
              <a:fillRef idx="3">
                <a:schemeClr val="accent3"/>
              </a:fillRef>
              <a:effectRef idx="3">
                <a:schemeClr val="accent3"/>
              </a:effectRef>
              <a:fontRef idx="minor">
                <a:schemeClr val="lt1"/>
              </a:fontRef>
            </p:style>
            <p:txBody>
              <a:bodyPr rot="10800000" wrap="none" anchor="ctr"/>
              <a:lstStyle/>
              <a:p>
                <a:pPr algn="ctr">
                  <a:lnSpc>
                    <a:spcPct val="120000"/>
                  </a:lnSpc>
                </a:pPr>
                <a:r>
                  <a:rPr lang="zh-CN" altLang="en-US" b="1" dirty="0" smtClean="0"/>
                  <a:t>联系现实来论事</a:t>
                </a:r>
                <a:endParaRPr lang="zh-CN" altLang="en-US" b="1" dirty="0"/>
              </a:p>
            </p:txBody>
          </p:sp>
        </p:grpSp>
        <p:sp>
          <p:nvSpPr>
            <p:cNvPr id="12296" name="Rectangle 7"/>
            <p:cNvSpPr>
              <a:spLocks noChangeArrowheads="1"/>
            </p:cNvSpPr>
            <p:nvPr/>
          </p:nvSpPr>
          <p:spPr bwMode="auto">
            <a:xfrm>
              <a:off x="1828" y="1071"/>
              <a:ext cx="2107" cy="250"/>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dirty="0"/>
            </a:p>
          </p:txBody>
        </p:sp>
        <p:sp>
          <p:nvSpPr>
            <p:cNvPr id="12297" name="AutoShape 8"/>
            <p:cNvSpPr>
              <a:spLocks noChangeArrowheads="1"/>
            </p:cNvSpPr>
            <p:nvPr/>
          </p:nvSpPr>
          <p:spPr bwMode="auto">
            <a:xfrm>
              <a:off x="1330" y="632"/>
              <a:ext cx="3159" cy="661"/>
            </a:xfrm>
            <a:prstGeom prst="roundRect">
              <a:avLst>
                <a:gd name="adj" fmla="val 24375"/>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a:r>
                <a:rPr lang="en-US" altLang="zh-CN" sz="2800" b="1" dirty="0" smtClean="0">
                  <a:solidFill>
                    <a:srgbClr val="FF0000"/>
                  </a:solidFill>
                  <a:latin typeface="微软雅黑" pitchFamily="34" charset="-122"/>
                  <a:ea typeface="微软雅黑" pitchFamily="34" charset="-122"/>
                </a:rPr>
                <a:t> </a:t>
              </a:r>
              <a:r>
                <a:rPr lang="zh-CN" altLang="zh-CN" sz="2800" b="1" dirty="0" smtClean="0">
                  <a:solidFill>
                    <a:srgbClr val="FF0000"/>
                  </a:solidFill>
                  <a:latin typeface="微软雅黑" pitchFamily="34" charset="-122"/>
                  <a:ea typeface="微软雅黑" pitchFamily="34" charset="-122"/>
                </a:rPr>
                <a:t>任务型写作</a:t>
              </a:r>
              <a:r>
                <a:rPr lang="zh-CN" altLang="en-US" sz="2800" b="1" dirty="0" smtClean="0">
                  <a:solidFill>
                    <a:srgbClr val="FF0000"/>
                  </a:solidFill>
                  <a:latin typeface="微软雅黑" pitchFamily="34" charset="-122"/>
                  <a:ea typeface="微软雅黑" pitchFamily="34" charset="-122"/>
                </a:rPr>
                <a:t>的思维</a:t>
              </a:r>
              <a:endParaRPr lang="zh-CN" altLang="en-US" sz="2800" b="1" dirty="0">
                <a:solidFill>
                  <a:srgbClr val="0000FF"/>
                </a:solidFill>
                <a:effectLst>
                  <a:outerShdw blurRad="38100" dist="38100" dir="2700000" algn="tl">
                    <a:srgbClr val="000000">
                      <a:alpha val="43137"/>
                    </a:srgbClr>
                  </a:outerShdw>
                </a:effectLst>
                <a:latin typeface="微软雅黑" pitchFamily="34" charset="-122"/>
                <a:ea typeface="微软雅黑" pitchFamily="34" charset="-122"/>
                <a:cs typeface="+mj-cs"/>
              </a:endParaRPr>
            </a:p>
          </p:txBody>
        </p:sp>
        <p:sp>
          <p:nvSpPr>
            <p:cNvPr id="12298" name="Rectangle 9"/>
            <p:cNvSpPr>
              <a:spLocks noChangeArrowheads="1"/>
            </p:cNvSpPr>
            <p:nvPr/>
          </p:nvSpPr>
          <p:spPr bwMode="auto">
            <a:xfrm>
              <a:off x="2129" y="2251"/>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dirty="0"/>
            </a:p>
          </p:txBody>
        </p:sp>
        <p:sp>
          <p:nvSpPr>
            <p:cNvPr id="12299" name="AutoShape 10"/>
            <p:cNvSpPr>
              <a:spLocks noChangeArrowheads="1"/>
            </p:cNvSpPr>
            <p:nvPr/>
          </p:nvSpPr>
          <p:spPr bwMode="auto">
            <a:xfrm>
              <a:off x="1708" y="2074"/>
              <a:ext cx="2453" cy="601"/>
            </a:xfrm>
            <a:prstGeom prst="roundRect">
              <a:avLst>
                <a:gd name="adj" fmla="val 22537"/>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r>
                <a:rPr lang="zh-CN" altLang="en-US" sz="3200" b="1" dirty="0" smtClean="0">
                  <a:solidFill>
                    <a:schemeClr val="bg1"/>
                  </a:solidFill>
                </a:rPr>
                <a:t>就事论事</a:t>
              </a:r>
              <a:endParaRPr lang="zh-CN" altLang="en-US" sz="3200" b="1" dirty="0">
                <a:solidFill>
                  <a:schemeClr val="bg1"/>
                </a:solidFill>
              </a:endParaRPr>
            </a:p>
          </p:txBody>
        </p:sp>
        <p:grpSp>
          <p:nvGrpSpPr>
            <p:cNvPr id="4" name="Group 25"/>
            <p:cNvGrpSpPr>
              <a:grpSpLocks/>
            </p:cNvGrpSpPr>
            <p:nvPr/>
          </p:nvGrpSpPr>
          <p:grpSpPr bwMode="auto">
            <a:xfrm>
              <a:off x="340" y="1593"/>
              <a:ext cx="5187" cy="653"/>
              <a:chOff x="288" y="1593"/>
              <a:chExt cx="5187" cy="653"/>
            </a:xfrm>
          </p:grpSpPr>
          <p:sp>
            <p:nvSpPr>
              <p:cNvPr id="12311" name="Rectangle 11"/>
              <p:cNvSpPr>
                <a:spLocks noChangeArrowheads="1"/>
              </p:cNvSpPr>
              <p:nvPr/>
            </p:nvSpPr>
            <p:spPr bwMode="auto">
              <a:xfrm>
                <a:off x="305" y="2024"/>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dirty="0"/>
              </a:p>
            </p:txBody>
          </p:sp>
          <p:sp>
            <p:nvSpPr>
              <p:cNvPr id="12312" name="AutoShape 12"/>
              <p:cNvSpPr>
                <a:spLocks noChangeArrowheads="1"/>
              </p:cNvSpPr>
              <p:nvPr/>
            </p:nvSpPr>
            <p:spPr bwMode="auto">
              <a:xfrm>
                <a:off x="288" y="1653"/>
                <a:ext cx="1556" cy="420"/>
              </a:xfrm>
              <a:prstGeom prst="roundRect">
                <a:avLst>
                  <a:gd name="adj" fmla="val 22537"/>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r>
                  <a:rPr lang="zh-CN" altLang="en-US" sz="2400" b="1" dirty="0" smtClean="0">
                    <a:solidFill>
                      <a:schemeClr val="bg1"/>
                    </a:solidFill>
                  </a:rPr>
                  <a:t>就事论理</a:t>
                </a:r>
                <a:endParaRPr lang="zh-CN" altLang="en-US" sz="2400" b="1" dirty="0">
                  <a:solidFill>
                    <a:schemeClr val="bg1"/>
                  </a:solidFill>
                </a:endParaRPr>
              </a:p>
            </p:txBody>
          </p:sp>
          <p:sp>
            <p:nvSpPr>
              <p:cNvPr id="12313" name="Rectangle 13"/>
              <p:cNvSpPr>
                <a:spLocks noChangeArrowheads="1"/>
              </p:cNvSpPr>
              <p:nvPr/>
            </p:nvSpPr>
            <p:spPr bwMode="auto">
              <a:xfrm>
                <a:off x="3809" y="2024"/>
                <a:ext cx="1504" cy="222"/>
              </a:xfrm>
              <a:prstGeom prst="rect">
                <a:avLst/>
              </a:prstGeom>
              <a:gradFill rotWithShape="1">
                <a:gsLst>
                  <a:gs pos="0">
                    <a:schemeClr val="tx1">
                      <a:alpha val="85001"/>
                    </a:schemeClr>
                  </a:gs>
                  <a:gs pos="100000">
                    <a:schemeClr val="bg1">
                      <a:alpha val="0"/>
                    </a:schemeClr>
                  </a:gs>
                </a:gsLst>
                <a:path path="shape">
                  <a:fillToRect l="50000" t="50000" r="50000" b="50000"/>
                </a:path>
              </a:gradFill>
              <a:ln w="9525" algn="ctr">
                <a:noFill/>
                <a:miter lim="800000"/>
                <a:headEnd/>
                <a:tailEnd/>
              </a:ln>
            </p:spPr>
            <p:txBody>
              <a:bodyPr wrap="none" anchor="ctr"/>
              <a:lstStyle/>
              <a:p>
                <a:endParaRPr lang="zh-CN" altLang="en-US" sz="1600" dirty="0"/>
              </a:p>
            </p:txBody>
          </p:sp>
          <p:sp>
            <p:nvSpPr>
              <p:cNvPr id="12314" name="AutoShape 14"/>
              <p:cNvSpPr>
                <a:spLocks noChangeArrowheads="1"/>
              </p:cNvSpPr>
              <p:nvPr/>
            </p:nvSpPr>
            <p:spPr bwMode="auto">
              <a:xfrm>
                <a:off x="3966" y="1593"/>
                <a:ext cx="1509" cy="420"/>
              </a:xfrm>
              <a:prstGeom prst="roundRect">
                <a:avLst>
                  <a:gd name="adj" fmla="val 23944"/>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r>
                  <a:rPr lang="zh-CN" altLang="en-US" sz="2400" b="1" dirty="0" smtClean="0">
                    <a:solidFill>
                      <a:schemeClr val="bg1"/>
                    </a:solidFill>
                  </a:rPr>
                  <a:t>论事到论理 </a:t>
                </a:r>
                <a:endParaRPr lang="zh-CN" altLang="en-US" sz="2400" b="1" dirty="0">
                  <a:solidFill>
                    <a:schemeClr val="bg1"/>
                  </a:solidFill>
                </a:endParaRPr>
              </a:p>
            </p:txBody>
          </p:sp>
        </p:grpSp>
        <p:grpSp>
          <p:nvGrpSpPr>
            <p:cNvPr id="5" name="Group 27"/>
            <p:cNvGrpSpPr>
              <a:grpSpLocks/>
            </p:cNvGrpSpPr>
            <p:nvPr/>
          </p:nvGrpSpPr>
          <p:grpSpPr bwMode="auto">
            <a:xfrm>
              <a:off x="1000" y="2674"/>
              <a:ext cx="3773" cy="227"/>
              <a:chOff x="932" y="2674"/>
              <a:chExt cx="3773" cy="227"/>
            </a:xfrm>
          </p:grpSpPr>
          <p:sp>
            <p:nvSpPr>
              <p:cNvPr id="12308" name="Line 15"/>
              <p:cNvSpPr>
                <a:spLocks noChangeShapeType="1"/>
              </p:cNvSpPr>
              <p:nvPr/>
            </p:nvSpPr>
            <p:spPr bwMode="auto">
              <a:xfrm flipV="1">
                <a:off x="932" y="2674"/>
                <a:ext cx="3772" cy="0"/>
              </a:xfrm>
              <a:prstGeom prst="line">
                <a:avLst/>
              </a:prstGeom>
              <a:ln>
                <a:headEnd/>
                <a:tailEn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sp>
            <p:nvSpPr>
              <p:cNvPr id="12309" name="Line 16"/>
              <p:cNvSpPr>
                <a:spLocks noChangeShapeType="1"/>
              </p:cNvSpPr>
              <p:nvPr/>
            </p:nvSpPr>
            <p:spPr bwMode="auto">
              <a:xfrm>
                <a:off x="932" y="2674"/>
                <a:ext cx="0" cy="227"/>
              </a:xfrm>
              <a:prstGeom prst="line">
                <a:avLst/>
              </a:prstGeom>
              <a:ln>
                <a:headEnd/>
                <a:tailEnd type="triangle" w="med" len="me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sp>
            <p:nvSpPr>
              <p:cNvPr id="12310" name="Line 17"/>
              <p:cNvSpPr>
                <a:spLocks noChangeShapeType="1"/>
              </p:cNvSpPr>
              <p:nvPr/>
            </p:nvSpPr>
            <p:spPr bwMode="auto">
              <a:xfrm>
                <a:off x="4705" y="2674"/>
                <a:ext cx="0" cy="227"/>
              </a:xfrm>
              <a:prstGeom prst="line">
                <a:avLst/>
              </a:prstGeom>
              <a:ln>
                <a:headEnd/>
                <a:tailEnd type="triangle" w="med" len="me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grpSp>
        <p:sp>
          <p:nvSpPr>
            <p:cNvPr id="12302" name="Line 18"/>
            <p:cNvSpPr>
              <a:spLocks noChangeShapeType="1"/>
            </p:cNvSpPr>
            <p:nvPr/>
          </p:nvSpPr>
          <p:spPr bwMode="auto">
            <a:xfrm>
              <a:off x="2881" y="1292"/>
              <a:ext cx="0" cy="784"/>
            </a:xfrm>
            <a:prstGeom prst="line">
              <a:avLst/>
            </a:prstGeom>
            <a:noFill/>
            <a:ln w="19050" cap="rnd">
              <a:solidFill>
                <a:schemeClr val="bg2"/>
              </a:solidFill>
              <a:prstDash val="sysDot"/>
              <a:round/>
              <a:headEnd type="oval" w="med" len="med"/>
              <a:tailEnd type="triangle" w="med" len="med"/>
            </a:ln>
          </p:spPr>
          <p:txBody>
            <a:bodyPr wrap="none" anchor="ctr"/>
            <a:lstStyle/>
            <a:p>
              <a:endParaRPr lang="zh-CN" altLang="en-US"/>
            </a:p>
          </p:txBody>
        </p:sp>
        <p:grpSp>
          <p:nvGrpSpPr>
            <p:cNvPr id="6" name="Group 26"/>
            <p:cNvGrpSpPr>
              <a:grpSpLocks/>
            </p:cNvGrpSpPr>
            <p:nvPr/>
          </p:nvGrpSpPr>
          <p:grpSpPr bwMode="auto">
            <a:xfrm>
              <a:off x="977" y="1374"/>
              <a:ext cx="3873" cy="326"/>
              <a:chOff x="999" y="1374"/>
              <a:chExt cx="3873" cy="326"/>
            </a:xfrm>
          </p:grpSpPr>
          <p:sp>
            <p:nvSpPr>
              <p:cNvPr id="12304" name="Line 19"/>
              <p:cNvSpPr>
                <a:spLocks noChangeShapeType="1"/>
              </p:cNvSpPr>
              <p:nvPr/>
            </p:nvSpPr>
            <p:spPr bwMode="auto">
              <a:xfrm flipV="1">
                <a:off x="999" y="1375"/>
                <a:ext cx="3867" cy="0"/>
              </a:xfrm>
              <a:prstGeom prst="line">
                <a:avLst/>
              </a:prstGeom>
              <a:ln>
                <a:headEnd/>
                <a:tailEn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grpSp>
            <p:nvGrpSpPr>
              <p:cNvPr id="7" name="Group 20"/>
              <p:cNvGrpSpPr>
                <a:grpSpLocks/>
              </p:cNvGrpSpPr>
              <p:nvPr/>
            </p:nvGrpSpPr>
            <p:grpSpPr bwMode="auto">
              <a:xfrm>
                <a:off x="999" y="1374"/>
                <a:ext cx="3873" cy="326"/>
                <a:chOff x="909" y="1416"/>
                <a:chExt cx="3873" cy="229"/>
              </a:xfrm>
            </p:grpSpPr>
            <p:sp>
              <p:nvSpPr>
                <p:cNvPr id="12306" name="Line 21"/>
                <p:cNvSpPr>
                  <a:spLocks noChangeShapeType="1"/>
                </p:cNvSpPr>
                <p:nvPr/>
              </p:nvSpPr>
              <p:spPr bwMode="auto">
                <a:xfrm>
                  <a:off x="909" y="1416"/>
                  <a:ext cx="0" cy="227"/>
                </a:xfrm>
                <a:prstGeom prst="line">
                  <a:avLst/>
                </a:prstGeom>
                <a:ln>
                  <a:headEnd/>
                  <a:tailEnd type="triangle" w="med" len="me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sp>
              <p:nvSpPr>
                <p:cNvPr id="12307" name="Line 22"/>
                <p:cNvSpPr>
                  <a:spLocks noChangeShapeType="1"/>
                </p:cNvSpPr>
                <p:nvPr/>
              </p:nvSpPr>
              <p:spPr bwMode="auto">
                <a:xfrm>
                  <a:off x="4782" y="1418"/>
                  <a:ext cx="0" cy="227"/>
                </a:xfrm>
                <a:prstGeom prst="line">
                  <a:avLst/>
                </a:prstGeom>
                <a:ln>
                  <a:headEnd/>
                  <a:tailEnd type="triangle" w="med" len="med"/>
                </a:ln>
              </p:spPr>
              <p:style>
                <a:lnRef idx="3">
                  <a:schemeClr val="accent5"/>
                </a:lnRef>
                <a:fillRef idx="0">
                  <a:schemeClr val="accent5"/>
                </a:fillRef>
                <a:effectRef idx="2">
                  <a:schemeClr val="accent5"/>
                </a:effectRef>
                <a:fontRef idx="minor">
                  <a:schemeClr val="tx1"/>
                </a:fontRef>
              </p:style>
              <p:txBody>
                <a:bodyPr wrap="none" anchor="ctr"/>
                <a:lstStyle/>
                <a:p>
                  <a:endParaRPr lang="zh-CN" altLang="en-US"/>
                </a:p>
              </p:txBody>
            </p:sp>
          </p:grpSp>
        </p:grpSp>
      </p:grpSp>
      <p:sp>
        <p:nvSpPr>
          <p:cNvPr id="12291" name="Rectangle 2"/>
          <p:cNvSpPr>
            <a:spLocks noChangeArrowheads="1"/>
          </p:cNvSpPr>
          <p:nvPr/>
        </p:nvSpPr>
        <p:spPr bwMode="auto">
          <a:xfrm>
            <a:off x="395289" y="107156"/>
            <a:ext cx="8280400" cy="486966"/>
          </a:xfrm>
          <a:prstGeom prst="rect">
            <a:avLst/>
          </a:prstGeom>
          <a:noFill/>
          <a:ln w="9525">
            <a:noFill/>
            <a:miter lim="800000"/>
            <a:headEnd/>
            <a:tailEnd/>
          </a:ln>
        </p:spPr>
        <p:txBody>
          <a:bodyPr lIns="91438" tIns="45719" rIns="91438" bIns="45719" anchor="ctr"/>
          <a:lstStyle/>
          <a:p>
            <a:pPr eaLnBrk="0" hangingPunct="0"/>
            <a:r>
              <a:rPr lang="zh-CN" altLang="en-US" sz="2800" dirty="0" smtClean="0">
                <a:solidFill>
                  <a:schemeClr val="bg1"/>
                </a:solidFill>
              </a:rPr>
              <a:t>单击</a:t>
            </a:r>
            <a:endParaRPr lang="zh-CN" altLang="en-US" sz="2800" dirty="0">
              <a:solidFill>
                <a:schemeClr val="bg1"/>
              </a:solidFill>
            </a:endParaRPr>
          </a:p>
        </p:txBody>
      </p:sp>
      <p:sp>
        <p:nvSpPr>
          <p:cNvPr id="41" name="下箭头 40"/>
          <p:cNvSpPr/>
          <p:nvPr/>
        </p:nvSpPr>
        <p:spPr>
          <a:xfrm>
            <a:off x="4355976" y="2931791"/>
            <a:ext cx="216024" cy="576064"/>
          </a:xfrm>
          <a:prstGeom prst="downArrow">
            <a:avLst/>
          </a:prstGeom>
        </p:spPr>
        <p:style>
          <a:lnRef idx="1">
            <a:schemeClr val="accent4"/>
          </a:lnRef>
          <a:fillRef idx="2">
            <a:schemeClr val="accent4"/>
          </a:fillRef>
          <a:effectRef idx="1">
            <a:schemeClr val="accent4"/>
          </a:effectRef>
          <a:fontRef idx="minor">
            <a:schemeClr val="dk1"/>
          </a:fontRef>
        </p:style>
        <p:txBody>
          <a:bodyPr lIns="91438" tIns="45719" rIns="91438" bIns="45719" rtlCol="0" anchor="ctr"/>
          <a:lstStyle/>
          <a:p>
            <a:pPr algn="ctr"/>
            <a:endParaRPr lang="zh-CN" altLang="en-US"/>
          </a:p>
        </p:txBody>
      </p:sp>
      <p:sp>
        <p:nvSpPr>
          <p:cNvPr id="42" name="下箭头 41"/>
          <p:cNvSpPr/>
          <p:nvPr/>
        </p:nvSpPr>
        <p:spPr>
          <a:xfrm>
            <a:off x="4283968" y="1203598"/>
            <a:ext cx="216024" cy="576064"/>
          </a:xfrm>
          <a:prstGeom prst="downArrow">
            <a:avLst/>
          </a:prstGeom>
        </p:spPr>
        <p:style>
          <a:lnRef idx="1">
            <a:schemeClr val="accent4"/>
          </a:lnRef>
          <a:fillRef idx="2">
            <a:schemeClr val="accent4"/>
          </a:fillRef>
          <a:effectRef idx="1">
            <a:schemeClr val="accent4"/>
          </a:effectRef>
          <a:fontRef idx="minor">
            <a:schemeClr val="dk1"/>
          </a:fontRef>
        </p:style>
        <p:txBody>
          <a:bodyPr lIns="91438" tIns="45719" rIns="91438" bIns="45719" rtlCol="0" anchor="ctr"/>
          <a:lstStyle/>
          <a:p>
            <a:pPr algn="ctr"/>
            <a:endParaRPr lang="zh-CN" altLang="en-US"/>
          </a:p>
        </p:txBody>
      </p:sp>
    </p:spTree>
  </p:cSld>
  <p:clrMapOvr>
    <a:masterClrMapping/>
  </p:clrMapOvr>
  <p:transition advClick="0" advTm="7000">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WordArt 2"/>
          <p:cNvSpPr>
            <a:spLocks noChangeArrowheads="1" noChangeShapeType="1" noTextEdit="1"/>
          </p:cNvSpPr>
          <p:nvPr/>
        </p:nvSpPr>
        <p:spPr bwMode="auto">
          <a:xfrm>
            <a:off x="2195736" y="915568"/>
            <a:ext cx="4248472" cy="2016224"/>
          </a:xfrm>
          <a:prstGeom prst="rect">
            <a:avLst/>
          </a:prstGeom>
        </p:spPr>
        <p:txBody>
          <a:bodyPr wrap="none" lIns="91438" tIns="45719" rIns="91438" bIns="45719" fromWordArt="1">
            <a:prstTxWarp prst="textPlain">
              <a:avLst>
                <a:gd name="adj" fmla="val 50000"/>
              </a:avLst>
            </a:prstTxWarp>
          </a:bodyPr>
          <a:lstStyle/>
          <a:p>
            <a:pPr algn="ctr"/>
            <a:r>
              <a:rPr lang="zh-CN" altLang="en-US" sz="3600" kern="10" dirty="0">
                <a:ln w="9525">
                  <a:noFill/>
                  <a:round/>
                  <a:headEnd/>
                  <a:tailEnd/>
                </a:ln>
                <a:solidFill>
                  <a:srgbClr val="00B050"/>
                </a:solidFill>
                <a:effectLst>
                  <a:outerShdw dist="46662" dir="2115817" algn="ctr" rotWithShape="0">
                    <a:srgbClr val="B2B2B2">
                      <a:alpha val="79999"/>
                    </a:srgbClr>
                  </a:outerShdw>
                </a:effectLst>
                <a:latin typeface="华文新魏"/>
              </a:rPr>
              <a:t>敬请批评指正！</a:t>
            </a:r>
            <a:endParaRPr lang="en-US" altLang="zh-CN" sz="3600" kern="10" dirty="0">
              <a:ln w="9525">
                <a:noFill/>
                <a:round/>
                <a:headEnd/>
                <a:tailEnd/>
              </a:ln>
              <a:solidFill>
                <a:srgbClr val="00B050"/>
              </a:solidFill>
              <a:effectLst>
                <a:outerShdw dist="46662" dir="2115817" algn="ctr" rotWithShape="0">
                  <a:srgbClr val="B2B2B2">
                    <a:alpha val="79999"/>
                  </a:srgbClr>
                </a:outerShdw>
              </a:effectLst>
              <a:latin typeface="华文新魏"/>
            </a:endParaRPr>
          </a:p>
          <a:p>
            <a:pPr algn="ctr"/>
            <a:endParaRPr lang="en-US" altLang="zh-CN" sz="3600" kern="10" dirty="0">
              <a:ln w="9525">
                <a:noFill/>
                <a:round/>
                <a:headEnd/>
                <a:tailEnd/>
              </a:ln>
              <a:solidFill>
                <a:srgbClr val="00B050"/>
              </a:solidFill>
              <a:effectLst>
                <a:outerShdw dist="46662" dir="2115817" algn="ctr" rotWithShape="0">
                  <a:srgbClr val="B2B2B2">
                    <a:alpha val="79999"/>
                  </a:srgbClr>
                </a:outerShdw>
              </a:effectLst>
              <a:latin typeface="华文新魏"/>
            </a:endParaRPr>
          </a:p>
          <a:p>
            <a:pPr algn="ctr"/>
            <a:r>
              <a:rPr lang="zh-CN" altLang="en-US" sz="3600" kern="10" dirty="0">
                <a:ln w="9525">
                  <a:noFill/>
                  <a:round/>
                  <a:headEnd/>
                  <a:tailEnd/>
                </a:ln>
                <a:solidFill>
                  <a:srgbClr val="00B050"/>
                </a:solidFill>
                <a:effectLst>
                  <a:outerShdw dist="46662" dir="2115817" algn="ctr" rotWithShape="0">
                    <a:srgbClr val="B2B2B2">
                      <a:alpha val="79999"/>
                    </a:srgbClr>
                  </a:outerShdw>
                </a:effectLst>
                <a:latin typeface="华文新魏"/>
              </a:rPr>
              <a:t>多多交流指导！</a:t>
            </a:r>
          </a:p>
        </p:txBody>
      </p:sp>
      <p:sp>
        <p:nvSpPr>
          <p:cNvPr id="141314" name="TextBox 3"/>
          <p:cNvSpPr txBox="1">
            <a:spLocks noChangeArrowheads="1"/>
          </p:cNvSpPr>
          <p:nvPr/>
        </p:nvSpPr>
        <p:spPr bwMode="auto">
          <a:xfrm>
            <a:off x="395536" y="3357568"/>
            <a:ext cx="8496944" cy="1015661"/>
          </a:xfrm>
          <a:prstGeom prst="rect">
            <a:avLst/>
          </a:prstGeom>
          <a:noFill/>
          <a:ln w="9525">
            <a:noFill/>
            <a:miter lim="800000"/>
            <a:headEnd/>
            <a:tailEnd/>
          </a:ln>
        </p:spPr>
        <p:txBody>
          <a:bodyPr wrap="square" lIns="91438" tIns="45719" rIns="91438" bIns="45719">
            <a:spAutoFit/>
          </a:bodyPr>
          <a:lstStyle/>
          <a:p>
            <a:pPr eaLnBrk="0" hangingPunct="0">
              <a:lnSpc>
                <a:spcPts val="3600"/>
              </a:lnSpc>
            </a:pPr>
            <a:r>
              <a:rPr lang="zh-CN" altLang="en-US" sz="2400" b="1" dirty="0">
                <a:solidFill>
                  <a:srgbClr val="00B050"/>
                </a:solidFill>
                <a:latin typeface="宋体" charset="-122"/>
              </a:rPr>
              <a:t>手机</a:t>
            </a:r>
            <a:r>
              <a:rPr lang="en-US" altLang="zh-CN" sz="2400" b="1" dirty="0" smtClean="0">
                <a:solidFill>
                  <a:srgbClr val="00B050"/>
                </a:solidFill>
                <a:latin typeface="宋体" charset="-122"/>
              </a:rPr>
              <a:t>17088171788   </a:t>
            </a:r>
            <a:r>
              <a:rPr lang="zh-CN" altLang="en-US" sz="2400" b="1" dirty="0">
                <a:solidFill>
                  <a:srgbClr val="00B050"/>
                </a:solidFill>
                <a:latin typeface="宋体" charset="-122"/>
              </a:rPr>
              <a:t>微</a:t>
            </a:r>
            <a:r>
              <a:rPr lang="zh-CN" altLang="en-US" sz="2400" b="1" dirty="0" smtClean="0">
                <a:solidFill>
                  <a:srgbClr val="00B050"/>
                </a:solidFill>
                <a:latin typeface="宋体" charset="-122"/>
              </a:rPr>
              <a:t>信</a:t>
            </a:r>
            <a:r>
              <a:rPr lang="en-US" altLang="zh-CN" sz="2400" b="1" dirty="0" smtClean="0">
                <a:solidFill>
                  <a:srgbClr val="00B050"/>
                </a:solidFill>
                <a:latin typeface="宋体" charset="-122"/>
              </a:rPr>
              <a:t>a17088171788   </a:t>
            </a:r>
          </a:p>
          <a:p>
            <a:pPr eaLnBrk="0" hangingPunct="0">
              <a:lnSpc>
                <a:spcPts val="3600"/>
              </a:lnSpc>
            </a:pPr>
            <a:r>
              <a:rPr lang="zh-CN" altLang="en-US" sz="2400" b="1" dirty="0" smtClean="0">
                <a:solidFill>
                  <a:srgbClr val="00B050"/>
                </a:solidFill>
                <a:latin typeface="宋体" charset="-122"/>
              </a:rPr>
              <a:t>教育博客：</a:t>
            </a:r>
            <a:r>
              <a:rPr lang="en-US" altLang="zh-CN" sz="2400" b="1" dirty="0" smtClean="0">
                <a:solidFill>
                  <a:srgbClr val="00B050"/>
                </a:solidFill>
                <a:latin typeface="宋体" charset="-122"/>
              </a:rPr>
              <a:t>dazhou_mf@163.com</a:t>
            </a:r>
            <a:endParaRPr lang="en-US" altLang="zh-CN" sz="2400" b="1" dirty="0">
              <a:solidFill>
                <a:srgbClr val="00B050"/>
              </a:solidFill>
              <a:latin typeface="宋体" charset="-122"/>
            </a:endParaRPr>
          </a:p>
        </p:txBody>
      </p:sp>
    </p:spTree>
    <p:extLst>
      <p:ext uri="{BB962C8B-B14F-4D97-AF65-F5344CB8AC3E}">
        <p14:creationId xmlns="" xmlns:p14="http://schemas.microsoft.com/office/powerpoint/2010/main" val="106303496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6805</TotalTime>
  <Words>9806</Words>
  <Application>Microsoft Office PowerPoint</Application>
  <PresentationFormat>全屏显示(16:9)</PresentationFormat>
  <Paragraphs>1067</Paragraphs>
  <Slides>99</Slides>
  <Notes>3</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99</vt:i4>
      </vt:variant>
    </vt:vector>
  </HeadingPairs>
  <TitlesOfParts>
    <vt:vector size="102" baseType="lpstr">
      <vt:lpstr>Office 主题</vt:lpstr>
      <vt:lpstr>1_Office 主题</vt:lpstr>
      <vt:lpstr>Microsoft 公式 3.0</vt:lpstr>
      <vt:lpstr>幻灯片 1</vt:lpstr>
      <vt:lpstr>幻灯片 2</vt:lpstr>
      <vt:lpstr>幻灯片 3</vt:lpstr>
      <vt:lpstr>幻灯片 4</vt:lpstr>
      <vt:lpstr>幻灯片 5</vt:lpstr>
      <vt:lpstr>幻灯片 6</vt:lpstr>
      <vt:lpstr>幻灯片 7</vt:lpstr>
      <vt:lpstr>幻灯片 8</vt:lpstr>
      <vt:lpstr>站位1：备考理念和价值取向 </vt:lpstr>
      <vt:lpstr>人文高考</vt:lpstr>
      <vt:lpstr>    绿色高考（教师的评价观）</vt:lpstr>
      <vt:lpstr>      绿色高考：大语文观、效益观 </vt:lpstr>
      <vt:lpstr>          校本高考</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       2017考试大纲修订和教育部考试中心解读、调研</vt:lpstr>
      <vt:lpstr>幻灯片 25</vt:lpstr>
      <vt:lpstr>幻灯片 26</vt:lpstr>
      <vt:lpstr>10.14日：最新考试大纲公布           □教育部育部考试中心负责人就              2017年高考考试大纲修订答记者           □听取命题工作意见和建议</vt:lpstr>
      <vt:lpstr>幻灯片 28</vt:lpstr>
      <vt:lpstr>幻灯片 29</vt:lpstr>
      <vt:lpstr>幻灯片 30</vt:lpstr>
      <vt:lpstr>幻灯片 31</vt:lpstr>
      <vt:lpstr>幻灯片 32</vt:lpstr>
      <vt:lpstr>幻灯片 33</vt:lpstr>
      <vt:lpstr>2013、句意和思想感情，典故分析；写作手法，尾联表达的思想感情。 2104、分析艺术手法，两个场景的情感内涵；景物描写对情感抒发的作用，尾句表达的思想感情以及如何表达的。 2015、写景角度比较，尾联表达的思想感情；赏析诗句；尾联表达的思想感情。 2016、描写的景象和用意，典故表达的思想感情；分析理解内容，分析铺垫技巧。</vt:lpstr>
      <vt:lpstr>幻灯片 35</vt:lpstr>
      <vt:lpstr>幻灯片 36</vt:lpstr>
      <vt:lpstr>幻灯片 37</vt:lpstr>
      <vt:lpstr>幻灯片 38</vt:lpstr>
      <vt:lpstr>以现当代著名人物，如科学家、实业家、军事将领等为主；篇幅在1600字左右，含链接材料。围绕考试说明中“分析思想内容、构成要素和语言特色，评价文本产生的社会功用，探讨文本反映的人生价值和时代精神”设题。</vt:lpstr>
      <vt:lpstr>幻灯片 40</vt:lpstr>
      <vt:lpstr>幻灯片 41</vt:lpstr>
      <vt:lpstr>幻灯片 42</vt:lpstr>
      <vt:lpstr>幻灯片 43</vt:lpstr>
      <vt:lpstr>幻灯片 44</vt:lpstr>
      <vt:lpstr>   高考诗歌鉴赏训练</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    缺乏思考、以讹传讹的指导</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         将教材与复习鉴赏打通？</vt:lpstr>
      <vt:lpstr>幻灯片 71</vt:lpstr>
      <vt:lpstr>幻灯片 72</vt:lpstr>
      <vt:lpstr>幻灯片 73</vt:lpstr>
      <vt:lpstr>幻灯片 74</vt:lpstr>
      <vt:lpstr>幻灯片 75</vt:lpstr>
      <vt:lpstr>内外勾连  情思比较</vt:lpstr>
      <vt:lpstr>幻灯片 77</vt:lpstr>
      <vt:lpstr>幻灯片 78</vt:lpstr>
      <vt:lpstr>幻灯片 79</vt:lpstr>
      <vt:lpstr>幻灯片 80</vt:lpstr>
      <vt:lpstr>幻灯片 81</vt:lpstr>
      <vt:lpstr>幻灯片 82</vt:lpstr>
      <vt:lpstr>幻灯片 83</vt:lpstr>
      <vt:lpstr> </vt:lpstr>
      <vt:lpstr>幻灯片 85</vt:lpstr>
      <vt:lpstr> </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陈维贤讲座文稿（北京）</dc:title>
  <dc:creator>陈维贤</dc:creator>
  <cp:keywords>陈维贤</cp:keywords>
  <cp:lastModifiedBy>admin</cp:lastModifiedBy>
  <cp:revision>955</cp:revision>
  <dcterms:created xsi:type="dcterms:W3CDTF">2012-04-11T02:39:08Z</dcterms:created>
  <dcterms:modified xsi:type="dcterms:W3CDTF">2017-04-01T02:06:52Z</dcterms:modified>
  <cp:category>讲座</cp:category>
  <cp:version>北京陈维贤</cp:version>
</cp:coreProperties>
</file>