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4" r:id="rId3"/>
  </p:sldMasterIdLst>
  <p:notesMasterIdLst>
    <p:notesMasterId r:id="rId4"/>
  </p:notesMasterIdLst>
  <p:sldIdLst>
    <p:sldId id="303" r:id="rId5"/>
    <p:sldId id="306" r:id="rId6"/>
    <p:sldId id="350" r:id="rId7"/>
    <p:sldId id="355" r:id="rId8"/>
    <p:sldId id="356" r:id="rId9"/>
    <p:sldId id="358" r:id="rId10"/>
    <p:sldId id="353" r:id="rId11"/>
    <p:sldId id="360" r:id="rId12"/>
    <p:sldId id="262" r:id="rId13"/>
    <p:sldId id="263" r:id="rId14"/>
    <p:sldId id="264" r:id="rId15"/>
    <p:sldId id="267" r:id="rId16"/>
    <p:sldId id="369" r:id="rId17"/>
    <p:sldId id="362" r:id="rId18"/>
    <p:sldId id="411" r:id="rId19"/>
    <p:sldId id="412" r:id="rId20"/>
    <p:sldId id="279" r:id="rId21"/>
    <p:sldId id="409" r:id="rId22"/>
    <p:sldId id="410" r:id="rId23"/>
    <p:sldId id="414" r:id="rId24"/>
    <p:sldId id="413" r:id="rId25"/>
    <p:sldId id="376" r:id="rId26"/>
    <p:sldId id="377" r:id="rId27"/>
    <p:sldId id="415" r:id="rId28"/>
    <p:sldId id="384" r:id="rId29"/>
    <p:sldId id="41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tags" Target="tags/tag253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TargetMode="Interna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image" Target="../media/image5.png" /><Relationship Id="rId11" Type="http://schemas.openxmlformats.org/officeDocument/2006/relationships/tags" Target="../tags/tag9.xml" /><Relationship Id="rId12" Type="http://schemas.openxmlformats.org/officeDocument/2006/relationships/tags" Target="../tags/tag10.xml" /><Relationship Id="rId13" Type="http://schemas.openxmlformats.org/officeDocument/2006/relationships/tags" Target="../tags/tag11.xml" /><Relationship Id="rId14" Type="http://schemas.openxmlformats.org/officeDocument/2006/relationships/tags" Target="../tags/tag12.xml" /><Relationship Id="rId15" Type="http://schemas.openxmlformats.org/officeDocument/2006/relationships/tags" Target="../tags/tag13.xml" /><Relationship Id="rId16" Type="http://schemas.openxmlformats.org/officeDocument/2006/relationships/tags" Target="../tags/tag14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8.xml" /><Relationship Id="rId9" Type="http://schemas.openxmlformats.org/officeDocument/2006/relationships/image" Target="file:///C:\Users\D69LXP2\Desktop\400px_tools\pic_temp\1_pic_quater_left_down.png" TargetMode="Externa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tags" Target="../tags/tag3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tags" Target="../tags/tag44.xml" /><Relationship Id="rId11" Type="http://schemas.openxmlformats.org/officeDocument/2006/relationships/tags" Target="../tags/tag45.xml" /><Relationship Id="rId12" Type="http://schemas.openxmlformats.org/officeDocument/2006/relationships/tags" Target="../tags/tag46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tags" Target="../tags/tag6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2" Type="http://schemas.openxmlformats.org/officeDocument/2006/relationships/image" Target="../media/image3.png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image" Target="../media/image5.png" /><Relationship Id="rId11" Type="http://schemas.openxmlformats.org/officeDocument/2006/relationships/tags" Target="../tags/tag82.xml" /><Relationship Id="rId12" Type="http://schemas.openxmlformats.org/officeDocument/2006/relationships/tags" Target="../tags/tag83.xml" /><Relationship Id="rId13" Type="http://schemas.openxmlformats.org/officeDocument/2006/relationships/tags" Target="../tags/tag84.xml" /><Relationship Id="rId14" Type="http://schemas.openxmlformats.org/officeDocument/2006/relationships/tags" Target="../tags/tag85.xml" /><Relationship Id="rId15" Type="http://schemas.openxmlformats.org/officeDocument/2006/relationships/tags" Target="../tags/tag86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81.xml" /><Relationship Id="rId9" Type="http://schemas.openxmlformats.org/officeDocument/2006/relationships/image" Target="file:///C:\Users\D69LXP2\Desktop\400px_tools\pic_temp\1_pic_quater_left_down.png" TargetMode="Externa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2" Type="http://schemas.openxmlformats.org/officeDocument/2006/relationships/image" Target="../media/image3.png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tags" Target="../tags/tag105.xml" /><Relationship Id="rId11" Type="http://schemas.openxmlformats.org/officeDocument/2006/relationships/tags" Target="../tags/tag106.xml" /><Relationship Id="rId12" Type="http://schemas.openxmlformats.org/officeDocument/2006/relationships/tags" Target="../tags/tag107.xml" /><Relationship Id="rId13" Type="http://schemas.openxmlformats.org/officeDocument/2006/relationships/tags" Target="../tags/tag108.xml" /><Relationship Id="rId14" Type="http://schemas.openxmlformats.org/officeDocument/2006/relationships/tags" Target="../tags/tag109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image" Target="../media/image5.png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tags" Target="../tags/tag117.xml" /><Relationship Id="rId15" Type="http://schemas.openxmlformats.org/officeDocument/2006/relationships/tags" Target="../tags/tag118.xml" /><Relationship Id="rId16" Type="http://schemas.openxmlformats.org/officeDocument/2006/relationships/tags" Target="../tags/tag119.xml" /><Relationship Id="rId17" Type="http://schemas.openxmlformats.org/officeDocument/2006/relationships/tags" Target="../tags/tag120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113.xml" /><Relationship Id="rId9" Type="http://schemas.openxmlformats.org/officeDocument/2006/relationships/image" Target="file:///C:\Users\D69LXP2\Desktop\400px_tools\pic_temp\1_pic_quater_left_down.png" TargetMode="Externa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image" Target="../media/image5.png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tags" Target="../tags/tag128.xml" /><Relationship Id="rId15" Type="http://schemas.openxmlformats.org/officeDocument/2006/relationships/tags" Target="../tags/tag129.xml" /><Relationship Id="rId16" Type="http://schemas.openxmlformats.org/officeDocument/2006/relationships/tags" Target="../tags/tag130.xml" /><Relationship Id="rId17" Type="http://schemas.openxmlformats.org/officeDocument/2006/relationships/tags" Target="../tags/tag131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124.xml" /><Relationship Id="rId9" Type="http://schemas.openxmlformats.org/officeDocument/2006/relationships/image" Target="file:///C:\Users\D69LXP2\Desktop\400px_tools\pic_temp\1_pic_quater_left_down.png" TargetMode="Externa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image" Target="../media/image5.png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tags" Target="../tags/tag139.xml" /><Relationship Id="rId15" Type="http://schemas.openxmlformats.org/officeDocument/2006/relationships/tags" Target="../tags/tag140.xml" /><Relationship Id="rId16" Type="http://schemas.openxmlformats.org/officeDocument/2006/relationships/tags" Target="../tags/tag141.xml" /><Relationship Id="rId17" Type="http://schemas.openxmlformats.org/officeDocument/2006/relationships/tags" Target="../tags/tag142.xml" /><Relationship Id="rId18" Type="http://schemas.openxmlformats.org/officeDocument/2006/relationships/tags" Target="../tags/tag143.xml" /><Relationship Id="rId19" Type="http://schemas.openxmlformats.org/officeDocument/2006/relationships/tags" Target="../tags/tag144.xml" /><Relationship Id="rId2" Type="http://schemas.openxmlformats.org/officeDocument/2006/relationships/image" Target="../media/image3.png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image" Target="file:///C:\Users\D69LXP2\Desktop\400px_tools\pic_temp\0_pic_quater_right_down.png" TargetMode="External" /><Relationship Id="rId7" Type="http://schemas.openxmlformats.org/officeDocument/2006/relationships/image" Target="../media/image4.png" /><Relationship Id="rId8" Type="http://schemas.openxmlformats.org/officeDocument/2006/relationships/tags" Target="../tags/tag135.xml" /><Relationship Id="rId9" Type="http://schemas.openxmlformats.org/officeDocument/2006/relationships/image" Target="file:///C:\Users\D69LXP2\Desktop\400px_tools\pic_temp\1_pic_quater_left_down.png" TargetMode="Externa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\pic_temp\pic_sup.png" TargetMode="Externa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tags" Target="../tags/tag152.xml" /><Relationship Id="rId15" Type="http://schemas.openxmlformats.org/officeDocument/2006/relationships/tags" Target="../tags/tag153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image" Target="file:///C:\Users\D69LXP2\Desktop\400px_tools\pic_temp\0_pic_quater_right_up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147.xml" /><Relationship Id="rId8" Type="http://schemas.openxmlformats.org/officeDocument/2006/relationships/image" Target="file:///C:\Users\D69LXP2\Desktop\400px_tools\pic_temp\1_pic_quater_left_down.png" TargetMode="External" /><Relationship Id="rId9" Type="http://schemas.openxmlformats.org/officeDocument/2006/relationships/image" Target="../media/image8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: 圆顶角 6">
            <a:hlinkClick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: 圆顶角 6">
            <a:hlinkClick r:id="rId1" action="ppaction://hlinksldjump"/>
          </p:cNvPr>
          <p:cNvSpPr/>
          <p:nvPr userDrawn="1"/>
        </p:nvSpPr>
        <p:spPr>
          <a:xfrm>
            <a:off x="5945803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  <a:endParaRPr lang="zh-CN" altLang="en-US" sz="1600" b="1" smtClean="0">
              <a:solidFill>
                <a:schemeClr val="bg1"/>
              </a:solidFill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19325" y="135275"/>
            <a:ext cx="559723" cy="431884"/>
            <a:chOff x="89494" y="135275"/>
            <a:chExt cx="432000" cy="576000"/>
          </a:xfrm>
        </p:grpSpPr>
        <p:sp>
          <p:nvSpPr>
            <p:cNvPr id="7" name="矩形 6"/>
            <p:cNvSpPr/>
            <p:nvPr userDrawn="1"/>
          </p:nvSpPr>
          <p:spPr>
            <a:xfrm>
              <a:off x="278494" y="387275"/>
              <a:ext cx="243000" cy="324000"/>
            </a:xfrm>
            <a:prstGeom prst="rect">
              <a:avLst/>
            </a:prstGeom>
            <a:solidFill>
              <a:srgbClr val="2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89494" y="135275"/>
              <a:ext cx="189000" cy="25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26675" y="6516546"/>
            <a:ext cx="540000" cy="3414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微软雅黑" panose="020b0503020204020204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01349" y="6492874"/>
            <a:ext cx="1390651" cy="365125"/>
          </a:xfrm>
        </p:spPr>
        <p:txBody>
          <a:bodyPr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14305" r="30202" b="59887"/>
          <a:stretch>
            <a:fillRect/>
          </a:stretch>
        </p:blipFill>
        <p:spPr>
          <a:xfrm>
            <a:off x="10158720" y="242736"/>
            <a:ext cx="1607955" cy="324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70C0"/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13464" y="0"/>
            <a:ext cx="3539243" cy="561310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315089" y="216027"/>
            <a:ext cx="3132392" cy="518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64" y="0"/>
            <a:ext cx="720090" cy="720847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16" y="4893011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5"/>
            </p:custDataLst>
          </p:nvPr>
        </p:nvSpPr>
        <p:spPr>
          <a:xfrm>
            <a:off x="3718560" y="441960"/>
            <a:ext cx="1008830" cy="4770119"/>
          </a:xfrm>
        </p:spPr>
        <p:txBody>
          <a:bodyPr vert="eaVert" wrap="square" lIns="91440" tIns="45720" rIns="91440" bIns="4572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None/>
              <a:defRPr sz="50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6"/>
            </p:custDataLst>
          </p:nvPr>
        </p:nvSpPr>
        <p:spPr>
          <a:xfrm>
            <a:off x="3246119" y="441959"/>
            <a:ext cx="397257" cy="4770119"/>
          </a:xfrm>
        </p:spPr>
        <p:txBody>
          <a:bodyPr vert="eaVert" wrap="square" lIns="91440" tIns="45720" rIns="91440" bIns="45720" anchor="t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None/>
              <a:defRPr sz="18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5710314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702174" y="2304098"/>
            <a:ext cx="4914265" cy="835660"/>
          </a:xfrm>
        </p:spPr>
        <p:txBody>
          <a:bodyPr vert="horz" wrap="square" lIns="91440" tIns="46800" rIns="9144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702174" y="3181351"/>
            <a:ext cx="4914265" cy="428624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4320540" y="0"/>
            <a:ext cx="78669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2113464" y="0"/>
            <a:ext cx="3539243" cy="561310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315089" y="216027"/>
            <a:ext cx="3132392" cy="518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16" y="0"/>
            <a:ext cx="720090" cy="72084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64" y="4893011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5"/>
            </p:custDataLst>
          </p:nvPr>
        </p:nvSpPr>
        <p:spPr>
          <a:xfrm>
            <a:off x="3233738" y="594360"/>
            <a:ext cx="1304925" cy="4424680"/>
          </a:xfrm>
        </p:spPr>
        <p:txBody>
          <a:bodyPr vert="eaVert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000"/>
              <a:buNone/>
              <a:defRPr sz="6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8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84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84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153"/>
            <a:ext cx="720090" cy="72084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slideLayout" Target="../slideLayouts/slideLayout25.xml" /><Relationship Id="rId11" Type="http://schemas.openxmlformats.org/officeDocument/2006/relationships/slideLayout" Target="../slideLayouts/slideLayout26.xml" /><Relationship Id="rId12" Type="http://schemas.openxmlformats.org/officeDocument/2006/relationships/slideLayout" Target="../slideLayouts/slideLayout27.xml" /><Relationship Id="rId13" Type="http://schemas.openxmlformats.org/officeDocument/2006/relationships/slideLayout" Target="../slideLayouts/slideLayout28.xml" /><Relationship Id="rId14" Type="http://schemas.openxmlformats.org/officeDocument/2006/relationships/slideLayout" Target="../slideLayouts/slideLayout29.xml" /><Relationship Id="rId15" Type="http://schemas.openxmlformats.org/officeDocument/2006/relationships/slideLayout" Target="../slideLayouts/slideLayout30.xml" /><Relationship Id="rId16" Type="http://schemas.openxmlformats.org/officeDocument/2006/relationships/slideLayout" Target="../slideLayouts/slideLayout31.xml" /><Relationship Id="rId17" Type="http://schemas.openxmlformats.org/officeDocument/2006/relationships/slideLayout" Target="../slideLayouts/slideLayout32.xml" /><Relationship Id="rId18" Type="http://schemas.openxmlformats.org/officeDocument/2006/relationships/slideLayout" Target="../slideLayouts/slideLayout33.xml" /><Relationship Id="rId19" Type="http://schemas.openxmlformats.org/officeDocument/2006/relationships/tags" Target="../tags/tag154.xml" /><Relationship Id="rId2" Type="http://schemas.openxmlformats.org/officeDocument/2006/relationships/slideLayout" Target="../slideLayouts/slideLayout17.xml" /><Relationship Id="rId20" Type="http://schemas.openxmlformats.org/officeDocument/2006/relationships/tags" Target="../tags/tag155.xml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tags" Target="../tags/tag159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8.xml" /><Relationship Id="rId4" Type="http://schemas.openxmlformats.org/officeDocument/2006/relationships/slideLayout" Target="../slideLayouts/slideLayout19.xml" /><Relationship Id="rId5" Type="http://schemas.openxmlformats.org/officeDocument/2006/relationships/slideLayout" Target="../slideLayouts/slideLayout20.xml" /><Relationship Id="rId6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22.xml" /><Relationship Id="rId8" Type="http://schemas.openxmlformats.org/officeDocument/2006/relationships/slideLayout" Target="../slideLayouts/slideLayout23.xml" /><Relationship Id="rId9" Type="http://schemas.openxmlformats.org/officeDocument/2006/relationships/slideLayout" Target="../slideLayouts/slideLayout2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B3AAF-C4F3-42B7-B0E1-2B27AD451FD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E94C6-B716-481F-8B94-E6506C6686A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image" Target="../media/image9.jpeg" /><Relationship Id="rId5" Type="http://schemas.openxmlformats.org/officeDocument/2006/relationships/tags" Target="../tags/tag162.xml" /><Relationship Id="rId6" Type="http://schemas.openxmlformats.org/officeDocument/2006/relationships/tags" Target="../tags/tag1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74.xml" /><Relationship Id="rId3" Type="http://schemas.openxmlformats.org/officeDocument/2006/relationships/image" Target="../media/image10.png" /><Relationship Id="rId4" Type="http://schemas.openxmlformats.org/officeDocument/2006/relationships/tags" Target="../tags/tag1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image" Target="../media/image8.png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image" Target="../media/image11.jpeg" /><Relationship Id="rId14" Type="http://schemas.openxmlformats.org/officeDocument/2006/relationships/tags" Target="../tags/tag182.xml" /><Relationship Id="rId15" Type="http://schemas.openxmlformats.org/officeDocument/2006/relationships/tags" Target="../tags/tag183.xml" /><Relationship Id="rId2" Type="http://schemas.openxmlformats.org/officeDocument/2006/relationships/image" Target="file:///C:\Users\D69LXP2\Desktop\400px_tools\pic_temp\pic_sup.png" TargetMode="External" /><Relationship Id="rId3" Type="http://schemas.openxmlformats.org/officeDocument/2006/relationships/image" Target="../media/image3.png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image" Target="file:///C:\Users\D69LXP2\Desktop\400px_tools\pic_temp\0_pic_quater_right_up.png" TargetMode="External" /><Relationship Id="rId7" Type="http://schemas.openxmlformats.org/officeDocument/2006/relationships/image" Target="../media/image7.png" /><Relationship Id="rId8" Type="http://schemas.openxmlformats.org/officeDocument/2006/relationships/tags" Target="../tags/tag179.xml" /><Relationship Id="rId9" Type="http://schemas.openxmlformats.org/officeDocument/2006/relationships/image" Target="file:///C:\Users\D69LXP2\Desktop\400px_tools\pic_temp\1_pic_quater_left_down.png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2" Type="http://schemas.openxmlformats.org/officeDocument/2006/relationships/image" Target="file:///C:\Users\D69LXP2\Desktop\400px_tools\pic_temp\pic_sup.png" TargetMode="External" /><Relationship Id="rId3" Type="http://schemas.openxmlformats.org/officeDocument/2006/relationships/image" Target="../media/image3.png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2.xml" /><Relationship Id="rId3" Type="http://schemas.openxmlformats.org/officeDocument/2006/relationships/tags" Target="../tags/tag19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2" Type="http://schemas.openxmlformats.org/officeDocument/2006/relationships/image" Target="file:///C:\Users\D69LXP2\Desktop\400px_tools\pic_temp\pic_sup.png" TargetMode="External" /><Relationship Id="rId3" Type="http://schemas.openxmlformats.org/officeDocument/2006/relationships/image" Target="../media/image3.png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16" Type="http://schemas.openxmlformats.org/officeDocument/2006/relationships/tags" Target="../tags/tag220.xml" /><Relationship Id="rId17" Type="http://schemas.openxmlformats.org/officeDocument/2006/relationships/tags" Target="../tags/tag221.xml" /><Relationship Id="rId18" Type="http://schemas.openxmlformats.org/officeDocument/2006/relationships/tags" Target="../tags/tag222.xml" /><Relationship Id="rId19" Type="http://schemas.openxmlformats.org/officeDocument/2006/relationships/tags" Target="../tags/tag223.xml" /><Relationship Id="rId2" Type="http://schemas.openxmlformats.org/officeDocument/2006/relationships/image" Target="file:///C:\Users\D69LXP2\Desktop\400px_tools\pic_temp\pic_sup.png" TargetMode="External" /><Relationship Id="rId20" Type="http://schemas.openxmlformats.org/officeDocument/2006/relationships/tags" Target="../tags/tag224.xml" /><Relationship Id="rId21" Type="http://schemas.openxmlformats.org/officeDocument/2006/relationships/tags" Target="../tags/tag225.xml" /><Relationship Id="rId22" Type="http://schemas.openxmlformats.org/officeDocument/2006/relationships/tags" Target="../tags/tag226.xml" /><Relationship Id="rId23" Type="http://schemas.openxmlformats.org/officeDocument/2006/relationships/tags" Target="../tags/tag227.xml" /><Relationship Id="rId24" Type="http://schemas.openxmlformats.org/officeDocument/2006/relationships/tags" Target="../tags/tag228.xml" /><Relationship Id="rId25" Type="http://schemas.openxmlformats.org/officeDocument/2006/relationships/tags" Target="../tags/tag229.xml" /><Relationship Id="rId26" Type="http://schemas.openxmlformats.org/officeDocument/2006/relationships/tags" Target="../tags/tag230.xml" /><Relationship Id="rId27" Type="http://schemas.openxmlformats.org/officeDocument/2006/relationships/tags" Target="../tags/tag231.xml" /><Relationship Id="rId28" Type="http://schemas.openxmlformats.org/officeDocument/2006/relationships/tags" Target="../tags/tag232.xml" /><Relationship Id="rId29" Type="http://schemas.openxmlformats.org/officeDocument/2006/relationships/tags" Target="../tags/tag233.xml" /><Relationship Id="rId3" Type="http://schemas.openxmlformats.org/officeDocument/2006/relationships/image" Target="../media/image3.png" /><Relationship Id="rId30" Type="http://schemas.openxmlformats.org/officeDocument/2006/relationships/tags" Target="../tags/tag234.xml" /><Relationship Id="rId31" Type="http://schemas.openxmlformats.org/officeDocument/2006/relationships/tags" Target="../tags/tag235.xml" /><Relationship Id="rId32" Type="http://schemas.openxmlformats.org/officeDocument/2006/relationships/tags" Target="../tags/tag236.xml" /><Relationship Id="rId33" Type="http://schemas.openxmlformats.org/officeDocument/2006/relationships/tags" Target="../tags/tag237.xml" /><Relationship Id="rId34" Type="http://schemas.openxmlformats.org/officeDocument/2006/relationships/tags" Target="../tags/tag238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image" Target="file:///C:\Users\D69LXP2\Desktop\400px_tools\pic_temp\0_pic_quater_right_down.png" TargetMode="External" /><Relationship Id="rId8" Type="http://schemas.openxmlformats.org/officeDocument/2006/relationships/image" Target="../media/image4.png" /><Relationship Id="rId9" Type="http://schemas.openxmlformats.org/officeDocument/2006/relationships/tags" Target="../tags/tag2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image" Target="../media/image8.png" /><Relationship Id="rId11" Type="http://schemas.openxmlformats.org/officeDocument/2006/relationships/tags" Target="../tags/tag242.xml" /><Relationship Id="rId12" Type="http://schemas.openxmlformats.org/officeDocument/2006/relationships/tags" Target="../tags/tag243.xml" /><Relationship Id="rId13" Type="http://schemas.openxmlformats.org/officeDocument/2006/relationships/tags" Target="../tags/tag244.xml" /><Relationship Id="rId14" Type="http://schemas.openxmlformats.org/officeDocument/2006/relationships/tags" Target="../tags/tag245.xml" /><Relationship Id="rId15" Type="http://schemas.openxmlformats.org/officeDocument/2006/relationships/tags" Target="../tags/tag246.xml" /><Relationship Id="rId16" Type="http://schemas.openxmlformats.org/officeDocument/2006/relationships/tags" Target="../tags/tag247.xml" /><Relationship Id="rId2" Type="http://schemas.openxmlformats.org/officeDocument/2006/relationships/image" Target="file:///C:\Users\D69LXP2\Desktop\400px_tools\pic_temp\pic_sup.png" TargetMode="External" /><Relationship Id="rId3" Type="http://schemas.openxmlformats.org/officeDocument/2006/relationships/image" Target="../media/image3.png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image" Target="file:///C:\Users\D69LXP2\Desktop\400px_tools\pic_temp\0_pic_quater_right_up.png" TargetMode="External" /><Relationship Id="rId7" Type="http://schemas.openxmlformats.org/officeDocument/2006/relationships/image" Target="../media/image7.png" /><Relationship Id="rId8" Type="http://schemas.openxmlformats.org/officeDocument/2006/relationships/tags" Target="../tags/tag241.xml" /><Relationship Id="rId9" Type="http://schemas.openxmlformats.org/officeDocument/2006/relationships/image" Target="file:///C:\Users\D69LXP2\Desktop\400px_tools\pic_temp\1_pic_quater_left_down.png" TargetMode="Ex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file:///C:\Users\D69LXP2\Desktop\400px_tools\pic_temp\pic_sup.png" TargetMode="External" /><Relationship Id="rId3" Type="http://schemas.openxmlformats.org/officeDocument/2006/relationships/image" Target="../media/image3.png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0.png" /><Relationship Id="rId11" Type="http://schemas.openxmlformats.org/officeDocument/2006/relationships/image" Target="../media/image21.png" /><Relationship Id="rId12" Type="http://schemas.openxmlformats.org/officeDocument/2006/relationships/image" Target="../media/image22.png" /><Relationship Id="rId13" Type="http://schemas.openxmlformats.org/officeDocument/2006/relationships/image" Target="../media/image23.png" /><Relationship Id="rId14" Type="http://schemas.openxmlformats.org/officeDocument/2006/relationships/image" Target="../media/image24.png" /><Relationship Id="rId15" Type="http://schemas.openxmlformats.org/officeDocument/2006/relationships/image" Target="../media/image25.png" /><Relationship Id="rId16" Type="http://schemas.openxmlformats.org/officeDocument/2006/relationships/image" Target="../media/image26.png" /><Relationship Id="rId17" Type="http://schemas.openxmlformats.org/officeDocument/2006/relationships/image" Target="../media/image27.png" /><Relationship Id="rId18" Type="http://schemas.openxmlformats.org/officeDocument/2006/relationships/image" Target="../media/image28.png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image" Target="../media/image17.png" /><Relationship Id="rId8" Type="http://schemas.openxmlformats.org/officeDocument/2006/relationships/image" Target="../media/image18.png" /><Relationship Id="rId9" Type="http://schemas.openxmlformats.org/officeDocument/2006/relationships/image" Target="../media/image1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17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1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17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第一课时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7030A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心头无限意，尽在不言中</a:t>
            </a:r>
            <a:endParaRPr lang="zh-CN" altLang="en-US" sz="2000">
              <a:solidFill>
                <a:srgbClr val="7030A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0"/>
            <a:ext cx="12860655" cy="7439025"/>
          </a:xfrm>
          <a:prstGeom prst="rect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投长沙裴侍郎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杜荀鹤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此身虽贱道长存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非谒朱门谒孔门。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只望至公将卷读</a:t>
            </a:r>
            <a:r>
              <a:rPr lang="zh-CN" altLang="zh-CN" sz="2400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不求朝士致书论。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垂纶雨结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渔乡思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吹木风传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雁夜魂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男子受恩须有地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平生不受等闲恩。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</a:t>
            </a:r>
            <a:r>
              <a:rPr lang="en-US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①至公</a:t>
            </a:r>
            <a:r>
              <a:rPr lang="en-US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科举时代对主考官的敬称</a:t>
            </a:r>
            <a:r>
              <a:rPr lang="zh-CN" altLang="zh-CN" sz="1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1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下列对这首诗的理解和分析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诗人表示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虽然自己的社会地位低下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但对儒家思想的信奉坚定不移。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B.“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朱门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分别代指世俗的权势与精神的归依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形成鲜明的对比。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诗人希望自己能凭借真才实学通过正常渠道进身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而不愿去寻找捷径。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诗人表达了自己对待恩惠的态度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不随便接受别人的恩惠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受恩必报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诗歌的颈联描写了两个具体场景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与其他各联直抒胸臆的写法不同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这样写在情感表达和结构安排方面有什么作用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参考答案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①情感表达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颈联所写场景是作者孤高耿介情怀的形象化表达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可使读者更加直观地感受到作者的心志。②结构安排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舒缓诗歌全篇的节奏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使整首诗歌有委婉从容之致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Ⅱ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78336"/>
            <a:ext cx="12393637" cy="70332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插田歌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刘禹锡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冈头花草齐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燕子东西飞。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田塍望如线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白水光参差。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农妇白纻裙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农父绿蓑衣。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齐唱郢中歌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嘤咛如《竹枝》</a:t>
            </a:r>
            <a:r>
              <a:rPr lang="zh-CN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下列对本诗的赏析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>
              <a:solidFill>
                <a:srgbClr val="FF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诗歌以花鸟发端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通过简练的笔触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勾勒出一幅意趣盎然的美丽画面。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诗人举目眺望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能看到远处田埂在粼粼的波光中蜿蜒起伏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时隐时现。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诗中写到了农父农妇的衣着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白裙绿衣映照绿苗白水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色调分外和谐。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诗的七、八两句通过听觉描写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表现农民们的劳动场面以及愉悦心情。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0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原指长短不齐的样子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这里形容稻田水光闪烁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明暗不定。不是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田埂蜿蜒起伏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时隐时现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远望田埂笔直如线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一片清水粼粼闪光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smtClean="0">
              <a:solidFill>
                <a:srgbClr val="000000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相比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这几句诗的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语言风格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有什么不同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7030A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《酬乐天扬州初逢席上见赠》对仗工稳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用典精当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语言雅丽平整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b="1">
                <a:solidFill>
                  <a:srgbClr val="7030A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这几句诗则采用了民歌俚曲的表现手法描写田野风光和劳动场景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语言通俗浅显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清新流畅</a:t>
            </a:r>
            <a:r>
              <a:rPr lang="zh-CN" altLang="zh-CN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b="1" smtClean="0">
              <a:solidFill>
                <a:srgbClr val="7030A0"/>
              </a:solidFill>
              <a:latin typeface="Times New Roman" pitchFamily="18" charset="0"/>
              <a:ea typeface="方正书宋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2875" y="753745"/>
            <a:ext cx="1191577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   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能阅读浅易的古代诗文， 能鉴赏文学作品的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形象、 语</a:t>
            </a:r>
            <a:r>
              <a:rPr lang="zh-CN" altLang="en-US" sz="2800" b="1" smtClean="0">
                <a:solidFill>
                  <a:srgbClr val="FF0000"/>
                </a:solidFill>
                <a:latin typeface="DLF"/>
              </a:rPr>
              <a:t>言和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表达技巧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， 能评价文学作品的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思想内容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和作者的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观点态度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。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DLF"/>
            </a:endParaRPr>
          </a:p>
          <a:p>
            <a:pPr algn="just"/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 </a:t>
            </a:r>
            <a:endParaRPr lang="zh-CN" altLang="en-US" sz="1400" b="1">
              <a:solidFill>
                <a:schemeClr val="tx1">
                  <a:lumMod val="95000"/>
                  <a:lumOff val="5000"/>
                </a:schemeClr>
              </a:solidFill>
              <a:latin typeface="DLF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978" y="1181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考纲要求</a:t>
            </a:r>
            <a:endParaRPr lang="zh-CN" altLang="en-US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558" y="2064107"/>
            <a:ext cx="1407160" cy="460375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考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点阐释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66498"/>
            <a:ext cx="1219200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鉴赏作品中的形象</a:t>
            </a: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事物形象、 景物形象、 人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物形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</a:t>
            </a: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鉴赏作品的语言。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赏析表达技巧。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635" algn="just"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评价作品思想内容包括概括主旨。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0" y="2357120"/>
            <a:ext cx="313626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高考考什么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885" y="677228"/>
            <a:ext cx="8346486" cy="4961572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2503170" y="928370"/>
            <a:ext cx="9202420" cy="768350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知人论世  缘景明情  以意逆志</a:t>
            </a:r>
            <a:endParaRPr lang="zh-CN" altLang="en-US" sz="44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5844" name="文本框 4"/>
          <p:cNvSpPr txBox="1"/>
          <p:nvPr/>
        </p:nvSpPr>
        <p:spPr>
          <a:xfrm>
            <a:off x="112395" y="5535930"/>
            <a:ext cx="120796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写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了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什么</a:t>
            </a:r>
            <a:r>
              <a:rPr lang="en-US" altLang="zh-CN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怎么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写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的</a:t>
            </a:r>
            <a:r>
              <a:rPr lang="en-US" altLang="zh-CN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表现什么</a:t>
            </a:r>
            <a:r>
              <a:rPr lang="en-US" altLang="zh-CN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为什么写</a:t>
            </a:r>
            <a:r>
              <a:rPr lang="en-US" altLang="zh-CN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40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我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怎么看</a:t>
            </a:r>
            <a:endParaRPr lang="zh-CN" altLang="en-US" sz="40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a语文老师的字" panose="02010600010101010101" charset="-122"/>
              <a:ea typeface="Aa语文老师的字" panose="02010600010101010101" charset="-122"/>
              <a:cs typeface="Aa语文老师的字" panose="02010600010101010101" charset="-122"/>
            </a:endParaRPr>
          </a:p>
        </p:txBody>
      </p:sp>
      <p:grpSp>
        <p:nvGrpSpPr>
          <p:cNvPr id="35845" name="组合 7"/>
          <p:cNvGrpSpPr/>
          <p:nvPr/>
        </p:nvGrpSpPr>
        <p:grpSpPr>
          <a:xfrm>
            <a:off x="1473915" y="2354551"/>
            <a:ext cx="10464800" cy="2538095"/>
            <a:chOff x="256087" y="721381"/>
            <a:chExt cx="10465408" cy="2535440"/>
          </a:xfrm>
        </p:grpSpPr>
        <p:sp>
          <p:nvSpPr>
            <p:cNvPr id="34822" name="文本框 2"/>
            <p:cNvSpPr txBox="1">
              <a:spLocks noChangeArrowheads="1"/>
            </p:cNvSpPr>
            <p:nvPr/>
          </p:nvSpPr>
          <p:spPr bwMode="auto">
            <a:xfrm>
              <a:off x="1729373" y="721381"/>
              <a:ext cx="8992122" cy="2535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想象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身临其境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揣摩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不断修正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确定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读懂诗人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表达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鉴赏诗歌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内容，手法，主题，感情，评价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lang="zh-CN" altLang="en-US" sz="2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1120095" y="988068"/>
              <a:ext cx="316802" cy="1981506"/>
            </a:xfrm>
            <a:prstGeom prst="leftBrace">
              <a:avLst>
                <a:gd name="adj1" fmla="val 20601"/>
                <a:gd name="adj2" fmla="val 48976"/>
              </a:avLst>
            </a:prstGeom>
            <a:ln w="857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824" name="文本框 6"/>
            <p:cNvSpPr txBox="1">
              <a:spLocks noChangeArrowheads="1"/>
            </p:cNvSpPr>
            <p:nvPr/>
          </p:nvSpPr>
          <p:spPr bwMode="auto">
            <a:xfrm>
              <a:off x="256087" y="927807"/>
              <a:ext cx="582964" cy="207665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思维活动</a:t>
              </a:r>
              <a:endParaRPr lang="zh-CN" altLang="en-US" sz="2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3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97485" y="330835"/>
            <a:ext cx="313626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高考考什么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0" y="1524000"/>
            <a:ext cx="12192000" cy="39624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8284930" y="1524000"/>
            <a:ext cx="1207008" cy="33528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积累基本知识</a:t>
            </a:r>
            <a:endParaRPr lang="zh-CN" altLang="en-US" sz="36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t="4137" b="4137"/>
          <a:stretch>
            <a:fillRect/>
          </a:stretch>
        </p:blipFill>
        <p:spPr>
          <a:xfrm>
            <a:off x="1192530" y="1704340"/>
            <a:ext cx="6462395" cy="353314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09" h="5280">
                <a:moveTo>
                  <a:pt x="0" y="0"/>
                </a:moveTo>
                <a:lnTo>
                  <a:pt x="9109" y="0"/>
                </a:lnTo>
                <a:lnTo>
                  <a:pt x="9109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5374B9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98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0" y="2133508"/>
            <a:ext cx="4419635" cy="1922155"/>
          </a:xfrm>
          <a:prstGeom prst="re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85115" y="2438400"/>
            <a:ext cx="3848735" cy="1312545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积累基本知识</a:t>
            </a:r>
            <a:endParaRPr lang="zh-CN" altLang="en-US" sz="40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10"/>
            </p:custDataLst>
          </p:nvPr>
        </p:nvSpPr>
        <p:spPr>
          <a:xfrm>
            <a:off x="4133850" y="1181735"/>
            <a:ext cx="7350125" cy="47129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  <a:tabLst>
                <a:tab pos="2628900"/>
              </a:tabLst>
            </a:pPr>
            <a:r>
              <a:rPr lang="zh-CN" altLang="en-US" sz="4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“义”+“意”：</a:t>
            </a:r>
            <a:endParaRPr lang="zh-CN" altLang="en-US" sz="44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表层意思：时地人事物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深层含意：意境（意象+画面）                          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思想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1873250" y="374967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卒章显志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2063750" y="19891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起承转合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2709863" y="285750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曲笔入题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6797675" y="19780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即事感怀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6000751" y="42021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象征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1855788" y="43497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正侧远近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5195888" y="1978025"/>
            <a:ext cx="14160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托物言志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7808913" y="303847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前后呼应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9" name="Text Box 11"/>
          <p:cNvSpPr txBox="1">
            <a:spLocks noChangeArrowheads="1"/>
          </p:cNvSpPr>
          <p:nvPr/>
        </p:nvSpPr>
        <p:spPr bwMode="auto">
          <a:xfrm>
            <a:off x="5641975" y="36385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以景结情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1" name="Text Box 13"/>
          <p:cNvSpPr txBox="1">
            <a:spLocks noChangeArrowheads="1"/>
          </p:cNvSpPr>
          <p:nvPr/>
        </p:nvSpPr>
        <p:spPr bwMode="auto">
          <a:xfrm>
            <a:off x="1776414" y="32067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象征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8499476" y="13827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反复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6386513" y="3116263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借物喻人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5461000" y="1382713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寓情于景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5" name="Text Box 17"/>
          <p:cNvSpPr txBox="1">
            <a:spLocks noChangeArrowheads="1"/>
          </p:cNvSpPr>
          <p:nvPr/>
        </p:nvSpPr>
        <p:spPr bwMode="auto">
          <a:xfrm>
            <a:off x="1855789" y="490220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烘托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6" name="Text Box 18"/>
          <p:cNvSpPr txBox="1">
            <a:spLocks noChangeArrowheads="1"/>
          </p:cNvSpPr>
          <p:nvPr/>
        </p:nvSpPr>
        <p:spPr bwMode="auto">
          <a:xfrm>
            <a:off x="6742113" y="25622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情景相生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7" name="Text Box 19"/>
          <p:cNvSpPr txBox="1">
            <a:spLocks noChangeArrowheads="1"/>
          </p:cNvSpPr>
          <p:nvPr/>
        </p:nvSpPr>
        <p:spPr bwMode="auto">
          <a:xfrm>
            <a:off x="3355976" y="42878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衬托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8" name="Text Box 20"/>
          <p:cNvSpPr txBox="1">
            <a:spLocks noChangeArrowheads="1"/>
          </p:cNvSpPr>
          <p:nvPr/>
        </p:nvSpPr>
        <p:spPr bwMode="auto">
          <a:xfrm>
            <a:off x="3355975" y="1412875"/>
            <a:ext cx="9398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伏笔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9" name="Text Box 21"/>
          <p:cNvSpPr txBox="1">
            <a:spLocks noChangeArrowheads="1"/>
          </p:cNvSpPr>
          <p:nvPr/>
        </p:nvSpPr>
        <p:spPr bwMode="auto">
          <a:xfrm>
            <a:off x="6000751" y="474980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铺垫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0" name="Text Box 22"/>
          <p:cNvSpPr txBox="1">
            <a:spLocks noChangeArrowheads="1"/>
          </p:cNvSpPr>
          <p:nvPr/>
        </p:nvSpPr>
        <p:spPr bwMode="auto">
          <a:xfrm>
            <a:off x="4727576" y="31321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白描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1" name="Text Box 23"/>
          <p:cNvSpPr txBox="1">
            <a:spLocks noChangeArrowheads="1"/>
          </p:cNvSpPr>
          <p:nvPr/>
        </p:nvSpPr>
        <p:spPr bwMode="auto">
          <a:xfrm>
            <a:off x="8959850" y="34385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情景交融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2" name="Text Box 24"/>
          <p:cNvSpPr txBox="1">
            <a:spLocks noChangeArrowheads="1"/>
          </p:cNvSpPr>
          <p:nvPr/>
        </p:nvSpPr>
        <p:spPr bwMode="auto">
          <a:xfrm>
            <a:off x="8258175" y="24971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借景抒情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3" name="Text Box 25"/>
          <p:cNvSpPr txBox="1">
            <a:spLocks noChangeArrowheads="1"/>
          </p:cNvSpPr>
          <p:nvPr/>
        </p:nvSpPr>
        <p:spPr bwMode="auto">
          <a:xfrm>
            <a:off x="4425950" y="1416051"/>
            <a:ext cx="850900" cy="46166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夸张</a:t>
            </a: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4" name="Text Box 26"/>
          <p:cNvSpPr txBox="1">
            <a:spLocks noChangeArrowheads="1"/>
          </p:cNvSpPr>
          <p:nvPr/>
        </p:nvSpPr>
        <p:spPr bwMode="auto">
          <a:xfrm>
            <a:off x="3500438" y="1984375"/>
            <a:ext cx="1625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以小见大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5" name="Text Box 27"/>
          <p:cNvSpPr txBox="1">
            <a:spLocks noChangeArrowheads="1"/>
          </p:cNvSpPr>
          <p:nvPr/>
        </p:nvSpPr>
        <p:spPr bwMode="auto">
          <a:xfrm>
            <a:off x="9407526" y="1416050"/>
            <a:ext cx="10191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反 讽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6" name="Text Box 28"/>
          <p:cNvSpPr txBox="1">
            <a:spLocks noChangeArrowheads="1"/>
          </p:cNvSpPr>
          <p:nvPr/>
        </p:nvSpPr>
        <p:spPr bwMode="auto">
          <a:xfrm>
            <a:off x="4373564" y="4202113"/>
            <a:ext cx="14636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寓情于景 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7" name="Text Box 29"/>
          <p:cNvSpPr txBox="1">
            <a:spLocks noChangeArrowheads="1"/>
          </p:cNvSpPr>
          <p:nvPr/>
        </p:nvSpPr>
        <p:spPr bwMode="auto">
          <a:xfrm>
            <a:off x="6961188" y="40878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欲扬先抑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8" name="Text Box 30"/>
          <p:cNvSpPr txBox="1">
            <a:spLocks noChangeArrowheads="1"/>
          </p:cNvSpPr>
          <p:nvPr/>
        </p:nvSpPr>
        <p:spPr bwMode="auto">
          <a:xfrm>
            <a:off x="3471863" y="3732213"/>
            <a:ext cx="9017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过 渡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黑体" panose="02010609060101010101" charset="-122"/>
            </a:endParaRPr>
          </a:p>
        </p:txBody>
      </p:sp>
      <p:sp>
        <p:nvSpPr>
          <p:cNvPr id="104479" name="Text Box 31"/>
          <p:cNvSpPr txBox="1">
            <a:spLocks noChangeArrowheads="1"/>
          </p:cNvSpPr>
          <p:nvPr/>
        </p:nvSpPr>
        <p:spPr bwMode="auto">
          <a:xfrm>
            <a:off x="4456113" y="3638550"/>
            <a:ext cx="10096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线索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0" name="Text Box 32"/>
          <p:cNvSpPr txBox="1">
            <a:spLocks noChangeArrowheads="1"/>
          </p:cNvSpPr>
          <p:nvPr/>
        </p:nvSpPr>
        <p:spPr bwMode="auto">
          <a:xfrm>
            <a:off x="3551238" y="3238500"/>
            <a:ext cx="10096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照应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1" name="Text Box 33"/>
          <p:cNvSpPr txBox="1">
            <a:spLocks noChangeArrowheads="1"/>
          </p:cNvSpPr>
          <p:nvPr/>
        </p:nvSpPr>
        <p:spPr bwMode="auto">
          <a:xfrm>
            <a:off x="9437688" y="3024188"/>
            <a:ext cx="1009650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铺 垫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2" name="Text Box 34"/>
          <p:cNvSpPr txBox="1">
            <a:spLocks noChangeArrowheads="1"/>
          </p:cNvSpPr>
          <p:nvPr/>
        </p:nvSpPr>
        <p:spPr bwMode="auto">
          <a:xfrm>
            <a:off x="3825876" y="5429250"/>
            <a:ext cx="10080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层 递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3" name="Text Box 35"/>
          <p:cNvSpPr txBox="1">
            <a:spLocks noChangeArrowheads="1"/>
          </p:cNvSpPr>
          <p:nvPr/>
        </p:nvSpPr>
        <p:spPr bwMode="auto">
          <a:xfrm>
            <a:off x="8756651" y="4000500"/>
            <a:ext cx="773113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白描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4" name="Text Box 36"/>
          <p:cNvSpPr txBox="1">
            <a:spLocks noChangeArrowheads="1"/>
          </p:cNvSpPr>
          <p:nvPr/>
        </p:nvSpPr>
        <p:spPr bwMode="auto">
          <a:xfrm>
            <a:off x="7102476" y="3581400"/>
            <a:ext cx="14128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动静结合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5" name="Text Box 37"/>
          <p:cNvSpPr txBox="1">
            <a:spLocks noChangeArrowheads="1"/>
          </p:cNvSpPr>
          <p:nvPr/>
        </p:nvSpPr>
        <p:spPr bwMode="auto">
          <a:xfrm>
            <a:off x="8220076" y="1958975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对比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6" name="Text Box 38"/>
          <p:cNvSpPr txBox="1">
            <a:spLocks noChangeArrowheads="1"/>
          </p:cNvSpPr>
          <p:nvPr/>
        </p:nvSpPr>
        <p:spPr bwMode="auto">
          <a:xfrm>
            <a:off x="1700214" y="2562225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比喻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7" name="Text Box 39"/>
          <p:cNvSpPr txBox="1">
            <a:spLocks noChangeArrowheads="1"/>
          </p:cNvSpPr>
          <p:nvPr/>
        </p:nvSpPr>
        <p:spPr bwMode="auto">
          <a:xfrm>
            <a:off x="4960939" y="525938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借代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8" name="Text Box 40"/>
          <p:cNvSpPr txBox="1">
            <a:spLocks noChangeArrowheads="1"/>
          </p:cNvSpPr>
          <p:nvPr/>
        </p:nvSpPr>
        <p:spPr bwMode="auto">
          <a:xfrm>
            <a:off x="6000751" y="5259388"/>
            <a:ext cx="14017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虚实相生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9" name="Text Box 41"/>
          <p:cNvSpPr txBox="1">
            <a:spLocks noChangeArrowheads="1"/>
          </p:cNvSpPr>
          <p:nvPr/>
        </p:nvSpPr>
        <p:spPr bwMode="auto">
          <a:xfrm>
            <a:off x="9112250" y="1978025"/>
            <a:ext cx="1335088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乐景哀情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0" name="Text Box 42"/>
          <p:cNvSpPr txBox="1">
            <a:spLocks noChangeArrowheads="1"/>
          </p:cNvSpPr>
          <p:nvPr/>
        </p:nvSpPr>
        <p:spPr bwMode="auto">
          <a:xfrm>
            <a:off x="9694864" y="24955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联想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1" name="Text Box 43"/>
          <p:cNvSpPr txBox="1">
            <a:spLocks noChangeArrowheads="1"/>
          </p:cNvSpPr>
          <p:nvPr/>
        </p:nvSpPr>
        <p:spPr bwMode="auto">
          <a:xfrm>
            <a:off x="7129463" y="14160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借古讽今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2" name="Text Box 44"/>
          <p:cNvSpPr txBox="1">
            <a:spLocks noChangeArrowheads="1"/>
          </p:cNvSpPr>
          <p:nvPr/>
        </p:nvSpPr>
        <p:spPr bwMode="auto">
          <a:xfrm>
            <a:off x="4373563" y="475138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哀景乐情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3" name="Text Box 45"/>
          <p:cNvSpPr txBox="1">
            <a:spLocks noChangeArrowheads="1"/>
          </p:cNvSpPr>
          <p:nvPr/>
        </p:nvSpPr>
        <p:spPr bwMode="auto">
          <a:xfrm>
            <a:off x="5089525" y="2563813"/>
            <a:ext cx="1512888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赋 比 兴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94" name="Text Box 46"/>
          <p:cNvSpPr txBox="1">
            <a:spLocks noChangeArrowheads="1"/>
          </p:cNvSpPr>
          <p:nvPr/>
        </p:nvSpPr>
        <p:spPr bwMode="auto">
          <a:xfrm>
            <a:off x="2659064" y="32067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抑扬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5" name="Text Box 47"/>
          <p:cNvSpPr txBox="1">
            <a:spLocks noChangeArrowheads="1"/>
          </p:cNvSpPr>
          <p:nvPr/>
        </p:nvSpPr>
        <p:spPr bwMode="auto">
          <a:xfrm>
            <a:off x="1873251" y="1416050"/>
            <a:ext cx="14144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卒章显志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96" name="Text Box 48"/>
          <p:cNvSpPr txBox="1">
            <a:spLocks noChangeArrowheads="1"/>
          </p:cNvSpPr>
          <p:nvPr/>
        </p:nvSpPr>
        <p:spPr bwMode="auto">
          <a:xfrm>
            <a:off x="5549901" y="31162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拟人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7" name="Text Box 49"/>
          <p:cNvSpPr txBox="1">
            <a:spLocks noChangeArrowheads="1"/>
          </p:cNvSpPr>
          <p:nvPr/>
        </p:nvSpPr>
        <p:spPr bwMode="auto">
          <a:xfrm>
            <a:off x="6961189" y="46021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对偶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8" name="Text Box 50"/>
          <p:cNvSpPr txBox="1">
            <a:spLocks noChangeArrowheads="1"/>
          </p:cNvSpPr>
          <p:nvPr/>
        </p:nvSpPr>
        <p:spPr bwMode="auto">
          <a:xfrm>
            <a:off x="8280401" y="4464050"/>
            <a:ext cx="14017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点面结合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9" name="Text Box 51"/>
          <p:cNvSpPr txBox="1">
            <a:spLocks noChangeArrowheads="1"/>
          </p:cNvSpPr>
          <p:nvPr/>
        </p:nvSpPr>
        <p:spPr bwMode="auto">
          <a:xfrm>
            <a:off x="7742238" y="48974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开门见山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0" name="Text Box 52"/>
          <p:cNvSpPr txBox="1">
            <a:spLocks noChangeArrowheads="1"/>
          </p:cNvSpPr>
          <p:nvPr/>
        </p:nvSpPr>
        <p:spPr bwMode="auto">
          <a:xfrm>
            <a:off x="8347076" y="54276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用典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1" name="Text Box 53"/>
          <p:cNvSpPr txBox="1">
            <a:spLocks noChangeArrowheads="1"/>
          </p:cNvSpPr>
          <p:nvPr/>
        </p:nvSpPr>
        <p:spPr bwMode="auto">
          <a:xfrm>
            <a:off x="2811464" y="54435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勾勒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2" name="Text Box 54"/>
          <p:cNvSpPr txBox="1">
            <a:spLocks noChangeArrowheads="1"/>
          </p:cNvSpPr>
          <p:nvPr/>
        </p:nvSpPr>
        <p:spPr bwMode="auto">
          <a:xfrm>
            <a:off x="9767889" y="4510088"/>
            <a:ext cx="649537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设问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4503" name="Text Box 55"/>
          <p:cNvSpPr txBox="1">
            <a:spLocks noChangeArrowheads="1"/>
          </p:cNvSpPr>
          <p:nvPr/>
        </p:nvSpPr>
        <p:spPr bwMode="auto">
          <a:xfrm>
            <a:off x="1855789" y="54911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反问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4" name="Text Box 56"/>
          <p:cNvSpPr txBox="1">
            <a:spLocks noChangeArrowheads="1"/>
          </p:cNvSpPr>
          <p:nvPr/>
        </p:nvSpPr>
        <p:spPr bwMode="auto">
          <a:xfrm>
            <a:off x="2835275" y="486410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总分得当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5" name="Text Box 57"/>
          <p:cNvSpPr txBox="1">
            <a:spLocks noChangeArrowheads="1"/>
          </p:cNvSpPr>
          <p:nvPr/>
        </p:nvSpPr>
        <p:spPr bwMode="auto">
          <a:xfrm>
            <a:off x="6481764" y="57642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通感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6" name="Text Box 58"/>
          <p:cNvSpPr txBox="1">
            <a:spLocks noChangeArrowheads="1"/>
          </p:cNvSpPr>
          <p:nvPr/>
        </p:nvSpPr>
        <p:spPr bwMode="auto">
          <a:xfrm>
            <a:off x="7519989" y="54276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照应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7" name="Text Box 59"/>
          <p:cNvSpPr txBox="1">
            <a:spLocks noChangeArrowheads="1"/>
          </p:cNvSpPr>
          <p:nvPr/>
        </p:nvSpPr>
        <p:spPr bwMode="auto">
          <a:xfrm>
            <a:off x="4878388" y="57515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咏史抒怀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08" name="Text Box 60"/>
          <p:cNvSpPr txBox="1">
            <a:spLocks noChangeArrowheads="1"/>
          </p:cNvSpPr>
          <p:nvPr/>
        </p:nvSpPr>
        <p:spPr bwMode="auto">
          <a:xfrm>
            <a:off x="3355975" y="58912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重章叠句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09" name="Text Box 61"/>
          <p:cNvSpPr txBox="1">
            <a:spLocks noChangeArrowheads="1"/>
          </p:cNvSpPr>
          <p:nvPr/>
        </p:nvSpPr>
        <p:spPr bwMode="auto">
          <a:xfrm>
            <a:off x="2130425" y="5921376"/>
            <a:ext cx="850900" cy="46166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照应</a:t>
            </a: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0" name="Text Box 62"/>
          <p:cNvSpPr txBox="1">
            <a:spLocks noChangeArrowheads="1"/>
          </p:cNvSpPr>
          <p:nvPr/>
        </p:nvSpPr>
        <p:spPr bwMode="auto">
          <a:xfrm>
            <a:off x="7646989" y="5891213"/>
            <a:ext cx="1544637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开宗明义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2" name="Text Box 64"/>
          <p:cNvSpPr txBox="1">
            <a:spLocks noChangeArrowheads="1"/>
          </p:cNvSpPr>
          <p:nvPr/>
        </p:nvSpPr>
        <p:spPr bwMode="auto">
          <a:xfrm>
            <a:off x="2563814" y="2424113"/>
            <a:ext cx="14128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画龙点睛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3" name="Text Box 65"/>
          <p:cNvSpPr txBox="1">
            <a:spLocks noChangeArrowheads="1"/>
          </p:cNvSpPr>
          <p:nvPr/>
        </p:nvSpPr>
        <p:spPr bwMode="auto">
          <a:xfrm>
            <a:off x="9693276" y="39306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渲染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14" name="Text Box 66"/>
          <p:cNvSpPr txBox="1">
            <a:spLocks noChangeArrowheads="1"/>
          </p:cNvSpPr>
          <p:nvPr/>
        </p:nvSpPr>
        <p:spPr bwMode="auto">
          <a:xfrm>
            <a:off x="4057015" y="2558415"/>
            <a:ext cx="1078865" cy="33718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移步换景</a:t>
            </a:r>
            <a:endParaRPr lang="zh-CN" altLang="zh-CN" sz="1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8585" y="88900"/>
            <a:ext cx="8647430" cy="60579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vert="horz" wrap="square" lIns="91440" tIns="0" rIns="91440" bIns="45720" rtlCol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积累基本知识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艺术手法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副标题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084560" y="1087755"/>
            <a:ext cx="663575" cy="555244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vert="horz" wrap="square" lIns="91440" tIns="0" rIns="91440" bIns="45720" rtlCol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你知道多少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？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4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4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4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4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0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04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0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04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0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0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0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10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20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2000"/>
                                        <p:tgtEl>
                                          <p:spTgt spid="104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10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2000"/>
                                        <p:tgtEl>
                                          <p:spTgt spid="10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2000"/>
                                        <p:tgtEl>
                                          <p:spTgt spid="104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104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10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0" dur="2000"/>
                                        <p:tgtEl>
                                          <p:spTgt spid="10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3" dur="2000"/>
                                        <p:tgtEl>
                                          <p:spTgt spid="104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10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0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0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5" dur="2000"/>
                                        <p:tgtEl>
                                          <p:spTgt spid="10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500"/>
                                        <p:tgtEl>
                                          <p:spTgt spid="10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10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0" dur="2000"/>
                                        <p:tgtEl>
                                          <p:spTgt spid="1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/>
      <p:bldP spid="104454" grpId="0"/>
      <p:bldP spid="104455" grpId="0"/>
      <p:bldP spid="104456" grpId="0"/>
      <p:bldP spid="104457" grpId="0"/>
      <p:bldP spid="104459" grpId="0"/>
      <p:bldP spid="104461" grpId="0"/>
      <p:bldP spid="104462" grpId="0"/>
      <p:bldP spid="104463" grpId="0"/>
      <p:bldP spid="104464" grpId="0"/>
      <p:bldP spid="104465" grpId="0"/>
      <p:bldP spid="104466" grpId="0"/>
      <p:bldP spid="104467" grpId="0"/>
      <p:bldP spid="104468" grpId="0"/>
      <p:bldP spid="104469" grpId="0"/>
      <p:bldP spid="104470" grpId="0"/>
      <p:bldP spid="104470" grpId="1"/>
      <p:bldP spid="104471" grpId="0"/>
      <p:bldP spid="104472" grpId="0"/>
      <p:bldP spid="104473" grpId="0"/>
      <p:bldP spid="104474" grpId="0"/>
      <p:bldP spid="104477" grpId="0"/>
      <p:bldP spid="104478" grpId="0"/>
      <p:bldP spid="104479" grpId="0"/>
      <p:bldP spid="104480" grpId="0"/>
      <p:bldP spid="104481" grpId="0"/>
      <p:bldP spid="104482" grpId="0"/>
      <p:bldP spid="104483" grpId="0"/>
      <p:bldP spid="104484" grpId="0"/>
      <p:bldP spid="104485" grpId="0"/>
      <p:bldP spid="104487" grpId="0"/>
      <p:bldP spid="104488" grpId="0"/>
      <p:bldP spid="104490" grpId="0"/>
      <p:bldP spid="104491" grpId="0"/>
      <p:bldP spid="104493" grpId="0"/>
      <p:bldP spid="104494" grpId="0"/>
      <p:bldP spid="104495" grpId="0"/>
      <p:bldP spid="104496" grpId="0"/>
      <p:bldP spid="104497" grpId="0"/>
      <p:bldP spid="104499" grpId="0"/>
      <p:bldP spid="104500" grpId="0"/>
      <p:bldP spid="104501" grpId="0"/>
      <p:bldP spid="104502" grpId="0"/>
      <p:bldP spid="104503" grpId="0"/>
      <p:bldP spid="104504" grpId="0"/>
      <p:bldP spid="104505" grpId="0"/>
      <p:bldP spid="104506" grpId="0"/>
      <p:bldP spid="104506" grpId="1"/>
      <p:bldP spid="104507" grpId="0"/>
      <p:bldP spid="104508" grpId="0"/>
      <p:bldP spid="104508" grpId="1"/>
      <p:bldP spid="104509" grpId="0"/>
      <p:bldP spid="104510" grpId="0"/>
      <p:bldP spid="104510" grpId="1"/>
      <p:bldP spid="104512" grpId="0"/>
      <p:bldP spid="1045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5374B9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98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0" y="2133617"/>
            <a:ext cx="4419635" cy="1371611"/>
          </a:xfrm>
          <a:prstGeom prst="re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066800" y="2438400"/>
            <a:ext cx="30480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读懂诗歌</a:t>
            </a:r>
            <a:endParaRPr lang="zh-CN" altLang="en-US" sz="40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0"/>
            </p:custDataLst>
          </p:nvPr>
        </p:nvSpPr>
        <p:spPr>
          <a:xfrm>
            <a:off x="5943648" y="1676520"/>
            <a:ext cx="4419625" cy="35049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能识别语言变形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会划分诗句节奏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略懂近体诗音韵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析表达方式转换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识诗歌题材内容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借助题干与注释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知大时代小经历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泪珠形 5"/>
          <p:cNvSpPr/>
          <p:nvPr>
            <p:custDataLst>
              <p:tags r:id="rId2"/>
            </p:custDataLst>
          </p:nvPr>
        </p:nvSpPr>
        <p:spPr>
          <a:xfrm>
            <a:off x="459740" y="0"/>
            <a:ext cx="11732260" cy="6726555"/>
          </a:xfrm>
          <a:prstGeom prst="teardrop">
            <a:avLst/>
          </a:prstGeom>
          <a:solidFill>
            <a:srgbClr val="F0F9FF">
              <a:alpha val="54000"/>
            </a:srgbClr>
          </a:solidFill>
          <a:ln>
            <a:solidFill>
              <a:srgbClr val="3984D7">
                <a:shade val="50000"/>
                <a:alpha val="12000"/>
              </a:srgbClr>
            </a:solidFill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2386940"/>
            <a:ext cx="12191999" cy="4471059"/>
          </a:xfrm>
          <a:prstGeom prst="rect">
            <a:avLst/>
          </a:prstGeom>
          <a:solidFill>
            <a:srgbClr val="F0F9FF">
              <a:alpha val="54000"/>
            </a:srgbClr>
          </a:solidFill>
          <a:ln w="6350">
            <a:noFill/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733515" y="6065929"/>
            <a:ext cx="8724970" cy="124572"/>
          </a:xfrm>
          <a:prstGeom prst="rect">
            <a:avLst/>
          </a:prstGeom>
          <a:solidFill>
            <a:srgbClr val="3984D7">
              <a:alpha val="43000"/>
            </a:srgbClr>
          </a:solidFill>
          <a:ln>
            <a:noFill/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049980" y="783771"/>
            <a:ext cx="6092041" cy="807522"/>
          </a:xfrm>
          <a:prstGeom prst="rect">
            <a:avLst/>
          </a:prstGeom>
          <a:solidFill>
            <a:sysClr val="window" lastClr="FFFFFF"/>
          </a:solidFill>
          <a:ln w="25400">
            <a:noFill/>
          </a:ln>
          <a:effectLst>
            <a:outerShdw blurRad="50800" dist="76200" dir="5400000" sx="101000" sy="101000" algn="t" rotWithShape="0">
              <a:sysClr val="windowText" lastClr="000000">
                <a:lumMod val="95000"/>
                <a:lumOff val="5000"/>
                <a:alpha val="6000"/>
              </a:sysClr>
            </a:outerShdw>
          </a:effectLst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60496" y="872572"/>
            <a:ext cx="5671008" cy="62992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3600" b="1" i="0" kern="1200" cap="none" spc="300" normalizeH="0" noProof="0">
                <a:ln>
                  <a:noFill/>
                </a:ln>
                <a:solidFill>
                  <a:srgbClr val="5B9BD5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熟悉题型 掌握答题方向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rgbClr val="5B9BD5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733515" y="2110740"/>
            <a:ext cx="8724970" cy="3695700"/>
          </a:xfrm>
          <a:prstGeom prst="rect">
            <a:avLst/>
          </a:prstGeom>
          <a:solidFill>
            <a:sysClr val="window" lastClr="FFFFFF"/>
          </a:solidFill>
          <a:ln w="25400">
            <a:solidFill>
              <a:srgbClr val="3984D7">
                <a:lumMod val="60000"/>
                <a:lumOff val="40000"/>
              </a:srgbClr>
            </a:solidFill>
          </a:ln>
          <a:effectLst/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096135" y="2529840"/>
            <a:ext cx="7670800" cy="25082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3600" b="1" spc="30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600" b="1" spc="30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客观题解题策略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kumimoji="0" lang="zh-CN" altLang="en-US" sz="3600" b="1" i="0" kern="1200" cap="none" spc="300" normalizeH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常见主观题型及答题思路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0" y="1420495"/>
            <a:ext cx="7524115" cy="2286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4503420" y="4540250"/>
            <a:ext cx="7688580" cy="1333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450975" y="1562100"/>
            <a:ext cx="8211820" cy="1200785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认识高考 胸有丘壑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3"/>
            <p:custDataLst>
              <p:tags r:id="rId5"/>
            </p:custDataLst>
          </p:nvPr>
        </p:nvSpPr>
        <p:spPr>
          <a:xfrm>
            <a:off x="4702175" y="3699510"/>
            <a:ext cx="6610350" cy="605155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明确考向     积累基本知识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88010" y="5894705"/>
            <a:ext cx="973137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高考考什么 我们该积累哪些知识</a:t>
            </a:r>
            <a:r>
              <a:rPr lang="zh-CN" altLang="en-US" sz="6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？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3510970" cy="68580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/>
          <p:nvPr userDrawn="1">
            <p:custDataLst>
              <p:tags r:id="rId9"/>
            </p:custDataLst>
          </p:nvPr>
        </p:nvPicPr>
        <p:blipFill>
          <a:blip r:embed="rId8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847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0" y="-7620"/>
            <a:ext cx="3505228" cy="6858000"/>
          </a:xfrm>
          <a:prstGeom prst="rect">
            <a:avLst/>
          </a:prstGeom>
          <a:solidFill>
            <a:srgbClr val="CDD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304800" y="304800"/>
            <a:ext cx="3201035" cy="6096000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3505835" y="304800"/>
            <a:ext cx="8228965" cy="6096000"/>
          </a:xfrm>
          <a:prstGeom prst="rect">
            <a:avLst/>
          </a:prstGeom>
          <a:noFill/>
          <a:ln w="19050">
            <a:solidFill>
              <a:srgbClr val="EEF2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10800000">
            <a:off x="1291432" y="4690864"/>
            <a:ext cx="456285" cy="926465"/>
          </a:xfrm>
          <a:custGeom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7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 rot="10800000">
            <a:off x="686632" y="4690864"/>
            <a:ext cx="456285" cy="926465"/>
          </a:xfrm>
          <a:custGeom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433705" y="1639570"/>
            <a:ext cx="2969260" cy="224853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第一部分：如何读懂诗歌</a:t>
            </a:r>
            <a:endParaRPr lang="zh-CN" altLang="en-US" sz="4400" b="1" spc="30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6"/>
            </p:custDataLst>
          </p:nvPr>
        </p:nvSpPr>
        <p:spPr>
          <a:xfrm>
            <a:off x="4433963" y="866519"/>
            <a:ext cx="3109574" cy="1191799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mar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能识别语言变形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会划分诗句节奏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6" name="椭圆 55"/>
          <p:cNvSpPr/>
          <p:nvPr>
            <p:custDataLst>
              <p:tags r:id="rId17"/>
            </p:custDataLst>
          </p:nvPr>
        </p:nvSpPr>
        <p:spPr>
          <a:xfrm rot="21439268">
            <a:off x="3698777" y="85424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18"/>
            </p:custDataLst>
          </p:nvPr>
        </p:nvSpPr>
        <p:spPr>
          <a:xfrm>
            <a:off x="3716428" y="949400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Q1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9"/>
            </p:custDataLst>
          </p:nvPr>
        </p:nvSpPr>
        <p:spPr>
          <a:xfrm>
            <a:off x="8509715" y="812800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略懂近体诗音韵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8" name="椭圆 57"/>
          <p:cNvSpPr/>
          <p:nvPr>
            <p:custDataLst>
              <p:tags r:id="rId20"/>
            </p:custDataLst>
          </p:nvPr>
        </p:nvSpPr>
        <p:spPr>
          <a:xfrm rot="21439268">
            <a:off x="7868154" y="85424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1"/>
            </p:custDataLst>
          </p:nvPr>
        </p:nvSpPr>
        <p:spPr>
          <a:xfrm>
            <a:off x="7885037" y="970888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Q2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22"/>
            </p:custDataLst>
          </p:nvPr>
        </p:nvSpPr>
        <p:spPr>
          <a:xfrm>
            <a:off x="4433963" y="2531178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析表达方式转换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5" name="椭圆 64"/>
          <p:cNvSpPr/>
          <p:nvPr>
            <p:custDataLst>
              <p:tags r:id="rId23"/>
            </p:custDataLst>
          </p:nvPr>
        </p:nvSpPr>
        <p:spPr>
          <a:xfrm rot="21439268">
            <a:off x="3698777" y="2458910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4"/>
            </p:custDataLst>
          </p:nvPr>
        </p:nvSpPr>
        <p:spPr>
          <a:xfrm>
            <a:off x="3716428" y="2553302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Q3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5"/>
            </p:custDataLst>
          </p:nvPr>
        </p:nvSpPr>
        <p:spPr>
          <a:xfrm>
            <a:off x="8509715" y="2415167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识诗歌题材内容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7" name="椭圆 66"/>
          <p:cNvSpPr/>
          <p:nvPr>
            <p:custDataLst>
              <p:tags r:id="rId26"/>
            </p:custDataLst>
          </p:nvPr>
        </p:nvSpPr>
        <p:spPr>
          <a:xfrm rot="21439268">
            <a:off x="7868154" y="2456607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7"/>
            </p:custDataLst>
          </p:nvPr>
        </p:nvSpPr>
        <p:spPr>
          <a:xfrm>
            <a:off x="7885037" y="2572487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Q4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8"/>
            </p:custDataLst>
          </p:nvPr>
        </p:nvSpPr>
        <p:spPr>
          <a:xfrm>
            <a:off x="4433963" y="4021371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借助题干与注释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3" name="椭圆 72"/>
          <p:cNvSpPr/>
          <p:nvPr>
            <p:custDataLst>
              <p:tags r:id="rId29"/>
            </p:custDataLst>
          </p:nvPr>
        </p:nvSpPr>
        <p:spPr>
          <a:xfrm rot="21439268">
            <a:off x="3698777" y="406281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30"/>
            </p:custDataLst>
          </p:nvPr>
        </p:nvSpPr>
        <p:spPr>
          <a:xfrm>
            <a:off x="3716428" y="4157971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Q5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31"/>
            </p:custDataLst>
          </p:nvPr>
        </p:nvSpPr>
        <p:spPr>
          <a:xfrm>
            <a:off x="8509715" y="4017534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知大时代小经历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5" name="椭圆 74"/>
          <p:cNvSpPr/>
          <p:nvPr>
            <p:custDataLst>
              <p:tags r:id="rId32"/>
            </p:custDataLst>
          </p:nvPr>
        </p:nvSpPr>
        <p:spPr>
          <a:xfrm rot="21439268">
            <a:off x="7868154" y="4058974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33"/>
            </p:custDataLst>
          </p:nvPr>
        </p:nvSpPr>
        <p:spPr>
          <a:xfrm>
            <a:off x="7885037" y="4162789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Q6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5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219159" y="1828800"/>
            <a:ext cx="3505238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40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219159" y="2895600"/>
            <a:ext cx="3505238" cy="2133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altLang="zh-CN" sz="54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14"/>
            </p:custDataLst>
          </p:nvPr>
        </p:nvSpPr>
        <p:spPr>
          <a:xfrm>
            <a:off x="5017135" y="1621790"/>
            <a:ext cx="6814820" cy="7302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en-US" altLang="zh-CN" sz="2400" b="1" i="0" kern="1200" cap="none" spc="30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1.下列选项中诗句的停顿正确的一项是（ ）</a:t>
            </a:r>
            <a:endParaRPr kumimoji="0" lang="en-US" altLang="zh-CN" sz="2400" b="1" i="0" kern="1200" cap="none" spc="300" normalizeH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5"/>
            </p:custDataLst>
          </p:nvPr>
        </p:nvSpPr>
        <p:spPr>
          <a:xfrm>
            <a:off x="5181600" y="2629535"/>
            <a:ext cx="6814820" cy="2399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月明/星稀，乌鹊南/飞。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看/万山红遍，层林尽染。 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羁鸟/恋旧/林，池鱼/思故/渊。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元嘉/草草，封狼/居胥，赢得/仓皇北顾。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标题 2"/>
          <p:cNvSpPr>
            <a:spLocks noGrp="1"/>
          </p:cNvSpPr>
          <p:nvPr>
            <p:ph type="title"/>
          </p:nvPr>
        </p:nvSpPr>
        <p:spPr>
          <a:xfrm>
            <a:off x="-98" y="1189355"/>
            <a:ext cx="12023188" cy="954088"/>
          </a:xfrm>
        </p:spPr>
        <p:txBody>
          <a:bodyPr>
            <a:normAutofit fontScale="90000"/>
          </a:bodyPr>
          <a:lstStyle/>
          <a:p>
            <a:pPr fontAlgn="auto">
              <a:defRPr/>
            </a:pPr>
            <a:r>
              <a:rPr lang="en-US" altLang="zh-CN" b="1" noProof="1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b="1" noProof="1">
                <a:solidFill>
                  <a:schemeClr val="tx1"/>
                </a:solidFill>
                <a:sym typeface="+mn-ea"/>
              </a:rPr>
              <a:t>下列选项中对“落花狼藉近黄昏”的理解正确的是</a:t>
            </a:r>
            <a:r>
              <a:rPr lang="en-US" altLang="zh-CN" b="1" noProof="1">
                <a:solidFill>
                  <a:schemeClr val="tx1"/>
                </a:solidFill>
                <a:sym typeface="+mn-ea"/>
              </a:rPr>
              <a:t>(   )</a:t>
            </a:r>
            <a:endParaRPr lang="zh-CN" altLang="en-US" b="1" noProof="1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23234" name="内容占位符 135169"/>
          <p:cNvSpPr>
            <a:spLocks noGrp="1" noChangeArrowheads="1"/>
          </p:cNvSpPr>
          <p:nvPr>
            <p:ph idx="1"/>
          </p:nvPr>
        </p:nvSpPr>
        <p:spPr>
          <a:xfrm>
            <a:off x="322481" y="2332038"/>
            <a:ext cx="11712185" cy="5073650"/>
          </a:xfrm>
        </p:spPr>
        <p:txBody>
          <a:bodyPr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落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近黄昏（一片）狼藉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</a:endParaRP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（一片）狼藉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落花近黄昏 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落花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（一片）狼藉（天色）近黄昏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（天色）近黄昏（一片）狼藉</a:t>
            </a:r>
            <a:endParaRPr lang="zh-CN" altLang="en-US" sz="3200" b="1">
              <a:latin typeface="宋体" panose="02010600030101010101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r>
              <a:rPr lang="zh-CN" altLang="en-US" sz="2400" b="1" smtClean="0">
                <a:solidFill>
                  <a:srgbClr val="FF0000"/>
                </a:solidFill>
              </a:rPr>
              <a:t>次</a:t>
            </a:r>
            <a:r>
              <a:rPr lang="zh-CN" altLang="en-US" sz="2400" b="1">
                <a:solidFill>
                  <a:srgbClr val="FF0000"/>
                </a:solidFill>
              </a:rPr>
              <a:t>韵春日即事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</a:rPr>
              <a:t>宋李弥</a:t>
            </a:r>
            <a:r>
              <a:rPr lang="zh-CN" altLang="en-US" sz="2400" smtClean="0">
                <a:solidFill>
                  <a:srgbClr val="FF0000"/>
                </a:solidFill>
              </a:rPr>
              <a:t>逊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</a:rPr>
              <a:t>小雨丝丝欲网春，</a:t>
            </a:r>
            <a:r>
              <a:rPr lang="zh-CN" altLang="en-US" sz="2400" b="1">
                <a:solidFill>
                  <a:srgbClr val="FF0000"/>
                </a:solidFill>
              </a:rPr>
              <a:t>落花狼藉近黄昏。</a:t>
            </a:r>
            <a:br>
              <a:rPr lang="zh-CN" altLang="en-US" sz="2400" b="1">
                <a:solidFill>
                  <a:srgbClr val="FF0000"/>
                </a:solidFill>
              </a:rPr>
            </a:br>
            <a:r>
              <a:rPr lang="zh-CN" altLang="en-US" sz="2400">
                <a:solidFill>
                  <a:srgbClr val="FF0000"/>
                </a:solidFill>
              </a:rPr>
              <a:t>车尘不到张罗地，宿鸟声中自掩门</a:t>
            </a:r>
            <a:r>
              <a:rPr lang="zh-CN" altLang="en-US" sz="2400" smtClean="0">
                <a:solidFill>
                  <a:srgbClr val="FF0000"/>
                </a:solidFill>
              </a:rPr>
              <a:t>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3235" name="矩形 135170"/>
          <p:cNvSpPr>
            <a:spLocks noChangeArrowheads="1"/>
          </p:cNvSpPr>
          <p:nvPr/>
        </p:nvSpPr>
        <p:spPr bwMode="auto">
          <a:xfrm>
            <a:off x="2063750" y="2332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endParaRPr lang="zh-CN" altLang="zh-CN" sz="4400" b="1">
              <a:latin typeface="华文新魏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08745" y="2112646"/>
            <a:ext cx="11000935" cy="2460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18" name="文本框 166917"/>
          <p:cNvSpPr txBox="1">
            <a:spLocks noChangeArrowheads="1"/>
          </p:cNvSpPr>
          <p:nvPr/>
        </p:nvSpPr>
        <p:spPr bwMode="auto">
          <a:xfrm>
            <a:off x="10974535" y="1343978"/>
            <a:ext cx="776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330" y="0"/>
            <a:ext cx="296862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Times New Roman" panose="02020603050405020304" pitchFamily="18" charset="0"/>
              </a:rPr>
              <a:t>练一练</a:t>
            </a:r>
            <a:endParaRPr lang="zh-CN" altLang="en-US" sz="440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a语文老师的字" panose="02010600010101010101" charset="-122"/>
              <a:ea typeface="Aa语文老师的字" panose="0201060001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4257" name="标题 2"/>
          <p:cNvSpPr>
            <a:spLocks noGrp="1" noChangeArrowheads="1"/>
          </p:cNvSpPr>
          <p:nvPr>
            <p:ph type="title"/>
          </p:nvPr>
        </p:nvSpPr>
        <p:spPr>
          <a:xfrm>
            <a:off x="522605" y="2332355"/>
            <a:ext cx="10731500" cy="954088"/>
          </a:xfrm>
        </p:spPr>
        <p:txBody>
          <a:bodyPr>
            <a:normAutofit fontScale="90000"/>
          </a:bodyPr>
          <a:lstStyle/>
          <a:p>
            <a:r>
              <a:rPr lang="en-US" altLang="zh-CN" b="1" smtClean="0">
                <a:solidFill>
                  <a:schemeClr val="tx1"/>
                </a:solidFill>
                <a:sym typeface="微软雅黑" panose="020b0503020204020204" charset="-122"/>
              </a:rPr>
              <a:t>3.</a:t>
            </a:r>
            <a:r>
              <a:rPr lang="zh-CN" altLang="en-US" b="1" smtClean="0">
                <a:solidFill>
                  <a:schemeClr val="tx1"/>
                </a:solidFill>
                <a:sym typeface="微软雅黑" panose="020b0503020204020204" charset="-122"/>
              </a:rPr>
              <a:t>下列选项中对诗句的语序理解不正确的是</a:t>
            </a:r>
            <a:r>
              <a:rPr lang="en-US" altLang="zh-CN" b="1" smtClean="0">
                <a:solidFill>
                  <a:schemeClr val="tx1"/>
                </a:solidFill>
                <a:sym typeface="微软雅黑" panose="020b0503020204020204" charset="-122"/>
              </a:rPr>
              <a:t>(   )</a:t>
            </a:r>
            <a:endParaRPr lang="zh-CN" altLang="en-US" b="1" smtClean="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24258" name="内容占位符 135169"/>
          <p:cNvSpPr>
            <a:spLocks noGrp="1" noChangeArrowheads="1"/>
          </p:cNvSpPr>
          <p:nvPr>
            <p:ph idx="1"/>
          </p:nvPr>
        </p:nvSpPr>
        <p:spPr>
          <a:xfrm>
            <a:off x="1079500" y="3532505"/>
            <a:ext cx="10198100" cy="1964055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A.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不知人面何处去，桃花依旧笑（于）春风。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B.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五陵年少争（送）缠头，一曲（演毕）红绡不知数。 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C.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神游故国，多情（之人）应笑我，华发早生。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259" name="矩形 135170"/>
          <p:cNvSpPr>
            <a:spLocks noChangeArrowheads="1"/>
          </p:cNvSpPr>
          <p:nvPr/>
        </p:nvSpPr>
        <p:spPr bwMode="auto">
          <a:xfrm>
            <a:off x="2063750" y="2332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endParaRPr lang="zh-CN" altLang="zh-CN" sz="4400" b="1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22630" y="3320733"/>
            <a:ext cx="10531475" cy="222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18" name="文本框 166917"/>
          <p:cNvSpPr txBox="1">
            <a:spLocks noChangeArrowheads="1"/>
          </p:cNvSpPr>
          <p:nvPr/>
        </p:nvSpPr>
        <p:spPr bwMode="auto">
          <a:xfrm>
            <a:off x="10171553" y="2486978"/>
            <a:ext cx="776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825" y="340995"/>
            <a:ext cx="296862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Times New Roman" panose="02020603050405020304" pitchFamily="18" charset="0"/>
              </a:rPr>
              <a:t>练一练</a:t>
            </a:r>
            <a:endParaRPr lang="zh-CN" altLang="en-US" sz="440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a语文老师的字" panose="02010600010101010101" charset="-122"/>
              <a:ea typeface="Aa语文老师的字" panose="0201060001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97510" y="2489835"/>
            <a:ext cx="2140585" cy="18776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</a:rPr>
              <a:t>怎样才算读懂？</a:t>
            </a:r>
            <a:endParaRPr sz="40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2750820" y="912495"/>
            <a:ext cx="8831580" cy="45739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明白表层意思</a:t>
            </a:r>
            <a:endParaRPr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能翻译出大意：时间、地点、人物、事情、景物。懂得“古 代诗家语”，懂得古诗词对语言的变形，把古代诗家语“泡” 开来读。</a:t>
            </a:r>
            <a:endParaRPr sz="2400" b="1" spc="200">
              <a:ln w="3175">
                <a:noFill/>
                <a:prstDash val="dash"/>
              </a:ln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领会深层意思</a:t>
            </a:r>
            <a:endParaRPr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写出了什么意境（形象、氛围）;表达了什么情感（情绪、 心境）;反映了什么思想（态度、观点）,将古诗词深层意蕴  “品”悟出来。</a:t>
            </a:r>
            <a:endParaRPr sz="2400" b="1" spc="200">
              <a:ln w="3175">
                <a:noFill/>
                <a:prstDash val="dash"/>
              </a:ln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/>
          <p:nvPr/>
        </p:nvSpPr>
        <p:spPr>
          <a:xfrm>
            <a:off x="3318510" y="3256915"/>
            <a:ext cx="504825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40">
                <a:solidFill>
                  <a:srgbClr val="FF0000"/>
                </a:solidFill>
                <a:latin typeface="Microsoft Sans Serif" panose="020b0604020202020204"/>
                <a:cs typeface="Microsoft Sans Serif" panose="020b0604020202020204"/>
              </a:rPr>
              <a:t>Ø</a:t>
            </a:r>
            <a:r>
              <a:rPr sz="3000" b="1" spc="4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主语、谓语、宾语、状语等</a:t>
            </a:r>
            <a:endParaRPr sz="3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18509" y="5776595"/>
            <a:ext cx="810260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Font typeface="Microsoft Sans Serif" panose="020b0604020202020204"/>
              <a:buChar char="➢"/>
              <a:tabLst>
                <a:tab pos="469265"/>
                <a:tab pos="469900"/>
              </a:tabLst>
            </a:pPr>
            <a:r>
              <a:rPr sz="30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名作动、名作状、动词使动用法、形作名</a:t>
            </a:r>
            <a:r>
              <a:rPr sz="3000" b="1" spc="-148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等   </a:t>
            </a:r>
            <a:r>
              <a:rPr sz="30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3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63595" y="4634229"/>
            <a:ext cx="238125" cy="27559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96601" y="4589145"/>
            <a:ext cx="364616" cy="355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02671" y="4585335"/>
            <a:ext cx="353834" cy="36322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555997" y="4591050"/>
            <a:ext cx="355701" cy="36893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936616" y="4592320"/>
            <a:ext cx="370217" cy="36893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325440" y="4853266"/>
            <a:ext cx="112356" cy="10734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698997" y="4592320"/>
            <a:ext cx="1125143" cy="37020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841249" y="4605654"/>
            <a:ext cx="371322" cy="34417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230440" y="4853266"/>
            <a:ext cx="112356" cy="107340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609954" y="4591050"/>
            <a:ext cx="359041" cy="370204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985366" y="4591050"/>
            <a:ext cx="1132204" cy="370204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9135440" y="4853266"/>
            <a:ext cx="112356" cy="107340"/>
          </a:xfrm>
          <a:prstGeom prst="rect">
            <a:avLst/>
          </a:prstGeom>
          <a:blipFill>
            <a:blip r:embed="rId1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9508997" y="4591684"/>
            <a:ext cx="1125143" cy="370839"/>
          </a:xfrm>
          <a:prstGeom prst="rect">
            <a:avLst/>
          </a:prstGeom>
          <a:blipFill>
            <a:blip r:embed="rId1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0651249" y="4591684"/>
            <a:ext cx="750468" cy="366394"/>
          </a:xfrm>
          <a:prstGeom prst="rect">
            <a:avLst/>
          </a:prstGeom>
          <a:blipFill>
            <a:blip r:embed="rId1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81227" y="3212592"/>
            <a:ext cx="1885314" cy="765175"/>
          </a:xfrm>
          <a:custGeom>
            <a:rect l="l" t="t" r="r" b="b"/>
            <a:pathLst>
              <a:path w="1885314" h="765175">
                <a:moveTo>
                  <a:pt x="0" y="0"/>
                </a:moveTo>
                <a:lnTo>
                  <a:pt x="1885188" y="0"/>
                </a:lnTo>
                <a:lnTo>
                  <a:pt x="1885188" y="765047"/>
                </a:lnTo>
                <a:lnTo>
                  <a:pt x="0" y="765047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68019" y="3199129"/>
            <a:ext cx="1911350" cy="790575"/>
          </a:xfrm>
          <a:custGeom>
            <a:rect l="l" t="t" r="r" b="b"/>
            <a:pathLst>
              <a:path w="1911350" h="790575">
                <a:moveTo>
                  <a:pt x="1898650" y="790575"/>
                </a:moveTo>
                <a:lnTo>
                  <a:pt x="12700" y="790575"/>
                </a:lnTo>
                <a:lnTo>
                  <a:pt x="10223" y="790333"/>
                </a:lnTo>
                <a:lnTo>
                  <a:pt x="0" y="777875"/>
                </a:lnTo>
                <a:lnTo>
                  <a:pt x="0" y="12700"/>
                </a:lnTo>
                <a:lnTo>
                  <a:pt x="12700" y="0"/>
                </a:lnTo>
                <a:lnTo>
                  <a:pt x="1898650" y="0"/>
                </a:lnTo>
                <a:lnTo>
                  <a:pt x="1911350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5175"/>
                </a:lnTo>
                <a:lnTo>
                  <a:pt x="12700" y="765175"/>
                </a:lnTo>
                <a:lnTo>
                  <a:pt x="25400" y="777875"/>
                </a:lnTo>
                <a:lnTo>
                  <a:pt x="1911350" y="777875"/>
                </a:lnTo>
                <a:lnTo>
                  <a:pt x="1911108" y="780351"/>
                </a:lnTo>
                <a:lnTo>
                  <a:pt x="1901126" y="790333"/>
                </a:lnTo>
                <a:lnTo>
                  <a:pt x="1898650" y="790575"/>
                </a:lnTo>
                <a:close/>
              </a:path>
              <a:path w="1911350" h="790575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1350" h="790575">
                <a:moveTo>
                  <a:pt x="1885950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5950" y="12700"/>
                </a:lnTo>
                <a:lnTo>
                  <a:pt x="1885950" y="25400"/>
                </a:lnTo>
                <a:close/>
              </a:path>
              <a:path w="1911350" h="790575">
                <a:moveTo>
                  <a:pt x="1885950" y="777875"/>
                </a:moveTo>
                <a:lnTo>
                  <a:pt x="1885950" y="12700"/>
                </a:lnTo>
                <a:lnTo>
                  <a:pt x="1898650" y="25400"/>
                </a:lnTo>
                <a:lnTo>
                  <a:pt x="1911350" y="25400"/>
                </a:lnTo>
                <a:lnTo>
                  <a:pt x="1911350" y="765175"/>
                </a:lnTo>
                <a:lnTo>
                  <a:pt x="1898650" y="765175"/>
                </a:lnTo>
                <a:lnTo>
                  <a:pt x="1885950" y="777875"/>
                </a:lnTo>
                <a:close/>
              </a:path>
              <a:path w="1911350" h="790575">
                <a:moveTo>
                  <a:pt x="1911350" y="25400"/>
                </a:moveTo>
                <a:lnTo>
                  <a:pt x="1898650" y="25400"/>
                </a:lnTo>
                <a:lnTo>
                  <a:pt x="1885950" y="12700"/>
                </a:lnTo>
                <a:lnTo>
                  <a:pt x="1911350" y="12700"/>
                </a:lnTo>
                <a:lnTo>
                  <a:pt x="1911350" y="25400"/>
                </a:lnTo>
                <a:close/>
              </a:path>
              <a:path w="1911350" h="790575">
                <a:moveTo>
                  <a:pt x="25400" y="777875"/>
                </a:moveTo>
                <a:lnTo>
                  <a:pt x="12700" y="765175"/>
                </a:lnTo>
                <a:lnTo>
                  <a:pt x="25400" y="765175"/>
                </a:lnTo>
                <a:lnTo>
                  <a:pt x="25400" y="777875"/>
                </a:lnTo>
                <a:close/>
              </a:path>
              <a:path w="1911350" h="790575">
                <a:moveTo>
                  <a:pt x="1885950" y="777875"/>
                </a:moveTo>
                <a:lnTo>
                  <a:pt x="25400" y="777875"/>
                </a:lnTo>
                <a:lnTo>
                  <a:pt x="25400" y="765175"/>
                </a:lnTo>
                <a:lnTo>
                  <a:pt x="1885950" y="765175"/>
                </a:lnTo>
                <a:lnTo>
                  <a:pt x="1885950" y="777875"/>
                </a:lnTo>
                <a:close/>
              </a:path>
              <a:path w="1911350" h="790575">
                <a:moveTo>
                  <a:pt x="1911350" y="777875"/>
                </a:moveTo>
                <a:lnTo>
                  <a:pt x="1885950" y="777875"/>
                </a:lnTo>
                <a:lnTo>
                  <a:pt x="1898650" y="765175"/>
                </a:lnTo>
                <a:lnTo>
                  <a:pt x="1911350" y="765175"/>
                </a:lnTo>
                <a:lnTo>
                  <a:pt x="1911350" y="777875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 flipH="1">
            <a:off x="2772956" y="3211829"/>
            <a:ext cx="0" cy="765175"/>
          </a:xfrm>
          <a:custGeom>
            <a:rect l="l" t="t" r="r" b="b"/>
            <a:pathLst>
              <a:path h="765175">
                <a:moveTo>
                  <a:pt x="0" y="0"/>
                </a:moveTo>
                <a:lnTo>
                  <a:pt x="0" y="765175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762961" y="3493795"/>
            <a:ext cx="385445" cy="481965"/>
          </a:xfrm>
          <a:custGeom>
            <a:rect l="l" t="t" r="r" b="b"/>
            <a:pathLst>
              <a:path w="385444" h="481964">
                <a:moveTo>
                  <a:pt x="19989" y="481926"/>
                </a:moveTo>
                <a:lnTo>
                  <a:pt x="0" y="466267"/>
                </a:lnTo>
                <a:lnTo>
                  <a:pt x="365404" y="0"/>
                </a:lnTo>
                <a:lnTo>
                  <a:pt x="385394" y="15659"/>
                </a:lnTo>
                <a:lnTo>
                  <a:pt x="19989" y="481926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681227" y="3309620"/>
            <a:ext cx="188531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954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补充省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略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79704" y="4457700"/>
            <a:ext cx="1885314" cy="763905"/>
          </a:xfrm>
          <a:custGeom>
            <a:rect l="l" t="t" r="r" b="b"/>
            <a:pathLst>
              <a:path w="1885314" h="763904">
                <a:moveTo>
                  <a:pt x="0" y="0"/>
                </a:moveTo>
                <a:lnTo>
                  <a:pt x="1885188" y="0"/>
                </a:lnTo>
                <a:lnTo>
                  <a:pt x="1885188" y="763524"/>
                </a:lnTo>
                <a:lnTo>
                  <a:pt x="0" y="76352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66750" y="4445000"/>
            <a:ext cx="1911350" cy="789305"/>
          </a:xfrm>
          <a:custGeom>
            <a:rect l="l" t="t" r="r" b="b"/>
            <a:pathLst>
              <a:path w="1911350" h="789304">
                <a:moveTo>
                  <a:pt x="1898650" y="788987"/>
                </a:moveTo>
                <a:lnTo>
                  <a:pt x="12700" y="788987"/>
                </a:lnTo>
                <a:lnTo>
                  <a:pt x="10223" y="788746"/>
                </a:lnTo>
                <a:lnTo>
                  <a:pt x="0" y="776287"/>
                </a:lnTo>
                <a:lnTo>
                  <a:pt x="0" y="12700"/>
                </a:lnTo>
                <a:lnTo>
                  <a:pt x="12700" y="0"/>
                </a:lnTo>
                <a:lnTo>
                  <a:pt x="1898650" y="0"/>
                </a:lnTo>
                <a:lnTo>
                  <a:pt x="1911350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3587"/>
                </a:lnTo>
                <a:lnTo>
                  <a:pt x="12700" y="763587"/>
                </a:lnTo>
                <a:lnTo>
                  <a:pt x="25400" y="776287"/>
                </a:lnTo>
                <a:lnTo>
                  <a:pt x="1911350" y="776287"/>
                </a:lnTo>
                <a:lnTo>
                  <a:pt x="1911108" y="778763"/>
                </a:lnTo>
                <a:lnTo>
                  <a:pt x="1901126" y="788746"/>
                </a:lnTo>
                <a:lnTo>
                  <a:pt x="1898650" y="788987"/>
                </a:lnTo>
                <a:close/>
              </a:path>
              <a:path w="1911350" h="789304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1350" h="789304">
                <a:moveTo>
                  <a:pt x="1885950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5950" y="12700"/>
                </a:lnTo>
                <a:lnTo>
                  <a:pt x="1885950" y="25400"/>
                </a:lnTo>
                <a:close/>
              </a:path>
              <a:path w="1911350" h="789304">
                <a:moveTo>
                  <a:pt x="1885950" y="776287"/>
                </a:moveTo>
                <a:lnTo>
                  <a:pt x="1885950" y="12700"/>
                </a:lnTo>
                <a:lnTo>
                  <a:pt x="1898650" y="25400"/>
                </a:lnTo>
                <a:lnTo>
                  <a:pt x="1911350" y="25400"/>
                </a:lnTo>
                <a:lnTo>
                  <a:pt x="1911350" y="763587"/>
                </a:lnTo>
                <a:lnTo>
                  <a:pt x="1898650" y="763587"/>
                </a:lnTo>
                <a:lnTo>
                  <a:pt x="1885950" y="776287"/>
                </a:lnTo>
                <a:close/>
              </a:path>
              <a:path w="1911350" h="789304">
                <a:moveTo>
                  <a:pt x="1911350" y="25400"/>
                </a:moveTo>
                <a:lnTo>
                  <a:pt x="1898650" y="25400"/>
                </a:lnTo>
                <a:lnTo>
                  <a:pt x="1885950" y="12700"/>
                </a:lnTo>
                <a:lnTo>
                  <a:pt x="1911350" y="12700"/>
                </a:lnTo>
                <a:lnTo>
                  <a:pt x="1911350" y="25400"/>
                </a:lnTo>
                <a:close/>
              </a:path>
              <a:path w="1911350" h="789304">
                <a:moveTo>
                  <a:pt x="25400" y="776287"/>
                </a:moveTo>
                <a:lnTo>
                  <a:pt x="12700" y="763587"/>
                </a:lnTo>
                <a:lnTo>
                  <a:pt x="25400" y="763587"/>
                </a:lnTo>
                <a:lnTo>
                  <a:pt x="25400" y="776287"/>
                </a:lnTo>
                <a:close/>
              </a:path>
              <a:path w="1911350" h="789304">
                <a:moveTo>
                  <a:pt x="1885950" y="776287"/>
                </a:moveTo>
                <a:lnTo>
                  <a:pt x="25400" y="776287"/>
                </a:lnTo>
                <a:lnTo>
                  <a:pt x="25400" y="763587"/>
                </a:lnTo>
                <a:lnTo>
                  <a:pt x="1885950" y="763587"/>
                </a:lnTo>
                <a:lnTo>
                  <a:pt x="1885950" y="776287"/>
                </a:lnTo>
                <a:close/>
              </a:path>
              <a:path w="1911350" h="789304">
                <a:moveTo>
                  <a:pt x="1911350" y="776287"/>
                </a:moveTo>
                <a:lnTo>
                  <a:pt x="1885950" y="776287"/>
                </a:lnTo>
                <a:lnTo>
                  <a:pt x="1898650" y="763587"/>
                </a:lnTo>
                <a:lnTo>
                  <a:pt x="1911350" y="763587"/>
                </a:lnTo>
                <a:lnTo>
                  <a:pt x="1911350" y="776287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 flipH="1">
            <a:off x="2771686" y="4457700"/>
            <a:ext cx="0" cy="763905"/>
          </a:xfrm>
          <a:custGeom>
            <a:rect l="l" t="t" r="r" b="b"/>
            <a:pathLst>
              <a:path h="763904">
                <a:moveTo>
                  <a:pt x="0" y="0"/>
                </a:moveTo>
                <a:lnTo>
                  <a:pt x="0" y="763587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761691" y="4739055"/>
            <a:ext cx="385445" cy="481330"/>
          </a:xfrm>
          <a:custGeom>
            <a:rect l="l" t="t" r="r" b="b"/>
            <a:pathLst>
              <a:path w="385444" h="481329">
                <a:moveTo>
                  <a:pt x="19977" y="480987"/>
                </a:moveTo>
                <a:lnTo>
                  <a:pt x="0" y="465289"/>
                </a:lnTo>
                <a:lnTo>
                  <a:pt x="365404" y="0"/>
                </a:lnTo>
                <a:lnTo>
                  <a:pt x="385381" y="15684"/>
                </a:lnTo>
                <a:lnTo>
                  <a:pt x="19977" y="480987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679704" y="4554854"/>
            <a:ext cx="188531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954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还原语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序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81227" y="5702808"/>
            <a:ext cx="1884045" cy="765175"/>
          </a:xfrm>
          <a:custGeom>
            <a:rect l="l" t="t" r="r" b="b"/>
            <a:pathLst>
              <a:path w="1884045" h="765175">
                <a:moveTo>
                  <a:pt x="0" y="0"/>
                </a:moveTo>
                <a:lnTo>
                  <a:pt x="1883664" y="0"/>
                </a:lnTo>
                <a:lnTo>
                  <a:pt x="1883664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68019" y="5689600"/>
            <a:ext cx="1910080" cy="790575"/>
          </a:xfrm>
          <a:custGeom>
            <a:rect l="l" t="t" r="r" b="b"/>
            <a:pathLst>
              <a:path w="1910080" h="790575">
                <a:moveTo>
                  <a:pt x="1897062" y="790575"/>
                </a:moveTo>
                <a:lnTo>
                  <a:pt x="12700" y="790575"/>
                </a:lnTo>
                <a:lnTo>
                  <a:pt x="10223" y="790333"/>
                </a:lnTo>
                <a:lnTo>
                  <a:pt x="0" y="777875"/>
                </a:lnTo>
                <a:lnTo>
                  <a:pt x="0" y="12700"/>
                </a:lnTo>
                <a:lnTo>
                  <a:pt x="12700" y="0"/>
                </a:lnTo>
                <a:lnTo>
                  <a:pt x="1897062" y="0"/>
                </a:lnTo>
                <a:lnTo>
                  <a:pt x="1909762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5175"/>
                </a:lnTo>
                <a:lnTo>
                  <a:pt x="12700" y="765175"/>
                </a:lnTo>
                <a:lnTo>
                  <a:pt x="25400" y="777875"/>
                </a:lnTo>
                <a:lnTo>
                  <a:pt x="1909762" y="777875"/>
                </a:lnTo>
                <a:lnTo>
                  <a:pt x="1909521" y="780351"/>
                </a:lnTo>
                <a:lnTo>
                  <a:pt x="1899539" y="790333"/>
                </a:lnTo>
                <a:lnTo>
                  <a:pt x="1897062" y="790575"/>
                </a:lnTo>
                <a:close/>
              </a:path>
              <a:path w="1910080" h="790575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0080" h="790575">
                <a:moveTo>
                  <a:pt x="1884362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4362" y="12700"/>
                </a:lnTo>
                <a:lnTo>
                  <a:pt x="1884362" y="25400"/>
                </a:lnTo>
                <a:close/>
              </a:path>
              <a:path w="1910080" h="790575">
                <a:moveTo>
                  <a:pt x="1884362" y="777875"/>
                </a:moveTo>
                <a:lnTo>
                  <a:pt x="1884362" y="12700"/>
                </a:lnTo>
                <a:lnTo>
                  <a:pt x="1897062" y="25400"/>
                </a:lnTo>
                <a:lnTo>
                  <a:pt x="1909762" y="25400"/>
                </a:lnTo>
                <a:lnTo>
                  <a:pt x="1909762" y="765175"/>
                </a:lnTo>
                <a:lnTo>
                  <a:pt x="1897062" y="765175"/>
                </a:lnTo>
                <a:lnTo>
                  <a:pt x="1884362" y="777875"/>
                </a:lnTo>
                <a:close/>
              </a:path>
              <a:path w="1910080" h="790575">
                <a:moveTo>
                  <a:pt x="1909762" y="25400"/>
                </a:moveTo>
                <a:lnTo>
                  <a:pt x="1897062" y="25400"/>
                </a:lnTo>
                <a:lnTo>
                  <a:pt x="1884362" y="12700"/>
                </a:lnTo>
                <a:lnTo>
                  <a:pt x="1909762" y="12700"/>
                </a:lnTo>
                <a:lnTo>
                  <a:pt x="1909762" y="25400"/>
                </a:lnTo>
                <a:close/>
              </a:path>
              <a:path w="1910080" h="790575">
                <a:moveTo>
                  <a:pt x="25400" y="777875"/>
                </a:moveTo>
                <a:lnTo>
                  <a:pt x="12700" y="765175"/>
                </a:lnTo>
                <a:lnTo>
                  <a:pt x="25400" y="765175"/>
                </a:lnTo>
                <a:lnTo>
                  <a:pt x="25400" y="777875"/>
                </a:lnTo>
                <a:close/>
              </a:path>
              <a:path w="1910080" h="790575">
                <a:moveTo>
                  <a:pt x="1884362" y="777875"/>
                </a:moveTo>
                <a:lnTo>
                  <a:pt x="25400" y="777875"/>
                </a:lnTo>
                <a:lnTo>
                  <a:pt x="25400" y="765175"/>
                </a:lnTo>
                <a:lnTo>
                  <a:pt x="1884362" y="765175"/>
                </a:lnTo>
                <a:lnTo>
                  <a:pt x="1884362" y="777875"/>
                </a:lnTo>
                <a:close/>
              </a:path>
              <a:path w="1910080" h="790575">
                <a:moveTo>
                  <a:pt x="1909762" y="777875"/>
                </a:moveTo>
                <a:lnTo>
                  <a:pt x="1884362" y="777875"/>
                </a:lnTo>
                <a:lnTo>
                  <a:pt x="1897062" y="765175"/>
                </a:lnTo>
                <a:lnTo>
                  <a:pt x="1909762" y="765175"/>
                </a:lnTo>
                <a:lnTo>
                  <a:pt x="1909762" y="777875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 flipH="1">
            <a:off x="2771190" y="5702300"/>
            <a:ext cx="0" cy="765175"/>
          </a:xfrm>
          <a:custGeom>
            <a:rect l="l" t="t" r="r" b="b"/>
            <a:pathLst>
              <a:path h="765175">
                <a:moveTo>
                  <a:pt x="0" y="0"/>
                </a:moveTo>
                <a:lnTo>
                  <a:pt x="0" y="765175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2761195" y="5984265"/>
            <a:ext cx="385445" cy="481965"/>
          </a:xfrm>
          <a:custGeom>
            <a:rect l="l" t="t" r="r" b="b"/>
            <a:pathLst>
              <a:path w="385444" h="481964">
                <a:moveTo>
                  <a:pt x="20002" y="481926"/>
                </a:moveTo>
                <a:lnTo>
                  <a:pt x="0" y="466267"/>
                </a:lnTo>
                <a:lnTo>
                  <a:pt x="365099" y="0"/>
                </a:lnTo>
                <a:lnTo>
                  <a:pt x="385089" y="15659"/>
                </a:lnTo>
                <a:lnTo>
                  <a:pt x="20002" y="481926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681227" y="5800090"/>
            <a:ext cx="18840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词性改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变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39324" y="1220910"/>
            <a:ext cx="5508472" cy="627736"/>
            <a:chOff x="3739324" y="1220910"/>
            <a:chExt cx="5508472" cy="627736"/>
          </a:xfrm>
        </p:grpSpPr>
        <p:sp>
          <p:nvSpPr>
            <p:cNvPr id="39" name="object 39"/>
            <p:cNvSpPr txBox="1"/>
            <p:nvPr/>
          </p:nvSpPr>
          <p:spPr>
            <a:xfrm>
              <a:off x="3739324" y="1220910"/>
              <a:ext cx="2394584" cy="62773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4000" smtClean="0">
                  <a:latin typeface="微软雅黑" panose="020b0503020204020204" charset="-122"/>
                  <a:cs typeface="微软雅黑" panose="020b0503020204020204" charset="-122"/>
                </a:rPr>
                <a:t>把</a:t>
              </a:r>
              <a:r>
                <a:rPr lang="zh-CN" altLang="en-US" sz="4000" b="1" smtClean="0">
                  <a:solidFill>
                    <a:schemeClr val="accent5"/>
                  </a:solidFill>
                  <a:latin typeface="微软雅黑" panose="020b0503020204020204" charset="-122"/>
                  <a:cs typeface="微软雅黑" panose="020b0503020204020204" charset="-122"/>
                </a:rPr>
                <a:t>古诗</a:t>
              </a:r>
              <a:endParaRPr sz="4000" b="1">
                <a:solidFill>
                  <a:schemeClr val="accent5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381618" y="1271233"/>
              <a:ext cx="1052144" cy="564768"/>
            </a:xfrm>
            <a:prstGeom prst="rect">
              <a:avLst/>
            </a:prstGeom>
            <a:blipFill>
              <a:blip r:embed="rId16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496557" y="1272502"/>
              <a:ext cx="1579499" cy="563499"/>
            </a:xfrm>
            <a:prstGeom prst="rect">
              <a:avLst/>
            </a:prstGeom>
            <a:blipFill>
              <a:blip r:embed="rId17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8172830" y="1272502"/>
              <a:ext cx="1074966" cy="564768"/>
            </a:xfrm>
            <a:prstGeom prst="rect">
              <a:avLst/>
            </a:prstGeom>
            <a:blipFill>
              <a:blip r:embed="rId18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-130755" y="153516"/>
            <a:ext cx="11157238" cy="118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如何翻</a:t>
            </a: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译</a:t>
            </a: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表</a:t>
            </a: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层</a:t>
            </a: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意思？</a:t>
            </a:r>
            <a:endParaRPr lang="zh-CN" altLang="en-US" sz="79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24" grpId="0"/>
      <p:bldP spid="29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3700" y="480146"/>
            <a:ext cx="10852150" cy="442913"/>
          </a:xfrm>
        </p:spPr>
        <p:txBody>
          <a:bodyPr>
            <a:normAutofit fontScale="90000"/>
          </a:bodyPr>
          <a:lstStyle/>
          <a:p>
            <a:pPr fontAlgn="auto">
              <a:defRPr/>
            </a:pPr>
            <a:r>
              <a:rPr lang="zh-CN" altLang="en-US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作业：</a:t>
            </a:r>
            <a:r>
              <a:rPr lang="zh-CN" altLang="en-US" sz="4900" spc="0" noProof="1" smtClean="0">
                <a:solidFill>
                  <a:srgbClr val="FF0000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翻</a:t>
            </a:r>
            <a:r>
              <a:rPr lang="zh-CN" altLang="en-US" sz="4900" spc="0" noProof="1">
                <a:solidFill>
                  <a:srgbClr val="FF0000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译</a:t>
            </a:r>
            <a:r>
              <a:rPr lang="zh-CN" altLang="en-US" sz="4900" spc="0" noProof="1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这首诗，并完</a:t>
            </a:r>
            <a:r>
              <a:rPr lang="zh-CN" altLang="en-US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成高考真题。</a:t>
            </a:r>
            <a:br>
              <a:rPr lang="en-US" altLang="zh-CN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</a:br>
            <a:r>
              <a:rPr lang="zh-CN" altLang="en-US" sz="2800" noProof="1" smtClean="0">
                <a:solidFill>
                  <a:srgbClr val="FF0000"/>
                </a:solidFill>
                <a:ea typeface="黑体" panose="02010609060101010101" charset="-122"/>
                <a:sym typeface="微软雅黑" panose="020b0503020204020204" charset="-122"/>
              </a:rPr>
              <a:t>【</a:t>
            </a:r>
            <a:r>
              <a:rPr lang="zh-CN" altLang="en-US" sz="2800" noProof="1">
                <a:solidFill>
                  <a:srgbClr val="FF0000"/>
                </a:solidFill>
                <a:ea typeface="黑体" panose="02010609060101010101" charset="-122"/>
                <a:sym typeface="微软雅黑" panose="020b0503020204020204" charset="-122"/>
              </a:rPr>
              <a:t>2019年高考新课标Ⅱ卷】</a:t>
            </a:r>
            <a:endParaRPr lang="zh-CN" altLang="en-US" noProof="1"/>
          </a:p>
        </p:txBody>
      </p:sp>
      <p:sp>
        <p:nvSpPr>
          <p:cNvPr id="241666" name="Text Box 2"/>
          <p:cNvSpPr txBox="1">
            <a:spLocks noChangeArrowheads="1"/>
          </p:cNvSpPr>
          <p:nvPr/>
        </p:nvSpPr>
        <p:spPr bwMode="auto">
          <a:xfrm>
            <a:off x="2590800" y="1713923"/>
            <a:ext cx="6457950" cy="28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投长沙裴侍郎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杜荀鹤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此身虽贱道长存，非谒朱门谒孔门</a:t>
            </a:r>
            <a:r>
              <a:rPr lang="zh-CN" altLang="en-US" sz="2800" b="1" baseline="30000"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只望至公</a:t>
            </a:r>
            <a:r>
              <a:rPr lang="zh-CN" altLang="en-US" sz="2800" b="1" baseline="30000">
                <a:latin typeface="宋体" panose="02010600030101010101" pitchFamily="2" charset="-122"/>
              </a:rPr>
              <a:t>②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将卷读，不求朝士致书论。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垂纶</a:t>
            </a:r>
            <a:r>
              <a:rPr lang="zh-CN" altLang="en-US" sz="2800" b="1" baseline="30000">
                <a:latin typeface="宋体" panose="02010600030101010101" pitchFamily="2" charset="-122"/>
              </a:rPr>
              <a:t>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雨结渔乡思，吹木风传雁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</a:rPr>
              <a:t>夜魂。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男子受恩须有地</a:t>
            </a:r>
            <a:r>
              <a:rPr lang="zh-CN" altLang="en-US" sz="2800" b="1" baseline="30000">
                <a:latin typeface="宋体" panose="02010600030101010101" pitchFamily="2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，平生不受等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</a:rPr>
              <a:t>闲恩。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363230" y="5395625"/>
            <a:ext cx="9486900" cy="954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【注】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①孔门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：孔子儒家之门。②至公：公正的长者，指裴侍郎。③垂纶：垂钓。④地：见地，缘由。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41668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490200" y="11963400"/>
            <a:ext cx="444500" cy="254000"/>
          </a:xfrm>
          <a:prstGeom prst="cube">
            <a:avLst/>
          </a:prstGeom>
        </p:spPr>
      </p:pic>
    </p:spTree>
  </p:cSld>
  <p:clrMapOvr>
    <a:masterClrMapping/>
  </p:clrMapOvr>
  <p:transition advTm="15000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tx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-635"/>
            <a:ext cx="12192000" cy="533527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奉和袭美抱疾杜门见寄次韵</a:t>
            </a:r>
            <a:endParaRPr lang="zh-CN" sz="24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陆龟蒙  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虽失春城醉上期，下帷裁遍未裁诗。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因吟郢岸百亩蕙，欲采商崖三秀芝。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栖野鹤笼宽使织，施山僧饭别教炊。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但医沈约重瞳健，不怕江花不满枝。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14．下列对这首诗的理解和赏析，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不正确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的一项是（3分）
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A．作者写作此诗之时，皮日体正患病居家，闭门谢客，与外界不通音讯。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B．由于友人患病，原有的约会被暂时搁置，作者游春的诗篇也未能写出。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C．作者虽然身在书斋从事教学，但心中望能走进自然，领略美好春光。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D．尾联使用了关于沈约的典故，可以由此推测皮日休所患的疾病是目疾。
</a:t>
            </a:r>
            <a:endParaRPr lang="zh-CN" altLang="en-US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5335270"/>
            <a:ext cx="12191365" cy="1630045"/>
          </a:xfrm>
          <a:prstGeom prst="rect">
            <a:avLst/>
          </a:prstGeom>
          <a:gradFill>
            <a:gsLst>
              <a:gs pos="62000">
                <a:srgbClr val="F9EF6E">
                  <a:alpha val="100000"/>
                </a:srgbClr>
              </a:gs>
              <a:gs pos="100000">
                <a:srgbClr val="FFFF00"/>
              </a:gs>
              <a:gs pos="0">
                <a:srgbClr val="F2DFDC"/>
              </a:gs>
              <a:gs pos="0">
                <a:schemeClr val="accent4">
                  <a:lumMod val="0"/>
                  <a:lumOff val="100000"/>
                </a:schemeClr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答案：A，闭门谢客，与外界不通音讯，解读错误。本诗为酬和诗，从标题可以看出是皮日休先写诗给诗人，诗人以此诗作为回答。所以</a:t>
            </a:r>
            <a:r>
              <a:rPr lang="en-US" sz="2000" b="1">
                <a:solidFill>
                  <a:srgbClr val="FF0000"/>
                </a:solidFill>
                <a:latin typeface="等线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项说</a:t>
            </a:r>
            <a:r>
              <a:rPr lang="en-US" sz="2000" b="1">
                <a:solidFill>
                  <a:srgbClr val="FF0000"/>
                </a:solidFill>
                <a:latin typeface="等线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皮日休正患病居家，闭门谢客，与外界不通音讯”错误，皮日休并没有和外界不通音讯，故选A。</a:t>
            </a:r>
            <a:endParaRPr lang="zh-CN" sz="2000" b="1">
              <a:solidFill>
                <a:srgbClr val="FF0000"/>
              </a:solidFill>
              <a:cs typeface="等线" charset="0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endParaRPr lang="zh-CN" altLang="en-US" sz="2000" b="1">
              <a:solidFill>
                <a:srgbClr val="FF0000"/>
              </a:solidFill>
              <a:cs typeface="等线" charset="0"/>
            </a:endParaRPr>
          </a:p>
          <a:p>
            <a:pPr indent="0" algn="l" fontAlgn="auto">
              <a:lnSpc>
                <a:spcPct val="100000"/>
              </a:lnSpc>
            </a:pPr>
            <a:endParaRPr lang="zh-CN" altLang="en-US" sz="2000" b="1">
              <a:solidFill>
                <a:srgbClr val="FF0000"/>
              </a:solidFill>
              <a:cs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635"/>
            <a:ext cx="12192000" cy="448500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zh-CN" sz="2800" b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奉和袭美抱疾杜门见寄次韵</a:t>
            </a:r>
            <a:endParaRPr lang="zh-CN" sz="2800" b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陆龟蒙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虽失春城醉上期，下帷裁遍未裁诗。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因吟郢岸百亩蕙，欲采商崖三秀芝。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栖野鹤笼宽使织，施山僧饭别教炊。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但医沈约重瞳健，不怕江花不满枝。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endParaRPr lang="zh-CN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15．请简要概括本诗所表达的</a:t>
            </a:r>
            <a:r>
              <a:rPr 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思想感情</a:t>
            </a: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。（6分）</a:t>
            </a:r>
            <a:endParaRPr lang="zh-CN" sz="2800" b="0">
              <a:solidFill>
                <a:srgbClr val="00206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sz="2800" b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en-US" altLang="en-US" sz="2800" b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99695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B0F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551045"/>
            <a:ext cx="12192000" cy="230695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①诗歌的首句表达了诗人因不能与友人相聚，一起赋诗饮酒，欣赏春色而深感遗憾。</a:t>
            </a:r>
            <a:endParaRPr 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②诗歌的中间几句借用典故，表达诗人用心教学，培育学子，清高自守，无拘无束，生活朴素，自得其甘。</a:t>
            </a:r>
            <a:endParaRPr 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③诗歌尾联表达对友人宽慰与期许。相信友人一定能战胜病患，以及对未来美好生活的期待。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0"/>
            <a:ext cx="12190730" cy="4919980"/>
          </a:xfrm>
          <a:solidFill>
            <a:schemeClr val="tx2"/>
          </a:solidFill>
        </p:spPr>
        <p:txBody>
          <a:bodyPr>
            <a:normAutofit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读  史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粗黑宋简体" panose="02000000000000000000" charset="-122"/>
              </a:rPr>
              <a:t>王安石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自古功名亦苦辛，行藏终欲付何人。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当时黮闇犹承误，末俗纷纭更乱真。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糟粕所传非粹美，丹青难写是精神。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区区岂尽高贤意，独守千秋纸上尘。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【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注】①黮闇：蒙昧，糊涂。②糟粕：这里用来指代典籍，也作“糟魄”，《庄子·天道》：“然则君之所读者，古人之糟魄已夫。”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14. 下列对这首诗的理解和赏析，不正确的一项是（   ）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A.这首诗从大处着眼，并非是针对某个具体的历史事件、历史人物而作。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B.历代高人贤士一世奔忙，建功立业，但无法避免身后湮没无闻的可能。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C.历史人物在其所处的时代已经难免被误解，在世俗的传言中更会失真。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D.颈联的上下两句反复陈说，表明诗人的观点，堪称这首诗的警策之语。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Ⅱ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0" y="4919345"/>
            <a:ext cx="12191365" cy="1938020"/>
          </a:xfrm>
          <a:prstGeom prst="rect">
            <a:avLst/>
          </a:prstGeom>
          <a:gradFill>
            <a:gsLst>
              <a:gs pos="50000">
                <a:srgbClr val="F6EDE1"/>
              </a:gs>
              <a:gs pos="0">
                <a:srgbClr val="F9F3EB"/>
              </a:gs>
              <a:gs pos="100000">
                <a:srgbClr val="F3E6D7"/>
              </a:gs>
            </a:gsLst>
            <a:lin ang="5400000" scaled="1"/>
          </a:gradFill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680"/>
              </a:lnSpc>
              <a:spcAft>
                <a:spcPct val="0"/>
              </a:spcAft>
              <a:buNone/>
            </a:pPr>
            <a:r>
              <a:rPr lang="zh-CN" altLang="en-US" sz="2000"/>
              <a:t>B项，“但无法避免身后湮没无闻的可能”错，“</a:t>
            </a:r>
            <a:r>
              <a:rPr lang="zh-CN" altLang="en-US" sz="2000">
                <a:solidFill>
                  <a:srgbClr val="FF0000"/>
                </a:solidFill>
              </a:rPr>
              <a:t>行藏终欲付何人”意思是，在死后，他们的行藏最终又会托付给什么人呢？这句话的意思是，在建功立名时，他们作出的努力和牺牲都是自主的；但是，之后他们的一切又要不自主地委之他人，任其摆布，任其剪裁了，对于这一点他们是无能为力、无可奈何的。</a:t>
            </a:r>
            <a:r>
              <a:rPr lang="zh-CN" altLang="en-US" sz="2000"/>
              <a:t>并非选项所说“无法避免身后湮没无闻的可能”的意思。</a:t>
            </a:r>
            <a:endParaRPr lang="zh-CN" altLang="en-US" sz="2000" b="1" u="sng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035" y="0"/>
            <a:ext cx="11957050" cy="6773545"/>
          </a:xfrm>
          <a:solidFill>
            <a:schemeClr val="tx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15. 这首诗阐述了一个什么样的道理？对我们有何启示？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①史书是由人编写的，难以做到绝对客观，所以历史记载与历史真实之间存在差异。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②在读书时必须保持批判精神，善于分辨，切忌盲从。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颔联“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当时黮闇犹承误，末俗纷纭更乱真”，承接首联，从史实失真的角度叙写了高贤的悲哀。在当时，高贤们已承污纳秽，受到误解；而后来末流所至，更是以假乱真，以讹传讹，从而使高贤们的行藏失去了原来的真相。由此可见本诗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阐发的道理是：史书是由人编写的，难以做到绝对客观，所以历史记载与历史真实之间存在差异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7" name="Rectangle 2"/>
          <p:cNvSpPr>
            <a:spLocks noGrp="1"/>
          </p:cNvSpPr>
          <p:nvPr>
            <p:ph idx="4294967295"/>
          </p:nvPr>
        </p:nvSpPr>
        <p:spPr>
          <a:xfrm>
            <a:off x="67310" y="635"/>
            <a:ext cx="12124690" cy="6858000"/>
          </a:xfrm>
          <a:solidFill>
            <a:schemeClr val="tx2"/>
          </a:solidFill>
        </p:spPr>
        <p:txBody>
          <a:bodyPr vert="horz" wrap="square" lIns="91440" tIns="45720" rIns="91440" bIns="45720" anchor="t"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苦笋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陆游  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藜藿盘中忽眼明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，骈头脱襁白玉婴。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极知耿介种性别，苦节乃与生俱生。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我见魏徵殊媚妩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，约束儿童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勿多取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人才自古要养成，放使干霄战风雨。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[注] 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藜藿：藜和藿。泛指粗劣的饭菜。②唐太宗曾说，别人认为魏征言行无礼，我却觉得他很妩媚。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altLang="zh-CN" sz="2400" b="1" i="0" u="none" strike="noStrike" kern="0" cap="none" spc="0" normalizeH="0" baseline="0" noProof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14.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下列对这首诗的理解和赏析，不正确的一项是（3分）</a:t>
            </a:r>
            <a:endParaRPr kumimoji="0" lang="zh-CN" altLang="zh-CN" sz="2400" b="1" i="0" u="none" strike="noStrike" kern="0" cap="none" spc="0" normalizeH="0" baseline="0" noProof="1">
              <a:solidFill>
                <a:srgbClr val="008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A.诗人看到盘中摆放的一队剥去外皮的竹笋，洁白鲜嫩，不禁眼前一亮。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B.诗的三、四两句既是对苦笋的直接描写，又有所引申，使苦笋人格化。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诗人虽然喜爱苦笋，但毕重吃起来口感苦湿，所以吩咐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不要过多取食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D.全诗以议论收尾，指出人才养成既需要发展空间，也要经受风雨磨练。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0" spc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管束儿童要俭约正直，不贪不奢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7" name="Rectangle 2"/>
          <p:cNvSpPr>
            <a:spLocks noGrp="1"/>
          </p:cNvSpPr>
          <p:nvPr>
            <p:ph idx="4294967295"/>
          </p:nvPr>
        </p:nvSpPr>
        <p:spPr>
          <a:xfrm>
            <a:off x="0" y="0"/>
            <a:ext cx="12104370" cy="6635115"/>
          </a:xfrm>
          <a:solidFill>
            <a:schemeClr val="tx2"/>
          </a:solidFill>
        </p:spPr>
        <p:txBody>
          <a:bodyPr vert="horz" wrap="square" lIns="91440" tIns="45720" rIns="91440" bIns="45720" anchor="t">
            <a:noAutofit/>
          </a:bodyPr>
          <a:lstStyle/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en-US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苦笋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陆游  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藜藿盘中忽眼明①，骈头脱襁白玉婴。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极知耿介种性别，苦节乃与生俱生。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我见魏徵殊媚妩②，约束儿童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勿多取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人才自古要养成，放使干霄战风雨。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15.诗人由苦笋联想到了魏征，这二者有何相似之处？请简要分析。(6分)</a:t>
            </a:r>
            <a:endParaRPr lang="zh-CN" altLang="zh-CN" sz="2800" b="1" kern="0" spc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品性相似，都正直清高：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魏征刚正不阿，直言进谏，而竹笋如同白玉般高洁的品格也是与生俱来的。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经历相似，备受磨难而后成才：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魏征命运多舛，先后侍奉过多个主君，最终才受到唐太宗的赏识，成为国之栋梁。竹笋自小在林间长成，历经风雨吹打，但是仍保持着坚韧的品格。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价值相似，都各尽其功用：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魏征辅佐君王，直言劝谏，奠定了唐朝盛世的基业。苦笋可做食材，被人食用，长成后还能制作成各种竹器为人使用。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将苦笋与魏征类比，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既贴切自然又相得益彰，既是对魏征刚直又充满智慧的才干的赞赏，也是对玉笋清淡苦涩的节操的赞扬。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034" name="文本框 1"/>
          <p:cNvSpPr txBox="1"/>
          <p:nvPr/>
        </p:nvSpPr>
        <p:spPr>
          <a:xfrm>
            <a:off x="9274175" y="95250"/>
            <a:ext cx="2700655" cy="18764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历史上的魏征以“犯颜直谏”著称，其言行常常令人难以接受，好比苦笋的滋味并不适口；苦笋与生俱来的“苦节”，象征耿介性格，与魏征方正的人格相似，应该得到认可。</a:t>
            </a:r>
            <a:endParaRPr lang="zh-CN" altLang="en-US" sz="1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0" y="-635"/>
            <a:ext cx="12482195" cy="677418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题许道宁画</a:t>
            </a:r>
            <a:r>
              <a:rPr lang="zh-CN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66700"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陈与义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满眼长江水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苍然何郡山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向来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万里意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今在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一窗间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众木俱含晚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孤云遂不还。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此中有佳句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吟断不相关。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①许道宁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北宋画家</a:t>
            </a:r>
            <a:r>
              <a:rPr lang="zh-CN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下列对这首诗的赏析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这首题画诗写景兼抒情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并未刻意进行雕琢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却能够于简淡中见新奇。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山水是这幅画的主要元素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特别是江水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占据了画面上大部分的篇幅。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诗人透过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一扇小窗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远距离欣赏这幅画作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领略其表现的辽阔万里之势。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颈联具体写到苍茫暮色中的树木与浮云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也蕴含了欣赏者的主观感受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诗的尾联有什么含意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从中可以看出诗人对这幅画有什么样的评价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参考答案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第一问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画中蕴含着诗意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但无法用语言准确表达。第二问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这幅画意境深远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韵致悠长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令人玩味不已</a:t>
            </a:r>
            <a:r>
              <a:rPr lang="zh-CN" altLang="zh-CN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99695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B0F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96"/>
  <p:tag name="KSO_WM_TEMPLATE_MASTER_THUMB_INDEX" val="12"/>
  <p:tag name="KSO_WM_TEMPLATE_MASTER_TYPE" val="1"/>
  <p:tag name="KSO_WM_TEMPLATE_SUBCATEGORY" val="0"/>
  <p:tag name="KSO_WM_TEMPLATE_THUMBS_INDEX" val="1、4、7、9、11、12、13、17、19、20、21、22、23、26、31、34、35、36、37、38、39、4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161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162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163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69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75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ASSEMBLE_CHIP_INDEX" val="cf7c3324d2c04962b8f9cef50931d140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INDEX" val="20208431"/>
  <p:tag name="KSO_WM_UNIT_BLOCK" val="0"/>
  <p:tag name="KSO_WM_UNIT_COMPATIBLE" val="0"/>
  <p:tag name="KSO_WM_UNIT_DEC_AREA_ID" val="d70134ced7dc44b5b1b3e23204e4e9a6"/>
  <p:tag name="KSO_WM_UNIT_DEFAULT_FONT" val="24;44;4"/>
  <p:tag name="KSO_WM_UNIT_DIAGRAM_ISNUMVISUAL" val="0"/>
  <p:tag name="KSO_WM_UNIT_DIAGRAM_ISREFERUNIT" val="0"/>
  <p:tag name="KSO_WM_UNIT_HIGHLIGHT" val="0"/>
  <p:tag name="KSO_WM_UNIT_ID" val="diagram20208431_1*a*1"/>
  <p:tag name="KSO_WM_UNIT_INDEX" val="1"/>
  <p:tag name="KSO_WM_UNIT_ISCONTENTSTITLE" val="0"/>
  <p:tag name="KSO_WM_UNIT_ISNUMDGMTITLE" val="0"/>
  <p:tag name="KSO_WM_UNIT_LAST_MAX_FONTSIZE" val="88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5"/>
</p:tagLst>
</file>

<file path=ppt/tags/tag182.xml><?xml version="1.0" encoding="utf-8"?>
<p:tagLst xmlns:p="http://schemas.openxmlformats.org/presentationml/2006/main">
  <p:tag name="KSO_WM_ASSEMBLE_CHIP_INDEX" val="02df57afeef443fcace964002c9c02b6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INDEX" val="20208431"/>
  <p:tag name="KSO_WM_UNIT_COMPATIBLE" val="0"/>
  <p:tag name="KSO_WM_UNIT_DEC_AREA_ID" val="d0b7229ee9754be191dd419c46d5f6fd"/>
  <p:tag name="KSO_WM_UNIT_DIAGRAM_ISNUMVISUAL" val="0"/>
  <p:tag name="KSO_WM_UNIT_DIAGRAM_ISREFERUNIT" val="0"/>
  <p:tag name="KSO_WM_UNIT_HIGHLIGHT" val="0"/>
  <p:tag name="KSO_WM_UNIT_ID" val="diagram20208431_1*d*1"/>
  <p:tag name="KSO_WM_UNIT_INDEX" val="1"/>
  <p:tag name="KSO_WM_UNIT_LAYERLEVEL" val="1"/>
  <p:tag name="KSO_WM_UNIT_PLACING_PICTURE" val="02df57afeef443fcace964002c9c02b6"/>
  <p:tag name="KSO_WM_UNIT_PLACING_PICTURE_COLLAGE_VIEWPORT" val="{&quot;height&quot;:6194.8859138214038,&quot;width&quot;:10177.130708661418}"/>
  <p:tag name="KSO_WM_UNIT_PLACING_PICTURE_INFO" val="{&quot;code&quot;:&quot;&quot;,&quot;full_picture&quot;:false,&quot;scheme&quot;:&quot;&quot;,&quot;spacing&quot;:5}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931*1605"/>
</p:tagLst>
</file>

<file path=ppt/tags/tag183.xml><?xml version="1.0" encoding="utf-8"?>
<p:tagLst xmlns:p="http://schemas.openxmlformats.org/presentationml/2006/main">
  <p:tag name="KSO_WM_BEAUTIFY_FLAG" val="#wm#"/>
  <p:tag name="KSO_WM_CHIP_FILLPROP" val="[[{&quot;fill_id&quot;:&quot;d0e92cf20ab54d50aed37a29642706b5&quot;,&quot;fill_align&quot;:&quot;lt&quot;,&quot;text_align&quot;:&quot;lt&quot;,&quot;text_direction&quot;:&quot;vertical&quot;,&quot;chip_types&quot;:[&quot;header&quot;]},{&quot;fill_id&quot;:&quot;bf88a86dfb764211b6d55a539763d063&quot;,&quot;fill_align&quot;:&quot;rt&quot;,&quot;text_align&quot;:&quot;rt&quot;,&quot;text_direction&quot;:&quot;vertical&quot;,&quot;chip_types&quot;:[&quot;text&quot;]}],[{&quot;fill_id&quot;:&quot;d0e92cf20ab54d50aed37a29642706b5&quot;,&quot;fill_align&quot;:&quot;lt&quot;,&quot;text_align&quot;:&quot;lt&quot;,&quot;text_direction&quot;:&quot;vertical&quot;,&quot;chip_types&quot;:[&quot;header&quot;]},{&quot;fill_id&quot;:&quot;bf88a86dfb764211b6d55a539763d063&quot;,&quot;fill_align&quot;:&quot;rm&quot;,&quot;text_align&quot;:&quot;lm&quot;,&quot;text_direction&quot;:&quot;horizontal&quot;,&quot;chip_types&quot;:[&quot;diagram&quot;,&quot;picture&quot;,&quot;chart&quot;,&quot;table&quot;,&quot;video&quot;],&quot;support_features&quot;:[&quot;collage&quot;,&quot;carousel&quot;,&quot;creativecrop&quot;]}]]"/>
  <p:tag name="KSO_WM_CHIP_GROUPID" val="5e7f1c2b24b822ad86e01bf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1c2b24b822ad86e01bfd"/>
  <p:tag name="KSO_WM_SLIDE_BACKGROUND" val="[&quot;belt&quot;,&quot;general&quot;]"/>
  <p:tag name="KSO_WM_SLIDE_BACKGROUND_TYPE" val="belt"/>
  <p:tag name="KSO_WM_SLIDE_BK_DARK_LIGHT" val="2"/>
  <p:tag name="KSO_WM_SLIDE_CAN_ADD_NAVIGATION" val="1"/>
  <p:tag name="KSO_WM_SLIDE_ID" val="diagram2020843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.20000000000000001,&quot;bottomAbs&quot;:false,&quot;left&quot;:0,&quot;leftAbs&quot;:false,&quot;right&quot;:0,&quot;rightAbs&quot;:false,&quot;top&quot;:0.222222224,&quot;topAbs&quot;:false,&quot;type&quot;:&quot;belt&quot;},{&quot;bottom&quot;:0,&quot;bottomAbs&quot;:false,&quot;left&quot;:0,&quot;leftAbs&quot;:false,&quot;right&quot;:0,&quot;rightAbs&quot;:false,&quot;top&quot;:0,&quot;topAbs&quot;:false,&quot;type&quot;:&quot;general&quot;}],&quot;direction&quot;:1,&quot;id&quot;:&quot;2020-06-24T00:05:52&quot;,&quot;maxSize&quot;:{&quot;size1&quot;:73.867367553710935},&quot;minSize&quot;:{&quot;size1&quot;:68.867367553710935},&quot;normalSize&quot;:{&quot;size1&quot;:68.867367553710949},&quot;subLayout&quot;:[{&quot;id&quot;:&quot;2020-06-24T00:05:52&quot;,&quot;margin&quot;:{&quot;bottom&quot;:4.6570000648498535,&quot;left&quot;:6.3499999046325684,&quot;right&quot;:0.84700000286102295,&quot;top&quot;:5.0799999237060547},&quot;type&quot;:0},{&quot;id&quot;:&quot;2020-06-24T00:05:52&quot;,&quot;margin&quot;:{&quot;bottom&quot;:4.6570000648498535,&quot;left&quot;:0,&quot;right&quot;:6.3499999046325684,&quot;top&quot;:5.0799999237060547},&quot;type&quot;:0}],&quot;type&quot;:0}"/>
  <p:tag name="KSO_WM_SLIDE_POSITION" val="0*120"/>
  <p:tag name="KSO_WM_SLIDE_RATIO" val="1.777778"/>
  <p:tag name="KSO_WM_SLIDE_SIZE" val="960*312"/>
  <p:tag name="KSO_WM_SLIDE_SUBTYPE" val="picTxt"/>
  <p:tag name="KSO_WM_SLIDE_SUPPORT_FEATURE_TYPE" val="7"/>
  <p:tag name="KSO_WM_SLIDE_TYPE" val="text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COLOR_TYPE" val="1"/>
  <p:tag name="KSO_WM_TEMPLATE_INDEX" val="20208431"/>
  <p:tag name="KSO_WM_TEMPLATE_MASTER_TYPE" val="0"/>
  <p:tag name="KSO_WM_TEMPLATE_SUBCATEGORY" val="21"/>
</p:tagLst>
</file>

<file path=ppt/tags/tag1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8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8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89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ARTLAYOUT_COMPRESS_INFO" val="{&#10;    &quot;id&quot;: &quot;2020-08-28T14:23:30&quot;,&#10;    &quot;max&quot;: 43.34992125984251,&#10;    &quot;topChanged&quot;: 0.0085439499655254325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91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9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9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99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201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1"/>
  <p:tag name="KSO_WM_UNIT_INDEX" val="1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5"/>
  <p:tag name="KSO_WM_UNIT_INDEX" val="5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2"/>
  <p:tag name="KSO_WM_UNIT_INDEX" val="2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3"/>
  <p:tag name="KSO_WM_UNIT_INDEX" val="3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13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4"/>
  <p:tag name="KSO_WM_UNIT_INDEX" val="4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f*1"/>
  <p:tag name="KSO_WM_UNIT_INDEX" val="1"/>
  <p:tag name="KSO_WM_UNIT_LAYERLEVEL" val="1"/>
  <p:tag name="KSO_WM_UNIT_NOCLEAR" val="0"/>
  <p:tag name="KSO_WM_UNIT_PRESET_TEXT" val="点击此处添加正文，文字是您思想的提炼，请言简意赅的阐述观点。"/>
  <p:tag name="KSO_WM_UNIT_SUBTYPE" val="a"/>
  <p:tag name="KSO_WM_UNIT_TEXT_PART_ID_V2" val="b-3-1"/>
  <p:tag name="KSO_WM_UNIT_TYPE" val="f"/>
  <p:tag name="KSO_WM_UNIT_VALUE" val="48"/>
</p:tagLst>
</file>

<file path=ppt/tags/tag209.xml><?xml version="1.0" encoding="utf-8"?>
<p:tagLst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39"/>
  <p:tag name="KSO_WM_SLIDE_SUBTYPE" val="pureTxt"/>
  <p:tag name="KSO_WM_SLIDE_TYPE" val="text"/>
  <p:tag name="KSO_WM_TAG_VERSION" val="1.0"/>
  <p:tag name="KSO_WM_TEMPLATE_CATEGORY" val="diagram"/>
  <p:tag name="KSO_WM_TEMPLATE_COLOR_TYPE" val="0"/>
  <p:tag name="KSO_WM_TEMPLATE_INDEX" val="20198667"/>
  <p:tag name="KSO_WM_TEMPLATE_MASTER_TYPE" val="0"/>
  <p:tag name="KSO_WM_TEMPLATE_SUBCATEGORY" val="8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b422f2034e864be2a6101a6a8509cec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5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5"/>
</p:tagLst>
</file>

<file path=ppt/tags/tag215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0517c0a8d4e643faac4c14e8bfee663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5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2"/>
</p:tagLst>
</file>

<file path=ppt/tags/tag216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758ca4e4af8c46b28d1a14bc3761a7a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575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0"/>
</p:tagLst>
</file>

<file path=ppt/tags/tag217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660ef649c3cd4167ac48b71d6d399a1a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575_1*i*5"/>
  <p:tag name="KSO_WM_UNIT_INDEX" val="5"/>
  <p:tag name="KSO_WM_UNIT_LAYERLEVEL" val="1"/>
  <p:tag name="KSO_WM_UNIT_SM_LIMIT_TYPE" val="1"/>
  <p:tag name="KSO_WM_UNIT_TYPE" val="i"/>
  <p:tag name="KSO_WM_UNIT_VALUE" val="3"/>
</p:tagLst>
</file>

<file path=ppt/tags/tag218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600c20734b6f4271bb27757094427133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575_1*i*6"/>
  <p:tag name="KSO_WM_UNIT_INDEX" val="6"/>
  <p:tag name="KSO_WM_UNIT_LAYERLEVEL" val="1"/>
  <p:tag name="KSO_WM_UNIT_SM_LIMIT_TYPE" val="1"/>
  <p:tag name="KSO_WM_UNIT_TYPE" val="i"/>
  <p:tag name="KSO_WM_UNIT_VALUE" val="3"/>
</p:tagLst>
</file>

<file path=ppt/tags/tag219.xml><?xml version="1.0" encoding="utf-8"?>
<p:tagLst xmlns:p="http://schemas.openxmlformats.org/presentationml/2006/main">
  <p:tag name="KSO_WM_ASSEMBLE_CHIP_INDEX" val="bda25ed7d2de4ce49651c93b20f4c424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217d4304b2784e4dba3518401cd548cd"/>
  <p:tag name="KSO_WM_UNIT_DIAGRAM_ISNUMVISUAL" val="0"/>
  <p:tag name="KSO_WM_UNIT_DIAGRAM_ISREFERUNIT" val="0"/>
  <p:tag name="KSO_WM_UNIT_HIGHLIGHT" val="0"/>
  <p:tag name="KSO_WM_UNIT_ID" val="diagram202085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1_1"/>
  <p:tag name="KSO_WM_UNIT_INDEX" val="1_1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2_1"/>
  <p:tag name="KSO_WM_UNIT_INDEX" val="1_2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4_1"/>
  <p:tag name="KSO_WM_UNIT_INDEX" val="1_4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4_2"/>
  <p:tag name="KSO_WM_UNIT_INDEX" val="1_4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5_1"/>
  <p:tag name="KSO_WM_UNIT_INDEX" val="1_5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5_1"/>
  <p:tag name="KSO_WM_UNIT_INDEX" val="1_5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5_2"/>
  <p:tag name="KSO_WM_UNIT_INDEX" val="1_5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6_1"/>
  <p:tag name="KSO_WM_UNIT_INDEX" val="1_6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6_1"/>
  <p:tag name="KSO_WM_UNIT_INDEX" val="1_6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6_2"/>
  <p:tag name="KSO_WM_UNIT_INDEX" val="1_6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8.xml><?xml version="1.0" encoding="utf-8"?>
<p:tagLst xmlns:p="http://schemas.openxmlformats.org/presentationml/2006/main">
  <p:tag name="KSO_WM_BEAUTIFY_FLAG" val="#wm#"/>
  <p:tag name="KSO_WM_CHIP_FILLPROP" val="[[{&quot;fill_id&quot;:&quot;95c973fcd6134020a63a4180aebd3213&quot;,&quot;fill_align&quot;:&quot;lm&quot;,&quot;text_align&quot;:&quot;lm&quot;,&quot;text_direction&quot;:&quot;horizontal&quot;,&quot;chip_types&quot;:[&quot;header&quot;]},{&quot;fill_id&quot;:&quot;1c24f19bff6c4bd6a5f20f57a535bdbe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95c973fcd6134020a63a4180aebd3213&quot;,&quot;fill_align&quot;:&quot;lm&quot;,&quot;text_align&quot;:&quot;lm&quot;,&quot;text_direction&quot;:&quot;horizontal&quot;,&quot;chip_types&quot;:[&quot;text&quot;]},{&quot;fill_id&quot;:&quot;1c24f19bff6c4bd6a5f20f57a535bdbe&quot;,&quot;fill_align&quot;:&quot;cm&quot;,&quot;text_align&quot;:&quot;lm&quot;,&quot;text_direction&quot;:&quot;horizontal&quot;,&quot;chip_types&quot;:[&quot;text&quot;]}]]"/>
  <p:tag name="KSO_WM_CHIP_GROUPID" val="5ef21358a491bb0086638bf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1358a491bb0086638bf9"/>
  <p:tag name="KSO_WM_SLIDE_BACKGROUND" val="[&quot;leftRight&quot;]"/>
  <p:tag name="KSO_WM_SLIDE_BACKGROUND_TYPE" val="leftRight"/>
  <p:tag name="KSO_WM_SLIDE_BK_DARK_LIGHT" val="2"/>
  <p:tag name="KSO_WM_SLIDE_ID" val="diagram20208575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0-06-26T08:22:30&quot;,&quot;maxSize&quot;:{&quot;size1&quot;:26.300000000000001},&quot;minSize&quot;:{&quot;size1&quot;:26.300000000000001},&quot;normalSize&quot;:{&quot;size1&quot;:26.300000000000001},&quot;subLayout&quot;:[{&quot;backgroundInfo&quot;:[{&quot;bottom&quot;:0,&quot;bottomAbs&quot;:false,&quot;left&quot;:0,&quot;leftAbs&quot;:false,&quot;right&quot;:-0.094955490000000004,&quot;rightAbs&quot;:false,&quot;top&quot;:0,&quot;topAbs&quot;:false,&quot;type&quot;:&quot;leftRight&quot;}],&quot;id&quot;:&quot;2020-06-26T08:22:30&quot;,&quot;margin&quot;:{&quot;bottom&quot;:8.4670000076293945,&quot;left&quot;:1.6929999589920044,&quot;right&quot;:0.026000002399086952,&quot;top&quot;:3.3870000839233398},&quot;maxSize&quot;:{&quot;size1&quot;:35.27166861074943},&quot;minSize&quot;:{&quot;size1&quot;:25.271668610749419},&quot;normalSize&quot;:{&quot;size1&quot;:32.38277972186053},&quot;subLayout&quot;:[{&quot;id&quot;:&quot;2020-06-26T08:22:30&quot;,&quot;margin&quot;:{&quot;bottom&quot;:0.037641759961843491,&quot;left&quot;:1.6929999589920044,&quot;right&quot;:0.026000002399086952,&quot;top&quot;:3.3870000839233398},&quot;type&quot;:0},{&quot;id&quot;:&quot;2020-06-26T08:22:30&quot;,&quot;margin&quot;:{&quot;bottom&quot;:8.4670000076293945,&quot;left&quot;:1.6929999589920044,&quot;right&quot;:0.026000002399086952,&quot;top&quot;:0.032913796603679657},&quot;type&quot;:0}],&quot;type&quot;:0},{&quot;id&quot;:&quot;2020-06-26T08:22:30&quot;,&quot;margin&quot;:{&quot;bottom&quot;:2.5399999618530273,&quot;left&quot;:2.0899999141693115,&quot;right&quot;:2.5399999618530273,&quot;top&quot;:2.1170001029968262},&quot;type&quot;:0}],&quot;type&quot;:0}"/>
  <p:tag name="KSO_WM_SLIDE_POSITION" val="0*0"/>
  <p:tag name="KSO_WM_SLIDE_RATIO" val="1.777778"/>
  <p:tag name="KSO_WM_SLIDE_SIZE" val="923*540"/>
  <p:tag name="KSO_WM_SLIDE_SUBTYPE" val="picTxt"/>
  <p:tag name="KSO_WM_SLIDE_SUPPORT_FEATURE_TYPE" val="3"/>
  <p:tag name="KSO_WM_SLIDE_TYPE" val="text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COLOR_TYPE" val="1"/>
  <p:tag name="KSO_WM_TEMPLATE_INDEX" val="20208575"/>
  <p:tag name="KSO_WM_TEMPLATE_MASTER_TYPE" val="0"/>
  <p:tag name="KSO_WM_TEMPLATE_SUBCATEGORY" val="21"/>
</p:tagLst>
</file>

<file path=ppt/tags/tag2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ASSEMBLE_CHIP_INDEX" val="d25bc40595d9472199b83d578013f11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b1f27e09128b49a8910c6743f742c78a"/>
  <p:tag name="KSO_WM_UNIT_DEFAULT_FONT" val="24;44;4"/>
  <p:tag name="KSO_WM_UNIT_DIAGRAM_ISNUMVISUAL" val="0"/>
  <p:tag name="KSO_WM_UNIT_DIAGRAM_ISREFERUNIT" val="0"/>
  <p:tag name="KSO_WM_UNIT_HIGHLIGHT" val="0"/>
  <p:tag name="KSO_WM_UNIT_ID" val="diagram202078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44.xml><?xml version="1.0" encoding="utf-8"?>
<p:tagLst xmlns:p="http://schemas.openxmlformats.org/presentationml/2006/main">
  <p:tag name="KSO_WM_ASSEMBLE_CHIP_INDEX" val="9ad4ec63775046608c76aa324ede9e1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d54f05e6098849f5b74413f648277d61"/>
  <p:tag name="KSO_WM_UNIT_DEFAULT_FONT" val="14;20;2"/>
  <p:tag name="KSO_WM_UNIT_DIAGRAM_ISNUMVISUAL" val="0"/>
  <p:tag name="KSO_WM_UNIT_DIAGRAM_ISREFERUNIT" val="0"/>
  <p:tag name="KSO_WM_UNIT_HIGHLIGHT" val="0"/>
  <p:tag name="KSO_WM_UNIT_ID" val="diagram2020782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245.xml><?xml version="1.0" encoding="utf-8"?>
<p:tagLst xmlns:p="http://schemas.openxmlformats.org/presentationml/2006/main">
  <p:tag name="KSO_WM_ASSEMBLE_CHIP_INDEX" val="4b4472c6b4824732a17d4f6219044dd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46eff2be8faf47f985b5e1a15e27fb0a"/>
  <p:tag name="KSO_WM_UNIT_DEFAULT_FONT" val="18;24;2"/>
  <p:tag name="KSO_WM_UNIT_DIAGRAM_ISNUMVISUAL" val="0"/>
  <p:tag name="KSO_WM_UNIT_DIAGRAM_ISREFERUNIT" val="0"/>
  <p:tag name="KSO_WM_UNIT_HIGHLIGHT" val="0"/>
  <p:tag name="KSO_WM_UNIT_ID" val="diagram20207822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18"/>
</p:tagLst>
</file>

<file path=ppt/tags/tag246.xml><?xml version="1.0" encoding="utf-8"?>
<p:tagLst xmlns:p="http://schemas.openxmlformats.org/presentationml/2006/main">
  <p:tag name="KSO_WM_ASSEMBLE_CHIP_INDEX" val="4b4472c6b4824732a17d4f6219044dd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46eff2be8faf47f985b5e1a15e27fb0a"/>
  <p:tag name="KSO_WM_UNIT_DEFAULT_FONT" val="14;20;2"/>
  <p:tag name="KSO_WM_UNIT_DIAGRAM_ISNUMVISUAL" val="0"/>
  <p:tag name="KSO_WM_UNIT_DIAGRAM_ISREFERUNIT" val="0"/>
  <p:tag name="KSO_WM_UNIT_HIGHLIGHT" val="0"/>
  <p:tag name="KSO_WM_UNIT_ID" val="diagram20207822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7"/>
</p:tagLst>
</file>

<file path=ppt/tags/tag247.xml><?xml version="1.0" encoding="utf-8"?>
<p:tagLst xmlns:p="http://schemas.openxmlformats.org/presentationml/2006/main">
  <p:tag name="KSO_WM_BEAUTIFY_FLAG" val="#wm#"/>
  <p:tag name="KSO_WM_CHIP_FILLPROP" val="[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text&quot;,&quot;picture&quot;]},{&quot;fill_id&quot;:&quot;1e68c64403914b6b8616f5eb6a4d8957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,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pictext&quot;,&quot;picture&quot;,&quot;chart&quot;,&quot;table&quot;],&quot;support_features&quot;:[&quot;collage&quot;,&quot;creativecrop&quot;]},{&quot;fill_id&quot;:&quot;1e68c64403914b6b8616f5eb6a4d8957&quot;,&quot;fill_align&quot;:&quot;lm&quot;,&quot;text_align&quot;:&quot;lm&quot;,&quot;text_direction&quot;:&quot;horizontal&quot;,&quot;chip_types&quot;:[&quot;text&quot;,&quot;picture&quot;]}]]"/>
  <p:tag name="KSO_WM_CHIP_GROUPID" val="5eecb7cea758c1ec0b708a8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7cea758c1ec0b708a87"/>
  <p:tag name="KSO_WM_SLIDE_BACKGROUND" val="[&quot;belt&quot;]"/>
  <p:tag name="KSO_WM_SLIDE_BACKGROUND_TYPE" val="belt"/>
  <p:tag name="KSO_WM_SLIDE_BK_DARK_LIGHT" val="2"/>
  <p:tag name="KSO_WM_SLIDE_ID" val="diagram20207822_1"/>
  <p:tag name="KSO_WM_SLIDE_INDEX" val="1"/>
  <p:tag name="KSO_WM_SLIDE_ITEM_CNT" val="0"/>
  <p:tag name="KSO_WM_SLIDE_LAYOUT" val="a_f_h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6-21T08:45:23&quot;,&quot;maxSize&quot;:{&quot;size1&quot;:54.99958578244938},&quot;minSize&quot;:{&quot;size1&quot;:42.49958578244938},&quot;normalSize&quot;:{&quot;size1&quot;:42.49958578244938},&quot;subLayout&quot;:[{&quot;id&quot;:&quot;2020-06-21T08:45:23&quot;,&quot;maxSize&quot;:{&quot;size1&quot;:37.899999999999999},&quot;minSize&quot;:{&quot;size1&quot;:37.899999999999999},&quot;normalSize&quot;:{&quot;size1&quot;:37.899999999999999},&quot;subLayout&quot;:[{&quot;id&quot;:&quot;2020-06-21T08:45:23&quot;,&quot;margin&quot;:{&quot;bottom&quot;:0.026000002399086952,&quot;left&quot;:3.3870000839233398,&quot;right&quot;:1.2699999809265137,&quot;top&quot;:5.0799999237060547},&quot;type&quot;:0},{&quot;id&quot;:&quot;2020-06-21T08:45:23&quot;,&quot;margin&quot;:{&quot;bottom&quot;:5.0799999237060547,&quot;left&quot;:3.3870000839233398,&quot;right&quot;:1.2699999809265137,&quot;top&quot;:0.81999999284744263},&quot;type&quot;:0}],&quot;type&quot;:0},{&quot;id&quot;:&quot;2020-06-21T08:45:23&quot;,&quot;margin&quot;:{&quot;bottom&quot;:5.0799999237060547,&quot;left&quot;:0,&quot;right&quot;:3.3859999179840088,&quot;top&quot;:5.0799999237060547},&quot;maxSize&quot;:{&quot;size1&quot;:49.407164849175359},&quot;minSize&quot;:{&quot;size1&quot;:33.507164849175354},&quot;normalSize&quot;:{&quot;size1&quot;:37.544201886212392},&quot;subLayout&quot;:[{&quot;id&quot;:&quot;2020-06-21T08:45:23&quot;,&quot;margin&quot;:{&quot;bottom&quot;:0.043547116219997406,&quot;left&quot;:0,&quot;right&quot;:3.3859999179840088,&quot;top&quot;:5.0799999237060547},&quot;type&quot;:0},{&quot;id&quot;:&quot;2020-06-21T08:45:23&quot;,&quot;margin&quot;:{&quot;bottom&quot;:5.0799999237060547,&quot;left&quot;:0,&quot;right&quot;:3.3859999179840088,&quot;top&quot;:0.15224455296993256},&quot;type&quot;:0}],&quot;type&quot;:0}],&quot;type&quot;:0}"/>
  <p:tag name="KSO_WM_SLIDE_POSITION" val="528.004*185.255"/>
  <p:tag name="KSO_WM_SLIDE_RATIO" val="1.777778"/>
  <p:tag name="KSO_WM_SLIDE_SIZE" val="335.952*210.747"/>
  <p:tag name="KSO_WM_SLIDE_SUBTYPE" val="pureTxt"/>
  <p:tag name="KSO_WM_SLIDE_SUPPORT_FEATURE_TYPE" val="0"/>
  <p:tag name="KSO_WM_SLIDE_TYPE" val="text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COLOR_TYPE" val="1"/>
  <p:tag name="KSO_WM_TEMPLATE_INDEX" val="20207822"/>
  <p:tag name="KSO_WM_TEMPLATE_MASTER_TYPE" val="0"/>
  <p:tag name="KSO_WM_TEMPLATE_SUBCATEGORY" val="21"/>
</p:tagLst>
</file>

<file path=ppt/tags/tag2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ASSEMBLE_CHIP_INDEX" val="7f2dacdb973c46df9589931ae151a74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8993a79bbfc42d78c344b6a6704eac5"/>
  <p:tag name="KSO_WM_UNIT_DEFAULT_FONT" val="24;44;4"/>
  <p:tag name="KSO_WM_UNIT_DIAGRAM_ISNUMVISUAL" val="0"/>
  <p:tag name="KSO_WM_UNIT_DIAGRAM_ISREFERUNIT" val="0"/>
  <p:tag name="KSO_WM_UNIT_HIGHLIGHT" val="0"/>
  <p:tag name="KSO_WM_UNIT_ID" val="diagram202073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251.xml><?xml version="1.0" encoding="utf-8"?>
<p:tagLst xmlns:p="http://schemas.openxmlformats.org/presentationml/2006/main">
  <p:tag name="KSO_WM_ASSEMBLE_CHIP_INDEX" val="31d0182a18454a43ac271e4379ae49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52cdfb1a14d43e8aeec0957a172299e"/>
  <p:tag name="KSO_WM_UNIT_DEFAULT_FONT" val="14;20;2"/>
  <p:tag name="KSO_WM_UNIT_DIAGRAM_ISNUMVISUAL" val="0"/>
  <p:tag name="KSO_WM_UNIT_DIAGRAM_ISREFERUNIT" val="0"/>
  <p:tag name="KSO_WM_UNIT_HIGHLIGHT" val="0"/>
  <p:tag name="KSO_WM_UNIT_ID" val="diagram202073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252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6efe48605d5daf04fe5f9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e48605d5daf04fe5f9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35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20:37:49&quot;,&quot;maxSize&quot;:{&quot;size1&quot;:37.500137360608882},&quot;minSize&quot;:{&quot;size1&quot;:27.500137360608885},&quot;normalSize&quot;:{&quot;size1&quot;:27.500137360608885},&quot;subLayout&quot;:[{&quot;id&quot;:&quot;2020-06-17T20:37:49&quot;,&quot;margin&quot;:{&quot;bottom&quot;:5.9270000457763672,&quot;left&quot;:1.6929999589920044,&quot;right&quot;:0,&quot;top&quot;:5.9270000457763672},&quot;type&quot;:0},{&quot;id&quot;:&quot;2020-06-17T20:37:49&quot;,&quot;margin&quot;:{&quot;bottom&quot;:2.5399999618530273,&quot;left&quot;:0.84700000286102295,&quot;right&quot;:1.6929999589920044,&quot;top&quot;:2.5399999618530273},&quot;type&quot;:0}],&quot;type&quot;:0}"/>
  <p:tag name="KSO_WM_SLIDE_POSITION" val="48*108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COLOR_TYPE" val="1"/>
  <p:tag name="KSO_WM_TEMPLATE_INDEX" val="20207359"/>
  <p:tag name="KSO_WM_TEMPLATE_MASTER_TYPE" val="0"/>
  <p:tag name="KSO_WM_TEMPLATE_SUBCATEGORY" val="21"/>
</p:tagLst>
</file>

<file path=ppt/tags/tag253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EEF2F7"/>
      </a:dk2>
      <a:lt2>
        <a:srgbClr val="FFFFFF"/>
      </a:lt2>
      <a:accent1>
        <a:srgbClr val="5374B9"/>
      </a:accent1>
      <a:accent2>
        <a:srgbClr val="5A82A5"/>
      </a:accent2>
      <a:accent3>
        <a:srgbClr val="609090"/>
      </a:accent3>
      <a:accent4>
        <a:srgbClr val="679D7C"/>
      </a:accent4>
      <a:accent5>
        <a:srgbClr val="6DAB67"/>
      </a:accent5>
      <a:accent6>
        <a:srgbClr val="74B953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微软中国</Company>
  <PresentationFormat>宽屏</PresentationFormat>
  <Paragraphs>285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52">
      <vt:lpstr>Arial</vt:lpstr>
      <vt:lpstr>等线 Light</vt:lpstr>
      <vt:lpstr>等线</vt:lpstr>
      <vt:lpstr>宋体</vt:lpstr>
      <vt:lpstr>微软雅黑</vt:lpstr>
      <vt:lpstr>隶书</vt:lpstr>
      <vt:lpstr>汉仪旗黑-85S</vt:lpstr>
      <vt:lpstr>Calibri Light</vt:lpstr>
      <vt:lpstr>Calibri</vt:lpstr>
      <vt:lpstr>Segoe UI</vt:lpstr>
      <vt:lpstr>Wingdings</vt:lpstr>
      <vt:lpstr>方正粗黑宋简体</vt:lpstr>
      <vt:lpstr>Aa语文老师的字</vt:lpstr>
      <vt:lpstr>楷体</vt:lpstr>
      <vt:lpstr>Times New Roman</vt:lpstr>
      <vt:lpstr>黑体</vt:lpstr>
      <vt:lpstr>NEU-BZ-S92</vt:lpstr>
      <vt:lpstr>方正宋黑_GBK</vt:lpstr>
      <vt:lpstr>方正书宋_GBK</vt:lpstr>
      <vt:lpstr>DLF</vt:lpstr>
      <vt:lpstr>Gill Sans MT</vt:lpstr>
      <vt:lpstr>华文新魏</vt:lpstr>
      <vt:lpstr>Microsoft Sans Serif</vt:lpstr>
      <vt:lpstr>Verdana</vt:lpstr>
      <vt:lpstr>方正稚艺_GBK</vt:lpstr>
      <vt:lpstr>Office 主题​​</vt:lpstr>
      <vt:lpstr>PowerPoint Presentation</vt:lpstr>
      <vt:lpstr>认识高考 胸有丘壑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2.下列选项中对“落花狼藉近黄昏”的理解正确的是(   )</vt:lpstr>
      <vt:lpstr>3.下列选项中对诗句的语序理解不正确的是(   )</vt:lpstr>
      <vt:lpstr>PowerPoint Presentation</vt:lpstr>
      <vt:lpstr>PowerPoint Presentation</vt:lpstr>
      <vt:lpstr>作业：翻译这首诗，并完成高考真题。【2019年高考新课标Ⅱ卷】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微软用户</dc:creator>
  <cp:lastModifiedBy>童柳明</cp:lastModifiedBy>
  <cp:revision>12</cp:revision>
  <dcterms:created xsi:type="dcterms:W3CDTF">2020-02-18T10:29:00Z</dcterms:created>
  <dcterms:modified xsi:type="dcterms:W3CDTF">2020-12-08T09:36:21Z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