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Default Extension="jpg" ContentType="image/jpeg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1" r:id="rId6"/>
    <p:sldId id="263" r:id="rId7"/>
    <p:sldId id="264" r:id="rId8"/>
    <p:sldId id="274" r:id="rId9"/>
    <p:sldId id="273" r:id="rId10"/>
    <p:sldId id="272" r:id="rId11"/>
    <p:sldId id="271" r:id="rId12"/>
    <p:sldId id="270" r:id="rId1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0" d="100"/>
          <a:sy n="50" d="100"/>
        </p:scale>
        <p:origin x="-1188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D58EC-FC43-45C7-9BDF-7D20F740322C}" type="datetimeFigureOut">
              <a:rPr lang="zh-CN" altLang="en-US" smtClean="0"/>
              <a:t>2017-04-01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34D39D-111A-46A5-81BD-7F1BFA62D8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00400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D58EC-FC43-45C7-9BDF-7D20F740322C}" type="datetimeFigureOut">
              <a:rPr lang="zh-CN" altLang="en-US" smtClean="0"/>
              <a:t>2017-04-01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34D39D-111A-46A5-81BD-7F1BFA62D8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09187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D58EC-FC43-45C7-9BDF-7D20F740322C}" type="datetimeFigureOut">
              <a:rPr lang="zh-CN" altLang="en-US" smtClean="0"/>
              <a:t>2017-04-01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34D39D-111A-46A5-81BD-7F1BFA62D8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86652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D58EC-FC43-45C7-9BDF-7D20F740322C}" type="datetimeFigureOut">
              <a:rPr lang="zh-CN" altLang="en-US" smtClean="0"/>
              <a:t>2017-04-01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34D39D-111A-46A5-81BD-7F1BFA62D8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40006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D58EC-FC43-45C7-9BDF-7D20F740322C}" type="datetimeFigureOut">
              <a:rPr lang="zh-CN" altLang="en-US" smtClean="0"/>
              <a:t>2017-04-01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34D39D-111A-46A5-81BD-7F1BFA62D8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51899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D58EC-FC43-45C7-9BDF-7D20F740322C}" type="datetimeFigureOut">
              <a:rPr lang="zh-CN" altLang="en-US" smtClean="0"/>
              <a:t>2017-04-01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34D39D-111A-46A5-81BD-7F1BFA62D8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05449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D58EC-FC43-45C7-9BDF-7D20F740322C}" type="datetimeFigureOut">
              <a:rPr lang="zh-CN" altLang="en-US" smtClean="0"/>
              <a:t>2017-04-01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34D39D-111A-46A5-81BD-7F1BFA62D8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06267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D58EC-FC43-45C7-9BDF-7D20F740322C}" type="datetimeFigureOut">
              <a:rPr lang="zh-CN" altLang="en-US" smtClean="0"/>
              <a:t>2017-04-01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34D39D-111A-46A5-81BD-7F1BFA62D8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19047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D58EC-FC43-45C7-9BDF-7D20F740322C}" type="datetimeFigureOut">
              <a:rPr lang="zh-CN" altLang="en-US" smtClean="0"/>
              <a:t>2017-04-01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34D39D-111A-46A5-81BD-7F1BFA62D8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68680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D58EC-FC43-45C7-9BDF-7D20F740322C}" type="datetimeFigureOut">
              <a:rPr lang="zh-CN" altLang="en-US" smtClean="0"/>
              <a:t>2017-04-01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34D39D-111A-46A5-81BD-7F1BFA62D8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73855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D58EC-FC43-45C7-9BDF-7D20F740322C}" type="datetimeFigureOut">
              <a:rPr lang="zh-CN" altLang="en-US" smtClean="0"/>
              <a:t>2017-04-01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34D39D-111A-46A5-81BD-7F1BFA62D8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09735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7D58EC-FC43-45C7-9BDF-7D20F740322C}" type="datetimeFigureOut">
              <a:rPr lang="zh-CN" altLang="en-US" smtClean="0"/>
              <a:t>2017-04-01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34D39D-111A-46A5-81BD-7F1BFA62D8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1205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jpeg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4" Type="http://schemas.openxmlformats.org/officeDocument/2006/relationships/hyperlink" Target="file:///I:\&#37101;&#23792;--&#35753;&#19990;&#30028;&#20805;&#28385;&#29233;.swf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9.wdp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7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jpg"/><Relationship Id="rId4" Type="http://schemas.openxmlformats.org/officeDocument/2006/relationships/image" Target="../media/image5.jp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29" y="0"/>
            <a:ext cx="9121141" cy="6858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097354" y="1301924"/>
            <a:ext cx="5128327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9600" b="1" i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斑羚飞渡</a:t>
            </a:r>
            <a:endParaRPr lang="zh-CN" altLang="en-US" sz="9600" b="1" i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5" name="矩形 4"/>
          <p:cNvSpPr/>
          <p:nvPr/>
        </p:nvSpPr>
        <p:spPr>
          <a:xfrm>
            <a:off x="6415609" y="4005064"/>
            <a:ext cx="2040943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/>
            </a:scene3d>
            <a:sp3d contourW="19050" prstMaterial="clear">
              <a:bevelT w="50800" h="50800"/>
              <a:contourClr>
                <a:schemeClr val="accent5">
                  <a:tint val="70000"/>
                  <a:satMod val="180000"/>
                  <a:alpha val="70000"/>
                </a:schemeClr>
              </a:contourClr>
            </a:sp3d>
          </a:bodyPr>
          <a:lstStyle/>
          <a:p>
            <a:pPr algn="ctr"/>
            <a:r>
              <a:rPr lang="zh-CN" altLang="en-US" sz="4800" b="1" cap="none" spc="0" dirty="0" smtClean="0">
                <a:ln/>
                <a:solidFill>
                  <a:schemeClr val="accent5">
                    <a:tint val="50000"/>
                    <a:satMod val="180000"/>
                  </a:schemeClr>
                </a:solidFill>
                <a:effectLst/>
              </a:rPr>
              <a:t>沈石溪</a:t>
            </a:r>
            <a:endParaRPr lang="zh-CN" altLang="en-US" sz="4800" b="1" cap="none" spc="0" dirty="0">
              <a:ln/>
              <a:solidFill>
                <a:schemeClr val="accent5">
                  <a:tint val="50000"/>
                  <a:satMod val="180000"/>
                </a:schemeClr>
              </a:solidFill>
              <a:effectLst/>
            </a:endParaRPr>
          </a:p>
        </p:txBody>
      </p:sp>
      <p:pic>
        <p:nvPicPr>
          <p:cNvPr id="11" name="Picture 5" descr="PTW_062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8F8F6"/>
              </a:clrFrom>
              <a:clrTo>
                <a:srgbClr val="F8F8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7" y="2564905"/>
            <a:ext cx="4031382" cy="42930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66235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Mark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小结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lnSpc>
                <a:spcPct val="110000"/>
              </a:lnSpc>
            </a:pPr>
            <a:r>
              <a:rPr lang="zh-CN" altLang="en-US" b="1" dirty="0" smtClean="0">
                <a:solidFill>
                  <a:schemeClr val="accent2">
                    <a:lumMod val="75000"/>
                  </a:schemeClr>
                </a:solidFill>
                <a:latin typeface="宋体" pitchFamily="2" charset="-122"/>
                <a:ea typeface="宋体" pitchFamily="2" charset="-122"/>
              </a:rPr>
              <a:t>配合默契</a:t>
            </a:r>
          </a:p>
          <a:p>
            <a:pPr>
              <a:lnSpc>
                <a:spcPct val="110000"/>
              </a:lnSpc>
            </a:pPr>
            <a:r>
              <a:rPr lang="zh-CN" altLang="en-US" b="1" dirty="0" smtClean="0">
                <a:latin typeface="宋体" pitchFamily="2" charset="-122"/>
                <a:ea typeface="宋体" pitchFamily="2" charset="-122"/>
              </a:rPr>
              <a:t>　     老斑羚          年轻斑羚</a:t>
            </a:r>
          </a:p>
          <a:p>
            <a:pPr marL="0" indent="0">
              <a:lnSpc>
                <a:spcPct val="140000"/>
              </a:lnSpc>
              <a:buNone/>
            </a:pPr>
            <a:r>
              <a:rPr lang="zh-CN" altLang="en-US" b="1" dirty="0" smtClean="0">
                <a:latin typeface="宋体" pitchFamily="2" charset="-122"/>
                <a:ea typeface="宋体" pitchFamily="2" charset="-122"/>
              </a:rPr>
              <a:t>　　　　↓ 甘当“人梯”　↓</a:t>
            </a:r>
          </a:p>
          <a:p>
            <a:pPr marL="0" indent="0">
              <a:lnSpc>
                <a:spcPct val="140000"/>
              </a:lnSpc>
              <a:buNone/>
            </a:pPr>
            <a:r>
              <a:rPr lang="zh-CN" altLang="en-US" b="1" dirty="0" smtClean="0">
                <a:latin typeface="宋体" pitchFamily="2" charset="-122"/>
                <a:ea typeface="宋体" pitchFamily="2" charset="-122"/>
              </a:rPr>
              <a:t>　  惊慌 从容 跳跃       生  存</a:t>
            </a:r>
          </a:p>
          <a:p>
            <a:pPr marL="0" indent="0">
              <a:lnSpc>
                <a:spcPct val="140000"/>
              </a:lnSpc>
              <a:buNone/>
            </a:pPr>
            <a:r>
              <a:rPr lang="zh-CN" altLang="en-US" b="1" dirty="0" smtClean="0">
                <a:latin typeface="宋体" pitchFamily="2" charset="-122"/>
                <a:ea typeface="宋体" pitchFamily="2" charset="-122"/>
              </a:rPr>
              <a:t>          死亡</a:t>
            </a:r>
            <a:r>
              <a:rPr lang="en-US" altLang="zh-CN" b="1" dirty="0" smtClean="0">
                <a:latin typeface="宋体" pitchFamily="2" charset="-122"/>
                <a:ea typeface="宋体" pitchFamily="2" charset="-122"/>
              </a:rPr>
              <a:t>---------</a:t>
            </a:r>
            <a:r>
              <a:rPr lang="zh-CN" altLang="en-US" b="1" dirty="0" smtClean="0">
                <a:latin typeface="宋体" pitchFamily="2" charset="-122"/>
                <a:ea typeface="宋体" pitchFamily="2" charset="-122"/>
              </a:rPr>
              <a:t>坚定　兴奋</a:t>
            </a:r>
          </a:p>
          <a:p>
            <a:r>
              <a:rPr lang="zh-CN" altLang="en-US" b="1" dirty="0" smtClean="0">
                <a:latin typeface="黑体" pitchFamily="49" charset="-122"/>
              </a:rPr>
              <a:t>中心：</a:t>
            </a:r>
            <a:endParaRPr lang="en-US" altLang="zh-CN" b="1" dirty="0" smtClean="0">
              <a:latin typeface="黑体" pitchFamily="49" charset="-122"/>
            </a:endParaRPr>
          </a:p>
          <a:p>
            <a:pPr marL="0" indent="0">
              <a:buNone/>
            </a:pPr>
            <a:r>
              <a:rPr lang="zh-CN" altLang="en-US" b="1" dirty="0" smtClean="0">
                <a:latin typeface="黑体" pitchFamily="49" charset="-122"/>
              </a:rPr>
              <a:t>       </a:t>
            </a:r>
            <a:r>
              <a:rPr lang="zh-CN" altLang="en-US" b="1" dirty="0" smtClean="0">
                <a:solidFill>
                  <a:srgbClr val="FF66CC"/>
                </a:solidFill>
                <a:latin typeface="黑体" pitchFamily="49" charset="-122"/>
              </a:rPr>
              <a:t>赞扬老一辈舍生忘我无私奉献的精神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75467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LineDraw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7461448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575556" y="3757346"/>
            <a:ext cx="79928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/>
              <a:t>所有的动物都有它们的尊严，如果我们能得到动物的理解和喜爱，那将是我们人类的荣誉。</a:t>
            </a:r>
            <a:r>
              <a:rPr lang="zh-CN" altLang="en-US" sz="3600" b="1" dirty="0" smtClean="0"/>
              <a:t/>
            </a:r>
            <a:br>
              <a:rPr lang="zh-CN" altLang="en-US" sz="3600" b="1" dirty="0" smtClean="0"/>
            </a:br>
            <a:r>
              <a:rPr lang="zh-CN" altLang="en-US" sz="3600" b="1" dirty="0" smtClean="0"/>
              <a:t>                      </a:t>
            </a:r>
            <a:r>
              <a:rPr lang="en-US" altLang="zh-CN" sz="3600" b="1" dirty="0"/>
              <a:t> </a:t>
            </a:r>
            <a:r>
              <a:rPr lang="en-US" altLang="zh-CN" sz="3600" b="1" dirty="0" smtClean="0"/>
              <a:t>                          </a:t>
            </a:r>
            <a:r>
              <a:rPr lang="en-US" altLang="zh-CN" sz="2800" b="1" dirty="0" smtClean="0"/>
              <a:t>——</a:t>
            </a:r>
            <a:r>
              <a:rPr lang="zh-CN" altLang="en-US" sz="2800" b="1" dirty="0" smtClean="0"/>
              <a:t>金</a:t>
            </a:r>
            <a:r>
              <a:rPr lang="en-US" altLang="zh-CN" sz="2800" b="1" dirty="0" smtClean="0">
                <a:cs typeface="Times New Roman" pitchFamily="18" charset="0"/>
              </a:rPr>
              <a:t>•</a:t>
            </a:r>
            <a:r>
              <a:rPr lang="zh-CN" altLang="en-US" sz="2800" b="1" dirty="0" smtClean="0"/>
              <a:t>沃尔哈特</a:t>
            </a:r>
            <a:endParaRPr lang="zh-CN" altLang="en-US" sz="2800" dirty="0"/>
          </a:p>
        </p:txBody>
      </p:sp>
      <p:sp>
        <p:nvSpPr>
          <p:cNvPr id="3" name="矩形 2"/>
          <p:cNvSpPr/>
          <p:nvPr/>
        </p:nvSpPr>
        <p:spPr>
          <a:xfrm>
            <a:off x="1835696" y="6021288"/>
            <a:ext cx="492154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i="1" dirty="0" smtClean="0">
                <a:solidFill>
                  <a:srgbClr val="00B0F0"/>
                </a:solidFill>
                <a:ea typeface="隶书" pitchFamily="49" charset="-122"/>
              </a:rPr>
              <a:t>珍爱生命 ，关爱动物！</a:t>
            </a:r>
            <a:endParaRPr lang="zh-CN" altLang="en-US" sz="3600" b="1" i="1" dirty="0" smtClean="0">
              <a:solidFill>
                <a:srgbClr val="00B0F0"/>
              </a:solidFill>
              <a:ea typeface="隶书" pitchFamily="49" charset="-122"/>
              <a:hlinkClick r:id="rId4" action="ppaction://hlinkfile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99338" y="1052736"/>
            <a:ext cx="7488831" cy="17050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en-US" altLang="zh-CN" sz="2800" b="1" dirty="0" smtClean="0">
                <a:solidFill>
                  <a:srgbClr val="0099FF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zh-CN" altLang="en-US" sz="2800" b="1" dirty="0" smtClean="0">
                <a:solidFill>
                  <a:srgbClr val="0099FF"/>
                </a:solidFill>
                <a:latin typeface="黑体" pitchFamily="49" charset="-122"/>
                <a:ea typeface="黑体" pitchFamily="49" charset="-122"/>
              </a:rPr>
              <a:t>在这篇文章中，人充当的到底是怎样一种角色呢？</a:t>
            </a:r>
          </a:p>
          <a:p>
            <a:pPr algn="just">
              <a:lnSpc>
                <a:spcPct val="90000"/>
              </a:lnSpc>
            </a:pPr>
            <a:r>
              <a:rPr lang="zh-CN" altLang="en-US" b="1" dirty="0" smtClean="0">
                <a:solidFill>
                  <a:srgbClr val="CC0000"/>
                </a:solidFill>
                <a:latin typeface="楷体" pitchFamily="49" charset="-122"/>
                <a:ea typeface="楷体" pitchFamily="49" charset="-122"/>
              </a:rPr>
              <a:t>      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在这篇文章中，人类充当的是一个不光彩的角色，是自然的侵害者和掠夺者。</a:t>
            </a: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811218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CrisscrossEtch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902"/>
            <a:ext cx="9138804" cy="6861901"/>
          </a:xfrm>
          <a:prstGeom prst="rect">
            <a:avLst/>
          </a:prstGeom>
        </p:spPr>
      </p:pic>
      <p:sp>
        <p:nvSpPr>
          <p:cNvPr id="3" name="内容占位符 2"/>
          <p:cNvSpPr>
            <a:spLocks noGrp="1"/>
          </p:cNvSpPr>
          <p:nvPr>
            <p:ph sz="half" idx="1"/>
          </p:nvPr>
        </p:nvSpPr>
        <p:spPr/>
        <p:txBody>
          <a:bodyPr>
            <a:normAutofit fontScale="55000" lnSpcReduction="20000"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4200" b="1" dirty="0" smtClean="0">
                <a:solidFill>
                  <a:schemeClr val="accent6"/>
                </a:solidFill>
                <a:ea typeface="宋体" pitchFamily="2" charset="-122"/>
              </a:rPr>
              <a:t> </a:t>
            </a:r>
            <a:r>
              <a:rPr kumimoji="1" lang="zh-CN" altLang="en-US" sz="4200" b="1" dirty="0" smtClean="0">
                <a:solidFill>
                  <a:schemeClr val="accent6"/>
                </a:solidFill>
                <a:ea typeface="宋体" pitchFamily="2" charset="-122"/>
              </a:rPr>
              <a:t>人类只有一个地球，人和动物都是大地之子人类只有一个地球，人和动物都是大地之子。</a:t>
            </a:r>
            <a:r>
              <a:rPr kumimoji="1" lang="zh-CN" altLang="en-US" sz="4200" b="1" dirty="0" smtClean="0">
                <a:solidFill>
                  <a:schemeClr val="accent6"/>
                </a:solidFill>
                <a:latin typeface="Times New Roman" pitchFamily="18" charset="0"/>
                <a:ea typeface="宋体" pitchFamily="2" charset="-122"/>
              </a:rPr>
              <a:t>“</a:t>
            </a:r>
            <a:r>
              <a:rPr kumimoji="1" lang="zh-CN" altLang="en-US" sz="4200" b="1" dirty="0" smtClean="0">
                <a:solidFill>
                  <a:schemeClr val="accent6"/>
                </a:solidFill>
                <a:ea typeface="宋体" pitchFamily="2" charset="-122"/>
              </a:rPr>
              <a:t>本是同根生，相煎何太急？</a:t>
            </a:r>
            <a:r>
              <a:rPr kumimoji="1" lang="zh-CN" altLang="en-US" sz="4200" b="1" dirty="0" smtClean="0">
                <a:solidFill>
                  <a:schemeClr val="accent6"/>
                </a:solidFill>
                <a:latin typeface="Times New Roman" pitchFamily="18" charset="0"/>
                <a:ea typeface="宋体" pitchFamily="2" charset="-122"/>
              </a:rPr>
              <a:t>” </a:t>
            </a:r>
            <a:r>
              <a:rPr kumimoji="1" lang="zh-CN" altLang="en-US" sz="4200" b="1" dirty="0" smtClean="0">
                <a:solidFill>
                  <a:schemeClr val="accent6"/>
                </a:solidFill>
                <a:ea typeface="宋体" pitchFamily="2" charset="-122"/>
              </a:rPr>
              <a:t>保护野生动人类只有一个地球，人和动物都是大地之子。</a:t>
            </a:r>
            <a:r>
              <a:rPr kumimoji="1" lang="zh-CN" altLang="en-US" sz="4200" b="1" dirty="0" smtClean="0">
                <a:solidFill>
                  <a:schemeClr val="accent6"/>
                </a:solidFill>
                <a:latin typeface="Times New Roman" pitchFamily="18" charset="0"/>
                <a:ea typeface="宋体" pitchFamily="2" charset="-122"/>
              </a:rPr>
              <a:t>“</a:t>
            </a:r>
            <a:r>
              <a:rPr kumimoji="1" lang="zh-CN" altLang="en-US" sz="4200" b="1" dirty="0" smtClean="0">
                <a:solidFill>
                  <a:schemeClr val="accent6"/>
                </a:solidFill>
                <a:ea typeface="宋体" pitchFamily="2" charset="-122"/>
              </a:rPr>
              <a:t>本是同根生，相煎何太急？</a:t>
            </a:r>
            <a:r>
              <a:rPr kumimoji="1" lang="zh-CN" altLang="en-US" sz="4200" b="1" dirty="0" smtClean="0">
                <a:solidFill>
                  <a:schemeClr val="accent6"/>
                </a:solidFill>
                <a:latin typeface="Times New Roman" pitchFamily="18" charset="0"/>
                <a:ea typeface="宋体" pitchFamily="2" charset="-122"/>
              </a:rPr>
              <a:t>” </a:t>
            </a:r>
            <a:r>
              <a:rPr kumimoji="1" lang="zh-CN" altLang="en-US" sz="4200" b="1" dirty="0" smtClean="0">
                <a:solidFill>
                  <a:schemeClr val="accent6"/>
                </a:solidFill>
                <a:ea typeface="宋体" pitchFamily="2" charset="-122"/>
              </a:rPr>
              <a:t>保护野生动物，就是保护人类自己；善待生灵，也就是善待我们自己。 </a:t>
            </a:r>
            <a:endParaRPr kumimoji="1" lang="en-US" altLang="zh-CN" sz="4200" b="1" dirty="0">
              <a:solidFill>
                <a:schemeClr val="accent6"/>
              </a:solidFill>
              <a:ea typeface="宋体" pitchFamily="2" charset="-122"/>
            </a:endParaRPr>
          </a:p>
          <a:p>
            <a:pPr marL="0" indent="0">
              <a:spcBef>
                <a:spcPct val="50000"/>
              </a:spcBef>
              <a:buNone/>
            </a:pPr>
            <a:r>
              <a:rPr kumimoji="1" lang="zh-CN" altLang="en-US" sz="3600" b="1" dirty="0" smtClean="0">
                <a:solidFill>
                  <a:schemeClr val="accent6"/>
                </a:solidFill>
                <a:ea typeface="宋体" pitchFamily="2" charset="-122"/>
              </a:rPr>
              <a:t> </a:t>
            </a:r>
            <a:r>
              <a:rPr kumimoji="1" lang="zh-CN" altLang="en-US" sz="3600" b="1" dirty="0" smtClean="0">
                <a:solidFill>
                  <a:schemeClr val="accent6"/>
                </a:solidFill>
                <a:latin typeface="Times New Roman" pitchFamily="18" charset="0"/>
                <a:ea typeface="宋体" pitchFamily="2" charset="-122"/>
              </a:rPr>
              <a:t>                          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kumimoji="1" lang="zh-CN" altLang="en-US" sz="3600" b="1" dirty="0" smtClean="0">
                <a:latin typeface="Times New Roman" pitchFamily="18" charset="0"/>
                <a:ea typeface="宋体" pitchFamily="2" charset="-122"/>
              </a:rPr>
              <a:t>希望我们在座的每一位同学，都能关爱动物、善待生命，做一个充满爱心的人</a:t>
            </a:r>
            <a:endParaRPr lang="zh-CN" altLang="en-US" sz="3600" dirty="0"/>
          </a:p>
        </p:txBody>
      </p:sp>
      <p:pic>
        <p:nvPicPr>
          <p:cNvPr id="10" name="内容占位符 9"/>
          <p:cNvPicPr>
            <a:picLocks noGrp="1" noChangeAspect="1"/>
          </p:cNvPicPr>
          <p:nvPr>
            <p:ph sz="half" idx="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1626848"/>
            <a:ext cx="3960439" cy="3386328"/>
          </a:xfrm>
        </p:spPr>
      </p:pic>
      <p:sp>
        <p:nvSpPr>
          <p:cNvPr id="6" name="矩形 5"/>
          <p:cNvSpPr/>
          <p:nvPr/>
        </p:nvSpPr>
        <p:spPr>
          <a:xfrm>
            <a:off x="3436111" y="188640"/>
            <a:ext cx="227177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结束语</a:t>
            </a:r>
            <a:endParaRPr lang="zh-CN" altLang="en-US" sz="5400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932041" y="5589240"/>
            <a:ext cx="35283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accent2">
                    <a:lumMod val="50000"/>
                  </a:schemeClr>
                </a:solidFill>
              </a:rPr>
              <a:t>作者沈溪石和斑羚的亲密合照</a:t>
            </a:r>
            <a:endParaRPr lang="zh-CN" altLang="en-US" sz="2000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1505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24" y="18305"/>
            <a:ext cx="9127976" cy="6833319"/>
          </a:xfrm>
          <a:prstGeom prst="rect">
            <a:avLst/>
          </a:prstGeom>
        </p:spPr>
      </p:pic>
      <p:pic>
        <p:nvPicPr>
          <p:cNvPr id="4" name="Picture 9" descr="飞跃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24" y="18306"/>
            <a:ext cx="4284663" cy="293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24" y="2878444"/>
            <a:ext cx="4284663" cy="397955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300687" y="3312195"/>
            <a:ext cx="4788024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1EAEAB"/>
                </a:solidFill>
                <a:ea typeface="幼圆" pitchFamily="49" charset="-122"/>
              </a:rPr>
              <a:t>斑羚</a:t>
            </a:r>
            <a:r>
              <a:rPr lang="zh-CN" altLang="en-US" sz="3200" b="1" dirty="0" smtClean="0">
                <a:ea typeface="幼圆" pitchFamily="49" charset="-122"/>
              </a:rPr>
              <a:t>  又名青羊，国家二级保护动物，已濒临灭绝。因其喉部有一块白斑而得名。常生活于山地森林中，以各种青草和灌木的嫩枝叶、果实等为食，极善跳跃。</a:t>
            </a:r>
            <a:endParaRPr lang="zh-CN" altLang="en-US" sz="3200" b="1" dirty="0">
              <a:solidFill>
                <a:srgbClr val="1EAEAB"/>
              </a:solidFill>
              <a:ea typeface="幼圆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0687" y="18306"/>
            <a:ext cx="4843313" cy="32938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2644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GlowDiffused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5400" b="1" dirty="0" smtClean="0">
                <a:solidFill>
                  <a:schemeClr val="accent1">
                    <a:lumMod val="75000"/>
                  </a:schemeClr>
                </a:solidFill>
              </a:rPr>
              <a:t>作者简介</a:t>
            </a:r>
            <a:endParaRPr lang="zh-CN" altLang="en-US" sz="54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zh-CN" altLang="en-US" sz="3600" b="1" dirty="0" smtClean="0">
                <a:solidFill>
                  <a:schemeClr val="accent2"/>
                </a:solidFill>
                <a:ea typeface="宋体" pitchFamily="2" charset="-122"/>
              </a:rPr>
              <a:t>沈石溪</a:t>
            </a:r>
            <a:r>
              <a:rPr lang="zh-CN" altLang="en-US" b="1" dirty="0" smtClean="0">
                <a:ea typeface="宋体" pitchFamily="2" charset="-122"/>
              </a:rPr>
              <a:t>  </a:t>
            </a:r>
            <a:r>
              <a:rPr lang="zh-CN" altLang="en-US" b="1" dirty="0" smtClean="0">
                <a:solidFill>
                  <a:schemeClr val="accent1">
                    <a:lumMod val="75000"/>
                  </a:schemeClr>
                </a:solidFill>
                <a:ea typeface="宋体" pitchFamily="2" charset="-122"/>
              </a:rPr>
              <a:t>原名沈一鸣，祖籍浙江慈溪，</a:t>
            </a:r>
            <a:r>
              <a:rPr lang="en-US" altLang="zh-CN" b="1" dirty="0" smtClean="0">
                <a:solidFill>
                  <a:schemeClr val="accent1">
                    <a:lumMod val="75000"/>
                  </a:schemeClr>
                </a:solidFill>
                <a:ea typeface="宋体" pitchFamily="2" charset="-122"/>
              </a:rPr>
              <a:t>1952</a:t>
            </a:r>
            <a:r>
              <a:rPr lang="zh-CN" altLang="en-US" b="1" dirty="0" smtClean="0">
                <a:solidFill>
                  <a:schemeClr val="accent1">
                    <a:lumMod val="75000"/>
                  </a:schemeClr>
                </a:solidFill>
                <a:ea typeface="宋体" pitchFamily="2" charset="-122"/>
              </a:rPr>
              <a:t>年生于上海。初中毕业后曾赴云南</a:t>
            </a:r>
            <a:r>
              <a:rPr lang="zh-CN" altLang="en-US" sz="2400" b="1" dirty="0" smtClean="0">
                <a:solidFill>
                  <a:schemeClr val="accent1">
                    <a:lumMod val="75000"/>
                  </a:schemeClr>
                </a:solidFill>
                <a:ea typeface="宋体" pitchFamily="2" charset="-122"/>
              </a:rPr>
              <a:t>。</a:t>
            </a:r>
            <a:r>
              <a:rPr lang="zh-CN" altLang="en-US" b="1" dirty="0" smtClean="0">
                <a:solidFill>
                  <a:schemeClr val="accent1">
                    <a:lumMod val="75000"/>
                  </a:schemeClr>
                </a:solidFill>
                <a:ea typeface="宋体" pitchFamily="2" charset="-122"/>
              </a:rPr>
              <a:t>插队，后加入军队，有着丰厚的生活体验。</a:t>
            </a:r>
          </a:p>
          <a:p>
            <a:r>
              <a:rPr lang="en-US" altLang="zh-CN" b="1" dirty="0" smtClean="0">
                <a:solidFill>
                  <a:schemeClr val="accent1">
                    <a:lumMod val="75000"/>
                  </a:schemeClr>
                </a:solidFill>
                <a:ea typeface="宋体" pitchFamily="2" charset="-122"/>
              </a:rPr>
              <a:t>1980</a:t>
            </a:r>
            <a:r>
              <a:rPr lang="zh-CN" altLang="en-US" b="1" dirty="0" smtClean="0">
                <a:solidFill>
                  <a:schemeClr val="accent1">
                    <a:lumMod val="75000"/>
                  </a:schemeClr>
                </a:solidFill>
                <a:ea typeface="宋体" pitchFamily="2" charset="-122"/>
              </a:rPr>
              <a:t>年开始从事儿童文学创作，所著动物小说将故事性、趣味性和知识性融为一体，充满哲理内涵，风格独特。作品多次获奖。现为成都军区政治部创作室二级创作员、中国作协会员、云南省作协理事、云南省儿童文学创作委员会副主任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83875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LineDraw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6858000"/>
          </a:xfrm>
          <a:prstGeom prst="rect">
            <a:avLst/>
          </a:prstGeom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lnSpc>
                <a:spcPct val="145000"/>
              </a:lnSpc>
            </a:pPr>
            <a:r>
              <a:rPr lang="zh-CN" altLang="en-US" b="1" dirty="0" smtClean="0">
                <a:solidFill>
                  <a:schemeClr val="accent2"/>
                </a:solidFill>
                <a:latin typeface="黑体" pitchFamily="49" charset="-122"/>
              </a:rPr>
              <a:t>戛</a:t>
            </a:r>
            <a:r>
              <a:rPr lang="zh-CN" altLang="en-US" b="1" dirty="0" smtClean="0">
                <a:latin typeface="黑体" pitchFamily="49" charset="-122"/>
              </a:rPr>
              <a:t>洛山（  </a:t>
            </a:r>
            <a:r>
              <a:rPr lang="en-US" altLang="zh-CN" b="1" dirty="0" err="1" smtClean="0">
                <a:solidFill>
                  <a:srgbClr val="FF5050"/>
                </a:solidFill>
                <a:ea typeface="宋体" pitchFamily="2" charset="-122"/>
              </a:rPr>
              <a:t>ji</a:t>
            </a:r>
            <a:r>
              <a:rPr lang="en-US" altLang="zh-CN" b="1" dirty="0" err="1" smtClean="0">
                <a:solidFill>
                  <a:srgbClr val="FF5050"/>
                </a:solidFill>
                <a:ea typeface="宋体" pitchFamily="2" charset="-122"/>
                <a:cs typeface="Arial" pitchFamily="34" charset="0"/>
              </a:rPr>
              <a:t>á</a:t>
            </a:r>
            <a:r>
              <a:rPr lang="zh-CN" altLang="en-US" b="1" dirty="0" smtClean="0">
                <a:latin typeface="黑体" pitchFamily="49" charset="-122"/>
              </a:rPr>
              <a:t> ）    </a:t>
            </a:r>
            <a:r>
              <a:rPr lang="zh-CN" altLang="en-US" b="1" dirty="0" smtClean="0">
                <a:solidFill>
                  <a:schemeClr val="accent2"/>
                </a:solidFill>
                <a:latin typeface="黑体" pitchFamily="49" charset="-122"/>
              </a:rPr>
              <a:t>逞</a:t>
            </a:r>
            <a:r>
              <a:rPr lang="zh-CN" altLang="en-US" b="1" dirty="0" smtClean="0">
                <a:latin typeface="黑体" pitchFamily="49" charset="-122"/>
              </a:rPr>
              <a:t>能（</a:t>
            </a:r>
            <a:r>
              <a:rPr lang="en-US" altLang="zh-CN" b="1" dirty="0" err="1" smtClean="0">
                <a:solidFill>
                  <a:srgbClr val="FF5050"/>
                </a:solidFill>
                <a:ea typeface="宋体" pitchFamily="2" charset="-122"/>
              </a:rPr>
              <a:t>ch</a:t>
            </a:r>
            <a:r>
              <a:rPr lang="en-US" altLang="zh-CN" b="1" dirty="0" err="1" smtClean="0">
                <a:solidFill>
                  <a:srgbClr val="FF5050"/>
                </a:solidFill>
                <a:ea typeface="宋体" pitchFamily="2" charset="-122"/>
                <a:cs typeface="Arial" pitchFamily="34" charset="0"/>
              </a:rPr>
              <a:t>ĕ</a:t>
            </a:r>
            <a:r>
              <a:rPr lang="en-US" altLang="zh-CN" b="1" dirty="0" err="1" smtClean="0">
                <a:solidFill>
                  <a:srgbClr val="FF5050"/>
                </a:solidFill>
                <a:ea typeface="宋体" pitchFamily="2" charset="-122"/>
              </a:rPr>
              <a:t>ng</a:t>
            </a:r>
            <a:r>
              <a:rPr lang="zh-CN" altLang="en-US" b="1" dirty="0" smtClean="0">
                <a:latin typeface="黑体" pitchFamily="49" charset="-122"/>
              </a:rPr>
              <a:t> ）</a:t>
            </a:r>
          </a:p>
          <a:p>
            <a:pPr>
              <a:lnSpc>
                <a:spcPct val="145000"/>
              </a:lnSpc>
            </a:pPr>
            <a:r>
              <a:rPr lang="zh-CN" altLang="en-US" b="1" dirty="0" smtClean="0">
                <a:latin typeface="黑体" pitchFamily="49" charset="-122"/>
              </a:rPr>
              <a:t>苍</a:t>
            </a:r>
            <a:r>
              <a:rPr lang="zh-CN" altLang="en-US" b="1" dirty="0" smtClean="0">
                <a:solidFill>
                  <a:schemeClr val="accent2"/>
                </a:solidFill>
                <a:latin typeface="黑体" pitchFamily="49" charset="-122"/>
              </a:rPr>
              <a:t>穹</a:t>
            </a:r>
            <a:r>
              <a:rPr lang="zh-CN" altLang="en-US" b="1" dirty="0" smtClean="0">
                <a:latin typeface="黑体" pitchFamily="49" charset="-122"/>
              </a:rPr>
              <a:t>  （ </a:t>
            </a:r>
            <a:r>
              <a:rPr lang="en-US" altLang="zh-CN" b="1" dirty="0" err="1" smtClean="0">
                <a:solidFill>
                  <a:srgbClr val="FF5050"/>
                </a:solidFill>
                <a:ea typeface="宋体" pitchFamily="2" charset="-122"/>
              </a:rPr>
              <a:t>qi</a:t>
            </a:r>
            <a:r>
              <a:rPr lang="en-US" altLang="zh-CN" b="1" dirty="0" err="1" smtClean="0">
                <a:solidFill>
                  <a:srgbClr val="FF5050"/>
                </a:solidFill>
                <a:ea typeface="宋体" pitchFamily="2" charset="-122"/>
                <a:cs typeface="Arial" pitchFamily="34" charset="0"/>
              </a:rPr>
              <a:t>ó</a:t>
            </a:r>
            <a:r>
              <a:rPr lang="en-US" altLang="zh-CN" b="1" dirty="0" err="1" smtClean="0">
                <a:solidFill>
                  <a:srgbClr val="FF5050"/>
                </a:solidFill>
                <a:ea typeface="宋体" pitchFamily="2" charset="-122"/>
              </a:rPr>
              <a:t>ng</a:t>
            </a:r>
            <a:r>
              <a:rPr lang="zh-CN" altLang="en-US" b="1" dirty="0" smtClean="0">
                <a:latin typeface="黑体" pitchFamily="49" charset="-122"/>
              </a:rPr>
              <a:t> ）   </a:t>
            </a:r>
            <a:endParaRPr lang="en-US" altLang="zh-CN" b="1" dirty="0" smtClean="0">
              <a:latin typeface="黑体" pitchFamily="49" charset="-122"/>
            </a:endParaRPr>
          </a:p>
          <a:p>
            <a:pPr>
              <a:lnSpc>
                <a:spcPct val="145000"/>
              </a:lnSpc>
            </a:pPr>
            <a:r>
              <a:rPr lang="zh-CN" altLang="en-US" b="1" dirty="0" smtClean="0">
                <a:latin typeface="黑体" pitchFamily="49" charset="-122"/>
              </a:rPr>
              <a:t>悲</a:t>
            </a:r>
            <a:r>
              <a:rPr lang="zh-CN" altLang="en-US" b="1" dirty="0" smtClean="0">
                <a:solidFill>
                  <a:schemeClr val="accent2"/>
                </a:solidFill>
                <a:latin typeface="黑体" pitchFamily="49" charset="-122"/>
              </a:rPr>
              <a:t>怆</a:t>
            </a:r>
            <a:r>
              <a:rPr lang="zh-CN" altLang="en-US" b="1" dirty="0" smtClean="0">
                <a:latin typeface="黑体" pitchFamily="49" charset="-122"/>
              </a:rPr>
              <a:t>（</a:t>
            </a:r>
            <a:r>
              <a:rPr lang="en-US" altLang="zh-CN" b="1" dirty="0" err="1" smtClean="0">
                <a:solidFill>
                  <a:srgbClr val="FF5050"/>
                </a:solidFill>
                <a:ea typeface="宋体" pitchFamily="2" charset="-122"/>
              </a:rPr>
              <a:t>chu</a:t>
            </a:r>
            <a:r>
              <a:rPr lang="en-US" altLang="zh-CN" b="1" dirty="0" err="1" smtClean="0">
                <a:solidFill>
                  <a:srgbClr val="FF5050"/>
                </a:solidFill>
                <a:ea typeface="宋体" pitchFamily="2" charset="-122"/>
                <a:cs typeface="Arial" pitchFamily="34" charset="0"/>
              </a:rPr>
              <a:t>à</a:t>
            </a:r>
            <a:r>
              <a:rPr lang="en-US" altLang="zh-CN" b="1" dirty="0" err="1" smtClean="0">
                <a:solidFill>
                  <a:srgbClr val="FF5050"/>
                </a:solidFill>
                <a:ea typeface="宋体" pitchFamily="2" charset="-122"/>
              </a:rPr>
              <a:t>n</a:t>
            </a:r>
            <a:r>
              <a:rPr lang="zh-CN" altLang="en-US" b="1" dirty="0" smtClean="0">
                <a:latin typeface="黑体" pitchFamily="49" charset="-122"/>
              </a:rPr>
              <a:t> ）山</a:t>
            </a:r>
            <a:r>
              <a:rPr lang="zh-CN" altLang="en-US" b="1" dirty="0" smtClean="0">
                <a:solidFill>
                  <a:schemeClr val="accent2"/>
                </a:solidFill>
                <a:latin typeface="黑体" pitchFamily="49" charset="-122"/>
              </a:rPr>
              <a:t>涧</a:t>
            </a:r>
            <a:r>
              <a:rPr lang="zh-CN" altLang="en-US" b="1" dirty="0" smtClean="0">
                <a:latin typeface="黑体" pitchFamily="49" charset="-122"/>
              </a:rPr>
              <a:t>（ </a:t>
            </a:r>
            <a:r>
              <a:rPr lang="en-US" altLang="zh-CN" b="1" dirty="0" err="1" smtClean="0">
                <a:solidFill>
                  <a:srgbClr val="FF5050"/>
                </a:solidFill>
                <a:ea typeface="宋体" pitchFamily="2" charset="-122"/>
              </a:rPr>
              <a:t>ji</a:t>
            </a:r>
            <a:r>
              <a:rPr lang="en-US" altLang="zh-CN" b="1" dirty="0" err="1" smtClean="0">
                <a:solidFill>
                  <a:srgbClr val="FF5050"/>
                </a:solidFill>
                <a:ea typeface="宋体" pitchFamily="2" charset="-122"/>
                <a:cs typeface="Arial" pitchFamily="34" charset="0"/>
              </a:rPr>
              <a:t>à</a:t>
            </a:r>
            <a:r>
              <a:rPr lang="en-US" altLang="zh-CN" b="1" dirty="0" err="1" smtClean="0">
                <a:solidFill>
                  <a:srgbClr val="FF5050"/>
                </a:solidFill>
                <a:ea typeface="宋体" pitchFamily="2" charset="-122"/>
              </a:rPr>
              <a:t>n</a:t>
            </a:r>
            <a:r>
              <a:rPr lang="zh-CN" altLang="en-US" b="1" dirty="0" smtClean="0">
                <a:latin typeface="黑体" pitchFamily="49" charset="-122"/>
              </a:rPr>
              <a:t> ）</a:t>
            </a:r>
          </a:p>
          <a:p>
            <a:pPr>
              <a:lnSpc>
                <a:spcPct val="145000"/>
              </a:lnSpc>
            </a:pPr>
            <a:r>
              <a:rPr lang="zh-CN" altLang="en-US" b="1" dirty="0" smtClean="0">
                <a:solidFill>
                  <a:schemeClr val="accent2"/>
                </a:solidFill>
                <a:latin typeface="黑体" pitchFamily="49" charset="-122"/>
              </a:rPr>
              <a:t>娴</a:t>
            </a:r>
            <a:r>
              <a:rPr lang="zh-CN" altLang="en-US" b="1" dirty="0" smtClean="0">
                <a:latin typeface="黑体" pitchFamily="49" charset="-122"/>
              </a:rPr>
              <a:t>熟  （ </a:t>
            </a:r>
            <a:r>
              <a:rPr lang="en-US" altLang="zh-CN" b="1" dirty="0" err="1" smtClean="0">
                <a:solidFill>
                  <a:srgbClr val="FF5050"/>
                </a:solidFill>
                <a:ea typeface="宋体" pitchFamily="2" charset="-122"/>
              </a:rPr>
              <a:t>xi</a:t>
            </a:r>
            <a:r>
              <a:rPr lang="en-US" altLang="zh-CN" b="1" dirty="0" err="1" smtClean="0">
                <a:solidFill>
                  <a:srgbClr val="FF5050"/>
                </a:solidFill>
                <a:ea typeface="宋体" pitchFamily="2" charset="-122"/>
                <a:cs typeface="Arial" pitchFamily="34" charset="0"/>
              </a:rPr>
              <a:t>á</a:t>
            </a:r>
            <a:r>
              <a:rPr lang="en-US" altLang="zh-CN" b="1" dirty="0" err="1" smtClean="0">
                <a:solidFill>
                  <a:srgbClr val="FF5050"/>
                </a:solidFill>
                <a:ea typeface="宋体" pitchFamily="2" charset="-122"/>
              </a:rPr>
              <a:t>n</a:t>
            </a:r>
            <a:r>
              <a:rPr lang="zh-CN" altLang="en-US" b="1" dirty="0" smtClean="0">
                <a:latin typeface="黑体" pitchFamily="49" charset="-122"/>
              </a:rPr>
              <a:t> ）    </a:t>
            </a:r>
            <a:r>
              <a:rPr lang="zh-CN" altLang="en-US" b="1" dirty="0" smtClean="0">
                <a:solidFill>
                  <a:schemeClr val="accent2"/>
                </a:solidFill>
                <a:latin typeface="黑体" pitchFamily="49" charset="-122"/>
              </a:rPr>
              <a:t>磐</a:t>
            </a:r>
            <a:r>
              <a:rPr lang="zh-CN" altLang="en-US" b="1" dirty="0" smtClean="0">
                <a:latin typeface="黑体" pitchFamily="49" charset="-122"/>
              </a:rPr>
              <a:t>石（</a:t>
            </a:r>
            <a:r>
              <a:rPr lang="en-US" altLang="zh-CN" b="1" dirty="0" err="1" smtClean="0">
                <a:solidFill>
                  <a:srgbClr val="FF5050"/>
                </a:solidFill>
                <a:ea typeface="宋体" pitchFamily="2" charset="-122"/>
              </a:rPr>
              <a:t>p</a:t>
            </a:r>
            <a:r>
              <a:rPr lang="en-US" altLang="zh-CN" b="1" dirty="0" err="1" smtClean="0">
                <a:solidFill>
                  <a:srgbClr val="FF5050"/>
                </a:solidFill>
                <a:ea typeface="宋体" pitchFamily="2" charset="-122"/>
                <a:cs typeface="Arial" pitchFamily="34" charset="0"/>
              </a:rPr>
              <a:t>á</a:t>
            </a:r>
            <a:r>
              <a:rPr lang="en-US" altLang="zh-CN" b="1" dirty="0" err="1" smtClean="0">
                <a:solidFill>
                  <a:srgbClr val="FF5050"/>
                </a:solidFill>
                <a:ea typeface="宋体" pitchFamily="2" charset="-122"/>
              </a:rPr>
              <a:t>n</a:t>
            </a:r>
            <a:r>
              <a:rPr lang="zh-CN" altLang="en-US" b="1" dirty="0" smtClean="0">
                <a:latin typeface="黑体" pitchFamily="49" charset="-122"/>
              </a:rPr>
              <a:t>）</a:t>
            </a:r>
          </a:p>
          <a:p>
            <a:pPr>
              <a:lnSpc>
                <a:spcPct val="145000"/>
              </a:lnSpc>
            </a:pPr>
            <a:r>
              <a:rPr lang="zh-CN" altLang="en-US" b="1" dirty="0" smtClean="0">
                <a:solidFill>
                  <a:schemeClr val="accent2"/>
                </a:solidFill>
                <a:latin typeface="黑体" pitchFamily="49" charset="-122"/>
              </a:rPr>
              <a:t>恍惚</a:t>
            </a:r>
            <a:r>
              <a:rPr lang="zh-CN" altLang="en-US" b="1" dirty="0" smtClean="0">
                <a:latin typeface="黑体" pitchFamily="49" charset="-122"/>
              </a:rPr>
              <a:t>  （ </a:t>
            </a:r>
            <a:r>
              <a:rPr lang="en-US" altLang="zh-CN" b="1" dirty="0" err="1" smtClean="0">
                <a:solidFill>
                  <a:srgbClr val="FF5050"/>
                </a:solidFill>
                <a:ea typeface="宋体" pitchFamily="2" charset="-122"/>
              </a:rPr>
              <a:t>hu</a:t>
            </a:r>
            <a:r>
              <a:rPr lang="en-US" altLang="zh-CN" b="1" dirty="0" err="1" smtClean="0">
                <a:solidFill>
                  <a:srgbClr val="FF5050"/>
                </a:solidFill>
                <a:ea typeface="宋体" pitchFamily="2" charset="-122"/>
                <a:cs typeface="Arial" pitchFamily="34" charset="0"/>
              </a:rPr>
              <a:t>ă</a:t>
            </a:r>
            <a:r>
              <a:rPr lang="en-US" altLang="zh-CN" b="1" dirty="0" err="1" smtClean="0">
                <a:solidFill>
                  <a:srgbClr val="FF5050"/>
                </a:solidFill>
                <a:ea typeface="宋体" pitchFamily="2" charset="-122"/>
              </a:rPr>
              <a:t>ng</a:t>
            </a:r>
            <a:r>
              <a:rPr lang="zh-CN" altLang="en-US" b="1" dirty="0" smtClean="0">
                <a:latin typeface="黑体" pitchFamily="49" charset="-122"/>
              </a:rPr>
              <a:t> ）（ </a:t>
            </a:r>
            <a:r>
              <a:rPr lang="en-US" altLang="zh-CN" b="1" dirty="0" err="1" smtClean="0">
                <a:solidFill>
                  <a:srgbClr val="FF5050"/>
                </a:solidFill>
                <a:ea typeface="宋体" pitchFamily="2" charset="-122"/>
              </a:rPr>
              <a:t>h</a:t>
            </a:r>
            <a:r>
              <a:rPr lang="en-US" altLang="zh-CN" b="1" dirty="0" err="1" smtClean="0">
                <a:solidFill>
                  <a:srgbClr val="FF5050"/>
                </a:solidFill>
                <a:ea typeface="宋体" pitchFamily="2" charset="-122"/>
                <a:cs typeface="Arial" pitchFamily="34" charset="0"/>
              </a:rPr>
              <a:t>ū</a:t>
            </a:r>
            <a:r>
              <a:rPr lang="zh-CN" altLang="en-US" b="1" dirty="0" smtClean="0">
                <a:latin typeface="黑体" pitchFamily="49" charset="-122"/>
              </a:rPr>
              <a:t> ）</a:t>
            </a:r>
          </a:p>
          <a:p>
            <a:pPr>
              <a:lnSpc>
                <a:spcPct val="145000"/>
              </a:lnSpc>
            </a:pPr>
            <a:r>
              <a:rPr lang="zh-CN" altLang="en-US" b="1" dirty="0" smtClean="0">
                <a:solidFill>
                  <a:schemeClr val="accent2"/>
                </a:solidFill>
                <a:latin typeface="黑体" pitchFamily="49" charset="-122"/>
              </a:rPr>
              <a:t>迥</a:t>
            </a:r>
            <a:r>
              <a:rPr lang="zh-CN" altLang="en-US" b="1" dirty="0" smtClean="0">
                <a:latin typeface="黑体" pitchFamily="49" charset="-122"/>
              </a:rPr>
              <a:t>然不同（ </a:t>
            </a:r>
            <a:r>
              <a:rPr lang="en-US" altLang="zh-CN" b="1" dirty="0" err="1" smtClean="0">
                <a:solidFill>
                  <a:srgbClr val="FF5050"/>
                </a:solidFill>
                <a:ea typeface="宋体" pitchFamily="2" charset="-122"/>
              </a:rPr>
              <a:t>ji</a:t>
            </a:r>
            <a:r>
              <a:rPr lang="en-US" altLang="zh-CN" b="1" dirty="0" err="1" smtClean="0">
                <a:solidFill>
                  <a:srgbClr val="FF5050"/>
                </a:solidFill>
                <a:ea typeface="宋体" pitchFamily="2" charset="-122"/>
                <a:cs typeface="Arial" pitchFamily="34" charset="0"/>
              </a:rPr>
              <a:t>ŏ</a:t>
            </a:r>
            <a:r>
              <a:rPr lang="en-US" altLang="zh-CN" b="1" dirty="0" err="1" smtClean="0">
                <a:solidFill>
                  <a:srgbClr val="FF5050"/>
                </a:solidFill>
                <a:ea typeface="宋体" pitchFamily="2" charset="-122"/>
              </a:rPr>
              <a:t>ng</a:t>
            </a:r>
            <a:r>
              <a:rPr lang="zh-CN" altLang="en-US" b="1" dirty="0" smtClean="0">
                <a:latin typeface="黑体" pitchFamily="49" charset="-122"/>
              </a:rPr>
              <a:t>）</a:t>
            </a:r>
          </a:p>
          <a:p>
            <a:endParaRPr lang="zh-CN" altLang="en-US" dirty="0"/>
          </a:p>
        </p:txBody>
      </p:sp>
      <p:sp>
        <p:nvSpPr>
          <p:cNvPr id="4" name="Text Box 16"/>
          <p:cNvSpPr txBox="1">
            <a:spLocks noChangeArrowheads="1"/>
          </p:cNvSpPr>
          <p:nvPr/>
        </p:nvSpPr>
        <p:spPr bwMode="auto">
          <a:xfrm>
            <a:off x="6300192" y="3789040"/>
            <a:ext cx="936625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4400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 eaLnBrk="0" hangingPunct="0">
              <a:defRPr sz="4400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 eaLnBrk="0" hangingPunct="0">
              <a:defRPr sz="4400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 eaLnBrk="0" hangingPunct="0">
              <a:defRPr sz="4400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 eaLnBrk="0" hangingPunct="0">
              <a:defRPr sz="4400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hangingPunct="1"/>
            <a:endParaRPr lang="en-US" altLang="zh-CN" b="1" dirty="0">
              <a:solidFill>
                <a:srgbClr val="FF5050"/>
              </a:solidFill>
              <a:ea typeface="宋体" pitchFamily="2" charset="-122"/>
              <a:cs typeface="Arial" pitchFamily="34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491880" y="476672"/>
            <a:ext cx="157607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注音</a:t>
            </a:r>
            <a:endParaRPr lang="zh-CN" altLang="en-US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2691393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85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385" decel="100000"/>
                                        <p:tgtEl>
                                          <p:spTgt spid="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385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385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GlowDiffused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7234" y="0"/>
            <a:ext cx="9278469" cy="6857999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n-US" altLang="zh-CN" b="1" dirty="0" smtClean="0">
                <a:solidFill>
                  <a:schemeClr val="accent2"/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b="1" dirty="0" smtClean="0">
                <a:solidFill>
                  <a:schemeClr val="accent2"/>
                </a:solidFill>
                <a:latin typeface="黑体" pitchFamily="49" charset="-122"/>
                <a:ea typeface="黑体" pitchFamily="49" charset="-122"/>
              </a:rPr>
              <a:t>、朗读后复述课文内容，概括课文大意。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3600" b="1" dirty="0" smtClean="0">
                <a:ea typeface="宋体" pitchFamily="2" charset="-122"/>
              </a:rPr>
              <a:t>《</a:t>
            </a:r>
            <a:r>
              <a:rPr lang="zh-CN" altLang="en-US" sz="3600" b="1" dirty="0" smtClean="0">
                <a:ea typeface="宋体" pitchFamily="2" charset="-122"/>
              </a:rPr>
              <a:t>斑羚飞渡</a:t>
            </a:r>
            <a:r>
              <a:rPr lang="en-US" altLang="zh-CN" sz="3600" b="1" dirty="0" smtClean="0">
                <a:ea typeface="宋体" pitchFamily="2" charset="-122"/>
              </a:rPr>
              <a:t>》</a:t>
            </a:r>
            <a:r>
              <a:rPr lang="zh-CN" altLang="en-US" sz="3600" b="1" dirty="0" smtClean="0">
                <a:ea typeface="宋体" pitchFamily="2" charset="-122"/>
              </a:rPr>
              <a:t>一文描写的是一群斑羚被狩猎队逼到悬崖边，在镰刀头羊的组织下，老斑羚心甘情愿地用生命帮助年轻斑羚平安飞渡到对岸的山峰，避免了种群的灭顶之灾。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27304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GlowDiffused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7234" y="0"/>
            <a:ext cx="9278469" cy="6857999"/>
          </a:xfrm>
          <a:prstGeom prst="rect">
            <a:avLst/>
          </a:prstGeom>
        </p:spPr>
      </p:pic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zh-CN" altLang="en-US" dirty="0" smtClean="0"/>
              <a:t/>
            </a:r>
            <a:br>
              <a:rPr lang="zh-CN" altLang="en-US" dirty="0" smtClean="0"/>
            </a:br>
            <a:r>
              <a:rPr lang="en-US" altLang="zh-CN" b="1" dirty="0" smtClean="0">
                <a:solidFill>
                  <a:schemeClr val="accent2"/>
                </a:solidFill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b="1" dirty="0" smtClean="0">
                <a:solidFill>
                  <a:schemeClr val="accent2"/>
                </a:solidFill>
                <a:latin typeface="黑体" pitchFamily="49" charset="-122"/>
                <a:ea typeface="黑体" pitchFamily="49" charset="-122"/>
              </a:rPr>
              <a:t>、课文题目中的“飞渡”从课文内容看有双重含义：</a:t>
            </a:r>
            <a:r>
              <a:rPr lang="zh-CN" altLang="en-US" b="1" dirty="0" smtClean="0">
                <a:solidFill>
                  <a:srgbClr val="FF3399"/>
                </a:solidFill>
                <a:latin typeface="黑体" pitchFamily="49" charset="-122"/>
                <a:ea typeface="黑体" pitchFamily="49" charset="-122"/>
              </a:rPr>
              <a:t/>
            </a:r>
            <a:br>
              <a:rPr lang="zh-CN" altLang="en-US" b="1" dirty="0" smtClean="0">
                <a:solidFill>
                  <a:srgbClr val="FF3399"/>
                </a:solidFill>
                <a:latin typeface="黑体" pitchFamily="49" charset="-122"/>
                <a:ea typeface="黑体" pitchFamily="49" charset="-122"/>
              </a:rPr>
            </a:b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spcBef>
                <a:spcPct val="40000"/>
              </a:spcBef>
            </a:pPr>
            <a:r>
              <a:rPr lang="en-US" altLang="zh-CN" sz="3600" b="1" dirty="0" smtClean="0">
                <a:latin typeface="Times New Roman" pitchFamily="18" charset="0"/>
              </a:rPr>
              <a:t>——</a:t>
            </a:r>
            <a:r>
              <a:rPr lang="zh-CN" altLang="en-US" sz="3600" b="1" dirty="0" smtClean="0">
                <a:latin typeface="宋体" pitchFamily="2" charset="-122"/>
              </a:rPr>
              <a:t>表层含义指帮助同类，摆脱困境，飞越悬崖；</a:t>
            </a:r>
          </a:p>
          <a:p>
            <a:pPr algn="just">
              <a:spcBef>
                <a:spcPct val="40000"/>
              </a:spcBef>
            </a:pPr>
            <a:r>
              <a:rPr lang="en-US" altLang="zh-CN" sz="3600" b="1" dirty="0" smtClean="0">
                <a:latin typeface="Times New Roman" pitchFamily="18" charset="0"/>
              </a:rPr>
              <a:t>——</a:t>
            </a:r>
            <a:r>
              <a:rPr lang="zh-CN" altLang="en-US" sz="3600" b="1" dirty="0" smtClean="0">
                <a:latin typeface="宋体" pitchFamily="2" charset="-122"/>
              </a:rPr>
              <a:t>深层含义指牺牲个体，保持种群，飞越死亡。</a:t>
            </a:r>
            <a:endParaRPr lang="zh-CN" altLang="en-US" sz="36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99936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 smtClean="0">
                <a:solidFill>
                  <a:schemeClr val="accent2"/>
                </a:solidFill>
                <a:latin typeface="黑体" pitchFamily="49" charset="-122"/>
                <a:ea typeface="黑体" pitchFamily="49" charset="-122"/>
              </a:rPr>
              <a:t>3</a:t>
            </a:r>
            <a:r>
              <a:rPr lang="zh-CN" altLang="en-US" b="1" dirty="0" smtClean="0">
                <a:solidFill>
                  <a:schemeClr val="accent2"/>
                </a:solidFill>
                <a:latin typeface="黑体" pitchFamily="49" charset="-122"/>
                <a:ea typeface="黑体" pitchFamily="49" charset="-122"/>
              </a:rPr>
              <a:t>、给课文划分层次并概括段意。</a:t>
            </a:r>
            <a:endParaRPr lang="zh-CN" altLang="en-US" dirty="0">
              <a:solidFill>
                <a:schemeClr val="accent2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lnSpc>
                <a:spcPct val="90000"/>
              </a:lnSpc>
              <a:spcBef>
                <a:spcPct val="25000"/>
              </a:spcBef>
            </a:pPr>
            <a:r>
              <a:rPr lang="zh-CN" altLang="en-US" sz="2800" b="1" dirty="0" smtClean="0">
                <a:solidFill>
                  <a:srgbClr val="CC6600"/>
                </a:solidFill>
                <a:latin typeface="宋体" pitchFamily="2" charset="-122"/>
              </a:rPr>
              <a:t>一、故事开端：（</a:t>
            </a:r>
            <a:r>
              <a:rPr lang="en-US" altLang="zh-CN" sz="2800" b="1" dirty="0" smtClean="0">
                <a:solidFill>
                  <a:srgbClr val="CC66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zh-CN" altLang="en-US" sz="2800" b="1" dirty="0" smtClean="0">
                <a:solidFill>
                  <a:srgbClr val="CC6600"/>
                </a:solidFill>
                <a:latin typeface="宋体" pitchFamily="2" charset="-122"/>
              </a:rPr>
              <a:t>－</a:t>
            </a:r>
            <a:r>
              <a:rPr lang="en-US" altLang="zh-CN" sz="2800" b="1" dirty="0" smtClean="0">
                <a:solidFill>
                  <a:srgbClr val="CC66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zh-CN" altLang="en-US" sz="2800" b="1" dirty="0" smtClean="0">
                <a:solidFill>
                  <a:srgbClr val="CC6600"/>
                </a:solidFill>
                <a:latin typeface="宋体" pitchFamily="2" charset="-122"/>
              </a:rPr>
              <a:t>）</a:t>
            </a:r>
          </a:p>
          <a:p>
            <a:pPr algn="just">
              <a:lnSpc>
                <a:spcPct val="80000"/>
              </a:lnSpc>
              <a:spcBef>
                <a:spcPct val="25000"/>
              </a:spcBef>
            </a:pPr>
            <a:r>
              <a:rPr lang="zh-CN" altLang="en-US" sz="2800" b="1" dirty="0" smtClean="0">
                <a:solidFill>
                  <a:srgbClr val="CC0000"/>
                </a:solidFill>
                <a:latin typeface="宋体" pitchFamily="2" charset="-122"/>
              </a:rPr>
              <a:t>    </a:t>
            </a:r>
            <a:r>
              <a:rPr lang="zh-CN" altLang="en-US" b="1" dirty="0" smtClean="0">
                <a:latin typeface="宋体" pitchFamily="2" charset="-122"/>
                <a:ea typeface="楷体" pitchFamily="49" charset="-122"/>
              </a:rPr>
              <a:t>写一群斑羚被狩猎队逼到悬崖边，陷入进退维谷的绝境。</a:t>
            </a:r>
            <a:endParaRPr lang="zh-CN" altLang="en-US" b="1" dirty="0" smtClean="0"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  <a:p>
            <a:pPr algn="just">
              <a:lnSpc>
                <a:spcPct val="90000"/>
              </a:lnSpc>
              <a:spcBef>
                <a:spcPct val="25000"/>
              </a:spcBef>
            </a:pPr>
            <a:r>
              <a:rPr lang="zh-CN" altLang="en-US" sz="2800" b="1" dirty="0" smtClean="0">
                <a:solidFill>
                  <a:srgbClr val="CC6600"/>
                </a:solidFill>
                <a:latin typeface="宋体" pitchFamily="2" charset="-122"/>
              </a:rPr>
              <a:t>二、故事的发展和高潮：（</a:t>
            </a:r>
            <a:r>
              <a:rPr lang="en-US" altLang="zh-CN" sz="2800" b="1" dirty="0" smtClean="0">
                <a:solidFill>
                  <a:srgbClr val="CC66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zh-CN" altLang="en-US" sz="2800" b="1" dirty="0" smtClean="0">
                <a:solidFill>
                  <a:srgbClr val="CC6600"/>
                </a:solidFill>
                <a:latin typeface="宋体" pitchFamily="2" charset="-122"/>
              </a:rPr>
              <a:t>－</a:t>
            </a:r>
            <a:r>
              <a:rPr lang="en-US" altLang="zh-CN" sz="2800" b="1" dirty="0" smtClean="0">
                <a:solidFill>
                  <a:srgbClr val="CC6600"/>
                </a:solidFill>
                <a:latin typeface="Times New Roman" pitchFamily="18" charset="0"/>
                <a:cs typeface="Times New Roman" pitchFamily="18" charset="0"/>
              </a:rPr>
              <a:t>15</a:t>
            </a:r>
            <a:r>
              <a:rPr lang="zh-CN" altLang="en-US" sz="2800" b="1" dirty="0" smtClean="0">
                <a:solidFill>
                  <a:srgbClr val="CC6600"/>
                </a:solidFill>
                <a:latin typeface="宋体" pitchFamily="2" charset="-122"/>
              </a:rPr>
              <a:t>）</a:t>
            </a:r>
          </a:p>
          <a:p>
            <a:pPr algn="just">
              <a:lnSpc>
                <a:spcPct val="80000"/>
              </a:lnSpc>
              <a:spcBef>
                <a:spcPct val="25000"/>
              </a:spcBef>
            </a:pPr>
            <a:r>
              <a:rPr lang="zh-CN" altLang="en-US" sz="2800" b="1" dirty="0" smtClean="0">
                <a:solidFill>
                  <a:srgbClr val="CC0000"/>
                </a:solidFill>
                <a:latin typeface="宋体" pitchFamily="2" charset="-122"/>
              </a:rPr>
              <a:t>    </a:t>
            </a:r>
            <a:r>
              <a:rPr lang="zh-CN" altLang="en-US" b="1" dirty="0" smtClean="0">
                <a:latin typeface="宋体" pitchFamily="2" charset="-122"/>
                <a:ea typeface="楷体" pitchFamily="49" charset="-122"/>
              </a:rPr>
              <a:t>写斑羚们在陷入绝境后，求生、自救到成功飞渡的全过程。</a:t>
            </a:r>
            <a:endParaRPr lang="zh-CN" altLang="en-US" b="1" dirty="0" smtClean="0">
              <a:latin typeface="Times New Roman" pitchFamily="18" charset="0"/>
              <a:ea typeface="楷体" pitchFamily="49" charset="-122"/>
            </a:endParaRPr>
          </a:p>
          <a:p>
            <a:pPr>
              <a:lnSpc>
                <a:spcPct val="90000"/>
              </a:lnSpc>
              <a:spcBef>
                <a:spcPct val="25000"/>
              </a:spcBef>
            </a:pPr>
            <a:r>
              <a:rPr lang="zh-CN" altLang="en-US" sz="2800" b="1" dirty="0" smtClean="0">
                <a:solidFill>
                  <a:srgbClr val="CC6600"/>
                </a:solidFill>
                <a:latin typeface="宋体" pitchFamily="2" charset="-122"/>
              </a:rPr>
              <a:t>三、故事的结局：（</a:t>
            </a:r>
            <a:r>
              <a:rPr lang="en-US" altLang="zh-CN" sz="2800" b="1" dirty="0" smtClean="0">
                <a:solidFill>
                  <a:srgbClr val="CC6600"/>
                </a:solidFill>
                <a:latin typeface="Times New Roman" pitchFamily="18" charset="0"/>
                <a:cs typeface="Times New Roman" pitchFamily="18" charset="0"/>
              </a:rPr>
              <a:t>16</a:t>
            </a:r>
            <a:r>
              <a:rPr lang="zh-CN" altLang="en-US" sz="2800" b="1" dirty="0" smtClean="0">
                <a:solidFill>
                  <a:srgbClr val="CC6600"/>
                </a:solidFill>
                <a:latin typeface="宋体" pitchFamily="2" charset="-122"/>
              </a:rPr>
              <a:t>－</a:t>
            </a:r>
            <a:r>
              <a:rPr lang="en-US" altLang="zh-CN" sz="2800" b="1" dirty="0" smtClean="0">
                <a:solidFill>
                  <a:srgbClr val="CC6600"/>
                </a:solidFill>
                <a:latin typeface="Times New Roman" pitchFamily="18" charset="0"/>
                <a:cs typeface="Times New Roman" pitchFamily="18" charset="0"/>
              </a:rPr>
              <a:t>17</a:t>
            </a:r>
            <a:r>
              <a:rPr lang="zh-CN" altLang="en-US" sz="2800" b="1" dirty="0" smtClean="0">
                <a:solidFill>
                  <a:srgbClr val="CC6600"/>
                </a:solidFill>
                <a:latin typeface="宋体" pitchFamily="2" charset="-122"/>
              </a:rPr>
              <a:t>）</a:t>
            </a:r>
          </a:p>
          <a:p>
            <a:pPr>
              <a:lnSpc>
                <a:spcPct val="80000"/>
              </a:lnSpc>
              <a:spcBef>
                <a:spcPct val="25000"/>
              </a:spcBef>
            </a:pPr>
            <a:r>
              <a:rPr lang="zh-CN" altLang="en-US" sz="2800" b="1" dirty="0" smtClean="0">
                <a:solidFill>
                  <a:srgbClr val="CC0000"/>
                </a:solidFill>
                <a:latin typeface="宋体" pitchFamily="2" charset="-122"/>
              </a:rPr>
              <a:t>    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写镰刀头羊迈着坚定的步伐悲壮地走向死亡。</a:t>
            </a:r>
            <a:r>
              <a:rPr lang="zh-CN" altLang="en-US" sz="2800" b="1" dirty="0" smtClean="0"/>
              <a:t> 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11728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《斑羚飞渡》视频动画_标清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7820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GlowDiffused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311" y="-273601"/>
            <a:ext cx="9173311" cy="7173416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935100" y="3933055"/>
            <a:ext cx="14221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sz="2400" b="1" dirty="0">
                <a:ea typeface="楷体_GB2312" pitchFamily="49" charset="-122"/>
              </a:rPr>
              <a:t>陷入绝境</a:t>
            </a:r>
          </a:p>
        </p:txBody>
      </p:sp>
      <p:sp>
        <p:nvSpPr>
          <p:cNvPr id="6" name="矩形 5"/>
          <p:cNvSpPr/>
          <p:nvPr/>
        </p:nvSpPr>
        <p:spPr>
          <a:xfrm>
            <a:off x="2987824" y="4581128"/>
            <a:ext cx="14221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sz="2400" b="1" dirty="0">
                <a:solidFill>
                  <a:srgbClr val="000000"/>
                </a:solidFill>
                <a:ea typeface="楷体_GB2312" pitchFamily="49" charset="-122"/>
              </a:rPr>
              <a:t>峰回路转</a:t>
            </a:r>
          </a:p>
        </p:txBody>
      </p:sp>
      <p:sp>
        <p:nvSpPr>
          <p:cNvPr id="8" name="矩形 7"/>
          <p:cNvSpPr/>
          <p:nvPr/>
        </p:nvSpPr>
        <p:spPr>
          <a:xfrm>
            <a:off x="3923928" y="5332014"/>
            <a:ext cx="14221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sz="2400" b="1" dirty="0">
                <a:solidFill>
                  <a:srgbClr val="000000"/>
                </a:solidFill>
                <a:ea typeface="楷体_GB2312" pitchFamily="49" charset="-122"/>
              </a:rPr>
              <a:t>试跳成功</a:t>
            </a:r>
          </a:p>
        </p:txBody>
      </p:sp>
      <p:sp>
        <p:nvSpPr>
          <p:cNvPr id="9" name="矩形 8"/>
          <p:cNvSpPr/>
          <p:nvPr/>
        </p:nvSpPr>
        <p:spPr>
          <a:xfrm>
            <a:off x="4932040" y="6068014"/>
            <a:ext cx="14221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sz="2400" b="1" dirty="0">
                <a:solidFill>
                  <a:srgbClr val="000000"/>
                </a:solidFill>
                <a:ea typeface="楷体_GB2312" pitchFamily="49" charset="-122"/>
              </a:rPr>
              <a:t>集体飞渡</a:t>
            </a:r>
          </a:p>
        </p:txBody>
      </p:sp>
      <p:sp>
        <p:nvSpPr>
          <p:cNvPr id="13" name="下箭头 12"/>
          <p:cNvSpPr/>
          <p:nvPr/>
        </p:nvSpPr>
        <p:spPr>
          <a:xfrm>
            <a:off x="3059832" y="4394720"/>
            <a:ext cx="72008" cy="1864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下箭头 15"/>
          <p:cNvSpPr/>
          <p:nvPr/>
        </p:nvSpPr>
        <p:spPr>
          <a:xfrm>
            <a:off x="4211960" y="5065961"/>
            <a:ext cx="72008" cy="1864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下箭头 16"/>
          <p:cNvSpPr/>
          <p:nvPr/>
        </p:nvSpPr>
        <p:spPr>
          <a:xfrm>
            <a:off x="5076056" y="5794270"/>
            <a:ext cx="72008" cy="1864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423" y="1295141"/>
            <a:ext cx="4349577" cy="3507195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0" y="2132856"/>
            <a:ext cx="30963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chemeClr val="accent2">
                    <a:lumMod val="75000"/>
                  </a:schemeClr>
                </a:solidFill>
              </a:rPr>
              <a:t>斑羚的经历：</a:t>
            </a:r>
            <a:endParaRPr lang="zh-CN" altLang="en-US" sz="3600" b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1967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</TotalTime>
  <Words>574</Words>
  <Application>Microsoft Office PowerPoint</Application>
  <PresentationFormat>全屏显示(4:3)</PresentationFormat>
  <Paragraphs>47</Paragraphs>
  <Slides>12</Slides>
  <Notes>0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3" baseType="lpstr">
      <vt:lpstr>Office 主题​​</vt:lpstr>
      <vt:lpstr>PowerPoint 演示文稿</vt:lpstr>
      <vt:lpstr>PowerPoint 演示文稿</vt:lpstr>
      <vt:lpstr>作者简介</vt:lpstr>
      <vt:lpstr>PowerPoint 演示文稿</vt:lpstr>
      <vt:lpstr>1、朗读后复述课文内容，概括课文大意。</vt:lpstr>
      <vt:lpstr> 2、课文题目中的“飞渡”从课文内容看有双重含义： </vt:lpstr>
      <vt:lpstr>3、给课文划分层次并概括段意。</vt:lpstr>
      <vt:lpstr>PowerPoint 演示文稿</vt:lpstr>
      <vt:lpstr>PowerPoint 演示文稿</vt:lpstr>
      <vt:lpstr>小结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f</dc:creator>
  <cp:lastModifiedBy>f</cp:lastModifiedBy>
  <cp:revision>19</cp:revision>
  <dcterms:created xsi:type="dcterms:W3CDTF">2017-03-20T02:07:20Z</dcterms:created>
  <dcterms:modified xsi:type="dcterms:W3CDTF">2017-04-01T01:48:41Z</dcterms:modified>
</cp:coreProperties>
</file>