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9" r:id="rId3"/>
    <p:sldId id="265" r:id="rId4"/>
    <p:sldId id="258" r:id="rId5"/>
    <p:sldId id="260" r:id="rId6"/>
    <p:sldId id="291" r:id="rId7"/>
    <p:sldId id="261" r:id="rId8"/>
    <p:sldId id="263" r:id="rId9"/>
    <p:sldId id="292" r:id="rId10"/>
    <p:sldId id="264" r:id="rId11"/>
    <p:sldId id="266" r:id="rId12"/>
    <p:sldId id="293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6" r:id="rId25"/>
    <p:sldId id="272" r:id="rId26"/>
    <p:sldId id="273" r:id="rId27"/>
    <p:sldId id="274" r:id="rId28"/>
    <p:sldId id="280" r:id="rId29"/>
    <p:sldId id="281" r:id="rId30"/>
    <p:sldId id="282" r:id="rId31"/>
    <p:sldId id="307" r:id="rId32"/>
    <p:sldId id="283" r:id="rId33"/>
    <p:sldId id="308" r:id="rId34"/>
    <p:sldId id="309" r:id="rId35"/>
    <p:sldId id="285" r:id="rId36"/>
    <p:sldId id="286" r:id="rId37"/>
    <p:sldId id="287" r:id="rId38"/>
    <p:sldId id="288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78">
          <p15:clr>
            <a:srgbClr val="A4A3A4"/>
          </p15:clr>
        </p15:guide>
        <p15:guide id="2" pos="391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456"/>
      </p:cViewPr>
      <p:guideLst>
        <p:guide orient="horz" pos="2178"/>
        <p:guide pos="391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t0189e192e191429dc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13665" y="120015"/>
            <a:ext cx="12136755" cy="63906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-1182370" y="701675"/>
            <a:ext cx="11260455" cy="2570480"/>
          </a:xfrm>
        </p:spPr>
        <p:txBody>
          <a:bodyPr>
            <a:normAutofit/>
          </a:bodyPr>
          <a:lstStyle/>
          <a:p>
            <a:r>
              <a:rPr lang="zh-CN" altLang="en-US" sz="660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第</a:t>
            </a:r>
            <a:r>
              <a:rPr lang="en-US" altLang="zh-CN" sz="660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4</a:t>
            </a:r>
            <a:r>
              <a:rPr lang="zh-CN" altLang="en-US" sz="6600">
                <a:solidFill>
                  <a:schemeClr val="tx1"/>
                </a:solidFill>
                <a:latin typeface="微软雅黑" panose="020B0503020204020204" pitchFamily="34" charset="-122"/>
                <a:sym typeface="+mn-ea"/>
              </a:rPr>
              <a:t>课《论语》十二章</a:t>
            </a:r>
            <a:r>
              <a:rPr lang="zh-CN" altLang="en-US" sz="6600">
                <a:solidFill>
                  <a:srgbClr val="FF0000"/>
                </a:solidFill>
                <a:latin typeface="微软雅黑" panose="020B0503020204020204" pitchFamily="34" charset="-122"/>
                <a:sym typeface="+mn-ea"/>
              </a:rPr>
              <a:t>　</a:t>
            </a:r>
            <a: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/>
            </a:r>
            <a:br>
              <a:rPr lang="zh-CN" altLang="en-US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-351790" y="4246245"/>
            <a:ext cx="6785610" cy="1472565"/>
          </a:xfrm>
        </p:spPr>
        <p:txBody>
          <a:bodyPr/>
          <a:lstStyle/>
          <a:p>
            <a:r>
              <a:rPr lang="zh-CN" altLang="en-US" sz="6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孔子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3076645"/>
            <a:ext cx="10969200" cy="705600"/>
          </a:xfrm>
        </p:spPr>
        <p:txBody>
          <a:bodyPr>
            <a:noAutofit/>
          </a:bodyPr>
          <a:lstStyle/>
          <a:p>
            <a:pPr algn="ctr"/>
            <a:r>
              <a:rPr lang="zh-CN" altLang="en-US" sz="6600"/>
              <a:t>任务群二</a:t>
            </a:r>
            <a:r>
              <a:rPr lang="en-US" altLang="zh-CN" sz="6600"/>
              <a:t>   </a:t>
            </a:r>
            <a:r>
              <a:rPr lang="zh-CN" altLang="en-US" sz="6600"/>
              <a:t>文本研习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/>
        </p:nvSpPr>
        <p:spPr>
          <a:xfrm>
            <a:off x="611505" y="316230"/>
            <a:ext cx="10968990" cy="99949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600" b="1"/>
              <a:t>任务一：阅读文本，理解大意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11505" y="1877060"/>
            <a:ext cx="111556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/>
              <a:t>子曰：“君子食</a:t>
            </a:r>
            <a:r>
              <a:rPr lang="zh-CN" altLang="en-US" sz="3600">
                <a:solidFill>
                  <a:srgbClr val="FF0000"/>
                </a:solidFill>
              </a:rPr>
              <a:t>无求</a:t>
            </a:r>
            <a:r>
              <a:rPr lang="zh-CN" altLang="en-US" sz="3600"/>
              <a:t>饱，居无求</a:t>
            </a:r>
            <a:r>
              <a:rPr lang="zh-CN" altLang="en-US" sz="3600">
                <a:solidFill>
                  <a:srgbClr val="FF0000"/>
                </a:solidFill>
              </a:rPr>
              <a:t>安</a:t>
            </a:r>
            <a:r>
              <a:rPr lang="zh-CN" altLang="en-US" sz="3600"/>
              <a:t>，</a:t>
            </a:r>
            <a:r>
              <a:rPr lang="zh-CN" altLang="en-US" sz="3600">
                <a:solidFill>
                  <a:srgbClr val="FF0000"/>
                </a:solidFill>
              </a:rPr>
              <a:t>敏</a:t>
            </a:r>
            <a:r>
              <a:rPr lang="zh-CN" altLang="en-US" sz="3600"/>
              <a:t>于事而慎于言，</a:t>
            </a:r>
          </a:p>
          <a:p>
            <a:pPr algn="l"/>
            <a:endParaRPr lang="zh-CN" altLang="en-US" sz="3600"/>
          </a:p>
          <a:p>
            <a:pPr algn="l"/>
            <a:endParaRPr lang="zh-CN" altLang="en-US" sz="3600"/>
          </a:p>
          <a:p>
            <a:pPr algn="l"/>
            <a:r>
              <a:rPr lang="zh-CN" altLang="en-US" sz="3600">
                <a:solidFill>
                  <a:srgbClr val="FF0000"/>
                </a:solidFill>
              </a:rPr>
              <a:t>就有道</a:t>
            </a:r>
            <a:r>
              <a:rPr lang="zh-CN" altLang="en-US" sz="3600"/>
              <a:t>而</a:t>
            </a:r>
            <a:r>
              <a:rPr lang="zh-CN" altLang="en-US" sz="3600">
                <a:solidFill>
                  <a:srgbClr val="FF0000"/>
                </a:solidFill>
              </a:rPr>
              <a:t>正</a:t>
            </a:r>
            <a:r>
              <a:rPr lang="zh-CN" altLang="en-US" sz="3600"/>
              <a:t>焉，可谓好学也</a:t>
            </a:r>
            <a:r>
              <a:rPr lang="zh-CN" altLang="en-US" sz="3600">
                <a:solidFill>
                  <a:srgbClr val="FF0000"/>
                </a:solidFill>
              </a:rPr>
              <a:t>已</a:t>
            </a:r>
            <a:r>
              <a:rPr lang="zh-CN" altLang="en-US" sz="3600"/>
              <a:t>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72890" y="1293495"/>
            <a:ext cx="193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不追求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081520" y="1315720"/>
            <a:ext cx="12979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安逸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157845" y="2636520"/>
            <a:ext cx="13462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勤勉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48030" y="2874010"/>
            <a:ext cx="13462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亲近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599690" y="2874010"/>
            <a:ext cx="13462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匡正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712595" y="4283710"/>
            <a:ext cx="4084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有才艺或有道德的人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10870" y="5043170"/>
            <a:ext cx="109696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翻译：</a:t>
            </a:r>
            <a:r>
              <a:rPr lang="zh-CN" altLang="en-US" sz="3200"/>
              <a:t>孔子说：“君子不追求饮食的饱足；不追求</a:t>
            </a:r>
            <a:r>
              <a:rPr lang="zh-CN" altLang="en-US" sz="3200">
                <a:sym typeface="+mn-ea"/>
              </a:rPr>
              <a:t>居住的</a:t>
            </a:r>
            <a:r>
              <a:rPr lang="zh-CN" altLang="en-US" sz="3200"/>
              <a:t>安逸；做事勤敏而说话谨慎；亲近有道德有学问的人来匡正自己，就可以称得上是好学了。</a:t>
            </a:r>
            <a:r>
              <a:rPr lang="zh-CN" altLang="en-US" sz="2800"/>
              <a:t>”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207125" y="3001010"/>
            <a:ext cx="12661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/>
              <a:t>通</a:t>
            </a:r>
            <a:r>
              <a:rPr lang="en-US" altLang="zh-CN" sz="3200"/>
              <a:t>“</a:t>
            </a:r>
            <a:r>
              <a:rPr lang="zh-CN" altLang="en-US" sz="3200"/>
              <a:t>矣</a:t>
            </a:r>
            <a:r>
              <a:rPr lang="en-US" altLang="zh-CN" sz="3200"/>
              <a:t>”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/>
      <p:bldP spid="11" grpId="0"/>
      <p:bldP spid="12" grpId="0"/>
      <p:bldP spid="13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48030" y="1675130"/>
            <a:ext cx="111556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/>
              <a:t>子曰：“人</a:t>
            </a:r>
            <a:r>
              <a:rPr lang="zh-CN" altLang="en-US" sz="3600">
                <a:solidFill>
                  <a:srgbClr val="FF0000"/>
                </a:solidFill>
              </a:rPr>
              <a:t>而</a:t>
            </a:r>
            <a:r>
              <a:rPr lang="zh-CN" altLang="en-US" sz="3600"/>
              <a:t>不仁，如礼何①？人而不仁，如乐何？”。”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23565" y="927100"/>
            <a:ext cx="193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如果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797550" y="1091565"/>
            <a:ext cx="28587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把</a:t>
            </a:r>
            <a:r>
              <a:rPr lang="en-US" altLang="zh-CN" sz="3200"/>
              <a:t>……</a:t>
            </a:r>
            <a:r>
              <a:rPr lang="zh-CN" altLang="en-US" sz="3200"/>
              <a:t>怎么样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10870" y="4227195"/>
            <a:ext cx="109696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翻译：</a:t>
            </a:r>
            <a:r>
              <a:rPr lang="zh-CN" altLang="en-US" sz="3200"/>
              <a:t>孔子说：“一个人如果没有仁德，怎样对待礼呢？一个人如果没有仁德，怎么对待音乐呢？</a:t>
            </a:r>
            <a:r>
              <a:rPr lang="zh-CN" altLang="en-US" sz="2800"/>
              <a:t>”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1685" y="1675130"/>
            <a:ext cx="11155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/>
              <a:t>子曰：“</a:t>
            </a:r>
            <a:r>
              <a:rPr lang="zh-CN" altLang="en-US" sz="3600">
                <a:solidFill>
                  <a:srgbClr val="FF0000"/>
                </a:solidFill>
              </a:rPr>
              <a:t>朝</a:t>
            </a:r>
            <a:r>
              <a:rPr lang="zh-CN" altLang="en-US" sz="3600"/>
              <a:t>闻</a:t>
            </a:r>
            <a:r>
              <a:rPr lang="zh-CN" altLang="en-US" sz="3600">
                <a:solidFill>
                  <a:srgbClr val="FF0000"/>
                </a:solidFill>
              </a:rPr>
              <a:t>道</a:t>
            </a:r>
            <a:r>
              <a:rPr lang="zh-CN" altLang="en-US" sz="3600"/>
              <a:t>，</a:t>
            </a:r>
            <a:r>
              <a:rPr lang="zh-CN" altLang="en-US" sz="3600">
                <a:solidFill>
                  <a:srgbClr val="FF0000"/>
                </a:solidFill>
              </a:rPr>
              <a:t>夕死</a:t>
            </a:r>
            <a:r>
              <a:rPr lang="zh-CN" altLang="en-US" sz="3600"/>
              <a:t>可矣。”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23565" y="927100"/>
            <a:ext cx="193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名作状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53965" y="2413000"/>
            <a:ext cx="5022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为动用法，为</a:t>
            </a:r>
            <a:r>
              <a:rPr lang="en-US" altLang="zh-CN" sz="3200"/>
              <a:t>……</a:t>
            </a:r>
            <a:r>
              <a:rPr lang="zh-CN" altLang="en-US" sz="3200"/>
              <a:t>而死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10870" y="4227195"/>
            <a:ext cx="109696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翻译：</a:t>
            </a:r>
            <a:r>
              <a:rPr lang="zh-CN" altLang="en-US" sz="3200"/>
              <a:t>孔子说：“早晨能够得知真理，即使当晚死去，也没有遗憾。</a:t>
            </a:r>
            <a:r>
              <a:rPr lang="zh-CN" altLang="en-US" sz="2800"/>
              <a:t>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721225" y="1091565"/>
            <a:ext cx="193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名作状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174875" y="2413000"/>
            <a:ext cx="25463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道理，真理。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1685" y="1675130"/>
            <a:ext cx="11155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/>
              <a:t>子曰：“</a:t>
            </a:r>
            <a:r>
              <a:rPr lang="zh-CN" altLang="en-US" sz="3600">
                <a:solidFill>
                  <a:srgbClr val="FF0000"/>
                </a:solidFill>
              </a:rPr>
              <a:t>君子喻</a:t>
            </a:r>
            <a:r>
              <a:rPr lang="zh-CN" altLang="en-US" sz="3600"/>
              <a:t>于义，</a:t>
            </a:r>
            <a:r>
              <a:rPr lang="zh-CN" altLang="en-US" sz="3600">
                <a:solidFill>
                  <a:srgbClr val="FF0000"/>
                </a:solidFill>
              </a:rPr>
              <a:t>小人</a:t>
            </a:r>
            <a:r>
              <a:rPr lang="zh-CN" altLang="en-US" sz="3600"/>
              <a:t>喻于利。”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74545" y="927100"/>
            <a:ext cx="2979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有道德的人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53965" y="2413000"/>
            <a:ext cx="5622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指见识浅狭、品质低劣的人。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10870" y="4227195"/>
            <a:ext cx="10969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翻译：</a:t>
            </a:r>
            <a:r>
              <a:rPr lang="zh-CN" altLang="en-US" sz="3200"/>
              <a:t>孔子说：“君子懂得大义，小人只懂得小利。</a:t>
            </a:r>
            <a:r>
              <a:rPr lang="zh-CN" altLang="en-US" sz="2800"/>
              <a:t>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81855" y="927100"/>
            <a:ext cx="2828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知晓，明白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1685" y="1675130"/>
            <a:ext cx="11155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/>
              <a:t>子曰：“见</a:t>
            </a:r>
            <a:r>
              <a:rPr lang="zh-CN" altLang="en-US" sz="3600">
                <a:solidFill>
                  <a:srgbClr val="FF0000"/>
                </a:solidFill>
              </a:rPr>
              <a:t>贤</a:t>
            </a:r>
            <a:r>
              <a:rPr lang="zh-CN" altLang="en-US" sz="3600"/>
              <a:t>思齐焉，见不贤而内自</a:t>
            </a:r>
            <a:r>
              <a:rPr lang="zh-CN" altLang="en-US" sz="3600">
                <a:solidFill>
                  <a:srgbClr val="FF0000"/>
                </a:solidFill>
              </a:rPr>
              <a:t>省</a:t>
            </a:r>
            <a:r>
              <a:rPr lang="zh-CN" altLang="en-US" sz="3600"/>
              <a:t>也。”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08480" y="927100"/>
            <a:ext cx="35947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形作名，贤能的人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10870" y="4227195"/>
            <a:ext cx="109696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翻译：</a:t>
            </a:r>
            <a:r>
              <a:rPr lang="zh-CN" altLang="en-US" sz="3200"/>
              <a:t>孔子说：“看见贤人就应该想着向他看齐；见到不贤的人，就要反省自己有没有类似的毛病。”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663180" y="927100"/>
            <a:ext cx="2828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反省，检查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05" y="1877060"/>
            <a:ext cx="111556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/>
              <a:t>子曰：“</a:t>
            </a:r>
            <a:r>
              <a:rPr lang="zh-CN" altLang="en-US" sz="3600">
                <a:solidFill>
                  <a:srgbClr val="FF0000"/>
                </a:solidFill>
              </a:rPr>
              <a:t>质</a:t>
            </a:r>
            <a:r>
              <a:rPr lang="zh-CN" altLang="en-US" sz="3600"/>
              <a:t>胜</a:t>
            </a:r>
            <a:r>
              <a:rPr lang="zh-CN" altLang="en-US" sz="3600">
                <a:solidFill>
                  <a:srgbClr val="FF0000"/>
                </a:solidFill>
              </a:rPr>
              <a:t>文</a:t>
            </a:r>
            <a:r>
              <a:rPr lang="zh-CN" altLang="en-US" sz="3600"/>
              <a:t>则</a:t>
            </a:r>
            <a:r>
              <a:rPr lang="zh-CN" altLang="en-US" sz="3600">
                <a:solidFill>
                  <a:schemeClr val="accent6"/>
                </a:solidFill>
              </a:rPr>
              <a:t>野</a:t>
            </a:r>
            <a:r>
              <a:rPr lang="zh-CN" altLang="en-US" sz="3600"/>
              <a:t>，</a:t>
            </a:r>
            <a:r>
              <a:rPr lang="zh-CN" altLang="en-US" sz="3600">
                <a:solidFill>
                  <a:schemeClr val="tx1"/>
                </a:solidFill>
              </a:rPr>
              <a:t>文</a:t>
            </a:r>
            <a:r>
              <a:rPr lang="zh-CN" altLang="en-US" sz="3600"/>
              <a:t>胜质则</a:t>
            </a:r>
            <a:r>
              <a:rPr lang="zh-CN" altLang="en-US" sz="3600">
                <a:solidFill>
                  <a:schemeClr val="accent6"/>
                </a:solidFill>
              </a:rPr>
              <a:t>史</a:t>
            </a:r>
            <a:r>
              <a:rPr lang="zh-CN" altLang="en-US" sz="3600"/>
              <a:t>。</a:t>
            </a:r>
            <a:r>
              <a:rPr lang="zh-CN" altLang="en-US" sz="3600">
                <a:solidFill>
                  <a:schemeClr val="accent6"/>
                </a:solidFill>
              </a:rPr>
              <a:t>文质彬彬</a:t>
            </a:r>
            <a:r>
              <a:rPr lang="zh-CN" altLang="en-US" sz="3600"/>
              <a:t>①，然后君子。”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48030" y="1293495"/>
            <a:ext cx="2280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质朴、朴实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52470" y="1293495"/>
            <a:ext cx="2545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华美、文采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327525" y="2492375"/>
            <a:ext cx="25946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粗野、鄙俗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176770" y="1141730"/>
            <a:ext cx="2278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虚饰、浮夸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908290" y="2668270"/>
            <a:ext cx="4084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文质配合适当。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10870" y="4710430"/>
            <a:ext cx="109696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翻译：</a:t>
            </a:r>
            <a:r>
              <a:rPr lang="zh-CN" altLang="en-US" sz="3200"/>
              <a:t>孔子说：“质朴超过文采就难免显得粗野，文采超过了质朴又难免流于虚浮。文采和质朴完美地结合在一起，这才能成为君子。</a:t>
            </a:r>
            <a:r>
              <a:rPr lang="zh-CN" altLang="en-US" sz="2800"/>
              <a:t>”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/>
      <p:bldP spid="11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1685" y="1675130"/>
            <a:ext cx="111556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/>
              <a:t>曾子曰："士不可以不</a:t>
            </a:r>
            <a:r>
              <a:rPr lang="zh-CN" altLang="en-US" sz="3600">
                <a:solidFill>
                  <a:schemeClr val="accent6"/>
                </a:solidFill>
              </a:rPr>
              <a:t>弘毅</a:t>
            </a:r>
            <a:r>
              <a:rPr lang="zh-CN" altLang="en-US" sz="3600"/>
              <a:t>，任重而道远。</a:t>
            </a:r>
            <a:r>
              <a:rPr lang="zh-CN" altLang="en-US" sz="3600">
                <a:solidFill>
                  <a:schemeClr val="accent6"/>
                </a:solidFill>
              </a:rPr>
              <a:t>仁以为己任</a:t>
            </a:r>
            <a:r>
              <a:rPr lang="zh-CN" altLang="en-US" sz="3600"/>
              <a:t>，不亦重乎?死而后已，不亦远乎?"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391410" y="1091565"/>
            <a:ext cx="4077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志向远大，意志坚强。</a:t>
            </a:r>
            <a:endParaRPr lang="en-US" altLang="zh-CN" sz="3200"/>
          </a:p>
        </p:txBody>
      </p:sp>
      <p:sp>
        <p:nvSpPr>
          <p:cNvPr id="14" name="文本框 13"/>
          <p:cNvSpPr txBox="1"/>
          <p:nvPr/>
        </p:nvSpPr>
        <p:spPr>
          <a:xfrm>
            <a:off x="610870" y="4227195"/>
            <a:ext cx="109696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翻译：</a:t>
            </a:r>
            <a:r>
              <a:rPr lang="zh-CN" altLang="en-US" sz="3200"/>
              <a:t>曾子说:"读书人不可以不弘大刚强而有毅力，因为他责任重大，道路遥远。把实现仁作为自己的责任，难道还不重大吗?奋斗终身，死而后已，难道路程还不遥远吗?"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68745" y="3136900"/>
            <a:ext cx="5140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宾前正常语序：以人为己任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05" y="1877060"/>
            <a:ext cx="111556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/>
              <a:t>子曰：“</a:t>
            </a:r>
            <a:r>
              <a:rPr lang="zh-CN" altLang="en-US" sz="3600">
                <a:solidFill>
                  <a:schemeClr val="accent6"/>
                </a:solidFill>
              </a:rPr>
              <a:t>譬如</a:t>
            </a:r>
            <a:r>
              <a:rPr lang="zh-CN" altLang="en-US" sz="3600"/>
              <a:t>为山，未成一</a:t>
            </a:r>
            <a:r>
              <a:rPr lang="zh-CN" altLang="en-US" sz="3600">
                <a:solidFill>
                  <a:schemeClr val="accent6"/>
                </a:solidFill>
              </a:rPr>
              <a:t>篑</a:t>
            </a:r>
            <a:r>
              <a:rPr lang="zh-CN" altLang="en-US" sz="3600"/>
              <a:t>，止，吾止也。譬如平地，虽覆一篑，进，吾往也。”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80540" y="1293495"/>
            <a:ext cx="2280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比如、好比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68850" y="1202690"/>
            <a:ext cx="4239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篑(kuì)：盛土的筐子。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4215" y="3994150"/>
            <a:ext cx="1096962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翻译：</a:t>
            </a:r>
            <a:r>
              <a:rPr lang="zh-CN" altLang="en-US" sz="3200"/>
              <a:t>孔子说：“好比堆土成山，只差一筐土就完成了，这时停下来，是我自己要停下来的。又好比平整土地，虽然只倒下一筐土，如果决心继续，还是要自己去干的。”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05" y="1877060"/>
            <a:ext cx="111556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/>
              <a:t>子曰．“</a:t>
            </a:r>
            <a:r>
              <a:rPr lang="zh-CN" altLang="en-US" sz="3600">
                <a:solidFill>
                  <a:schemeClr val="accent6"/>
                </a:solidFill>
              </a:rPr>
              <a:t>知</a:t>
            </a:r>
            <a:r>
              <a:rPr lang="zh-CN" altLang="en-US" sz="3600"/>
              <a:t>者不惑，仁者不忧，勇者不惧。”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80540" y="1293495"/>
            <a:ext cx="2280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同智，聪明。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04215" y="3994150"/>
            <a:ext cx="109696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翻译：</a:t>
            </a:r>
            <a:r>
              <a:rPr lang="zh-CN" altLang="en-US" sz="3200"/>
              <a:t>孔子说：“智慧的人不疑惑，仁德的人不忧愁，勇敢的人不畏惧。”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97025" y="222885"/>
            <a:ext cx="9799320" cy="1484630"/>
          </a:xfrm>
        </p:spPr>
        <p:txBody>
          <a:bodyPr>
            <a:normAutofit fontScale="90000"/>
          </a:bodyPr>
          <a:lstStyle/>
          <a:p>
            <a:r>
              <a:rPr lang="zh-CN" altLang="en-US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任务情境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/>
            </a:r>
            <a:b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671195" y="1418590"/>
            <a:ext cx="11327130" cy="5707380"/>
          </a:xfrm>
        </p:spPr>
        <p:txBody>
          <a:bodyPr>
            <a:noAutofit/>
          </a:bodyPr>
          <a:lstStyle/>
          <a:p>
            <a:pPr algn="l"/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如果说传统文化是一株枝繁叶茂的大树，那先秦诸子就是这株大树的根。先秦诸子，百家争鸣，百花齐放，铸就了中华思想文化史上的一段辉煌。</a:t>
            </a:r>
          </a:p>
          <a:p>
            <a:pPr algn="l"/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儒家、道家、墨家，描绘古代思想的轨迹，传承文化的精髓；孔子、庄子、墨子，绽放思想的光芒，哲思妙语，尽显古代思想精髓。读之，了解人生之道；思之，探究生命本源；悟之，静参宇宙鸿理。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05" y="1254125"/>
            <a:ext cx="111556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/>
              <a:t>颜渊问仁，子曰：“</a:t>
            </a:r>
            <a:r>
              <a:rPr lang="zh-CN" altLang="en-US" sz="3600">
                <a:solidFill>
                  <a:schemeClr val="accent6"/>
                </a:solidFill>
              </a:rPr>
              <a:t>克己复礼</a:t>
            </a:r>
            <a:r>
              <a:rPr lang="zh-CN" altLang="en-US" sz="3600"/>
              <a:t>为仁。一日克己复礼，天</a:t>
            </a:r>
          </a:p>
          <a:p>
            <a:pPr algn="l"/>
            <a:endParaRPr lang="zh-CN" altLang="en-US" sz="3600"/>
          </a:p>
          <a:p>
            <a:pPr algn="l"/>
            <a:r>
              <a:rPr lang="zh-CN" altLang="en-US" sz="3600"/>
              <a:t>下</a:t>
            </a:r>
            <a:r>
              <a:rPr lang="zh-CN" altLang="en-US" sz="3600">
                <a:solidFill>
                  <a:schemeClr val="accent6"/>
                </a:solidFill>
              </a:rPr>
              <a:t>归</a:t>
            </a:r>
            <a:r>
              <a:rPr lang="zh-CN" altLang="en-US" sz="3600"/>
              <a:t>仁焉。为仁</a:t>
            </a:r>
            <a:r>
              <a:rPr lang="zh-CN" altLang="en-US" sz="3600">
                <a:solidFill>
                  <a:schemeClr val="accent6"/>
                </a:solidFill>
              </a:rPr>
              <a:t>由</a:t>
            </a:r>
            <a:r>
              <a:rPr lang="zh-CN" altLang="en-US" sz="3600"/>
              <a:t>己，而由人</a:t>
            </a:r>
            <a:r>
              <a:rPr lang="zh-CN" altLang="en-US" sz="3600">
                <a:solidFill>
                  <a:schemeClr val="accent6"/>
                </a:solidFill>
              </a:rPr>
              <a:t>乎哉</a:t>
            </a:r>
            <a:r>
              <a:rPr lang="zh-CN" altLang="en-US" sz="3600"/>
              <a:t>？”颜渊曰：“请问</a:t>
            </a:r>
          </a:p>
          <a:p>
            <a:pPr algn="l"/>
            <a:endParaRPr lang="zh-CN" altLang="en-US" sz="3600"/>
          </a:p>
          <a:p>
            <a:pPr algn="l"/>
            <a:r>
              <a:rPr lang="zh-CN" altLang="en-US" sz="3600"/>
              <a:t>其</a:t>
            </a:r>
            <a:r>
              <a:rPr lang="zh-CN" altLang="en-US" sz="3600">
                <a:solidFill>
                  <a:schemeClr val="accent6"/>
                </a:solidFill>
              </a:rPr>
              <a:t>目</a:t>
            </a:r>
            <a:r>
              <a:rPr lang="zh-CN" altLang="en-US" sz="3600"/>
              <a:t>？”子曰：“非礼勿视，非礼勿听，非礼勿言，非</a:t>
            </a:r>
          </a:p>
          <a:p>
            <a:pPr algn="l"/>
            <a:endParaRPr lang="zh-CN" altLang="en-US" sz="3600"/>
          </a:p>
          <a:p>
            <a:pPr algn="l"/>
            <a:r>
              <a:rPr lang="zh-CN" altLang="en-US" sz="3600"/>
              <a:t>礼勿动。”颜渊曰：“回虽</a:t>
            </a:r>
            <a:r>
              <a:rPr lang="zh-CN" altLang="en-US" sz="3600">
                <a:solidFill>
                  <a:schemeClr val="accent6"/>
                </a:solidFill>
              </a:rPr>
              <a:t>不敏</a:t>
            </a:r>
            <a:r>
              <a:rPr lang="zh-CN" altLang="en-US" sz="3600"/>
              <a:t>，请</a:t>
            </a:r>
            <a:r>
              <a:rPr lang="zh-CN" altLang="en-US" sz="3600">
                <a:solidFill>
                  <a:schemeClr val="accent6"/>
                </a:solidFill>
              </a:rPr>
              <a:t>事斯</a:t>
            </a:r>
            <a:r>
              <a:rPr lang="zh-CN" altLang="en-US" sz="3600"/>
              <a:t>语矣。”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83460" y="177800"/>
            <a:ext cx="7682865" cy="10763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/>
              <a:t>约束自己，使自己的言行归复于先王之礼，即合于礼。复礼，归于礼。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625205" y="5223510"/>
            <a:ext cx="25095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这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97560" y="1878965"/>
            <a:ext cx="2658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称赞，赞许。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596005" y="1779270"/>
            <a:ext cx="26581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依靠。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427470" y="1878965"/>
            <a:ext cx="52463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语气连用，加强反问语气。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97560" y="2947035"/>
            <a:ext cx="27984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条目，细则。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7560" y="2947035"/>
            <a:ext cx="27984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条目，细则。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12235" y="3962400"/>
            <a:ext cx="34975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犹言不才，谦辞。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426325" y="4029075"/>
            <a:ext cx="34975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实践，从事。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7255" y="372745"/>
            <a:ext cx="10365105" cy="6113145"/>
          </a:xfrm>
        </p:spPr>
        <p:txBody>
          <a:bodyPr>
            <a:normAutofit fontScale="25000"/>
          </a:bodyPr>
          <a:lstStyle/>
          <a:p>
            <a:pPr algn="l"/>
            <a:r>
              <a:rPr lang="zh-CN" altLang="en-US" sz="14400"/>
              <a:t>翻译：</a:t>
            </a:r>
            <a:r>
              <a:rPr lang="zh-CN" altLang="en-US" sz="11200"/>
              <a:t> </a:t>
            </a:r>
          </a:p>
          <a:p>
            <a:pPr algn="l"/>
            <a:r>
              <a:rPr lang="zh-CN" altLang="en-US" sz="11200"/>
              <a:t>      颜渊问什么是仁。孔子说：“约束自己，</a:t>
            </a:r>
            <a:r>
              <a:rPr lang="zh-CN" altLang="en-US" sz="11200">
                <a:sym typeface="+mn-ea"/>
              </a:rPr>
              <a:t>使自己的言行归复于先王之礼，</a:t>
            </a:r>
            <a:r>
              <a:rPr lang="zh-CN" altLang="en-US" sz="11200"/>
              <a:t>就是仁。一旦做到了这些，天下的人都会称许你有仁德。实行仁德要靠自己，难道是靠别人吗？”</a:t>
            </a:r>
          </a:p>
          <a:p>
            <a:pPr algn="l"/>
            <a:r>
              <a:rPr lang="zh-CN" altLang="en-US" sz="11200"/>
              <a:t>      颜渊说：“请问实行仁德的具体途径。”孔子说：“不合礼的事不看，不合礼的事不听，不合礼的事不言，不合礼的事不做。”</a:t>
            </a:r>
          </a:p>
          <a:p>
            <a:pPr algn="l"/>
            <a:r>
              <a:rPr lang="zh-CN" altLang="en-US" sz="12800"/>
              <a:t>      颜渊说：“我虽然不聪敏，请让我照这些话去做。”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4215" y="1327150"/>
            <a:ext cx="1115568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/>
              <a:t>子贡问曰：“</a:t>
            </a:r>
            <a:r>
              <a:rPr lang="zh-CN" altLang="en-US" sz="3600" u="sng"/>
              <a:t>有一</a:t>
            </a:r>
            <a:r>
              <a:rPr lang="zh-CN" altLang="en-US" sz="3600" u="sng">
                <a:solidFill>
                  <a:schemeClr val="accent6"/>
                </a:solidFill>
              </a:rPr>
              <a:t>言</a:t>
            </a:r>
            <a:r>
              <a:rPr lang="zh-CN" altLang="en-US" sz="3600" u="sng"/>
              <a:t>而可以终身</a:t>
            </a:r>
            <a:r>
              <a:rPr lang="zh-CN" altLang="en-US" sz="3600" u="sng">
                <a:solidFill>
                  <a:schemeClr val="accent6"/>
                </a:solidFill>
              </a:rPr>
              <a:t>行</a:t>
            </a:r>
            <a:r>
              <a:rPr lang="zh-CN" altLang="en-US" sz="3600" u="sng"/>
              <a:t>之者乎</a:t>
            </a:r>
            <a:r>
              <a:rPr lang="zh-CN" altLang="en-US" sz="3600"/>
              <a:t>？"</a:t>
            </a:r>
          </a:p>
          <a:p>
            <a:pPr algn="l"/>
            <a:endParaRPr lang="zh-CN" altLang="en-US" sz="3600"/>
          </a:p>
          <a:p>
            <a:pPr algn="l"/>
            <a:endParaRPr lang="zh-CN" altLang="en-US" sz="3600"/>
          </a:p>
          <a:p>
            <a:pPr algn="l"/>
            <a:endParaRPr lang="zh-CN" altLang="en-US" sz="3600"/>
          </a:p>
          <a:p>
            <a:pPr algn="l"/>
            <a:r>
              <a:rPr lang="zh-CN" altLang="en-US" sz="3600"/>
              <a:t>子曰．“</a:t>
            </a:r>
            <a:r>
              <a:rPr lang="zh-CN" altLang="en-US" sz="3600">
                <a:solidFill>
                  <a:schemeClr val="accent6"/>
                </a:solidFill>
              </a:rPr>
              <a:t>其恕</a:t>
            </a:r>
            <a:r>
              <a:rPr lang="zh-CN" altLang="en-US" sz="3600"/>
              <a:t>乎！己所不欲，勿施于人。”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745865" y="743585"/>
            <a:ext cx="2280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定语后置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97560" y="4976495"/>
            <a:ext cx="109696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翻译：</a:t>
            </a:r>
            <a:r>
              <a:rPr lang="zh-CN" altLang="en-US" sz="3200"/>
              <a:t>子贡问道：“有一个可以终身奉行的字吗？”孔子说．“大概是‘恕’吧！自己不想要的，不要施加给别人。”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320540" y="2072005"/>
            <a:ext cx="11315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118350" y="2005330"/>
            <a:ext cx="2813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奉行，实践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06170" y="2910840"/>
            <a:ext cx="75603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表委婉推测语气的副词，大概，也许。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04770" y="4188460"/>
            <a:ext cx="75603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/>
              <a:t>推己及人，即“己所不欲，勿施于人"。。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4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11505" y="1254125"/>
            <a:ext cx="1115568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/>
              <a:t>子曰：“</a:t>
            </a:r>
            <a:r>
              <a:rPr lang="zh-CN" altLang="en-US" sz="3600">
                <a:solidFill>
                  <a:schemeClr val="accent6"/>
                </a:solidFill>
              </a:rPr>
              <a:t>小子</a:t>
            </a:r>
            <a:r>
              <a:rPr lang="zh-CN" altLang="en-US" sz="3600"/>
              <a:t>何莫学</a:t>
            </a:r>
            <a:r>
              <a:rPr lang="zh-CN" altLang="en-US" sz="3600">
                <a:solidFill>
                  <a:schemeClr val="accent6"/>
                </a:solidFill>
              </a:rPr>
              <a:t>夫</a:t>
            </a:r>
            <a:r>
              <a:rPr lang="zh-CN" altLang="en-US" sz="3600"/>
              <a:t>诗！诗，可以</a:t>
            </a:r>
            <a:r>
              <a:rPr lang="zh-CN" altLang="en-US" sz="3600">
                <a:solidFill>
                  <a:schemeClr val="accent6"/>
                </a:solidFill>
              </a:rPr>
              <a:t>兴</a:t>
            </a:r>
            <a:r>
              <a:rPr lang="zh-CN" altLang="en-US" sz="3600"/>
              <a:t>，可以</a:t>
            </a:r>
            <a:r>
              <a:rPr lang="zh-CN" altLang="en-US" sz="3600">
                <a:solidFill>
                  <a:schemeClr val="accent6"/>
                </a:solidFill>
              </a:rPr>
              <a:t>观</a:t>
            </a:r>
            <a:r>
              <a:rPr lang="zh-CN" altLang="en-US" sz="3600"/>
              <a:t>，可以</a:t>
            </a:r>
          </a:p>
          <a:p>
            <a:pPr algn="l"/>
            <a:endParaRPr lang="zh-CN" altLang="en-US" sz="3600"/>
          </a:p>
          <a:p>
            <a:pPr algn="l"/>
            <a:endParaRPr lang="zh-CN" altLang="en-US" sz="3600"/>
          </a:p>
          <a:p>
            <a:pPr algn="l"/>
            <a:endParaRPr lang="zh-CN" altLang="en-US" sz="3600"/>
          </a:p>
          <a:p>
            <a:pPr algn="l"/>
            <a:r>
              <a:rPr lang="zh-CN" altLang="en-US" sz="3600">
                <a:solidFill>
                  <a:schemeClr val="accent6"/>
                </a:solidFill>
              </a:rPr>
              <a:t>群</a:t>
            </a:r>
            <a:r>
              <a:rPr lang="zh-CN" altLang="en-US" sz="3600"/>
              <a:t>，可以</a:t>
            </a:r>
            <a:r>
              <a:rPr lang="zh-CN" altLang="en-US" sz="3600">
                <a:solidFill>
                  <a:schemeClr val="accent6"/>
                </a:solidFill>
              </a:rPr>
              <a:t>怨</a:t>
            </a:r>
            <a:r>
              <a:rPr lang="zh-CN" altLang="en-US" sz="3600"/>
              <a:t>：</a:t>
            </a:r>
            <a:r>
              <a:rPr lang="zh-CN" altLang="en-US" sz="3600">
                <a:solidFill>
                  <a:schemeClr val="accent6"/>
                </a:solidFill>
              </a:rPr>
              <a:t>迩</a:t>
            </a:r>
            <a:r>
              <a:rPr lang="zh-CN" altLang="en-US" sz="3600"/>
              <a:t>之事父，远之事君。多识于鸟兽草木之名。”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221230" y="454025"/>
            <a:ext cx="3902075" cy="5835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/>
              <a:t>老师对学生的称呼。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78680" y="1878965"/>
            <a:ext cx="16427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那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94640" y="2795905"/>
            <a:ext cx="39344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指提高人的交往能力。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787515" y="670560"/>
            <a:ext cx="52463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指激发人的感情。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463675" y="4379595"/>
            <a:ext cx="49803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指在礼的准则下怨刺时政。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678680" y="2795905"/>
            <a:ext cx="34975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近。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55030" y="2212340"/>
            <a:ext cx="60788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/>
              <a:t>指观察政治的得失、风俗的盛衰。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05" y="324485"/>
            <a:ext cx="10968990" cy="6533515"/>
          </a:xfrm>
        </p:spPr>
        <p:txBody>
          <a:bodyPr>
            <a:normAutofit/>
          </a:bodyPr>
          <a:lstStyle/>
          <a:p>
            <a:r>
              <a:rPr lang="zh-CN" altLang="en-US" sz="3200"/>
              <a:t>翻译：（一）</a:t>
            </a:r>
            <a:r>
              <a:rPr lang="zh-CN" altLang="en-US"/>
              <a:t> </a:t>
            </a:r>
            <a:r>
              <a:rPr lang="zh-CN" altLang="en-US" sz="3200"/>
              <a:t>孔子说：“你们怎么为不学《</a:t>
            </a:r>
            <a:r>
              <a:rPr lang="zh-CN" altLang="en-US" sz="3200">
                <a:sym typeface="+mn-ea"/>
              </a:rPr>
              <a:t>诗</a:t>
            </a:r>
            <a:r>
              <a:rPr lang="zh-CN" altLang="en-US" sz="3200"/>
              <a:t>》呢？</a:t>
            </a:r>
            <a:r>
              <a:rPr lang="zh-CN" altLang="en-US" sz="3200">
                <a:sym typeface="+mn-ea"/>
              </a:rPr>
              <a:t>《诗》</a:t>
            </a:r>
            <a:r>
              <a:rPr lang="zh-CN" altLang="en-US" sz="3200"/>
              <a:t>可以激发人的情感，可以</a:t>
            </a:r>
            <a:r>
              <a:rPr lang="zh-CN" altLang="en-US" sz="3200">
                <a:sym typeface="+mn-ea"/>
              </a:rPr>
              <a:t>观察政治的得失、风俗的盛衰</a:t>
            </a:r>
            <a:r>
              <a:rPr lang="zh-CN" altLang="en-US" sz="3200"/>
              <a:t>，可以</a:t>
            </a:r>
            <a:r>
              <a:rPr lang="zh-CN" altLang="en-US" sz="3200">
                <a:sym typeface="+mn-ea"/>
              </a:rPr>
              <a:t>提高人际交往能力</a:t>
            </a:r>
            <a:r>
              <a:rPr lang="zh-CN" altLang="en-US" sz="3200"/>
              <a:t>，可以</a:t>
            </a:r>
            <a:r>
              <a:rPr lang="zh-CN" altLang="en-US" sz="3200">
                <a:sym typeface="+mn-ea"/>
              </a:rPr>
              <a:t>在礼的准则下怨刺时政</a:t>
            </a:r>
            <a:r>
              <a:rPr lang="zh-CN" altLang="en-US" sz="3200"/>
              <a:t>。近则可以侍奉父母；远可以侍奉君王。还可以多认识鸟兽草木的名称。”</a:t>
            </a:r>
          </a:p>
          <a:p>
            <a:pPr marL="0" indent="0">
              <a:buNone/>
            </a:pPr>
            <a:r>
              <a:rPr lang="zh-CN" altLang="en-US" sz="3200"/>
              <a:t>（二）孔子说：“学生们为什么没有人学诗呢？诗可以激发心志，可以提高观察力，可以培养群体观念，可以学得讽刺方法。近则可以用其中的道理来侍奉父母；远可以用来侍奉君主，还可以多认识鸟兽草木的名称。”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13150" y="2481650"/>
            <a:ext cx="10969200" cy="705600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/>
              <a:t>任务二：精读交流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358845"/>
            <a:ext cx="10969200" cy="705600"/>
          </a:xfrm>
        </p:spPr>
        <p:txBody>
          <a:bodyPr/>
          <a:lstStyle/>
          <a:p>
            <a:r>
              <a:rPr lang="zh-CN" altLang="en-US"/>
              <a:t>活动</a:t>
            </a:r>
            <a:r>
              <a:rPr lang="en-US" altLang="zh-CN"/>
              <a:t>1</a:t>
            </a:r>
            <a:r>
              <a:rPr lang="zh-CN" altLang="en-US"/>
              <a:t>：</a:t>
            </a:r>
            <a:r>
              <a:rPr lang="en-US" altLang="zh-CN"/>
              <a:t>   </a:t>
            </a:r>
            <a:r>
              <a:rPr lang="zh-CN" altLang="en-US"/>
              <a:t>理解文章内容，体会深刻含义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7175" y="1136650"/>
            <a:ext cx="11677650" cy="1062355"/>
          </a:xfrm>
        </p:spPr>
        <p:txBody>
          <a:bodyPr>
            <a:normAutofit fontScale="90000"/>
          </a:bodyPr>
          <a:lstStyle/>
          <a:p>
            <a:pPr marL="0" indent="0">
              <a:buNone/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1．你是如何理解“朝闻道，夕死可矣”这句话的含意的呢？</a:t>
            </a:r>
          </a:p>
          <a:p>
            <a:pPr marL="0" indent="0">
              <a:buNone/>
            </a:pPr>
            <a:endParaRPr lang="zh-CN" altLang="en-US" sz="3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257175" y="2049145"/>
            <a:ext cx="11677650" cy="4508500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答案　这一句话在后世常常被追求真理的人所引用。真理，是每个仁人志士的追求目标，哪怕要付出生命的代价仍矢志不渝。人类之所以有别于动物，在于人类能认识世界，能掌握自然规律，并能利用掌握的规律为人类的生产生活服务，所以“闻道”很重要。领悟了生活的真谛、宇宙中的真理，纵然朝闻夕死，亦会觉得心满意足，不虚此生，否则纵然高寿八百年，不得闻道，亦徒具皮囊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>
              <a:buNone/>
            </a:pPr>
            <a:endParaRPr lang="zh-CN" altLang="en-US" sz="17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5455" y="697230"/>
            <a:ext cx="10968990" cy="10617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3600"/>
              <a:t>       2.</a:t>
            </a:r>
            <a:r>
              <a:rPr lang="zh-CN" altLang="en-US" sz="3600"/>
              <a:t>怎样理解“己所不欲，勿施于人”？</a:t>
            </a: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611505" y="2212975"/>
            <a:ext cx="10968990" cy="410908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3600"/>
              <a:t>       </a:t>
            </a:r>
            <a:r>
              <a:rPr sz="3600"/>
              <a:t>答案　“己所不欲，勿施于人”的意思是：如果自己都不希望被人此般对待，推己及人，自己也不要这般对待他人。这句话表明了孔子“仁”的主张，反映了孔子“仁”的学说的一个方面，也是谈思想品德修养，强调“修己”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2808675"/>
            <a:ext cx="10969200" cy="705600"/>
          </a:xfrm>
        </p:spPr>
        <p:txBody>
          <a:bodyPr>
            <a:noAutofit/>
          </a:bodyPr>
          <a:lstStyle/>
          <a:p>
            <a:pPr algn="ctr"/>
            <a:r>
              <a:rPr lang="zh-CN" altLang="en-US" sz="6000"/>
              <a:t>任务三</a:t>
            </a:r>
            <a:r>
              <a:rPr lang="en-US" altLang="zh-CN" sz="6000"/>
              <a:t>    </a:t>
            </a:r>
            <a:r>
              <a:rPr lang="zh-CN" altLang="en-US" sz="6000"/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05" y="537210"/>
            <a:ext cx="10968990" cy="179070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活动</a:t>
            </a:r>
            <a:r>
              <a:rPr lang="en-US" altLang="zh-CN"/>
              <a:t>1</a:t>
            </a:r>
            <a:r>
              <a:rPr lang="zh-CN" altLang="en-US"/>
              <a:t>：</a:t>
            </a:r>
            <a:r>
              <a:rPr lang="zh-CN" altLang="en-US">
                <a:sym typeface="+mn-ea"/>
              </a:rPr>
              <a:t>结合“见贤思齐焉，见不贤而内自省也”，联系自己的人生成长经历，谈谈你对“自省”的理解与认识。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190" y="2327910"/>
            <a:ext cx="11691620" cy="4759325"/>
          </a:xfrm>
        </p:spPr>
        <p:txBody>
          <a:bodyPr/>
          <a:lstStyle/>
          <a:p>
            <a:endParaRPr lang="zh-CN" altLang="en-US"/>
          </a:p>
          <a:p>
            <a:r>
              <a:rPr lang="zh-CN" altLang="en-US" sz="3200"/>
              <a:t>答案　在成长过程中，我们不免犯错，不要怕；犯了错，也不遮掩；重要的是能对自己的过错进行切实检讨反省，勇于改正；并见贤思齐，见不贤内自省，以别人的过失为鉴，从而完善自己的品德修养，提升自己的人生境界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7465" y="2472125"/>
            <a:ext cx="10969200" cy="705600"/>
          </a:xfrm>
        </p:spPr>
        <p:txBody>
          <a:bodyPr>
            <a:noAutofit/>
          </a:bodyPr>
          <a:lstStyle/>
          <a:p>
            <a:r>
              <a:rPr lang="zh-CN" altLang="en-US" sz="6600">
                <a:sym typeface="+mn-ea"/>
              </a:rPr>
              <a:t>任务群一</a:t>
            </a:r>
            <a:r>
              <a:rPr lang="en-US" altLang="zh-CN" sz="6600">
                <a:sym typeface="+mn-ea"/>
              </a:rPr>
              <a:t> </a:t>
            </a:r>
            <a:r>
              <a:rPr lang="zh-CN" altLang="en-US" sz="6600">
                <a:sym typeface="+mn-ea"/>
              </a:rPr>
              <a:t>积累基础知识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2595" y="608330"/>
            <a:ext cx="11496040" cy="705485"/>
          </a:xfrm>
        </p:spPr>
        <p:txBody>
          <a:bodyPr>
            <a:normAutofit fontScale="90000"/>
          </a:bodyPr>
          <a:lstStyle/>
          <a:p>
            <a:r>
              <a:rPr lang="zh-CN" altLang="en-US" sz="4445">
                <a:sym typeface="+mn-ea"/>
              </a:rPr>
              <a:t>活动</a:t>
            </a:r>
            <a:r>
              <a:rPr lang="en-US" altLang="zh-CN" sz="4445">
                <a:sym typeface="+mn-ea"/>
              </a:rPr>
              <a:t>2.</a:t>
            </a:r>
            <a:r>
              <a:rPr lang="zh-CN" altLang="en-US" sz="4445">
                <a:sym typeface="+mn-ea"/>
              </a:rPr>
              <a:t>结合文本谈谈你对孔子关于“君子”之德的理解。</a:t>
            </a:r>
            <a:r>
              <a:rPr lang="zh-CN" altLang="en-US" sz="4445"/>
              <a:t/>
            </a:r>
            <a:br>
              <a:rPr lang="zh-CN" altLang="en-US" sz="4445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2595" y="1490345"/>
            <a:ext cx="11495405" cy="475932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/>
              <a:t>答案　孔子认为，能够负载社会的道德理想、躬行儒家道德规范，并进而担负起匡复天下重任的现实主体就是所谓的“君子”。在孔子的眼中，“君子”是这样一群人：他们既有丰富的文化和社会知识，又有崇高的道德修养；他们既是社会的道德楷模，同时又担负着引领社会风尚、为建设理想社会制度导航的重任；这些人的身上寄托着社会大众的希望，寄托着人类社会的未来。所以，孔子对“君子”的道德修养提出了一系列要求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3200">
                <a:sym typeface="+mn-ea"/>
              </a:rPr>
              <a:t>概而言之，主要包括如下几方面：首先，作为一名君子，在家里他应该是一名孝子；其次，在国家和君主看来，他应该是一名忠臣，在朋友看来，他应该是一个诚信而值得信赖的人；再次，当面对物质利益的诱惑时，能够做到不会因为追求物质利益而违背社会公义。</a:t>
            </a:r>
            <a:endParaRPr lang="zh-CN" altLang="en-US" sz="3200"/>
          </a:p>
          <a:p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05" y="280035"/>
            <a:ext cx="10968990" cy="1837690"/>
          </a:xfrm>
        </p:spPr>
        <p:txBody>
          <a:bodyPr>
            <a:normAutofit fontScale="90000"/>
          </a:bodyPr>
          <a:lstStyle/>
          <a:p>
            <a:pPr>
              <a:lnSpc>
                <a:spcPct val="130000"/>
              </a:lnSpc>
            </a:pPr>
            <a:r>
              <a:rPr lang="zh-CN" altLang="en-US"/>
              <a:t>活动</a:t>
            </a:r>
            <a:r>
              <a:rPr lang="en-US" altLang="zh-CN"/>
              <a:t>3</a:t>
            </a:r>
            <a:r>
              <a:rPr lang="zh-CN" altLang="en-US"/>
              <a:t>：“人而不仁，如礼何？人而不仁，如乐何”比较含蓄地指明了“礼乐”和“仁”的关系，请谈谈你的理解。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5570" y="2610485"/>
            <a:ext cx="11938000" cy="3639185"/>
          </a:xfrm>
        </p:spPr>
        <p:txBody>
          <a:bodyPr>
            <a:noAutofit/>
          </a:bodyPr>
          <a:lstStyle/>
          <a:p>
            <a:r>
              <a:rPr lang="zh-CN" altLang="en-US" sz="3200"/>
              <a:t>答案　乐是表达人们思想情感的一种形式，在古代，它也是礼的一部分。礼与乐都是外在的表现，而仁则是人们内心的道德情感和要求，所以礼乐必须反映人们的仁德，没有仁德，作为外在形式的礼乐也就失去了意义。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608330"/>
            <a:ext cx="10968990" cy="1304290"/>
          </a:xfrm>
        </p:spPr>
        <p:txBody>
          <a:bodyPr>
            <a:normAutofit fontScale="90000"/>
          </a:bodyPr>
          <a:lstStyle/>
          <a:p>
            <a:r>
              <a:rPr lang="zh-CN" altLang="en-US"/>
              <a:t>活动</a:t>
            </a:r>
            <a:r>
              <a:rPr lang="en-US" altLang="zh-CN"/>
              <a:t>4</a:t>
            </a:r>
            <a:r>
              <a:rPr lang="zh-CN" altLang="en-US"/>
              <a:t>：</a:t>
            </a:r>
            <a:r>
              <a:rPr lang="en-US" altLang="zh-CN"/>
              <a:t>孔子善用对比说理。请分别从“个人修养”和“社会文化”两个角度理解“质胜文则野，文胜质则史”。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2173605"/>
            <a:ext cx="10968990" cy="40760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/>
              <a:t>答案　(1)从个人修养的角度来理解：“质”是指质朴的品质，“文”则是指文化的修养。那么，“质胜文则野”就是指一个人没有文化修养就会很粗俗；“文胜质则史”就是指一个人过于注重文采就会显得浮夸，注重繁文缛节而不切实际。</a:t>
            </a:r>
            <a:endParaRPr lang="zh-CN" altLang="en-US" sz="2840"/>
          </a:p>
        </p:txBody>
      </p:sp>
    </p:spTree>
    <p:custDataLst>
      <p:tags r:id="rId1"/>
    </p:custData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608330"/>
            <a:ext cx="10968990" cy="586867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ym typeface="+mn-ea"/>
              </a:rPr>
              <a:t>(2)从社会文化的角度来理解：“质”是指人类朴素的本质，“文”则指文化的累积。那么，“质胜文则野”就是指人类没有文化，就会像原始人一样粗野、落后；“文胜质则史”就是指文化过于发达后人类失去了原来朴素的本质，显得虚浮而没有根基。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2710250"/>
            <a:ext cx="10969200" cy="705600"/>
          </a:xfrm>
        </p:spPr>
        <p:txBody>
          <a:bodyPr>
            <a:noAutofit/>
          </a:bodyPr>
          <a:lstStyle/>
          <a:p>
            <a:r>
              <a:rPr lang="zh-CN" altLang="en-US" sz="6000"/>
              <a:t>学习任务群三　综合拓展任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330" y="608330"/>
            <a:ext cx="10968990" cy="503618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/>
              <a:t>任务一：</a:t>
            </a:r>
            <a:r>
              <a:rPr lang="zh-CN" altLang="en-US">
                <a:sym typeface="+mn-ea"/>
              </a:rPr>
              <a:t>学了《〈论语〉十二章》之后，你受到哪些启发？对自己应该作怎样的要求？在生活中如何践行“仁”？请结合篇章中的具体条目来谈一谈你的看法。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5240" y="1049710"/>
            <a:ext cx="10969200" cy="47592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200">
                <a:sym typeface="+mn-ea"/>
              </a:rPr>
              <a:t>【参考示例】(观点一)克己复礼：克制自己，归复到礼的规定。生活中，我们都会有很多欲望，有些欲望是合理的，而有些欲望是不合理的甚至是不合规的。比如教学楼前的月季花开了，许多同学都有想要摘取的欲望，但是学校的规章制度有明确的规定：不得损坏公物。月季花是公物，所以我们就要抵制住内心的欲望，这样做就是仁了。</a:t>
            </a:r>
            <a:endParaRPr lang="zh-CN" altLang="en-US" sz="3200"/>
          </a:p>
          <a:p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330" y="658495"/>
            <a:ext cx="10968990" cy="5591175"/>
          </a:xfrm>
        </p:spPr>
        <p:txBody>
          <a:bodyPr>
            <a:noAutofit/>
          </a:bodyPr>
          <a:lstStyle/>
          <a:p>
            <a:r>
              <a:rPr lang="zh-CN" altLang="en-US" sz="3200">
                <a:sym typeface="+mn-ea"/>
              </a:rPr>
              <a:t>(观点二)己所不欲，勿施于人。生活中，我们总是希望别人对我们好一点，但很少想到自己对别人好一点。我们总是希望老师多关注自己一点，多关心自己一点，多理解自己一点，可是我们是否曾想过，我们是否也曾关注过老师，关心过老师，理解过老师内心的苦衷呢？也许，我们总希望朋友多为自己做一点事，爸妈多给自己一点爱、一点理解……从今天开始，当我们想到这一点的时候，希望大家都能够想到这句话：己所不欲，勿施于人。</a:t>
            </a:r>
          </a:p>
        </p:txBody>
      </p:sp>
      <p:pic>
        <p:nvPicPr>
          <p:cNvPr id="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388600" y="12331700"/>
            <a:ext cx="342900" cy="254000"/>
          </a:xfrm>
          <a:prstGeom prst="cube">
            <a:avLst/>
          </a:prstGeom>
        </p:spPr>
      </p:pic>
    </p:spTree>
    <p:custDataLst>
      <p:tags r:id="rId1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020032767181013_b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635" y="635"/>
            <a:ext cx="12192635" cy="6958965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9955" y="853440"/>
            <a:ext cx="10882630" cy="52533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作者：孔子(前551—前479)，名丘，字仲尼，春秋时代鲁国陬邑人，我国古代著名的思想家、教育家，儒家学派的创始人。相传有弟子三千，贤弟子七十二人，孔子曾带领弟子周游列国14年。其思想核心是“仁”。其学说对中国乃至世界都有极深远的影响，孔子也位于“世界十大文化名人”之列。</a:t>
            </a:r>
          </a:p>
          <a:p>
            <a:pPr marL="0" indent="0">
              <a:buNone/>
            </a:pPr>
            <a:r>
              <a:rPr lang="zh-CN" altLang="en-US" sz="36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主要作品：修《诗》《书》，定《礼》《乐》，序《周易》，作《春秋》。</a:t>
            </a:r>
          </a:p>
          <a:p>
            <a:pPr marL="0" indent="0">
              <a:buNone/>
            </a:pPr>
            <a:endParaRPr lang="zh-CN" altLang="en-US" sz="36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2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75" y="128340"/>
            <a:ext cx="10969200" cy="705600"/>
          </a:xfrm>
        </p:spPr>
        <p:txBody>
          <a:bodyPr/>
          <a:lstStyle/>
          <a:p>
            <a:r>
              <a:rPr lang="en-US" altLang="zh-CN"/>
              <a:t>2.</a:t>
            </a:r>
            <a:r>
              <a:rPr lang="zh-CN" altLang="en-US"/>
              <a:t>时代背景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5255" y="833755"/>
            <a:ext cx="11951970" cy="55632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孔子所处的时代是春秋末期，原有的政治规则和伦理道德逐渐被颠覆，礼崩乐坏，诸侯割据，互相征伐，周王室日渐衰微。孔子对社会的动荡深感忧虑，希望借助周朝原有的礼仪，重新建立井然的统治秩序，强调“君君，臣臣，父父，子子”。同时反对暴政，强调“仁者爱人”，要求各人以自我克制和礼让的态度调和社会矛盾。所以，他一方面教授弟子学习礼仪；一方面积极入世，希望施展自己的政治抱负，实现自己的理想。他说：“苟有用我者，期月而已可也，三年有成。”真是踌躇满志。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11575" y="318825"/>
            <a:ext cx="10969200" cy="4759200"/>
          </a:xfrm>
        </p:spPr>
        <p:txBody>
          <a:bodyPr>
            <a:noAutofit/>
          </a:bodyPr>
          <a:lstStyle/>
          <a:p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他最初做中都宰，一年之后，升为司空，又升为大司寇。先是用外交手段收回了被齐国占领的鲁国城池，后又诛杀了乱臣少正卯。治理国家仅仅三个月，路不拾遗，四方之客都宾至如归。齐国害怕孔子执政会使鲁国强大，威胁自己，所以送了一些美女给鲁君，鲁君于是耽于享乐，不理朝政。孔子见自己的抱负难以施展，被迫离开鲁国，周游宋、卫、陈、蔡、齐等国，开始了十四年颠沛流离的生活，常遭困厄，都不受重用。最后只得返回鲁国，专心修订《诗》《书》《礼》《乐》，教授弟子。鲁哀公十年，孔子卒。 </a:t>
            </a:r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320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 descr="u=1832876430,2647513697&amp;fm=173&amp;s=75F81BD54BA3C6CA18BCE86403005063&amp;w=590&amp;h=467&amp;im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15" y="-130175"/>
            <a:ext cx="11952605" cy="6988175"/>
          </a:xfrm>
          <a:prstGeom prst="rect">
            <a:avLst/>
          </a:prstGeom>
        </p:spPr>
      </p:pic>
      <p:pic>
        <p:nvPicPr>
          <p:cNvPr id="4" name="图片 3" descr="u=3516165294,610057906&amp;fm=26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-10160"/>
            <a:ext cx="11844020" cy="72231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298450" y="206375"/>
            <a:ext cx="9799320" cy="833755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/>
              <a:t>3.</a:t>
            </a:r>
            <a:r>
              <a:rPr lang="zh-CN" altLang="zh-CN"/>
              <a:t>文学常识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459105" y="1437005"/>
            <a:ext cx="11873865" cy="4796790"/>
          </a:xfrm>
        </p:spPr>
        <p:txBody>
          <a:bodyPr>
            <a:noAutofit/>
          </a:bodyPr>
          <a:lstStyle/>
          <a:p>
            <a:pPr algn="l"/>
            <a:r>
              <a:rPr lang="en-US" altLang="zh-CN" sz="2700"/>
              <a:t>      </a:t>
            </a:r>
            <a:r>
              <a:rPr lang="zh-CN" altLang="en-US" sz="2700"/>
              <a:t>（</a:t>
            </a:r>
            <a:r>
              <a:rPr lang="en-US" altLang="zh-CN" sz="2700"/>
              <a:t>1</a:t>
            </a:r>
            <a:r>
              <a:rPr lang="zh-CN" altLang="en-US" sz="2700"/>
              <a:t>）</a:t>
            </a:r>
            <a:r>
              <a:rPr lang="en-US" altLang="zh-CN" sz="2700">
                <a:sym typeface="+mn-ea"/>
              </a:rPr>
              <a:t>《论语》</a:t>
            </a:r>
          </a:p>
          <a:p>
            <a:pPr algn="l"/>
            <a:r>
              <a:rPr lang="en-US" altLang="zh-CN" sz="2700">
                <a:sym typeface="+mn-ea"/>
              </a:rPr>
              <a:t>       </a:t>
            </a:r>
            <a:r>
              <a:rPr lang="en-US" altLang="zh-CN" sz="2700"/>
              <a:t>《论语》是一部语录体的散文集，它是孔子的门人和再传弟子所辑录的孔子及其弟子的言行录，全面地反映了孔子的哲学、政治、文化和教育思想，是关于儒家思想的最重要著作。宋儒把《论语》《大学》《中庸》和《孟子》合称为“四书”。《论语》共20篇，每篇又分若干章，不相连属；言简义丰，含蓄凝练，包含了孔子渊博的学识和丰富的生活经验；在记言的同时，传达了人物的神情态度</a:t>
            </a:r>
            <a:r>
              <a:rPr lang="zh-CN" altLang="en-US" sz="2700"/>
              <a:t>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08075" y="905510"/>
            <a:ext cx="10702925" cy="4759325"/>
          </a:xfrm>
        </p:spPr>
        <p:txBody>
          <a:bodyPr>
            <a:noAutofit/>
          </a:bodyPr>
          <a:lstStyle/>
          <a:p>
            <a:r>
              <a:rPr lang="zh-CN" altLang="en-US" sz="2800"/>
              <a:t>2．兴、观、群、怨</a:t>
            </a:r>
          </a:p>
          <a:p>
            <a:r>
              <a:rPr lang="zh-CN" altLang="en-US" sz="2800"/>
              <a:t>这是孔子对“诗”的作用的高度概括，是对“诗”的美学作用和社会教育作用的深刻认识，开创了中国文学批评史的源头。“兴”指诗歌的具体艺术形象可以激发人的感情，引起联想、想象活动，在感情的涌动中获得审美享受。“观”是说通过诗歌可以了解社会政治与道德风尚以及作者的思想感情。“群”是指诗歌可以使社会人群交流思想感情，统一认识，促进社会的和谐与团结。“怨”是强调诗歌可以表达对社会不合理现象的不满与批判。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1505" y="553720"/>
            <a:ext cx="10968990" cy="5494020"/>
          </a:xfrm>
        </p:spPr>
        <p:txBody>
          <a:bodyPr>
            <a:normAutofit/>
          </a:bodyPr>
          <a:lstStyle/>
          <a:p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3</a:t>
            </a:r>
            <a:r>
              <a:rPr lang="zh-CN" altLang="en-US">
                <a:sym typeface="+mn-ea"/>
              </a:rPr>
              <a:t>）君子：古代统治者和一般贵族男子的通称；有道德的人；妻称夫或青年女子称恋人。</a:t>
            </a:r>
            <a:r>
              <a:rPr lang="zh-CN" altLang="en-US"/>
              <a:t/>
            </a:r>
            <a:br>
              <a:rPr lang="zh-CN" altLang="en-US"/>
            </a:br>
            <a:r>
              <a:rPr lang="zh-CN" altLang="en-US">
                <a:sym typeface="+mn-ea"/>
              </a:rPr>
              <a:t>（</a:t>
            </a:r>
            <a:r>
              <a:rPr lang="en-US" altLang="zh-CN">
                <a:sym typeface="+mn-ea"/>
              </a:rPr>
              <a:t>4</a:t>
            </a:r>
            <a:r>
              <a:rPr lang="zh-CN" altLang="en-US">
                <a:sym typeface="+mn-ea"/>
              </a:rPr>
              <a:t>）六艺：既可以指礼、乐、射、御、书、数六种科目，即礼仪、音乐、射箭、驾车、识字和计算。也可以指儒家的“六经”，即《乐》《诗》《礼》《书》《春秋》《易》。</a:t>
            </a:r>
            <a:r>
              <a:rPr lang="zh-CN" altLang="en-US"/>
              <a:t/>
            </a:r>
            <a:br>
              <a:rPr lang="zh-CN" altLang="en-US"/>
            </a:br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3950,&quot;width&quot;:14865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空白演示"/>
  <p:tag name="KSO_WM_UNIT_SHOW_EDIT_AREA_INDICATION" val="1"/>
  <p:tag name="KSO_WM_UNIT_TYPE" val="a"/>
  <p:tag name="KSO_WM_UNIT_VALUE" val="2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输入您的封面副标题"/>
  <p:tag name="KSO_WM_UNIT_SHOW_EDIT_AREA_INDICATION" val="1"/>
  <p:tag name="KSO_WM_UNIT_TYPE" val="b"/>
  <p:tag name="KSO_WM_UNIT_VALUE" val="11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2324</Words>
  <Application>Microsoft Office PowerPoint</Application>
  <PresentationFormat>自定义</PresentationFormat>
  <Paragraphs>135</Paragraphs>
  <Slides>38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Office 主题​​</vt:lpstr>
      <vt:lpstr>第4课《论语》十二章　 </vt:lpstr>
      <vt:lpstr>任务情境 </vt:lpstr>
      <vt:lpstr>任务群一 积累基础知识</vt:lpstr>
      <vt:lpstr>PowerPoint 演示文稿</vt:lpstr>
      <vt:lpstr>2.时代背景</vt:lpstr>
      <vt:lpstr>PowerPoint 演示文稿</vt:lpstr>
      <vt:lpstr>3.文学常识</vt:lpstr>
      <vt:lpstr>PowerPoint 演示文稿</vt:lpstr>
      <vt:lpstr>（3）君子：古代统治者和一般贵族男子的通称；有道德的人；妻称夫或青年女子称恋人。 （4）六艺：既可以指礼、乐、射、御、书、数六种科目，即礼仪、音乐、射箭、驾车、识字和计算。也可以指儒家的“六经”，即《乐》《诗》《礼》《书》《春秋》《易》。 </vt:lpstr>
      <vt:lpstr>任务群二   文本研习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任务二：精读交流</vt:lpstr>
      <vt:lpstr>活动1：   理解文章内容，体会深刻含义</vt:lpstr>
      <vt:lpstr>PowerPoint 演示文稿</vt:lpstr>
      <vt:lpstr>任务三    合作探究</vt:lpstr>
      <vt:lpstr>活动1：结合“见贤思齐焉，见不贤而内自省也”，联系自己的人生成长经历，谈谈你对“自省”的理解与认识。</vt:lpstr>
      <vt:lpstr>活动2.结合文本谈谈你对孔子关于“君子”之德的理解。 </vt:lpstr>
      <vt:lpstr>PowerPoint 演示文稿</vt:lpstr>
      <vt:lpstr>活动3：“人而不仁，如礼何？人而不仁，如乐何”比较含蓄地指明了“礼乐”和“仁”的关系，请谈谈你的理解。</vt:lpstr>
      <vt:lpstr>活动4：孔子善用对比说理。请分别从“个人修养”和“社会文化”两个角度理解“质胜文则野，文胜质则史”。</vt:lpstr>
      <vt:lpstr>(2)从社会文化的角度来理解：“质”是指人类朴素的本质，“文”则指文化的累积。那么，“质胜文则野”就是指人类没有文化，就会像原始人一样粗野、落后；“文胜质则史”就是指文化过于发达后人类失去了原来朴素的本质，显得虚浮而没有根基。 </vt:lpstr>
      <vt:lpstr>学习任务群三　综合拓展任</vt:lpstr>
      <vt:lpstr>任务一：学了《〈论语〉十二章》之后，你受到哪些启发？对自己应该作怎样的要求？在生活中如何践行“仁”？请结合篇章中的具体条目来谈一谈你的看法。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第4课《论语》十二章　 </dc:title>
  <dc:creator>rbm.xkw.com</dc:creator>
  <cp:lastModifiedBy>hj</cp:lastModifiedBy>
  <cp:revision>2</cp:revision>
  <cp:lastPrinted>2021-08-21T22:01:22Z</cp:lastPrinted>
  <dcterms:created xsi:type="dcterms:W3CDTF">2021-08-21T22:01:22Z</dcterms:created>
  <dcterms:modified xsi:type="dcterms:W3CDTF">2021-08-26T09:34:31Z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