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15" r:id="rId3"/>
    <p:sldId id="316" r:id="rId4"/>
    <p:sldId id="317" r:id="rId5"/>
    <p:sldId id="319" r:id="rId6"/>
    <p:sldId id="320" r:id="rId7"/>
    <p:sldId id="321" r:id="rId8"/>
    <p:sldId id="322" r:id="rId9"/>
    <p:sldId id="323" r:id="rId10"/>
    <p:sldId id="318" r:id="rId11"/>
    <p:sldId id="324" r:id="rId12"/>
    <p:sldId id="337" r:id="rId13"/>
    <p:sldId id="309" r:id="rId14"/>
    <p:sldId id="325" r:id="rId15"/>
    <p:sldId id="310" r:id="rId16"/>
    <p:sldId id="340" r:id="rId17"/>
    <p:sldId id="313" r:id="rId18"/>
    <p:sldId id="341" r:id="rId19"/>
    <p:sldId id="338" r:id="rId20"/>
    <p:sldId id="339" r:id="rId21"/>
    <p:sldId id="314" r:id="rId22"/>
    <p:sldId id="342" r:id="rId23"/>
  </p:sldIdLst>
  <p:sldSz cx="12192000" cy="685800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00FF00"/>
    <a:srgbClr val="0066FF"/>
    <a:srgbClr val="0000CC"/>
    <a:srgbClr val="9954CC"/>
    <a:srgbClr val="FB4A2D"/>
    <a:srgbClr val="21CF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58" y="18"/>
      </p:cViewPr>
      <p:guideLst>
        <p:guide orient="horz" pos="2160"/>
        <p:guide pos="3840"/>
      </p:guideLst>
    </p:cSldViewPr>
  </p:slideViewPr>
  <p:notesTextViewPr>
    <p:cViewPr>
      <p:scale>
        <a:sx n="1" d="1"/>
        <a:sy n="1" d="1"/>
      </p:scale>
      <p:origin x="0" y="0"/>
    </p:cViewPr>
  </p:notesTextViewPr>
  <p:sorterViewPr>
    <p:cViewPr>
      <p:scale>
        <a:sx n="100" d="100"/>
        <a:sy n="100" d="100"/>
      </p:scale>
      <p:origin x="0" y="4254"/>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5.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a:latin typeface="+mn-lt"/>
                <a:ea typeface="+mn-ea"/>
              </a:defRPr>
            </a:lvl1pPr>
          </a:lstStyle>
          <a:p>
            <a:pPr>
              <a:defRPr/>
            </a:pPr>
            <a:fld id="{C4A82CAA-D00C-45D4-A847-40A61B222DDA}" type="datetimeFigureOut">
              <a:rPr lang="zh-CN" altLang="en-US"/>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ct val="0"/>
              </a:spcBef>
              <a:spcAft>
                <a:spcPct val="0"/>
              </a:spcAft>
              <a:defRPr sz="1200">
                <a:latin typeface="+mn-lt"/>
                <a:ea typeface="+mn-ea"/>
              </a:defRPr>
            </a:lvl1pPr>
          </a:lstStyle>
          <a:p>
            <a:pPr>
              <a:defRPr/>
            </a:pPr>
            <a:fld id="{A12FEA24-3F09-4ED8-979D-09004BBA99C9}" type="slidenum">
              <a:rPr lang="zh-CN" altLang="en-US"/>
              <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16385" name="幻灯片图像占位符 1"/>
          <p:cNvSpPr>
            <a:spLocks noGrp="1" noRot="1" noChangeAspect="1" noTextEdit="1"/>
          </p:cNvSpPr>
          <p:nvPr>
            <p:ph type="sldImg"/>
          </p:nvPr>
        </p:nvSpPr>
        <p:spPr bwMode="auto">
          <a:noFill/>
          <a:ln>
            <a:solidFill>
              <a:srgbClr val="000000"/>
            </a:solidFill>
            <a:miter lim="800000"/>
          </a:ln>
        </p:spPr>
      </p:sp>
      <p:sp>
        <p:nvSpPr>
          <p:cNvPr id="1638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7411"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a:defRPr/>
            </a:pPr>
            <a:fld id="{44128CC6-7737-4FF8-99F2-700490EFC78A}" type="slidenum">
              <a:rPr lang="zh-CN" altLang="en-US" sz="1200">
                <a:latin typeface="+mn-lt"/>
                <a:ea typeface="+mn-ea"/>
              </a:rPr>
              <a:t>2</a:t>
            </a:fld>
            <a:endParaRPr lang="en-US" altLang="zh-CN" sz="1200">
              <a:latin typeface="+mn-lt"/>
              <a:ea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656BBA1-4E27-45EE-8110-751D0EE2EF43}"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567FE1C-5D46-4EE8-9FEF-3528AFDA5379}" type="slidenum">
              <a:rPr lang="zh-CN" altLang="en-US"/>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103244B-6A78-492D-AA31-AF393F8EE02A}"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807621D-592F-4DBF-A1C0-2DA5A93955D9}" type="slidenum">
              <a:rPr lang="zh-CN" altLang="en-US"/>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AF57D9A-B968-4FAC-B3D9-94FDDB352F8F}"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B60CB5-976A-493C-88D5-300C04F942B0}" type="slidenum">
              <a:rPr lang="zh-CN"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4120133-4411-46D5-995A-30EB3442CDCA}"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6CA667A-508C-45A5-8B77-BA0B775A8D2B}" type="slidenum">
              <a:rPr lang="zh-CN" altLang="en-US"/>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921741B-3EF7-41F4-969C-3AB196A4537C}"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F59324D-E785-43E1-87D3-468D606DA9AD}" type="slidenum">
              <a:rPr lang="zh-CN" altLang="en-US"/>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0E94B0D-885D-4E84-A7FB-31024F1BED60}"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587C50A-ABF2-4F72-B7CD-AC3C10CDA663}" type="slidenum">
              <a:rPr lang="zh-CN" altLang="en-US"/>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50EDF1B-3D96-4DBD-9744-1283C6DB0B4A}" type="datetimeFigureOut">
              <a:rPr lang="zh-CN" altLang="en-US"/>
              <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30E3605-D21D-4A16-8912-B77DDF778B82}" type="slidenum">
              <a:rPr lang="zh-CN" altLang="en-US"/>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B738D45-196D-4DEB-8B8F-28B1E43C5784}" type="datetimeFigureOut">
              <a:rPr lang="zh-CN" altLang="en-US"/>
              <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FB490AA-7F71-4297-8299-F586804AFF85}" type="slidenum">
              <a:rPr lang="zh-CN" altLang="en-US"/>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6EDE515E-9137-438D-90B9-40BE78DBF8F5}" type="datetimeFigureOut">
              <a:rPr lang="zh-CN" altLang="en-US"/>
              <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CAB4F1C-378A-48BA-BDB7-7D02106902F2}" type="slidenum">
              <a:rPr lang="zh-CN" altLang="en-US"/>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BBCF2A5-3095-483C-8B17-52ED1622163D}"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FFC85EF-DD88-4278-A76D-34277ABFF64A}" type="slidenum">
              <a:rPr lang="zh-CN" altLang="en-US"/>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17180F4-1891-4B4E-B72D-05A778FB824E}"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DDD25BD-B953-4BF6-B986-678C38B651E0}" type="slidenum">
              <a:rPr lang="zh-CN" altLang="en-US"/>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a:solidFill>
                  <a:schemeClr val="tx1">
                    <a:tint val="75000"/>
                  </a:schemeClr>
                </a:solidFill>
                <a:latin typeface="+mn-lt"/>
                <a:ea typeface="+mn-ea"/>
              </a:defRPr>
            </a:lvl1pPr>
          </a:lstStyle>
          <a:p>
            <a:pPr>
              <a:defRPr/>
            </a:pPr>
            <a:fld id="{694E70AE-3DF3-4B94-821C-027CFDF4B5D5}" type="datetimeFigureOut">
              <a:rPr lang="zh-CN" altLang="en-US"/>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ct val="0"/>
              </a:spcBef>
              <a:spcAft>
                <a:spcPct val="0"/>
              </a:spcAft>
              <a:defRPr sz="1200">
                <a:solidFill>
                  <a:schemeClr val="tx1">
                    <a:tint val="75000"/>
                  </a:schemeClr>
                </a:solidFill>
                <a:latin typeface="+mn-lt"/>
                <a:ea typeface="+mn-ea"/>
              </a:defRPr>
            </a:lvl1pPr>
          </a:lstStyle>
          <a:p>
            <a:pPr>
              <a:defRPr/>
            </a:pPr>
            <a:fld id="{65A242D9-E76A-4DBB-BE08-FD794A6DF6BA}" type="slidenum">
              <a:rPr lang="zh-CN" altLang="en-US"/>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10.png" /><Relationship Id="rId4"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6.jpeg" /><Relationship Id="rId4"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4337"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cxnSp>
        <p:nvCxnSpPr>
          <p:cNvPr id="22" name="直接连接符 21"/>
          <p:cNvCxnSpPr/>
          <p:nvPr/>
        </p:nvCxnSpPr>
        <p:spPr>
          <a:xfrm>
            <a:off x="7024688" y="439738"/>
            <a:ext cx="823912" cy="2974975"/>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sp>
        <p:nvSpPr>
          <p:cNvPr id="25" name="等腰三角形 24"/>
          <p:cNvSpPr/>
          <p:nvPr/>
        </p:nvSpPr>
        <p:spPr>
          <a:xfrm rot="5400000">
            <a:off x="8251825" y="2181225"/>
            <a:ext cx="508000" cy="508000"/>
          </a:xfrm>
          <a:prstGeom prst="triangle">
            <a:avLst/>
          </a:prstGeom>
          <a:solidFill>
            <a:srgbClr val="FFCC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26" name="直接连接符 25"/>
          <p:cNvCxnSpPr/>
          <p:nvPr/>
        </p:nvCxnSpPr>
        <p:spPr>
          <a:xfrm flipH="1" flipV="1">
            <a:off x="4765675" y="5367338"/>
            <a:ext cx="3486150" cy="93345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7" name="等腰三角形 26"/>
          <p:cNvSpPr/>
          <p:nvPr/>
        </p:nvSpPr>
        <p:spPr>
          <a:xfrm rot="16981696">
            <a:off x="4708525" y="5246688"/>
            <a:ext cx="274637" cy="27463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30" name="等腰三角形 29"/>
          <p:cNvSpPr/>
          <p:nvPr/>
        </p:nvSpPr>
        <p:spPr>
          <a:xfrm rot="900000">
            <a:off x="3263900" y="515938"/>
            <a:ext cx="5688013" cy="4821237"/>
          </a:xfrm>
          <a:prstGeom prst="triangle">
            <a:avLst/>
          </a:prstGeom>
          <a:noFill/>
          <a:ln w="57150" cap="flat" cmpd="sng" algn="ctr">
            <a:solidFill>
              <a:srgbClr val="FFFF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nchor="ctr"/>
          <a:lstStyle/>
          <a:p>
            <a:pPr algn="ctr" fontAlgn="auto">
              <a:spcBef>
                <a:spcPct val="0"/>
              </a:spcBef>
              <a:spcAft>
                <a:spcPct val="0"/>
              </a:spcAft>
              <a:defRPr/>
            </a:pPr>
            <a:endParaRPr lang="zh-CN" altLang="en-US"/>
          </a:p>
        </p:txBody>
      </p:sp>
      <p:pic>
        <p:nvPicPr>
          <p:cNvPr id="14343" name="Picture 3" descr="F:\案例\book_bg.jpg"/>
          <p:cNvPicPr>
            <a:picLocks noChangeAspect="1" noChangeArrowheads="1"/>
          </p:cNvPicPr>
          <p:nvPr/>
        </p:nvPicPr>
        <p:blipFill>
          <a:blip r:embed="rId2"/>
          <a:srcRect l="25504" t="18674" r="27930" b="55655"/>
          <a:stretch>
            <a:fillRect/>
          </a:stretch>
        </p:blipFill>
        <p:spPr bwMode="auto">
          <a:xfrm>
            <a:off x="3262313" y="1433513"/>
            <a:ext cx="5676900" cy="1760537"/>
          </a:xfrm>
          <a:prstGeom prst="rect">
            <a:avLst/>
          </a:prstGeom>
          <a:noFill/>
          <a:ln w="9525">
            <a:noFill/>
            <a:miter lim="800000"/>
          </a:ln>
        </p:spPr>
      </p:pic>
      <p:pic>
        <p:nvPicPr>
          <p:cNvPr id="14344" name="Picture 3" descr="F:\案例\book_bg.jpg"/>
          <p:cNvPicPr>
            <a:picLocks noChangeAspect="1" noChangeArrowheads="1"/>
          </p:cNvPicPr>
          <p:nvPr/>
        </p:nvPicPr>
        <p:blipFill>
          <a:blip r:embed="rId2"/>
          <a:srcRect l="13637" t="48923" r="18192" b="37546"/>
          <a:stretch>
            <a:fillRect/>
          </a:stretch>
        </p:blipFill>
        <p:spPr bwMode="auto">
          <a:xfrm>
            <a:off x="1814513" y="3506788"/>
            <a:ext cx="8312150" cy="928687"/>
          </a:xfrm>
          <a:prstGeom prst="rect">
            <a:avLst/>
          </a:prstGeom>
          <a:noFill/>
          <a:ln w="9525">
            <a:noFill/>
            <a:miter lim="800000"/>
          </a:ln>
        </p:spPr>
      </p:pic>
      <p:sp>
        <p:nvSpPr>
          <p:cNvPr id="14346" name="文本框 33"/>
          <p:cNvSpPr txBox="1">
            <a:spLocks noChangeArrowheads="1"/>
          </p:cNvSpPr>
          <p:nvPr/>
        </p:nvSpPr>
        <p:spPr bwMode="auto">
          <a:xfrm>
            <a:off x="2736533" y="1512570"/>
            <a:ext cx="6026150" cy="1844675"/>
          </a:xfrm>
          <a:prstGeom prst="rect">
            <a:avLst/>
          </a:prstGeom>
          <a:noFill/>
          <a:ln w="9525">
            <a:noFill/>
            <a:miter lim="800000"/>
          </a:ln>
        </p:spPr>
        <p:txBody>
          <a:bodyPr wrap="none">
            <a:spAutoFit/>
          </a:bodyPr>
          <a:lstStyle/>
          <a:p>
            <a:pPr algn="ctr"/>
            <a:r>
              <a:rPr lang="zh-CN" altLang="en-US" sz="11500" b="1">
                <a:solidFill>
                  <a:srgbClr val="FFFF00"/>
                </a:solidFill>
                <a:latin typeface="微软雅黑" pitchFamily="34" charset="-122"/>
                <a:ea typeface="微软雅黑" pitchFamily="34" charset="-122"/>
              </a:rPr>
              <a:t>新闻采访</a:t>
            </a:r>
            <a:endParaRPr lang="en-US" altLang="zh-CN" sz="11500" b="1">
              <a:solidFill>
                <a:srgbClr val="FFFF00"/>
              </a:solidFill>
              <a:latin typeface="微软雅黑" pitchFamily="34" charset="-122"/>
              <a:ea typeface="微软雅黑" pitchFamily="34" charset="-122"/>
            </a:endParaRPr>
          </a:p>
        </p:txBody>
      </p:sp>
      <p:pic>
        <p:nvPicPr>
          <p:cNvPr id="14347" name="Picture 4" descr="https://timgsa.baidu.com/timg?image&amp;quality=80&amp;size=b9999_10000&amp;sec=1536733135046&amp;di=8119d67551b1bc2e973f1a597d055a12&amp;imgtype=0&amp;src=http%3A%2F%2Fpic.58pic.com%2F58pic%2F11%2F65%2F36%2F89b58PICdju.jpg"/>
          <p:cNvPicPr>
            <a:picLocks noChangeAspect="1" noChangeArrowheads="1"/>
          </p:cNvPicPr>
          <p:nvPr/>
        </p:nvPicPr>
        <p:blipFill>
          <a:blip r:embed="rId3"/>
          <a:srcRect l="13831" r="8511" b="2454"/>
          <a:stretch>
            <a:fillRect/>
          </a:stretch>
        </p:blipFill>
        <p:spPr bwMode="auto">
          <a:xfrm>
            <a:off x="5057775" y="4665663"/>
            <a:ext cx="2219325" cy="2192337"/>
          </a:xfrm>
          <a:prstGeom prst="rect">
            <a:avLst/>
          </a:prstGeom>
          <a:noFill/>
          <a:ln w="9525">
            <a:noFill/>
            <a:miter lim="800000"/>
          </a:ln>
        </p:spPr>
      </p:pic>
    </p:spTree>
  </p:cSld>
  <p:clrMapOvr>
    <a:masterClrMapping/>
  </p:clrMapOvr>
  <p:transition>
    <p:dissolv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4577"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pic>
        <p:nvPicPr>
          <p:cNvPr id="24578" name="Picture 3" descr="F:\案例\book_bg.jpg"/>
          <p:cNvPicPr>
            <a:picLocks noChangeAspect="1" noChangeArrowheads="1"/>
          </p:cNvPicPr>
          <p:nvPr/>
        </p:nvPicPr>
        <p:blipFill>
          <a:blip r:embed="rId2"/>
          <a:stretch>
            <a:fillRect/>
          </a:stretch>
        </p:blipFill>
        <p:spPr bwMode="auto">
          <a:xfrm>
            <a:off x="0" y="-14288"/>
            <a:ext cx="12192000" cy="6858001"/>
          </a:xfrm>
          <a:prstGeom prst="rect">
            <a:avLst/>
          </a:prstGeom>
          <a:noFill/>
          <a:ln w="9525">
            <a:noFill/>
            <a:miter lim="800000"/>
          </a:ln>
        </p:spPr>
      </p:pic>
      <p:grpSp>
        <p:nvGrpSpPr>
          <p:cNvPr id="24579" name="组合 11"/>
          <p:cNvGrpSpPr/>
          <p:nvPr/>
        </p:nvGrpSpPr>
        <p:grpSpPr>
          <a:xfrm>
            <a:off x="720725" y="981075"/>
            <a:ext cx="10752138" cy="4895850"/>
            <a:chOff x="2062758" y="1611195"/>
            <a:chExt cx="8066484" cy="3672408"/>
          </a:xfrm>
        </p:grpSpPr>
        <p:sp>
          <p:nvSpPr>
            <p:cNvPr id="13" name="矩形 12"/>
            <p:cNvSpPr/>
            <p:nvPr/>
          </p:nvSpPr>
          <p:spPr>
            <a:xfrm>
              <a:off x="2062758" y="1611195"/>
              <a:ext cx="4033838" cy="3672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 name="矩形 13"/>
            <p:cNvSpPr/>
            <p:nvPr/>
          </p:nvSpPr>
          <p:spPr>
            <a:xfrm>
              <a:off x="6096596" y="1611195"/>
              <a:ext cx="4032646" cy="36724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sp>
        <p:nvSpPr>
          <p:cNvPr id="15" name="矩形 14"/>
          <p:cNvSpPr/>
          <p:nvPr/>
        </p:nvSpPr>
        <p:spPr>
          <a:xfrm>
            <a:off x="793750" y="1054100"/>
            <a:ext cx="10604500" cy="4749800"/>
          </a:xfrm>
          <a:prstGeom prst="rect">
            <a:avLst/>
          </a:prstGeom>
          <a:solidFill>
            <a:srgbClr val="242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6" name="矩形 15"/>
          <p:cNvSpPr/>
          <p:nvPr/>
        </p:nvSpPr>
        <p:spPr>
          <a:xfrm>
            <a:off x="9744075" y="1054100"/>
            <a:ext cx="766763" cy="1222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4582" name="文本框 8"/>
          <p:cNvSpPr txBox="1">
            <a:spLocks noChangeArrowheads="1"/>
          </p:cNvSpPr>
          <p:nvPr/>
        </p:nvSpPr>
        <p:spPr bwMode="auto">
          <a:xfrm>
            <a:off x="3214688" y="2500313"/>
            <a:ext cx="6013450" cy="1098550"/>
          </a:xfrm>
          <a:prstGeom prst="rect">
            <a:avLst/>
          </a:prstGeom>
          <a:noFill/>
          <a:ln w="9525">
            <a:noFill/>
            <a:miter lim="800000"/>
          </a:ln>
        </p:spPr>
        <p:txBody>
          <a:bodyPr>
            <a:spAutoFit/>
          </a:bodyPr>
          <a:lstStyle/>
          <a:p>
            <a:pPr algn="ctr"/>
            <a:r>
              <a:rPr lang="zh-CN" altLang="en-US" sz="6600" b="1">
                <a:solidFill>
                  <a:srgbClr val="FFCC00"/>
                </a:solidFill>
                <a:latin typeface="微软雅黑 Light"/>
                <a:ea typeface="微软雅黑 Light"/>
                <a:cs typeface="微软雅黑 Light"/>
              </a:rPr>
              <a:t>新闻采访</a:t>
            </a:r>
          </a:p>
        </p:txBody>
      </p:sp>
    </p:spTree>
  </p:cSld>
  <p:clrMapOvr>
    <a:masterClrMapping/>
  </p:clrMapOvr>
  <p:transition>
    <p:checker dir="vert"/>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PhAnim="0">
  <p:cSld>
    <p:spTree>
      <p:nvGrpSpPr>
        <p:cNvPr id="1" name=""/>
        <p:cNvGrpSpPr/>
        <p:nvPr/>
      </p:nvGrpSpPr>
      <p:grpSpPr>
        <a:xfrm>
          <a:off x="0" y="0"/>
          <a:ext cx="0" cy="0"/>
        </a:xfrm>
      </p:grpSpPr>
      <p:pic>
        <p:nvPicPr>
          <p:cNvPr id="25601"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5" name="直接连接符 4"/>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5605"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25606" name="矩形 6"/>
          <p:cNvSpPr>
            <a:spLocks noChangeArrowheads="1"/>
          </p:cNvSpPr>
          <p:nvPr/>
        </p:nvSpPr>
        <p:spPr bwMode="auto">
          <a:xfrm>
            <a:off x="427038" y="1189038"/>
            <a:ext cx="11490325" cy="1922462"/>
          </a:xfrm>
          <a:prstGeom prst="rect">
            <a:avLst/>
          </a:prstGeom>
          <a:noFill/>
          <a:ln w="9525">
            <a:noFill/>
            <a:miter lim="800000"/>
          </a:ln>
        </p:spPr>
        <p:txBody>
          <a:bodyPr>
            <a:spAutoFit/>
          </a:bodyPr>
          <a:lstStyle/>
          <a:p>
            <a:pPr>
              <a:lnSpc>
                <a:spcPct val="150000"/>
              </a:lnSpc>
            </a:pPr>
            <a:r>
              <a:rPr lang="zh-CN" altLang="en-US" sz="3200" b="1">
                <a:solidFill>
                  <a:schemeClr val="accent1"/>
                </a:solidFill>
                <a:latin typeface="微软雅黑" pitchFamily="34" charset="-122"/>
                <a:ea typeface="微软雅黑" pitchFamily="34" charset="-122"/>
              </a:rPr>
              <a:t>什么是新闻采访</a:t>
            </a:r>
            <a:endParaRPr lang="en-US" altLang="zh-CN" sz="3200" b="1">
              <a:solidFill>
                <a:schemeClr val="accent1"/>
              </a:solidFill>
              <a:latin typeface="微软雅黑" pitchFamily="34" charset="-122"/>
              <a:ea typeface="微软雅黑" pitchFamily="34" charset="-122"/>
            </a:endParaRPr>
          </a:p>
          <a:p>
            <a:pPr>
              <a:lnSpc>
                <a:spcPct val="150000"/>
              </a:lnSpc>
            </a:pPr>
            <a:r>
              <a:rPr lang="zh-CN" altLang="en-US" sz="4800">
                <a:solidFill>
                  <a:srgbClr val="F7FCFF"/>
                </a:solidFill>
                <a:latin typeface="微软雅黑" pitchFamily="34" charset="-122"/>
                <a:ea typeface="微软雅黑" pitchFamily="34" charset="-122"/>
              </a:rPr>
              <a:t>记者为取得新闻材料而进行的           活动</a:t>
            </a:r>
            <a:r>
              <a:rPr lang="en-US" altLang="zh-CN" sz="4800">
                <a:solidFill>
                  <a:srgbClr val="F7FCFF"/>
                </a:solidFill>
                <a:latin typeface="微软雅黑" pitchFamily="34" charset="-122"/>
                <a:ea typeface="微软雅黑" pitchFamily="34" charset="-122"/>
              </a:rPr>
              <a:t>.</a:t>
            </a:r>
            <a:endParaRPr lang="en-US" altLang="zh-CN" sz="4800" b="1">
              <a:solidFill>
                <a:srgbClr val="FFFF00"/>
              </a:solidFill>
              <a:latin typeface="华文楷体" panose="02010600040101010101" charset="-122"/>
              <a:ea typeface="华文楷体" panose="02010600040101010101" charset="-122"/>
              <a:cs typeface="华文楷体" panose="02010600040101010101" charset="-122"/>
            </a:endParaRPr>
          </a:p>
        </p:txBody>
      </p:sp>
      <p:cxnSp>
        <p:nvCxnSpPr>
          <p:cNvPr id="12" name="直接连接符 11"/>
          <p:cNvCxnSpPr/>
          <p:nvPr/>
        </p:nvCxnSpPr>
        <p:spPr>
          <a:xfrm>
            <a:off x="560388" y="3436938"/>
            <a:ext cx="1126807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6625"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5" name="直接连接符 4"/>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6629"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26630" name="矩形 6"/>
          <p:cNvSpPr>
            <a:spLocks noChangeArrowheads="1"/>
          </p:cNvSpPr>
          <p:nvPr/>
        </p:nvSpPr>
        <p:spPr bwMode="auto">
          <a:xfrm>
            <a:off x="427038" y="1189038"/>
            <a:ext cx="11490325" cy="823912"/>
          </a:xfrm>
          <a:prstGeom prst="rect">
            <a:avLst/>
          </a:prstGeom>
          <a:noFill/>
          <a:ln w="9525">
            <a:noFill/>
            <a:miter lim="800000"/>
          </a:ln>
        </p:spPr>
        <p:txBody>
          <a:bodyPr>
            <a:spAutoFit/>
          </a:bodyPr>
          <a:lstStyle/>
          <a:p>
            <a:pPr>
              <a:lnSpc>
                <a:spcPct val="150000"/>
              </a:lnSpc>
            </a:pPr>
            <a:r>
              <a:rPr lang="zh-CN" altLang="en-US" sz="3200" b="1">
                <a:solidFill>
                  <a:schemeClr val="accent1"/>
                </a:solidFill>
                <a:latin typeface="微软雅黑" pitchFamily="34" charset="-122"/>
                <a:ea typeface="微软雅黑" pitchFamily="34" charset="-122"/>
              </a:rPr>
              <a:t> </a:t>
            </a:r>
            <a:endParaRPr lang="en-US" altLang="zh-CN" sz="2400" b="1">
              <a:solidFill>
                <a:srgbClr val="FFFF00"/>
              </a:solidFill>
              <a:latin typeface="华文楷体" panose="02010600040101010101" charset="-122"/>
              <a:ea typeface="华文楷体" panose="02010600040101010101" charset="-122"/>
              <a:cs typeface="华文楷体" panose="02010600040101010101" charset="-122"/>
            </a:endParaRPr>
          </a:p>
        </p:txBody>
      </p:sp>
      <p:sp>
        <p:nvSpPr>
          <p:cNvPr id="26631" name="矩形 9"/>
          <p:cNvSpPr>
            <a:spLocks noChangeArrowheads="1"/>
          </p:cNvSpPr>
          <p:nvPr/>
        </p:nvSpPr>
        <p:spPr bwMode="auto">
          <a:xfrm>
            <a:off x="0" y="1135063"/>
            <a:ext cx="11906250" cy="3567112"/>
          </a:xfrm>
          <a:prstGeom prst="rect">
            <a:avLst/>
          </a:prstGeom>
          <a:noFill/>
          <a:ln w="9525">
            <a:noFill/>
            <a:miter lim="800000"/>
          </a:ln>
        </p:spPr>
        <p:txBody>
          <a:bodyPr>
            <a:spAutoFit/>
          </a:bodyPr>
          <a:lstStyle/>
          <a:p>
            <a:pPr>
              <a:lnSpc>
                <a:spcPct val="150000"/>
              </a:lnSpc>
            </a:pPr>
            <a:r>
              <a:rPr lang="zh-CN" altLang="en-US" sz="3200" b="1">
                <a:solidFill>
                  <a:srgbClr val="FFC000"/>
                </a:solidFill>
                <a:latin typeface="微软雅黑" pitchFamily="34" charset="-122"/>
                <a:ea typeface="微软雅黑" pitchFamily="34" charset="-122"/>
              </a:rPr>
              <a:t>采访的主要手段</a:t>
            </a:r>
            <a:endParaRPr lang="en-US" altLang="zh-CN" sz="3200" b="1">
              <a:solidFill>
                <a:srgbClr val="FFC000"/>
              </a:solidFill>
              <a:latin typeface="微软雅黑" pitchFamily="34" charset="-122"/>
              <a:ea typeface="微软雅黑" pitchFamily="34" charset="-122"/>
            </a:endParaRPr>
          </a:p>
          <a:p>
            <a:pPr>
              <a:lnSpc>
                <a:spcPct val="150000"/>
              </a:lnSpc>
            </a:pPr>
            <a:r>
              <a:rPr lang="en-US" altLang="zh-CN" sz="4000" b="1">
                <a:solidFill>
                  <a:srgbClr val="FFC000"/>
                </a:solidFill>
                <a:latin typeface="微软雅黑" pitchFamily="34" charset="-122"/>
                <a:ea typeface="微软雅黑" pitchFamily="34" charset="-122"/>
              </a:rPr>
              <a:t>1 </a:t>
            </a:r>
            <a:r>
              <a:rPr lang="zh-CN" altLang="en-US" sz="4000">
                <a:solidFill>
                  <a:srgbClr val="BDD7EE"/>
                </a:solidFill>
                <a:latin typeface="微软雅黑" pitchFamily="34" charset="-122"/>
                <a:ea typeface="微软雅黑" pitchFamily="34" charset="-122"/>
              </a:rPr>
              <a:t>观察                                  </a:t>
            </a:r>
            <a:r>
              <a:rPr lang="en-US" altLang="zh-CN" sz="4000" b="1">
                <a:solidFill>
                  <a:srgbClr val="FFC000"/>
                </a:solidFill>
                <a:latin typeface="微软雅黑" pitchFamily="34" charset="-122"/>
                <a:ea typeface="微软雅黑" pitchFamily="34" charset="-122"/>
              </a:rPr>
              <a:t>2 </a:t>
            </a:r>
            <a:r>
              <a:rPr lang="zh-CN" altLang="en-US" sz="4000">
                <a:solidFill>
                  <a:srgbClr val="BDD7EE"/>
                </a:solidFill>
                <a:latin typeface="微软雅黑" pitchFamily="34" charset="-122"/>
                <a:ea typeface="微软雅黑" pitchFamily="34" charset="-122"/>
              </a:rPr>
              <a:t>询问                             </a:t>
            </a:r>
          </a:p>
          <a:p>
            <a:pPr>
              <a:lnSpc>
                <a:spcPct val="150000"/>
              </a:lnSpc>
            </a:pPr>
            <a:r>
              <a:rPr lang="en-US" altLang="zh-CN" sz="4000" b="1">
                <a:solidFill>
                  <a:srgbClr val="FFC000"/>
                </a:solidFill>
                <a:latin typeface="微软雅黑" pitchFamily="34" charset="-122"/>
                <a:ea typeface="微软雅黑" pitchFamily="34" charset="-122"/>
              </a:rPr>
              <a:t>3 </a:t>
            </a:r>
            <a:r>
              <a:rPr lang="zh-CN" altLang="en-US" sz="4000">
                <a:solidFill>
                  <a:srgbClr val="BDD7EE"/>
                </a:solidFill>
                <a:latin typeface="微软雅黑" pitchFamily="34" charset="-122"/>
                <a:ea typeface="微软雅黑" pitchFamily="34" charset="-122"/>
              </a:rPr>
              <a:t>倾听                                  </a:t>
            </a:r>
            <a:r>
              <a:rPr lang="en-US" altLang="zh-CN" sz="4000" b="1">
                <a:solidFill>
                  <a:srgbClr val="FFC000"/>
                </a:solidFill>
                <a:latin typeface="微软雅黑" pitchFamily="34" charset="-122"/>
                <a:ea typeface="微软雅黑" pitchFamily="34" charset="-122"/>
              </a:rPr>
              <a:t>4 </a:t>
            </a:r>
            <a:r>
              <a:rPr lang="zh-CN" altLang="en-US" sz="4000">
                <a:solidFill>
                  <a:srgbClr val="BDD7EE"/>
                </a:solidFill>
                <a:latin typeface="微软雅黑" pitchFamily="34" charset="-122"/>
                <a:ea typeface="微软雅黑" pitchFamily="34" charset="-122"/>
              </a:rPr>
              <a:t>记录               </a:t>
            </a:r>
          </a:p>
          <a:p>
            <a:pPr>
              <a:lnSpc>
                <a:spcPct val="150000"/>
              </a:lnSpc>
            </a:pPr>
            <a:r>
              <a:rPr lang="en-US" altLang="zh-CN" sz="4000" b="1">
                <a:solidFill>
                  <a:srgbClr val="FFC000"/>
                </a:solidFill>
                <a:latin typeface="微软雅黑" pitchFamily="34" charset="-122"/>
                <a:ea typeface="微软雅黑" pitchFamily="34" charset="-122"/>
              </a:rPr>
              <a:t>5</a:t>
            </a:r>
            <a:r>
              <a:rPr lang="en-US" altLang="zh-CN" sz="4000">
                <a:solidFill>
                  <a:srgbClr val="BDD7EE"/>
                </a:solidFill>
                <a:latin typeface="微软雅黑" pitchFamily="34" charset="-122"/>
                <a:ea typeface="微软雅黑" pitchFamily="34" charset="-122"/>
              </a:rPr>
              <a:t> </a:t>
            </a:r>
            <a:r>
              <a:rPr lang="zh-CN" altLang="en-US" sz="4000">
                <a:solidFill>
                  <a:srgbClr val="BDD7EE"/>
                </a:solidFill>
                <a:latin typeface="微软雅黑" pitchFamily="34" charset="-122"/>
                <a:ea typeface="微软雅黑" pitchFamily="34" charset="-122"/>
              </a:rPr>
              <a:t>拍摄</a:t>
            </a:r>
            <a:endParaRPr lang="en-US" altLang="zh-CN" sz="4000" b="1">
              <a:solidFill>
                <a:srgbClr val="FFFF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zoom/>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7649"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5" name="直接连接符 4"/>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7653"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27654" name="矩形 6"/>
          <p:cNvSpPr>
            <a:spLocks noChangeArrowheads="1"/>
          </p:cNvSpPr>
          <p:nvPr/>
        </p:nvSpPr>
        <p:spPr bwMode="auto">
          <a:xfrm>
            <a:off x="427038" y="1189038"/>
            <a:ext cx="11490325" cy="3021012"/>
          </a:xfrm>
          <a:prstGeom prst="rect">
            <a:avLst/>
          </a:prstGeom>
          <a:noFill/>
          <a:ln w="9525">
            <a:noFill/>
            <a:miter lim="800000"/>
          </a:ln>
        </p:spPr>
        <p:txBody>
          <a:bodyPr>
            <a:spAutoFit/>
          </a:bodyPr>
          <a:lstStyle/>
          <a:p>
            <a:pPr>
              <a:lnSpc>
                <a:spcPct val="150000"/>
              </a:lnSpc>
            </a:pPr>
            <a:r>
              <a:rPr lang="zh-CN" altLang="en-US" sz="3200" b="1">
                <a:solidFill>
                  <a:schemeClr val="accent1"/>
                </a:solidFill>
                <a:latin typeface="微软雅黑" pitchFamily="34" charset="-122"/>
                <a:ea typeface="微软雅黑" pitchFamily="34" charset="-122"/>
              </a:rPr>
              <a:t>什么是新闻采访</a:t>
            </a:r>
            <a:endParaRPr lang="en-US" altLang="zh-CN" sz="3200" b="1">
              <a:solidFill>
                <a:schemeClr val="accent1"/>
              </a:solidFill>
              <a:latin typeface="微软雅黑" pitchFamily="34" charset="-122"/>
              <a:ea typeface="微软雅黑" pitchFamily="34" charset="-122"/>
            </a:endParaRPr>
          </a:p>
          <a:p>
            <a:pPr>
              <a:lnSpc>
                <a:spcPct val="150000"/>
              </a:lnSpc>
            </a:pPr>
            <a:r>
              <a:rPr lang="zh-CN" altLang="en-US" sz="4800">
                <a:solidFill>
                  <a:srgbClr val="F7FCFF"/>
                </a:solidFill>
                <a:latin typeface="微软雅黑" pitchFamily="34" charset="-122"/>
                <a:ea typeface="微软雅黑" pitchFamily="34" charset="-122"/>
              </a:rPr>
              <a:t>记者为取得新闻材料而进行的观察、调查、访问、记录、摄影、录音、录像等活动</a:t>
            </a:r>
            <a:r>
              <a:rPr lang="en-US" altLang="zh-CN" sz="4800">
                <a:solidFill>
                  <a:srgbClr val="F7FCFF"/>
                </a:solidFill>
                <a:latin typeface="微软雅黑" pitchFamily="34" charset="-122"/>
                <a:ea typeface="微软雅黑" pitchFamily="34" charset="-122"/>
              </a:rPr>
              <a:t>.</a:t>
            </a:r>
            <a:endParaRPr lang="en-US" altLang="zh-CN" sz="4800" b="1">
              <a:solidFill>
                <a:srgbClr val="FFFF00"/>
              </a:solidFill>
              <a:latin typeface="华文楷体" panose="02010600040101010101" charset="-122"/>
              <a:ea typeface="华文楷体" panose="02010600040101010101" charset="-122"/>
              <a:cs typeface="华文楷体" panose="02010600040101010101" charset="-122"/>
            </a:endParaRPr>
          </a:p>
        </p:txBody>
      </p:sp>
      <p:cxnSp>
        <p:nvCxnSpPr>
          <p:cNvPr id="12" name="直接连接符 11"/>
          <p:cNvCxnSpPr/>
          <p:nvPr/>
        </p:nvCxnSpPr>
        <p:spPr>
          <a:xfrm>
            <a:off x="560388" y="3436938"/>
            <a:ext cx="1126807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zoom/>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8673"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5" name="直接连接符 4"/>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8677"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28678" name="矩形 6"/>
          <p:cNvSpPr>
            <a:spLocks noChangeArrowheads="1"/>
          </p:cNvSpPr>
          <p:nvPr/>
        </p:nvSpPr>
        <p:spPr bwMode="auto">
          <a:xfrm>
            <a:off x="900113" y="1296988"/>
            <a:ext cx="5308600" cy="4303712"/>
          </a:xfrm>
          <a:prstGeom prst="rect">
            <a:avLst/>
          </a:prstGeom>
          <a:noFill/>
          <a:ln w="9525">
            <a:noFill/>
            <a:miter lim="800000"/>
          </a:ln>
        </p:spPr>
        <p:txBody>
          <a:bodyPr>
            <a:spAutoFit/>
          </a:bodyPr>
          <a:lstStyle/>
          <a:p>
            <a:pPr>
              <a:lnSpc>
                <a:spcPct val="150000"/>
              </a:lnSpc>
            </a:pPr>
            <a:r>
              <a:rPr lang="zh-CN" altLang="en-US" sz="3200" b="1">
                <a:solidFill>
                  <a:srgbClr val="FFC000"/>
                </a:solidFill>
                <a:latin typeface="微软雅黑" pitchFamily="34" charset="-122"/>
                <a:ea typeface="微软雅黑" pitchFamily="34" charset="-122"/>
              </a:rPr>
              <a:t>采访前要提前做的准备</a:t>
            </a:r>
            <a:endParaRPr lang="en-US" altLang="zh-CN" sz="3200" b="1">
              <a:solidFill>
                <a:srgbClr val="FFC000"/>
              </a:solidFill>
              <a:latin typeface="微软雅黑" pitchFamily="34" charset="-122"/>
              <a:ea typeface="微软雅黑" pitchFamily="34" charset="-122"/>
            </a:endParaRPr>
          </a:p>
          <a:p>
            <a:pPr>
              <a:lnSpc>
                <a:spcPct val="150000"/>
              </a:lnSpc>
            </a:pPr>
            <a:r>
              <a:rPr lang="zh-CN" altLang="en-US" sz="2800" b="1">
                <a:solidFill>
                  <a:srgbClr val="21CFBA"/>
                </a:solidFill>
                <a:latin typeface="微软雅黑" pitchFamily="34" charset="-122"/>
                <a:ea typeface="微软雅黑" pitchFamily="34" charset="-122"/>
              </a:rPr>
              <a:t>明确报道中心</a:t>
            </a:r>
            <a:endParaRPr lang="en-US" altLang="zh-CN" sz="2800" b="1">
              <a:solidFill>
                <a:srgbClr val="21CFBA"/>
              </a:solidFill>
              <a:latin typeface="微软雅黑" pitchFamily="34" charset="-122"/>
              <a:ea typeface="微软雅黑" pitchFamily="34" charset="-122"/>
            </a:endParaRPr>
          </a:p>
          <a:p>
            <a:pPr>
              <a:lnSpc>
                <a:spcPct val="150000"/>
              </a:lnSpc>
            </a:pPr>
            <a:r>
              <a:rPr lang="zh-CN" altLang="en-US" sz="2000">
                <a:solidFill>
                  <a:srgbClr val="D9D9D9"/>
                </a:solidFill>
                <a:latin typeface="微软雅黑" pitchFamily="34" charset="-122"/>
                <a:ea typeface="微软雅黑" pitchFamily="34" charset="-122"/>
              </a:rPr>
              <a:t> </a:t>
            </a:r>
            <a:endParaRPr lang="en-US" altLang="zh-CN" sz="2000">
              <a:solidFill>
                <a:srgbClr val="D9D9D9"/>
              </a:solidFill>
              <a:latin typeface="微软雅黑" pitchFamily="34" charset="-122"/>
              <a:ea typeface="微软雅黑" pitchFamily="34" charset="-122"/>
            </a:endParaRPr>
          </a:p>
          <a:p>
            <a:pPr>
              <a:lnSpc>
                <a:spcPct val="150000"/>
              </a:lnSpc>
            </a:pPr>
            <a:r>
              <a:rPr lang="zh-CN" altLang="en-US" sz="2800" b="1">
                <a:solidFill>
                  <a:srgbClr val="21CFBA"/>
                </a:solidFill>
                <a:latin typeface="微软雅黑" pitchFamily="34" charset="-122"/>
                <a:ea typeface="微软雅黑" pitchFamily="34" charset="-122"/>
              </a:rPr>
              <a:t>了解背景材料</a:t>
            </a:r>
          </a:p>
          <a:p>
            <a:pPr>
              <a:lnSpc>
                <a:spcPct val="150000"/>
              </a:lnSpc>
            </a:pPr>
            <a:endParaRPr lang="en-US" altLang="zh-CN" sz="2800" b="1">
              <a:solidFill>
                <a:srgbClr val="21CFBA"/>
              </a:solidFill>
              <a:latin typeface="微软雅黑" pitchFamily="34" charset="-122"/>
              <a:ea typeface="微软雅黑" pitchFamily="34" charset="-122"/>
            </a:endParaRPr>
          </a:p>
          <a:p>
            <a:pPr>
              <a:lnSpc>
                <a:spcPct val="150000"/>
              </a:lnSpc>
            </a:pPr>
            <a:r>
              <a:rPr lang="zh-CN" altLang="en-US" sz="2800" b="1">
                <a:solidFill>
                  <a:srgbClr val="21CFBA"/>
                </a:solidFill>
                <a:latin typeface="微软雅黑" pitchFamily="34" charset="-122"/>
                <a:ea typeface="微软雅黑" pitchFamily="34" charset="-122"/>
              </a:rPr>
              <a:t>拟定采访提纲</a:t>
            </a:r>
          </a:p>
          <a:p>
            <a:pPr>
              <a:lnSpc>
                <a:spcPct val="150000"/>
              </a:lnSpc>
            </a:pPr>
            <a:endParaRPr lang="zh-CN" altLang="en-US" sz="2000" b="1">
              <a:solidFill>
                <a:srgbClr val="2E75B6"/>
              </a:solidFill>
              <a:latin typeface="Calibri"/>
            </a:endParaRPr>
          </a:p>
        </p:txBody>
      </p:sp>
      <p:sp>
        <p:nvSpPr>
          <p:cNvPr id="28679" name="矩形 7"/>
          <p:cNvSpPr>
            <a:spLocks noChangeArrowheads="1"/>
          </p:cNvSpPr>
          <p:nvPr/>
        </p:nvSpPr>
        <p:spPr bwMode="auto">
          <a:xfrm>
            <a:off x="7432675" y="960438"/>
            <a:ext cx="3673475" cy="5021262"/>
          </a:xfrm>
          <a:prstGeom prst="rect">
            <a:avLst/>
          </a:prstGeom>
          <a:noFill/>
          <a:ln w="9525">
            <a:noFill/>
            <a:miter lim="800000"/>
          </a:ln>
        </p:spPr>
        <p:txBody>
          <a:bodyPr>
            <a:spAutoFit/>
          </a:bodyPr>
          <a:lstStyle/>
          <a:p>
            <a:pPr algn="just">
              <a:lnSpc>
                <a:spcPct val="150000"/>
              </a:lnSpc>
            </a:pPr>
            <a:r>
              <a:rPr lang="zh-CN" altLang="en-US" sz="2400" b="1">
                <a:solidFill>
                  <a:srgbClr val="FFC000"/>
                </a:solidFill>
                <a:latin typeface="华文楷体" panose="02010600040101010101" charset="-122"/>
                <a:ea typeface="华文楷体" panose="02010600040101010101" charset="-122"/>
                <a:cs typeface="华文楷体" panose="02010600040101010101" charset="-122"/>
              </a:rPr>
              <a:t>例：中国进入太空第一人</a:t>
            </a:r>
            <a:r>
              <a:rPr lang="en-US" altLang="zh-CN" sz="2400" b="1">
                <a:solidFill>
                  <a:srgbClr val="FFC000"/>
                </a:solidFill>
                <a:latin typeface="华文楷体" panose="02010600040101010101" charset="-122"/>
                <a:ea typeface="华文楷体" panose="02010600040101010101" charset="-122"/>
                <a:cs typeface="华文楷体" panose="02010600040101010101" charset="-122"/>
              </a:rPr>
              <a:t>——</a:t>
            </a:r>
            <a:r>
              <a:rPr lang="zh-CN" altLang="en-US" sz="2400" b="1">
                <a:solidFill>
                  <a:srgbClr val="FFC000"/>
                </a:solidFill>
                <a:latin typeface="华文楷体" panose="02010600040101010101" charset="-122"/>
                <a:ea typeface="华文楷体" panose="02010600040101010101" charset="-122"/>
                <a:cs typeface="华文楷体" panose="02010600040101010101" charset="-122"/>
              </a:rPr>
              <a:t>杨利伟的</a:t>
            </a:r>
            <a:r>
              <a:rPr lang="en-US" altLang="zh-CN" sz="2400" b="1">
                <a:solidFill>
                  <a:srgbClr val="FFC000"/>
                </a:solidFill>
                <a:latin typeface="华文楷体" panose="02010600040101010101" charset="-122"/>
                <a:ea typeface="华文楷体" panose="02010600040101010101" charset="-122"/>
                <a:cs typeface="华文楷体" panose="02010600040101010101" charset="-122"/>
              </a:rPr>
              <a:t>《</a:t>
            </a:r>
            <a:r>
              <a:rPr lang="zh-CN" altLang="en-US" sz="2400" b="1">
                <a:solidFill>
                  <a:srgbClr val="FFC000"/>
                </a:solidFill>
                <a:latin typeface="华文楷体" panose="02010600040101010101" charset="-122"/>
                <a:ea typeface="华文楷体" panose="02010600040101010101" charset="-122"/>
                <a:cs typeface="华文楷体" panose="02010600040101010101" charset="-122"/>
              </a:rPr>
              <a:t>太空一日</a:t>
            </a:r>
            <a:r>
              <a:rPr lang="en-US" altLang="zh-CN" sz="2400" b="1">
                <a:solidFill>
                  <a:srgbClr val="FFC000"/>
                </a:solidFill>
                <a:latin typeface="华文楷体" panose="02010600040101010101" charset="-122"/>
                <a:ea typeface="华文楷体" panose="02010600040101010101" charset="-122"/>
                <a:cs typeface="华文楷体" panose="02010600040101010101" charset="-122"/>
              </a:rPr>
              <a:t>》</a:t>
            </a:r>
            <a:r>
              <a:rPr lang="zh-CN" altLang="en-US" sz="2400" b="1">
                <a:solidFill>
                  <a:srgbClr val="FFC000"/>
                </a:solidFill>
                <a:latin typeface="华文楷体" panose="02010600040101010101" charset="-122"/>
                <a:ea typeface="华文楷体" panose="02010600040101010101" charset="-122"/>
                <a:cs typeface="华文楷体" panose="02010600040101010101" charset="-122"/>
              </a:rPr>
              <a:t>被入选为人教版七年级语文书中。他到我们学校来讲课，你有机会采访他，首先你要对他的作品或者经历有所了解，采访的时候才不会说外行话。</a:t>
            </a:r>
            <a:endParaRPr lang="en-US" altLang="zh-CN" sz="2400" b="1">
              <a:solidFill>
                <a:srgbClr val="FFC000"/>
              </a:solidFill>
              <a:latin typeface="华文楷体" panose="02010600040101010101" charset="-122"/>
              <a:ea typeface="华文楷体" panose="02010600040101010101" charset="-122"/>
              <a:cs typeface="华文楷体" panose="02010600040101010101" charset="-122"/>
            </a:endParaRPr>
          </a:p>
          <a:p>
            <a:pPr algn="just">
              <a:lnSpc>
                <a:spcPct val="150000"/>
              </a:lnSpc>
            </a:pPr>
            <a:endParaRPr lang="zh-CN" altLang="en-US" sz="2400" b="1">
              <a:solidFill>
                <a:srgbClr val="FF0000"/>
              </a:solidFill>
              <a:latin typeface="微软雅黑" pitchFamily="34" charset="-122"/>
              <a:ea typeface="微软雅黑" pitchFamily="34" charset="-122"/>
            </a:endParaRPr>
          </a:p>
        </p:txBody>
      </p:sp>
      <p:cxnSp>
        <p:nvCxnSpPr>
          <p:cNvPr id="9" name="直接连接符 8"/>
          <p:cNvCxnSpPr/>
          <p:nvPr/>
        </p:nvCxnSpPr>
        <p:spPr>
          <a:xfrm flipH="1">
            <a:off x="6784975" y="1003300"/>
            <a:ext cx="0" cy="554513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comb dir="vert"/>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9697" name="Rectangle 2"/>
          <p:cNvSpPr>
            <a:spLocks noGrp="1"/>
          </p:cNvSpPr>
          <p:nvPr>
            <p:ph type="title"/>
          </p:nvPr>
        </p:nvSpPr>
        <p:spPr/>
        <p:txBody>
          <a:bodyPr/>
          <a:lstStyle/>
          <a:p>
            <a:endParaRPr lang="zh-CN" altLang="en-US" smtClean="0"/>
          </a:p>
        </p:txBody>
      </p:sp>
      <p:sp>
        <p:nvSpPr>
          <p:cNvPr id="29698" name="Rectangle 3"/>
          <p:cNvSpPr>
            <a:spLocks noGrp="1"/>
          </p:cNvSpPr>
          <p:nvPr>
            <p:ph type="body" idx="1"/>
          </p:nvPr>
        </p:nvSpPr>
        <p:spPr/>
        <p:txBody>
          <a:bodyPr/>
          <a:lstStyle/>
          <a:p>
            <a:endParaRPr lang="zh-CN" altLang="en-US" smtClean="0"/>
          </a:p>
        </p:txBody>
      </p:sp>
      <p:pic>
        <p:nvPicPr>
          <p:cNvPr id="29699"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pic>
        <p:nvPicPr>
          <p:cNvPr id="29701" name="Picture 5" descr="清"/>
          <p:cNvPicPr>
            <a:picLocks noChangeAspect="1" noChangeArrowheads="1"/>
          </p:cNvPicPr>
          <p:nvPr/>
        </p:nvPicPr>
        <p:blipFill>
          <a:blip r:embed="rId3"/>
          <a:stretch>
            <a:fillRect/>
          </a:stretch>
        </p:blipFill>
        <p:spPr bwMode="auto">
          <a:xfrm>
            <a:off x="0" y="-176213"/>
            <a:ext cx="12192000" cy="7285038"/>
          </a:xfrm>
          <a:prstGeom prst="rect">
            <a:avLst/>
          </a:prstGeom>
          <a:noFill/>
        </p:spPr>
      </p:pic>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0721"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5" name="直接连接符 4"/>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30725"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7" name="MH_SubTitle_1"/>
          <p:cNvSpPr/>
          <p:nvPr>
            <p:custDataLst>
              <p:tags r:id="rId3"/>
            </p:custDataLst>
          </p:nvPr>
        </p:nvSpPr>
        <p:spPr>
          <a:xfrm>
            <a:off x="3567113" y="1136650"/>
            <a:ext cx="2398712" cy="1974850"/>
          </a:xfrm>
          <a:custGeom>
            <a:gdLst>
              <a:gd name="connsiteX0" fmla="*/ 492296 w 2336641"/>
              <a:gd name="connsiteY0" fmla="*/ 0 h 1601848"/>
              <a:gd name="connsiteX1" fmla="*/ 1657485 w 2336641"/>
              <a:gd name="connsiteY1" fmla="*/ 0 h 1601848"/>
              <a:gd name="connsiteX2" fmla="*/ 1844345 w 2336641"/>
              <a:gd name="connsiteY2" fmla="*/ 0 h 1601848"/>
              <a:gd name="connsiteX3" fmla="*/ 2336641 w 2336641"/>
              <a:gd name="connsiteY3" fmla="*/ 0 h 1601848"/>
              <a:gd name="connsiteX4" fmla="*/ 2336641 w 2336641"/>
              <a:gd name="connsiteY4" fmla="*/ 340586 h 1601848"/>
              <a:gd name="connsiteX5" fmla="*/ 2336641 w 2336641"/>
              <a:gd name="connsiteY5" fmla="*/ 413428 h 1601848"/>
              <a:gd name="connsiteX6" fmla="*/ 2336641 w 2336641"/>
              <a:gd name="connsiteY6" fmla="*/ 492296 h 1601848"/>
              <a:gd name="connsiteX7" fmla="*/ 2336641 w 2336641"/>
              <a:gd name="connsiteY7" fmla="*/ 557721 h 1601848"/>
              <a:gd name="connsiteX8" fmla="*/ 2336641 w 2336641"/>
              <a:gd name="connsiteY8" fmla="*/ 1109552 h 1601848"/>
              <a:gd name="connsiteX9" fmla="*/ 1844345 w 2336641"/>
              <a:gd name="connsiteY9" fmla="*/ 1601848 h 1601848"/>
              <a:gd name="connsiteX10" fmla="*/ 679157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312171 h 1601848"/>
              <a:gd name="connsiteX14" fmla="*/ 0 w 2336641"/>
              <a:gd name="connsiteY14" fmla="*/ 1188420 h 1601848"/>
              <a:gd name="connsiteX15" fmla="*/ 0 w 2336641"/>
              <a:gd name="connsiteY15" fmla="*/ 1109552 h 1601848"/>
              <a:gd name="connsiteX16" fmla="*/ 0 w 2336641"/>
              <a:gd name="connsiteY16" fmla="*/ 1045713 h 1601848"/>
              <a:gd name="connsiteX17" fmla="*/ 0 w 2336641"/>
              <a:gd name="connsiteY17" fmla="*/ 492296 h 1601848"/>
              <a:gd name="connsiteX18" fmla="*/ 492296 w 2336641"/>
              <a:gd name="connsiteY18" fmla="*/ 0 h 1601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5" y="0"/>
                </a:lnTo>
                <a:lnTo>
                  <a:pt x="1844345" y="0"/>
                </a:lnTo>
                <a:lnTo>
                  <a:pt x="2336641" y="0"/>
                </a:lnTo>
                <a:lnTo>
                  <a:pt x="2336641" y="340586"/>
                </a:lnTo>
                <a:lnTo>
                  <a:pt x="2336641" y="413428"/>
                </a:lnTo>
                <a:lnTo>
                  <a:pt x="2336641" y="492296"/>
                </a:lnTo>
                <a:lnTo>
                  <a:pt x="2336641" y="557721"/>
                </a:lnTo>
                <a:lnTo>
                  <a:pt x="2336641" y="1109552"/>
                </a:lnTo>
                <a:cubicBezTo>
                  <a:pt x="2336641" y="1381439"/>
                  <a:pt x="2116232" y="1601848"/>
                  <a:pt x="1844345" y="1601848"/>
                </a:cubicBezTo>
                <a:lnTo>
                  <a:pt x="679157" y="1601848"/>
                </a:lnTo>
                <a:lnTo>
                  <a:pt x="492296" y="1601848"/>
                </a:lnTo>
                <a:lnTo>
                  <a:pt x="0" y="1601848"/>
                </a:lnTo>
                <a:lnTo>
                  <a:pt x="0" y="1312171"/>
                </a:lnTo>
                <a:lnTo>
                  <a:pt x="0" y="1188420"/>
                </a:lnTo>
                <a:lnTo>
                  <a:pt x="0" y="1109552"/>
                </a:lnTo>
                <a:lnTo>
                  <a:pt x="0" y="1045713"/>
                </a:lnTo>
                <a:lnTo>
                  <a:pt x="0" y="492296"/>
                </a:lnTo>
                <a:cubicBezTo>
                  <a:pt x="0" y="220409"/>
                  <a:pt x="220409" y="0"/>
                  <a:pt x="492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4000" b="1">
                <a:solidFill>
                  <a:schemeClr val="bg1"/>
                </a:solidFill>
                <a:latin typeface="微软雅黑" pitchFamily="34" charset="-122"/>
                <a:ea typeface="微软雅黑" pitchFamily="34" charset="-122"/>
              </a:rPr>
              <a:t>正面问</a:t>
            </a:r>
          </a:p>
        </p:txBody>
      </p:sp>
      <p:sp>
        <p:nvSpPr>
          <p:cNvPr id="8" name="MH_SubTitle_4"/>
          <p:cNvSpPr/>
          <p:nvPr>
            <p:custDataLst>
              <p:tags r:id="rId4"/>
            </p:custDataLst>
          </p:nvPr>
        </p:nvSpPr>
        <p:spPr>
          <a:xfrm>
            <a:off x="3684588" y="4395788"/>
            <a:ext cx="2281237" cy="1974850"/>
          </a:xfrm>
          <a:custGeom>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953072 h 1601848"/>
              <a:gd name="connsiteX6" fmla="*/ 2336641 w 2336641"/>
              <a:gd name="connsiteY6" fmla="*/ 1109552 h 1601848"/>
              <a:gd name="connsiteX7" fmla="*/ 2336641 w 2336641"/>
              <a:gd name="connsiteY7" fmla="*/ 1188420 h 1601848"/>
              <a:gd name="connsiteX8" fmla="*/ 2336641 w 2336641"/>
              <a:gd name="connsiteY8" fmla="*/ 1372172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614097 h 1601848"/>
              <a:gd name="connsiteX15" fmla="*/ 0 w 2336641"/>
              <a:gd name="connsiteY15" fmla="*/ 492296 h 1601848"/>
              <a:gd name="connsiteX16" fmla="*/ 0 w 2336641"/>
              <a:gd name="connsiteY16" fmla="*/ 413428 h 1601848"/>
              <a:gd name="connsiteX17" fmla="*/ 0 w 2336641"/>
              <a:gd name="connsiteY17" fmla="*/ 347639 h 1601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3" y="0"/>
                  <a:pt x="2336641" y="220409"/>
                  <a:pt x="2336641" y="492296"/>
                </a:cubicBezTo>
                <a:lnTo>
                  <a:pt x="2336641" y="953072"/>
                </a:lnTo>
                <a:lnTo>
                  <a:pt x="2336641" y="1109552"/>
                </a:lnTo>
                <a:lnTo>
                  <a:pt x="2336641" y="1188420"/>
                </a:lnTo>
                <a:lnTo>
                  <a:pt x="2336641" y="1372172"/>
                </a:lnTo>
                <a:lnTo>
                  <a:pt x="2336641" y="1601848"/>
                </a:lnTo>
                <a:lnTo>
                  <a:pt x="1844345" y="1601848"/>
                </a:lnTo>
                <a:lnTo>
                  <a:pt x="1657484" y="1601848"/>
                </a:lnTo>
                <a:lnTo>
                  <a:pt x="492296" y="1601848"/>
                </a:lnTo>
                <a:cubicBezTo>
                  <a:pt x="220409" y="1601848"/>
                  <a:pt x="0" y="1381440"/>
                  <a:pt x="0" y="1109552"/>
                </a:cubicBezTo>
                <a:lnTo>
                  <a:pt x="0" y="614097"/>
                </a:lnTo>
                <a:lnTo>
                  <a:pt x="0" y="492296"/>
                </a:lnTo>
                <a:lnTo>
                  <a:pt x="0" y="413428"/>
                </a:lnTo>
                <a:lnTo>
                  <a:pt x="0" y="34763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a:solidFill>
                  <a:schemeClr val="bg1"/>
                </a:solidFill>
                <a:latin typeface="微软雅黑" pitchFamily="34" charset="-122"/>
                <a:ea typeface="微软雅黑" pitchFamily="34" charset="-122"/>
              </a:rPr>
              <a:t>侧面问</a:t>
            </a:r>
          </a:p>
        </p:txBody>
      </p:sp>
      <p:sp>
        <p:nvSpPr>
          <p:cNvPr id="9" name="MH_SubTitle_2"/>
          <p:cNvSpPr/>
          <p:nvPr>
            <p:custDataLst>
              <p:tags r:id="rId5"/>
            </p:custDataLst>
          </p:nvPr>
        </p:nvSpPr>
        <p:spPr>
          <a:xfrm>
            <a:off x="6226175" y="1211263"/>
            <a:ext cx="2354263" cy="1900237"/>
          </a:xfrm>
          <a:custGeom>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1004404 h 1601848"/>
              <a:gd name="connsiteX6" fmla="*/ 2336641 w 2336641"/>
              <a:gd name="connsiteY6" fmla="*/ 1109552 h 1601848"/>
              <a:gd name="connsiteX7" fmla="*/ 2336641 w 2336641"/>
              <a:gd name="connsiteY7" fmla="*/ 1188420 h 1601848"/>
              <a:gd name="connsiteX8" fmla="*/ 2336641 w 2336641"/>
              <a:gd name="connsiteY8" fmla="*/ 1423504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588548 h 1601848"/>
              <a:gd name="connsiteX15" fmla="*/ 0 w 2336641"/>
              <a:gd name="connsiteY15" fmla="*/ 492296 h 1601848"/>
              <a:gd name="connsiteX16" fmla="*/ 0 w 2336641"/>
              <a:gd name="connsiteY16" fmla="*/ 413428 h 1601848"/>
              <a:gd name="connsiteX17" fmla="*/ 0 w 2336641"/>
              <a:gd name="connsiteY17" fmla="*/ 371414 h 1601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2" y="0"/>
                  <a:pt x="2336641" y="220409"/>
                  <a:pt x="2336641" y="492296"/>
                </a:cubicBezTo>
                <a:lnTo>
                  <a:pt x="2336641" y="1004404"/>
                </a:lnTo>
                <a:lnTo>
                  <a:pt x="2336641" y="1109552"/>
                </a:lnTo>
                <a:lnTo>
                  <a:pt x="2336641" y="1188420"/>
                </a:lnTo>
                <a:lnTo>
                  <a:pt x="2336641" y="1423504"/>
                </a:lnTo>
                <a:lnTo>
                  <a:pt x="2336641" y="1601848"/>
                </a:lnTo>
                <a:lnTo>
                  <a:pt x="1844345" y="1601848"/>
                </a:lnTo>
                <a:lnTo>
                  <a:pt x="1657484" y="1601848"/>
                </a:lnTo>
                <a:lnTo>
                  <a:pt x="492296" y="1601848"/>
                </a:lnTo>
                <a:cubicBezTo>
                  <a:pt x="220408" y="1601848"/>
                  <a:pt x="0" y="1381439"/>
                  <a:pt x="0" y="1109552"/>
                </a:cubicBezTo>
                <a:lnTo>
                  <a:pt x="0" y="588548"/>
                </a:lnTo>
                <a:lnTo>
                  <a:pt x="0" y="492296"/>
                </a:lnTo>
                <a:lnTo>
                  <a:pt x="0" y="413428"/>
                </a:lnTo>
                <a:lnTo>
                  <a:pt x="0" y="371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4000" b="1">
                <a:solidFill>
                  <a:schemeClr val="bg1"/>
                </a:solidFill>
                <a:latin typeface="微软雅黑" pitchFamily="34" charset="-122"/>
                <a:ea typeface="微软雅黑" pitchFamily="34" charset="-122"/>
              </a:rPr>
              <a:t>反面问</a:t>
            </a:r>
          </a:p>
        </p:txBody>
      </p:sp>
      <p:sp>
        <p:nvSpPr>
          <p:cNvPr id="10" name="MH_SubTitle_3"/>
          <p:cNvSpPr/>
          <p:nvPr>
            <p:custDataLst>
              <p:tags r:id="rId6"/>
            </p:custDataLst>
          </p:nvPr>
        </p:nvSpPr>
        <p:spPr>
          <a:xfrm>
            <a:off x="6226175" y="4398963"/>
            <a:ext cx="2295525" cy="1990725"/>
          </a:xfrm>
          <a:custGeom>
            <a:gdLst>
              <a:gd name="connsiteX0" fmla="*/ 492296 w 2336641"/>
              <a:gd name="connsiteY0" fmla="*/ 0 h 1601848"/>
              <a:gd name="connsiteX1" fmla="*/ 1657484 w 2336641"/>
              <a:gd name="connsiteY1" fmla="*/ 0 h 1601848"/>
              <a:gd name="connsiteX2" fmla="*/ 1844345 w 2336641"/>
              <a:gd name="connsiteY2" fmla="*/ 0 h 1601848"/>
              <a:gd name="connsiteX3" fmla="*/ 2336641 w 2336641"/>
              <a:gd name="connsiteY3" fmla="*/ 0 h 1601848"/>
              <a:gd name="connsiteX4" fmla="*/ 2336641 w 2336641"/>
              <a:gd name="connsiteY4" fmla="*/ 297807 h 1601848"/>
              <a:gd name="connsiteX5" fmla="*/ 2336641 w 2336641"/>
              <a:gd name="connsiteY5" fmla="*/ 413429 h 1601848"/>
              <a:gd name="connsiteX6" fmla="*/ 2336641 w 2336641"/>
              <a:gd name="connsiteY6" fmla="*/ 492296 h 1601848"/>
              <a:gd name="connsiteX7" fmla="*/ 2336641 w 2336641"/>
              <a:gd name="connsiteY7" fmla="*/ 716907 h 1601848"/>
              <a:gd name="connsiteX8" fmla="*/ 2336641 w 2336641"/>
              <a:gd name="connsiteY8" fmla="*/ 1109552 h 1601848"/>
              <a:gd name="connsiteX9" fmla="*/ 1844345 w 2336641"/>
              <a:gd name="connsiteY9" fmla="*/ 1601848 h 1601848"/>
              <a:gd name="connsiteX10" fmla="*/ 679156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461527 h 1601848"/>
              <a:gd name="connsiteX14" fmla="*/ 0 w 2336641"/>
              <a:gd name="connsiteY14" fmla="*/ 1188420 h 1601848"/>
              <a:gd name="connsiteX15" fmla="*/ 0 w 2336641"/>
              <a:gd name="connsiteY15" fmla="*/ 1109552 h 1601848"/>
              <a:gd name="connsiteX16" fmla="*/ 0 w 2336641"/>
              <a:gd name="connsiteY16" fmla="*/ 1042427 h 1601848"/>
              <a:gd name="connsiteX17" fmla="*/ 0 w 2336641"/>
              <a:gd name="connsiteY17" fmla="*/ 492296 h 1601848"/>
              <a:gd name="connsiteX18" fmla="*/ 492296 w 2336641"/>
              <a:gd name="connsiteY18" fmla="*/ 0 h 1601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4" y="0"/>
                </a:lnTo>
                <a:lnTo>
                  <a:pt x="1844345" y="0"/>
                </a:lnTo>
                <a:lnTo>
                  <a:pt x="2336641" y="0"/>
                </a:lnTo>
                <a:lnTo>
                  <a:pt x="2336641" y="297807"/>
                </a:lnTo>
                <a:lnTo>
                  <a:pt x="2336641" y="413429"/>
                </a:lnTo>
                <a:lnTo>
                  <a:pt x="2336641" y="492296"/>
                </a:lnTo>
                <a:lnTo>
                  <a:pt x="2336641" y="716907"/>
                </a:lnTo>
                <a:lnTo>
                  <a:pt x="2336641" y="1109552"/>
                </a:lnTo>
                <a:cubicBezTo>
                  <a:pt x="2336641" y="1381440"/>
                  <a:pt x="2116232" y="1601848"/>
                  <a:pt x="1844345" y="1601848"/>
                </a:cubicBezTo>
                <a:lnTo>
                  <a:pt x="679156" y="1601848"/>
                </a:lnTo>
                <a:lnTo>
                  <a:pt x="492296" y="1601848"/>
                </a:lnTo>
                <a:lnTo>
                  <a:pt x="0" y="1601848"/>
                </a:lnTo>
                <a:lnTo>
                  <a:pt x="0" y="1461527"/>
                </a:lnTo>
                <a:lnTo>
                  <a:pt x="0" y="1188420"/>
                </a:lnTo>
                <a:lnTo>
                  <a:pt x="0" y="1109552"/>
                </a:lnTo>
                <a:lnTo>
                  <a:pt x="0" y="1042427"/>
                </a:lnTo>
                <a:lnTo>
                  <a:pt x="0" y="492296"/>
                </a:lnTo>
                <a:cubicBezTo>
                  <a:pt x="0" y="220409"/>
                  <a:pt x="220408" y="0"/>
                  <a:pt x="4922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4000" b="1">
                <a:solidFill>
                  <a:schemeClr val="bg1"/>
                </a:solidFill>
                <a:latin typeface="微软雅黑" pitchFamily="34" charset="-122"/>
                <a:ea typeface="微软雅黑" pitchFamily="34" charset="-122"/>
              </a:rPr>
              <a:t>追问法</a:t>
            </a:r>
          </a:p>
        </p:txBody>
      </p:sp>
      <p:sp>
        <p:nvSpPr>
          <p:cNvPr id="11" name="矩形 10"/>
          <p:cNvSpPr>
            <a:spLocks noChangeArrowheads="1"/>
          </p:cNvSpPr>
          <p:nvPr/>
        </p:nvSpPr>
        <p:spPr bwMode="auto">
          <a:xfrm>
            <a:off x="812800" y="2154238"/>
            <a:ext cx="3074988" cy="962025"/>
          </a:xfrm>
          <a:prstGeom prst="rect">
            <a:avLst/>
          </a:prstGeom>
          <a:noFill/>
          <a:ln w="9525">
            <a:noFill/>
            <a:miter lim="800000"/>
          </a:ln>
        </p:spPr>
        <p:txBody>
          <a:bodyPr anchor="ctr">
            <a:spAutoFit/>
          </a:bodyPr>
          <a:lstStyle/>
          <a:p>
            <a:pPr>
              <a:lnSpc>
                <a:spcPct val="150000"/>
              </a:lnSpc>
              <a:spcBef>
                <a:spcPts val="600"/>
              </a:spcBef>
              <a:spcAft>
                <a:spcPts val="600"/>
              </a:spcAft>
              <a:buFont typeface="Arial" pitchFamily="34" charset="0"/>
              <a:buNone/>
            </a:pPr>
            <a:r>
              <a:rPr lang="zh-CN" altLang="en-US" sz="2000" b="1">
                <a:solidFill>
                  <a:schemeClr val="bg1"/>
                </a:solidFill>
                <a:latin typeface="微软雅黑" pitchFamily="34" charset="-122"/>
                <a:ea typeface="微软雅黑" pitchFamily="34" charset="-122"/>
              </a:rPr>
              <a:t>提问时开门见山、直截了当，不绕圈子</a:t>
            </a:r>
            <a:endParaRPr lang="en-US" altLang="zh-CN" sz="2000" b="1">
              <a:solidFill>
                <a:schemeClr val="bg1"/>
              </a:solidFill>
              <a:latin typeface="微软雅黑" pitchFamily="34" charset="-122"/>
              <a:ea typeface="微软雅黑" pitchFamily="34" charset="-122"/>
            </a:endParaRPr>
          </a:p>
        </p:txBody>
      </p:sp>
      <p:sp>
        <p:nvSpPr>
          <p:cNvPr id="12" name="矩形 11"/>
          <p:cNvSpPr>
            <a:spLocks noChangeArrowheads="1"/>
          </p:cNvSpPr>
          <p:nvPr/>
        </p:nvSpPr>
        <p:spPr bwMode="auto">
          <a:xfrm>
            <a:off x="8315325" y="2178050"/>
            <a:ext cx="3073400" cy="854075"/>
          </a:xfrm>
          <a:prstGeom prst="rect">
            <a:avLst/>
          </a:prstGeom>
          <a:noFill/>
          <a:ln w="9525">
            <a:noFill/>
            <a:miter lim="800000"/>
          </a:ln>
        </p:spPr>
        <p:txBody>
          <a:bodyPr anchor="ctr">
            <a:spAutoFit/>
          </a:bodyPr>
          <a:lstStyle/>
          <a:p>
            <a:pPr>
              <a:lnSpc>
                <a:spcPct val="130000"/>
              </a:lnSpc>
              <a:spcBef>
                <a:spcPts val="600"/>
              </a:spcBef>
              <a:spcAft>
                <a:spcPts val="600"/>
              </a:spcAft>
              <a:buFont typeface="Arial" pitchFamily="34" charset="0"/>
              <a:buNone/>
            </a:pPr>
            <a:r>
              <a:rPr lang="zh-CN" altLang="en-US" sz="2000" b="1">
                <a:solidFill>
                  <a:schemeClr val="bg1"/>
                </a:solidFill>
                <a:latin typeface="微软雅黑" pitchFamily="34" charset="-122"/>
                <a:ea typeface="微软雅黑" pitchFamily="34" charset="-122"/>
              </a:rPr>
              <a:t>激将，从相反方刺激采访对象，让他想说</a:t>
            </a:r>
            <a:endParaRPr lang="en-US" altLang="zh-CN" sz="20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812800" y="4398963"/>
            <a:ext cx="3074988" cy="854075"/>
          </a:xfrm>
          <a:prstGeom prst="rect">
            <a:avLst/>
          </a:prstGeom>
          <a:noFill/>
          <a:ln w="9525">
            <a:noFill/>
            <a:miter lim="800000"/>
          </a:ln>
        </p:spPr>
        <p:txBody>
          <a:bodyPr anchor="ctr">
            <a:spAutoFit/>
          </a:bodyPr>
          <a:lstStyle/>
          <a:p>
            <a:pPr>
              <a:lnSpc>
                <a:spcPct val="130000"/>
              </a:lnSpc>
              <a:spcBef>
                <a:spcPts val="600"/>
              </a:spcBef>
              <a:spcAft>
                <a:spcPts val="600"/>
              </a:spcAft>
              <a:buFont typeface="Arial" pitchFamily="34" charset="0"/>
              <a:buNone/>
            </a:pPr>
            <a:r>
              <a:rPr lang="zh-CN" altLang="en-US" sz="2000" b="1">
                <a:solidFill>
                  <a:schemeClr val="bg1"/>
                </a:solidFill>
                <a:latin typeface="微软雅黑" pitchFamily="34" charset="-122"/>
                <a:ea typeface="微软雅黑" pitchFamily="34" charset="-122"/>
              </a:rPr>
              <a:t>换一个角度问问题，帮助采访对象回忆、联想</a:t>
            </a:r>
            <a:endParaRPr lang="en-US" altLang="zh-CN" sz="2000" b="1">
              <a:solidFill>
                <a:schemeClr val="bg1"/>
              </a:solidFill>
              <a:latin typeface="微软雅黑" pitchFamily="34" charset="-122"/>
              <a:ea typeface="微软雅黑" pitchFamily="34" charset="-122"/>
            </a:endParaRPr>
          </a:p>
        </p:txBody>
      </p:sp>
      <p:sp>
        <p:nvSpPr>
          <p:cNvPr id="14" name="矩形 13"/>
          <p:cNvSpPr>
            <a:spLocks noChangeArrowheads="1"/>
          </p:cNvSpPr>
          <p:nvPr/>
        </p:nvSpPr>
        <p:spPr bwMode="auto">
          <a:xfrm>
            <a:off x="8315325" y="4375150"/>
            <a:ext cx="3073400" cy="1254125"/>
          </a:xfrm>
          <a:prstGeom prst="rect">
            <a:avLst/>
          </a:prstGeom>
          <a:noFill/>
          <a:ln w="9525">
            <a:noFill/>
            <a:miter lim="800000"/>
          </a:ln>
        </p:spPr>
        <p:txBody>
          <a:bodyPr anchor="ctr">
            <a:spAutoFit/>
          </a:bodyPr>
          <a:lstStyle/>
          <a:p>
            <a:pPr>
              <a:lnSpc>
                <a:spcPct val="130000"/>
              </a:lnSpc>
              <a:spcBef>
                <a:spcPts val="600"/>
              </a:spcBef>
              <a:spcAft>
                <a:spcPts val="600"/>
              </a:spcAft>
              <a:buFont typeface="Arial" pitchFamily="34" charset="0"/>
              <a:buNone/>
            </a:pPr>
            <a:r>
              <a:rPr lang="zh-CN" altLang="en-US" sz="2000" b="1">
                <a:solidFill>
                  <a:schemeClr val="bg1"/>
                </a:solidFill>
                <a:latin typeface="微软雅黑" pitchFamily="34" charset="-122"/>
                <a:ea typeface="微软雅黑" pitchFamily="34" charset="-122"/>
              </a:rPr>
              <a:t>根据采访对象回答的一个情节、一件事情或其他材料，紧追不舍地问下去</a:t>
            </a:r>
            <a:endParaRPr lang="en-US" altLang="zh-CN" sz="2000" b="1">
              <a:solidFill>
                <a:schemeClr val="bg1"/>
              </a:solidFill>
              <a:latin typeface="微软雅黑" pitchFamily="34" charset="-122"/>
              <a:ea typeface="微软雅黑" pitchFamily="34" charset="-122"/>
            </a:endParaRPr>
          </a:p>
        </p:txBody>
      </p:sp>
      <p:sp>
        <p:nvSpPr>
          <p:cNvPr id="30734" name="矩形 14"/>
          <p:cNvSpPr>
            <a:spLocks noChangeArrowheads="1"/>
          </p:cNvSpPr>
          <p:nvPr/>
        </p:nvSpPr>
        <p:spPr bwMode="auto">
          <a:xfrm>
            <a:off x="4591050" y="3479800"/>
            <a:ext cx="3057525" cy="585788"/>
          </a:xfrm>
          <a:prstGeom prst="rect">
            <a:avLst/>
          </a:prstGeom>
          <a:noFill/>
          <a:ln w="9525">
            <a:noFill/>
            <a:miter lim="800000"/>
          </a:ln>
        </p:spPr>
        <p:txBody>
          <a:bodyPr wrap="none">
            <a:spAutoFit/>
          </a:bodyPr>
          <a:lstStyle/>
          <a:p>
            <a:r>
              <a:rPr lang="zh-CN" altLang="en-US" sz="3200" b="1">
                <a:solidFill>
                  <a:srgbClr val="FFC000"/>
                </a:solidFill>
                <a:latin typeface="微软雅黑" pitchFamily="34" charset="-122"/>
                <a:ea typeface="微软雅黑" pitchFamily="34" charset="-122"/>
              </a:rPr>
              <a:t>提问的四种方法</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0" presetClass="entr" presetSubtype="0" fill="hold" grpId="0" nodeType="afterEffect">
                                  <p:stCondLst>
                                    <p:cond delay="0"/>
                                  </p:stCondLst>
                                  <p:childTnLst>
                                    <p:set>
                                      <p:cBhvr>
                                        <p:cTn id="7" dur="1" fill="hold">
                                          <p:stCondLst>
                                            <p:cond delay="0"/>
                                          </p:stCondLst>
                                        </p:cTn>
                                        <p:tgtEl>
                                          <p:spTgt spid="7"/>
                                        </p:tgtEl>
                                        <p:attrNameLst>
                                          <p:attrName>style.visibility</p:attrName>
                                        </p:attrNameLst>
                                      </p:cBhvr>
                                      <p:to>
                                        <p:strVal val="visible"/>
                                      </p:to>
                                    </p:set>
                                    <p:animEffect transition="in" filter="fade">
                                      <p:cBhvr>
                                        <p:cTn id="8" dur="500"/>
                                        <p:tgtEl>
                                          <p:spTgt spid="7"/>
                                        </p:tgtEl>
                                      </p:cBhvr>
                                    </p:animEffect>
                                  </p:childTnLst>
                                </p:cTn>
                              </p:par>
                              <p:par>
                                <p:cTn id="9" presetID="10" presetClass="entr" presetSubtype="0" fill="hold" grpId="1"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2"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3"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nodeType="withGroup">
                            <p:stCondLst>
                              <p:cond delay="500"/>
                            </p:stCondLst>
                            <p:childTnLst>
                              <p:par>
                                <p:cTn id="19" presetID="22" presetClass="entr" presetSubtype="2" fill="hold" grpId="4" nodeType="afterEffec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par>
                                <p:cTn id="22" presetID="22" presetClass="entr" presetSubtype="2" fill="hold" grpId="6" nodeType="withEffec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par>
                                <p:cTn id="25" presetID="22" presetClass="entr" presetSubtype="8" fill="hold" grpId="5" nodeType="withEffec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22" presetClass="entr" presetSubtype="8" fill="hold" grpId="7" nodeType="withEffec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P spid="10" grpId="3"/>
      <p:bldP spid="11" grpId="4"/>
      <p:bldP spid="12" grpId="5"/>
      <p:bldP spid="13" grpId="6"/>
      <p:bldP spid="14" grpId="7"/>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1745" name="Rectangle 2"/>
          <p:cNvSpPr>
            <a:spLocks noGrp="1"/>
          </p:cNvSpPr>
          <p:nvPr>
            <p:ph type="title"/>
          </p:nvPr>
        </p:nvSpPr>
        <p:spPr/>
        <p:txBody>
          <a:bodyPr/>
          <a:lstStyle/>
          <a:p>
            <a:endParaRPr lang="zh-CN" altLang="en-US" smtClean="0"/>
          </a:p>
        </p:txBody>
      </p:sp>
      <p:sp>
        <p:nvSpPr>
          <p:cNvPr id="31746" name="Rectangle 3"/>
          <p:cNvSpPr>
            <a:spLocks noGrp="1"/>
          </p:cNvSpPr>
          <p:nvPr>
            <p:ph type="body" idx="1"/>
          </p:nvPr>
        </p:nvSpPr>
        <p:spPr/>
        <p:txBody>
          <a:bodyPr/>
          <a:lstStyle/>
          <a:p>
            <a:endParaRPr lang="zh-CN" altLang="en-US" smtClean="0"/>
          </a:p>
        </p:txBody>
      </p:sp>
      <p:pic>
        <p:nvPicPr>
          <p:cNvPr id="31747"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pic>
        <p:nvPicPr>
          <p:cNvPr id="31749" name="Picture 5" descr="微信图片_20190529080639"/>
          <p:cNvPicPr>
            <a:picLocks noChangeAspect="1" noChangeArrowheads="1"/>
          </p:cNvPicPr>
          <p:nvPr/>
        </p:nvPicPr>
        <p:blipFill>
          <a:blip r:embed="rId3"/>
          <a:stretch>
            <a:fillRect/>
          </a:stretch>
        </p:blipFill>
        <p:spPr bwMode="auto">
          <a:xfrm>
            <a:off x="0" y="0"/>
            <a:ext cx="12368213" cy="7566025"/>
          </a:xfrm>
          <a:prstGeom prst="rect">
            <a:avLst/>
          </a:prstGeom>
          <a:noFill/>
        </p:spPr>
      </p:pic>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2769"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5" name="直接连接符 4"/>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32773"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32774" name="矩形 16"/>
          <p:cNvSpPr>
            <a:spLocks noChangeArrowheads="1"/>
          </p:cNvSpPr>
          <p:nvPr/>
        </p:nvSpPr>
        <p:spPr bwMode="auto">
          <a:xfrm>
            <a:off x="884238" y="1236663"/>
            <a:ext cx="4130675" cy="5022850"/>
          </a:xfrm>
          <a:prstGeom prst="rect">
            <a:avLst/>
          </a:prstGeom>
          <a:noFill/>
          <a:ln w="9525">
            <a:noFill/>
            <a:miter lim="800000"/>
          </a:ln>
        </p:spPr>
        <p:txBody>
          <a:bodyPr>
            <a:spAutoFit/>
          </a:bodyPr>
          <a:lstStyle/>
          <a:p>
            <a:r>
              <a:rPr lang="zh-CN" altLang="en-US" sz="3200" b="1">
                <a:solidFill>
                  <a:srgbClr val="FFC000"/>
                </a:solidFill>
                <a:latin typeface="微软雅黑" pitchFamily="34" charset="-122"/>
                <a:ea typeface="微软雅黑" pitchFamily="34" charset="-122"/>
              </a:rPr>
              <a:t>采访技巧和注意事项</a:t>
            </a:r>
            <a:endParaRPr lang="en-US" altLang="zh-CN" sz="3200" b="1">
              <a:solidFill>
                <a:srgbClr val="21CFBA"/>
              </a:solidFill>
              <a:latin typeface="微软雅黑" pitchFamily="34" charset="-122"/>
              <a:ea typeface="微软雅黑" pitchFamily="34" charset="-122"/>
            </a:endParaRPr>
          </a:p>
          <a:p>
            <a:endParaRPr lang="en-US" altLang="zh-CN" sz="2800" b="1">
              <a:solidFill>
                <a:srgbClr val="21CFBA"/>
              </a:solidFill>
              <a:latin typeface="微软雅黑" pitchFamily="34" charset="-122"/>
              <a:ea typeface="微软雅黑" pitchFamily="34" charset="-122"/>
            </a:endParaRPr>
          </a:p>
          <a:p>
            <a:pPr>
              <a:lnSpc>
                <a:spcPct val="150000"/>
              </a:lnSpc>
              <a:buFont typeface="Wingdings" pitchFamily="2" charset="2"/>
              <a:buChar char="Ø"/>
            </a:pPr>
            <a:r>
              <a:rPr lang="zh-CN" altLang="en-US" sz="2400" b="1">
                <a:solidFill>
                  <a:srgbClr val="D9D9D9"/>
                </a:solidFill>
                <a:latin typeface="微软雅黑" pitchFamily="34" charset="-122"/>
                <a:ea typeface="微软雅黑" pitchFamily="34" charset="-122"/>
              </a:rPr>
              <a:t>和采访对象平等对话，不把自己看得过高或过低</a:t>
            </a:r>
            <a:endParaRPr lang="en-US" altLang="zh-CN" sz="2400" b="1">
              <a:solidFill>
                <a:srgbClr val="D9D9D9"/>
              </a:solidFill>
              <a:latin typeface="微软雅黑" pitchFamily="34" charset="-122"/>
              <a:ea typeface="微软雅黑" pitchFamily="34" charset="-122"/>
            </a:endParaRPr>
          </a:p>
          <a:p>
            <a:endParaRPr lang="zh-CN" altLang="en-US" sz="2400" b="1">
              <a:solidFill>
                <a:srgbClr val="D9D9D9"/>
              </a:solidFill>
              <a:latin typeface="微软雅黑" pitchFamily="34" charset="-122"/>
              <a:ea typeface="微软雅黑" pitchFamily="34" charset="-122"/>
            </a:endParaRPr>
          </a:p>
          <a:p>
            <a:pPr>
              <a:lnSpc>
                <a:spcPct val="150000"/>
              </a:lnSpc>
              <a:buFont typeface="Wingdings" pitchFamily="2" charset="2"/>
              <a:buChar char="Ø"/>
            </a:pPr>
            <a:r>
              <a:rPr lang="zh-CN" altLang="en-US" sz="2400" b="1">
                <a:solidFill>
                  <a:srgbClr val="D9D9D9"/>
                </a:solidFill>
                <a:latin typeface="微软雅黑" pitchFamily="34" charset="-122"/>
                <a:ea typeface="微软雅黑" pitchFamily="34" charset="-122"/>
              </a:rPr>
              <a:t>要找机会拉近与被采访者的距离，说服对方接受采访</a:t>
            </a:r>
            <a:endParaRPr lang="en-US" altLang="zh-CN" sz="2400" b="1">
              <a:solidFill>
                <a:srgbClr val="D9D9D9"/>
              </a:solidFill>
              <a:latin typeface="微软雅黑" pitchFamily="34" charset="-122"/>
              <a:ea typeface="微软雅黑" pitchFamily="34" charset="-122"/>
            </a:endParaRPr>
          </a:p>
          <a:p>
            <a:endParaRPr lang="zh-CN" altLang="en-US" sz="2400" b="1">
              <a:solidFill>
                <a:srgbClr val="D9D9D9"/>
              </a:solidFill>
              <a:latin typeface="微软雅黑" pitchFamily="34" charset="-122"/>
              <a:ea typeface="微软雅黑" pitchFamily="34" charset="-122"/>
            </a:endParaRPr>
          </a:p>
          <a:p>
            <a:pPr>
              <a:lnSpc>
                <a:spcPct val="150000"/>
              </a:lnSpc>
              <a:buFont typeface="Wingdings" pitchFamily="2" charset="2"/>
              <a:buChar char="Ø"/>
            </a:pPr>
            <a:r>
              <a:rPr lang="zh-CN" altLang="en-US" sz="2400" b="1">
                <a:solidFill>
                  <a:srgbClr val="D9D9D9"/>
                </a:solidFill>
                <a:latin typeface="微软雅黑" pitchFamily="34" charset="-122"/>
                <a:ea typeface="微软雅黑" pitchFamily="34" charset="-122"/>
              </a:rPr>
              <a:t>采访一件事或者一个人，不能只采访一个人</a:t>
            </a:r>
            <a:endParaRPr lang="zh-CN" altLang="en-US" sz="2400" b="1">
              <a:latin typeface="Calibri"/>
            </a:endParaRPr>
          </a:p>
        </p:txBody>
      </p:sp>
      <p:sp>
        <p:nvSpPr>
          <p:cNvPr id="32775" name="矩形 17"/>
          <p:cNvSpPr>
            <a:spLocks noChangeArrowheads="1"/>
          </p:cNvSpPr>
          <p:nvPr/>
        </p:nvSpPr>
        <p:spPr bwMode="auto">
          <a:xfrm>
            <a:off x="6027738" y="1577975"/>
            <a:ext cx="5254625" cy="4498975"/>
          </a:xfrm>
          <a:prstGeom prst="rect">
            <a:avLst/>
          </a:prstGeom>
          <a:noFill/>
          <a:ln w="9525">
            <a:noFill/>
            <a:miter lim="800000"/>
          </a:ln>
        </p:spPr>
        <p:txBody>
          <a:bodyPr>
            <a:spAutoFit/>
          </a:bodyPr>
          <a:lstStyle/>
          <a:p>
            <a:pPr>
              <a:lnSpc>
                <a:spcPct val="120000"/>
              </a:lnSpc>
            </a:pPr>
            <a:r>
              <a:rPr lang="zh-CN" altLang="en-US" sz="2400" b="1">
                <a:solidFill>
                  <a:srgbClr val="FFC000"/>
                </a:solidFill>
                <a:latin typeface="华文楷体" panose="02010600040101010101" charset="-122"/>
                <a:ea typeface="华文楷体" panose="02010600040101010101" charset="-122"/>
                <a:cs typeface="华文楷体" panose="02010600040101010101" charset="-122"/>
              </a:rPr>
              <a:t>例：美联社记者为了写纽约市长，他首先把市长传记看了，所有报道这个市长的看了，然后根据材料采访市长底下的市政厅的人和他的竞争对手以及他的家人，他采访了六十多个人，然后他要求跟着市长走一个星期，一直把这个星期走完，他才坐下来跟市长谈。谈完后材料无限庞大，他自己觉得挺满足，开始整理材料，写出一个六千多字的报道。</a:t>
            </a:r>
          </a:p>
        </p:txBody>
      </p:sp>
      <p:sp>
        <p:nvSpPr>
          <p:cNvPr id="19" name="矩形 18"/>
          <p:cNvSpPr/>
          <p:nvPr/>
        </p:nvSpPr>
        <p:spPr>
          <a:xfrm>
            <a:off x="5899150" y="1371600"/>
            <a:ext cx="5441950" cy="485298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p:split dir="in"/>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3793"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33796"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18" name="文本框 47"/>
          <p:cNvSpPr txBox="1">
            <a:spLocks noChangeArrowheads="1"/>
          </p:cNvSpPr>
          <p:nvPr/>
        </p:nvSpPr>
        <p:spPr bwMode="auto">
          <a:xfrm>
            <a:off x="827088" y="930275"/>
            <a:ext cx="10410825" cy="5691188"/>
          </a:xfrm>
          <a:prstGeom prst="rect">
            <a:avLst/>
          </a:prstGeom>
          <a:noFill/>
          <a:ln w="9525">
            <a:noFill/>
            <a:miter lim="800000"/>
          </a:ln>
        </p:spPr>
        <p:txBody>
          <a:bodyPr/>
          <a:lstStyle/>
          <a:p>
            <a:pPr algn="r">
              <a:lnSpc>
                <a:spcPct val="120000"/>
              </a:lnSpc>
              <a:buFont typeface="Arial" pitchFamily="34" charset="0"/>
              <a:buNone/>
            </a:pPr>
            <a:r>
              <a:rPr lang="zh-CN" altLang="en-US" sz="2400" b="1">
                <a:solidFill>
                  <a:srgbClr val="FFC000"/>
                </a:solidFill>
                <a:latin typeface="微软雅黑" pitchFamily="34" charset="-122"/>
                <a:ea typeface="微软雅黑" pitchFamily="34" charset="-122"/>
              </a:rPr>
              <a:t> </a:t>
            </a:r>
          </a:p>
        </p:txBody>
      </p:sp>
      <p:sp>
        <p:nvSpPr>
          <p:cNvPr id="19" name="文本框 47"/>
          <p:cNvSpPr txBox="1">
            <a:spLocks noChangeArrowheads="1"/>
          </p:cNvSpPr>
          <p:nvPr/>
        </p:nvSpPr>
        <p:spPr bwMode="auto">
          <a:xfrm>
            <a:off x="781050" y="3478213"/>
            <a:ext cx="3751263" cy="773112"/>
          </a:xfrm>
          <a:prstGeom prst="rect">
            <a:avLst/>
          </a:prstGeom>
          <a:noFill/>
          <a:ln w="9525">
            <a:noFill/>
            <a:miter lim="800000"/>
          </a:ln>
        </p:spPr>
        <p:txBody>
          <a:bodyPr/>
          <a:lstStyle/>
          <a:p>
            <a:pPr algn="just">
              <a:lnSpc>
                <a:spcPct val="120000"/>
              </a:lnSpc>
              <a:buFont typeface="Arial" pitchFamily="34" charset="0"/>
              <a:buNone/>
            </a:pPr>
            <a:r>
              <a:rPr lang="zh-CN" altLang="en-US" sz="2400" b="1">
                <a:solidFill>
                  <a:srgbClr val="FFC000"/>
                </a:solidFill>
                <a:latin typeface="微软雅黑" pitchFamily="34" charset="-122"/>
                <a:ea typeface="微软雅黑" pitchFamily="34" charset="-122"/>
              </a:rPr>
              <a:t>       </a:t>
            </a:r>
          </a:p>
        </p:txBody>
      </p:sp>
      <p:sp>
        <p:nvSpPr>
          <p:cNvPr id="20" name="文本框 47"/>
          <p:cNvSpPr txBox="1">
            <a:spLocks noChangeArrowheads="1"/>
          </p:cNvSpPr>
          <p:nvPr/>
        </p:nvSpPr>
        <p:spPr bwMode="auto">
          <a:xfrm>
            <a:off x="4021138" y="5121275"/>
            <a:ext cx="4173537" cy="773113"/>
          </a:xfrm>
          <a:prstGeom prst="rect">
            <a:avLst/>
          </a:prstGeom>
          <a:noFill/>
          <a:ln w="9525">
            <a:noFill/>
            <a:miter lim="800000"/>
          </a:ln>
        </p:spPr>
        <p:txBody>
          <a:bodyPr/>
          <a:lstStyle/>
          <a:p>
            <a:pPr algn="just">
              <a:lnSpc>
                <a:spcPct val="120000"/>
              </a:lnSpc>
              <a:buFont typeface="Arial" pitchFamily="34" charset="0"/>
              <a:buNone/>
            </a:pPr>
            <a:r>
              <a:rPr lang="zh-CN" altLang="en-US" sz="2400" b="1">
                <a:solidFill>
                  <a:srgbClr val="FFC000"/>
                </a:solidFill>
                <a:latin typeface="微软雅黑" pitchFamily="34" charset="-122"/>
                <a:ea typeface="微软雅黑" pitchFamily="34" charset="-122"/>
              </a:rPr>
              <a:t> </a:t>
            </a:r>
          </a:p>
        </p:txBody>
      </p:sp>
      <p:sp>
        <p:nvSpPr>
          <p:cNvPr id="21" name="文本框 47"/>
          <p:cNvSpPr txBox="1">
            <a:spLocks noChangeArrowheads="1"/>
          </p:cNvSpPr>
          <p:nvPr/>
        </p:nvSpPr>
        <p:spPr bwMode="auto">
          <a:xfrm>
            <a:off x="5472113" y="4725988"/>
            <a:ext cx="4143375" cy="773112"/>
          </a:xfrm>
          <a:prstGeom prst="rect">
            <a:avLst/>
          </a:prstGeom>
          <a:noFill/>
          <a:ln w="9525">
            <a:noFill/>
            <a:miter lim="800000"/>
          </a:ln>
        </p:spPr>
        <p:txBody>
          <a:bodyPr/>
          <a:lstStyle/>
          <a:p>
            <a:pPr algn="just">
              <a:lnSpc>
                <a:spcPct val="120000"/>
              </a:lnSpc>
              <a:buFont typeface="Arial" pitchFamily="34" charset="0"/>
              <a:buNone/>
            </a:pPr>
            <a:endParaRPr lang="zh-CN" altLang="en-US" sz="2400" b="1">
              <a:solidFill>
                <a:srgbClr val="FFC000"/>
              </a:solidFill>
              <a:latin typeface="微软雅黑" pitchFamily="34" charset="-122"/>
              <a:ea typeface="微软雅黑" pitchFamily="34" charset="-122"/>
            </a:endParaRPr>
          </a:p>
        </p:txBody>
      </p:sp>
      <p:sp>
        <p:nvSpPr>
          <p:cNvPr id="22" name="文本框 47"/>
          <p:cNvSpPr txBox="1">
            <a:spLocks noChangeArrowheads="1"/>
          </p:cNvSpPr>
          <p:nvPr/>
        </p:nvSpPr>
        <p:spPr bwMode="auto">
          <a:xfrm>
            <a:off x="7453313" y="2079625"/>
            <a:ext cx="4173537" cy="520700"/>
          </a:xfrm>
          <a:prstGeom prst="rect">
            <a:avLst/>
          </a:prstGeom>
          <a:noFill/>
          <a:ln w="9525">
            <a:noFill/>
            <a:miter lim="800000"/>
          </a:ln>
        </p:spPr>
        <p:txBody>
          <a:bodyPr/>
          <a:lstStyle/>
          <a:p>
            <a:pPr algn="just">
              <a:lnSpc>
                <a:spcPct val="120000"/>
              </a:lnSpc>
              <a:buFont typeface="Arial" pitchFamily="34" charset="0"/>
              <a:buNone/>
            </a:pPr>
            <a:endParaRPr lang="zh-CN" altLang="en-US" sz="2400" b="1">
              <a:solidFill>
                <a:srgbClr val="FFC000"/>
              </a:solidFill>
              <a:latin typeface="微软雅黑" pitchFamily="34" charset="-122"/>
              <a:ea typeface="微软雅黑" pitchFamily="34" charset="-122"/>
            </a:endParaRPr>
          </a:p>
        </p:txBody>
      </p:sp>
      <p:sp>
        <p:nvSpPr>
          <p:cNvPr id="33802" name="Rectangle 11"/>
          <p:cNvSpPr>
            <a:spLocks noChangeArrowheads="1"/>
          </p:cNvSpPr>
          <p:nvPr/>
        </p:nvSpPr>
        <p:spPr bwMode="auto">
          <a:xfrm>
            <a:off x="10721975" y="4379913"/>
            <a:ext cx="247650" cy="366712"/>
          </a:xfrm>
          <a:prstGeom prst="rect">
            <a:avLst/>
          </a:prstGeom>
          <a:noFill/>
          <a:ln w="9525">
            <a:noFill/>
            <a:miter lim="800000"/>
          </a:ln>
        </p:spPr>
        <p:txBody>
          <a:bodyPr wrap="none">
            <a:spAutoFit/>
          </a:bodyPr>
          <a:lstStyle/>
          <a:p>
            <a:r>
              <a:rPr lang="zh-CN" altLang="en-US"/>
              <a:t> </a:t>
            </a:r>
          </a:p>
        </p:txBody>
      </p:sp>
      <p:sp>
        <p:nvSpPr>
          <p:cNvPr id="33803" name="Text Box 12"/>
          <p:cNvSpPr txBox="1">
            <a:spLocks noChangeArrowheads="1"/>
          </p:cNvSpPr>
          <p:nvPr/>
        </p:nvSpPr>
        <p:spPr bwMode="auto">
          <a:xfrm>
            <a:off x="825500" y="781050"/>
            <a:ext cx="10264775" cy="4724400"/>
          </a:xfrm>
          <a:prstGeom prst="rect">
            <a:avLst/>
          </a:prstGeom>
          <a:noFill/>
          <a:ln w="9525">
            <a:noFill/>
            <a:miter lim="800000"/>
          </a:ln>
        </p:spPr>
        <p:txBody>
          <a:bodyPr>
            <a:spAutoFit/>
          </a:bodyPr>
          <a:lstStyle/>
          <a:p>
            <a:pPr>
              <a:spcBef>
                <a:spcPct val="50000"/>
              </a:spcBef>
            </a:pPr>
            <a:r>
              <a:rPr lang="zh-CN" altLang="en-US" sz="3200" b="1">
                <a:solidFill>
                  <a:schemeClr val="bg1"/>
                </a:solidFill>
              </a:rPr>
              <a:t>模拟采访（二选一）</a:t>
            </a:r>
          </a:p>
          <a:p>
            <a:pPr>
              <a:spcBef>
                <a:spcPct val="50000"/>
              </a:spcBef>
            </a:pPr>
            <a:r>
              <a:rPr lang="zh-CN" altLang="en-US" sz="3200" b="1">
                <a:solidFill>
                  <a:schemeClr val="bg1"/>
                </a:solidFill>
              </a:rPr>
              <a:t>      </a:t>
            </a:r>
          </a:p>
          <a:p>
            <a:pPr>
              <a:spcBef>
                <a:spcPct val="50000"/>
              </a:spcBef>
            </a:pPr>
            <a:r>
              <a:rPr lang="en-US" altLang="zh-CN" sz="3200" b="1">
                <a:solidFill>
                  <a:schemeClr val="bg1"/>
                </a:solidFill>
              </a:rPr>
              <a:t>1     </a:t>
            </a:r>
            <a:r>
              <a:rPr lang="zh-CN" altLang="en-US" sz="3200" b="1">
                <a:solidFill>
                  <a:schemeClr val="bg1"/>
                </a:solidFill>
              </a:rPr>
              <a:t>对于初二的我们而言，即将到来的“六一”儿童节是我们人生中的最后一个儿童节。我们长大了，我们即将告别自己无忧无虑 的童年，我们是青年了。此时的我们心情是复杂的：既有从懵懂无知到懂事明理的不断成长的欣喜，也有感慨光阴易逝，面对未知未来的彷徨。</a:t>
            </a:r>
          </a:p>
          <a:p>
            <a:pPr>
              <a:spcBef>
                <a:spcPct val="50000"/>
              </a:spcBef>
            </a:pPr>
            <a:r>
              <a:rPr lang="zh-CN" altLang="en-US" sz="3200" b="1">
                <a:solidFill>
                  <a:schemeClr val="bg1"/>
                </a:solidFill>
              </a:rPr>
              <a:t>        请你采访身边的同学们，了解他们对儿童节的感受。</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2"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3"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4"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1"/>
      <p:bldP spid="20" grpId="2"/>
      <p:bldP spid="21" grpId="3"/>
      <p:bldP spid="22" grpId="4"/>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5361" name="Picture 3" descr="F:\案例\book_bg.jpg"/>
          <p:cNvPicPr>
            <a:picLocks noChangeAspect="1" noChangeArrowheads="1"/>
          </p:cNvPicPr>
          <p:nvPr/>
        </p:nvPicPr>
        <p:blipFill>
          <a:blip r:embed="rId3"/>
          <a:stretch>
            <a:fillRect/>
          </a:stretch>
        </p:blipFill>
        <p:spPr bwMode="auto">
          <a:xfrm>
            <a:off x="0" y="0"/>
            <a:ext cx="12192000" cy="6858000"/>
          </a:xfrm>
          <a:prstGeom prst="rect">
            <a:avLst/>
          </a:prstGeom>
          <a:noFill/>
          <a:ln w="9525">
            <a:noFill/>
            <a:miter lim="800000"/>
          </a:ln>
        </p:spPr>
      </p:pic>
      <p:grpSp>
        <p:nvGrpSpPr>
          <p:cNvPr id="15362" name="组合 4"/>
          <p:cNvGrpSpPr/>
          <p:nvPr/>
        </p:nvGrpSpPr>
        <p:grpSpPr>
          <a:xfrm>
            <a:off x="720725" y="981075"/>
            <a:ext cx="10752138" cy="4895850"/>
            <a:chOff x="2062758" y="1611195"/>
            <a:chExt cx="8066484" cy="3672408"/>
          </a:xfrm>
        </p:grpSpPr>
        <p:sp>
          <p:nvSpPr>
            <p:cNvPr id="2" name="矩形 1"/>
            <p:cNvSpPr/>
            <p:nvPr/>
          </p:nvSpPr>
          <p:spPr>
            <a:xfrm>
              <a:off x="2062758" y="1611195"/>
              <a:ext cx="4033838" cy="3672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3" name="矩形 2"/>
            <p:cNvSpPr/>
            <p:nvPr/>
          </p:nvSpPr>
          <p:spPr>
            <a:xfrm>
              <a:off x="6096596" y="1611195"/>
              <a:ext cx="4032646" cy="36724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sp>
        <p:nvSpPr>
          <p:cNvPr id="4" name="矩形 3"/>
          <p:cNvSpPr/>
          <p:nvPr/>
        </p:nvSpPr>
        <p:spPr>
          <a:xfrm>
            <a:off x="793750" y="1054100"/>
            <a:ext cx="10604500" cy="4749800"/>
          </a:xfrm>
          <a:prstGeom prst="rect">
            <a:avLst/>
          </a:prstGeom>
          <a:solidFill>
            <a:srgbClr val="242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 name="矩形 13"/>
          <p:cNvSpPr/>
          <p:nvPr/>
        </p:nvSpPr>
        <p:spPr>
          <a:xfrm>
            <a:off x="9744075" y="1054100"/>
            <a:ext cx="766763" cy="1222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5365" name="文本框 7"/>
          <p:cNvSpPr txBox="1">
            <a:spLocks noChangeArrowheads="1"/>
          </p:cNvSpPr>
          <p:nvPr/>
        </p:nvSpPr>
        <p:spPr bwMode="auto">
          <a:xfrm>
            <a:off x="1604963" y="1885950"/>
            <a:ext cx="936625" cy="3124200"/>
          </a:xfrm>
          <a:prstGeom prst="rect">
            <a:avLst/>
          </a:prstGeom>
          <a:noFill/>
          <a:ln w="9525">
            <a:noFill/>
            <a:miter lim="800000"/>
          </a:ln>
        </p:spPr>
        <p:txBody>
          <a:bodyPr wrap="none">
            <a:spAutoFit/>
          </a:bodyPr>
          <a:lstStyle/>
          <a:p>
            <a:r>
              <a:rPr lang="en-US" altLang="zh-CN" sz="19900" b="1">
                <a:solidFill>
                  <a:srgbClr val="00B0F0"/>
                </a:solidFill>
                <a:latin typeface="微软雅黑" pitchFamily="34" charset="-122"/>
                <a:ea typeface="微软雅黑" pitchFamily="34" charset="-122"/>
              </a:rPr>
              <a:t> </a:t>
            </a:r>
            <a:endParaRPr lang="zh-CN" altLang="en-US" sz="19900" b="1">
              <a:solidFill>
                <a:srgbClr val="FFCC00"/>
              </a:solidFill>
              <a:latin typeface="微软雅黑" pitchFamily="34" charset="-122"/>
              <a:ea typeface="微软雅黑" pitchFamily="34" charset="-122"/>
            </a:endParaRPr>
          </a:p>
        </p:txBody>
      </p:sp>
      <p:sp>
        <p:nvSpPr>
          <p:cNvPr id="15366" name="文本框 8"/>
          <p:cNvSpPr txBox="1">
            <a:spLocks noChangeArrowheads="1"/>
          </p:cNvSpPr>
          <p:nvPr/>
        </p:nvSpPr>
        <p:spPr bwMode="auto">
          <a:xfrm>
            <a:off x="2835275" y="2133600"/>
            <a:ext cx="7154863" cy="1098550"/>
          </a:xfrm>
          <a:prstGeom prst="rect">
            <a:avLst/>
          </a:prstGeom>
          <a:noFill/>
          <a:ln w="9525">
            <a:noFill/>
            <a:miter lim="800000"/>
          </a:ln>
        </p:spPr>
        <p:txBody>
          <a:bodyPr>
            <a:spAutoFit/>
          </a:bodyPr>
          <a:lstStyle/>
          <a:p>
            <a:pPr algn="ctr"/>
            <a:r>
              <a:rPr lang="zh-CN" altLang="en-US" sz="6600" b="1">
                <a:solidFill>
                  <a:srgbClr val="FFCC00"/>
                </a:solidFill>
                <a:latin typeface="微软雅黑 Light"/>
                <a:ea typeface="微软雅黑 Light"/>
                <a:cs typeface="微软雅黑 Light"/>
              </a:rPr>
              <a:t>什么是新闻</a:t>
            </a:r>
          </a:p>
        </p:txBody>
      </p:sp>
    </p:spTree>
  </p:cSld>
  <p:clrMapOvr>
    <a:masterClrMapping/>
  </p:clrMapOvr>
  <p:transition spd="slow" advTm="3000">
    <p:wipe/>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4817"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菱形 3"/>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34820" name="文本框 21"/>
          <p:cNvSpPr txBox="1">
            <a:spLocks noChangeArrowheads="1"/>
          </p:cNvSpPr>
          <p:nvPr/>
        </p:nvSpPr>
        <p:spPr bwMode="auto">
          <a:xfrm>
            <a:off x="871538" y="284163"/>
            <a:ext cx="3700462" cy="457200"/>
          </a:xfrm>
          <a:prstGeom prst="rect">
            <a:avLst/>
          </a:prstGeom>
          <a:noFill/>
          <a:ln w="9525">
            <a:noFill/>
            <a:miter lim="800000"/>
          </a:ln>
        </p:spPr>
        <p:txBody>
          <a:bodyPr>
            <a:spAutoFit/>
          </a:bodyPr>
          <a:lstStyle/>
          <a:p>
            <a:r>
              <a:rPr lang="zh-CN" altLang="en-US" sz="2400" b="1">
                <a:solidFill>
                  <a:srgbClr val="FFCC00"/>
                </a:solidFill>
                <a:latin typeface="微软雅黑" pitchFamily="34" charset="-122"/>
                <a:ea typeface="微软雅黑" pitchFamily="34" charset="-122"/>
              </a:rPr>
              <a:t>新闻采访</a:t>
            </a:r>
          </a:p>
        </p:txBody>
      </p:sp>
      <p:sp>
        <p:nvSpPr>
          <p:cNvPr id="18" name="文本框 47"/>
          <p:cNvSpPr txBox="1">
            <a:spLocks noChangeArrowheads="1"/>
          </p:cNvSpPr>
          <p:nvPr/>
        </p:nvSpPr>
        <p:spPr bwMode="auto">
          <a:xfrm>
            <a:off x="827088" y="930275"/>
            <a:ext cx="10410825" cy="5691188"/>
          </a:xfrm>
          <a:prstGeom prst="rect">
            <a:avLst/>
          </a:prstGeom>
          <a:noFill/>
          <a:ln w="9525">
            <a:noFill/>
            <a:miter lim="800000"/>
          </a:ln>
        </p:spPr>
        <p:txBody>
          <a:bodyPr/>
          <a:lstStyle/>
          <a:p>
            <a:pPr algn="r">
              <a:lnSpc>
                <a:spcPct val="120000"/>
              </a:lnSpc>
              <a:buFont typeface="Arial" pitchFamily="34" charset="0"/>
              <a:buNone/>
            </a:pPr>
            <a:r>
              <a:rPr lang="zh-CN" altLang="en-US" sz="2400" b="1">
                <a:solidFill>
                  <a:srgbClr val="FFC000"/>
                </a:solidFill>
                <a:latin typeface="微软雅黑" pitchFamily="34" charset="-122"/>
                <a:ea typeface="微软雅黑" pitchFamily="34" charset="-122"/>
              </a:rPr>
              <a:t> </a:t>
            </a:r>
          </a:p>
        </p:txBody>
      </p:sp>
      <p:sp>
        <p:nvSpPr>
          <p:cNvPr id="19" name="文本框 47"/>
          <p:cNvSpPr txBox="1">
            <a:spLocks noChangeArrowheads="1"/>
          </p:cNvSpPr>
          <p:nvPr/>
        </p:nvSpPr>
        <p:spPr bwMode="auto">
          <a:xfrm>
            <a:off x="781050" y="3478213"/>
            <a:ext cx="3751263" cy="773112"/>
          </a:xfrm>
          <a:prstGeom prst="rect">
            <a:avLst/>
          </a:prstGeom>
          <a:noFill/>
          <a:ln w="9525">
            <a:noFill/>
            <a:miter lim="800000"/>
          </a:ln>
        </p:spPr>
        <p:txBody>
          <a:bodyPr/>
          <a:lstStyle/>
          <a:p>
            <a:pPr algn="just">
              <a:lnSpc>
                <a:spcPct val="120000"/>
              </a:lnSpc>
              <a:buFont typeface="Arial" pitchFamily="34" charset="0"/>
              <a:buNone/>
            </a:pPr>
            <a:r>
              <a:rPr lang="zh-CN" altLang="en-US" sz="2400" b="1">
                <a:solidFill>
                  <a:srgbClr val="FFC000"/>
                </a:solidFill>
                <a:latin typeface="微软雅黑" pitchFamily="34" charset="-122"/>
                <a:ea typeface="微软雅黑" pitchFamily="34" charset="-122"/>
              </a:rPr>
              <a:t>       </a:t>
            </a:r>
          </a:p>
        </p:txBody>
      </p:sp>
      <p:sp>
        <p:nvSpPr>
          <p:cNvPr id="20" name="文本框 47"/>
          <p:cNvSpPr txBox="1">
            <a:spLocks noChangeArrowheads="1"/>
          </p:cNvSpPr>
          <p:nvPr/>
        </p:nvSpPr>
        <p:spPr bwMode="auto">
          <a:xfrm>
            <a:off x="4021138" y="5121275"/>
            <a:ext cx="4173537" cy="773113"/>
          </a:xfrm>
          <a:prstGeom prst="rect">
            <a:avLst/>
          </a:prstGeom>
          <a:noFill/>
          <a:ln w="9525">
            <a:noFill/>
            <a:miter lim="800000"/>
          </a:ln>
        </p:spPr>
        <p:txBody>
          <a:bodyPr/>
          <a:lstStyle/>
          <a:p>
            <a:pPr algn="just">
              <a:lnSpc>
                <a:spcPct val="120000"/>
              </a:lnSpc>
              <a:buFont typeface="Arial" pitchFamily="34" charset="0"/>
              <a:buNone/>
            </a:pPr>
            <a:r>
              <a:rPr lang="zh-CN" altLang="en-US" sz="2400" b="1">
                <a:solidFill>
                  <a:srgbClr val="FFC000"/>
                </a:solidFill>
                <a:latin typeface="微软雅黑" pitchFamily="34" charset="-122"/>
                <a:ea typeface="微软雅黑" pitchFamily="34" charset="-122"/>
              </a:rPr>
              <a:t> </a:t>
            </a:r>
          </a:p>
        </p:txBody>
      </p:sp>
      <p:sp>
        <p:nvSpPr>
          <p:cNvPr id="21" name="文本框 47"/>
          <p:cNvSpPr txBox="1">
            <a:spLocks noChangeArrowheads="1"/>
          </p:cNvSpPr>
          <p:nvPr/>
        </p:nvSpPr>
        <p:spPr bwMode="auto">
          <a:xfrm>
            <a:off x="5472113" y="4725988"/>
            <a:ext cx="4143375" cy="773112"/>
          </a:xfrm>
          <a:prstGeom prst="rect">
            <a:avLst/>
          </a:prstGeom>
          <a:noFill/>
          <a:ln w="9525">
            <a:noFill/>
            <a:miter lim="800000"/>
          </a:ln>
        </p:spPr>
        <p:txBody>
          <a:bodyPr/>
          <a:lstStyle/>
          <a:p>
            <a:pPr algn="just">
              <a:lnSpc>
                <a:spcPct val="120000"/>
              </a:lnSpc>
              <a:buFont typeface="Arial" pitchFamily="34" charset="0"/>
              <a:buNone/>
            </a:pPr>
            <a:endParaRPr lang="zh-CN" altLang="en-US" sz="2400" b="1">
              <a:solidFill>
                <a:srgbClr val="FFC000"/>
              </a:solidFill>
              <a:latin typeface="微软雅黑" pitchFamily="34" charset="-122"/>
              <a:ea typeface="微软雅黑" pitchFamily="34" charset="-122"/>
            </a:endParaRPr>
          </a:p>
        </p:txBody>
      </p:sp>
      <p:sp>
        <p:nvSpPr>
          <p:cNvPr id="22" name="文本框 47"/>
          <p:cNvSpPr txBox="1">
            <a:spLocks noChangeArrowheads="1"/>
          </p:cNvSpPr>
          <p:nvPr/>
        </p:nvSpPr>
        <p:spPr bwMode="auto">
          <a:xfrm>
            <a:off x="7453313" y="2079625"/>
            <a:ext cx="4173537" cy="520700"/>
          </a:xfrm>
          <a:prstGeom prst="rect">
            <a:avLst/>
          </a:prstGeom>
          <a:noFill/>
          <a:ln w="9525">
            <a:noFill/>
            <a:miter lim="800000"/>
          </a:ln>
        </p:spPr>
        <p:txBody>
          <a:bodyPr/>
          <a:lstStyle/>
          <a:p>
            <a:pPr algn="just">
              <a:lnSpc>
                <a:spcPct val="120000"/>
              </a:lnSpc>
              <a:buFont typeface="Arial" pitchFamily="34" charset="0"/>
              <a:buNone/>
            </a:pPr>
            <a:endParaRPr lang="zh-CN" altLang="en-US" sz="2400" b="1">
              <a:solidFill>
                <a:srgbClr val="FFC000"/>
              </a:solidFill>
              <a:latin typeface="微软雅黑" pitchFamily="34" charset="-122"/>
              <a:ea typeface="微软雅黑" pitchFamily="34" charset="-122"/>
            </a:endParaRPr>
          </a:p>
        </p:txBody>
      </p:sp>
      <p:sp>
        <p:nvSpPr>
          <p:cNvPr id="34826" name="Rectangle 23"/>
          <p:cNvSpPr>
            <a:spLocks noChangeArrowheads="1"/>
          </p:cNvSpPr>
          <p:nvPr/>
        </p:nvSpPr>
        <p:spPr bwMode="auto">
          <a:xfrm>
            <a:off x="10721975" y="4379913"/>
            <a:ext cx="247650" cy="366712"/>
          </a:xfrm>
          <a:prstGeom prst="rect">
            <a:avLst/>
          </a:prstGeom>
          <a:noFill/>
          <a:ln w="9525">
            <a:noFill/>
            <a:miter lim="800000"/>
          </a:ln>
        </p:spPr>
        <p:txBody>
          <a:bodyPr wrap="none">
            <a:spAutoFit/>
          </a:bodyPr>
          <a:lstStyle/>
          <a:p>
            <a:r>
              <a:rPr lang="zh-CN" altLang="en-US"/>
              <a:t> </a:t>
            </a:r>
          </a:p>
        </p:txBody>
      </p:sp>
      <p:sp>
        <p:nvSpPr>
          <p:cNvPr id="34827" name="Text Box 24"/>
          <p:cNvSpPr txBox="1">
            <a:spLocks noChangeArrowheads="1"/>
          </p:cNvSpPr>
          <p:nvPr/>
        </p:nvSpPr>
        <p:spPr bwMode="auto">
          <a:xfrm>
            <a:off x="825500" y="781050"/>
            <a:ext cx="10264775" cy="5453063"/>
          </a:xfrm>
          <a:prstGeom prst="rect">
            <a:avLst/>
          </a:prstGeom>
          <a:noFill/>
          <a:ln w="9525">
            <a:noFill/>
            <a:miter lim="800000"/>
          </a:ln>
        </p:spPr>
        <p:txBody>
          <a:bodyPr>
            <a:spAutoFit/>
          </a:bodyPr>
          <a:lstStyle/>
          <a:p>
            <a:pPr>
              <a:spcBef>
                <a:spcPct val="50000"/>
              </a:spcBef>
            </a:pPr>
            <a:r>
              <a:rPr lang="en-US" altLang="zh-CN" sz="3200">
                <a:solidFill>
                  <a:schemeClr val="bg1"/>
                </a:solidFill>
              </a:rPr>
              <a:t>2     </a:t>
            </a:r>
            <a:r>
              <a:rPr lang="en-US" altLang="zh-CN" sz="3200" b="1">
                <a:solidFill>
                  <a:schemeClr val="bg1"/>
                </a:solidFill>
              </a:rPr>
              <a:t>100</a:t>
            </a:r>
            <a:r>
              <a:rPr lang="zh-CN" altLang="en-US" sz="3200" b="1">
                <a:solidFill>
                  <a:schemeClr val="bg1"/>
                </a:solidFill>
              </a:rPr>
              <a:t>年前，巴黎和会上中国外交的失败，点燃了爱国志士的怒火，五四运动由此爆发。它原本只是北京大学生抗议外交耻辱的游行示威，发展到后来，成为蔓延到广大群众、市民、工商人士等阶层的国民运动。五四运动不但促成了北洋政府代表拒签巴黎和约，也唤起了广大国人的救国意识。今年是五四运动一百周年，习近平总书记发表重要讲话强调，五四运动以来的</a:t>
            </a:r>
            <a:r>
              <a:rPr lang="en-US" altLang="zh-CN" sz="3200" b="1">
                <a:solidFill>
                  <a:schemeClr val="bg1"/>
                </a:solidFill>
              </a:rPr>
              <a:t>100</a:t>
            </a:r>
            <a:r>
              <a:rPr lang="zh-CN" altLang="en-US" sz="3200" b="1">
                <a:solidFill>
                  <a:schemeClr val="bg1"/>
                </a:solidFill>
              </a:rPr>
              <a:t>年，是中国青年一代又一代接续奋斗、凯歌前行的</a:t>
            </a:r>
            <a:r>
              <a:rPr lang="en-US" altLang="zh-CN" sz="3200" b="1">
                <a:solidFill>
                  <a:schemeClr val="bg1"/>
                </a:solidFill>
              </a:rPr>
              <a:t>100</a:t>
            </a:r>
            <a:r>
              <a:rPr lang="zh-CN" altLang="en-US" sz="3200" b="1">
                <a:solidFill>
                  <a:schemeClr val="bg1"/>
                </a:solidFill>
              </a:rPr>
              <a:t>年，是中国青年用青春之我创造青春之中国、青春之民族的</a:t>
            </a:r>
            <a:r>
              <a:rPr lang="en-US" altLang="zh-CN" sz="3200" b="1">
                <a:solidFill>
                  <a:schemeClr val="bg1"/>
                </a:solidFill>
              </a:rPr>
              <a:t>100</a:t>
            </a:r>
            <a:r>
              <a:rPr lang="zh-CN" altLang="en-US" sz="3200" b="1">
                <a:solidFill>
                  <a:schemeClr val="bg1"/>
                </a:solidFill>
              </a:rPr>
              <a:t>年。     在今天，我们纪念五四，更关心它对当下青年人的影响。借此，请你采访身边的同学们，了解他们对五四的理解。</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2"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3"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4"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1"/>
      <p:bldP spid="20" grpId="2"/>
      <p:bldP spid="21" grpId="3"/>
      <p:bldP spid="22" grpId="4"/>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5841"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pic>
        <p:nvPicPr>
          <p:cNvPr id="35842" name="图片 4"/>
          <p:cNvPicPr>
            <a:picLocks noChangeAspect="1"/>
          </p:cNvPicPr>
          <p:nvPr/>
        </p:nvPicPr>
        <p:blipFill>
          <a:blip r:embed="rId3"/>
          <a:srcRect r="43445"/>
          <a:stretch>
            <a:fillRect/>
          </a:stretch>
        </p:blipFill>
        <p:spPr bwMode="auto">
          <a:xfrm>
            <a:off x="528638" y="522288"/>
            <a:ext cx="2954337" cy="3776662"/>
          </a:xfrm>
          <a:prstGeom prst="rect">
            <a:avLst/>
          </a:prstGeom>
          <a:noFill/>
          <a:ln w="9525">
            <a:noFill/>
            <a:miter lim="800000"/>
          </a:ln>
        </p:spPr>
      </p:pic>
      <p:cxnSp>
        <p:nvCxnSpPr>
          <p:cNvPr id="22" name="直接连接符 21"/>
          <p:cNvCxnSpPr/>
          <p:nvPr/>
        </p:nvCxnSpPr>
        <p:spPr>
          <a:xfrm>
            <a:off x="7024688" y="439738"/>
            <a:ext cx="823912" cy="2974975"/>
          </a:xfrm>
          <a:prstGeom prst="line">
            <a:avLst/>
          </a:prstGeom>
          <a:ln w="19050">
            <a:solidFill>
              <a:srgbClr val="FCA61C"/>
            </a:solidFill>
          </a:ln>
        </p:spPr>
        <p:style>
          <a:lnRef idx="1">
            <a:schemeClr val="accent1"/>
          </a:lnRef>
          <a:fillRef idx="0">
            <a:schemeClr val="accent1"/>
          </a:fillRef>
          <a:effectRef idx="0">
            <a:schemeClr val="accent1"/>
          </a:effectRef>
          <a:fontRef idx="minor">
            <a:schemeClr val="tx1"/>
          </a:fontRef>
        </p:style>
      </p:cxnSp>
      <p:sp>
        <p:nvSpPr>
          <p:cNvPr id="25" name="等腰三角形 24"/>
          <p:cNvSpPr/>
          <p:nvPr/>
        </p:nvSpPr>
        <p:spPr>
          <a:xfrm rot="5400000">
            <a:off x="8251825" y="2181225"/>
            <a:ext cx="508000" cy="508000"/>
          </a:xfrm>
          <a:prstGeom prst="triangle">
            <a:avLst/>
          </a:prstGeom>
          <a:solidFill>
            <a:srgbClr val="FFCC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26" name="直接连接符 25"/>
          <p:cNvCxnSpPr/>
          <p:nvPr/>
        </p:nvCxnSpPr>
        <p:spPr>
          <a:xfrm flipH="1" flipV="1">
            <a:off x="4765675" y="5367338"/>
            <a:ext cx="3486150" cy="933450"/>
          </a:xfrm>
          <a:prstGeom prst="line">
            <a:avLst/>
          </a:prstGeom>
          <a:ln>
            <a:solidFill>
              <a:srgbClr val="FCA61C"/>
            </a:solidFill>
          </a:ln>
        </p:spPr>
        <p:style>
          <a:lnRef idx="1">
            <a:schemeClr val="accent1"/>
          </a:lnRef>
          <a:fillRef idx="0">
            <a:schemeClr val="accent1"/>
          </a:fillRef>
          <a:effectRef idx="0">
            <a:schemeClr val="accent1"/>
          </a:effectRef>
          <a:fontRef idx="minor">
            <a:schemeClr val="tx1"/>
          </a:fontRef>
        </p:style>
      </p:cxnSp>
      <p:sp>
        <p:nvSpPr>
          <p:cNvPr id="27" name="等腰三角形 26"/>
          <p:cNvSpPr/>
          <p:nvPr/>
        </p:nvSpPr>
        <p:spPr>
          <a:xfrm rot="16981696">
            <a:off x="4708525" y="5246688"/>
            <a:ext cx="274637" cy="27463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30" name="等腰三角形 29"/>
          <p:cNvSpPr/>
          <p:nvPr/>
        </p:nvSpPr>
        <p:spPr>
          <a:xfrm rot="900000">
            <a:off x="3263900" y="515938"/>
            <a:ext cx="5688013" cy="4821237"/>
          </a:xfrm>
          <a:prstGeom prst="triangle">
            <a:avLst/>
          </a:prstGeom>
          <a:noFill/>
          <a:ln w="57150" cap="flat" cmpd="sng" algn="ctr">
            <a:solidFill>
              <a:srgbClr val="FCA61C"/>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nchor="ctr"/>
          <a:lstStyle/>
          <a:p>
            <a:pPr algn="ctr" fontAlgn="auto">
              <a:spcBef>
                <a:spcPct val="0"/>
              </a:spcBef>
              <a:spcAft>
                <a:spcPct val="0"/>
              </a:spcAft>
              <a:defRPr/>
            </a:pPr>
            <a:endParaRPr lang="zh-CN" altLang="en-US"/>
          </a:p>
        </p:txBody>
      </p:sp>
      <p:pic>
        <p:nvPicPr>
          <p:cNvPr id="35848" name="Picture 3" descr="F:\案例\book_bg.jpg"/>
          <p:cNvPicPr>
            <a:picLocks noChangeAspect="1" noChangeArrowheads="1"/>
          </p:cNvPicPr>
          <p:nvPr/>
        </p:nvPicPr>
        <p:blipFill>
          <a:blip r:embed="rId2"/>
          <a:srcRect l="25504" t="18674" r="27930" b="55655"/>
          <a:stretch>
            <a:fillRect/>
          </a:stretch>
        </p:blipFill>
        <p:spPr bwMode="auto">
          <a:xfrm>
            <a:off x="3262313" y="1625600"/>
            <a:ext cx="5676900" cy="1568450"/>
          </a:xfrm>
          <a:prstGeom prst="rect">
            <a:avLst/>
          </a:prstGeom>
          <a:noFill/>
          <a:ln w="9525">
            <a:noFill/>
            <a:miter lim="800000"/>
          </a:ln>
        </p:spPr>
      </p:pic>
      <p:pic>
        <p:nvPicPr>
          <p:cNvPr id="35849" name="Picture 3" descr="F:\案例\book_bg.jpg"/>
          <p:cNvPicPr>
            <a:picLocks noChangeAspect="1" noChangeArrowheads="1"/>
          </p:cNvPicPr>
          <p:nvPr/>
        </p:nvPicPr>
        <p:blipFill>
          <a:blip r:embed="rId2"/>
          <a:srcRect l="13637" t="48923" r="18192" b="37546"/>
          <a:stretch>
            <a:fillRect/>
          </a:stretch>
        </p:blipFill>
        <p:spPr bwMode="auto">
          <a:xfrm>
            <a:off x="1814513" y="3506788"/>
            <a:ext cx="8312150" cy="928687"/>
          </a:xfrm>
          <a:prstGeom prst="rect">
            <a:avLst/>
          </a:prstGeom>
          <a:noFill/>
          <a:ln w="9525">
            <a:noFill/>
            <a:miter lim="800000"/>
          </a:ln>
        </p:spPr>
      </p:pic>
      <p:sp>
        <p:nvSpPr>
          <p:cNvPr id="33" name="文本框 32"/>
          <p:cNvSpPr txBox="1"/>
          <p:nvPr/>
        </p:nvSpPr>
        <p:spPr>
          <a:xfrm>
            <a:off x="2041525" y="3443288"/>
            <a:ext cx="7042150" cy="1006475"/>
          </a:xfrm>
          <a:prstGeom prst="rect">
            <a:avLst/>
          </a:prstGeom>
          <a:noFill/>
        </p:spPr>
        <p:txBody>
          <a:bodyPr wrap="none">
            <a:spAutoFit/>
          </a:bodyPr>
          <a:lstStyle/>
          <a:p>
            <a:pPr algn="ctr">
              <a:defRPr/>
            </a:pPr>
            <a:r>
              <a:rPr lang="zh-CN" altLang="en-US" sz="6000" b="1">
                <a:solidFill>
                  <a:schemeClr val="bg1"/>
                </a:solidFill>
                <a:effectLst>
                  <a:outerShdw blurRad="38100" dist="38100" dir="2700000" algn="tl">
                    <a:srgbClr val="C0C0C0"/>
                  </a:outerShdw>
                </a:effectLst>
                <a:latin typeface="微软雅黑 Light"/>
                <a:ea typeface="微软雅黑 Light"/>
                <a:cs typeface="微软雅黑 Light"/>
              </a:rPr>
              <a:t>感谢大家的批评指正</a:t>
            </a:r>
          </a:p>
        </p:txBody>
      </p:sp>
      <p:sp>
        <p:nvSpPr>
          <p:cNvPr id="35851" name="文本框 33"/>
          <p:cNvSpPr txBox="1">
            <a:spLocks noChangeArrowheads="1"/>
          </p:cNvSpPr>
          <p:nvPr/>
        </p:nvSpPr>
        <p:spPr bwMode="auto">
          <a:xfrm>
            <a:off x="3276600" y="1625600"/>
            <a:ext cx="5341938" cy="1570038"/>
          </a:xfrm>
          <a:prstGeom prst="rect">
            <a:avLst/>
          </a:prstGeom>
          <a:noFill/>
          <a:ln w="9525">
            <a:noFill/>
            <a:miter lim="800000"/>
          </a:ln>
        </p:spPr>
        <p:txBody>
          <a:bodyPr wrap="none">
            <a:spAutoFit/>
          </a:bodyPr>
          <a:lstStyle/>
          <a:p>
            <a:pPr algn="ctr"/>
            <a:r>
              <a:rPr lang="en-US" altLang="zh-CN" sz="9600" b="1">
                <a:solidFill>
                  <a:srgbClr val="FFC000"/>
                </a:solidFill>
                <a:latin typeface="微软雅黑" pitchFamily="34" charset="-122"/>
                <a:ea typeface="微软雅黑" pitchFamily="34" charset="-122"/>
              </a:rPr>
              <a:t>THSNKS</a:t>
            </a:r>
            <a:endParaRPr lang="zh-CN" altLang="en-US" sz="9600" b="1">
              <a:solidFill>
                <a:srgbClr val="FFC000"/>
              </a:solidFill>
              <a:latin typeface="微软雅黑" pitchFamily="34" charset="-122"/>
              <a:ea typeface="微软雅黑" pitchFamily="34" charset="-122"/>
            </a:endParaRPr>
          </a:p>
        </p:txBody>
      </p:sp>
      <p:pic>
        <p:nvPicPr>
          <p:cNvPr id="35852" name="图片 5"/>
          <p:cNvPicPr>
            <a:picLocks noChangeAspect="1"/>
          </p:cNvPicPr>
          <p:nvPr/>
        </p:nvPicPr>
        <p:blipFill>
          <a:blip r:embed="rId3"/>
          <a:srcRect l="52267" r="-1643"/>
          <a:stretch>
            <a:fillRect/>
          </a:stretch>
        </p:blipFill>
        <p:spPr bwMode="auto">
          <a:xfrm rot="470367">
            <a:off x="8912225" y="2747963"/>
            <a:ext cx="2579688" cy="3778250"/>
          </a:xfrm>
          <a:prstGeom prst="rect">
            <a:avLst/>
          </a:prstGeom>
          <a:noFill/>
          <a:ln w="9525">
            <a:noFill/>
            <a:miter lim="800000"/>
          </a:ln>
        </p:spPr>
      </p:pic>
      <p:pic>
        <p:nvPicPr>
          <p:cNvPr id="35853" name="New picture"/>
          <p:cNvPicPr/>
          <p:nvPr/>
        </p:nvPicPr>
        <p:blipFill>
          <a:blip r:embed="rId4"/>
          <a:stretch>
            <a:fillRect/>
          </a:stretch>
        </p:blipFill>
        <p:spPr>
          <a:xfrm>
            <a:off x="11328400" y="12319000"/>
            <a:ext cx="355600" cy="266700"/>
          </a:xfrm>
          <a:prstGeom prst="cube">
            <a:avLst/>
          </a:prstGeom>
        </p:spPr>
      </p:pic>
    </p:spTree>
  </p:cSld>
  <p:clrMapOvr>
    <a:masterClrMapping/>
  </p:clrMapOvr>
  <p:transition>
    <p:random/>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 name="Freeform 76"/>
          <p:cNvSpPr/>
          <p:nvPr/>
        </p:nvSpPr>
        <p:spPr bwMode="auto">
          <a:xfrm>
            <a:off x="1162050" y="2062163"/>
            <a:ext cx="1514475" cy="320675"/>
          </a:xfrm>
          <a:custGeom>
            <a:gdLst>
              <a:gd name="T0" fmla="*/ 209 w 209"/>
              <a:gd name="T1" fmla="*/ 16 h 44"/>
              <a:gd name="T2" fmla="*/ 193 w 209"/>
              <a:gd name="T3" fmla="*/ 0 h 44"/>
              <a:gd name="T4" fmla="*/ 17 w 209"/>
              <a:gd name="T5" fmla="*/ 0 h 44"/>
              <a:gd name="T6" fmla="*/ 0 w 209"/>
              <a:gd name="T7" fmla="*/ 16 h 44"/>
              <a:gd name="T8" fmla="*/ 0 w 209"/>
              <a:gd name="T9" fmla="*/ 44 h 44"/>
              <a:gd name="T10" fmla="*/ 209 w 209"/>
              <a:gd name="T11" fmla="*/ 44 h 44"/>
              <a:gd name="T12" fmla="*/ 209 w 209"/>
              <a:gd name="T13" fmla="*/ 16 h 44"/>
            </a:gdLst>
            <a:cxnLst>
              <a:cxn ang="0">
                <a:pos x="T0" y="T1"/>
              </a:cxn>
              <a:cxn ang="0">
                <a:pos x="T2" y="T3"/>
              </a:cxn>
              <a:cxn ang="0">
                <a:pos x="T4" y="T5"/>
              </a:cxn>
              <a:cxn ang="0">
                <a:pos x="T6" y="T7"/>
              </a:cxn>
              <a:cxn ang="0">
                <a:pos x="T8" y="T9"/>
              </a:cxn>
              <a:cxn ang="0">
                <a:pos x="T10" y="T11"/>
              </a:cxn>
              <a:cxn ang="0">
                <a:pos x="T12" y="T13"/>
              </a:cxn>
            </a:cxnLst>
            <a:rect l="0" t="0" r="r" b="b"/>
            <a:pathLst>
              <a:path w="209" h="44">
                <a:moveTo>
                  <a:pt x="209" y="16"/>
                </a:moveTo>
                <a:cubicBezTo>
                  <a:pt x="209" y="7"/>
                  <a:pt x="202" y="0"/>
                  <a:pt x="193" y="0"/>
                </a:cubicBezTo>
                <a:cubicBezTo>
                  <a:pt x="17" y="0"/>
                  <a:pt x="17" y="0"/>
                  <a:pt x="17" y="0"/>
                </a:cubicBezTo>
                <a:cubicBezTo>
                  <a:pt x="7" y="0"/>
                  <a:pt x="0" y="7"/>
                  <a:pt x="0" y="16"/>
                </a:cubicBezTo>
                <a:cubicBezTo>
                  <a:pt x="0" y="44"/>
                  <a:pt x="0" y="44"/>
                  <a:pt x="0" y="44"/>
                </a:cubicBezTo>
                <a:cubicBezTo>
                  <a:pt x="209" y="44"/>
                  <a:pt x="209" y="44"/>
                  <a:pt x="209" y="44"/>
                </a:cubicBezTo>
                <a:lnTo>
                  <a:pt x="209" y="16"/>
                </a:lnTo>
                <a:close/>
              </a:path>
            </a:pathLst>
          </a:custGeom>
          <a:solidFill>
            <a:schemeClr val="accent1">
              <a:lumMod val="60000"/>
              <a:lumOff val="40000"/>
            </a:schemeClr>
          </a:solidFill>
          <a:ln>
            <a:noFill/>
          </a:ln>
        </p:spPr>
        <p:txBody>
          <a:bodyPr/>
          <a:lstStyle/>
          <a:p>
            <a:pPr fontAlgn="auto">
              <a:spcBef>
                <a:spcPct val="0"/>
              </a:spcBef>
              <a:spcAft>
                <a:spcPct val="0"/>
              </a:spcAft>
              <a:defRPr/>
            </a:pPr>
            <a:endParaRPr lang="zh-CN" altLang="en-US">
              <a:latin typeface="+mn-lt"/>
              <a:ea typeface="+mn-ea"/>
            </a:endParaRPr>
          </a:p>
        </p:txBody>
      </p:sp>
      <p:sp>
        <p:nvSpPr>
          <p:cNvPr id="17413" name="Freeform 77"/>
          <p:cNvSpPr>
            <a:spLocks noChangeArrowheads="1"/>
          </p:cNvSpPr>
          <p:nvPr/>
        </p:nvSpPr>
        <p:spPr bwMode="auto">
          <a:xfrm>
            <a:off x="1162050" y="2062163"/>
            <a:ext cx="1514475" cy="190500"/>
          </a:xfrm>
          <a:custGeom>
            <a:gdLst>
              <a:gd name="T0" fmla="*/ 2147483647 w 209"/>
              <a:gd name="T1" fmla="*/ 0 h 26"/>
              <a:gd name="T2" fmla="*/ 2147483647 w 209"/>
              <a:gd name="T3" fmla="*/ 0 h 26"/>
              <a:gd name="T4" fmla="*/ 0 w 209"/>
              <a:gd name="T5" fmla="*/ 2147483647 h 26"/>
              <a:gd name="T6" fmla="*/ 0 w 209"/>
              <a:gd name="T7" fmla="*/ 2147483647 h 26"/>
              <a:gd name="T8" fmla="*/ 2147483647 w 209"/>
              <a:gd name="T9" fmla="*/ 2147483647 h 26"/>
              <a:gd name="T10" fmla="*/ 2147483647 w 209"/>
              <a:gd name="T11" fmla="*/ 2147483647 h 26"/>
              <a:gd name="T12" fmla="*/ 2147483647 w 209"/>
              <a:gd name="T13" fmla="*/ 2147483647 h 26"/>
              <a:gd name="T14" fmla="*/ 2147483647 w 209"/>
              <a:gd name="T15" fmla="*/ 2147483647 h 26"/>
              <a:gd name="T16" fmla="*/ 2147483647 w 209"/>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9"/>
              <a:gd name="T28" fmla="*/ 0 h 26"/>
              <a:gd name="T29" fmla="*/ 209 w 209"/>
              <a:gd name="T30" fmla="*/ 26 h 2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9" h="26">
                <a:moveTo>
                  <a:pt x="193" y="0"/>
                </a:moveTo>
                <a:cubicBezTo>
                  <a:pt x="17" y="0"/>
                  <a:pt x="17" y="0"/>
                  <a:pt x="17" y="0"/>
                </a:cubicBezTo>
                <a:cubicBezTo>
                  <a:pt x="7" y="0"/>
                  <a:pt x="0" y="7"/>
                  <a:pt x="0" y="16"/>
                </a:cubicBezTo>
                <a:cubicBezTo>
                  <a:pt x="0" y="26"/>
                  <a:pt x="0" y="26"/>
                  <a:pt x="0" y="26"/>
                </a:cubicBezTo>
                <a:cubicBezTo>
                  <a:pt x="0" y="17"/>
                  <a:pt x="7" y="9"/>
                  <a:pt x="17" y="9"/>
                </a:cubicBezTo>
                <a:cubicBezTo>
                  <a:pt x="193" y="9"/>
                  <a:pt x="193" y="9"/>
                  <a:pt x="193" y="9"/>
                </a:cubicBezTo>
                <a:cubicBezTo>
                  <a:pt x="202" y="9"/>
                  <a:pt x="209" y="17"/>
                  <a:pt x="209" y="26"/>
                </a:cubicBezTo>
                <a:cubicBezTo>
                  <a:pt x="209" y="16"/>
                  <a:pt x="209" y="16"/>
                  <a:pt x="209" y="16"/>
                </a:cubicBezTo>
                <a:cubicBezTo>
                  <a:pt x="209" y="7"/>
                  <a:pt x="202" y="0"/>
                  <a:pt x="193" y="0"/>
                </a:cubicBezTo>
                <a:close/>
              </a:path>
            </a:pathLst>
          </a:custGeom>
          <a:solidFill>
            <a:schemeClr val="accent1"/>
          </a:solidFill>
          <a:ln w="9525">
            <a:noFill/>
            <a:miter lim="800000"/>
          </a:ln>
        </p:spPr>
        <p:txBody>
          <a:bodyPr/>
          <a:lstStyle/>
          <a:p>
            <a:endParaRPr lang="zh-CN" altLang="en-US"/>
          </a:p>
        </p:txBody>
      </p:sp>
      <p:sp>
        <p:nvSpPr>
          <p:cNvPr id="17414" name="Freeform 78"/>
          <p:cNvSpPr>
            <a:spLocks noChangeArrowheads="1"/>
          </p:cNvSpPr>
          <p:nvPr/>
        </p:nvSpPr>
        <p:spPr bwMode="auto">
          <a:xfrm>
            <a:off x="1162050" y="2382838"/>
            <a:ext cx="1514475" cy="2346325"/>
          </a:xfrm>
          <a:custGeom>
            <a:gdLst>
              <a:gd name="T0" fmla="*/ 0 w 209"/>
              <a:gd name="T1" fmla="*/ 0 h 323"/>
              <a:gd name="T2" fmla="*/ 0 w 209"/>
              <a:gd name="T3" fmla="*/ 2147483647 h 323"/>
              <a:gd name="T4" fmla="*/ 2147483647 w 209"/>
              <a:gd name="T5" fmla="*/ 2147483647 h 323"/>
              <a:gd name="T6" fmla="*/ 2147483647 w 209"/>
              <a:gd name="T7" fmla="*/ 2147483647 h 323"/>
              <a:gd name="T8" fmla="*/ 2147483647 w 209"/>
              <a:gd name="T9" fmla="*/ 2147483647 h 323"/>
              <a:gd name="T10" fmla="*/ 2147483647 w 209"/>
              <a:gd name="T11" fmla="*/ 2147483647 h 323"/>
              <a:gd name="T12" fmla="*/ 2147483647 w 209"/>
              <a:gd name="T13" fmla="*/ 2147483647 h 323"/>
              <a:gd name="T14" fmla="*/ 2147483647 w 209"/>
              <a:gd name="T15" fmla="*/ 2147483647 h 323"/>
              <a:gd name="T16" fmla="*/ 2147483647 w 209"/>
              <a:gd name="T17" fmla="*/ 0 h 323"/>
              <a:gd name="T18" fmla="*/ 0 w 209"/>
              <a:gd name="T19" fmla="*/ 0 h 3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323"/>
              <a:gd name="T32" fmla="*/ 209 w 209"/>
              <a:gd name="T33" fmla="*/ 323 h 323"/>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323">
                <a:moveTo>
                  <a:pt x="0" y="0"/>
                </a:moveTo>
                <a:cubicBezTo>
                  <a:pt x="0" y="254"/>
                  <a:pt x="0" y="254"/>
                  <a:pt x="0" y="254"/>
                </a:cubicBezTo>
                <a:cubicBezTo>
                  <a:pt x="0" y="263"/>
                  <a:pt x="7" y="271"/>
                  <a:pt x="17" y="271"/>
                </a:cubicBezTo>
                <a:cubicBezTo>
                  <a:pt x="82" y="271"/>
                  <a:pt x="82" y="271"/>
                  <a:pt x="82" y="271"/>
                </a:cubicBezTo>
                <a:cubicBezTo>
                  <a:pt x="105" y="323"/>
                  <a:pt x="105" y="323"/>
                  <a:pt x="105" y="323"/>
                </a:cubicBezTo>
                <a:cubicBezTo>
                  <a:pt x="128" y="271"/>
                  <a:pt x="128" y="271"/>
                  <a:pt x="128" y="271"/>
                </a:cubicBezTo>
                <a:cubicBezTo>
                  <a:pt x="193" y="271"/>
                  <a:pt x="193" y="271"/>
                  <a:pt x="193" y="271"/>
                </a:cubicBezTo>
                <a:cubicBezTo>
                  <a:pt x="202" y="271"/>
                  <a:pt x="209" y="263"/>
                  <a:pt x="209" y="254"/>
                </a:cubicBezTo>
                <a:cubicBezTo>
                  <a:pt x="209" y="0"/>
                  <a:pt x="209" y="0"/>
                  <a:pt x="209" y="0"/>
                </a:cubicBezTo>
                <a:lnTo>
                  <a:pt x="0" y="0"/>
                </a:lnTo>
                <a:close/>
              </a:path>
            </a:pathLst>
          </a:custGeom>
          <a:solidFill>
            <a:srgbClr val="F1F2F2"/>
          </a:solidFill>
          <a:ln w="9525">
            <a:noFill/>
            <a:miter lim="800000"/>
          </a:ln>
        </p:spPr>
        <p:txBody>
          <a:bodyPr/>
          <a:lstStyle/>
          <a:p>
            <a:endParaRPr lang="zh-CN" altLang="en-US"/>
          </a:p>
        </p:txBody>
      </p:sp>
      <p:sp>
        <p:nvSpPr>
          <p:cNvPr id="9" name="Freeform 79"/>
          <p:cNvSpPr/>
          <p:nvPr/>
        </p:nvSpPr>
        <p:spPr bwMode="auto">
          <a:xfrm>
            <a:off x="4024313" y="1241425"/>
            <a:ext cx="1517650" cy="365125"/>
          </a:xfrm>
          <a:custGeom>
            <a:gdLst>
              <a:gd name="T0" fmla="*/ 209 w 209"/>
              <a:gd name="T1" fmla="*/ 17 h 50"/>
              <a:gd name="T2" fmla="*/ 192 w 209"/>
              <a:gd name="T3" fmla="*/ 0 h 50"/>
              <a:gd name="T4" fmla="*/ 17 w 209"/>
              <a:gd name="T5" fmla="*/ 0 h 50"/>
              <a:gd name="T6" fmla="*/ 0 w 209"/>
              <a:gd name="T7" fmla="*/ 17 h 50"/>
              <a:gd name="T8" fmla="*/ 0 w 209"/>
              <a:gd name="T9" fmla="*/ 50 h 50"/>
              <a:gd name="T10" fmla="*/ 209 w 209"/>
              <a:gd name="T11" fmla="*/ 50 h 50"/>
              <a:gd name="T12" fmla="*/ 209 w 209"/>
              <a:gd name="T13" fmla="*/ 17 h 50"/>
            </a:gdLst>
            <a:cxnLst>
              <a:cxn ang="0">
                <a:pos x="T0" y="T1"/>
              </a:cxn>
              <a:cxn ang="0">
                <a:pos x="T2" y="T3"/>
              </a:cxn>
              <a:cxn ang="0">
                <a:pos x="T4" y="T5"/>
              </a:cxn>
              <a:cxn ang="0">
                <a:pos x="T6" y="T7"/>
              </a:cxn>
              <a:cxn ang="0">
                <a:pos x="T8" y="T9"/>
              </a:cxn>
              <a:cxn ang="0">
                <a:pos x="T10" y="T11"/>
              </a:cxn>
              <a:cxn ang="0">
                <a:pos x="T12" y="T13"/>
              </a:cxn>
            </a:cxnLst>
            <a:rect l="0" t="0" r="r" b="b"/>
            <a:pathLst>
              <a:path w="209" h="50">
                <a:moveTo>
                  <a:pt x="209" y="17"/>
                </a:moveTo>
                <a:cubicBezTo>
                  <a:pt x="209" y="8"/>
                  <a:pt x="202" y="0"/>
                  <a:pt x="192" y="0"/>
                </a:cubicBezTo>
                <a:cubicBezTo>
                  <a:pt x="17" y="0"/>
                  <a:pt x="17" y="0"/>
                  <a:pt x="17" y="0"/>
                </a:cubicBezTo>
                <a:cubicBezTo>
                  <a:pt x="7" y="0"/>
                  <a:pt x="0" y="8"/>
                  <a:pt x="0" y="17"/>
                </a:cubicBezTo>
                <a:cubicBezTo>
                  <a:pt x="0" y="50"/>
                  <a:pt x="0" y="50"/>
                  <a:pt x="0" y="50"/>
                </a:cubicBezTo>
                <a:cubicBezTo>
                  <a:pt x="209" y="50"/>
                  <a:pt x="209" y="50"/>
                  <a:pt x="209" y="50"/>
                </a:cubicBezTo>
                <a:lnTo>
                  <a:pt x="209" y="17"/>
                </a:lnTo>
                <a:close/>
              </a:path>
            </a:pathLst>
          </a:custGeom>
          <a:solidFill>
            <a:schemeClr val="accent2">
              <a:lumMod val="60000"/>
              <a:lumOff val="40000"/>
            </a:schemeClr>
          </a:solidFill>
          <a:ln>
            <a:noFill/>
          </a:ln>
        </p:spPr>
        <p:txBody>
          <a:bodyPr/>
          <a:lstStyle/>
          <a:p>
            <a:pPr fontAlgn="auto">
              <a:spcBef>
                <a:spcPct val="0"/>
              </a:spcBef>
              <a:spcAft>
                <a:spcPct val="0"/>
              </a:spcAft>
              <a:defRPr/>
            </a:pPr>
            <a:endParaRPr lang="zh-CN" altLang="en-US">
              <a:latin typeface="+mn-lt"/>
              <a:ea typeface="+mn-ea"/>
            </a:endParaRPr>
          </a:p>
        </p:txBody>
      </p:sp>
      <p:sp>
        <p:nvSpPr>
          <p:cNvPr id="17416" name="Freeform 80"/>
          <p:cNvSpPr>
            <a:spLocks noChangeArrowheads="1"/>
          </p:cNvSpPr>
          <p:nvPr/>
        </p:nvSpPr>
        <p:spPr bwMode="auto">
          <a:xfrm>
            <a:off x="4024313" y="1233488"/>
            <a:ext cx="1517650" cy="195262"/>
          </a:xfrm>
          <a:custGeom>
            <a:gdLst>
              <a:gd name="T0" fmla="*/ 2147483647 w 209"/>
              <a:gd name="T1" fmla="*/ 0 h 27"/>
              <a:gd name="T2" fmla="*/ 2147483647 w 209"/>
              <a:gd name="T3" fmla="*/ 0 h 27"/>
              <a:gd name="T4" fmla="*/ 0 w 209"/>
              <a:gd name="T5" fmla="*/ 2147483647 h 27"/>
              <a:gd name="T6" fmla="*/ 0 w 209"/>
              <a:gd name="T7" fmla="*/ 2147483647 h 27"/>
              <a:gd name="T8" fmla="*/ 2147483647 w 209"/>
              <a:gd name="T9" fmla="*/ 2147483647 h 27"/>
              <a:gd name="T10" fmla="*/ 2147483647 w 209"/>
              <a:gd name="T11" fmla="*/ 2147483647 h 27"/>
              <a:gd name="T12" fmla="*/ 2147483647 w 209"/>
              <a:gd name="T13" fmla="*/ 2147483647 h 27"/>
              <a:gd name="T14" fmla="*/ 2147483647 w 209"/>
              <a:gd name="T15" fmla="*/ 2147483647 h 27"/>
              <a:gd name="T16" fmla="*/ 2147483647 w 209"/>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9"/>
              <a:gd name="T28" fmla="*/ 0 h 27"/>
              <a:gd name="T29" fmla="*/ 209 w 209"/>
              <a:gd name="T30" fmla="*/ 27 h 27"/>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9" h="27">
                <a:moveTo>
                  <a:pt x="192" y="0"/>
                </a:moveTo>
                <a:cubicBezTo>
                  <a:pt x="17" y="0"/>
                  <a:pt x="17" y="0"/>
                  <a:pt x="17" y="0"/>
                </a:cubicBezTo>
                <a:cubicBezTo>
                  <a:pt x="7" y="0"/>
                  <a:pt x="0" y="8"/>
                  <a:pt x="0" y="17"/>
                </a:cubicBezTo>
                <a:cubicBezTo>
                  <a:pt x="0" y="27"/>
                  <a:pt x="0" y="27"/>
                  <a:pt x="0" y="27"/>
                </a:cubicBezTo>
                <a:cubicBezTo>
                  <a:pt x="0" y="17"/>
                  <a:pt x="7" y="10"/>
                  <a:pt x="17" y="10"/>
                </a:cubicBezTo>
                <a:cubicBezTo>
                  <a:pt x="192" y="10"/>
                  <a:pt x="192" y="10"/>
                  <a:pt x="192" y="10"/>
                </a:cubicBezTo>
                <a:cubicBezTo>
                  <a:pt x="202" y="10"/>
                  <a:pt x="209" y="17"/>
                  <a:pt x="209" y="27"/>
                </a:cubicBezTo>
                <a:cubicBezTo>
                  <a:pt x="209" y="17"/>
                  <a:pt x="209" y="17"/>
                  <a:pt x="209" y="17"/>
                </a:cubicBezTo>
                <a:cubicBezTo>
                  <a:pt x="209" y="8"/>
                  <a:pt x="202" y="0"/>
                  <a:pt x="192" y="0"/>
                </a:cubicBezTo>
                <a:close/>
              </a:path>
            </a:pathLst>
          </a:custGeom>
          <a:solidFill>
            <a:schemeClr val="accent2"/>
          </a:solidFill>
          <a:ln w="9525">
            <a:noFill/>
            <a:miter lim="800000"/>
          </a:ln>
        </p:spPr>
        <p:txBody>
          <a:bodyPr/>
          <a:lstStyle/>
          <a:p>
            <a:endParaRPr lang="zh-CN" altLang="en-US"/>
          </a:p>
        </p:txBody>
      </p:sp>
      <p:sp>
        <p:nvSpPr>
          <p:cNvPr id="17417" name="Freeform 81"/>
          <p:cNvSpPr>
            <a:spLocks noChangeArrowheads="1"/>
          </p:cNvSpPr>
          <p:nvPr/>
        </p:nvSpPr>
        <p:spPr bwMode="auto">
          <a:xfrm>
            <a:off x="4024313" y="1606550"/>
            <a:ext cx="1517650" cy="2286000"/>
          </a:xfrm>
          <a:custGeom>
            <a:gdLst>
              <a:gd name="T0" fmla="*/ 0 w 209"/>
              <a:gd name="T1" fmla="*/ 0 h 315"/>
              <a:gd name="T2" fmla="*/ 0 w 209"/>
              <a:gd name="T3" fmla="*/ 2147483647 h 315"/>
              <a:gd name="T4" fmla="*/ 2147483647 w 209"/>
              <a:gd name="T5" fmla="*/ 2147483647 h 315"/>
              <a:gd name="T6" fmla="*/ 2147483647 w 209"/>
              <a:gd name="T7" fmla="*/ 2147483647 h 315"/>
              <a:gd name="T8" fmla="*/ 2147483647 w 209"/>
              <a:gd name="T9" fmla="*/ 2147483647 h 315"/>
              <a:gd name="T10" fmla="*/ 2147483647 w 209"/>
              <a:gd name="T11" fmla="*/ 2147483647 h 315"/>
              <a:gd name="T12" fmla="*/ 2147483647 w 209"/>
              <a:gd name="T13" fmla="*/ 2147483647 h 315"/>
              <a:gd name="T14" fmla="*/ 2147483647 w 209"/>
              <a:gd name="T15" fmla="*/ 2147483647 h 315"/>
              <a:gd name="T16" fmla="*/ 2147483647 w 209"/>
              <a:gd name="T17" fmla="*/ 0 h 315"/>
              <a:gd name="T18" fmla="*/ 0 w 209"/>
              <a:gd name="T19" fmla="*/ 0 h 3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315"/>
              <a:gd name="T32" fmla="*/ 209 w 209"/>
              <a:gd name="T33" fmla="*/ 315 h 315"/>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315">
                <a:moveTo>
                  <a:pt x="0" y="0"/>
                </a:moveTo>
                <a:cubicBezTo>
                  <a:pt x="0" y="249"/>
                  <a:pt x="0" y="249"/>
                  <a:pt x="0" y="249"/>
                </a:cubicBezTo>
                <a:cubicBezTo>
                  <a:pt x="0" y="258"/>
                  <a:pt x="7" y="265"/>
                  <a:pt x="17" y="265"/>
                </a:cubicBezTo>
                <a:cubicBezTo>
                  <a:pt x="83" y="265"/>
                  <a:pt x="83" y="265"/>
                  <a:pt x="83" y="265"/>
                </a:cubicBezTo>
                <a:cubicBezTo>
                  <a:pt x="104" y="315"/>
                  <a:pt x="104" y="315"/>
                  <a:pt x="104" y="315"/>
                </a:cubicBezTo>
                <a:cubicBezTo>
                  <a:pt x="126" y="265"/>
                  <a:pt x="126" y="265"/>
                  <a:pt x="126" y="265"/>
                </a:cubicBezTo>
                <a:cubicBezTo>
                  <a:pt x="192" y="265"/>
                  <a:pt x="192" y="265"/>
                  <a:pt x="192" y="265"/>
                </a:cubicBezTo>
                <a:cubicBezTo>
                  <a:pt x="202" y="265"/>
                  <a:pt x="209" y="258"/>
                  <a:pt x="209" y="249"/>
                </a:cubicBezTo>
                <a:cubicBezTo>
                  <a:pt x="209" y="0"/>
                  <a:pt x="209" y="0"/>
                  <a:pt x="209" y="0"/>
                </a:cubicBezTo>
                <a:lnTo>
                  <a:pt x="0" y="0"/>
                </a:lnTo>
                <a:close/>
              </a:path>
            </a:pathLst>
          </a:custGeom>
          <a:solidFill>
            <a:srgbClr val="F1F2F2"/>
          </a:solidFill>
          <a:ln w="9525">
            <a:noFill/>
            <a:miter lim="800000"/>
          </a:ln>
        </p:spPr>
        <p:txBody>
          <a:bodyPr/>
          <a:lstStyle/>
          <a:p>
            <a:endParaRPr lang="zh-CN" altLang="en-US"/>
          </a:p>
        </p:txBody>
      </p:sp>
      <p:sp>
        <p:nvSpPr>
          <p:cNvPr id="12" name="Freeform 82"/>
          <p:cNvSpPr/>
          <p:nvPr/>
        </p:nvSpPr>
        <p:spPr bwMode="auto">
          <a:xfrm>
            <a:off x="6818313" y="1900238"/>
            <a:ext cx="1514475" cy="334962"/>
          </a:xfrm>
          <a:custGeom>
            <a:gdLst>
              <a:gd name="T0" fmla="*/ 209 w 209"/>
              <a:gd name="T1" fmla="*/ 17 h 46"/>
              <a:gd name="T2" fmla="*/ 192 w 209"/>
              <a:gd name="T3" fmla="*/ 0 h 46"/>
              <a:gd name="T4" fmla="*/ 16 w 209"/>
              <a:gd name="T5" fmla="*/ 0 h 46"/>
              <a:gd name="T6" fmla="*/ 0 w 209"/>
              <a:gd name="T7" fmla="*/ 17 h 46"/>
              <a:gd name="T8" fmla="*/ 0 w 209"/>
              <a:gd name="T9" fmla="*/ 46 h 46"/>
              <a:gd name="T10" fmla="*/ 209 w 209"/>
              <a:gd name="T11" fmla="*/ 46 h 46"/>
              <a:gd name="T12" fmla="*/ 209 w 209"/>
              <a:gd name="T13" fmla="*/ 17 h 46"/>
            </a:gdLst>
            <a:cxnLst>
              <a:cxn ang="0">
                <a:pos x="T0" y="T1"/>
              </a:cxn>
              <a:cxn ang="0">
                <a:pos x="T2" y="T3"/>
              </a:cxn>
              <a:cxn ang="0">
                <a:pos x="T4" y="T5"/>
              </a:cxn>
              <a:cxn ang="0">
                <a:pos x="T6" y="T7"/>
              </a:cxn>
              <a:cxn ang="0">
                <a:pos x="T8" y="T9"/>
              </a:cxn>
              <a:cxn ang="0">
                <a:pos x="T10" y="T11"/>
              </a:cxn>
              <a:cxn ang="0">
                <a:pos x="T12" y="T13"/>
              </a:cxn>
            </a:cxnLst>
            <a:rect l="0" t="0" r="r" b="b"/>
            <a:pathLst>
              <a:path w="209" h="46">
                <a:moveTo>
                  <a:pt x="209" y="17"/>
                </a:moveTo>
                <a:cubicBezTo>
                  <a:pt x="209" y="8"/>
                  <a:pt x="201" y="0"/>
                  <a:pt x="192" y="0"/>
                </a:cubicBezTo>
                <a:cubicBezTo>
                  <a:pt x="16" y="0"/>
                  <a:pt x="16" y="0"/>
                  <a:pt x="16" y="0"/>
                </a:cubicBezTo>
                <a:cubicBezTo>
                  <a:pt x="7" y="0"/>
                  <a:pt x="0" y="8"/>
                  <a:pt x="0" y="17"/>
                </a:cubicBezTo>
                <a:cubicBezTo>
                  <a:pt x="0" y="46"/>
                  <a:pt x="0" y="46"/>
                  <a:pt x="0" y="46"/>
                </a:cubicBezTo>
                <a:cubicBezTo>
                  <a:pt x="209" y="46"/>
                  <a:pt x="209" y="46"/>
                  <a:pt x="209" y="46"/>
                </a:cubicBezTo>
                <a:lnTo>
                  <a:pt x="209" y="17"/>
                </a:lnTo>
                <a:close/>
              </a:path>
            </a:pathLst>
          </a:custGeom>
          <a:solidFill>
            <a:schemeClr val="accent3">
              <a:lumMod val="60000"/>
              <a:lumOff val="40000"/>
            </a:schemeClr>
          </a:solidFill>
          <a:ln>
            <a:noFill/>
          </a:ln>
        </p:spPr>
        <p:txBody>
          <a:bodyPr/>
          <a:lstStyle/>
          <a:p>
            <a:pPr fontAlgn="auto">
              <a:spcBef>
                <a:spcPct val="0"/>
              </a:spcBef>
              <a:spcAft>
                <a:spcPct val="0"/>
              </a:spcAft>
              <a:defRPr/>
            </a:pPr>
            <a:endParaRPr lang="zh-CN" altLang="en-US">
              <a:latin typeface="+mn-lt"/>
              <a:ea typeface="+mn-ea"/>
            </a:endParaRPr>
          </a:p>
        </p:txBody>
      </p:sp>
      <p:sp>
        <p:nvSpPr>
          <p:cNvPr id="13" name="Freeform 83"/>
          <p:cNvSpPr/>
          <p:nvPr/>
        </p:nvSpPr>
        <p:spPr bwMode="auto">
          <a:xfrm>
            <a:off x="6818313" y="1900238"/>
            <a:ext cx="1514475" cy="187325"/>
          </a:xfrm>
          <a:custGeom>
            <a:gdLst>
              <a:gd name="T0" fmla="*/ 192 w 209"/>
              <a:gd name="T1" fmla="*/ 0 h 26"/>
              <a:gd name="T2" fmla="*/ 16 w 209"/>
              <a:gd name="T3" fmla="*/ 0 h 26"/>
              <a:gd name="T4" fmla="*/ 0 w 209"/>
              <a:gd name="T5" fmla="*/ 17 h 26"/>
              <a:gd name="T6" fmla="*/ 0 w 209"/>
              <a:gd name="T7" fmla="*/ 26 h 26"/>
              <a:gd name="T8" fmla="*/ 16 w 209"/>
              <a:gd name="T9" fmla="*/ 9 h 26"/>
              <a:gd name="T10" fmla="*/ 192 w 209"/>
              <a:gd name="T11" fmla="*/ 9 h 26"/>
              <a:gd name="T12" fmla="*/ 209 w 209"/>
              <a:gd name="T13" fmla="*/ 26 h 26"/>
              <a:gd name="T14" fmla="*/ 209 w 209"/>
              <a:gd name="T15" fmla="*/ 17 h 26"/>
              <a:gd name="T16" fmla="*/ 192 w 209"/>
              <a:gd name="T17" fmla="*/ 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26">
                <a:moveTo>
                  <a:pt x="192" y="0"/>
                </a:moveTo>
                <a:cubicBezTo>
                  <a:pt x="16" y="0"/>
                  <a:pt x="16" y="0"/>
                  <a:pt x="16" y="0"/>
                </a:cubicBezTo>
                <a:cubicBezTo>
                  <a:pt x="7" y="0"/>
                  <a:pt x="0" y="8"/>
                  <a:pt x="0" y="17"/>
                </a:cubicBezTo>
                <a:cubicBezTo>
                  <a:pt x="0" y="26"/>
                  <a:pt x="0" y="26"/>
                  <a:pt x="0" y="26"/>
                </a:cubicBezTo>
                <a:cubicBezTo>
                  <a:pt x="0" y="17"/>
                  <a:pt x="7" y="9"/>
                  <a:pt x="16" y="9"/>
                </a:cubicBezTo>
                <a:cubicBezTo>
                  <a:pt x="192" y="9"/>
                  <a:pt x="192" y="9"/>
                  <a:pt x="192" y="9"/>
                </a:cubicBezTo>
                <a:cubicBezTo>
                  <a:pt x="201" y="9"/>
                  <a:pt x="209" y="17"/>
                  <a:pt x="209" y="26"/>
                </a:cubicBezTo>
                <a:cubicBezTo>
                  <a:pt x="209" y="17"/>
                  <a:pt x="209" y="17"/>
                  <a:pt x="209" y="17"/>
                </a:cubicBezTo>
                <a:cubicBezTo>
                  <a:pt x="209" y="8"/>
                  <a:pt x="201" y="0"/>
                  <a:pt x="192" y="0"/>
                </a:cubicBezTo>
                <a:close/>
              </a:path>
            </a:pathLst>
          </a:custGeom>
          <a:solidFill>
            <a:schemeClr val="accent3"/>
          </a:solidFill>
          <a:ln>
            <a:noFill/>
          </a:ln>
        </p:spPr>
        <p:txBody>
          <a:bodyPr/>
          <a:lstStyle/>
          <a:p>
            <a:pPr fontAlgn="auto">
              <a:spcBef>
                <a:spcPct val="0"/>
              </a:spcBef>
              <a:spcAft>
                <a:spcPct val="0"/>
              </a:spcAft>
              <a:defRPr/>
            </a:pPr>
            <a:endParaRPr lang="zh-CN" altLang="en-US">
              <a:latin typeface="+mn-lt"/>
              <a:ea typeface="+mn-ea"/>
            </a:endParaRPr>
          </a:p>
        </p:txBody>
      </p:sp>
      <p:sp>
        <p:nvSpPr>
          <p:cNvPr id="17420" name="Freeform 84"/>
          <p:cNvSpPr>
            <a:spLocks noChangeArrowheads="1"/>
          </p:cNvSpPr>
          <p:nvPr/>
        </p:nvSpPr>
        <p:spPr bwMode="auto">
          <a:xfrm>
            <a:off x="6818313" y="2235200"/>
            <a:ext cx="1514475" cy="2328863"/>
          </a:xfrm>
          <a:custGeom>
            <a:gdLst>
              <a:gd name="T0" fmla="*/ 0 w 209"/>
              <a:gd name="T1" fmla="*/ 0 h 321"/>
              <a:gd name="T2" fmla="*/ 0 w 209"/>
              <a:gd name="T3" fmla="*/ 2147483647 h 321"/>
              <a:gd name="T4" fmla="*/ 2147483647 w 209"/>
              <a:gd name="T5" fmla="*/ 2147483647 h 321"/>
              <a:gd name="T6" fmla="*/ 2147483647 w 209"/>
              <a:gd name="T7" fmla="*/ 2147483647 h 321"/>
              <a:gd name="T8" fmla="*/ 2147483647 w 209"/>
              <a:gd name="T9" fmla="*/ 2147483647 h 321"/>
              <a:gd name="T10" fmla="*/ 2147483647 w 209"/>
              <a:gd name="T11" fmla="*/ 2147483647 h 321"/>
              <a:gd name="T12" fmla="*/ 2147483647 w 209"/>
              <a:gd name="T13" fmla="*/ 2147483647 h 321"/>
              <a:gd name="T14" fmla="*/ 2147483647 w 209"/>
              <a:gd name="T15" fmla="*/ 2147483647 h 321"/>
              <a:gd name="T16" fmla="*/ 2147483647 w 209"/>
              <a:gd name="T17" fmla="*/ 0 h 321"/>
              <a:gd name="T18" fmla="*/ 0 w 209"/>
              <a:gd name="T19" fmla="*/ 0 h 3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321"/>
              <a:gd name="T32" fmla="*/ 209 w 209"/>
              <a:gd name="T33" fmla="*/ 321 h 321"/>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321">
                <a:moveTo>
                  <a:pt x="0" y="0"/>
                </a:moveTo>
                <a:cubicBezTo>
                  <a:pt x="0" y="252"/>
                  <a:pt x="0" y="252"/>
                  <a:pt x="0" y="252"/>
                </a:cubicBezTo>
                <a:cubicBezTo>
                  <a:pt x="0" y="262"/>
                  <a:pt x="7" y="269"/>
                  <a:pt x="16" y="269"/>
                </a:cubicBezTo>
                <a:cubicBezTo>
                  <a:pt x="81" y="269"/>
                  <a:pt x="81" y="269"/>
                  <a:pt x="81" y="269"/>
                </a:cubicBezTo>
                <a:cubicBezTo>
                  <a:pt x="104" y="321"/>
                  <a:pt x="104" y="321"/>
                  <a:pt x="104" y="321"/>
                </a:cubicBezTo>
                <a:cubicBezTo>
                  <a:pt x="127" y="269"/>
                  <a:pt x="127" y="269"/>
                  <a:pt x="127" y="269"/>
                </a:cubicBezTo>
                <a:cubicBezTo>
                  <a:pt x="192" y="269"/>
                  <a:pt x="192" y="269"/>
                  <a:pt x="192" y="269"/>
                </a:cubicBezTo>
                <a:cubicBezTo>
                  <a:pt x="201" y="269"/>
                  <a:pt x="209" y="262"/>
                  <a:pt x="209" y="252"/>
                </a:cubicBezTo>
                <a:cubicBezTo>
                  <a:pt x="209" y="0"/>
                  <a:pt x="209" y="0"/>
                  <a:pt x="209" y="0"/>
                </a:cubicBezTo>
                <a:lnTo>
                  <a:pt x="0" y="0"/>
                </a:lnTo>
                <a:close/>
              </a:path>
            </a:pathLst>
          </a:custGeom>
          <a:solidFill>
            <a:srgbClr val="F1F2F2"/>
          </a:solidFill>
          <a:ln w="9525">
            <a:noFill/>
            <a:miter lim="800000"/>
          </a:ln>
        </p:spPr>
        <p:txBody>
          <a:bodyPr/>
          <a:lstStyle/>
          <a:p>
            <a:endParaRPr lang="zh-CN" altLang="en-US"/>
          </a:p>
        </p:txBody>
      </p:sp>
      <p:sp>
        <p:nvSpPr>
          <p:cNvPr id="15" name="Freeform 85"/>
          <p:cNvSpPr/>
          <p:nvPr/>
        </p:nvSpPr>
        <p:spPr bwMode="auto">
          <a:xfrm>
            <a:off x="9413875" y="1470025"/>
            <a:ext cx="1527175" cy="361950"/>
          </a:xfrm>
          <a:custGeom>
            <a:gdLst>
              <a:gd name="T0" fmla="*/ 210 w 210"/>
              <a:gd name="T1" fmla="*/ 17 h 50"/>
              <a:gd name="T2" fmla="*/ 193 w 210"/>
              <a:gd name="T3" fmla="*/ 0 h 50"/>
              <a:gd name="T4" fmla="*/ 17 w 210"/>
              <a:gd name="T5" fmla="*/ 0 h 50"/>
              <a:gd name="T6" fmla="*/ 0 w 210"/>
              <a:gd name="T7" fmla="*/ 17 h 50"/>
              <a:gd name="T8" fmla="*/ 0 w 210"/>
              <a:gd name="T9" fmla="*/ 50 h 50"/>
              <a:gd name="T10" fmla="*/ 210 w 210"/>
              <a:gd name="T11" fmla="*/ 50 h 50"/>
              <a:gd name="T12" fmla="*/ 210 w 210"/>
              <a:gd name="T13" fmla="*/ 17 h 50"/>
            </a:gdLst>
            <a:cxnLst>
              <a:cxn ang="0">
                <a:pos x="T0" y="T1"/>
              </a:cxn>
              <a:cxn ang="0">
                <a:pos x="T2" y="T3"/>
              </a:cxn>
              <a:cxn ang="0">
                <a:pos x="T4" y="T5"/>
              </a:cxn>
              <a:cxn ang="0">
                <a:pos x="T6" y="T7"/>
              </a:cxn>
              <a:cxn ang="0">
                <a:pos x="T8" y="T9"/>
              </a:cxn>
              <a:cxn ang="0">
                <a:pos x="T10" y="T11"/>
              </a:cxn>
              <a:cxn ang="0">
                <a:pos x="T12" y="T13"/>
              </a:cxn>
            </a:cxnLst>
            <a:rect l="0" t="0" r="r" b="b"/>
            <a:pathLst>
              <a:path w="210" h="50">
                <a:moveTo>
                  <a:pt x="210" y="17"/>
                </a:moveTo>
                <a:cubicBezTo>
                  <a:pt x="210" y="8"/>
                  <a:pt x="202" y="0"/>
                  <a:pt x="193" y="0"/>
                </a:cubicBezTo>
                <a:cubicBezTo>
                  <a:pt x="17" y="0"/>
                  <a:pt x="17" y="0"/>
                  <a:pt x="17" y="0"/>
                </a:cubicBezTo>
                <a:cubicBezTo>
                  <a:pt x="8" y="0"/>
                  <a:pt x="0" y="8"/>
                  <a:pt x="0" y="17"/>
                </a:cubicBezTo>
                <a:cubicBezTo>
                  <a:pt x="0" y="50"/>
                  <a:pt x="0" y="50"/>
                  <a:pt x="0" y="50"/>
                </a:cubicBezTo>
                <a:cubicBezTo>
                  <a:pt x="210" y="50"/>
                  <a:pt x="210" y="50"/>
                  <a:pt x="210" y="50"/>
                </a:cubicBezTo>
                <a:lnTo>
                  <a:pt x="210" y="17"/>
                </a:lnTo>
                <a:close/>
              </a:path>
            </a:pathLst>
          </a:custGeom>
          <a:solidFill>
            <a:schemeClr val="accent4">
              <a:lumMod val="60000"/>
              <a:lumOff val="40000"/>
            </a:schemeClr>
          </a:solidFill>
          <a:ln>
            <a:noFill/>
          </a:ln>
        </p:spPr>
        <p:txBody>
          <a:bodyPr/>
          <a:lstStyle/>
          <a:p>
            <a:pPr fontAlgn="auto">
              <a:spcBef>
                <a:spcPct val="0"/>
              </a:spcBef>
              <a:spcAft>
                <a:spcPct val="0"/>
              </a:spcAft>
              <a:defRPr/>
            </a:pPr>
            <a:endParaRPr lang="zh-CN" altLang="en-US">
              <a:latin typeface="+mn-lt"/>
              <a:ea typeface="+mn-ea"/>
            </a:endParaRPr>
          </a:p>
        </p:txBody>
      </p:sp>
      <p:sp>
        <p:nvSpPr>
          <p:cNvPr id="16" name="Freeform 86"/>
          <p:cNvSpPr/>
          <p:nvPr/>
        </p:nvSpPr>
        <p:spPr bwMode="auto">
          <a:xfrm>
            <a:off x="9413875" y="1470025"/>
            <a:ext cx="1527175" cy="187325"/>
          </a:xfrm>
          <a:custGeom>
            <a:gdLst>
              <a:gd name="T0" fmla="*/ 193 w 210"/>
              <a:gd name="T1" fmla="*/ 0 h 26"/>
              <a:gd name="T2" fmla="*/ 17 w 210"/>
              <a:gd name="T3" fmla="*/ 0 h 26"/>
              <a:gd name="T4" fmla="*/ 0 w 210"/>
              <a:gd name="T5" fmla="*/ 17 h 26"/>
              <a:gd name="T6" fmla="*/ 0 w 210"/>
              <a:gd name="T7" fmla="*/ 26 h 26"/>
              <a:gd name="T8" fmla="*/ 17 w 210"/>
              <a:gd name="T9" fmla="*/ 9 h 26"/>
              <a:gd name="T10" fmla="*/ 193 w 210"/>
              <a:gd name="T11" fmla="*/ 9 h 26"/>
              <a:gd name="T12" fmla="*/ 210 w 210"/>
              <a:gd name="T13" fmla="*/ 26 h 26"/>
              <a:gd name="T14" fmla="*/ 210 w 210"/>
              <a:gd name="T15" fmla="*/ 17 h 26"/>
              <a:gd name="T16" fmla="*/ 193 w 210"/>
              <a:gd name="T17" fmla="*/ 0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26">
                <a:moveTo>
                  <a:pt x="193" y="0"/>
                </a:moveTo>
                <a:cubicBezTo>
                  <a:pt x="17" y="0"/>
                  <a:pt x="17" y="0"/>
                  <a:pt x="17" y="0"/>
                </a:cubicBezTo>
                <a:cubicBezTo>
                  <a:pt x="8" y="0"/>
                  <a:pt x="0" y="8"/>
                  <a:pt x="0" y="17"/>
                </a:cubicBezTo>
                <a:cubicBezTo>
                  <a:pt x="0" y="26"/>
                  <a:pt x="0" y="26"/>
                  <a:pt x="0" y="26"/>
                </a:cubicBezTo>
                <a:cubicBezTo>
                  <a:pt x="0" y="17"/>
                  <a:pt x="8" y="9"/>
                  <a:pt x="17" y="9"/>
                </a:cubicBezTo>
                <a:cubicBezTo>
                  <a:pt x="193" y="9"/>
                  <a:pt x="193" y="9"/>
                  <a:pt x="193" y="9"/>
                </a:cubicBezTo>
                <a:cubicBezTo>
                  <a:pt x="202" y="9"/>
                  <a:pt x="210" y="17"/>
                  <a:pt x="210" y="26"/>
                </a:cubicBezTo>
                <a:cubicBezTo>
                  <a:pt x="210" y="17"/>
                  <a:pt x="210" y="17"/>
                  <a:pt x="210" y="17"/>
                </a:cubicBezTo>
                <a:cubicBezTo>
                  <a:pt x="210" y="8"/>
                  <a:pt x="202" y="0"/>
                  <a:pt x="193" y="0"/>
                </a:cubicBezTo>
                <a:close/>
              </a:path>
            </a:pathLst>
          </a:custGeom>
          <a:solidFill>
            <a:schemeClr val="accent4"/>
          </a:solidFill>
          <a:ln>
            <a:noFill/>
          </a:ln>
        </p:spPr>
        <p:txBody>
          <a:bodyPr/>
          <a:lstStyle/>
          <a:p>
            <a:pPr fontAlgn="auto">
              <a:spcBef>
                <a:spcPct val="0"/>
              </a:spcBef>
              <a:spcAft>
                <a:spcPct val="0"/>
              </a:spcAft>
              <a:defRPr/>
            </a:pPr>
            <a:endParaRPr lang="zh-CN" altLang="en-US">
              <a:latin typeface="+mn-lt"/>
              <a:ea typeface="+mn-ea"/>
            </a:endParaRPr>
          </a:p>
        </p:txBody>
      </p:sp>
      <p:sp>
        <p:nvSpPr>
          <p:cNvPr id="17423" name="Freeform 87"/>
          <p:cNvSpPr>
            <a:spLocks noChangeArrowheads="1"/>
          </p:cNvSpPr>
          <p:nvPr/>
        </p:nvSpPr>
        <p:spPr bwMode="auto">
          <a:xfrm>
            <a:off x="9413875" y="1831975"/>
            <a:ext cx="1527175" cy="2289175"/>
          </a:xfrm>
          <a:custGeom>
            <a:gdLst>
              <a:gd name="T0" fmla="*/ 0 w 210"/>
              <a:gd name="T1" fmla="*/ 0 h 315"/>
              <a:gd name="T2" fmla="*/ 0 w 210"/>
              <a:gd name="T3" fmla="*/ 2147483647 h 315"/>
              <a:gd name="T4" fmla="*/ 2147483647 w 210"/>
              <a:gd name="T5" fmla="*/ 2147483647 h 315"/>
              <a:gd name="T6" fmla="*/ 2147483647 w 210"/>
              <a:gd name="T7" fmla="*/ 2147483647 h 315"/>
              <a:gd name="T8" fmla="*/ 2147483647 w 210"/>
              <a:gd name="T9" fmla="*/ 2147483647 h 315"/>
              <a:gd name="T10" fmla="*/ 2147483647 w 210"/>
              <a:gd name="T11" fmla="*/ 2147483647 h 315"/>
              <a:gd name="T12" fmla="*/ 2147483647 w 210"/>
              <a:gd name="T13" fmla="*/ 2147483647 h 315"/>
              <a:gd name="T14" fmla="*/ 2147483647 w 210"/>
              <a:gd name="T15" fmla="*/ 2147483647 h 315"/>
              <a:gd name="T16" fmla="*/ 2147483647 w 210"/>
              <a:gd name="T17" fmla="*/ 0 h 315"/>
              <a:gd name="T18" fmla="*/ 0 w 210"/>
              <a:gd name="T19" fmla="*/ 0 h 3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0"/>
              <a:gd name="T31" fmla="*/ 0 h 315"/>
              <a:gd name="T32" fmla="*/ 210 w 210"/>
              <a:gd name="T33" fmla="*/ 315 h 315"/>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0" h="315">
                <a:moveTo>
                  <a:pt x="0" y="0"/>
                </a:moveTo>
                <a:cubicBezTo>
                  <a:pt x="0" y="249"/>
                  <a:pt x="0" y="249"/>
                  <a:pt x="0" y="249"/>
                </a:cubicBezTo>
                <a:cubicBezTo>
                  <a:pt x="0" y="258"/>
                  <a:pt x="8" y="266"/>
                  <a:pt x="17" y="266"/>
                </a:cubicBezTo>
                <a:cubicBezTo>
                  <a:pt x="83" y="266"/>
                  <a:pt x="83" y="266"/>
                  <a:pt x="83" y="266"/>
                </a:cubicBezTo>
                <a:cubicBezTo>
                  <a:pt x="105" y="315"/>
                  <a:pt x="105" y="315"/>
                  <a:pt x="105" y="315"/>
                </a:cubicBezTo>
                <a:cubicBezTo>
                  <a:pt x="127" y="266"/>
                  <a:pt x="127" y="266"/>
                  <a:pt x="127" y="266"/>
                </a:cubicBezTo>
                <a:cubicBezTo>
                  <a:pt x="193" y="266"/>
                  <a:pt x="193" y="266"/>
                  <a:pt x="193" y="266"/>
                </a:cubicBezTo>
                <a:cubicBezTo>
                  <a:pt x="202" y="266"/>
                  <a:pt x="210" y="258"/>
                  <a:pt x="210" y="249"/>
                </a:cubicBezTo>
                <a:cubicBezTo>
                  <a:pt x="210" y="0"/>
                  <a:pt x="210" y="0"/>
                  <a:pt x="210" y="0"/>
                </a:cubicBezTo>
                <a:lnTo>
                  <a:pt x="0" y="0"/>
                </a:lnTo>
                <a:close/>
              </a:path>
            </a:pathLst>
          </a:custGeom>
          <a:solidFill>
            <a:srgbClr val="F1F2F2"/>
          </a:solidFill>
          <a:ln w="9525">
            <a:noFill/>
            <a:miter lim="800000"/>
          </a:ln>
        </p:spPr>
        <p:txBody>
          <a:bodyPr/>
          <a:lstStyle/>
          <a:p>
            <a:endParaRPr lang="zh-CN" altLang="en-US"/>
          </a:p>
        </p:txBody>
      </p:sp>
      <p:sp>
        <p:nvSpPr>
          <p:cNvPr id="19" name="Freeform 89"/>
          <p:cNvSpPr/>
          <p:nvPr/>
        </p:nvSpPr>
        <p:spPr bwMode="auto">
          <a:xfrm>
            <a:off x="2155825" y="5310188"/>
            <a:ext cx="681038" cy="1176337"/>
          </a:xfrm>
          <a:custGeom>
            <a:gdLst>
              <a:gd name="T0" fmla="*/ 251 w 251"/>
              <a:gd name="T1" fmla="*/ 0 h 433"/>
              <a:gd name="T2" fmla="*/ 0 w 251"/>
              <a:gd name="T3" fmla="*/ 123 h 433"/>
              <a:gd name="T4" fmla="*/ 0 w 251"/>
              <a:gd name="T5" fmla="*/ 123 h 433"/>
              <a:gd name="T6" fmla="*/ 0 w 251"/>
              <a:gd name="T7" fmla="*/ 433 h 433"/>
              <a:gd name="T8" fmla="*/ 251 w 251"/>
              <a:gd name="T9" fmla="*/ 289 h 433"/>
              <a:gd name="T10" fmla="*/ 251 w 251"/>
              <a:gd name="T11" fmla="*/ 0 h 433"/>
              <a:gd name="T12" fmla="*/ 251 w 251"/>
              <a:gd name="T13" fmla="*/ 0 h 433"/>
            </a:gdLst>
            <a:cxnLst>
              <a:cxn ang="0">
                <a:pos x="T0" y="T1"/>
              </a:cxn>
              <a:cxn ang="0">
                <a:pos x="T2" y="T3"/>
              </a:cxn>
              <a:cxn ang="0">
                <a:pos x="T4" y="T5"/>
              </a:cxn>
              <a:cxn ang="0">
                <a:pos x="T6" y="T7"/>
              </a:cxn>
              <a:cxn ang="0">
                <a:pos x="T8" y="T9"/>
              </a:cxn>
              <a:cxn ang="0">
                <a:pos x="T10" y="T11"/>
              </a:cxn>
              <a:cxn ang="0">
                <a:pos x="T12" y="T13"/>
              </a:cxn>
            </a:cxnLst>
            <a:rect l="0" t="0" r="r" b="b"/>
            <a:pathLst>
              <a:path w="251" h="432">
                <a:moveTo>
                  <a:pt x="251" y="0"/>
                </a:moveTo>
                <a:lnTo>
                  <a:pt x="0" y="123"/>
                </a:lnTo>
                <a:lnTo>
                  <a:pt x="0" y="123"/>
                </a:lnTo>
                <a:lnTo>
                  <a:pt x="0" y="433"/>
                </a:lnTo>
                <a:lnTo>
                  <a:pt x="251" y="289"/>
                </a:lnTo>
                <a:lnTo>
                  <a:pt x="251" y="0"/>
                </a:lnTo>
                <a:lnTo>
                  <a:pt x="251" y="0"/>
                </a:lnTo>
                <a:close/>
              </a:path>
            </a:pathLst>
          </a:custGeom>
          <a:solidFill>
            <a:schemeClr val="accent3"/>
          </a:solidFill>
          <a:ln>
            <a:noFill/>
          </a:ln>
        </p:spPr>
        <p:txBody>
          <a:bodyPr/>
          <a:lstStyle/>
          <a:p>
            <a:pPr fontAlgn="auto">
              <a:spcBef>
                <a:spcPct val="0"/>
              </a:spcBef>
              <a:spcAft>
                <a:spcPct val="0"/>
              </a:spcAft>
              <a:defRPr/>
            </a:pPr>
            <a:endParaRPr lang="zh-CN" altLang="en-US">
              <a:latin typeface="+mn-lt"/>
              <a:ea typeface="+mn-ea"/>
            </a:endParaRPr>
          </a:p>
        </p:txBody>
      </p:sp>
      <p:sp>
        <p:nvSpPr>
          <p:cNvPr id="17425" name="Freeform 90"/>
          <p:cNvSpPr>
            <a:spLocks noChangeArrowheads="1"/>
          </p:cNvSpPr>
          <p:nvPr/>
        </p:nvSpPr>
        <p:spPr bwMode="auto">
          <a:xfrm>
            <a:off x="1479550" y="4946650"/>
            <a:ext cx="1357313" cy="696913"/>
          </a:xfrm>
          <a:custGeom>
            <a:gdLst>
              <a:gd name="T0" fmla="*/ 2147483647 w 500"/>
              <a:gd name="T1" fmla="*/ 2147483647 h 257"/>
              <a:gd name="T2" fmla="*/ 2147483647 w 500"/>
              <a:gd name="T3" fmla="*/ 2147483647 h 257"/>
              <a:gd name="T4" fmla="*/ 2147483647 w 500"/>
              <a:gd name="T5" fmla="*/ 0 h 257"/>
              <a:gd name="T6" fmla="*/ 0 w 500"/>
              <a:gd name="T7" fmla="*/ 2147483647 h 257"/>
              <a:gd name="T8" fmla="*/ 2147483647 w 500"/>
              <a:gd name="T9" fmla="*/ 2147483647 h 257"/>
              <a:gd name="T10" fmla="*/ 2147483647 w 500"/>
              <a:gd name="T11" fmla="*/ 2147483647 h 257"/>
              <a:gd name="T12" fmla="*/ 0 60000 65536"/>
              <a:gd name="T13" fmla="*/ 0 60000 65536"/>
              <a:gd name="T14" fmla="*/ 0 60000 65536"/>
              <a:gd name="T15" fmla="*/ 0 60000 65536"/>
              <a:gd name="T16" fmla="*/ 0 60000 65536"/>
              <a:gd name="T17" fmla="*/ 0 60000 65536"/>
              <a:gd name="T18" fmla="*/ 0 w 500"/>
              <a:gd name="T19" fmla="*/ 0 h 257"/>
              <a:gd name="T20" fmla="*/ 500 w 500"/>
              <a:gd name="T21" fmla="*/ 257 h 257"/>
            </a:gdLst>
            <a:cxnLst>
              <a:cxn ang="T12">
                <a:pos x="T0" y="T1"/>
              </a:cxn>
              <a:cxn ang="T13">
                <a:pos x="T2" y="T3"/>
              </a:cxn>
              <a:cxn ang="T14">
                <a:pos x="T4" y="T5"/>
              </a:cxn>
              <a:cxn ang="T15">
                <a:pos x="T6" y="T7"/>
              </a:cxn>
              <a:cxn ang="T16">
                <a:pos x="T8" y="T9"/>
              </a:cxn>
              <a:cxn ang="T17">
                <a:pos x="T10" y="T11"/>
              </a:cxn>
            </a:cxnLst>
            <a:rect l="T18" t="T19" r="T20" b="T21"/>
            <a:pathLst>
              <a:path w="500" h="257">
                <a:moveTo>
                  <a:pt x="249" y="257"/>
                </a:moveTo>
                <a:lnTo>
                  <a:pt x="500" y="134"/>
                </a:lnTo>
                <a:lnTo>
                  <a:pt x="249" y="0"/>
                </a:lnTo>
                <a:lnTo>
                  <a:pt x="0" y="134"/>
                </a:lnTo>
                <a:lnTo>
                  <a:pt x="249" y="257"/>
                </a:lnTo>
                <a:close/>
              </a:path>
            </a:pathLst>
          </a:custGeom>
          <a:solidFill>
            <a:schemeClr val="accent1"/>
          </a:solidFill>
          <a:ln w="9525">
            <a:noFill/>
            <a:miter lim="800000"/>
          </a:ln>
        </p:spPr>
        <p:txBody>
          <a:bodyPr/>
          <a:lstStyle/>
          <a:p>
            <a:endParaRPr lang="zh-CN" altLang="en-US"/>
          </a:p>
        </p:txBody>
      </p:sp>
      <p:sp>
        <p:nvSpPr>
          <p:cNvPr id="17426" name="Freeform 91"/>
          <p:cNvSpPr>
            <a:spLocks noChangeArrowheads="1"/>
          </p:cNvSpPr>
          <p:nvPr/>
        </p:nvSpPr>
        <p:spPr bwMode="auto">
          <a:xfrm>
            <a:off x="1479550" y="5310188"/>
            <a:ext cx="676275" cy="1176337"/>
          </a:xfrm>
          <a:custGeom>
            <a:gdLst>
              <a:gd name="T0" fmla="*/ 0 w 249"/>
              <a:gd name="T1" fmla="*/ 0 h 433"/>
              <a:gd name="T2" fmla="*/ 0 w 249"/>
              <a:gd name="T3" fmla="*/ 2147483647 h 433"/>
              <a:gd name="T4" fmla="*/ 2147483647 w 249"/>
              <a:gd name="T5" fmla="*/ 2147483647 h 433"/>
              <a:gd name="T6" fmla="*/ 2147483647 w 249"/>
              <a:gd name="T7" fmla="*/ 2147483647 h 433"/>
              <a:gd name="T8" fmla="*/ 0 w 249"/>
              <a:gd name="T9" fmla="*/ 0 h 433"/>
              <a:gd name="T10" fmla="*/ 0 60000 65536"/>
              <a:gd name="T11" fmla="*/ 0 60000 65536"/>
              <a:gd name="T12" fmla="*/ 0 60000 65536"/>
              <a:gd name="T13" fmla="*/ 0 60000 65536"/>
              <a:gd name="T14" fmla="*/ 0 60000 65536"/>
              <a:gd name="T15" fmla="*/ 0 w 249"/>
              <a:gd name="T16" fmla="*/ 0 h 433"/>
              <a:gd name="T17" fmla="*/ 249 w 249"/>
              <a:gd name="T18" fmla="*/ 433 h 433"/>
            </a:gdLst>
            <a:cxnLst>
              <a:cxn ang="T10">
                <a:pos x="T0" y="T1"/>
              </a:cxn>
              <a:cxn ang="T11">
                <a:pos x="T2" y="T3"/>
              </a:cxn>
              <a:cxn ang="T12">
                <a:pos x="T4" y="T5"/>
              </a:cxn>
              <a:cxn ang="T13">
                <a:pos x="T6" y="T7"/>
              </a:cxn>
              <a:cxn ang="T14">
                <a:pos x="T8" y="T9"/>
              </a:cxn>
            </a:cxnLst>
            <a:rect l="T15" t="T16" r="T17" b="T18"/>
            <a:pathLst>
              <a:path w="249" h="432">
                <a:moveTo>
                  <a:pt x="0" y="0"/>
                </a:moveTo>
                <a:lnTo>
                  <a:pt x="0" y="289"/>
                </a:lnTo>
                <a:lnTo>
                  <a:pt x="249" y="433"/>
                </a:lnTo>
                <a:lnTo>
                  <a:pt x="249" y="123"/>
                </a:lnTo>
                <a:lnTo>
                  <a:pt x="0" y="0"/>
                </a:lnTo>
                <a:close/>
              </a:path>
            </a:pathLst>
          </a:custGeom>
          <a:solidFill>
            <a:schemeClr val="accent2"/>
          </a:solidFill>
          <a:ln w="9525">
            <a:noFill/>
            <a:miter lim="800000"/>
          </a:ln>
        </p:spPr>
        <p:txBody>
          <a:bodyPr/>
          <a:lstStyle/>
          <a:p>
            <a:endParaRPr lang="zh-CN" altLang="en-US"/>
          </a:p>
        </p:txBody>
      </p:sp>
      <p:sp>
        <p:nvSpPr>
          <p:cNvPr id="22" name="Freeform 92"/>
          <p:cNvSpPr/>
          <p:nvPr/>
        </p:nvSpPr>
        <p:spPr bwMode="auto">
          <a:xfrm>
            <a:off x="4932363" y="4459288"/>
            <a:ext cx="681037" cy="1184275"/>
          </a:xfrm>
          <a:custGeom>
            <a:gdLst>
              <a:gd name="T0" fmla="*/ 249 w 251"/>
              <a:gd name="T1" fmla="*/ 0 h 436"/>
              <a:gd name="T2" fmla="*/ 0 w 251"/>
              <a:gd name="T3" fmla="*/ 123 h 436"/>
              <a:gd name="T4" fmla="*/ 0 w 251"/>
              <a:gd name="T5" fmla="*/ 126 h 436"/>
              <a:gd name="T6" fmla="*/ 0 w 251"/>
              <a:gd name="T7" fmla="*/ 436 h 436"/>
              <a:gd name="T8" fmla="*/ 251 w 251"/>
              <a:gd name="T9" fmla="*/ 291 h 436"/>
              <a:gd name="T10" fmla="*/ 251 w 251"/>
              <a:gd name="T11" fmla="*/ 3 h 436"/>
              <a:gd name="T12" fmla="*/ 249 w 251"/>
              <a:gd name="T13" fmla="*/ 0 h 436"/>
            </a:gdLst>
            <a:cxnLst>
              <a:cxn ang="0">
                <a:pos x="T0" y="T1"/>
              </a:cxn>
              <a:cxn ang="0">
                <a:pos x="T2" y="T3"/>
              </a:cxn>
              <a:cxn ang="0">
                <a:pos x="T4" y="T5"/>
              </a:cxn>
              <a:cxn ang="0">
                <a:pos x="T6" y="T7"/>
              </a:cxn>
              <a:cxn ang="0">
                <a:pos x="T8" y="T9"/>
              </a:cxn>
              <a:cxn ang="0">
                <a:pos x="T10" y="T11"/>
              </a:cxn>
              <a:cxn ang="0">
                <a:pos x="T12" y="T13"/>
              </a:cxn>
            </a:cxnLst>
            <a:rect l="0" t="0" r="r" b="b"/>
            <a:pathLst>
              <a:path w="251" h="436">
                <a:moveTo>
                  <a:pt x="249" y="0"/>
                </a:moveTo>
                <a:lnTo>
                  <a:pt x="0" y="123"/>
                </a:lnTo>
                <a:lnTo>
                  <a:pt x="0" y="126"/>
                </a:lnTo>
                <a:lnTo>
                  <a:pt x="0" y="436"/>
                </a:lnTo>
                <a:lnTo>
                  <a:pt x="251" y="291"/>
                </a:lnTo>
                <a:lnTo>
                  <a:pt x="251" y="3"/>
                </a:lnTo>
                <a:lnTo>
                  <a:pt x="249" y="0"/>
                </a:lnTo>
                <a:close/>
              </a:path>
            </a:pathLst>
          </a:custGeom>
          <a:solidFill>
            <a:schemeClr val="accent3"/>
          </a:solidFill>
          <a:ln>
            <a:noFill/>
          </a:ln>
        </p:spPr>
        <p:txBody>
          <a:bodyPr/>
          <a:lstStyle/>
          <a:p>
            <a:pPr fontAlgn="auto">
              <a:spcBef>
                <a:spcPct val="0"/>
              </a:spcBef>
              <a:spcAft>
                <a:spcPct val="0"/>
              </a:spcAft>
              <a:defRPr/>
            </a:pPr>
            <a:endParaRPr lang="zh-CN" altLang="en-US">
              <a:latin typeface="+mn-lt"/>
              <a:ea typeface="+mn-ea"/>
            </a:endParaRPr>
          </a:p>
        </p:txBody>
      </p:sp>
      <p:sp>
        <p:nvSpPr>
          <p:cNvPr id="17428" name="Freeform 93"/>
          <p:cNvSpPr>
            <a:spLocks noChangeArrowheads="1"/>
          </p:cNvSpPr>
          <p:nvPr/>
        </p:nvSpPr>
        <p:spPr bwMode="auto">
          <a:xfrm>
            <a:off x="4249738" y="4103688"/>
            <a:ext cx="1358900" cy="698500"/>
          </a:xfrm>
          <a:custGeom>
            <a:gdLst>
              <a:gd name="T0" fmla="*/ 2147483647 w 500"/>
              <a:gd name="T1" fmla="*/ 2147483647 h 257"/>
              <a:gd name="T2" fmla="*/ 2147483647 w 500"/>
              <a:gd name="T3" fmla="*/ 2147483647 h 257"/>
              <a:gd name="T4" fmla="*/ 2147483647 w 500"/>
              <a:gd name="T5" fmla="*/ 0 h 257"/>
              <a:gd name="T6" fmla="*/ 0 w 500"/>
              <a:gd name="T7" fmla="*/ 2147483647 h 257"/>
              <a:gd name="T8" fmla="*/ 2147483647 w 500"/>
              <a:gd name="T9" fmla="*/ 2147483647 h 257"/>
              <a:gd name="T10" fmla="*/ 2147483647 w 500"/>
              <a:gd name="T11" fmla="*/ 2147483647 h 257"/>
              <a:gd name="T12" fmla="*/ 0 60000 65536"/>
              <a:gd name="T13" fmla="*/ 0 60000 65536"/>
              <a:gd name="T14" fmla="*/ 0 60000 65536"/>
              <a:gd name="T15" fmla="*/ 0 60000 65536"/>
              <a:gd name="T16" fmla="*/ 0 60000 65536"/>
              <a:gd name="T17" fmla="*/ 0 60000 65536"/>
              <a:gd name="T18" fmla="*/ 0 w 500"/>
              <a:gd name="T19" fmla="*/ 0 h 257"/>
              <a:gd name="T20" fmla="*/ 500 w 500"/>
              <a:gd name="T21" fmla="*/ 257 h 257"/>
            </a:gdLst>
            <a:cxnLst>
              <a:cxn ang="T12">
                <a:pos x="T0" y="T1"/>
              </a:cxn>
              <a:cxn ang="T13">
                <a:pos x="T2" y="T3"/>
              </a:cxn>
              <a:cxn ang="T14">
                <a:pos x="T4" y="T5"/>
              </a:cxn>
              <a:cxn ang="T15">
                <a:pos x="T6" y="T7"/>
              </a:cxn>
              <a:cxn ang="T16">
                <a:pos x="T8" y="T9"/>
              </a:cxn>
              <a:cxn ang="T17">
                <a:pos x="T10" y="T11"/>
              </a:cxn>
            </a:cxnLst>
            <a:rect l="T18" t="T19" r="T20" b="T21"/>
            <a:pathLst>
              <a:path w="500" h="257">
                <a:moveTo>
                  <a:pt x="251" y="254"/>
                </a:moveTo>
                <a:lnTo>
                  <a:pt x="500" y="131"/>
                </a:lnTo>
                <a:lnTo>
                  <a:pt x="251" y="0"/>
                </a:lnTo>
                <a:lnTo>
                  <a:pt x="0" y="134"/>
                </a:lnTo>
                <a:lnTo>
                  <a:pt x="251" y="257"/>
                </a:lnTo>
                <a:lnTo>
                  <a:pt x="251" y="254"/>
                </a:lnTo>
                <a:close/>
              </a:path>
            </a:pathLst>
          </a:custGeom>
          <a:solidFill>
            <a:schemeClr val="accent1"/>
          </a:solidFill>
          <a:ln w="9525">
            <a:noFill/>
            <a:miter lim="800000"/>
          </a:ln>
        </p:spPr>
        <p:txBody>
          <a:bodyPr/>
          <a:lstStyle/>
          <a:p>
            <a:endParaRPr lang="zh-CN" altLang="en-US"/>
          </a:p>
        </p:txBody>
      </p:sp>
      <p:sp>
        <p:nvSpPr>
          <p:cNvPr id="17429" name="Freeform 94"/>
          <p:cNvSpPr>
            <a:spLocks noChangeArrowheads="1"/>
          </p:cNvSpPr>
          <p:nvPr/>
        </p:nvSpPr>
        <p:spPr bwMode="auto">
          <a:xfrm>
            <a:off x="4249738" y="4468813"/>
            <a:ext cx="682625" cy="1174750"/>
          </a:xfrm>
          <a:custGeom>
            <a:gdLst>
              <a:gd name="T0" fmla="*/ 0 w 251"/>
              <a:gd name="T1" fmla="*/ 0 h 433"/>
              <a:gd name="T2" fmla="*/ 0 w 251"/>
              <a:gd name="T3" fmla="*/ 2147483647 h 433"/>
              <a:gd name="T4" fmla="*/ 2147483647 w 251"/>
              <a:gd name="T5" fmla="*/ 2147483647 h 433"/>
              <a:gd name="T6" fmla="*/ 2147483647 w 251"/>
              <a:gd name="T7" fmla="*/ 2147483647 h 433"/>
              <a:gd name="T8" fmla="*/ 0 w 251"/>
              <a:gd name="T9" fmla="*/ 0 h 433"/>
              <a:gd name="T10" fmla="*/ 0 60000 65536"/>
              <a:gd name="T11" fmla="*/ 0 60000 65536"/>
              <a:gd name="T12" fmla="*/ 0 60000 65536"/>
              <a:gd name="T13" fmla="*/ 0 60000 65536"/>
              <a:gd name="T14" fmla="*/ 0 60000 65536"/>
              <a:gd name="T15" fmla="*/ 0 w 251"/>
              <a:gd name="T16" fmla="*/ 0 h 433"/>
              <a:gd name="T17" fmla="*/ 251 w 251"/>
              <a:gd name="T18" fmla="*/ 433 h 433"/>
            </a:gdLst>
            <a:cxnLst>
              <a:cxn ang="T10">
                <a:pos x="T0" y="T1"/>
              </a:cxn>
              <a:cxn ang="T11">
                <a:pos x="T2" y="T3"/>
              </a:cxn>
              <a:cxn ang="T12">
                <a:pos x="T4" y="T5"/>
              </a:cxn>
              <a:cxn ang="T13">
                <a:pos x="T6" y="T7"/>
              </a:cxn>
              <a:cxn ang="T14">
                <a:pos x="T8" y="T9"/>
              </a:cxn>
            </a:cxnLst>
            <a:rect l="T15" t="T16" r="T17" b="T18"/>
            <a:pathLst>
              <a:path w="251" h="432">
                <a:moveTo>
                  <a:pt x="0" y="0"/>
                </a:moveTo>
                <a:lnTo>
                  <a:pt x="0" y="288"/>
                </a:lnTo>
                <a:lnTo>
                  <a:pt x="251" y="433"/>
                </a:lnTo>
                <a:lnTo>
                  <a:pt x="251" y="123"/>
                </a:lnTo>
                <a:lnTo>
                  <a:pt x="0" y="0"/>
                </a:lnTo>
                <a:close/>
              </a:path>
            </a:pathLst>
          </a:custGeom>
          <a:solidFill>
            <a:schemeClr val="accent2"/>
          </a:solidFill>
          <a:ln w="9525">
            <a:noFill/>
            <a:miter lim="800000"/>
          </a:ln>
        </p:spPr>
        <p:txBody>
          <a:bodyPr/>
          <a:lstStyle/>
          <a:p>
            <a:endParaRPr lang="zh-CN" altLang="en-US"/>
          </a:p>
        </p:txBody>
      </p:sp>
      <p:sp>
        <p:nvSpPr>
          <p:cNvPr id="25" name="Freeform 95"/>
          <p:cNvSpPr/>
          <p:nvPr/>
        </p:nvSpPr>
        <p:spPr bwMode="auto">
          <a:xfrm>
            <a:off x="7586663" y="5208588"/>
            <a:ext cx="681037" cy="1176337"/>
          </a:xfrm>
          <a:custGeom>
            <a:gdLst>
              <a:gd name="T0" fmla="*/ 251 w 251"/>
              <a:gd name="T1" fmla="*/ 0 h 433"/>
              <a:gd name="T2" fmla="*/ 0 w 251"/>
              <a:gd name="T3" fmla="*/ 123 h 433"/>
              <a:gd name="T4" fmla="*/ 0 w 251"/>
              <a:gd name="T5" fmla="*/ 123 h 433"/>
              <a:gd name="T6" fmla="*/ 0 w 251"/>
              <a:gd name="T7" fmla="*/ 433 h 433"/>
              <a:gd name="T8" fmla="*/ 251 w 251"/>
              <a:gd name="T9" fmla="*/ 289 h 433"/>
              <a:gd name="T10" fmla="*/ 251 w 251"/>
              <a:gd name="T11" fmla="*/ 0 h 433"/>
              <a:gd name="T12" fmla="*/ 251 w 251"/>
              <a:gd name="T13" fmla="*/ 0 h 433"/>
            </a:gdLst>
            <a:cxnLst>
              <a:cxn ang="0">
                <a:pos x="T0" y="T1"/>
              </a:cxn>
              <a:cxn ang="0">
                <a:pos x="T2" y="T3"/>
              </a:cxn>
              <a:cxn ang="0">
                <a:pos x="T4" y="T5"/>
              </a:cxn>
              <a:cxn ang="0">
                <a:pos x="T6" y="T7"/>
              </a:cxn>
              <a:cxn ang="0">
                <a:pos x="T8" y="T9"/>
              </a:cxn>
              <a:cxn ang="0">
                <a:pos x="T10" y="T11"/>
              </a:cxn>
              <a:cxn ang="0">
                <a:pos x="T12" y="T13"/>
              </a:cxn>
            </a:cxnLst>
            <a:rect l="0" t="0" r="r" b="b"/>
            <a:pathLst>
              <a:path w="251" h="432">
                <a:moveTo>
                  <a:pt x="251" y="0"/>
                </a:moveTo>
                <a:lnTo>
                  <a:pt x="0" y="123"/>
                </a:lnTo>
                <a:lnTo>
                  <a:pt x="0" y="123"/>
                </a:lnTo>
                <a:lnTo>
                  <a:pt x="0" y="433"/>
                </a:lnTo>
                <a:lnTo>
                  <a:pt x="251" y="289"/>
                </a:lnTo>
                <a:lnTo>
                  <a:pt x="251" y="0"/>
                </a:lnTo>
                <a:lnTo>
                  <a:pt x="251" y="0"/>
                </a:lnTo>
                <a:close/>
              </a:path>
            </a:pathLst>
          </a:custGeom>
          <a:solidFill>
            <a:schemeClr val="accent3"/>
          </a:solidFill>
          <a:ln>
            <a:noFill/>
          </a:ln>
        </p:spPr>
        <p:txBody>
          <a:bodyPr/>
          <a:lstStyle/>
          <a:p>
            <a:pPr fontAlgn="auto">
              <a:spcBef>
                <a:spcPct val="0"/>
              </a:spcBef>
              <a:spcAft>
                <a:spcPct val="0"/>
              </a:spcAft>
              <a:defRPr/>
            </a:pPr>
            <a:endParaRPr lang="zh-CN" altLang="en-US">
              <a:latin typeface="+mn-lt"/>
              <a:ea typeface="+mn-ea"/>
            </a:endParaRPr>
          </a:p>
        </p:txBody>
      </p:sp>
      <p:sp>
        <p:nvSpPr>
          <p:cNvPr id="17431" name="Freeform 96"/>
          <p:cNvSpPr>
            <a:spLocks noChangeArrowheads="1"/>
          </p:cNvSpPr>
          <p:nvPr/>
        </p:nvSpPr>
        <p:spPr bwMode="auto">
          <a:xfrm>
            <a:off x="6910388" y="4845050"/>
            <a:ext cx="1357312" cy="698500"/>
          </a:xfrm>
          <a:custGeom>
            <a:gdLst>
              <a:gd name="T0" fmla="*/ 2147483647 w 500"/>
              <a:gd name="T1" fmla="*/ 2147483647 h 257"/>
              <a:gd name="T2" fmla="*/ 2147483647 w 500"/>
              <a:gd name="T3" fmla="*/ 2147483647 h 257"/>
              <a:gd name="T4" fmla="*/ 2147483647 w 500"/>
              <a:gd name="T5" fmla="*/ 0 h 257"/>
              <a:gd name="T6" fmla="*/ 0 w 500"/>
              <a:gd name="T7" fmla="*/ 2147483647 h 257"/>
              <a:gd name="T8" fmla="*/ 2147483647 w 500"/>
              <a:gd name="T9" fmla="*/ 2147483647 h 257"/>
              <a:gd name="T10" fmla="*/ 2147483647 w 500"/>
              <a:gd name="T11" fmla="*/ 2147483647 h 257"/>
              <a:gd name="T12" fmla="*/ 0 60000 65536"/>
              <a:gd name="T13" fmla="*/ 0 60000 65536"/>
              <a:gd name="T14" fmla="*/ 0 60000 65536"/>
              <a:gd name="T15" fmla="*/ 0 60000 65536"/>
              <a:gd name="T16" fmla="*/ 0 60000 65536"/>
              <a:gd name="T17" fmla="*/ 0 60000 65536"/>
              <a:gd name="T18" fmla="*/ 0 w 500"/>
              <a:gd name="T19" fmla="*/ 0 h 257"/>
              <a:gd name="T20" fmla="*/ 500 w 500"/>
              <a:gd name="T21" fmla="*/ 257 h 257"/>
            </a:gdLst>
            <a:cxnLst>
              <a:cxn ang="T12">
                <a:pos x="T0" y="T1"/>
              </a:cxn>
              <a:cxn ang="T13">
                <a:pos x="T2" y="T3"/>
              </a:cxn>
              <a:cxn ang="T14">
                <a:pos x="T4" y="T5"/>
              </a:cxn>
              <a:cxn ang="T15">
                <a:pos x="T6" y="T7"/>
              </a:cxn>
              <a:cxn ang="T16">
                <a:pos x="T8" y="T9"/>
              </a:cxn>
              <a:cxn ang="T17">
                <a:pos x="T10" y="T11"/>
              </a:cxn>
            </a:cxnLst>
            <a:rect l="T18" t="T19" r="T20" b="T21"/>
            <a:pathLst>
              <a:path w="500" h="257">
                <a:moveTo>
                  <a:pt x="249" y="257"/>
                </a:moveTo>
                <a:lnTo>
                  <a:pt x="500" y="134"/>
                </a:lnTo>
                <a:lnTo>
                  <a:pt x="249" y="0"/>
                </a:lnTo>
                <a:lnTo>
                  <a:pt x="0" y="134"/>
                </a:lnTo>
                <a:lnTo>
                  <a:pt x="249" y="257"/>
                </a:lnTo>
                <a:close/>
              </a:path>
            </a:pathLst>
          </a:custGeom>
          <a:solidFill>
            <a:schemeClr val="accent1"/>
          </a:solidFill>
          <a:ln w="9525">
            <a:noFill/>
            <a:miter lim="800000"/>
          </a:ln>
        </p:spPr>
        <p:txBody>
          <a:bodyPr/>
          <a:lstStyle/>
          <a:p>
            <a:endParaRPr lang="zh-CN" altLang="en-US"/>
          </a:p>
        </p:txBody>
      </p:sp>
      <p:sp>
        <p:nvSpPr>
          <p:cNvPr id="17432" name="Freeform 97"/>
          <p:cNvSpPr>
            <a:spLocks noChangeArrowheads="1"/>
          </p:cNvSpPr>
          <p:nvPr/>
        </p:nvSpPr>
        <p:spPr bwMode="auto">
          <a:xfrm>
            <a:off x="6910388" y="5208588"/>
            <a:ext cx="676275" cy="1176337"/>
          </a:xfrm>
          <a:custGeom>
            <a:gdLst>
              <a:gd name="T0" fmla="*/ 0 w 249"/>
              <a:gd name="T1" fmla="*/ 0 h 433"/>
              <a:gd name="T2" fmla="*/ 0 w 249"/>
              <a:gd name="T3" fmla="*/ 2147483647 h 433"/>
              <a:gd name="T4" fmla="*/ 2147483647 w 249"/>
              <a:gd name="T5" fmla="*/ 2147483647 h 433"/>
              <a:gd name="T6" fmla="*/ 2147483647 w 249"/>
              <a:gd name="T7" fmla="*/ 2147483647 h 433"/>
              <a:gd name="T8" fmla="*/ 0 w 249"/>
              <a:gd name="T9" fmla="*/ 0 h 433"/>
              <a:gd name="T10" fmla="*/ 0 60000 65536"/>
              <a:gd name="T11" fmla="*/ 0 60000 65536"/>
              <a:gd name="T12" fmla="*/ 0 60000 65536"/>
              <a:gd name="T13" fmla="*/ 0 60000 65536"/>
              <a:gd name="T14" fmla="*/ 0 60000 65536"/>
              <a:gd name="T15" fmla="*/ 0 w 249"/>
              <a:gd name="T16" fmla="*/ 0 h 433"/>
              <a:gd name="T17" fmla="*/ 249 w 249"/>
              <a:gd name="T18" fmla="*/ 433 h 433"/>
            </a:gdLst>
            <a:cxnLst>
              <a:cxn ang="T10">
                <a:pos x="T0" y="T1"/>
              </a:cxn>
              <a:cxn ang="T11">
                <a:pos x="T2" y="T3"/>
              </a:cxn>
              <a:cxn ang="T12">
                <a:pos x="T4" y="T5"/>
              </a:cxn>
              <a:cxn ang="T13">
                <a:pos x="T6" y="T7"/>
              </a:cxn>
              <a:cxn ang="T14">
                <a:pos x="T8" y="T9"/>
              </a:cxn>
            </a:cxnLst>
            <a:rect l="T15" t="T16" r="T17" b="T18"/>
            <a:pathLst>
              <a:path w="249" h="432">
                <a:moveTo>
                  <a:pt x="0" y="0"/>
                </a:moveTo>
                <a:lnTo>
                  <a:pt x="0" y="289"/>
                </a:lnTo>
                <a:lnTo>
                  <a:pt x="249" y="433"/>
                </a:lnTo>
                <a:lnTo>
                  <a:pt x="249" y="123"/>
                </a:lnTo>
                <a:lnTo>
                  <a:pt x="0" y="0"/>
                </a:lnTo>
                <a:close/>
              </a:path>
            </a:pathLst>
          </a:custGeom>
          <a:solidFill>
            <a:schemeClr val="accent2"/>
          </a:solidFill>
          <a:ln w="9525">
            <a:noFill/>
            <a:miter lim="800000"/>
          </a:ln>
        </p:spPr>
        <p:txBody>
          <a:bodyPr/>
          <a:lstStyle/>
          <a:p>
            <a:endParaRPr lang="zh-CN" altLang="en-US"/>
          </a:p>
        </p:txBody>
      </p:sp>
      <p:sp>
        <p:nvSpPr>
          <p:cNvPr id="28" name="Freeform 98"/>
          <p:cNvSpPr/>
          <p:nvPr/>
        </p:nvSpPr>
        <p:spPr bwMode="auto">
          <a:xfrm>
            <a:off x="10147300" y="4818063"/>
            <a:ext cx="682625" cy="1184275"/>
          </a:xfrm>
          <a:custGeom>
            <a:gdLst>
              <a:gd name="T0" fmla="*/ 249 w 251"/>
              <a:gd name="T1" fmla="*/ 0 h 436"/>
              <a:gd name="T2" fmla="*/ 0 w 251"/>
              <a:gd name="T3" fmla="*/ 123 h 436"/>
              <a:gd name="T4" fmla="*/ 0 w 251"/>
              <a:gd name="T5" fmla="*/ 123 h 436"/>
              <a:gd name="T6" fmla="*/ 0 w 251"/>
              <a:gd name="T7" fmla="*/ 436 h 436"/>
              <a:gd name="T8" fmla="*/ 251 w 251"/>
              <a:gd name="T9" fmla="*/ 289 h 436"/>
              <a:gd name="T10" fmla="*/ 251 w 251"/>
              <a:gd name="T11" fmla="*/ 0 h 436"/>
              <a:gd name="T12" fmla="*/ 249 w 251"/>
              <a:gd name="T13" fmla="*/ 0 h 436"/>
            </a:gdLst>
            <a:cxnLst>
              <a:cxn ang="0">
                <a:pos x="T0" y="T1"/>
              </a:cxn>
              <a:cxn ang="0">
                <a:pos x="T2" y="T3"/>
              </a:cxn>
              <a:cxn ang="0">
                <a:pos x="T4" y="T5"/>
              </a:cxn>
              <a:cxn ang="0">
                <a:pos x="T6" y="T7"/>
              </a:cxn>
              <a:cxn ang="0">
                <a:pos x="T8" y="T9"/>
              </a:cxn>
              <a:cxn ang="0">
                <a:pos x="T10" y="T11"/>
              </a:cxn>
              <a:cxn ang="0">
                <a:pos x="T12" y="T13"/>
              </a:cxn>
            </a:cxnLst>
            <a:rect l="0" t="0" r="r" b="b"/>
            <a:pathLst>
              <a:path w="251" h="436">
                <a:moveTo>
                  <a:pt x="249" y="0"/>
                </a:moveTo>
                <a:lnTo>
                  <a:pt x="0" y="123"/>
                </a:lnTo>
                <a:lnTo>
                  <a:pt x="0" y="123"/>
                </a:lnTo>
                <a:lnTo>
                  <a:pt x="0" y="436"/>
                </a:lnTo>
                <a:lnTo>
                  <a:pt x="251" y="289"/>
                </a:lnTo>
                <a:lnTo>
                  <a:pt x="251" y="0"/>
                </a:lnTo>
                <a:lnTo>
                  <a:pt x="249" y="0"/>
                </a:lnTo>
                <a:close/>
              </a:path>
            </a:pathLst>
          </a:custGeom>
          <a:solidFill>
            <a:schemeClr val="accent3"/>
          </a:solidFill>
          <a:ln>
            <a:noFill/>
          </a:ln>
        </p:spPr>
        <p:txBody>
          <a:bodyPr/>
          <a:lstStyle/>
          <a:p>
            <a:pPr fontAlgn="auto">
              <a:spcBef>
                <a:spcPct val="0"/>
              </a:spcBef>
              <a:spcAft>
                <a:spcPct val="0"/>
              </a:spcAft>
              <a:defRPr/>
            </a:pPr>
            <a:endParaRPr lang="zh-CN" altLang="en-US">
              <a:latin typeface="+mn-lt"/>
              <a:ea typeface="+mn-ea"/>
            </a:endParaRPr>
          </a:p>
        </p:txBody>
      </p:sp>
      <p:sp>
        <p:nvSpPr>
          <p:cNvPr id="17434" name="Freeform 99"/>
          <p:cNvSpPr>
            <a:spLocks noChangeArrowheads="1"/>
          </p:cNvSpPr>
          <p:nvPr/>
        </p:nvSpPr>
        <p:spPr bwMode="auto">
          <a:xfrm>
            <a:off x="9466263" y="4454525"/>
            <a:ext cx="1357312" cy="698500"/>
          </a:xfrm>
          <a:custGeom>
            <a:gdLst>
              <a:gd name="T0" fmla="*/ 2147483647 w 500"/>
              <a:gd name="T1" fmla="*/ 2147483647 h 257"/>
              <a:gd name="T2" fmla="*/ 2147483647 w 500"/>
              <a:gd name="T3" fmla="*/ 2147483647 h 257"/>
              <a:gd name="T4" fmla="*/ 2147483647 w 500"/>
              <a:gd name="T5" fmla="*/ 0 h 257"/>
              <a:gd name="T6" fmla="*/ 0 w 500"/>
              <a:gd name="T7" fmla="*/ 2147483647 h 257"/>
              <a:gd name="T8" fmla="*/ 2147483647 w 500"/>
              <a:gd name="T9" fmla="*/ 2147483647 h 257"/>
              <a:gd name="T10" fmla="*/ 2147483647 w 500"/>
              <a:gd name="T11" fmla="*/ 2147483647 h 257"/>
              <a:gd name="T12" fmla="*/ 0 60000 65536"/>
              <a:gd name="T13" fmla="*/ 0 60000 65536"/>
              <a:gd name="T14" fmla="*/ 0 60000 65536"/>
              <a:gd name="T15" fmla="*/ 0 60000 65536"/>
              <a:gd name="T16" fmla="*/ 0 60000 65536"/>
              <a:gd name="T17" fmla="*/ 0 60000 65536"/>
              <a:gd name="T18" fmla="*/ 0 w 500"/>
              <a:gd name="T19" fmla="*/ 0 h 257"/>
              <a:gd name="T20" fmla="*/ 500 w 500"/>
              <a:gd name="T21" fmla="*/ 257 h 257"/>
            </a:gdLst>
            <a:cxnLst>
              <a:cxn ang="T12">
                <a:pos x="T0" y="T1"/>
              </a:cxn>
              <a:cxn ang="T13">
                <a:pos x="T2" y="T3"/>
              </a:cxn>
              <a:cxn ang="T14">
                <a:pos x="T4" y="T5"/>
              </a:cxn>
              <a:cxn ang="T15">
                <a:pos x="T6" y="T7"/>
              </a:cxn>
              <a:cxn ang="T16">
                <a:pos x="T8" y="T9"/>
              </a:cxn>
              <a:cxn ang="T17">
                <a:pos x="T10" y="T11"/>
              </a:cxn>
            </a:cxnLst>
            <a:rect l="T18" t="T19" r="T20" b="T21"/>
            <a:pathLst>
              <a:path w="500" h="257">
                <a:moveTo>
                  <a:pt x="251" y="257"/>
                </a:moveTo>
                <a:lnTo>
                  <a:pt x="500" y="134"/>
                </a:lnTo>
                <a:lnTo>
                  <a:pt x="251" y="0"/>
                </a:lnTo>
                <a:lnTo>
                  <a:pt x="0" y="134"/>
                </a:lnTo>
                <a:lnTo>
                  <a:pt x="251" y="257"/>
                </a:lnTo>
                <a:close/>
              </a:path>
            </a:pathLst>
          </a:custGeom>
          <a:solidFill>
            <a:schemeClr val="accent1"/>
          </a:solidFill>
          <a:ln w="9525">
            <a:noFill/>
            <a:miter lim="800000"/>
          </a:ln>
        </p:spPr>
        <p:txBody>
          <a:bodyPr/>
          <a:lstStyle/>
          <a:p>
            <a:endParaRPr lang="zh-CN" altLang="en-US"/>
          </a:p>
        </p:txBody>
      </p:sp>
      <p:sp>
        <p:nvSpPr>
          <p:cNvPr id="17435" name="Freeform 100"/>
          <p:cNvSpPr>
            <a:spLocks noChangeArrowheads="1"/>
          </p:cNvSpPr>
          <p:nvPr/>
        </p:nvSpPr>
        <p:spPr bwMode="auto">
          <a:xfrm>
            <a:off x="9466263" y="4818063"/>
            <a:ext cx="681037" cy="1184275"/>
          </a:xfrm>
          <a:custGeom>
            <a:gdLst>
              <a:gd name="T0" fmla="*/ 0 w 251"/>
              <a:gd name="T1" fmla="*/ 0 h 436"/>
              <a:gd name="T2" fmla="*/ 0 w 251"/>
              <a:gd name="T3" fmla="*/ 2147483647 h 436"/>
              <a:gd name="T4" fmla="*/ 2147483647 w 251"/>
              <a:gd name="T5" fmla="*/ 2147483647 h 436"/>
              <a:gd name="T6" fmla="*/ 2147483647 w 251"/>
              <a:gd name="T7" fmla="*/ 2147483647 h 436"/>
              <a:gd name="T8" fmla="*/ 0 w 251"/>
              <a:gd name="T9" fmla="*/ 0 h 436"/>
              <a:gd name="T10" fmla="*/ 0 60000 65536"/>
              <a:gd name="T11" fmla="*/ 0 60000 65536"/>
              <a:gd name="T12" fmla="*/ 0 60000 65536"/>
              <a:gd name="T13" fmla="*/ 0 60000 65536"/>
              <a:gd name="T14" fmla="*/ 0 60000 65536"/>
              <a:gd name="T15" fmla="*/ 0 w 251"/>
              <a:gd name="T16" fmla="*/ 0 h 436"/>
              <a:gd name="T17" fmla="*/ 251 w 251"/>
              <a:gd name="T18" fmla="*/ 436 h 436"/>
            </a:gdLst>
            <a:cxnLst>
              <a:cxn ang="T10">
                <a:pos x="T0" y="T1"/>
              </a:cxn>
              <a:cxn ang="T11">
                <a:pos x="T2" y="T3"/>
              </a:cxn>
              <a:cxn ang="T12">
                <a:pos x="T4" y="T5"/>
              </a:cxn>
              <a:cxn ang="T13">
                <a:pos x="T6" y="T7"/>
              </a:cxn>
              <a:cxn ang="T14">
                <a:pos x="T8" y="T9"/>
              </a:cxn>
            </a:cxnLst>
            <a:rect l="T15" t="T16" r="T17" b="T18"/>
            <a:pathLst>
              <a:path w="251" h="436">
                <a:moveTo>
                  <a:pt x="0" y="0"/>
                </a:moveTo>
                <a:lnTo>
                  <a:pt x="0" y="289"/>
                </a:lnTo>
                <a:lnTo>
                  <a:pt x="251" y="436"/>
                </a:lnTo>
                <a:lnTo>
                  <a:pt x="251" y="123"/>
                </a:lnTo>
                <a:lnTo>
                  <a:pt x="0" y="0"/>
                </a:lnTo>
                <a:close/>
              </a:path>
            </a:pathLst>
          </a:custGeom>
          <a:solidFill>
            <a:schemeClr val="accent2"/>
          </a:solidFill>
          <a:ln w="9525">
            <a:noFill/>
            <a:miter lim="800000"/>
          </a:ln>
        </p:spPr>
        <p:txBody>
          <a:bodyPr/>
          <a:lstStyle/>
          <a:p>
            <a:endParaRPr lang="zh-CN" altLang="en-US"/>
          </a:p>
        </p:txBody>
      </p:sp>
      <p:sp>
        <p:nvSpPr>
          <p:cNvPr id="17436" name="文本框 56"/>
          <p:cNvSpPr txBox="1">
            <a:spLocks noChangeArrowheads="1"/>
          </p:cNvSpPr>
          <p:nvPr/>
        </p:nvSpPr>
        <p:spPr bwMode="auto">
          <a:xfrm>
            <a:off x="1417638" y="2036763"/>
            <a:ext cx="1006475" cy="406400"/>
          </a:xfrm>
          <a:prstGeom prst="rect">
            <a:avLst/>
          </a:prstGeom>
          <a:noFill/>
          <a:ln w="9525">
            <a:noFill/>
            <a:miter lim="800000"/>
          </a:ln>
        </p:spPr>
        <p:txBody>
          <a:bodyPr>
            <a:spAutoFit/>
          </a:bodyPr>
          <a:lstStyle/>
          <a:p>
            <a:pPr algn="ctr">
              <a:lnSpc>
                <a:spcPct val="110000"/>
              </a:lnSpc>
            </a:pPr>
            <a:r>
              <a:rPr lang="zh-CN" altLang="en-US" sz="2000" b="1">
                <a:solidFill>
                  <a:srgbClr val="000000"/>
                </a:solidFill>
                <a:latin typeface="微软雅黑" pitchFamily="34" charset="-122"/>
                <a:ea typeface="微软雅黑" pitchFamily="34" charset="-122"/>
              </a:rPr>
              <a:t>陆定一</a:t>
            </a:r>
          </a:p>
        </p:txBody>
      </p:sp>
      <p:sp>
        <p:nvSpPr>
          <p:cNvPr id="17437" name="TextBox 55"/>
          <p:cNvSpPr txBox="1">
            <a:spLocks noChangeArrowheads="1"/>
          </p:cNvSpPr>
          <p:nvPr/>
        </p:nvSpPr>
        <p:spPr bwMode="auto">
          <a:xfrm>
            <a:off x="1176338" y="2595563"/>
            <a:ext cx="2116137" cy="4111625"/>
          </a:xfrm>
          <a:prstGeom prst="rect">
            <a:avLst/>
          </a:prstGeom>
          <a:noFill/>
          <a:ln w="9525">
            <a:noFill/>
            <a:miter lim="800000"/>
          </a:ln>
        </p:spPr>
        <p:txBody>
          <a:bodyPr>
            <a:spAutoFit/>
          </a:bodyPr>
          <a:lstStyle/>
          <a:p>
            <a:r>
              <a:rPr lang="zh-CN" altLang="en-US" sz="4400">
                <a:solidFill>
                  <a:srgbClr val="000000"/>
                </a:solidFill>
                <a:latin typeface="微软雅黑" pitchFamily="34" charset="-122"/>
                <a:ea typeface="微软雅黑" pitchFamily="34" charset="-122"/>
              </a:rPr>
              <a:t>新闻是新近或正在发生的事实的报道</a:t>
            </a:r>
            <a:endParaRPr lang="zh-CN" altLang="en-US" sz="4400">
              <a:solidFill>
                <a:srgbClr val="4D4D4D"/>
              </a:solidFill>
              <a:latin typeface="微软雅黑" pitchFamily="34" charset="-122"/>
              <a:ea typeface="微软雅黑" pitchFamily="34" charset="-122"/>
            </a:endParaRPr>
          </a:p>
        </p:txBody>
      </p:sp>
      <p:sp>
        <p:nvSpPr>
          <p:cNvPr id="52" name="TextBox 55"/>
          <p:cNvSpPr txBox="1">
            <a:spLocks noChangeArrowheads="1"/>
          </p:cNvSpPr>
          <p:nvPr/>
        </p:nvSpPr>
        <p:spPr bwMode="auto">
          <a:xfrm>
            <a:off x="9451975" y="4389438"/>
            <a:ext cx="1565275" cy="1570037"/>
          </a:xfrm>
          <a:prstGeom prst="rect">
            <a:avLst/>
          </a:prstGeom>
          <a:no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auto" hangingPunct="1">
              <a:spcBef>
                <a:spcPct val="0"/>
              </a:spcBef>
              <a:spcAft>
                <a:spcPct val="0"/>
              </a:spcAft>
              <a:defRPr/>
            </a:pPr>
            <a:r>
              <a:rPr lang="zh-CN" altLang="en-US" sz="9600" b="1"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a:t>
            </a:r>
            <a:endParaRPr lang="zh-CN" altLang="en-US" sz="9600" b="1">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439" name="文本框 56"/>
          <p:cNvSpPr txBox="1">
            <a:spLocks noChangeArrowheads="1"/>
          </p:cNvSpPr>
          <p:nvPr/>
        </p:nvSpPr>
        <p:spPr bwMode="auto">
          <a:xfrm>
            <a:off x="9575800" y="1443038"/>
            <a:ext cx="1204913" cy="430212"/>
          </a:xfrm>
          <a:prstGeom prst="rect">
            <a:avLst/>
          </a:prstGeom>
          <a:noFill/>
          <a:ln w="9525">
            <a:noFill/>
            <a:miter lim="800000"/>
          </a:ln>
        </p:spPr>
        <p:txBody>
          <a:bodyPr>
            <a:spAutoFit/>
          </a:bodyPr>
          <a:lstStyle/>
          <a:p>
            <a:pPr algn="ctr">
              <a:lnSpc>
                <a:spcPct val="110000"/>
              </a:lnSpc>
            </a:pPr>
            <a:r>
              <a:rPr lang="zh-CN" altLang="en-US" sz="2000" b="1">
                <a:solidFill>
                  <a:srgbClr val="000000"/>
                </a:solidFill>
                <a:latin typeface="微软雅黑" pitchFamily="34" charset="-122"/>
                <a:ea typeface="微软雅黑" pitchFamily="34" charset="-122"/>
              </a:rPr>
              <a:t>问题来啦</a:t>
            </a:r>
          </a:p>
        </p:txBody>
      </p:sp>
      <p:sp>
        <p:nvSpPr>
          <p:cNvPr id="17440" name="矩形 55"/>
          <p:cNvSpPr>
            <a:spLocks noChangeArrowheads="1"/>
          </p:cNvSpPr>
          <p:nvPr/>
        </p:nvSpPr>
        <p:spPr bwMode="auto">
          <a:xfrm>
            <a:off x="9453563" y="2035175"/>
            <a:ext cx="2287587" cy="2041525"/>
          </a:xfrm>
          <a:prstGeom prst="rect">
            <a:avLst/>
          </a:prstGeom>
          <a:noFill/>
          <a:ln w="9525">
            <a:noFill/>
            <a:miter lim="800000"/>
          </a:ln>
        </p:spPr>
        <p:txBody>
          <a:bodyPr>
            <a:spAutoFit/>
          </a:bodyPr>
          <a:lstStyle/>
          <a:p>
            <a:r>
              <a:rPr lang="zh-CN" altLang="en-US" sz="3200" b="1">
                <a:solidFill>
                  <a:srgbClr val="C00000"/>
                </a:solidFill>
                <a:latin typeface="微软雅黑" pitchFamily="34" charset="-122"/>
                <a:ea typeface="微软雅黑" pitchFamily="34" charset="-122"/>
              </a:rPr>
              <a:t>是不是所有正在发生的事实都是新闻</a:t>
            </a:r>
          </a:p>
        </p:txBody>
      </p:sp>
      <p:sp>
        <p:nvSpPr>
          <p:cNvPr id="17441" name="文本框 56"/>
          <p:cNvSpPr txBox="1">
            <a:spLocks noChangeArrowheads="1"/>
          </p:cNvSpPr>
          <p:nvPr/>
        </p:nvSpPr>
        <p:spPr bwMode="auto">
          <a:xfrm>
            <a:off x="4284663" y="1258888"/>
            <a:ext cx="1004887" cy="407987"/>
          </a:xfrm>
          <a:prstGeom prst="rect">
            <a:avLst/>
          </a:prstGeom>
          <a:noFill/>
          <a:ln w="9525">
            <a:noFill/>
            <a:miter lim="800000"/>
          </a:ln>
        </p:spPr>
        <p:txBody>
          <a:bodyPr>
            <a:spAutoFit/>
          </a:bodyPr>
          <a:lstStyle/>
          <a:p>
            <a:pPr algn="ctr">
              <a:lnSpc>
                <a:spcPct val="110000"/>
              </a:lnSpc>
            </a:pPr>
            <a:r>
              <a:rPr lang="zh-CN" altLang="en-US" sz="2000" b="1">
                <a:solidFill>
                  <a:srgbClr val="000000"/>
                </a:solidFill>
                <a:latin typeface="微软雅黑" pitchFamily="34" charset="-122"/>
                <a:ea typeface="微软雅黑" pitchFamily="34" charset="-122"/>
              </a:rPr>
              <a:t>李大钊</a:t>
            </a:r>
          </a:p>
        </p:txBody>
      </p:sp>
      <p:sp>
        <p:nvSpPr>
          <p:cNvPr id="17442" name="TextBox 55"/>
          <p:cNvSpPr txBox="1">
            <a:spLocks noChangeArrowheads="1"/>
          </p:cNvSpPr>
          <p:nvPr/>
        </p:nvSpPr>
        <p:spPr bwMode="auto">
          <a:xfrm>
            <a:off x="4041775" y="2041525"/>
            <a:ext cx="2190750" cy="4111625"/>
          </a:xfrm>
          <a:prstGeom prst="rect">
            <a:avLst/>
          </a:prstGeom>
          <a:noFill/>
          <a:ln w="9525">
            <a:noFill/>
            <a:miter lim="800000"/>
          </a:ln>
        </p:spPr>
        <p:txBody>
          <a:bodyPr>
            <a:spAutoFit/>
          </a:bodyPr>
          <a:lstStyle/>
          <a:p>
            <a:r>
              <a:rPr lang="zh-CN" altLang="en-US" sz="4400">
                <a:solidFill>
                  <a:srgbClr val="000000"/>
                </a:solidFill>
                <a:latin typeface="微软雅黑" pitchFamily="34" charset="-122"/>
                <a:ea typeface="微软雅黑" pitchFamily="34" charset="-122"/>
              </a:rPr>
              <a:t>新闻是新的、活的、社会状况的写真</a:t>
            </a:r>
            <a:endParaRPr lang="zh-CN" altLang="en-US" sz="4400">
              <a:solidFill>
                <a:srgbClr val="4D4D4D"/>
              </a:solidFill>
              <a:latin typeface="微软雅黑" pitchFamily="34" charset="-122"/>
              <a:ea typeface="微软雅黑" pitchFamily="34" charset="-122"/>
            </a:endParaRPr>
          </a:p>
        </p:txBody>
      </p:sp>
      <p:sp>
        <p:nvSpPr>
          <p:cNvPr id="17443" name="文本框 56"/>
          <p:cNvSpPr txBox="1">
            <a:spLocks noChangeArrowheads="1"/>
          </p:cNvSpPr>
          <p:nvPr/>
        </p:nvSpPr>
        <p:spPr bwMode="auto">
          <a:xfrm>
            <a:off x="7061200" y="1884363"/>
            <a:ext cx="1006475" cy="406400"/>
          </a:xfrm>
          <a:prstGeom prst="rect">
            <a:avLst/>
          </a:prstGeom>
          <a:noFill/>
          <a:ln w="9525">
            <a:noFill/>
            <a:miter lim="800000"/>
          </a:ln>
        </p:spPr>
        <p:txBody>
          <a:bodyPr>
            <a:spAutoFit/>
          </a:bodyPr>
          <a:lstStyle/>
          <a:p>
            <a:pPr algn="ctr">
              <a:lnSpc>
                <a:spcPct val="110000"/>
              </a:lnSpc>
            </a:pPr>
            <a:r>
              <a:rPr lang="zh-CN" altLang="en-US" sz="2000" b="1">
                <a:solidFill>
                  <a:srgbClr val="000000"/>
                </a:solidFill>
                <a:latin typeface="微软雅黑" pitchFamily="34" charset="-122"/>
                <a:ea typeface="微软雅黑" pitchFamily="34" charset="-122"/>
              </a:rPr>
              <a:t>范长江</a:t>
            </a:r>
          </a:p>
        </p:txBody>
      </p:sp>
      <p:sp>
        <p:nvSpPr>
          <p:cNvPr id="17444" name="TextBox 55"/>
          <p:cNvSpPr txBox="1">
            <a:spLocks noChangeArrowheads="1"/>
          </p:cNvSpPr>
          <p:nvPr/>
        </p:nvSpPr>
        <p:spPr bwMode="auto">
          <a:xfrm>
            <a:off x="6259513" y="2178050"/>
            <a:ext cx="2439987" cy="3441700"/>
          </a:xfrm>
          <a:prstGeom prst="rect">
            <a:avLst/>
          </a:prstGeom>
          <a:noFill/>
          <a:ln w="9525">
            <a:noFill/>
            <a:miter lim="800000"/>
          </a:ln>
        </p:spPr>
        <p:txBody>
          <a:bodyPr>
            <a:spAutoFit/>
          </a:bodyPr>
          <a:lstStyle/>
          <a:p>
            <a:r>
              <a:rPr lang="zh-CN" altLang="en-US" sz="4400">
                <a:solidFill>
                  <a:srgbClr val="000000"/>
                </a:solidFill>
                <a:latin typeface="微软雅黑" pitchFamily="34" charset="-122"/>
                <a:ea typeface="微软雅黑" pitchFamily="34" charset="-122"/>
              </a:rPr>
              <a:t>新闻是广大群众欲知，应知而未知的重要事实</a:t>
            </a:r>
            <a:endParaRPr lang="zh-CN" altLang="en-US" sz="4400">
              <a:solidFill>
                <a:srgbClr val="4D4D4D"/>
              </a:solidFill>
              <a:latin typeface="微软雅黑" pitchFamily="34" charset="-122"/>
              <a:ea typeface="微软雅黑" pitchFamily="34" charset="-122"/>
            </a:endParaRPr>
          </a:p>
        </p:txBody>
      </p:sp>
      <p:cxnSp>
        <p:nvCxnSpPr>
          <p:cNvPr id="63" name="直接连接符 62"/>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8433"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6" name="直接连接符 5"/>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18438" name="矩形 6"/>
          <p:cNvSpPr>
            <a:spLocks noChangeArrowheads="1"/>
          </p:cNvSpPr>
          <p:nvPr/>
        </p:nvSpPr>
        <p:spPr bwMode="auto">
          <a:xfrm>
            <a:off x="1489075" y="2339975"/>
            <a:ext cx="4868863" cy="4206875"/>
          </a:xfrm>
          <a:prstGeom prst="rect">
            <a:avLst/>
          </a:prstGeom>
          <a:noFill/>
          <a:ln w="9525">
            <a:noFill/>
            <a:miter lim="800000"/>
          </a:ln>
        </p:spPr>
        <p:txBody>
          <a:bodyPr>
            <a:spAutoFit/>
          </a:bodyPr>
          <a:lstStyle/>
          <a:p>
            <a:r>
              <a:rPr lang="zh-CN" altLang="en-US" sz="6000" b="1">
                <a:solidFill>
                  <a:srgbClr val="71C6FF"/>
                </a:solidFill>
                <a:latin typeface="微软雅黑" pitchFamily="34" charset="-122"/>
                <a:ea typeface="微软雅黑" pitchFamily="34" charset="-122"/>
              </a:rPr>
              <a:t>时新性</a:t>
            </a:r>
          </a:p>
          <a:p>
            <a:endParaRPr lang="en-US" altLang="zh-CN" sz="6000">
              <a:solidFill>
                <a:srgbClr val="B8CFFF"/>
              </a:solidFill>
              <a:latin typeface="微软雅黑" pitchFamily="34" charset="-122"/>
              <a:ea typeface="微软雅黑" pitchFamily="34" charset="-122"/>
            </a:endParaRPr>
          </a:p>
          <a:p>
            <a:pPr>
              <a:lnSpc>
                <a:spcPct val="150000"/>
              </a:lnSpc>
              <a:buFont typeface="Wingdings" pitchFamily="2" charset="2"/>
              <a:buNone/>
            </a:pPr>
            <a:endParaRPr lang="zh-CN" altLang="en-US" sz="6000">
              <a:solidFill>
                <a:srgbClr val="F7FCFF"/>
              </a:solidFill>
              <a:latin typeface="微软雅黑" pitchFamily="34" charset="-122"/>
              <a:ea typeface="微软雅黑" pitchFamily="34" charset="-122"/>
            </a:endParaRPr>
          </a:p>
          <a:p>
            <a:pPr>
              <a:lnSpc>
                <a:spcPct val="150000"/>
              </a:lnSpc>
              <a:buFont typeface="Wingdings" pitchFamily="2" charset="2"/>
              <a:buNone/>
            </a:pPr>
            <a:endParaRPr lang="en-US" altLang="zh-CN" sz="4000">
              <a:solidFill>
                <a:srgbClr val="F7FCFF"/>
              </a:solidFill>
              <a:latin typeface="微软雅黑" pitchFamily="34" charset="-122"/>
              <a:ea typeface="微软雅黑" pitchFamily="34" charset="-122"/>
            </a:endParaRPr>
          </a:p>
        </p:txBody>
      </p:sp>
      <p:sp>
        <p:nvSpPr>
          <p:cNvPr id="18439" name="矩形 7"/>
          <p:cNvSpPr>
            <a:spLocks noChangeArrowheads="1"/>
          </p:cNvSpPr>
          <p:nvPr/>
        </p:nvSpPr>
        <p:spPr bwMode="auto">
          <a:xfrm>
            <a:off x="6280150" y="1296988"/>
            <a:ext cx="4852988" cy="523875"/>
          </a:xfrm>
          <a:prstGeom prst="rect">
            <a:avLst/>
          </a:prstGeom>
          <a:noFill/>
          <a:ln w="9525">
            <a:noFill/>
            <a:miter lim="800000"/>
          </a:ln>
        </p:spPr>
        <p:txBody>
          <a:bodyPr wrap="none">
            <a:spAutoFit/>
          </a:bodyPr>
          <a:lstStyle/>
          <a:p>
            <a:r>
              <a:rPr lang="zh-CN" altLang="en-US" sz="2800" b="1">
                <a:solidFill>
                  <a:srgbClr val="FFFF00"/>
                </a:solidFill>
                <a:latin typeface="华文楷体" panose="02010600040101010101" charset="-122"/>
                <a:ea typeface="华文楷体" panose="02010600040101010101" charset="-122"/>
                <a:cs typeface="华文楷体" panose="02010600040101010101" charset="-122"/>
              </a:rPr>
              <a:t>例：秦岭违建别墅群集中拆除</a:t>
            </a:r>
          </a:p>
        </p:txBody>
      </p:sp>
      <p:pic>
        <p:nvPicPr>
          <p:cNvPr id="18440" name="Picture 2" descr="https://timgsa.baidu.com/timg?image&amp;quality=80&amp;size=b9999_10000&amp;sec=1537174106985&amp;di=611ddbaa18d6aac338c5603415a7f83b&amp;imgtype=0&amp;src=http%3A%2F%2Fwww.xinhuanet.com%2Fphoto%2F2018-09%2F06%2F1123391657_15362427545441n.jpg"/>
          <p:cNvPicPr>
            <a:picLocks noChangeAspect="1" noChangeArrowheads="1"/>
          </p:cNvPicPr>
          <p:nvPr/>
        </p:nvPicPr>
        <p:blipFill>
          <a:blip r:embed="rId3"/>
          <a:srcRect l="13924" r="1697"/>
          <a:stretch>
            <a:fillRect/>
          </a:stretch>
        </p:blipFill>
        <p:spPr bwMode="auto">
          <a:xfrm>
            <a:off x="6386513" y="1974850"/>
            <a:ext cx="4970462" cy="4057650"/>
          </a:xfrm>
          <a:prstGeom prst="rect">
            <a:avLst/>
          </a:prstGeom>
          <a:noFill/>
          <a:ln w="9525">
            <a:noFill/>
            <a:miter lim="800000"/>
          </a:ln>
        </p:spPr>
      </p:pic>
    </p:spTree>
  </p:cSld>
  <p:clrMapOvr>
    <a:masterClrMapping/>
  </p:clrMapOvr>
  <p:transition>
    <p:wedge/>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9457"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6" name="直接连接符 5"/>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19462" name="矩形 6"/>
          <p:cNvSpPr>
            <a:spLocks noChangeArrowheads="1"/>
          </p:cNvSpPr>
          <p:nvPr/>
        </p:nvSpPr>
        <p:spPr bwMode="auto">
          <a:xfrm>
            <a:off x="766763" y="1189038"/>
            <a:ext cx="10663237" cy="2408237"/>
          </a:xfrm>
          <a:prstGeom prst="rect">
            <a:avLst/>
          </a:prstGeom>
          <a:noFill/>
          <a:ln w="9525">
            <a:noFill/>
            <a:miter lim="800000"/>
          </a:ln>
        </p:spPr>
        <p:txBody>
          <a:bodyPr>
            <a:spAutoFit/>
          </a:bodyPr>
          <a:lstStyle/>
          <a:p>
            <a:r>
              <a:rPr lang="zh-CN" altLang="en-US" sz="6000" b="1">
                <a:solidFill>
                  <a:srgbClr val="71C6FF"/>
                </a:solidFill>
                <a:latin typeface="微软雅黑" pitchFamily="34" charset="-122"/>
                <a:ea typeface="微软雅黑" pitchFamily="34" charset="-122"/>
              </a:rPr>
              <a:t>重要性</a:t>
            </a:r>
            <a:endParaRPr lang="en-US" altLang="zh-CN" sz="6000">
              <a:solidFill>
                <a:srgbClr val="B8CFFF"/>
              </a:solidFill>
              <a:latin typeface="微软雅黑" pitchFamily="34" charset="-122"/>
              <a:ea typeface="微软雅黑" pitchFamily="34" charset="-122"/>
            </a:endParaRPr>
          </a:p>
          <a:p>
            <a:pPr>
              <a:buFont typeface="Wingdings" pitchFamily="2" charset="2"/>
              <a:buChar char="Ø"/>
            </a:pPr>
            <a:endParaRPr lang="en-US" altLang="zh-CN" sz="6000">
              <a:solidFill>
                <a:srgbClr val="F7FCFF"/>
              </a:solidFill>
              <a:latin typeface="微软雅黑" pitchFamily="34" charset="-122"/>
              <a:ea typeface="微软雅黑" pitchFamily="34" charset="-122"/>
            </a:endParaRPr>
          </a:p>
          <a:p>
            <a:pPr>
              <a:buFont typeface="Wingdings" pitchFamily="2" charset="2"/>
              <a:buNone/>
            </a:pPr>
            <a:endParaRPr lang="en-US" altLang="zh-CN" sz="3200">
              <a:solidFill>
                <a:srgbClr val="F7FCFF"/>
              </a:solidFill>
              <a:latin typeface="微软雅黑" pitchFamily="34" charset="-122"/>
              <a:ea typeface="微软雅黑" pitchFamily="34" charset="-122"/>
            </a:endParaRPr>
          </a:p>
        </p:txBody>
      </p:sp>
      <p:pic>
        <p:nvPicPr>
          <p:cNvPr id="19463" name="Picture 1"/>
          <p:cNvPicPr>
            <a:picLocks noChangeAspect="1" noChangeArrowheads="1"/>
          </p:cNvPicPr>
          <p:nvPr/>
        </p:nvPicPr>
        <p:blipFill>
          <a:blip r:embed="rId3"/>
          <a:srcRect b="43822"/>
          <a:stretch>
            <a:fillRect/>
          </a:stretch>
        </p:blipFill>
        <p:spPr bwMode="auto">
          <a:xfrm>
            <a:off x="1765300" y="3608388"/>
            <a:ext cx="9374188" cy="2039937"/>
          </a:xfrm>
          <a:prstGeom prst="rect">
            <a:avLst/>
          </a:prstGeom>
          <a:noFill/>
          <a:ln w="9525">
            <a:noFill/>
            <a:miter lim="800000"/>
          </a:ln>
        </p:spPr>
      </p:pic>
    </p:spTree>
  </p:cSld>
  <p:clrMapOvr>
    <a:masterClrMapping/>
  </p:clrMapOvr>
  <p:transition>
    <p:pull/>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481"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6" name="直接连接符 5"/>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0486" name="矩形 6"/>
          <p:cNvSpPr>
            <a:spLocks noChangeArrowheads="1"/>
          </p:cNvSpPr>
          <p:nvPr/>
        </p:nvSpPr>
        <p:spPr bwMode="auto">
          <a:xfrm>
            <a:off x="427038" y="1547813"/>
            <a:ext cx="4749800" cy="3292475"/>
          </a:xfrm>
          <a:prstGeom prst="rect">
            <a:avLst/>
          </a:prstGeom>
          <a:noFill/>
          <a:ln w="9525">
            <a:noFill/>
            <a:miter lim="800000"/>
          </a:ln>
        </p:spPr>
        <p:txBody>
          <a:bodyPr>
            <a:spAutoFit/>
          </a:bodyPr>
          <a:lstStyle/>
          <a:p>
            <a:r>
              <a:rPr lang="zh-CN" altLang="en-US" sz="6000" b="1">
                <a:solidFill>
                  <a:srgbClr val="71C6FF"/>
                </a:solidFill>
                <a:latin typeface="微软雅黑" pitchFamily="34" charset="-122"/>
                <a:ea typeface="微软雅黑" pitchFamily="34" charset="-122"/>
              </a:rPr>
              <a:t>显著性</a:t>
            </a:r>
          </a:p>
          <a:p>
            <a:endParaRPr lang="en-US" altLang="zh-CN" sz="6000">
              <a:solidFill>
                <a:srgbClr val="B8CFFF"/>
              </a:solidFill>
              <a:latin typeface="微软雅黑" pitchFamily="34" charset="-122"/>
              <a:ea typeface="微软雅黑" pitchFamily="34" charset="-122"/>
            </a:endParaRPr>
          </a:p>
          <a:p>
            <a:pPr>
              <a:lnSpc>
                <a:spcPct val="150000"/>
              </a:lnSpc>
              <a:buFont typeface="Wingdings" pitchFamily="2" charset="2"/>
              <a:buNone/>
            </a:pPr>
            <a:endParaRPr lang="en-US" altLang="zh-CN" sz="6000">
              <a:solidFill>
                <a:srgbClr val="F7FCFF"/>
              </a:solidFill>
              <a:latin typeface="微软雅黑" pitchFamily="34" charset="-122"/>
              <a:ea typeface="微软雅黑" pitchFamily="34" charset="-122"/>
            </a:endParaRPr>
          </a:p>
        </p:txBody>
      </p:sp>
      <p:sp>
        <p:nvSpPr>
          <p:cNvPr id="20487" name="矩形 7"/>
          <p:cNvSpPr>
            <a:spLocks noChangeArrowheads="1"/>
          </p:cNvSpPr>
          <p:nvPr/>
        </p:nvSpPr>
        <p:spPr bwMode="auto">
          <a:xfrm>
            <a:off x="4837113" y="1031875"/>
            <a:ext cx="5740400" cy="4029075"/>
          </a:xfrm>
          <a:prstGeom prst="rect">
            <a:avLst/>
          </a:prstGeom>
          <a:noFill/>
          <a:ln w="9525">
            <a:noFill/>
            <a:miter lim="800000"/>
          </a:ln>
        </p:spPr>
        <p:txBody>
          <a:bodyPr>
            <a:spAutoFit/>
          </a:bodyPr>
          <a:lstStyle/>
          <a:p>
            <a:pPr>
              <a:lnSpc>
                <a:spcPct val="150000"/>
              </a:lnSpc>
            </a:pPr>
            <a:endParaRPr lang="en-US" altLang="zh-CN" sz="2800" b="1">
              <a:solidFill>
                <a:srgbClr val="FFFF00"/>
              </a:solidFill>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sz="3600" b="1">
                <a:solidFill>
                  <a:srgbClr val="FFFF00"/>
                </a:solidFill>
                <a:latin typeface="华文楷体" panose="02010600040101010101" charset="-122"/>
                <a:ea typeface="华文楷体" panose="02010600040101010101" charset="-122"/>
                <a:cs typeface="华文楷体" panose="02010600040101010101" charset="-122"/>
              </a:rPr>
              <a:t>平常人家一日三餐</a:t>
            </a:r>
            <a:endParaRPr lang="en-US" altLang="zh-CN" sz="3600" b="1">
              <a:solidFill>
                <a:srgbClr val="FFFF00"/>
              </a:solidFill>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sz="3600" b="1">
                <a:solidFill>
                  <a:srgbClr val="FFFF00"/>
                </a:solidFill>
                <a:latin typeface="华文楷体" panose="02010600040101010101" charset="-122"/>
                <a:ea typeface="华文楷体" panose="02010600040101010101" charset="-122"/>
                <a:cs typeface="华文楷体" panose="02010600040101010101" charset="-122"/>
              </a:rPr>
              <a:t>平常人家辟谷不吃饭</a:t>
            </a:r>
            <a:endParaRPr lang="en-US" altLang="zh-CN" sz="3600" b="1">
              <a:solidFill>
                <a:srgbClr val="FFFF00"/>
              </a:solidFill>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sz="3600" b="1">
                <a:solidFill>
                  <a:srgbClr val="FFFF00"/>
                </a:solidFill>
                <a:latin typeface="华文楷体" panose="02010600040101010101" charset="-122"/>
                <a:ea typeface="华文楷体" panose="02010600040101010101" charset="-122"/>
                <a:cs typeface="华文楷体" panose="02010600040101010101" charset="-122"/>
              </a:rPr>
              <a:t>王俊凯的一日三餐</a:t>
            </a:r>
            <a:endParaRPr lang="en-US" altLang="zh-CN" sz="3600" b="1">
              <a:solidFill>
                <a:srgbClr val="FFFF00"/>
              </a:solidFill>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sz="3600" b="1">
                <a:solidFill>
                  <a:srgbClr val="FFFF00"/>
                </a:solidFill>
                <a:latin typeface="华文楷体" panose="02010600040101010101" charset="-122"/>
                <a:ea typeface="华文楷体" panose="02010600040101010101" charset="-122"/>
                <a:cs typeface="华文楷体" panose="02010600040101010101" charset="-122"/>
              </a:rPr>
              <a:t>王俊凯辟谷不吃饭</a:t>
            </a:r>
          </a:p>
        </p:txBody>
      </p:sp>
      <p:pic>
        <p:nvPicPr>
          <p:cNvPr id="20488" name="Picture 2" descr="https://timgsa.baidu.com/timg?image&amp;quality=80&amp;size=b9999_10000&amp;sec=1537175479515&amp;di=b7572ce4abd24d2216efc28cdbee7542&amp;imgtype=0&amp;src=http%3A%2F%2Fimg17.3lian.com%2Fd%2Ffile%2F201703%2F09%2F9f805999957ef74513af63a93a8e2236.jpg"/>
          <p:cNvPicPr>
            <a:picLocks noChangeAspect="1" noChangeArrowheads="1"/>
          </p:cNvPicPr>
          <p:nvPr/>
        </p:nvPicPr>
        <p:blipFill>
          <a:blip r:embed="rId3"/>
          <a:srcRect l="33369" t="9419" r="43373"/>
          <a:stretch>
            <a:fillRect/>
          </a:stretch>
        </p:blipFill>
        <p:spPr bwMode="auto">
          <a:xfrm>
            <a:off x="9394825" y="752475"/>
            <a:ext cx="2501900" cy="6091238"/>
          </a:xfrm>
          <a:prstGeom prst="rect">
            <a:avLst/>
          </a:prstGeom>
          <a:noFill/>
          <a:ln w="9525">
            <a:noFill/>
            <a:miter lim="800000"/>
          </a:ln>
        </p:spPr>
      </p:pic>
      <p:cxnSp>
        <p:nvCxnSpPr>
          <p:cNvPr id="12" name="直接连接符 11"/>
          <p:cNvCxnSpPr/>
          <p:nvPr/>
        </p:nvCxnSpPr>
        <p:spPr>
          <a:xfrm flipH="1">
            <a:off x="4895850" y="2005013"/>
            <a:ext cx="0" cy="312737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wheel spokes="3"/>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505"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6" name="直接连接符 5"/>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1510" name="矩形 6"/>
          <p:cNvSpPr>
            <a:spLocks noChangeArrowheads="1"/>
          </p:cNvSpPr>
          <p:nvPr/>
        </p:nvSpPr>
        <p:spPr bwMode="auto">
          <a:xfrm>
            <a:off x="649288" y="996950"/>
            <a:ext cx="10928350" cy="4387850"/>
          </a:xfrm>
          <a:prstGeom prst="rect">
            <a:avLst/>
          </a:prstGeom>
          <a:noFill/>
          <a:ln w="9525">
            <a:noFill/>
            <a:miter lim="800000"/>
          </a:ln>
        </p:spPr>
        <p:txBody>
          <a:bodyPr>
            <a:spAutoFit/>
          </a:bodyPr>
          <a:lstStyle/>
          <a:p>
            <a:r>
              <a:rPr lang="zh-CN" altLang="en-US" sz="6000" b="1">
                <a:solidFill>
                  <a:srgbClr val="71C6FF"/>
                </a:solidFill>
                <a:latin typeface="微软雅黑" pitchFamily="34" charset="-122"/>
                <a:ea typeface="微软雅黑" pitchFamily="34" charset="-122"/>
              </a:rPr>
              <a:t>接近性</a:t>
            </a:r>
            <a:endParaRPr lang="en-US" altLang="zh-CN" sz="6000">
              <a:solidFill>
                <a:srgbClr val="B8CFFF"/>
              </a:solidFill>
              <a:latin typeface="微软雅黑" pitchFamily="34" charset="-122"/>
              <a:ea typeface="微软雅黑" pitchFamily="34" charset="-122"/>
            </a:endParaRPr>
          </a:p>
          <a:p>
            <a:pPr>
              <a:lnSpc>
                <a:spcPct val="150000"/>
              </a:lnSpc>
              <a:buFont typeface="Wingdings" pitchFamily="2" charset="2"/>
              <a:buChar char="Ø"/>
            </a:pPr>
            <a:endParaRPr lang="en-US" altLang="zh-CN" sz="6000">
              <a:solidFill>
                <a:srgbClr val="F7FCFF"/>
              </a:solidFill>
              <a:latin typeface="微软雅黑" pitchFamily="34" charset="-122"/>
              <a:ea typeface="微软雅黑" pitchFamily="34" charset="-122"/>
            </a:endParaRPr>
          </a:p>
          <a:p>
            <a:pPr>
              <a:lnSpc>
                <a:spcPct val="150000"/>
              </a:lnSpc>
              <a:buFont typeface="Wingdings" pitchFamily="2" charset="2"/>
              <a:buNone/>
            </a:pPr>
            <a:r>
              <a:rPr lang="zh-CN" altLang="en-US" sz="4400" b="1">
                <a:solidFill>
                  <a:srgbClr val="FFFF00"/>
                </a:solidFill>
                <a:latin typeface="华文楷体" panose="02010600040101010101" charset="-122"/>
                <a:ea typeface="华文楷体" panose="02010600040101010101" charset="-122"/>
                <a:cs typeface="华文楷体" panose="02010600040101010101" charset="-122"/>
              </a:rPr>
              <a:t>    地域：西安要降温</a:t>
            </a:r>
            <a:r>
              <a:rPr lang="en-US" altLang="zh-CN" sz="4400" b="1">
                <a:solidFill>
                  <a:srgbClr val="FFFF00"/>
                </a:solidFill>
                <a:latin typeface="华文楷体" panose="02010600040101010101" charset="-122"/>
                <a:ea typeface="华文楷体" panose="02010600040101010101" charset="-122"/>
                <a:cs typeface="华文楷体" panose="02010600040101010101" charset="-122"/>
              </a:rPr>
              <a:t>VS</a:t>
            </a:r>
            <a:r>
              <a:rPr lang="zh-CN" altLang="en-US" sz="4400" b="1">
                <a:solidFill>
                  <a:srgbClr val="FFFF00"/>
                </a:solidFill>
                <a:latin typeface="华文楷体" panose="02010600040101010101" charset="-122"/>
                <a:ea typeface="华文楷体" panose="02010600040101010101" charset="-122"/>
                <a:cs typeface="华文楷体" panose="02010600040101010101" charset="-122"/>
              </a:rPr>
              <a:t>北京要降温</a:t>
            </a:r>
          </a:p>
          <a:p>
            <a:pPr>
              <a:lnSpc>
                <a:spcPct val="150000"/>
              </a:lnSpc>
            </a:pPr>
            <a:r>
              <a:rPr lang="zh-CN" altLang="en-US" sz="4400" b="1">
                <a:solidFill>
                  <a:srgbClr val="FFFF00"/>
                </a:solidFill>
                <a:latin typeface="华文楷体" panose="02010600040101010101" charset="-122"/>
                <a:ea typeface="华文楷体" panose="02010600040101010101" charset="-122"/>
                <a:cs typeface="华文楷体" panose="02010600040101010101" charset="-122"/>
              </a:rPr>
              <a:t>    心理：北京取消中考</a:t>
            </a:r>
            <a:r>
              <a:rPr lang="en-US" altLang="zh-CN" sz="4400" b="1">
                <a:solidFill>
                  <a:srgbClr val="FFFF00"/>
                </a:solidFill>
                <a:latin typeface="华文楷体" panose="02010600040101010101" charset="-122"/>
                <a:ea typeface="华文楷体" panose="02010600040101010101" charset="-122"/>
                <a:cs typeface="华文楷体" panose="02010600040101010101" charset="-122"/>
              </a:rPr>
              <a:t>VS</a:t>
            </a:r>
            <a:r>
              <a:rPr lang="zh-CN" altLang="en-US" sz="4400" b="1">
                <a:solidFill>
                  <a:srgbClr val="FFFF00"/>
                </a:solidFill>
                <a:latin typeface="华文楷体" panose="02010600040101010101" charset="-122"/>
                <a:ea typeface="华文楷体" panose="02010600040101010101" charset="-122"/>
                <a:cs typeface="华文楷体" panose="02010600040101010101" charset="-122"/>
              </a:rPr>
              <a:t>北京推迟退休</a:t>
            </a:r>
            <a:endParaRPr lang="en-US" altLang="zh-CN" sz="4400" b="1">
              <a:solidFill>
                <a:srgbClr val="FFFF00"/>
              </a:solidFill>
              <a:latin typeface="华文楷体" panose="02010600040101010101" charset="-122"/>
              <a:ea typeface="华文楷体" panose="02010600040101010101" charset="-122"/>
              <a:cs typeface="华文楷体" panose="02010600040101010101" charset="-122"/>
            </a:endParaRPr>
          </a:p>
        </p:txBody>
      </p:sp>
      <p:sp>
        <p:nvSpPr>
          <p:cNvPr id="21511" name="矩形 10"/>
          <p:cNvSpPr>
            <a:spLocks noChangeArrowheads="1"/>
          </p:cNvSpPr>
          <p:nvPr/>
        </p:nvSpPr>
        <p:spPr bwMode="auto">
          <a:xfrm>
            <a:off x="6538913" y="1193800"/>
            <a:ext cx="5264150" cy="701675"/>
          </a:xfrm>
          <a:prstGeom prst="rect">
            <a:avLst/>
          </a:prstGeom>
          <a:noFill/>
          <a:ln w="9525">
            <a:noFill/>
            <a:miter lim="800000"/>
          </a:ln>
        </p:spPr>
        <p:txBody>
          <a:bodyPr>
            <a:spAutoFit/>
          </a:bodyPr>
          <a:lstStyle/>
          <a:p>
            <a:r>
              <a:rPr lang="zh-CN" altLang="en-US" sz="4000" b="1">
                <a:solidFill>
                  <a:srgbClr val="71C6FF"/>
                </a:solidFill>
                <a:latin typeface="微软雅黑" pitchFamily="34" charset="-122"/>
                <a:ea typeface="微软雅黑" pitchFamily="34" charset="-122"/>
              </a:rPr>
              <a:t> </a:t>
            </a:r>
            <a:endParaRPr lang="en-US" altLang="zh-CN" sz="2400" b="1">
              <a:solidFill>
                <a:srgbClr val="FFFF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split orient="vert" dir="in"/>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2529"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6" name="直接连接符 5"/>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sp>
        <p:nvSpPr>
          <p:cNvPr id="22534" name="矩形 6"/>
          <p:cNvSpPr>
            <a:spLocks noChangeArrowheads="1"/>
          </p:cNvSpPr>
          <p:nvPr/>
        </p:nvSpPr>
        <p:spPr bwMode="auto">
          <a:xfrm>
            <a:off x="649288" y="1189038"/>
            <a:ext cx="5264150" cy="701675"/>
          </a:xfrm>
          <a:prstGeom prst="rect">
            <a:avLst/>
          </a:prstGeom>
          <a:noFill/>
          <a:ln w="9525">
            <a:noFill/>
            <a:miter lim="800000"/>
          </a:ln>
        </p:spPr>
        <p:txBody>
          <a:bodyPr>
            <a:spAutoFit/>
          </a:bodyPr>
          <a:lstStyle/>
          <a:p>
            <a:r>
              <a:rPr lang="zh-CN" altLang="en-US" sz="4000" b="1">
                <a:solidFill>
                  <a:srgbClr val="71C6FF"/>
                </a:solidFill>
                <a:latin typeface="微软雅黑" pitchFamily="34" charset="-122"/>
                <a:ea typeface="微软雅黑" pitchFamily="34" charset="-122"/>
              </a:rPr>
              <a:t> </a:t>
            </a:r>
            <a:endParaRPr lang="en-US" altLang="zh-CN" sz="2400" b="1">
              <a:solidFill>
                <a:srgbClr val="FFFF00"/>
              </a:solidFill>
              <a:latin typeface="华文楷体" panose="02010600040101010101" charset="-122"/>
              <a:ea typeface="华文楷体" panose="02010600040101010101" charset="-122"/>
              <a:cs typeface="华文楷体" panose="02010600040101010101" charset="-122"/>
            </a:endParaRPr>
          </a:p>
        </p:txBody>
      </p:sp>
      <p:sp>
        <p:nvSpPr>
          <p:cNvPr id="22535" name="矩形 10"/>
          <p:cNvSpPr>
            <a:spLocks noChangeArrowheads="1"/>
          </p:cNvSpPr>
          <p:nvPr/>
        </p:nvSpPr>
        <p:spPr bwMode="auto">
          <a:xfrm>
            <a:off x="593725" y="1252538"/>
            <a:ext cx="11045825" cy="3292475"/>
          </a:xfrm>
          <a:prstGeom prst="rect">
            <a:avLst/>
          </a:prstGeom>
          <a:noFill/>
          <a:ln w="9525">
            <a:noFill/>
            <a:miter lim="800000"/>
          </a:ln>
        </p:spPr>
        <p:txBody>
          <a:bodyPr>
            <a:spAutoFit/>
          </a:bodyPr>
          <a:lstStyle/>
          <a:p>
            <a:r>
              <a:rPr lang="zh-CN" altLang="en-US" sz="6000" b="1">
                <a:solidFill>
                  <a:srgbClr val="71C6FF"/>
                </a:solidFill>
                <a:latin typeface="微软雅黑" pitchFamily="34" charset="-122"/>
                <a:ea typeface="微软雅黑" pitchFamily="34" charset="-122"/>
              </a:rPr>
              <a:t>趣味性</a:t>
            </a:r>
            <a:endParaRPr lang="en-US" altLang="zh-CN" sz="6000">
              <a:solidFill>
                <a:srgbClr val="B8CFFF"/>
              </a:solidFill>
              <a:latin typeface="微软雅黑" pitchFamily="34" charset="-122"/>
              <a:ea typeface="微软雅黑" pitchFamily="34" charset="-122"/>
            </a:endParaRPr>
          </a:p>
          <a:p>
            <a:pPr>
              <a:lnSpc>
                <a:spcPct val="150000"/>
              </a:lnSpc>
              <a:buFont typeface="Wingdings" pitchFamily="2" charset="2"/>
              <a:buNone/>
            </a:pPr>
            <a:endParaRPr lang="en-US" altLang="zh-CN" sz="6000">
              <a:solidFill>
                <a:srgbClr val="F7FCFF"/>
              </a:solidFill>
              <a:latin typeface="微软雅黑" pitchFamily="34" charset="-122"/>
              <a:ea typeface="微软雅黑" pitchFamily="34" charset="-122"/>
            </a:endParaRPr>
          </a:p>
          <a:p>
            <a:pPr>
              <a:lnSpc>
                <a:spcPct val="150000"/>
              </a:lnSpc>
            </a:pPr>
            <a:r>
              <a:rPr lang="zh-CN" altLang="en-US" sz="4000" b="1">
                <a:solidFill>
                  <a:srgbClr val="FFFF00"/>
                </a:solidFill>
                <a:latin typeface="华文楷体" panose="02010600040101010101" charset="-122"/>
                <a:ea typeface="华文楷体" panose="02010600040101010101" charset="-122"/>
                <a:cs typeface="华文楷体" panose="02010600040101010101" charset="-122"/>
              </a:rPr>
              <a:t>日食月食流星雨，溺水自救试验，娱乐新闻</a:t>
            </a:r>
            <a:endParaRPr lang="en-US" altLang="zh-CN" sz="4000" b="1">
              <a:solidFill>
                <a:srgbClr val="FFFF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split orient="vert" dir="in"/>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3553" name="Picture 3" descr="F:\案例\book_bg.jpg"/>
          <p:cNvPicPr>
            <a:picLocks noChangeAspect="1" noChangeArrowheads="1"/>
          </p:cNvPicPr>
          <p:nvPr/>
        </p:nvPicPr>
        <p:blipFill>
          <a:blip r:embed="rId2"/>
          <a:stretch>
            <a:fillRect/>
          </a:stretch>
        </p:blipFill>
        <p:spPr bwMode="auto">
          <a:xfrm>
            <a:off x="0" y="0"/>
            <a:ext cx="12192000" cy="6858000"/>
          </a:xfrm>
          <a:prstGeom prst="rect">
            <a:avLst/>
          </a:prstGeom>
          <a:noFill/>
          <a:ln w="9525">
            <a:noFill/>
            <a:miter lim="800000"/>
          </a:ln>
        </p:spPr>
      </p:pic>
      <p:sp>
        <p:nvSpPr>
          <p:cNvPr id="3" name="等腰三角形 2"/>
          <p:cNvSpPr/>
          <p:nvPr/>
        </p:nvSpPr>
        <p:spPr>
          <a:xfrm rot="15300000">
            <a:off x="234950" y="320675"/>
            <a:ext cx="519113" cy="449263"/>
          </a:xfrm>
          <a:prstGeom prs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 name="文本框 21"/>
          <p:cNvSpPr txBox="1"/>
          <p:nvPr/>
        </p:nvSpPr>
        <p:spPr>
          <a:xfrm>
            <a:off x="871538" y="284163"/>
            <a:ext cx="1787525" cy="460375"/>
          </a:xfrm>
          <a:prstGeom prst="rect">
            <a:avLst/>
          </a:prstGeom>
          <a:noFill/>
        </p:spPr>
        <p:txBody>
          <a:bodyPr wrap="none">
            <a:spAutoFit/>
          </a:bodyPr>
          <a:lstStyle/>
          <a:p>
            <a:pPr fontAlgn="auto">
              <a:spcBef>
                <a:spcPct val="0"/>
              </a:spcBef>
              <a:spcAft>
                <a:spcPct val="0"/>
              </a:spcAft>
              <a:defRPr/>
            </a:pPr>
            <a:r>
              <a:rPr lang="zh-CN" altLang="en-US" sz="2400" b="1" spc="100">
                <a:solidFill>
                  <a:srgbClr val="FFCC00"/>
                </a:solidFill>
                <a:latin typeface="微软雅黑" pitchFamily="34" charset="-122"/>
                <a:ea typeface="微软雅黑" pitchFamily="34" charset="-122"/>
              </a:rPr>
              <a:t>什么是新闻</a:t>
            </a:r>
          </a:p>
        </p:txBody>
      </p:sp>
      <p:sp>
        <p:nvSpPr>
          <p:cNvPr id="5" name="菱形 4"/>
          <p:cNvSpPr/>
          <p:nvPr/>
        </p:nvSpPr>
        <p:spPr>
          <a:xfrm>
            <a:off x="371475" y="544513"/>
            <a:ext cx="246063" cy="24765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cxnSp>
        <p:nvCxnSpPr>
          <p:cNvPr id="6" name="直接连接符 5"/>
          <p:cNvCxnSpPr>
            <a:stCxn id="3" idx="2"/>
          </p:cNvCxnSpPr>
          <p:nvPr/>
        </p:nvCxnSpPr>
        <p:spPr>
          <a:xfrm>
            <a:off x="777875" y="738188"/>
            <a:ext cx="11109325" cy="14287"/>
          </a:xfrm>
          <a:prstGeom prst="line">
            <a:avLst/>
          </a:prstGeom>
        </p:spPr>
        <p:style>
          <a:lnRef idx="1">
            <a:schemeClr val="accent1"/>
          </a:lnRef>
          <a:fillRef idx="0">
            <a:schemeClr val="accent1"/>
          </a:fillRef>
          <a:effectRef idx="0">
            <a:schemeClr val="accent1"/>
          </a:effectRef>
          <a:fontRef idx="minor">
            <a:schemeClr val="tx1"/>
          </a:fontRef>
        </p:style>
      </p:cxnSp>
      <p:pic>
        <p:nvPicPr>
          <p:cNvPr id="23558" name="图片 46"/>
          <p:cNvPicPr>
            <a:picLocks noChangeAspect="1"/>
          </p:cNvPicPr>
          <p:nvPr/>
        </p:nvPicPr>
        <p:blipFill>
          <a:blip r:embed="rId3"/>
          <a:stretch>
            <a:fillRect/>
          </a:stretch>
        </p:blipFill>
        <p:spPr bwMode="auto">
          <a:xfrm>
            <a:off x="8058150" y="1319213"/>
            <a:ext cx="4121150" cy="2790825"/>
          </a:xfrm>
          <a:prstGeom prst="rect">
            <a:avLst/>
          </a:prstGeom>
          <a:noFill/>
          <a:ln w="9525">
            <a:noFill/>
            <a:miter lim="800000"/>
          </a:ln>
        </p:spPr>
      </p:pic>
      <p:pic>
        <p:nvPicPr>
          <p:cNvPr id="23559" name="图片 47"/>
          <p:cNvPicPr>
            <a:picLocks noChangeAspect="1"/>
          </p:cNvPicPr>
          <p:nvPr/>
        </p:nvPicPr>
        <p:blipFill>
          <a:blip r:embed="rId4"/>
          <a:stretch>
            <a:fillRect/>
          </a:stretch>
        </p:blipFill>
        <p:spPr bwMode="auto">
          <a:xfrm>
            <a:off x="-1588" y="1300163"/>
            <a:ext cx="4135438" cy="2840037"/>
          </a:xfrm>
          <a:prstGeom prst="rect">
            <a:avLst/>
          </a:prstGeom>
          <a:noFill/>
          <a:ln w="9525">
            <a:noFill/>
            <a:miter lim="800000"/>
          </a:ln>
        </p:spPr>
      </p:pic>
      <p:sp>
        <p:nvSpPr>
          <p:cNvPr id="49" name="矩形 48"/>
          <p:cNvSpPr/>
          <p:nvPr/>
        </p:nvSpPr>
        <p:spPr>
          <a:xfrm>
            <a:off x="4135438" y="1319213"/>
            <a:ext cx="3922712" cy="2809875"/>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3561" name="文本框 10"/>
          <p:cNvSpPr txBox="1">
            <a:spLocks noChangeArrowheads="1"/>
          </p:cNvSpPr>
          <p:nvPr/>
        </p:nvSpPr>
        <p:spPr bwMode="auto">
          <a:xfrm>
            <a:off x="4159250" y="1931988"/>
            <a:ext cx="3937000" cy="488950"/>
          </a:xfrm>
          <a:prstGeom prst="rect">
            <a:avLst/>
          </a:prstGeom>
          <a:noFill/>
          <a:ln w="9525">
            <a:noFill/>
            <a:miter lim="800000"/>
          </a:ln>
        </p:spPr>
        <p:txBody>
          <a:bodyPr>
            <a:spAutoFit/>
          </a:bodyPr>
          <a:lstStyle/>
          <a:p>
            <a:pPr>
              <a:lnSpc>
                <a:spcPct val="130000"/>
              </a:lnSpc>
            </a:pPr>
            <a:r>
              <a:rPr lang="zh-CN" altLang="en-US" sz="2000" b="1">
                <a:solidFill>
                  <a:srgbClr val="00DBD6"/>
                </a:solidFill>
                <a:latin typeface="微软雅黑" pitchFamily="34" charset="-122"/>
                <a:ea typeface="微软雅黑" pitchFamily="34" charset="-122"/>
              </a:rPr>
              <a:t> </a:t>
            </a:r>
          </a:p>
        </p:txBody>
      </p:sp>
      <p:sp>
        <p:nvSpPr>
          <p:cNvPr id="55" name="TextBox 10"/>
          <p:cNvSpPr txBox="1">
            <a:spLocks noChangeArrowheads="1"/>
          </p:cNvSpPr>
          <p:nvPr/>
        </p:nvSpPr>
        <p:spPr bwMode="auto">
          <a:xfrm>
            <a:off x="496888" y="4687888"/>
            <a:ext cx="1744662" cy="46037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auto">
              <a:spcBef>
                <a:spcPct val="0"/>
              </a:spcBef>
              <a:spcAft>
                <a:spcPct val="0"/>
              </a:spcAft>
              <a:buFontTx/>
              <a:buNone/>
              <a:defRPr/>
            </a:pPr>
            <a:r>
              <a:rPr lang="zh-CN" altLang="en-US" sz="2400" b="1" spc="100" smtClean="0">
                <a:solidFill>
                  <a:srgbClr val="FFCC00"/>
                </a:solidFill>
                <a:latin typeface="微软雅黑" pitchFamily="34" charset="-122"/>
              </a:rPr>
              <a:t>时新性</a:t>
            </a:r>
            <a:endParaRPr lang="en-US" altLang="zh-CN" sz="2400" b="1" spc="100">
              <a:solidFill>
                <a:srgbClr val="FFCC00"/>
              </a:solidFill>
              <a:latin typeface="微软雅黑" pitchFamily="34" charset="-122"/>
            </a:endParaRPr>
          </a:p>
        </p:txBody>
      </p:sp>
      <p:sp>
        <p:nvSpPr>
          <p:cNvPr id="56" name="TextBox 11"/>
          <p:cNvSpPr txBox="1">
            <a:spLocks noChangeArrowheads="1"/>
          </p:cNvSpPr>
          <p:nvPr/>
        </p:nvSpPr>
        <p:spPr bwMode="auto">
          <a:xfrm>
            <a:off x="511175" y="5210175"/>
            <a:ext cx="1966913" cy="49212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fontAlgn="auto">
              <a:lnSpc>
                <a:spcPct val="130000"/>
              </a:lnSpc>
              <a:spcAft>
                <a:spcPct val="0"/>
              </a:spcAft>
              <a:buFontTx/>
              <a:buNone/>
              <a:defRPr/>
            </a:pPr>
            <a:r>
              <a:rPr lang="en-US" altLang="zh-CN" b="1" spc="100" smtClean="0">
                <a:solidFill>
                  <a:srgbClr val="00B0F0"/>
                </a:solidFill>
                <a:latin typeface="微软雅黑" pitchFamily="34" charset="-122"/>
              </a:rPr>
              <a:t>Timeliness</a:t>
            </a:r>
            <a:endParaRPr lang="zh-CN" altLang="en-US" b="1" spc="100">
              <a:solidFill>
                <a:srgbClr val="00B0F0"/>
              </a:solidFill>
              <a:latin typeface="+mj-ea"/>
              <a:ea typeface="+mj-ea"/>
            </a:endParaRPr>
          </a:p>
        </p:txBody>
      </p:sp>
      <p:sp>
        <p:nvSpPr>
          <p:cNvPr id="65" name="矩形 64"/>
          <p:cNvSpPr/>
          <p:nvPr/>
        </p:nvSpPr>
        <p:spPr>
          <a:xfrm>
            <a:off x="306388" y="1771650"/>
            <a:ext cx="11580812" cy="4449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66" name="TextBox 10"/>
          <p:cNvSpPr txBox="1">
            <a:spLocks noChangeArrowheads="1"/>
          </p:cNvSpPr>
          <p:nvPr/>
        </p:nvSpPr>
        <p:spPr bwMode="auto">
          <a:xfrm>
            <a:off x="2887663" y="4692650"/>
            <a:ext cx="1744662" cy="46037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auto">
              <a:spcBef>
                <a:spcPct val="0"/>
              </a:spcBef>
              <a:spcAft>
                <a:spcPct val="0"/>
              </a:spcAft>
              <a:buFontTx/>
              <a:buNone/>
              <a:defRPr/>
            </a:pPr>
            <a:r>
              <a:rPr lang="zh-CN" altLang="en-US" sz="2400" b="1" spc="100" smtClean="0">
                <a:solidFill>
                  <a:srgbClr val="FFCC00"/>
                </a:solidFill>
                <a:latin typeface="微软雅黑" pitchFamily="34" charset="-122"/>
              </a:rPr>
              <a:t>重要性</a:t>
            </a:r>
            <a:endParaRPr lang="en-US" altLang="zh-CN" sz="2400" b="1" spc="100">
              <a:solidFill>
                <a:srgbClr val="FFCC00"/>
              </a:solidFill>
              <a:latin typeface="微软雅黑" pitchFamily="34" charset="-122"/>
            </a:endParaRPr>
          </a:p>
        </p:txBody>
      </p:sp>
      <p:sp>
        <p:nvSpPr>
          <p:cNvPr id="67" name="TextBox 11"/>
          <p:cNvSpPr txBox="1">
            <a:spLocks noChangeArrowheads="1"/>
          </p:cNvSpPr>
          <p:nvPr/>
        </p:nvSpPr>
        <p:spPr bwMode="auto">
          <a:xfrm>
            <a:off x="2901950" y="5214938"/>
            <a:ext cx="1966913" cy="49212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fontAlgn="auto">
              <a:lnSpc>
                <a:spcPct val="130000"/>
              </a:lnSpc>
              <a:spcAft>
                <a:spcPct val="0"/>
              </a:spcAft>
              <a:buFontTx/>
              <a:buNone/>
              <a:defRPr/>
            </a:pPr>
            <a:r>
              <a:rPr lang="en-US" altLang="zh-CN" b="1" spc="100" smtClean="0">
                <a:solidFill>
                  <a:srgbClr val="00B0F0"/>
                </a:solidFill>
                <a:latin typeface="微软雅黑" pitchFamily="34" charset="-122"/>
              </a:rPr>
              <a:t>Importance</a:t>
            </a:r>
            <a:endParaRPr lang="zh-CN" altLang="en-US" b="1" spc="100">
              <a:solidFill>
                <a:srgbClr val="00B0F0"/>
              </a:solidFill>
              <a:latin typeface="+mj-ea"/>
              <a:ea typeface="+mj-ea"/>
            </a:endParaRPr>
          </a:p>
        </p:txBody>
      </p:sp>
      <p:sp>
        <p:nvSpPr>
          <p:cNvPr id="68" name="TextBox 10"/>
          <p:cNvSpPr txBox="1">
            <a:spLocks noChangeArrowheads="1"/>
          </p:cNvSpPr>
          <p:nvPr/>
        </p:nvSpPr>
        <p:spPr bwMode="auto">
          <a:xfrm>
            <a:off x="5276850" y="4681538"/>
            <a:ext cx="1746250" cy="461962"/>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auto">
              <a:spcBef>
                <a:spcPct val="0"/>
              </a:spcBef>
              <a:spcAft>
                <a:spcPct val="0"/>
              </a:spcAft>
              <a:buFontTx/>
              <a:buNone/>
              <a:defRPr/>
            </a:pPr>
            <a:r>
              <a:rPr lang="zh-CN" altLang="en-US" sz="2400" b="1" spc="100" smtClean="0">
                <a:solidFill>
                  <a:srgbClr val="FFCC00"/>
                </a:solidFill>
                <a:latin typeface="微软雅黑" pitchFamily="34" charset="-122"/>
              </a:rPr>
              <a:t>显著性</a:t>
            </a:r>
            <a:endParaRPr lang="en-US" altLang="zh-CN" sz="2400" b="1" spc="100">
              <a:solidFill>
                <a:srgbClr val="FFCC00"/>
              </a:solidFill>
              <a:latin typeface="微软雅黑" pitchFamily="34" charset="-122"/>
            </a:endParaRPr>
          </a:p>
        </p:txBody>
      </p:sp>
      <p:sp>
        <p:nvSpPr>
          <p:cNvPr id="69" name="TextBox 11"/>
          <p:cNvSpPr txBox="1">
            <a:spLocks noChangeArrowheads="1"/>
          </p:cNvSpPr>
          <p:nvPr/>
        </p:nvSpPr>
        <p:spPr bwMode="auto">
          <a:xfrm>
            <a:off x="5291138" y="5205413"/>
            <a:ext cx="1966912" cy="49212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fontAlgn="auto">
              <a:lnSpc>
                <a:spcPct val="130000"/>
              </a:lnSpc>
              <a:spcAft>
                <a:spcPct val="0"/>
              </a:spcAft>
              <a:buFontTx/>
              <a:buNone/>
              <a:defRPr/>
            </a:pPr>
            <a:r>
              <a:rPr lang="en-US" altLang="zh-CN" b="1" spc="100" smtClean="0">
                <a:solidFill>
                  <a:srgbClr val="00B0F0"/>
                </a:solidFill>
                <a:latin typeface="微软雅黑" pitchFamily="34" charset="-122"/>
              </a:rPr>
              <a:t>Celebrities</a:t>
            </a:r>
            <a:endParaRPr lang="zh-CN" altLang="en-US" b="1" spc="100">
              <a:solidFill>
                <a:srgbClr val="00B0F0"/>
              </a:solidFill>
              <a:latin typeface="+mj-ea"/>
              <a:ea typeface="+mj-ea"/>
            </a:endParaRPr>
          </a:p>
        </p:txBody>
      </p:sp>
      <p:sp>
        <p:nvSpPr>
          <p:cNvPr id="70" name="TextBox 10"/>
          <p:cNvSpPr txBox="1">
            <a:spLocks noChangeArrowheads="1"/>
          </p:cNvSpPr>
          <p:nvPr/>
        </p:nvSpPr>
        <p:spPr bwMode="auto">
          <a:xfrm>
            <a:off x="7667625" y="4687888"/>
            <a:ext cx="1744663" cy="46037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auto">
              <a:spcBef>
                <a:spcPct val="0"/>
              </a:spcBef>
              <a:spcAft>
                <a:spcPct val="0"/>
              </a:spcAft>
              <a:buFontTx/>
              <a:buNone/>
              <a:defRPr/>
            </a:pPr>
            <a:r>
              <a:rPr lang="zh-CN" altLang="en-US" sz="2400" b="1" spc="100" smtClean="0">
                <a:solidFill>
                  <a:srgbClr val="FFCC00"/>
                </a:solidFill>
                <a:latin typeface="微软雅黑" pitchFamily="34" charset="-122"/>
              </a:rPr>
              <a:t>接近性</a:t>
            </a:r>
            <a:endParaRPr lang="en-US" altLang="zh-CN" sz="2400" b="1" spc="100">
              <a:solidFill>
                <a:srgbClr val="FFCC00"/>
              </a:solidFill>
              <a:latin typeface="微软雅黑" pitchFamily="34" charset="-122"/>
            </a:endParaRPr>
          </a:p>
        </p:txBody>
      </p:sp>
      <p:sp>
        <p:nvSpPr>
          <p:cNvPr id="71" name="TextBox 11"/>
          <p:cNvSpPr txBox="1">
            <a:spLocks noChangeArrowheads="1"/>
          </p:cNvSpPr>
          <p:nvPr/>
        </p:nvSpPr>
        <p:spPr bwMode="auto">
          <a:xfrm>
            <a:off x="7681913" y="5210175"/>
            <a:ext cx="1966912" cy="49212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fontAlgn="auto">
              <a:lnSpc>
                <a:spcPct val="130000"/>
              </a:lnSpc>
              <a:spcAft>
                <a:spcPct val="0"/>
              </a:spcAft>
              <a:buFontTx/>
              <a:buNone/>
              <a:defRPr/>
            </a:pPr>
            <a:r>
              <a:rPr lang="en-US" altLang="zh-CN" b="1" spc="100" smtClean="0">
                <a:solidFill>
                  <a:srgbClr val="00B0F0"/>
                </a:solidFill>
                <a:latin typeface="微软雅黑" pitchFamily="34" charset="-122"/>
              </a:rPr>
              <a:t>Proximity</a:t>
            </a:r>
            <a:endParaRPr lang="zh-CN" altLang="en-US" b="1" spc="100">
              <a:solidFill>
                <a:srgbClr val="00B0F0"/>
              </a:solidFill>
              <a:latin typeface="+mj-ea"/>
              <a:ea typeface="+mj-ea"/>
            </a:endParaRPr>
          </a:p>
        </p:txBody>
      </p:sp>
      <p:sp>
        <p:nvSpPr>
          <p:cNvPr id="72" name="TextBox 10"/>
          <p:cNvSpPr txBox="1">
            <a:spLocks noChangeArrowheads="1"/>
          </p:cNvSpPr>
          <p:nvPr/>
        </p:nvSpPr>
        <p:spPr bwMode="auto">
          <a:xfrm>
            <a:off x="10058400" y="4692650"/>
            <a:ext cx="1744663" cy="46037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auto">
              <a:spcBef>
                <a:spcPct val="0"/>
              </a:spcBef>
              <a:spcAft>
                <a:spcPct val="0"/>
              </a:spcAft>
              <a:buFontTx/>
              <a:buNone/>
              <a:defRPr/>
            </a:pPr>
            <a:r>
              <a:rPr lang="zh-CN" altLang="en-US" sz="2400" b="1" spc="100" smtClean="0">
                <a:solidFill>
                  <a:srgbClr val="FFCC00"/>
                </a:solidFill>
                <a:latin typeface="微软雅黑" pitchFamily="34" charset="-122"/>
              </a:rPr>
              <a:t>趣味性</a:t>
            </a:r>
            <a:endParaRPr lang="en-US" altLang="zh-CN" sz="2400" b="1" spc="100">
              <a:solidFill>
                <a:srgbClr val="FFCC00"/>
              </a:solidFill>
              <a:latin typeface="微软雅黑" pitchFamily="34" charset="-122"/>
            </a:endParaRPr>
          </a:p>
        </p:txBody>
      </p:sp>
      <p:sp>
        <p:nvSpPr>
          <p:cNvPr id="73" name="TextBox 11"/>
          <p:cNvSpPr txBox="1">
            <a:spLocks noChangeArrowheads="1"/>
          </p:cNvSpPr>
          <p:nvPr/>
        </p:nvSpPr>
        <p:spPr bwMode="auto">
          <a:xfrm>
            <a:off x="10072688" y="5214938"/>
            <a:ext cx="1966912" cy="492125"/>
          </a:xfrm>
          <a:prstGeom prst="rect">
            <a:avLst/>
          </a:prstGeom>
          <a:noFill/>
          <a:ln>
            <a:noFill/>
          </a:ln>
        </p:spPr>
        <p:txBody>
          <a:bodyPr>
            <a:spAutoFit/>
          </a:bodyPr>
          <a:lstStyle>
            <a:lvl1pPr>
              <a:spcBef>
                <a:spcPct val="20000"/>
              </a:spcBef>
              <a:buChar char="•"/>
              <a:defRPr sz="2000">
                <a:solidFill>
                  <a:schemeClr val="accent1"/>
                </a:solidFill>
                <a:latin typeface="Arial" pitchFamily="34" charset="0"/>
                <a:ea typeface="微软雅黑" pitchFamily="34" charset="-122"/>
              </a:defRPr>
            </a:lvl1pPr>
            <a:lvl2pPr marL="742950" indent="-285750">
              <a:spcBef>
                <a:spcPct val="20000"/>
              </a:spcBef>
              <a:buChar char="–"/>
              <a:defRPr sz="2000">
                <a:solidFill>
                  <a:schemeClr val="accent1"/>
                </a:solidFill>
                <a:latin typeface="Arial" pitchFamily="34" charset="0"/>
                <a:ea typeface="仿宋_GB2312" pitchFamily="1"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fontAlgn="auto">
              <a:lnSpc>
                <a:spcPct val="130000"/>
              </a:lnSpc>
              <a:spcAft>
                <a:spcPct val="0"/>
              </a:spcAft>
              <a:buFontTx/>
              <a:buNone/>
              <a:defRPr/>
            </a:pPr>
            <a:r>
              <a:rPr lang="en-US" altLang="zh-CN" b="1" spc="100" smtClean="0">
                <a:solidFill>
                  <a:srgbClr val="00B0F0"/>
                </a:solidFill>
                <a:latin typeface="微软雅黑" pitchFamily="34" charset="-122"/>
              </a:rPr>
              <a:t>interesting</a:t>
            </a:r>
            <a:endParaRPr lang="zh-CN" altLang="en-US" b="1" spc="100">
              <a:solidFill>
                <a:srgbClr val="00B0F0"/>
              </a:solidFill>
              <a:latin typeface="+mj-ea"/>
              <a:ea typeface="+mj-ea"/>
            </a:endParaRPr>
          </a:p>
        </p:txBody>
      </p:sp>
      <p:cxnSp>
        <p:nvCxnSpPr>
          <p:cNvPr id="80" name="直接连接符 79"/>
          <p:cNvCxnSpPr/>
          <p:nvPr/>
        </p:nvCxnSpPr>
        <p:spPr>
          <a:xfrm flipH="1">
            <a:off x="2536825" y="4719638"/>
            <a:ext cx="0" cy="8842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005388" y="4754563"/>
            <a:ext cx="0" cy="8842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7324725" y="4729163"/>
            <a:ext cx="0" cy="8858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9674225" y="4764088"/>
            <a:ext cx="0" cy="8842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577" name="Rectangle 27"/>
          <p:cNvSpPr>
            <a:spLocks noChangeArrowheads="1"/>
          </p:cNvSpPr>
          <p:nvPr/>
        </p:nvSpPr>
        <p:spPr bwMode="auto">
          <a:xfrm>
            <a:off x="5207000" y="1982788"/>
            <a:ext cx="3652838" cy="823912"/>
          </a:xfrm>
          <a:prstGeom prst="rect">
            <a:avLst/>
          </a:prstGeom>
          <a:noFill/>
          <a:ln w="9525">
            <a:noFill/>
            <a:miter lim="800000"/>
          </a:ln>
        </p:spPr>
        <p:txBody>
          <a:bodyPr>
            <a:spAutoFit/>
          </a:bodyPr>
          <a:lstStyle/>
          <a:p>
            <a:r>
              <a:rPr lang="zh-CN" altLang="en-US" sz="4800" b="1">
                <a:solidFill>
                  <a:srgbClr val="00DBD6"/>
                </a:solidFill>
              </a:rPr>
              <a:t>新闻价值</a:t>
            </a:r>
          </a:p>
        </p:txBody>
      </p:sp>
    </p:spTree>
  </p:cSld>
  <p:clrMapOvr>
    <a:masterClrMapping/>
  </p:clrMapOvr>
  <p:transition>
    <p:wipe dir="u"/>
  </p:transition>
  <p:timing/>
</p:sld>
</file>

<file path=ppt/tags/tag1.xml><?xml version="1.0" encoding="utf-8"?>
<p:tagLst xmlns:p="http://schemas.openxmlformats.org/presentationml/2006/main">
  <p:tag name="MH" val="20151019131715"/>
  <p:tag name="MH_LIBRARY" val="GRAPHIC"/>
  <p:tag name="MH_ORDER" val="1"/>
  <p:tag name="MH_TYPE" val="SubTitle"/>
</p:tagLst>
</file>

<file path=ppt/tags/tag2.xml><?xml version="1.0" encoding="utf-8"?>
<p:tagLst xmlns:p="http://schemas.openxmlformats.org/presentationml/2006/main">
  <p:tag name="MH" val="20151019131715"/>
  <p:tag name="MH_LIBRARY" val="GRAPHIC"/>
  <p:tag name="MH_ORDER" val="4"/>
  <p:tag name="MH_TYPE" val="SubTitle"/>
</p:tagLst>
</file>

<file path=ppt/tags/tag3.xml><?xml version="1.0" encoding="utf-8"?>
<p:tagLst xmlns:p="http://schemas.openxmlformats.org/presentationml/2006/main">
  <p:tag name="MH" val="20151019131715"/>
  <p:tag name="MH_LIBRARY" val="GRAPHIC"/>
  <p:tag name="MH_ORDER" val="2"/>
  <p:tag name="MH_TYPE" val="SubTitle"/>
</p:tagLst>
</file>

<file path=ppt/tags/tag4.xml><?xml version="1.0" encoding="utf-8"?>
<p:tagLst xmlns:p="http://schemas.openxmlformats.org/presentationml/2006/main">
  <p:tag name="MH" val="20151019131715"/>
  <p:tag name="MH_LIBRARY" val="GRAPHIC"/>
  <p:tag name="MH_ORDER" val="3"/>
  <p:tag name="MH_TYPE" val="SubTitle"/>
</p:tagLst>
</file>

<file path=ppt/tags/tag5.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99</Paragraphs>
  <Slides>21</Slides>
  <Notes>1</Notes>
  <TotalTime>0</TotalTime>
  <HiddenSlides>0</HiddenSlides>
  <MMClips>0</MMClips>
  <ScaleCrop>0</ScaleCrop>
  <HeadingPairs>
    <vt:vector baseType="variant" size="4">
      <vt:variant>
        <vt:lpstr>Theme</vt:lpstr>
      </vt:variant>
      <vt:variant>
        <vt:i4>1</vt:i4>
      </vt:variant>
      <vt:variant>
        <vt:lpstr>Slide Titles</vt:lpstr>
      </vt:variant>
      <vt:variant>
        <vt:i4>21</vt:i4>
      </vt:variant>
    </vt:vector>
  </HeadingPairs>
  <TitlesOfParts>
    <vt:vector baseType="lpstr" size="22">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2020-11-29T17:28:20.078</cp:lastPrinted>
  <dcterms:created xsi:type="dcterms:W3CDTF">2020-11-29T17:28:20Z</dcterms:created>
  <dcterms:modified xsi:type="dcterms:W3CDTF">2020-11-29T09:28:28Z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