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6" r:id="rId3"/>
    <p:sldId id="283" r:id="rId4"/>
    <p:sldId id="265" r:id="rId5"/>
    <p:sldId id="266" r:id="rId6"/>
    <p:sldId id="267" r:id="rId7"/>
    <p:sldId id="268" r:id="rId8"/>
    <p:sldId id="269" r:id="rId9"/>
    <p:sldId id="270" r:id="rId10"/>
    <p:sldId id="280" r:id="rId11"/>
    <p:sldId id="271" r:id="rId12"/>
    <p:sldId id="281" r:id="rId13"/>
    <p:sldId id="272" r:id="rId14"/>
    <p:sldId id="274" r:id="rId15"/>
    <p:sldId id="275" r:id="rId16"/>
    <p:sldId id="282" r:id="rId17"/>
    <p:sldId id="276" r:id="rId18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76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TextEdit="1"/>
          </p:cNvSpPr>
          <p:nvPr/>
        </p:nvSpPr>
        <p:spPr>
          <a:xfrm>
            <a:off x="684213" y="836613"/>
            <a:ext cx="7632700" cy="210343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3600" b="1" normalizeH="1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精心选材出佳作</a:t>
            </a:r>
          </a:p>
        </p:txBody>
      </p:sp>
      <p:sp>
        <p:nvSpPr>
          <p:cNvPr id="3076" name="WordArt 4" descr="斜纹布"/>
          <p:cNvSpPr>
            <a:spLocks noChangeArrowheads="1" noChangeShapeType="1" noTextEdit="1"/>
          </p:cNvSpPr>
          <p:nvPr/>
        </p:nvSpPr>
        <p:spPr bwMode="auto">
          <a:xfrm>
            <a:off x="4859338" y="3284538"/>
            <a:ext cx="3744912" cy="720725"/>
          </a:xfrm>
          <a:prstGeom prst="rect">
            <a:avLst/>
          </a:prstGeom>
        </p:spPr>
        <p:txBody>
          <a:bodyPr wrap="none" numCol="1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0" cap="none" spc="720" normalizeH="0" baseline="0" noProof="0" dirty="0" smtClean="0">
                <a:ln w="9525">
                  <a:solidFill>
                    <a:srgbClr val="003366"/>
                  </a:solidFill>
                  <a:round/>
                </a:ln>
                <a:blipFill dpi="0" rotWithShape="1">
                  <a:blip r:embed="rId2"/>
                  <a:tile tx="0" ty="0" sx="100000" sy="100000" flip="none" algn="tl"/>
                </a:blip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3600" b="0" i="0" u="none" strike="noStrike" kern="10" cap="none" spc="720" normalizeH="0" baseline="0" noProof="0" dirty="0" smtClean="0">
                <a:ln w="9525">
                  <a:solidFill>
                    <a:srgbClr val="003366"/>
                  </a:solidFill>
                  <a:round/>
                </a:ln>
                <a:blipFill dpi="0" rotWithShape="1">
                  <a:blip r:embed="rId2"/>
                  <a:tile tx="0" ty="0" sx="100000" sy="100000" flip="none" algn="tl"/>
                </a:blip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怎样选材</a:t>
            </a: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/>
          </p:cNvSpPr>
          <p:nvPr>
            <p:ph idx="1"/>
          </p:nvPr>
        </p:nvSpPr>
        <p:spPr>
          <a:xfrm>
            <a:off x="250825" y="1773238"/>
            <a:ext cx="8713788" cy="489585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b="1" dirty="0">
                <a:solidFill>
                  <a:srgbClr val="003366"/>
                </a:solidFill>
              </a:rPr>
              <a:t>          </a:t>
            </a:r>
            <a:r>
              <a:rPr lang="zh-CN" altLang="en-US" b="1" dirty="0">
                <a:solidFill>
                  <a:srgbClr val="003366"/>
                </a:solidFill>
              </a:rPr>
              <a:t>以下材料是小明为此次作文所选的材料，请你判断哪个应该抛弃，哪个应该详写，哪个可以略写。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1400" b="1" dirty="0">
              <a:solidFill>
                <a:srgbClr val="003366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tx2"/>
                </a:solidFill>
              </a:rPr>
              <a:t>1</a:t>
            </a:r>
            <a:r>
              <a:rPr lang="zh-CN" altLang="en-US" b="1" dirty="0">
                <a:solidFill>
                  <a:schemeClr val="tx2"/>
                </a:solidFill>
              </a:rPr>
              <a:t>、小刚喜欢开玩笑，一下课就讲笑话，还爱给人起外号。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tx2"/>
                </a:solidFill>
              </a:rPr>
              <a:t>2</a:t>
            </a:r>
            <a:r>
              <a:rPr lang="zh-CN" altLang="en-US" b="1" dirty="0">
                <a:solidFill>
                  <a:schemeClr val="tx2"/>
                </a:solidFill>
              </a:rPr>
              <a:t>、小刚特别擅长跑步，那次校运会长跑得了全校第一，还刷新了校运会的记录。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tx2"/>
                </a:solidFill>
              </a:rPr>
              <a:t>3</a:t>
            </a:r>
            <a:r>
              <a:rPr lang="zh-CN" altLang="en-US" b="1" dirty="0">
                <a:solidFill>
                  <a:schemeClr val="tx2"/>
                </a:solidFill>
              </a:rPr>
              <a:t>、小刚篮球打得也很好，是我们班的篮球队长。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tx2"/>
                </a:solidFill>
              </a:rPr>
              <a:t>4</a:t>
            </a:r>
            <a:r>
              <a:rPr lang="zh-CN" altLang="en-US" b="1" dirty="0">
                <a:solidFill>
                  <a:schemeClr val="tx2"/>
                </a:solidFill>
              </a:rPr>
              <a:t>、小刚很热心，常常帮别人做值日。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b="1" dirty="0">
                <a:solidFill>
                  <a:schemeClr val="tx2"/>
                </a:solidFill>
              </a:rPr>
              <a:t>5</a:t>
            </a:r>
            <a:r>
              <a:rPr lang="zh-CN" altLang="en-US" b="1" dirty="0">
                <a:solidFill>
                  <a:schemeClr val="tx2"/>
                </a:solidFill>
              </a:rPr>
              <a:t>、小刚打架特别厉害，班里没人敢惹他。</a:t>
            </a:r>
          </a:p>
        </p:txBody>
      </p:sp>
      <p:sp>
        <p:nvSpPr>
          <p:cNvPr id="12291" name="WordArt 3" descr="绿色大理石"/>
          <p:cNvSpPr>
            <a:spLocks noTextEdit="1"/>
          </p:cNvSpPr>
          <p:nvPr/>
        </p:nvSpPr>
        <p:spPr>
          <a:xfrm rot="-678162">
            <a:off x="179388" y="404813"/>
            <a:ext cx="4062412" cy="11525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825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6600"/>
                  </a:solidFill>
                  <a:prstDash val="solid"/>
                  <a:headEnd type="none" w="med" len="med"/>
                  <a:tailEnd type="none" w="med" len="med"/>
                </a:ln>
                <a:blipFill rotWithShape="1">
                  <a:blip r:embed="rId2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三、小试牛刀</a:t>
            </a: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/>
          </p:cNvSpPr>
          <p:nvPr>
            <p:ph idx="1"/>
          </p:nvPr>
        </p:nvSpPr>
        <p:spPr>
          <a:xfrm>
            <a:off x="1116013" y="1844675"/>
            <a:ext cx="7416800" cy="4321175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 b="1">
                <a:solidFill>
                  <a:srgbClr val="003366"/>
                </a:solidFill>
              </a:rPr>
              <a:t>      《</a:t>
            </a:r>
            <a:r>
              <a:rPr lang="zh-CN" altLang="en-US" sz="3600" b="1">
                <a:solidFill>
                  <a:srgbClr val="003366"/>
                </a:solidFill>
              </a:rPr>
              <a:t>晒晒我们班的</a:t>
            </a:r>
            <a:r>
              <a:rPr lang="zh-CN" altLang="en-US" sz="3600" b="1">
                <a:solidFill>
                  <a:srgbClr val="003366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003366"/>
                </a:solidFill>
              </a:rPr>
              <a:t>牛人</a:t>
            </a:r>
            <a:r>
              <a:rPr lang="zh-CN" altLang="en-US" sz="3600" b="1">
                <a:solidFill>
                  <a:srgbClr val="003366"/>
                </a:solidFill>
                <a:latin typeface="宋体" panose="02010600030101010101" pitchFamily="2" charset="-122"/>
              </a:rPr>
              <a:t>”</a:t>
            </a:r>
            <a:r>
              <a:rPr lang="en-US" altLang="zh-CN" sz="3600" b="1">
                <a:solidFill>
                  <a:srgbClr val="003366"/>
                </a:solidFill>
              </a:rPr>
              <a:t>》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003366"/>
                </a:solidFill>
              </a:rPr>
              <a:t>你准备怎样写这篇作文呢？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3600" b="1">
              <a:solidFill>
                <a:srgbClr val="003366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/>
              <a:t>思路引导：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/>
              <a:t>       你打算写谁？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/>
              <a:t>       他“牛”在哪里？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/>
              <a:t>       具体有哪些事例？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/>
              <a:t>       你要怎样安排这些材料的详略？</a:t>
            </a:r>
          </a:p>
        </p:txBody>
      </p:sp>
      <p:sp>
        <p:nvSpPr>
          <p:cNvPr id="13315" name="WordArt 4" descr="绿色大理石"/>
          <p:cNvSpPr>
            <a:spLocks noTextEdit="1"/>
          </p:cNvSpPr>
          <p:nvPr/>
        </p:nvSpPr>
        <p:spPr>
          <a:xfrm rot="-678162">
            <a:off x="323850" y="476250"/>
            <a:ext cx="4062413" cy="11525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825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6600"/>
                  </a:solidFill>
                  <a:prstDash val="solid"/>
                  <a:headEnd type="none" w="med" len="med"/>
                  <a:tailEnd type="none" w="med" len="med"/>
                </a:ln>
                <a:blipFill rotWithShape="1">
                  <a:blip r:embed="rId2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放飞思想的翅膀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/>
          </p:cNvSpPr>
          <p:nvPr>
            <p:ph idx="1"/>
          </p:nvPr>
        </p:nvSpPr>
        <p:spPr>
          <a:xfrm>
            <a:off x="250825" y="2133600"/>
            <a:ext cx="8497888" cy="4535488"/>
          </a:xfrm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 b="1">
                <a:solidFill>
                  <a:srgbClr val="003366"/>
                </a:solidFill>
              </a:rPr>
              <a:t>   </a:t>
            </a:r>
            <a:r>
              <a:rPr lang="zh-CN" altLang="en-US" sz="3600" b="1">
                <a:solidFill>
                  <a:srgbClr val="003366"/>
                </a:solidFill>
              </a:rPr>
              <a:t>请用</a:t>
            </a:r>
            <a:r>
              <a:rPr lang="en-US" altLang="zh-CN" sz="3600" b="1">
                <a:solidFill>
                  <a:srgbClr val="003366"/>
                </a:solidFill>
              </a:rPr>
              <a:t>15</a:t>
            </a:r>
            <a:r>
              <a:rPr lang="zh-CN" altLang="en-US" sz="3600" b="1">
                <a:solidFill>
                  <a:srgbClr val="003366"/>
                </a:solidFill>
              </a:rPr>
              <a:t>分钟当堂完成片段作文训练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003366"/>
                </a:solidFill>
              </a:rPr>
              <a:t> </a:t>
            </a:r>
            <a:r>
              <a:rPr lang="en-US" altLang="zh-CN" sz="3600" b="1">
                <a:solidFill>
                  <a:srgbClr val="003366"/>
                </a:solidFill>
              </a:rPr>
              <a:t>《</a:t>
            </a:r>
            <a:r>
              <a:rPr lang="zh-CN" altLang="en-US" sz="3600" b="1">
                <a:solidFill>
                  <a:srgbClr val="003366"/>
                </a:solidFill>
              </a:rPr>
              <a:t>晒晒我们班的</a:t>
            </a:r>
            <a:r>
              <a:rPr lang="zh-CN" altLang="en-US" sz="3600" b="1">
                <a:solidFill>
                  <a:srgbClr val="003366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003366"/>
                </a:solidFill>
              </a:rPr>
              <a:t>牛人</a:t>
            </a:r>
            <a:r>
              <a:rPr lang="zh-CN" altLang="en-US" sz="3600" b="1">
                <a:solidFill>
                  <a:srgbClr val="003366"/>
                </a:solidFill>
                <a:latin typeface="宋体" panose="02010600030101010101" pitchFamily="2" charset="-122"/>
              </a:rPr>
              <a:t>”</a:t>
            </a:r>
            <a:r>
              <a:rPr lang="en-US" altLang="zh-CN" sz="3600" b="1">
                <a:solidFill>
                  <a:srgbClr val="003366"/>
                </a:solidFill>
              </a:rPr>
              <a:t>》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CN" sz="1600" b="1">
              <a:solidFill>
                <a:srgbClr val="003366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 b="1">
                <a:solidFill>
                  <a:srgbClr val="003366"/>
                </a:solidFill>
              </a:rPr>
              <a:t>   </a:t>
            </a:r>
            <a:r>
              <a:rPr lang="zh-CN" altLang="en-US" b="1">
                <a:solidFill>
                  <a:schemeClr val="tx2"/>
                </a:solidFill>
              </a:rPr>
              <a:t>要求：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tx2"/>
                </a:solidFill>
              </a:rPr>
              <a:t>          </a:t>
            </a:r>
            <a:r>
              <a:rPr lang="en-US" altLang="zh-CN" b="1">
                <a:solidFill>
                  <a:schemeClr val="tx2"/>
                </a:solidFill>
              </a:rPr>
              <a:t>1</a:t>
            </a:r>
            <a:r>
              <a:rPr lang="zh-CN" altLang="en-US" b="1">
                <a:solidFill>
                  <a:schemeClr val="tx2"/>
                </a:solidFill>
              </a:rPr>
              <a:t>、中心明确，内容具体，要能写出同学的过人之处。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tx2"/>
                </a:solidFill>
              </a:rPr>
              <a:t>          </a:t>
            </a:r>
            <a:r>
              <a:rPr lang="en-US" altLang="zh-CN" b="1">
                <a:solidFill>
                  <a:schemeClr val="tx2"/>
                </a:solidFill>
              </a:rPr>
              <a:t>2</a:t>
            </a:r>
            <a:r>
              <a:rPr lang="zh-CN" altLang="en-US" b="1">
                <a:solidFill>
                  <a:schemeClr val="tx2"/>
                </a:solidFill>
              </a:rPr>
              <a:t>、文从字顺，格式规范，书写整洁美观。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tx2"/>
                </a:solidFill>
              </a:rPr>
              <a:t>          </a:t>
            </a:r>
            <a:r>
              <a:rPr lang="en-US" altLang="zh-CN" b="1">
                <a:solidFill>
                  <a:schemeClr val="tx2"/>
                </a:solidFill>
              </a:rPr>
              <a:t>3</a:t>
            </a:r>
            <a:r>
              <a:rPr lang="zh-CN" altLang="en-US" b="1">
                <a:solidFill>
                  <a:schemeClr val="tx2"/>
                </a:solidFill>
              </a:rPr>
              <a:t>、</a:t>
            </a:r>
            <a:r>
              <a:rPr lang="en-US" altLang="zh-CN" b="1">
                <a:solidFill>
                  <a:schemeClr val="tx2"/>
                </a:solidFill>
              </a:rPr>
              <a:t>300</a:t>
            </a:r>
            <a:r>
              <a:rPr lang="zh-CN" altLang="en-US" b="1">
                <a:solidFill>
                  <a:schemeClr val="tx2"/>
                </a:solidFill>
              </a:rPr>
              <a:t>字左右。</a:t>
            </a:r>
          </a:p>
        </p:txBody>
      </p:sp>
      <p:sp>
        <p:nvSpPr>
          <p:cNvPr id="14339" name="WordArt 4" descr="绿色大理石"/>
          <p:cNvSpPr>
            <a:spLocks noTextEdit="1"/>
          </p:cNvSpPr>
          <p:nvPr/>
        </p:nvSpPr>
        <p:spPr>
          <a:xfrm rot="-555100">
            <a:off x="179388" y="404813"/>
            <a:ext cx="4105275" cy="115093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825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6600"/>
                  </a:solidFill>
                  <a:prstDash val="solid"/>
                  <a:headEnd type="none" w="med" len="med"/>
                  <a:tailEnd type="none" w="med" len="med"/>
                </a:ln>
                <a:blipFill rotWithShape="1">
                  <a:blip r:embed="rId2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四、学以致用</a:t>
            </a: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3" descr="绿色大理石"/>
          <p:cNvSpPr>
            <a:spLocks noTextEdit="1"/>
          </p:cNvSpPr>
          <p:nvPr/>
        </p:nvSpPr>
        <p:spPr>
          <a:xfrm>
            <a:off x="1835150" y="1916113"/>
            <a:ext cx="5400675" cy="223361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825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6600"/>
                  </a:solidFill>
                  <a:prstDash val="solid"/>
                  <a:headEnd type="none" w="med" len="med"/>
                  <a:tailEnd type="none" w="med" len="med"/>
                </a:ln>
                <a:blipFill rotWithShape="1">
                  <a:blip r:embed="rId2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风采展示</a:t>
            </a: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/>
          </p:cNvSpPr>
          <p:nvPr>
            <p:ph type="title"/>
          </p:nvPr>
        </p:nvSpPr>
        <p:spPr>
          <a:xfrm>
            <a:off x="323850" y="1052513"/>
            <a:ext cx="8231188" cy="792162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/>
              <a:t>晒晒我们班的“牛人”</a:t>
            </a:r>
          </a:p>
        </p:txBody>
      </p:sp>
      <p:sp>
        <p:nvSpPr>
          <p:cNvPr id="16387" name="Rectangle 3"/>
          <p:cNvSpPr>
            <a:spLocks noGrp="1" noRot="1"/>
          </p:cNvSpPr>
          <p:nvPr>
            <p:ph idx="1"/>
          </p:nvPr>
        </p:nvSpPr>
        <p:spPr>
          <a:xfrm>
            <a:off x="468313" y="2060575"/>
            <a:ext cx="8280400" cy="424815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/>
              <a:t>          </a:t>
            </a:r>
            <a:r>
              <a:rPr lang="zh-CN" altLang="en-US" sz="2800" b="1">
                <a:solidFill>
                  <a:srgbClr val="003366"/>
                </a:solidFill>
                <a:latin typeface="宋体" panose="02010600030101010101" pitchFamily="2" charset="-122"/>
              </a:rPr>
              <a:t>如果你在某个阳光明媚的上午，来到四中校园。恰逢四中“阳光大课间”，你一定会看到领操台上一个身姿笔挺的男生正在领操。那样标准的动作，一定会让你忍不住竖起大拇指夸赞一句：“真牛！”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003366"/>
                </a:solidFill>
                <a:latin typeface="宋体" panose="02010600030101010101" pitchFamily="2" charset="-122"/>
              </a:rPr>
              <a:t>      但是，如果你在其他时间来到四中校园，当那个中等个头、皮肤略黑的男生从你身边走过，你可能连多一眼都未必会分给他</a:t>
            </a:r>
            <a:r>
              <a:rPr lang="en-US" altLang="zh-CN" sz="2800" b="1">
                <a:solidFill>
                  <a:srgbClr val="003366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rgbClr val="003366"/>
                </a:solidFill>
                <a:latin typeface="宋体" panose="02010600030101010101" pitchFamily="2" charset="-122"/>
              </a:rPr>
              <a:t>因为，小张同学看起来跟四中其他任何一个男生都没有什么太大的不同。</a:t>
            </a:r>
          </a:p>
        </p:txBody>
      </p:sp>
      <p:sp>
        <p:nvSpPr>
          <p:cNvPr id="16388" name="WordArt 4" descr="绿色大理石"/>
          <p:cNvSpPr>
            <a:spLocks noTextEdit="1"/>
          </p:cNvSpPr>
          <p:nvPr/>
        </p:nvSpPr>
        <p:spPr>
          <a:xfrm rot="-603853">
            <a:off x="179388" y="549275"/>
            <a:ext cx="3744912" cy="865188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17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CC6600"/>
                  </a:solidFill>
                  <a:prstDash val="solid"/>
                  <a:headEnd type="none" w="med" len="med"/>
                  <a:tailEnd type="none" w="med" len="med"/>
                </a:ln>
                <a:blipFill rotWithShape="1">
                  <a:blip r:embed="rId2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老师也来凑热闹</a:t>
            </a: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Rot="1"/>
          </p:cNvSpPr>
          <p:nvPr>
            <p:ph idx="1"/>
          </p:nvPr>
        </p:nvSpPr>
        <p:spPr>
          <a:xfrm>
            <a:off x="-180975" y="404813"/>
            <a:ext cx="9324975" cy="6192837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lang="en-US" altLang="zh-CN" sz="2400" b="1">
                <a:solidFill>
                  <a:srgbClr val="003366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2400" b="1">
                <a:solidFill>
                  <a:srgbClr val="003366"/>
                </a:solidFill>
                <a:latin typeface="宋体" panose="02010600030101010101" pitchFamily="2" charset="-122"/>
              </a:rPr>
              <a:t>不过，当你走进我们班，那情况可又不同了。因为，你若问我们班同学，大家最佩服谁。那么你听到的答案里，出现频率最高的一定是小张同学的名字：他是当之无愧的学霸，数学没有低于九十分的时候；不会的数学题去找他，一准给你认认真真讲了又讲，直到你听懂为止；他不光数学学得好，语文也时不时地考个班里最高分 </a:t>
            </a:r>
            <a:r>
              <a:rPr lang="en-US" altLang="en-US" sz="2400" b="1">
                <a:solidFill>
                  <a:srgbClr val="003366"/>
                </a:solidFill>
                <a:latin typeface="宋体" panose="02010600030101010101" pitchFamily="2" charset="-122"/>
              </a:rPr>
              <a:t>…</a:t>
            </a:r>
            <a:r>
              <a:rPr lang="en-US" altLang="zh-CN" sz="2400" b="1">
                <a:solidFill>
                  <a:srgbClr val="003366"/>
                </a:solidFill>
                <a:latin typeface="宋体" panose="02010600030101010101" pitchFamily="2" charset="-122"/>
              </a:rPr>
              <a:t> </a:t>
            </a:r>
            <a:r>
              <a:rPr lang="en-US" altLang="en-US" sz="2400" b="1">
                <a:solidFill>
                  <a:srgbClr val="003366"/>
                </a:solidFill>
                <a:latin typeface="宋体" panose="02010600030101010101" pitchFamily="2" charset="-122"/>
              </a:rPr>
              <a:t>…</a:t>
            </a:r>
            <a:endParaRPr lang="en-US" altLang="zh-CN" sz="2400"/>
          </a:p>
          <a:p>
            <a:pPr eaLnBrk="1" hangingPunct="1">
              <a:buNone/>
            </a:pPr>
            <a:r>
              <a:rPr lang="en-US" altLang="zh-CN" sz="2400"/>
              <a:t>           </a:t>
            </a:r>
            <a:r>
              <a:rPr lang="zh-CN" altLang="en-US" sz="2400" b="1">
                <a:solidFill>
                  <a:srgbClr val="003366"/>
                </a:solidFill>
                <a:latin typeface="宋体" panose="02010600030101010101" pitchFamily="2" charset="-122"/>
              </a:rPr>
              <a:t>就连我们班最调皮的小冶同学都会很认真地跟你说，小张同学是他最佩服的人，因为他不仅学习好，品行也很出众。小冶同学是体育委员，他怕你不信，还会很热心地邀你去看看我们的“阳光大课间”。</a:t>
            </a:r>
          </a:p>
          <a:p>
            <a:pPr eaLnBrk="1" hangingPunct="1">
              <a:buNone/>
            </a:pPr>
            <a:r>
              <a:rPr lang="zh-CN" altLang="en-US" sz="2400" b="1">
                <a:solidFill>
                  <a:srgbClr val="003366"/>
                </a:solidFill>
                <a:latin typeface="宋体" panose="02010600030101010101" pitchFamily="2" charset="-122"/>
              </a:rPr>
              <a:t>      迎着明媚的阳光，小张同学站在领操台上，随着音乐响起，跟着口令与节奏，他舒展双臂，侧身，出拳，抬腿，挥手，弯腰，直立，动作标准得仿佛广播体操动作分解图上走下来的模特。看着那样笔挺端正的身姿，那样标准铿锵的动作，那样平和坚毅的面容，你一定会竖起大拇指，由衷地称赞一句：“小张同学，你真牛！”</a:t>
            </a: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/>
          </p:cNvSpPr>
          <p:nvPr>
            <p:ph idx="1"/>
          </p:nvPr>
        </p:nvSpPr>
        <p:spPr>
          <a:xfrm>
            <a:off x="468313" y="1916113"/>
            <a:ext cx="8280400" cy="4752975"/>
          </a:xfrm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003366"/>
                </a:solidFill>
              </a:rPr>
              <a:t>请同桌之间互相批改对方的作文。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800" b="1">
              <a:solidFill>
                <a:srgbClr val="003366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003366"/>
                </a:solidFill>
              </a:rPr>
              <a:t>   </a:t>
            </a:r>
            <a:r>
              <a:rPr lang="zh-CN" altLang="en-US" b="1">
                <a:solidFill>
                  <a:schemeClr val="tx2"/>
                </a:solidFill>
              </a:rPr>
              <a:t>要求：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tx2"/>
                </a:solidFill>
              </a:rPr>
              <a:t>          </a:t>
            </a:r>
            <a:r>
              <a:rPr lang="en-US" altLang="zh-CN" b="1">
                <a:solidFill>
                  <a:schemeClr val="tx2"/>
                </a:solidFill>
              </a:rPr>
              <a:t>1</a:t>
            </a:r>
            <a:r>
              <a:rPr lang="zh-CN" altLang="en-US" b="1">
                <a:solidFill>
                  <a:schemeClr val="tx2"/>
                </a:solidFill>
              </a:rPr>
              <a:t>、批注选材是否围绕中心，是否详略得当。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tx2"/>
                </a:solidFill>
              </a:rPr>
              <a:t>          </a:t>
            </a:r>
            <a:r>
              <a:rPr lang="en-US" altLang="zh-CN" b="1">
                <a:solidFill>
                  <a:schemeClr val="tx2"/>
                </a:solidFill>
              </a:rPr>
              <a:t>2</a:t>
            </a:r>
            <a:r>
              <a:rPr lang="zh-CN" altLang="en-US" b="1">
                <a:solidFill>
                  <a:schemeClr val="tx2"/>
                </a:solidFill>
              </a:rPr>
              <a:t>、批注选材是否真实具体，新颖独特。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tx2"/>
                </a:solidFill>
              </a:rPr>
              <a:t>          </a:t>
            </a:r>
            <a:r>
              <a:rPr lang="en-US" altLang="zh-CN" b="1">
                <a:solidFill>
                  <a:schemeClr val="tx2"/>
                </a:solidFill>
              </a:rPr>
              <a:t>3</a:t>
            </a:r>
            <a:r>
              <a:rPr lang="zh-CN" altLang="en-US" b="1">
                <a:solidFill>
                  <a:schemeClr val="tx2"/>
                </a:solidFill>
              </a:rPr>
              <a:t>、改正错别字，修改病句，修改运用不正确的标点符号。</a:t>
            </a:r>
          </a:p>
        </p:txBody>
      </p:sp>
      <p:sp>
        <p:nvSpPr>
          <p:cNvPr id="18435" name="WordArt 3" descr="绿色大理石"/>
          <p:cNvSpPr>
            <a:spLocks noTextEdit="1"/>
          </p:cNvSpPr>
          <p:nvPr/>
        </p:nvSpPr>
        <p:spPr>
          <a:xfrm rot="-555100">
            <a:off x="179388" y="404813"/>
            <a:ext cx="4105275" cy="115093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825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6600"/>
                  </a:solidFill>
                  <a:prstDash val="solid"/>
                  <a:headEnd type="none" w="med" len="med"/>
                  <a:tailEnd type="none" w="med" len="med"/>
                </a:ln>
                <a:blipFill rotWithShape="1">
                  <a:blip r:embed="rId2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他山之石</a:t>
            </a: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/>
          </p:cNvSpPr>
          <p:nvPr>
            <p:ph idx="1"/>
          </p:nvPr>
        </p:nvSpPr>
        <p:spPr>
          <a:xfrm>
            <a:off x="1331913" y="2565400"/>
            <a:ext cx="6769100" cy="2879725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 b="1">
                <a:solidFill>
                  <a:srgbClr val="003366"/>
                </a:solidFill>
              </a:rPr>
              <a:t>          </a:t>
            </a:r>
            <a:r>
              <a:rPr lang="zh-CN" altLang="en-US" sz="3600" b="1">
                <a:solidFill>
                  <a:srgbClr val="003366"/>
                </a:solidFill>
              </a:rPr>
              <a:t>请大家认真修改自己今天所写的这篇小作文，尤其注意选材方面，使它变得更加出色。</a:t>
            </a:r>
          </a:p>
        </p:txBody>
      </p:sp>
      <p:sp>
        <p:nvSpPr>
          <p:cNvPr id="19459" name="WordArt 3" descr="绿色大理石"/>
          <p:cNvSpPr>
            <a:spLocks noTextEdit="1"/>
          </p:cNvSpPr>
          <p:nvPr/>
        </p:nvSpPr>
        <p:spPr>
          <a:xfrm rot="-678162">
            <a:off x="323850" y="549275"/>
            <a:ext cx="4062413" cy="11525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825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6600"/>
                  </a:solidFill>
                  <a:prstDash val="solid"/>
                  <a:headEnd type="none" w="med" len="med"/>
                  <a:tailEnd type="none" w="med" len="med"/>
                </a:ln>
                <a:blipFill rotWithShape="1">
                  <a:blip r:embed="rId2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课后作业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5"/>
          <p:cNvSpPr txBox="1"/>
          <p:nvPr/>
        </p:nvSpPr>
        <p:spPr>
          <a:xfrm>
            <a:off x="900113" y="1557338"/>
            <a:ext cx="727233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宋体" panose="02010600030101010101" pitchFamily="2" charset="-122"/>
              </a:rPr>
              <a:t>锅   巴 豆   腐 竹   笋</a:t>
            </a:r>
            <a:r>
              <a:rPr lang="en-US" altLang="en-US" sz="3600" b="1">
                <a:solidFill>
                  <a:srgbClr val="003366"/>
                </a:solidFill>
                <a:latin typeface="宋体" panose="02010600030101010101" pitchFamily="2" charset="-122"/>
              </a:rPr>
              <a:t>…</a:t>
            </a:r>
            <a:r>
              <a:rPr lang="en-US" altLang="zh-CN" sz="3600" b="1">
                <a:solidFill>
                  <a:srgbClr val="003366"/>
                </a:solidFill>
                <a:latin typeface="宋体" panose="02010600030101010101" pitchFamily="2" charset="-122"/>
              </a:rPr>
              <a:t> </a:t>
            </a:r>
            <a:r>
              <a:rPr lang="en-US" altLang="en-US" sz="3600" b="1">
                <a:solidFill>
                  <a:srgbClr val="003366"/>
                </a:solidFill>
                <a:latin typeface="宋体" panose="02010600030101010101" pitchFamily="2" charset="-122"/>
              </a:rPr>
              <a:t>…</a:t>
            </a:r>
            <a:endParaRPr lang="en-US" altLang="zh-CN" sz="3600" b="1">
              <a:solidFill>
                <a:srgbClr val="003366"/>
              </a:solidFill>
              <a:latin typeface="宋体" panose="02010600030101010101" pitchFamily="2" charset="-122"/>
            </a:endParaRPr>
          </a:p>
        </p:txBody>
      </p:sp>
      <p:pic>
        <p:nvPicPr>
          <p:cNvPr id="2055" name="Picture 7" descr="u=3543198430,2338114140&amp;fm=200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375" y="2492375"/>
            <a:ext cx="5119688" cy="334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68313" y="2492375"/>
            <a:ext cx="2951163" cy="3416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indent="355600" defTabSz="914400" eaLnBrk="0" hangingPunct="0">
              <a:buClrTx/>
              <a:buSzTx/>
              <a:buFontTx/>
              <a:buNone/>
              <a:defRPr/>
            </a:pPr>
            <a:r>
              <a:rPr kumimoji="0" lang="en-US" altLang="zh-CN" kern="1200" cap="none" spc="0" normalizeH="0" baseline="0" noProof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zh-CN" b="1" kern="1200" cap="none" spc="0" normalizeH="0" baseline="0" noProof="0" smtClean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  <a:cs typeface="Times New Roman" panose="02020603050405020304" pitchFamily="18" charset="0"/>
              </a:rPr>
              <a:t>有一天，妻子精心做了一碗汤给丈夫，丈夫很高兴地把汤喝完了。可是，没过多久，丈夫就一连上了几次厕所！</a:t>
            </a:r>
            <a:endParaRPr kumimoji="0" lang="zh-CN" altLang="zh-CN" sz="800" b="1" kern="1200" cap="none" spc="0" normalizeH="0" baseline="0" noProof="0" smtClean="0">
              <a:solidFill>
                <a:srgbClr val="7030A0"/>
              </a:solidFill>
              <a:latin typeface="华文行楷" pitchFamily="2" charset="-122"/>
              <a:ea typeface="华文行楷" pitchFamily="2" charset="-122"/>
              <a:cs typeface="+mn-cs"/>
            </a:endParaRPr>
          </a:p>
          <a:p>
            <a:pPr marR="0" indent="355600" defTabSz="914400" eaLnBrk="0" hangingPunct="0">
              <a:buClrTx/>
              <a:buSzTx/>
              <a:buFontTx/>
              <a:buNone/>
              <a:defRPr/>
            </a:pPr>
            <a:r>
              <a:rPr kumimoji="0" lang="zh-CN" altLang="zh-CN" b="1" kern="1200" cap="none" spc="0" normalizeH="0" baseline="0" noProof="0" smtClean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  <a:cs typeface="Times New Roman" panose="02020603050405020304" pitchFamily="18" charset="0"/>
              </a:rPr>
              <a:t>丈夫：“老婆，你这汤到底是怎么做出来的啊？”</a:t>
            </a:r>
            <a:endParaRPr kumimoji="0" lang="zh-CN" altLang="zh-CN" sz="800" b="1" kern="1200" cap="none" spc="0" normalizeH="0" baseline="0" noProof="0" smtClean="0">
              <a:solidFill>
                <a:srgbClr val="7030A0"/>
              </a:solidFill>
              <a:latin typeface="华文行楷" pitchFamily="2" charset="-122"/>
              <a:ea typeface="华文行楷" pitchFamily="2" charset="-122"/>
              <a:cs typeface="+mn-cs"/>
            </a:endParaRPr>
          </a:p>
          <a:p>
            <a:pPr marR="0" indent="355600" defTabSz="914400" eaLnBrk="0" hangingPunct="0">
              <a:buClrTx/>
              <a:buSzTx/>
              <a:buFontTx/>
              <a:buNone/>
              <a:defRPr/>
            </a:pPr>
            <a:r>
              <a:rPr kumimoji="0" lang="zh-CN" altLang="zh-CN" b="1" kern="1200" cap="none" spc="0" normalizeH="0" baseline="0" noProof="0" smtClean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  <a:cs typeface="Times New Roman" panose="02020603050405020304" pitchFamily="18" charset="0"/>
              </a:rPr>
              <a:t>妻子：“我完全是按《菜谱》做的呀！上面写的很清楚：‘原料：锅 巴豆 腐竹 笋……’”</a:t>
            </a:r>
            <a:endParaRPr kumimoji="0" lang="zh-CN" altLang="zh-CN" sz="800" b="1" kern="1200" cap="none" spc="0" normalizeH="0" baseline="0" noProof="0" smtClean="0">
              <a:solidFill>
                <a:srgbClr val="7030A0"/>
              </a:solidFill>
              <a:latin typeface="华文行楷" pitchFamily="2" charset="-122"/>
              <a:ea typeface="华文行楷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WordArt 3" descr="绿色大理石"/>
          <p:cNvSpPr>
            <a:spLocks noTextEdit="1"/>
          </p:cNvSpPr>
          <p:nvPr/>
        </p:nvSpPr>
        <p:spPr>
          <a:xfrm rot="-356859">
            <a:off x="247650" y="438150"/>
            <a:ext cx="3392488" cy="10350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4958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>
                <a:blipFill rotWithShape="1">
                  <a:blip r:embed="rId3"/>
                  <a:stretch>
                    <a:fillRect/>
                  </a:stretch>
                </a:blipFill>
                <a:latin typeface="华文隶书" charset="0"/>
                <a:ea typeface="华文隶书" charset="0"/>
              </a:rPr>
              <a:t>故事导入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/>
          <p:nvPr/>
        </p:nvSpPr>
        <p:spPr>
          <a:xfrm>
            <a:off x="900113" y="1052513"/>
            <a:ext cx="72723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宋体" panose="02010600030101010101" pitchFamily="2" charset="-122"/>
              </a:rPr>
              <a:t>锅 巴   豆 腐    竹 笋</a:t>
            </a:r>
            <a:r>
              <a:rPr lang="en-US" altLang="en-US" sz="3600" b="1">
                <a:solidFill>
                  <a:srgbClr val="003366"/>
                </a:solidFill>
                <a:latin typeface="宋体" panose="02010600030101010101" pitchFamily="2" charset="-122"/>
              </a:rPr>
              <a:t>…</a:t>
            </a:r>
            <a:r>
              <a:rPr lang="en-US" altLang="zh-CN" sz="3600" b="1">
                <a:solidFill>
                  <a:srgbClr val="003366"/>
                </a:solidFill>
                <a:latin typeface="宋体" panose="02010600030101010101" pitchFamily="2" charset="-122"/>
              </a:rPr>
              <a:t> </a:t>
            </a:r>
            <a:r>
              <a:rPr lang="en-US" altLang="en-US" sz="3600" b="1">
                <a:solidFill>
                  <a:srgbClr val="003366"/>
                </a:solidFill>
                <a:latin typeface="宋体" panose="02010600030101010101" pitchFamily="2" charset="-122"/>
              </a:rPr>
              <a:t>…</a:t>
            </a:r>
            <a:endParaRPr lang="en-US" altLang="zh-CN" sz="3600" b="1">
              <a:solidFill>
                <a:srgbClr val="003366"/>
              </a:solidFill>
              <a:latin typeface="宋体" panose="02010600030101010101" pitchFamily="2" charset="-122"/>
            </a:endParaRPr>
          </a:p>
        </p:txBody>
      </p:sp>
      <p:pic>
        <p:nvPicPr>
          <p:cNvPr id="53251" name="Picture 3" descr="u=3543198430,2338114140&amp;fm=200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038" y="2060575"/>
            <a:ext cx="4824412" cy="3703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68313" y="2276475"/>
            <a:ext cx="2590800" cy="2832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indent="355600" defTabSz="914400" eaLnBrk="0" hangingPunct="0">
              <a:buClrTx/>
              <a:buSzTx/>
              <a:buFontTx/>
              <a:buNone/>
              <a:defRPr/>
            </a:pPr>
            <a:r>
              <a:rPr kumimoji="0" lang="zh-CN" altLang="zh-CN" sz="2000" b="1" kern="1200" cap="none" spc="0" normalizeH="0" baseline="0" noProof="0" smtClean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  <a:cs typeface="Times New Roman" panose="02020603050405020304" pitchFamily="18" charset="0"/>
              </a:rPr>
              <a:t>丈夫：“什么？居然还有‘巴豆’！拿过来给我看看！”</a:t>
            </a:r>
          </a:p>
          <a:p>
            <a:pPr marR="0" indent="355600" defTabSz="914400" eaLnBrk="0" hangingPunct="0">
              <a:buClrTx/>
              <a:buSzTx/>
              <a:buFontTx/>
              <a:buNone/>
              <a:defRPr/>
            </a:pPr>
            <a:r>
              <a:rPr kumimoji="0" lang="zh-CN" altLang="zh-CN" sz="2000" b="1" kern="1200" cap="none" spc="0" normalizeH="0" baseline="0" noProof="0" smtClean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  <a:cs typeface="Times New Roman" panose="02020603050405020304" pitchFamily="18" charset="0"/>
              </a:rPr>
              <a:t>丈夫看完《菜谱》，差点气晕过去！原来，《菜谱》上写的是：“原料：锅巴 豆腐 竹笋……”</a:t>
            </a: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/>
          </p:cNvSpPr>
          <p:nvPr>
            <p:ph type="title"/>
          </p:nvPr>
        </p:nvSpPr>
        <p:spPr>
          <a:xfrm>
            <a:off x="468313" y="685800"/>
            <a:ext cx="3598862" cy="1087438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/>
              <a:t>学习目标</a:t>
            </a:r>
          </a:p>
        </p:txBody>
      </p:sp>
      <p:sp>
        <p:nvSpPr>
          <p:cNvPr id="6147" name="Rectangle 3"/>
          <p:cNvSpPr>
            <a:spLocks noGrp="1" noRot="1"/>
          </p:cNvSpPr>
          <p:nvPr>
            <p:ph idx="1"/>
          </p:nvPr>
        </p:nvSpPr>
        <p:spPr>
          <a:xfrm>
            <a:off x="971550" y="2205038"/>
            <a:ext cx="6913563" cy="3662362"/>
          </a:xfrm>
        </p:spPr>
        <p:txBody>
          <a:bodyPr vert="horz" wrap="square" lIns="91440" tIns="45720" rIns="91440" bIns="45720" anchor="t" anchorCtr="0"/>
          <a:lstStyle/>
          <a:p>
            <a:pPr eaLnBrk="1" hangingPunct="1"/>
            <a:r>
              <a:rPr lang="en-US" altLang="zh-CN" sz="3600" b="1">
                <a:solidFill>
                  <a:srgbClr val="003366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b="1">
                <a:solidFill>
                  <a:srgbClr val="003366"/>
                </a:solidFill>
                <a:latin typeface="宋体" panose="02010600030101010101" pitchFamily="2" charset="-122"/>
              </a:rPr>
              <a:t>、学会围绕中心选择真实、新颖的材料。</a:t>
            </a:r>
          </a:p>
          <a:p>
            <a:pPr eaLnBrk="1" hangingPunct="1"/>
            <a:r>
              <a:rPr lang="en-US" altLang="zh-CN" sz="3600" b="1">
                <a:solidFill>
                  <a:srgbClr val="003366"/>
                </a:solidFill>
              </a:rPr>
              <a:t>2</a:t>
            </a:r>
            <a:r>
              <a:rPr lang="zh-CN" altLang="en-US" sz="3600" b="1">
                <a:solidFill>
                  <a:srgbClr val="003366"/>
                </a:solidFill>
              </a:rPr>
              <a:t>、提高选材能力，增强写作信心。</a:t>
            </a: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/>
          </p:cNvSpPr>
          <p:nvPr>
            <p:ph idx="1"/>
          </p:nvPr>
        </p:nvSpPr>
        <p:spPr>
          <a:xfrm>
            <a:off x="1116013" y="2492375"/>
            <a:ext cx="6985000" cy="2881313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lang="en-US" altLang="zh-CN" sz="3600" b="1">
                <a:solidFill>
                  <a:srgbClr val="003366"/>
                </a:solidFill>
              </a:rPr>
              <a:t>           </a:t>
            </a:r>
            <a:r>
              <a:rPr lang="zh-CN" altLang="en-US" sz="3600" b="1">
                <a:solidFill>
                  <a:srgbClr val="003366"/>
                </a:solidFill>
              </a:rPr>
              <a:t>请以</a:t>
            </a:r>
            <a:r>
              <a:rPr lang="en-US" altLang="zh-CN" sz="3600" b="1">
                <a:solidFill>
                  <a:srgbClr val="003366"/>
                </a:solidFill>
              </a:rPr>
              <a:t>《</a:t>
            </a:r>
            <a:r>
              <a:rPr lang="zh-CN" altLang="en-US" sz="3600" b="1">
                <a:solidFill>
                  <a:srgbClr val="003366"/>
                </a:solidFill>
              </a:rPr>
              <a:t>晒晒我们班的</a:t>
            </a:r>
            <a:r>
              <a:rPr lang="zh-CN" altLang="en-US" sz="3600" b="1">
                <a:solidFill>
                  <a:srgbClr val="003366"/>
                </a:solidFill>
                <a:latin typeface="宋体" panose="02010600030101010101" pitchFamily="2" charset="-122"/>
              </a:rPr>
              <a:t>‘</a:t>
            </a:r>
            <a:r>
              <a:rPr lang="zh-CN" altLang="en-US" sz="3600" b="1">
                <a:solidFill>
                  <a:srgbClr val="003366"/>
                </a:solidFill>
              </a:rPr>
              <a:t>牛人</a:t>
            </a:r>
            <a:r>
              <a:rPr lang="zh-CN" altLang="en-US" sz="3600" b="1">
                <a:solidFill>
                  <a:srgbClr val="003366"/>
                </a:solidFill>
                <a:latin typeface="宋体" panose="02010600030101010101" pitchFamily="2" charset="-122"/>
              </a:rPr>
              <a:t>’</a:t>
            </a:r>
            <a:r>
              <a:rPr lang="en-US" altLang="zh-CN" sz="3600" b="1">
                <a:solidFill>
                  <a:srgbClr val="003366"/>
                </a:solidFill>
              </a:rPr>
              <a:t>》</a:t>
            </a:r>
            <a:r>
              <a:rPr lang="zh-CN" altLang="en-US" sz="3600" b="1">
                <a:solidFill>
                  <a:srgbClr val="003366"/>
                </a:solidFill>
              </a:rPr>
              <a:t>为题，写一篇作文。</a:t>
            </a:r>
          </a:p>
        </p:txBody>
      </p:sp>
      <p:sp>
        <p:nvSpPr>
          <p:cNvPr id="7171" name="WordArt 3" descr="绿色大理石"/>
          <p:cNvSpPr>
            <a:spLocks noTextEdit="1"/>
          </p:cNvSpPr>
          <p:nvPr/>
        </p:nvSpPr>
        <p:spPr>
          <a:xfrm rot="-678162">
            <a:off x="387350" y="693738"/>
            <a:ext cx="4062413" cy="11525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825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6600"/>
                  </a:solidFill>
                  <a:prstDash val="solid"/>
                  <a:headEnd type="none" w="med" len="med"/>
                  <a:tailEnd type="none" w="med" len="med"/>
                </a:ln>
                <a:blipFill rotWithShape="1">
                  <a:blip r:embed="rId2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一、课文学习</a:t>
            </a: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/>
          </p:cNvSpPr>
          <p:nvPr>
            <p:ph idx="1"/>
          </p:nvPr>
        </p:nvSpPr>
        <p:spPr>
          <a:xfrm>
            <a:off x="323850" y="1916113"/>
            <a:ext cx="8424863" cy="4608512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lang="en-US" altLang="zh-CN" sz="3600" b="1">
                <a:solidFill>
                  <a:srgbClr val="003366"/>
                </a:solidFill>
              </a:rPr>
              <a:t>1</a:t>
            </a:r>
            <a:r>
              <a:rPr lang="zh-CN" altLang="en-US" sz="3600" b="1">
                <a:solidFill>
                  <a:srgbClr val="003366"/>
                </a:solidFill>
              </a:rPr>
              <a:t>、你认为</a:t>
            </a:r>
            <a:r>
              <a:rPr lang="zh-CN" altLang="en-US" sz="3600" b="1">
                <a:solidFill>
                  <a:srgbClr val="003366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003366"/>
                </a:solidFill>
              </a:rPr>
              <a:t>牛人</a:t>
            </a:r>
            <a:r>
              <a:rPr lang="zh-CN" altLang="en-US" sz="3600" b="1">
                <a:solidFill>
                  <a:srgbClr val="003366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600" b="1">
                <a:solidFill>
                  <a:srgbClr val="003366"/>
                </a:solidFill>
              </a:rPr>
              <a:t>是什么意思？</a:t>
            </a:r>
          </a:p>
          <a:p>
            <a:pPr eaLnBrk="1" hangingPunct="1"/>
            <a:r>
              <a:rPr lang="zh-CN" altLang="en-US" b="1"/>
              <a:t>        牛，作为形容词表现一个人，是说这个人非常厉害，做了一般人意想不到或者做不到的事情，别人对此人表示惊讶，佩服。</a:t>
            </a:r>
          </a:p>
          <a:p>
            <a:pPr eaLnBrk="1" hangingPunct="1"/>
            <a:r>
              <a:rPr lang="zh-CN" altLang="en-US" b="1"/>
              <a:t>        牛人，就是指非常厉害的人，让人惊讶佩服的人。</a:t>
            </a:r>
          </a:p>
          <a:p>
            <a:pPr eaLnBrk="1" hangingPunct="1">
              <a:buNone/>
            </a:pPr>
            <a:r>
              <a:rPr lang="en-US" altLang="zh-CN" sz="3600" b="1">
                <a:solidFill>
                  <a:srgbClr val="003366"/>
                </a:solidFill>
              </a:rPr>
              <a:t>2</a:t>
            </a:r>
            <a:r>
              <a:rPr lang="zh-CN" altLang="en-US" sz="3600" b="1">
                <a:solidFill>
                  <a:srgbClr val="003366"/>
                </a:solidFill>
              </a:rPr>
              <a:t>、你觉得咱们班谁是</a:t>
            </a:r>
            <a:r>
              <a:rPr lang="zh-CN" altLang="en-US" sz="3600" b="1">
                <a:solidFill>
                  <a:srgbClr val="003366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003366"/>
                </a:solidFill>
              </a:rPr>
              <a:t>牛人</a:t>
            </a:r>
            <a:r>
              <a:rPr lang="zh-CN" altLang="en-US" sz="3600" b="1">
                <a:solidFill>
                  <a:srgbClr val="003366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600" b="1">
                <a:solidFill>
                  <a:srgbClr val="003366"/>
                </a:solidFill>
              </a:rPr>
              <a:t>呢？</a:t>
            </a:r>
          </a:p>
        </p:txBody>
      </p:sp>
      <p:sp>
        <p:nvSpPr>
          <p:cNvPr id="8195" name="WordArt 3" descr="绿色大理石"/>
          <p:cNvSpPr>
            <a:spLocks noTextEdit="1"/>
          </p:cNvSpPr>
          <p:nvPr/>
        </p:nvSpPr>
        <p:spPr>
          <a:xfrm rot="-470229">
            <a:off x="395288" y="260350"/>
            <a:ext cx="4062412" cy="11525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825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6600"/>
                  </a:solidFill>
                  <a:prstDash val="solid"/>
                  <a:headEnd type="none" w="med" len="med"/>
                  <a:tailEnd type="none" w="med" len="med"/>
                </a:ln>
                <a:blipFill rotWithShape="1">
                  <a:blip r:embed="rId2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开动脑筋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/>
          </p:cNvSpPr>
          <p:nvPr>
            <p:ph idx="1"/>
          </p:nvPr>
        </p:nvSpPr>
        <p:spPr>
          <a:xfrm>
            <a:off x="971550" y="2420938"/>
            <a:ext cx="7416800" cy="3024187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 b="1">
                <a:solidFill>
                  <a:srgbClr val="003366"/>
                </a:solidFill>
              </a:rPr>
              <a:t>          </a:t>
            </a:r>
            <a:r>
              <a:rPr lang="zh-CN" altLang="en-US" sz="3600" b="1">
                <a:solidFill>
                  <a:srgbClr val="003366"/>
                </a:solidFill>
              </a:rPr>
              <a:t>同学们，我们的材料是从哪里来的呢？</a:t>
            </a:r>
          </a:p>
        </p:txBody>
      </p:sp>
      <p:sp>
        <p:nvSpPr>
          <p:cNvPr id="9219" name="WordArt 3" descr="绿色大理石"/>
          <p:cNvSpPr>
            <a:spLocks noTextEdit="1"/>
          </p:cNvSpPr>
          <p:nvPr/>
        </p:nvSpPr>
        <p:spPr>
          <a:xfrm rot="-678162">
            <a:off x="323850" y="476250"/>
            <a:ext cx="4062413" cy="11525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825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6600"/>
                  </a:solidFill>
                  <a:prstDash val="solid"/>
                  <a:headEnd type="none" w="med" len="med"/>
                  <a:tailEnd type="none" w="med" len="med"/>
                </a:ln>
                <a:blipFill rotWithShape="1">
                  <a:blip r:embed="rId2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（一）材料从哪里来？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/>
          </p:cNvSpPr>
          <p:nvPr>
            <p:ph idx="1"/>
          </p:nvPr>
        </p:nvSpPr>
        <p:spPr>
          <a:xfrm>
            <a:off x="1331913" y="2781300"/>
            <a:ext cx="6769100" cy="2663825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003366"/>
                </a:solidFill>
              </a:rPr>
              <a:t>写作时应该怎样来选择材料呢？</a:t>
            </a:r>
          </a:p>
        </p:txBody>
      </p:sp>
      <p:sp>
        <p:nvSpPr>
          <p:cNvPr id="10243" name="WordArt 3" descr="绿色大理石"/>
          <p:cNvSpPr>
            <a:spLocks noTextEdit="1"/>
          </p:cNvSpPr>
          <p:nvPr/>
        </p:nvSpPr>
        <p:spPr>
          <a:xfrm rot="-678162">
            <a:off x="323850" y="476250"/>
            <a:ext cx="4062413" cy="11525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825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6600"/>
                  </a:solidFill>
                  <a:prstDash val="solid"/>
                  <a:headEnd type="none" w="med" len="med"/>
                  <a:tailEnd type="none" w="med" len="med"/>
                </a:ln>
                <a:blipFill rotWithShape="1">
                  <a:blip r:embed="rId2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（二）材料怎样选择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/>
          </p:cNvSpPr>
          <p:nvPr>
            <p:ph sz="half" idx="1"/>
          </p:nvPr>
        </p:nvSpPr>
        <p:spPr>
          <a:xfrm>
            <a:off x="611188" y="2492375"/>
            <a:ext cx="6859587" cy="3897313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SzPct val="70000"/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003366"/>
                </a:solidFill>
                <a:latin typeface="+mn-lt"/>
                <a:ea typeface="+mn-ea"/>
                <a:cs typeface="+mn-cs"/>
              </a:rPr>
              <a:t>    《</a:t>
            </a:r>
            <a:r>
              <a:rPr lang="zh-CN" altLang="en-US" sz="3200" b="1">
                <a:solidFill>
                  <a:srgbClr val="003366"/>
                </a:solidFill>
                <a:latin typeface="+mn-lt"/>
                <a:ea typeface="+mn-ea"/>
                <a:cs typeface="+mn-cs"/>
              </a:rPr>
              <a:t>阿长与</a:t>
            </a:r>
            <a:r>
              <a:rPr lang="en-US" altLang="zh-CN" sz="3200" b="1">
                <a:solidFill>
                  <a:srgbClr val="003366"/>
                </a:solidFill>
                <a:latin typeface="+mn-lt"/>
                <a:ea typeface="+mn-ea"/>
                <a:cs typeface="+mn-cs"/>
              </a:rPr>
              <a:t>&lt;</a:t>
            </a:r>
            <a:r>
              <a:rPr lang="zh-CN" altLang="en-US" sz="3200" b="1">
                <a:solidFill>
                  <a:srgbClr val="003366"/>
                </a:solidFill>
                <a:latin typeface="+mn-lt"/>
                <a:ea typeface="+mn-ea"/>
                <a:cs typeface="+mn-cs"/>
              </a:rPr>
              <a:t>山海经</a:t>
            </a:r>
            <a:r>
              <a:rPr lang="en-US" altLang="zh-CN" sz="3200" b="1">
                <a:solidFill>
                  <a:srgbClr val="003366"/>
                </a:solidFill>
                <a:latin typeface="+mn-lt"/>
                <a:ea typeface="+mn-ea"/>
                <a:cs typeface="+mn-cs"/>
              </a:rPr>
              <a:t>&gt;》</a:t>
            </a:r>
          </a:p>
          <a:p>
            <a:pPr eaLnBrk="1" hangingPunct="1">
              <a:buSzPct val="70000"/>
            </a:pPr>
            <a:r>
              <a:rPr lang="zh-CN" altLang="en-US" b="1">
                <a:latin typeface="+mn-lt"/>
                <a:ea typeface="+mn-ea"/>
                <a:cs typeface="+mn-cs"/>
              </a:rPr>
              <a:t>（</a:t>
            </a:r>
            <a:r>
              <a:rPr lang="en-US" altLang="zh-CN" b="1">
                <a:latin typeface="+mn-lt"/>
                <a:ea typeface="+mn-ea"/>
                <a:cs typeface="+mn-cs"/>
              </a:rPr>
              <a:t>1</a:t>
            </a:r>
            <a:r>
              <a:rPr lang="zh-CN" altLang="en-US" b="1">
                <a:latin typeface="+mn-lt"/>
                <a:ea typeface="+mn-ea"/>
                <a:cs typeface="+mn-cs"/>
              </a:rPr>
              <a:t>）名字的由来</a:t>
            </a:r>
          </a:p>
          <a:p>
            <a:pPr eaLnBrk="1" hangingPunct="1">
              <a:buSzPct val="70000"/>
            </a:pPr>
            <a:r>
              <a:rPr lang="zh-CN" altLang="en-US" b="1">
                <a:latin typeface="+mn-lt"/>
                <a:ea typeface="+mn-ea"/>
                <a:cs typeface="+mn-cs"/>
              </a:rPr>
              <a:t>（</a:t>
            </a:r>
            <a:r>
              <a:rPr lang="en-US" altLang="zh-CN" b="1">
                <a:latin typeface="+mn-lt"/>
                <a:ea typeface="+mn-ea"/>
                <a:cs typeface="+mn-cs"/>
              </a:rPr>
              <a:t>2</a:t>
            </a:r>
            <a:r>
              <a:rPr lang="zh-CN" altLang="en-US" b="1">
                <a:latin typeface="+mn-lt"/>
                <a:ea typeface="+mn-ea"/>
                <a:cs typeface="+mn-cs"/>
              </a:rPr>
              <a:t>）喜欢切切察察</a:t>
            </a:r>
          </a:p>
          <a:p>
            <a:pPr eaLnBrk="1" hangingPunct="1">
              <a:buSzPct val="70000"/>
            </a:pPr>
            <a:r>
              <a:rPr lang="zh-CN" altLang="en-US" b="1">
                <a:latin typeface="+mn-lt"/>
                <a:ea typeface="+mn-ea"/>
                <a:cs typeface="+mn-cs"/>
              </a:rPr>
              <a:t>（</a:t>
            </a:r>
            <a:r>
              <a:rPr lang="en-US" altLang="zh-CN" b="1">
                <a:latin typeface="+mn-lt"/>
                <a:ea typeface="+mn-ea"/>
                <a:cs typeface="+mn-cs"/>
              </a:rPr>
              <a:t>3</a:t>
            </a:r>
            <a:r>
              <a:rPr lang="zh-CN" altLang="en-US" b="1">
                <a:latin typeface="+mn-lt"/>
                <a:ea typeface="+mn-ea"/>
                <a:cs typeface="+mn-cs"/>
              </a:rPr>
              <a:t>）睡觉摆“大”字</a:t>
            </a:r>
          </a:p>
          <a:p>
            <a:pPr eaLnBrk="1" hangingPunct="1">
              <a:buSzPct val="70000"/>
            </a:pPr>
            <a:r>
              <a:rPr lang="zh-CN" altLang="en-US" b="1">
                <a:latin typeface="+mn-lt"/>
                <a:ea typeface="+mn-ea"/>
                <a:cs typeface="+mn-cs"/>
              </a:rPr>
              <a:t>（</a:t>
            </a:r>
            <a:r>
              <a:rPr lang="en-US" altLang="zh-CN" b="1">
                <a:latin typeface="+mn-lt"/>
                <a:ea typeface="+mn-ea"/>
                <a:cs typeface="+mn-cs"/>
              </a:rPr>
              <a:t>4</a:t>
            </a:r>
            <a:r>
              <a:rPr lang="zh-CN" altLang="en-US" b="1">
                <a:latin typeface="+mn-lt"/>
                <a:ea typeface="+mn-ea"/>
                <a:cs typeface="+mn-cs"/>
              </a:rPr>
              <a:t>）正月初一早晨让“我”吃福橘</a:t>
            </a:r>
          </a:p>
          <a:p>
            <a:pPr eaLnBrk="1" hangingPunct="1">
              <a:buSzPct val="70000"/>
            </a:pPr>
            <a:r>
              <a:rPr lang="zh-CN" altLang="en-US" b="1">
                <a:latin typeface="+mn-lt"/>
                <a:ea typeface="+mn-ea"/>
                <a:cs typeface="+mn-cs"/>
              </a:rPr>
              <a:t>（</a:t>
            </a:r>
            <a:r>
              <a:rPr lang="en-US" altLang="zh-CN" b="1">
                <a:latin typeface="+mn-lt"/>
                <a:ea typeface="+mn-ea"/>
                <a:cs typeface="+mn-cs"/>
              </a:rPr>
              <a:t>5</a:t>
            </a:r>
            <a:r>
              <a:rPr lang="zh-CN" altLang="en-US" b="1">
                <a:latin typeface="+mn-lt"/>
                <a:ea typeface="+mn-ea"/>
                <a:cs typeface="+mn-cs"/>
              </a:rPr>
              <a:t>）讲“长毛”的故事 </a:t>
            </a:r>
          </a:p>
          <a:p>
            <a:pPr eaLnBrk="1" hangingPunct="1">
              <a:buSzPct val="70000"/>
            </a:pPr>
            <a:r>
              <a:rPr lang="zh-CN" altLang="en-US" b="1">
                <a:latin typeface="+mn-lt"/>
                <a:ea typeface="+mn-ea"/>
                <a:cs typeface="+mn-cs"/>
              </a:rPr>
              <a:t>（</a:t>
            </a:r>
            <a:r>
              <a:rPr lang="en-US" altLang="zh-CN" b="1">
                <a:latin typeface="+mn-lt"/>
                <a:ea typeface="+mn-ea"/>
                <a:cs typeface="+mn-cs"/>
              </a:rPr>
              <a:t>6</a:t>
            </a:r>
            <a:r>
              <a:rPr lang="zh-CN" altLang="en-US" b="1">
                <a:latin typeface="+mn-lt"/>
                <a:ea typeface="+mn-ea"/>
                <a:cs typeface="+mn-cs"/>
              </a:rPr>
              <a:t>）为我买</a:t>
            </a:r>
            <a:r>
              <a:rPr lang="en-US" altLang="zh-CN" b="1">
                <a:latin typeface="+mn-lt"/>
                <a:ea typeface="+mn-ea"/>
                <a:cs typeface="+mn-cs"/>
              </a:rPr>
              <a:t>《</a:t>
            </a:r>
            <a:r>
              <a:rPr lang="zh-CN" altLang="en-US" b="1">
                <a:latin typeface="+mn-lt"/>
                <a:ea typeface="+mn-ea"/>
                <a:cs typeface="+mn-cs"/>
              </a:rPr>
              <a:t>山海经</a:t>
            </a:r>
            <a:r>
              <a:rPr lang="en-US" altLang="zh-CN" b="1">
                <a:latin typeface="+mn-lt"/>
                <a:ea typeface="+mn-ea"/>
                <a:cs typeface="+mn-cs"/>
              </a:rPr>
              <a:t>》</a:t>
            </a:r>
          </a:p>
        </p:txBody>
      </p:sp>
      <p:sp>
        <p:nvSpPr>
          <p:cNvPr id="33798" name="Rectangle 6"/>
          <p:cNvSpPr>
            <a:spLocks noGrp="1" noRot="1"/>
          </p:cNvSpPr>
          <p:nvPr>
            <p:ph sz="half" idx="2"/>
          </p:nvPr>
        </p:nvSpPr>
        <p:spPr>
          <a:xfrm>
            <a:off x="4356100" y="3068638"/>
            <a:ext cx="4392613" cy="338455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SzPct val="70000"/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                      </a:t>
            </a:r>
            <a:r>
              <a:rPr lang="zh-CN" altLang="en-US" b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（略写）</a:t>
            </a:r>
          </a:p>
          <a:p>
            <a:pPr eaLnBrk="1" hangingPunct="1">
              <a:buSzPct val="70000"/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                      （略写）</a:t>
            </a:r>
          </a:p>
          <a:p>
            <a:pPr eaLnBrk="1" hangingPunct="1">
              <a:buSzPct val="70000"/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                      （略写）</a:t>
            </a:r>
          </a:p>
          <a:p>
            <a:pPr eaLnBrk="1" hangingPunct="1">
              <a:buSzPct val="70000"/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                      （略写）</a:t>
            </a:r>
          </a:p>
          <a:p>
            <a:pPr eaLnBrk="1" hangingPunct="1">
              <a:buSzPct val="70000"/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                      （略写）</a:t>
            </a:r>
          </a:p>
          <a:p>
            <a:pPr eaLnBrk="1" hangingPunct="1">
              <a:buSzPct val="70000"/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                      （详写）</a:t>
            </a:r>
          </a:p>
        </p:txBody>
      </p:sp>
      <p:sp>
        <p:nvSpPr>
          <p:cNvPr id="11268" name="WordArt 3" descr="绿色大理石"/>
          <p:cNvSpPr>
            <a:spLocks noTextEdit="1"/>
          </p:cNvSpPr>
          <p:nvPr/>
        </p:nvSpPr>
        <p:spPr>
          <a:xfrm rot="-545630">
            <a:off x="250825" y="549275"/>
            <a:ext cx="4062413" cy="11525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825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6600"/>
                  </a:solidFill>
                  <a:prstDash val="solid"/>
                  <a:headEnd type="none" w="med" len="med"/>
                  <a:tailEnd type="none" w="med" len="med"/>
                </a:ln>
                <a:blipFill rotWithShape="1">
                  <a:blip r:embed="rId2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二、例文引路</a:t>
            </a:r>
          </a:p>
        </p:txBody>
      </p:sp>
      <p:sp>
        <p:nvSpPr>
          <p:cNvPr id="33801" name="AutoShape 9"/>
          <p:cNvSpPr/>
          <p:nvPr/>
        </p:nvSpPr>
        <p:spPr>
          <a:xfrm>
            <a:off x="4500563" y="0"/>
            <a:ext cx="4643437" cy="3141663"/>
          </a:xfrm>
          <a:prstGeom prst="cloudCallout">
            <a:avLst>
              <a:gd name="adj1" fmla="val -27745"/>
              <a:gd name="adj2" fmla="val 8921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zh-CN" b="1">
              <a:solidFill>
                <a:srgbClr val="512825"/>
              </a:solidFill>
              <a:latin typeface="Arial" panose="020B0604020202020204" pitchFamily="34" charset="0"/>
            </a:endParaRPr>
          </a:p>
        </p:txBody>
      </p:sp>
      <p:sp>
        <p:nvSpPr>
          <p:cNvPr id="33804" name="Rectangle 12"/>
          <p:cNvSpPr/>
          <p:nvPr/>
        </p:nvSpPr>
        <p:spPr>
          <a:xfrm>
            <a:off x="5435600" y="333375"/>
            <a:ext cx="3024188" cy="2587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512825"/>
                </a:solidFill>
                <a:latin typeface="Arial" panose="020B0604020202020204" pitchFamily="34" charset="0"/>
              </a:rPr>
              <a:t>         </a:t>
            </a:r>
            <a:r>
              <a:rPr lang="zh-CN" altLang="en-US" sz="2400" b="1">
                <a:solidFill>
                  <a:srgbClr val="512825"/>
                </a:solidFill>
                <a:latin typeface="Arial" panose="020B0604020202020204" pitchFamily="34" charset="0"/>
              </a:rPr>
              <a:t>围绕中心选材料，详略要得当；</a:t>
            </a:r>
          </a:p>
          <a:p>
            <a:endParaRPr lang="zh-CN" altLang="en-US" sz="1000" b="1">
              <a:solidFill>
                <a:srgbClr val="512825"/>
              </a:solidFill>
              <a:latin typeface="Arial" panose="020B0604020202020204" pitchFamily="34" charset="0"/>
            </a:endParaRPr>
          </a:p>
          <a:p>
            <a:r>
              <a:rPr lang="zh-CN" altLang="en-US" sz="2400" b="1">
                <a:solidFill>
                  <a:srgbClr val="512825"/>
                </a:solidFill>
                <a:latin typeface="Arial" panose="020B0604020202020204" pitchFamily="34" charset="0"/>
              </a:rPr>
              <a:t>       真实的材料最具体最感人；</a:t>
            </a:r>
          </a:p>
          <a:p>
            <a:endParaRPr lang="zh-CN" altLang="en-US" sz="1000" b="1">
              <a:solidFill>
                <a:srgbClr val="512825"/>
              </a:solidFill>
              <a:latin typeface="Arial" panose="020B0604020202020204" pitchFamily="34" charset="0"/>
            </a:endParaRPr>
          </a:p>
          <a:p>
            <a:r>
              <a:rPr lang="zh-CN" altLang="en-US" sz="2400" b="1">
                <a:solidFill>
                  <a:srgbClr val="512825"/>
                </a:solidFill>
                <a:latin typeface="Arial" panose="020B0604020202020204" pitchFamily="34" charset="0"/>
              </a:rPr>
              <a:t>       新颖的材料使文章更加吸引人。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3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3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3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80"/>
                            </p:stCondLst>
                            <p:childTnLst>
                              <p:par>
                                <p:cTn id="3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60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40"/>
                            </p:stCondLst>
                            <p:childTnLst>
                              <p:par>
                                <p:cTn id="5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337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337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337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20"/>
                            </p:stCondLst>
                            <p:childTnLst>
                              <p:par>
                                <p:cTn id="5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337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337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337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33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33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38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38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8" dur="1000"/>
                                        <p:tgtEl>
                                          <p:spTgt spid="338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 uiExpand="1" build="p"/>
      <p:bldP spid="3380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1115</Words>
  <Application>Microsoft Office PowerPoint</Application>
  <PresentationFormat>全屏显示(4:3)</PresentationFormat>
  <Paragraphs>85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古瓶荷花</vt:lpstr>
      <vt:lpstr>PowerPoint 演示文稿</vt:lpstr>
      <vt:lpstr>PowerPoint 演示文稿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晒晒我们班的“牛人”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2021-04-15T20:38:58Z</cp:lastPrinted>
  <dcterms:created xsi:type="dcterms:W3CDTF">2021-04-15T20:38:58Z</dcterms:created>
  <dcterms:modified xsi:type="dcterms:W3CDTF">2021-04-16T00:54:20Z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