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410" r:id="rId3"/>
    <p:sldId id="358" r:id="rId4"/>
    <p:sldId id="357" r:id="rId5"/>
    <p:sldId id="356" r:id="rId6"/>
    <p:sldId id="355" r:id="rId7"/>
    <p:sldId id="364" r:id="rId8"/>
    <p:sldId id="461" r:id="rId9"/>
    <p:sldId id="360" r:id="rId10"/>
    <p:sldId id="361" r:id="rId11"/>
    <p:sldId id="362" r:id="rId12"/>
    <p:sldId id="303" r:id="rId13"/>
    <p:sldId id="260" r:id="rId14"/>
    <p:sldId id="261" r:id="rId15"/>
    <p:sldId id="262" r:id="rId16"/>
    <p:sldId id="268" r:id="rId17"/>
    <p:sldId id="270" r:id="rId18"/>
    <p:sldId id="272" r:id="rId19"/>
    <p:sldId id="365" r:id="rId20"/>
    <p:sldId id="508" r:id="rId21"/>
    <p:sldId id="274" r:id="rId23"/>
    <p:sldId id="276" r:id="rId24"/>
    <p:sldId id="366" r:id="rId25"/>
    <p:sldId id="509" r:id="rId26"/>
    <p:sldId id="278" r:id="rId27"/>
    <p:sldId id="280" r:id="rId28"/>
    <p:sldId id="282" r:id="rId29"/>
    <p:sldId id="368" r:id="rId30"/>
    <p:sldId id="510" r:id="rId31"/>
    <p:sldId id="512" r:id="rId32"/>
    <p:sldId id="511" r:id="rId33"/>
    <p:sldId id="51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550" r:id="rId46"/>
    <p:sldId id="547" r:id="rId47"/>
    <p:sldId id="463" r:id="rId48"/>
  </p:sldIdLst>
  <p:sldSz cx="9144000" cy="6858000" type="screen4x3"/>
  <p:notesSz cx="6858000" cy="9144000"/>
  <p:defaultTextStyle>
    <a:defPPr>
      <a:defRPr lang="zh-CN"/>
    </a:defPPr>
    <a:lvl1pPr algn="l" rtl="0" fontAlgn="base">
      <a:lnSpc>
        <a:spcPct val="90000"/>
      </a:lnSpc>
      <a:spcBef>
        <a:spcPct val="20000"/>
      </a:spcBef>
      <a:spcAft>
        <a:spcPct val="0"/>
      </a:spcAft>
      <a:buFont typeface="Wingdings" panose="05000000000000000000" pitchFamily="2" charset="2"/>
      <a:defRPr sz="2600" kern="1200">
        <a:solidFill>
          <a:schemeClr val="tx1"/>
        </a:solidFill>
        <a:latin typeface="Calibri" panose="020F0502020204030204" pitchFamily="34" charset="0"/>
        <a:ea typeface="楷体_GB2312" pitchFamily="49" charset="-122"/>
        <a:cs typeface="+mn-cs"/>
      </a:defRPr>
    </a:lvl1pPr>
    <a:lvl2pPr marL="457200" algn="l" rtl="0" fontAlgn="base">
      <a:lnSpc>
        <a:spcPct val="90000"/>
      </a:lnSpc>
      <a:spcBef>
        <a:spcPct val="20000"/>
      </a:spcBef>
      <a:spcAft>
        <a:spcPct val="0"/>
      </a:spcAft>
      <a:buFont typeface="Wingdings" panose="05000000000000000000" pitchFamily="2" charset="2"/>
      <a:defRPr sz="2600" kern="1200">
        <a:solidFill>
          <a:schemeClr val="tx1"/>
        </a:solidFill>
        <a:latin typeface="Calibri" panose="020F0502020204030204" pitchFamily="34" charset="0"/>
        <a:ea typeface="楷体_GB2312" pitchFamily="49" charset="-122"/>
        <a:cs typeface="+mn-cs"/>
      </a:defRPr>
    </a:lvl2pPr>
    <a:lvl3pPr marL="914400" algn="l" rtl="0" fontAlgn="base">
      <a:lnSpc>
        <a:spcPct val="90000"/>
      </a:lnSpc>
      <a:spcBef>
        <a:spcPct val="20000"/>
      </a:spcBef>
      <a:spcAft>
        <a:spcPct val="0"/>
      </a:spcAft>
      <a:buFont typeface="Wingdings" panose="05000000000000000000" pitchFamily="2" charset="2"/>
      <a:defRPr sz="2600" kern="1200">
        <a:solidFill>
          <a:schemeClr val="tx1"/>
        </a:solidFill>
        <a:latin typeface="Calibri" panose="020F0502020204030204" pitchFamily="34" charset="0"/>
        <a:ea typeface="楷体_GB2312" pitchFamily="49" charset="-122"/>
        <a:cs typeface="+mn-cs"/>
      </a:defRPr>
    </a:lvl3pPr>
    <a:lvl4pPr marL="1371600" algn="l" rtl="0" fontAlgn="base">
      <a:lnSpc>
        <a:spcPct val="90000"/>
      </a:lnSpc>
      <a:spcBef>
        <a:spcPct val="20000"/>
      </a:spcBef>
      <a:spcAft>
        <a:spcPct val="0"/>
      </a:spcAft>
      <a:buFont typeface="Wingdings" panose="05000000000000000000" pitchFamily="2" charset="2"/>
      <a:defRPr sz="2600" kern="1200">
        <a:solidFill>
          <a:schemeClr val="tx1"/>
        </a:solidFill>
        <a:latin typeface="Calibri" panose="020F0502020204030204" pitchFamily="34" charset="0"/>
        <a:ea typeface="楷体_GB2312" pitchFamily="49" charset="-122"/>
        <a:cs typeface="+mn-cs"/>
      </a:defRPr>
    </a:lvl4pPr>
    <a:lvl5pPr marL="1828800" algn="l" rtl="0" fontAlgn="base">
      <a:lnSpc>
        <a:spcPct val="90000"/>
      </a:lnSpc>
      <a:spcBef>
        <a:spcPct val="20000"/>
      </a:spcBef>
      <a:spcAft>
        <a:spcPct val="0"/>
      </a:spcAft>
      <a:buFont typeface="Wingdings" panose="05000000000000000000" pitchFamily="2" charset="2"/>
      <a:defRPr sz="2600" kern="1200">
        <a:solidFill>
          <a:schemeClr val="tx1"/>
        </a:solidFill>
        <a:latin typeface="Calibri" panose="020F0502020204030204" pitchFamily="34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600" kern="1200">
        <a:solidFill>
          <a:schemeClr val="tx1"/>
        </a:solidFill>
        <a:latin typeface="Calibri" panose="020F0502020204030204" pitchFamily="34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600" kern="1200">
        <a:solidFill>
          <a:schemeClr val="tx1"/>
        </a:solidFill>
        <a:latin typeface="Calibri" panose="020F0502020204030204" pitchFamily="34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600" kern="1200">
        <a:solidFill>
          <a:schemeClr val="tx1"/>
        </a:solidFill>
        <a:latin typeface="Calibri" panose="020F0502020204030204" pitchFamily="34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600" kern="1200">
        <a:solidFill>
          <a:schemeClr val="tx1"/>
        </a:solidFill>
        <a:latin typeface="Calibri" panose="020F0502020204030204" pitchFamily="34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4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EFF5FFA-8089-4DFB-8107-82573FC758E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F44E8F5-1CFC-45A8-AE37-D608B23FF35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329AB3-E433-4A7C-A181-795359E92C8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1C0B66-1D15-4B93-AF68-679FA236578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B3703-8264-4288-BAFB-237CCD0A8F5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10745-DA4B-4FA4-8320-F5ACB015AA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DAEAC-1889-4505-8DAC-0A5407DCC6C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2EBEB-0D71-4D62-96F6-B91D92FCB2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8E1C2-2401-4507-B3F4-A0741AA9538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3F965-1E6D-42C3-BE5D-3A388C32A8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1B5AA-3B76-4AAB-B00E-487F3C27512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CC768-F0C9-4D2A-8AE6-D58F4B5652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94A05-1287-4D70-88EA-B7B6C5D0AE9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6D173-C3D4-4F25-A04C-856A3D0DA0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6707A-2C29-4F81-87A7-4044B295A39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12F80-8768-4906-9CC7-1B319ADF35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F5EDA-9CF8-4F49-8192-86E0AAA02D75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2A4C6-0410-452A-BC6D-3FCFAC6442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04840-686D-4605-83AD-D77CFA7931B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AE502-5F3C-4110-BEA0-E9F5D7264A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E5222-86DA-4D69-B83B-294304C9D5B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4141C-7026-4D3E-B075-8081D49DA3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B9700-3ABB-407B-AD84-FC7A9FBDB64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D680D-20A4-4B71-B8F9-E30D329144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8F818-E66F-4767-B9D9-3C12A575331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93272-1618-41D8-A379-E078EB2186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CA60AA4-6884-49BD-BCCD-797D7B9D3A8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E751666-0A32-46F9-98F9-E580498BBB9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" Type="http://schemas.openxmlformats.org/officeDocument/2006/relationships/hyperlink" Target="&#32431;&#38899;&#20048;-&#29749;&#29750;&#35821;.flac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media" Target="../media/media3.mp3"/><Relationship Id="rId3" Type="http://schemas.openxmlformats.org/officeDocument/2006/relationships/audio" Target="../media/media3.mp3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tags" Target="../tags/tag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9144000" cy="6858635"/>
          </a:xfrm>
          <a:prstGeom prst="rect">
            <a:avLst/>
          </a:prstGeom>
        </p:spPr>
      </p:pic>
      <p:pic>
        <p:nvPicPr>
          <p:cNvPr id="5" name="蕉窗夜雨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29270" y="567944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617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200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图片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179388" y="188913"/>
            <a:ext cx="6985000" cy="1004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sz="6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52070" y="1251585"/>
            <a:ext cx="9143365" cy="51695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rgbClr val="003399"/>
                </a:solidFill>
                <a:latin typeface="楷体_GB2312" pitchFamily="49" charset="-122"/>
              </a:rPr>
              <a:t>   </a:t>
            </a:r>
            <a:r>
              <a:rPr lang="en-US" altLang="zh-CN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荀子</a:t>
            </a:r>
            <a:r>
              <a:rPr lang="en-US" altLang="zh-CN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荀子和弟子们整理或记录他人言行的哲学著作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sz="4400">
                <a:latin typeface="楷体" panose="02010609060101010101" charset="-122"/>
                <a:ea typeface="楷体" panose="02010609060101010101" charset="-122"/>
              </a:rPr>
              <a:t>今存</a:t>
            </a:r>
            <a:r>
              <a:rPr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三十二篇</a:t>
            </a:r>
            <a:r>
              <a:rPr lang="zh-CN" altLang="en-US" sz="4400" b="1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荀子</a:t>
            </a:r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说理透辟，气势浑厚，语言质朴，句法绵密，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善用比喻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1476375" y="260350"/>
            <a:ext cx="6408738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4390" y="635"/>
            <a:ext cx="488124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3190" y="635"/>
            <a:ext cx="5074285" cy="6857365"/>
          </a:xfrm>
          <a:prstGeom prst="rect">
            <a:avLst/>
          </a:prstGeom>
        </p:spPr>
      </p:pic>
      <p:pic>
        <p:nvPicPr>
          <p:cNvPr id="2" name="劝学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83220" y="448564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477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381000" y="304800"/>
            <a:ext cx="85344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395605" y="200025"/>
            <a:ext cx="1511935" cy="206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4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题解</a:t>
            </a:r>
            <a:r>
              <a:rPr lang="zh-CN" altLang="en-US" sz="4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800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800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755015" y="1916430"/>
            <a:ext cx="7489190" cy="1445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>
                <a:solidFill>
                  <a:srgbClr val="000066"/>
                </a:solidFill>
                <a:latin typeface="隶书" pitchFamily="49" charset="-122"/>
                <a:ea typeface="宋体" panose="02010600030101010101" pitchFamily="2" charset="-122"/>
              </a:rPr>
              <a:t>劝：劝告，劝说，劝阻</a:t>
            </a:r>
            <a:endParaRPr lang="zh-CN" altLang="en-US" sz="4400">
              <a:solidFill>
                <a:srgbClr val="000066"/>
              </a:solidFill>
              <a:latin typeface="隶书" pitchFamily="49" charset="-122"/>
              <a:ea typeface="宋体" panose="02010600030101010101" pitchFamily="2" charset="-122"/>
            </a:endParaRP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4400">
                <a:solidFill>
                  <a:srgbClr val="000066"/>
                </a:solidFill>
                <a:latin typeface="隶书" pitchFamily="49" charset="-122"/>
                <a:ea typeface="宋体" panose="02010600030101010101" pitchFamily="2" charset="-122"/>
              </a:rPr>
              <a:t>今义</a:t>
            </a:r>
            <a:endParaRPr lang="zh-CN" altLang="en-US" sz="4400">
              <a:solidFill>
                <a:srgbClr val="000066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755015" y="4653280"/>
            <a:ext cx="784923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u="sng">
                <a:solidFill>
                  <a:srgbClr val="000066"/>
                </a:solidFill>
              </a:rPr>
              <a:t>劝，</a:t>
            </a:r>
            <a:r>
              <a:rPr lang="zh-CN" altLang="en-US" sz="3600" b="1" u="sng">
                <a:solidFill>
                  <a:srgbClr val="FF0000"/>
                </a:solidFill>
              </a:rPr>
              <a:t>勉励</a:t>
            </a:r>
            <a:r>
              <a:rPr lang="zh-CN" altLang="en-US" sz="3600">
                <a:solidFill>
                  <a:srgbClr val="000066"/>
                </a:solidFill>
              </a:rPr>
              <a:t>。这个字统领全篇，告诉我们这是一篇勉励人们努力学习的文章。</a:t>
            </a:r>
            <a:endParaRPr lang="zh-CN" altLang="en-US" sz="3600">
              <a:solidFill>
                <a:srgbClr val="000066"/>
              </a:solidFill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755650" y="3573463"/>
            <a:ext cx="720090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>
                <a:latin typeface="楷体_GB2312" pitchFamily="49" charset="-122"/>
              </a:rPr>
              <a:t>劝学的</a:t>
            </a:r>
            <a:r>
              <a:rPr lang="zh-CN" altLang="en-US" sz="4400">
                <a:latin typeface="隶书" pitchFamily="49" charset="-122"/>
              </a:rPr>
              <a:t>“</a:t>
            </a:r>
            <a:r>
              <a:rPr lang="zh-CN" altLang="en-US" sz="4400">
                <a:latin typeface="楷体_GB2312" pitchFamily="49" charset="-122"/>
              </a:rPr>
              <a:t>劝</a:t>
            </a:r>
            <a:r>
              <a:rPr lang="zh-CN" altLang="en-US" sz="4400">
                <a:latin typeface="隶书" pitchFamily="49" charset="-122"/>
              </a:rPr>
              <a:t>”</a:t>
            </a:r>
            <a:r>
              <a:rPr lang="zh-CN" altLang="en-US" sz="4400">
                <a:latin typeface="楷体_GB2312" pitchFamily="49" charset="-122"/>
              </a:rPr>
              <a:t>何解？</a:t>
            </a:r>
            <a:endParaRPr lang="zh-CN" altLang="en-US" sz="4400"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utoUpdateAnimBg="0"/>
      <p:bldP spid="15367" grpId="0" autoUpdateAnimBg="0"/>
      <p:bldP spid="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797878" y="-317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sz="6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正音</a:t>
            </a:r>
            <a:endParaRPr lang="zh-CN" altLang="en-US" sz="66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61428" y="1830388"/>
            <a:ext cx="7308850" cy="34575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4000" b="1" smtClean="0"/>
              <a:t>中（</a:t>
            </a:r>
            <a:r>
              <a:rPr lang="en-US" altLang="zh-CN" sz="4000" b="1" smtClean="0">
                <a:solidFill>
                  <a:srgbClr val="3333FF"/>
                </a:solidFill>
              </a:rPr>
              <a:t>zh</a:t>
            </a:r>
            <a:r>
              <a:rPr lang="en-US" altLang="zh-CN" sz="4000" b="1" smtClean="0">
                <a:solidFill>
                  <a:srgbClr val="3333FF"/>
                </a:solidFill>
                <a:cs typeface="Arial" panose="020B0604020202020204" pitchFamily="34" charset="0"/>
              </a:rPr>
              <a:t>ò</a:t>
            </a:r>
            <a:r>
              <a:rPr lang="en-US" altLang="zh-CN" sz="4000" b="1" smtClean="0">
                <a:solidFill>
                  <a:srgbClr val="3333FF"/>
                </a:solidFill>
              </a:rPr>
              <a:t>ng</a:t>
            </a:r>
            <a:r>
              <a:rPr lang="zh-CN" altLang="en-US" sz="4000" b="1" smtClean="0"/>
              <a:t>）        輮（</a:t>
            </a:r>
            <a:r>
              <a:rPr lang="en-US" altLang="zh-CN" sz="4000" b="1" smtClean="0">
                <a:solidFill>
                  <a:srgbClr val="3333FF"/>
                </a:solidFill>
              </a:rPr>
              <a:t>r</a:t>
            </a:r>
            <a:r>
              <a:rPr lang="en-US" altLang="zh-CN" sz="4000" b="1" smtClean="0">
                <a:solidFill>
                  <a:srgbClr val="3333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ó</a:t>
            </a:r>
            <a:r>
              <a:rPr lang="en-US" altLang="zh-CN" sz="4000" b="1" smtClean="0">
                <a:solidFill>
                  <a:srgbClr val="3333FF"/>
                </a:solidFill>
              </a:rPr>
              <a:t>u</a:t>
            </a:r>
            <a:r>
              <a:rPr lang="zh-CN" altLang="en-US" sz="4000" b="1" smtClean="0"/>
              <a:t>）</a:t>
            </a:r>
            <a:endParaRPr lang="zh-CN" altLang="en-US" sz="4000" b="1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4000" b="1" smtClean="0"/>
              <a:t>舆（</a:t>
            </a:r>
            <a:r>
              <a:rPr lang="en-US" altLang="zh-CN" sz="4000" b="1" smtClean="0">
                <a:solidFill>
                  <a:srgbClr val="3333FF"/>
                </a:solidFill>
              </a:rPr>
              <a:t>y </a:t>
            </a:r>
            <a:r>
              <a:rPr lang="en-US" altLang="zh-CN" sz="4000" b="1" smtClean="0">
                <a:solidFill>
                  <a:srgbClr val="3333FF"/>
                </a:solidFill>
                <a:latin typeface="Times New Roman" panose="02020603050405020304" pitchFamily="18" charset="0"/>
              </a:rPr>
              <a:t>ú</a:t>
            </a:r>
            <a:r>
              <a:rPr lang="zh-CN" altLang="en-US" sz="4000" b="1" smtClean="0"/>
              <a:t>）             有（</a:t>
            </a:r>
            <a:r>
              <a:rPr lang="en-US" altLang="zh-CN" sz="4000" b="1" smtClean="0">
                <a:solidFill>
                  <a:srgbClr val="3333FF"/>
                </a:solidFill>
              </a:rPr>
              <a:t>y</a:t>
            </a:r>
            <a:r>
              <a:rPr lang="en-US" altLang="zh-CN" sz="4000" b="1" smtClean="0">
                <a:solidFill>
                  <a:srgbClr val="3333FF"/>
                </a:solidFill>
                <a:cs typeface="Arial" panose="020B0604020202020204" pitchFamily="34" charset="0"/>
              </a:rPr>
              <a:t>ò</a:t>
            </a:r>
            <a:r>
              <a:rPr lang="en-US" altLang="zh-CN" sz="4000" b="1" smtClean="0">
                <a:solidFill>
                  <a:srgbClr val="3333FF"/>
                </a:solidFill>
              </a:rPr>
              <a:t>u</a:t>
            </a:r>
            <a:r>
              <a:rPr lang="zh-CN" altLang="en-US" sz="4000" b="1" smtClean="0"/>
              <a:t>）</a:t>
            </a:r>
            <a:endParaRPr lang="zh-CN" altLang="en-US" sz="4000" b="1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4000" b="1" smtClean="0"/>
              <a:t>槁暴（ </a:t>
            </a:r>
            <a:r>
              <a:rPr lang="en-US" altLang="zh-CN" sz="4000" b="1" smtClean="0">
                <a:solidFill>
                  <a:srgbClr val="3333FF"/>
                </a:solidFill>
              </a:rPr>
              <a:t>gǎo p</a:t>
            </a:r>
            <a:r>
              <a:rPr lang="en-US" altLang="zh-CN" sz="4000" b="1" smtClean="0">
                <a:solidFill>
                  <a:srgbClr val="3333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ù</a:t>
            </a:r>
            <a:r>
              <a:rPr lang="zh-CN" altLang="en-US" sz="4000" b="1" smtClean="0">
                <a:cs typeface="Arial" panose="020B0604020202020204" pitchFamily="34" charset="0"/>
              </a:rPr>
              <a:t>）  </a:t>
            </a:r>
            <a:r>
              <a:rPr lang="zh-CN" altLang="en-US" sz="4000" b="1" smtClean="0"/>
              <a:t>砺（</a:t>
            </a:r>
            <a:r>
              <a:rPr lang="en-US" altLang="zh-CN" sz="4000" b="1" smtClean="0">
                <a:solidFill>
                  <a:srgbClr val="3333FF"/>
                </a:solidFill>
              </a:rPr>
              <a:t>l</a:t>
            </a:r>
            <a:r>
              <a:rPr lang="en-US" altLang="zh-CN" sz="4000" b="1" smtClean="0">
                <a:solidFill>
                  <a:srgbClr val="3333FF"/>
                </a:solidFill>
                <a:latin typeface="Times New Roman" panose="02020603050405020304" pitchFamily="18" charset="0"/>
              </a:rPr>
              <a:t>ì</a:t>
            </a:r>
            <a:r>
              <a:rPr lang="zh-CN" altLang="en-US" sz="4000" b="1" smtClean="0"/>
              <a:t>） </a:t>
            </a:r>
            <a:endParaRPr lang="en-US" altLang="zh-CN" sz="4000" b="1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4000" b="1" smtClean="0"/>
              <a:t>参省（</a:t>
            </a:r>
            <a:r>
              <a:rPr lang="en-US" altLang="zh-CN" sz="4000" b="1" smtClean="0">
                <a:solidFill>
                  <a:srgbClr val="3333FF"/>
                </a:solidFill>
              </a:rPr>
              <a:t>cānxǐng</a:t>
            </a:r>
            <a:r>
              <a:rPr lang="zh-CN" altLang="en-US" sz="4000" b="1" smtClean="0"/>
              <a:t>） 须臾（</a:t>
            </a:r>
            <a:r>
              <a:rPr lang="zh-CN" altLang="en-US" sz="4000" b="1" smtClean="0">
                <a:solidFill>
                  <a:srgbClr val="3333FF"/>
                </a:solidFill>
              </a:rPr>
              <a:t> </a:t>
            </a:r>
            <a:r>
              <a:rPr lang="en-US" altLang="zh-CN" sz="4000" b="1" smtClean="0">
                <a:solidFill>
                  <a:srgbClr val="3333FF"/>
                </a:solidFill>
              </a:rPr>
              <a:t>y</a:t>
            </a:r>
            <a:r>
              <a:rPr lang="en-US" altLang="zh-CN" sz="4000" b="1" smtClean="0">
                <a:solidFill>
                  <a:srgbClr val="3333FF"/>
                </a:solidFill>
                <a:latin typeface="Times New Roman" panose="02020603050405020304" pitchFamily="18" charset="0"/>
              </a:rPr>
              <a:t>ú</a:t>
            </a:r>
            <a:r>
              <a:rPr lang="en-US" altLang="zh-CN" sz="4000" b="1" smtClean="0"/>
              <a:t> </a:t>
            </a:r>
            <a:r>
              <a:rPr lang="zh-CN" altLang="en-US" sz="4000" b="1" smtClean="0"/>
              <a:t>）</a:t>
            </a:r>
            <a:endParaRPr lang="zh-CN" altLang="en-US" sz="4000" b="1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4000" b="1" smtClean="0"/>
              <a:t>跂 （</a:t>
            </a:r>
            <a:r>
              <a:rPr lang="zh-CN" altLang="en-US" sz="4000" b="1" smtClean="0">
                <a:solidFill>
                  <a:srgbClr val="3333FF"/>
                </a:solidFill>
              </a:rPr>
              <a:t> </a:t>
            </a:r>
            <a:r>
              <a:rPr lang="en-US" altLang="zh-CN" sz="4000" b="1" smtClean="0">
                <a:solidFill>
                  <a:srgbClr val="3333FF"/>
                </a:solidFill>
              </a:rPr>
              <a:t>q</a:t>
            </a:r>
            <a:r>
              <a:rPr lang="en-US" altLang="zh-CN" sz="4000" b="1" smtClean="0">
                <a:solidFill>
                  <a:srgbClr val="3333FF"/>
                </a:solidFill>
                <a:latin typeface="Times New Roman" panose="02020603050405020304" pitchFamily="18" charset="0"/>
              </a:rPr>
              <a:t>ì</a:t>
            </a:r>
            <a:r>
              <a:rPr lang="en-US" altLang="zh-CN" sz="4000" b="1" smtClean="0">
                <a:solidFill>
                  <a:schemeClr val="folHlink"/>
                </a:solidFill>
              </a:rPr>
              <a:t> </a:t>
            </a:r>
            <a:r>
              <a:rPr lang="zh-CN" altLang="en-US" sz="4000" b="1" smtClean="0"/>
              <a:t>）            楫（</a:t>
            </a:r>
            <a:r>
              <a:rPr lang="en-US" altLang="zh-CN" sz="4000" b="1" smtClean="0">
                <a:solidFill>
                  <a:srgbClr val="3333FF"/>
                </a:solidFill>
              </a:rPr>
              <a:t>j</a:t>
            </a:r>
            <a:r>
              <a:rPr lang="en-US" altLang="zh-CN" sz="4000" b="1" smtClean="0">
                <a:solidFill>
                  <a:srgbClr val="3333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Í</a:t>
            </a:r>
            <a:r>
              <a:rPr lang="zh-CN" altLang="en-US" sz="4000" b="1" smtClean="0"/>
              <a:t>）</a:t>
            </a:r>
            <a:endParaRPr lang="zh-CN" altLang="en-US" sz="40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87513" y="2064385"/>
            <a:ext cx="7342187" cy="396081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000" b="1" smtClean="0"/>
              <a:t>生（</a:t>
            </a:r>
            <a:r>
              <a:rPr lang="en-US" altLang="zh-CN" sz="4000" b="1" smtClean="0">
                <a:solidFill>
                  <a:srgbClr val="3333FF"/>
                </a:solidFill>
              </a:rPr>
              <a:t>x</a:t>
            </a:r>
            <a:r>
              <a:rPr lang="en-US" altLang="zh-CN" sz="4000" b="1" smtClean="0">
                <a:solidFill>
                  <a:srgbClr val="3333FF"/>
                </a:solidFill>
                <a:latin typeface="Times New Roman" panose="02020603050405020304" pitchFamily="18" charset="0"/>
              </a:rPr>
              <a:t>ì</a:t>
            </a:r>
            <a:r>
              <a:rPr lang="en-US" altLang="zh-CN" sz="4000" b="1" smtClean="0">
                <a:solidFill>
                  <a:srgbClr val="3333FF"/>
                </a:solidFill>
              </a:rPr>
              <a:t>ng</a:t>
            </a:r>
            <a:r>
              <a:rPr lang="zh-CN" altLang="en-US" sz="4000" b="1" smtClean="0"/>
              <a:t>）    蛟（ </a:t>
            </a:r>
            <a:r>
              <a:rPr lang="en-US" altLang="zh-CN" sz="4000" b="1" smtClean="0">
                <a:solidFill>
                  <a:srgbClr val="3333FF"/>
                </a:solidFill>
              </a:rPr>
              <a:t>jiāo</a:t>
            </a:r>
            <a:r>
              <a:rPr lang="en-US" altLang="zh-CN" sz="4000" b="1" smtClean="0">
                <a:solidFill>
                  <a:schemeClr val="folHlink"/>
                </a:solidFill>
              </a:rPr>
              <a:t> </a:t>
            </a:r>
            <a:r>
              <a:rPr lang="zh-CN" altLang="en-US" sz="4000" b="1" smtClean="0"/>
              <a:t>）</a:t>
            </a:r>
            <a:endParaRPr lang="zh-CN" altLang="en-US" sz="4000" b="1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000" b="1" smtClean="0"/>
              <a:t>跬（</a:t>
            </a:r>
            <a:r>
              <a:rPr lang="zh-CN" altLang="en-US" sz="4000" b="1" smtClean="0">
                <a:solidFill>
                  <a:srgbClr val="3333FF"/>
                </a:solidFill>
              </a:rPr>
              <a:t> </a:t>
            </a:r>
            <a:r>
              <a:rPr lang="en-US" altLang="zh-CN" sz="4000" b="1" smtClean="0">
                <a:solidFill>
                  <a:srgbClr val="3333FF"/>
                </a:solidFill>
              </a:rPr>
              <a:t>kuǐ</a:t>
            </a:r>
            <a:r>
              <a:rPr lang="en-US" altLang="zh-CN" sz="4000" b="1" smtClean="0"/>
              <a:t> </a:t>
            </a:r>
            <a:r>
              <a:rPr lang="zh-CN" altLang="en-US" sz="4000" b="1" smtClean="0"/>
              <a:t>）    骐骥（ </a:t>
            </a:r>
            <a:r>
              <a:rPr lang="en-US" altLang="zh-CN" sz="4000" b="1" smtClean="0">
                <a:solidFill>
                  <a:srgbClr val="3333FF"/>
                </a:solidFill>
              </a:rPr>
              <a:t>q</a:t>
            </a:r>
            <a:r>
              <a:rPr lang="en-US" altLang="zh-CN" sz="4000" b="1" smtClean="0">
                <a:solidFill>
                  <a:srgbClr val="3333FF"/>
                </a:solidFill>
                <a:latin typeface="Times New Roman" panose="02020603050405020304" pitchFamily="18" charset="0"/>
              </a:rPr>
              <a:t>í</a:t>
            </a:r>
            <a:r>
              <a:rPr lang="en-US" altLang="zh-CN" sz="4000" b="1" smtClean="0">
                <a:solidFill>
                  <a:srgbClr val="3333FF"/>
                </a:solidFill>
              </a:rPr>
              <a:t> j</a:t>
            </a:r>
            <a:r>
              <a:rPr lang="en-US" altLang="zh-CN" sz="4000" b="1" smtClean="0">
                <a:solidFill>
                  <a:srgbClr val="3333FF"/>
                </a:solidFill>
                <a:latin typeface="Times New Roman" panose="02020603050405020304" pitchFamily="18" charset="0"/>
              </a:rPr>
              <a:t>ì</a:t>
            </a:r>
            <a:r>
              <a:rPr lang="en-US" altLang="zh-CN" sz="4000" b="1" smtClean="0"/>
              <a:t> </a:t>
            </a:r>
            <a:r>
              <a:rPr lang="zh-CN" altLang="en-US" sz="4000" b="1" smtClean="0"/>
              <a:t>）</a:t>
            </a:r>
            <a:endParaRPr lang="zh-CN" altLang="en-US" sz="4000" b="1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000" b="1" smtClean="0"/>
              <a:t>驽（</a:t>
            </a:r>
            <a:r>
              <a:rPr lang="zh-CN" altLang="en-US" sz="4000" b="1" smtClean="0">
                <a:solidFill>
                  <a:srgbClr val="3333FF"/>
                </a:solidFill>
              </a:rPr>
              <a:t> </a:t>
            </a:r>
            <a:r>
              <a:rPr lang="en-US" altLang="zh-CN" sz="4000" b="1" smtClean="0">
                <a:solidFill>
                  <a:srgbClr val="3333FF"/>
                </a:solidFill>
              </a:rPr>
              <a:t>n</a:t>
            </a:r>
            <a:r>
              <a:rPr lang="en-US" altLang="zh-CN" sz="4000" b="1" smtClean="0">
                <a:solidFill>
                  <a:srgbClr val="3333FF"/>
                </a:solidFill>
                <a:latin typeface="Times New Roman" panose="02020603050405020304" pitchFamily="18" charset="0"/>
              </a:rPr>
              <a:t>ú</a:t>
            </a:r>
            <a:r>
              <a:rPr lang="en-US" altLang="zh-CN" sz="4000" b="1" smtClean="0">
                <a:solidFill>
                  <a:schemeClr val="folHlink"/>
                </a:solidFill>
              </a:rPr>
              <a:t> </a:t>
            </a:r>
            <a:r>
              <a:rPr lang="zh-CN" altLang="en-US" sz="4000" b="1" smtClean="0"/>
              <a:t>）     锲（ </a:t>
            </a:r>
            <a:r>
              <a:rPr lang="en-US" altLang="zh-CN" sz="4000" b="1" smtClean="0">
                <a:solidFill>
                  <a:srgbClr val="3333FF"/>
                </a:solidFill>
              </a:rPr>
              <a:t>qi</a:t>
            </a:r>
            <a:r>
              <a:rPr lang="en-US" altLang="zh-CN" sz="4000" b="1" smtClean="0">
                <a:solidFill>
                  <a:srgbClr val="3333FF"/>
                </a:solidFill>
                <a:latin typeface="Times New Roman" panose="02020603050405020304" pitchFamily="18" charset="0"/>
              </a:rPr>
              <a:t>è</a:t>
            </a:r>
            <a:r>
              <a:rPr lang="en-US" altLang="zh-CN" sz="4000" b="1" smtClean="0">
                <a:solidFill>
                  <a:schemeClr val="folHlink"/>
                </a:solidFill>
              </a:rPr>
              <a:t> </a:t>
            </a:r>
            <a:r>
              <a:rPr lang="zh-CN" altLang="en-US" sz="4000" b="1" smtClean="0"/>
              <a:t>）</a:t>
            </a:r>
            <a:endParaRPr lang="zh-CN" altLang="en-US" sz="4000" b="1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000" b="1" smtClean="0"/>
              <a:t>镂（</a:t>
            </a:r>
            <a:r>
              <a:rPr lang="zh-CN" altLang="en-US" sz="4000" b="1" smtClean="0">
                <a:solidFill>
                  <a:srgbClr val="3333FF"/>
                </a:solidFill>
              </a:rPr>
              <a:t> </a:t>
            </a:r>
            <a:r>
              <a:rPr lang="en-US" altLang="zh-CN" sz="4000" b="1" smtClean="0">
                <a:solidFill>
                  <a:srgbClr val="3333FF"/>
                </a:solidFill>
              </a:rPr>
              <a:t>lòu</a:t>
            </a:r>
            <a:r>
              <a:rPr lang="en-US" altLang="zh-CN" sz="4000" b="1" smtClean="0">
                <a:solidFill>
                  <a:schemeClr val="folHlink"/>
                </a:solidFill>
              </a:rPr>
              <a:t> </a:t>
            </a:r>
            <a:r>
              <a:rPr lang="zh-CN" altLang="en-US" sz="4000" b="1" smtClean="0"/>
              <a:t>）    跪（</a:t>
            </a:r>
            <a:r>
              <a:rPr lang="en-US" altLang="zh-CN" sz="4000" b="1" smtClean="0">
                <a:solidFill>
                  <a:srgbClr val="3333FF"/>
                </a:solidFill>
              </a:rPr>
              <a:t>gu</a:t>
            </a:r>
            <a:r>
              <a:rPr lang="en-US" altLang="zh-CN" sz="4000" b="1" smtClean="0">
                <a:solidFill>
                  <a:srgbClr val="3333FF"/>
                </a:solidFill>
                <a:latin typeface="Times New Roman" panose="02020603050405020304" pitchFamily="18" charset="0"/>
              </a:rPr>
              <a:t>ì</a:t>
            </a:r>
            <a:r>
              <a:rPr lang="zh-CN" altLang="en-US" sz="4000" b="1" smtClean="0"/>
              <a:t>）</a:t>
            </a:r>
            <a:endParaRPr lang="zh-CN" altLang="en-US" sz="4000" b="1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000" b="1" smtClean="0"/>
              <a:t>蟮（</a:t>
            </a:r>
            <a:r>
              <a:rPr lang="en-US" altLang="zh-CN" sz="4000" b="1" smtClean="0">
                <a:solidFill>
                  <a:srgbClr val="3333FF"/>
                </a:solidFill>
              </a:rPr>
              <a:t>sh</a:t>
            </a:r>
            <a:r>
              <a:rPr lang="en-US" altLang="zh-CN" sz="4000" b="1" smtClean="0">
                <a:solidFill>
                  <a:srgbClr val="3333FF"/>
                </a:solidFill>
                <a:latin typeface="Times New Roman" panose="02020603050405020304" pitchFamily="18" charset="0"/>
              </a:rPr>
              <a:t>à</a:t>
            </a:r>
            <a:r>
              <a:rPr lang="en-US" altLang="zh-CN" sz="4000" b="1" smtClean="0">
                <a:solidFill>
                  <a:srgbClr val="3333FF"/>
                </a:solidFill>
              </a:rPr>
              <a:t>n</a:t>
            </a:r>
            <a:r>
              <a:rPr lang="zh-CN" altLang="en-US" sz="4000" b="1" smtClean="0"/>
              <a:t>）   螯（</a:t>
            </a:r>
            <a:r>
              <a:rPr lang="en-US" altLang="zh-CN" sz="4000" b="1" smtClean="0">
                <a:solidFill>
                  <a:srgbClr val="3333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á</a:t>
            </a:r>
            <a:r>
              <a:rPr lang="en-US" altLang="zh-CN" sz="4000" b="1" smtClean="0">
                <a:solidFill>
                  <a:srgbClr val="3333FF"/>
                </a:solidFill>
              </a:rPr>
              <a:t>o</a:t>
            </a:r>
            <a:r>
              <a:rPr lang="zh-CN" altLang="en-US" sz="4000" b="1" smtClean="0"/>
              <a:t>） </a:t>
            </a:r>
            <a:endParaRPr lang="zh-CN" altLang="en-US" sz="40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2"/>
          <p:cNvSpPr txBox="1">
            <a:spLocks noChangeArrowheads="1"/>
          </p:cNvSpPr>
          <p:nvPr/>
        </p:nvSpPr>
        <p:spPr bwMode="auto">
          <a:xfrm>
            <a:off x="1042988" y="1052513"/>
            <a:ext cx="61928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sz="4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836613"/>
            <a:ext cx="4824413" cy="5835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u="sng">
                <a:solidFill>
                  <a:srgbClr val="FF0000"/>
                </a:solidFill>
                <a:latin typeface="隶书" pitchFamily="49" charset="-122"/>
                <a:ea typeface="宋体" panose="02010600030101010101" pitchFamily="2" charset="-122"/>
              </a:rPr>
              <a:t>君子</a:t>
            </a:r>
            <a:r>
              <a:rPr lang="zh-CN" altLang="en-US" sz="3200" b="1">
                <a:solidFill>
                  <a:srgbClr val="000066"/>
                </a:solidFill>
                <a:latin typeface="隶书" pitchFamily="49" charset="-122"/>
                <a:ea typeface="宋体" panose="02010600030101010101" pitchFamily="2" charset="-122"/>
              </a:rPr>
              <a:t>曰：</a:t>
            </a:r>
            <a:r>
              <a:rPr lang="zh-CN" altLang="en-US" sz="3200" b="1" u="sng">
                <a:solidFill>
                  <a:srgbClr val="000066"/>
                </a:solidFill>
                <a:latin typeface="隶书" pitchFamily="49" charset="-122"/>
                <a:ea typeface="宋体" panose="02010600030101010101" pitchFamily="2" charset="-122"/>
              </a:rPr>
              <a:t>学</a:t>
            </a:r>
            <a:r>
              <a:rPr lang="zh-CN" altLang="en-US" sz="3200" b="1">
                <a:solidFill>
                  <a:srgbClr val="000066"/>
                </a:solidFill>
                <a:latin typeface="隶书" pitchFamily="49" charset="-122"/>
                <a:ea typeface="宋体" panose="02010600030101010101" pitchFamily="2" charset="-122"/>
              </a:rPr>
              <a:t>不可以</a:t>
            </a:r>
            <a:r>
              <a:rPr lang="zh-CN" altLang="en-US" sz="3200" b="1" u="sng">
                <a:solidFill>
                  <a:srgbClr val="FF0000"/>
                </a:solidFill>
                <a:latin typeface="隶书" pitchFamily="49" charset="-122"/>
                <a:ea typeface="宋体" panose="02010600030101010101" pitchFamily="2" charset="-122"/>
              </a:rPr>
              <a:t>已</a:t>
            </a:r>
            <a:r>
              <a:rPr lang="zh-CN" altLang="en-US" sz="3200" b="1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。</a:t>
            </a:r>
            <a:endParaRPr lang="zh-CN" altLang="en-US" sz="4800" b="1">
              <a:solidFill>
                <a:srgbClr val="000099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7010400" y="5943600"/>
            <a:ext cx="1828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123758" y="3718243"/>
            <a:ext cx="27736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>
                <a:solidFill>
                  <a:srgbClr val="FF0000"/>
                </a:solidFill>
                <a:ea typeface="宋体" panose="02010600030101010101" pitchFamily="2" charset="-122"/>
              </a:rPr>
              <a:t>提出中心论点</a:t>
            </a:r>
            <a:endParaRPr lang="zh-CN" altLang="en-US" sz="28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611188" y="1557338"/>
            <a:ext cx="1368425" cy="5794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30305"/>
                </a:solidFill>
                <a:latin typeface="楷体_GB2312" pitchFamily="49" charset="-122"/>
              </a:rPr>
              <a:t>君子</a:t>
            </a:r>
            <a:r>
              <a:rPr lang="en-US" altLang="zh-CN" sz="3200">
                <a:solidFill>
                  <a:srgbClr val="030305"/>
                </a:solidFill>
                <a:latin typeface="楷体_GB2312" pitchFamily="49" charset="-122"/>
              </a:rPr>
              <a:t>:</a:t>
            </a:r>
            <a:endParaRPr lang="en-US" altLang="zh-CN" sz="32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052638" y="1557338"/>
            <a:ext cx="4824412" cy="5794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30305"/>
                </a:solidFill>
                <a:latin typeface="楷体_GB2312" pitchFamily="49" charset="-122"/>
              </a:rPr>
              <a:t>指有学问有修养的人</a:t>
            </a:r>
            <a:endParaRPr lang="zh-CN" altLang="en-US" sz="4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25607" name="Line 10"/>
          <p:cNvSpPr>
            <a:spLocks noChangeShapeType="1"/>
          </p:cNvSpPr>
          <p:nvPr/>
        </p:nvSpPr>
        <p:spPr bwMode="auto">
          <a:xfrm>
            <a:off x="250825" y="1484313"/>
            <a:ext cx="8569325" cy="0"/>
          </a:xfrm>
          <a:prstGeom prst="line">
            <a:avLst/>
          </a:prstGeom>
          <a:noFill/>
          <a:ln w="38100">
            <a:solidFill>
              <a:srgbClr val="030305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971550" y="2276475"/>
            <a:ext cx="1368425" cy="5794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30305"/>
                </a:solidFill>
                <a:latin typeface="楷体_GB2312" pitchFamily="49" charset="-122"/>
              </a:rPr>
              <a:t>学</a:t>
            </a:r>
            <a:r>
              <a:rPr lang="en-US" altLang="zh-CN" sz="3200">
                <a:solidFill>
                  <a:srgbClr val="030305"/>
                </a:solidFill>
                <a:latin typeface="楷体_GB2312" pitchFamily="49" charset="-122"/>
              </a:rPr>
              <a:t>:</a:t>
            </a:r>
            <a:endParaRPr lang="en-US" altLang="zh-CN" sz="32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124075" y="2276475"/>
            <a:ext cx="1368425" cy="5794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30305"/>
                </a:solidFill>
                <a:latin typeface="楷体_GB2312" pitchFamily="49" charset="-122"/>
              </a:rPr>
              <a:t>学习</a:t>
            </a:r>
            <a:endParaRPr lang="zh-CN" altLang="en-US" sz="32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971550" y="2852738"/>
            <a:ext cx="1368425" cy="5794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30305"/>
                </a:solidFill>
                <a:latin typeface="楷体_GB2312" pitchFamily="49" charset="-122"/>
              </a:rPr>
              <a:t>已</a:t>
            </a:r>
            <a:r>
              <a:rPr lang="en-US" altLang="zh-CN" sz="3200">
                <a:solidFill>
                  <a:srgbClr val="030305"/>
                </a:solidFill>
                <a:latin typeface="楷体_GB2312" pitchFamily="49" charset="-122"/>
              </a:rPr>
              <a:t>:</a:t>
            </a:r>
            <a:endParaRPr lang="en-US" altLang="zh-CN" sz="32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051050" y="2852738"/>
            <a:ext cx="1368425" cy="5794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30305"/>
                </a:solidFill>
                <a:latin typeface="楷体_GB2312" pitchFamily="49" charset="-122"/>
              </a:rPr>
              <a:t>停止</a:t>
            </a:r>
            <a:endParaRPr lang="zh-CN" altLang="en-US" sz="32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3025" y="4643438"/>
            <a:ext cx="4824413" cy="5835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solidFill>
                  <a:srgbClr val="FF0000"/>
                </a:solidFill>
                <a:latin typeface="隶书" pitchFamily="49" charset="-122"/>
                <a:ea typeface="宋体" panose="02010600030101010101" pitchFamily="2" charset="-122"/>
              </a:rPr>
              <a:t>译文：</a:t>
            </a:r>
            <a:endParaRPr lang="zh-CN" altLang="en-US" sz="3200" b="1">
              <a:solidFill>
                <a:srgbClr val="FF0000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792480" y="5519103"/>
            <a:ext cx="5113338" cy="5794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30305"/>
                </a:solidFill>
                <a:latin typeface="楷体_GB2312" pitchFamily="49" charset="-122"/>
              </a:rPr>
              <a:t>君子说，学习不可以停止。</a:t>
            </a:r>
            <a:endParaRPr lang="en-US" altLang="zh-CN" sz="3200">
              <a:solidFill>
                <a:srgbClr val="030305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 autoUpdateAnimBg="0"/>
      <p:bldP spid="16390" grpId="0"/>
      <p:bldP spid="2" grpId="0" animBg="1" autoUpdateAnimBg="0"/>
      <p:bldP spid="3" grpId="0" animBg="1" autoUpdateAnimBg="0"/>
      <p:bldP spid="4" grpId="0" animBg="1" autoUpdateAnimBg="0"/>
      <p:bldP spid="5" grpId="0" animBg="1" autoUpdateAnimBg="0"/>
      <p:bldP spid="6" grpId="0" animBg="1" autoUpdateAnimBg="0"/>
      <p:bldP spid="7" grpId="0" animBg="1" autoUpdateAnimBg="0"/>
      <p:bldP spid="8" grpId="0" bldLvl="0" animBg="1" autoUpdateAnimBg="0"/>
      <p:bldP spid="9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77800" y="114300"/>
            <a:ext cx="8642350" cy="14763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青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，取之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于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蓝，而青</a:t>
            </a:r>
            <a:r>
              <a:rPr lang="zh-CN" altLang="en-US" sz="3000" u="sng">
                <a:solidFill>
                  <a:srgbClr val="FF0000"/>
                </a:solidFill>
                <a:latin typeface="隶书" pitchFamily="49" charset="-122"/>
                <a:ea typeface="宋体" panose="02010600030101010101" pitchFamily="2" charset="-122"/>
              </a:rPr>
              <a:t>于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蓝。冰，水为之，而寒于水。木直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中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绳，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輮以为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轮，其曲中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规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。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虽有槁暴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，不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复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挺者，輮使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之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然也。</a:t>
            </a:r>
            <a:endParaRPr lang="en-US" altLang="zh-CN" sz="3000">
              <a:solidFill>
                <a:srgbClr val="000099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  <p:sp>
        <p:nvSpPr>
          <p:cNvPr id="27650" name="Text Box 5"/>
          <p:cNvSpPr txBox="1">
            <a:spLocks noChangeArrowheads="1"/>
          </p:cNvSpPr>
          <p:nvPr/>
        </p:nvSpPr>
        <p:spPr bwMode="auto">
          <a:xfrm>
            <a:off x="7010400" y="5943600"/>
            <a:ext cx="1828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Text Box 6"/>
          <p:cNvSpPr txBox="1">
            <a:spLocks noChangeArrowheads="1"/>
          </p:cNvSpPr>
          <p:nvPr/>
        </p:nvSpPr>
        <p:spPr bwMode="auto">
          <a:xfrm>
            <a:off x="3382963" y="5661025"/>
            <a:ext cx="5761037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27652" name="Text Box 7"/>
          <p:cNvSpPr txBox="1">
            <a:spLocks noChangeArrowheads="1"/>
          </p:cNvSpPr>
          <p:nvPr/>
        </p:nvSpPr>
        <p:spPr bwMode="auto">
          <a:xfrm>
            <a:off x="3735388" y="5661025"/>
            <a:ext cx="3070225" cy="936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15900" y="1700213"/>
            <a:ext cx="900113" cy="39878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30305"/>
                </a:solidFill>
                <a:latin typeface="楷体_GB2312" pitchFamily="49" charset="-122"/>
              </a:rPr>
              <a:t>青：</a:t>
            </a:r>
            <a:endParaRPr lang="zh-CN" altLang="en-US" sz="20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27654" name="Line 10"/>
          <p:cNvSpPr>
            <a:spLocks noChangeShapeType="1"/>
          </p:cNvSpPr>
          <p:nvPr/>
        </p:nvSpPr>
        <p:spPr bwMode="auto">
          <a:xfrm>
            <a:off x="250825" y="1557338"/>
            <a:ext cx="8569325" cy="0"/>
          </a:xfrm>
          <a:prstGeom prst="line">
            <a:avLst/>
          </a:prstGeom>
          <a:noFill/>
          <a:ln w="38100">
            <a:solidFill>
              <a:srgbClr val="030305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116013" y="1700213"/>
            <a:ext cx="5543550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靛青，从蓝草中取得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563938" y="1700213"/>
            <a:ext cx="900112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于：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229735" y="1700213"/>
            <a:ext cx="900113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从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898073" y="1700530"/>
            <a:ext cx="900112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0000"/>
                </a:solidFill>
                <a:latin typeface="楷体_GB2312" pitchFamily="49" charset="-122"/>
              </a:rPr>
              <a:t>于：</a:t>
            </a:r>
            <a:endParaRPr lang="zh-CN" altLang="en-US" sz="180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508308" y="1700530"/>
            <a:ext cx="900112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0000"/>
                </a:solidFill>
                <a:latin typeface="楷体_GB2312" pitchFamily="49" charset="-122"/>
              </a:rPr>
              <a:t>比</a:t>
            </a:r>
            <a:endParaRPr lang="zh-CN" altLang="en-US" sz="180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156008" y="1700530"/>
            <a:ext cx="900112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中：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859270" y="1700530"/>
            <a:ext cx="827405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合乎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14313" y="2098993"/>
            <a:ext cx="900112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輮：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108075" y="2099310"/>
            <a:ext cx="4479925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通</a:t>
            </a:r>
            <a:r>
              <a:rPr lang="zh-CN" altLang="en-US" sz="1800">
                <a:solidFill>
                  <a:srgbClr val="030305"/>
                </a:solidFill>
                <a:latin typeface="隶书" pitchFamily="49" charset="-122"/>
              </a:rPr>
              <a:t>“</a:t>
            </a: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煣</a:t>
            </a:r>
            <a:r>
              <a:rPr lang="zh-CN" altLang="en-US" sz="1800">
                <a:solidFill>
                  <a:srgbClr val="030305"/>
                </a:solidFill>
                <a:latin typeface="隶书" pitchFamily="49" charset="-122"/>
              </a:rPr>
              <a:t>”</a:t>
            </a: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，用火烤使木条弯曲的工艺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5043488" y="2098993"/>
            <a:ext cx="900112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以：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5759768" y="2068513"/>
            <a:ext cx="900112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把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207963" y="2467293"/>
            <a:ext cx="900112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为：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079500" y="2467610"/>
            <a:ext cx="1962150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当作，做成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749733" y="2835910"/>
            <a:ext cx="900112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然：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7398385" y="2835910"/>
            <a:ext cx="1053465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这样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2984818" y="2467293"/>
            <a:ext cx="1046162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规：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3564255" y="2482215"/>
            <a:ext cx="2376170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圆规，测圆的工具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5871845" y="2467610"/>
            <a:ext cx="676275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虽：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6749733" y="2467293"/>
            <a:ext cx="1046162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即使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2466340" y="2835910"/>
            <a:ext cx="724535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槁暴：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328670" y="2835910"/>
            <a:ext cx="3331210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  <a:sym typeface="+mn-ea"/>
              </a:rPr>
              <a:t>晒干。</a:t>
            </a:r>
            <a:r>
              <a:rPr lang="en-US" altLang="zh-CN" sz="1800">
                <a:solidFill>
                  <a:srgbClr val="030305"/>
                </a:solidFill>
                <a:latin typeface="楷体_GB2312" pitchFamily="49" charset="-122"/>
                <a:sym typeface="+mn-ea"/>
              </a:rPr>
              <a:t>“</a:t>
            </a: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  <a:sym typeface="+mn-ea"/>
              </a:rPr>
              <a:t>暴</a:t>
            </a:r>
            <a:r>
              <a:rPr lang="en-US" altLang="zh-CN" sz="1800">
                <a:solidFill>
                  <a:srgbClr val="030305"/>
                </a:solidFill>
                <a:latin typeface="楷体_GB2312" pitchFamily="49" charset="-122"/>
                <a:sym typeface="+mn-ea"/>
              </a:rPr>
              <a:t>”</a:t>
            </a: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  <a:sym typeface="+mn-ea"/>
              </a:rPr>
              <a:t>同</a:t>
            </a:r>
            <a:r>
              <a:rPr lang="zh-CN" altLang="en-US" sz="1800">
                <a:solidFill>
                  <a:srgbClr val="030305"/>
                </a:solidFill>
                <a:latin typeface="隶书" pitchFamily="49" charset="-122"/>
                <a:sym typeface="+mn-ea"/>
              </a:rPr>
              <a:t>“</a:t>
            </a: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  <a:sym typeface="+mn-ea"/>
              </a:rPr>
              <a:t>曝</a:t>
            </a:r>
            <a:r>
              <a:rPr lang="zh-CN" altLang="en-US" sz="1800">
                <a:solidFill>
                  <a:srgbClr val="030305"/>
                </a:solidFill>
                <a:latin typeface="隶书" pitchFamily="49" charset="-122"/>
                <a:sym typeface="+mn-ea"/>
              </a:rPr>
              <a:t>”</a:t>
            </a: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  <a:sym typeface="+mn-ea"/>
              </a:rPr>
              <a:t>，晒干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08280" y="2864485"/>
            <a:ext cx="647700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/>
              <a:t>有：</a:t>
            </a:r>
            <a:endParaRPr lang="en-US" altLang="zh-CN" sz="1800"/>
          </a:p>
        </p:txBody>
      </p:sp>
      <p:sp>
        <p:nvSpPr>
          <p:cNvPr id="29" name="文本框 28"/>
          <p:cNvSpPr txBox="1"/>
          <p:nvPr/>
        </p:nvSpPr>
        <p:spPr>
          <a:xfrm>
            <a:off x="1079500" y="2864485"/>
            <a:ext cx="1013460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60985" y="3462655"/>
            <a:ext cx="103060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993300"/>
                </a:solidFill>
                <a:latin typeface="隶书" pitchFamily="49" charset="-122"/>
                <a:ea typeface="宋体" panose="02010600030101010101" pitchFamily="2" charset="-122"/>
                <a:sym typeface="+mn-ea"/>
              </a:rPr>
              <a:t>译文：</a:t>
            </a:r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08915" y="4167505"/>
            <a:ext cx="8539480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楷体_GB2312" pitchFamily="49" charset="-122"/>
                <a:sym typeface="+mn-ea"/>
              </a:rPr>
              <a:t>    靛青是从蓝草里提取的，却比蓝草更青；冰是水凝成的，却比水更寒冷。木头直得合乎墨绳，火烤加工使它成为轮子，它可以弯曲得合乎圆规，即使又晒干了也不会再挺直，这是加工使它如此的。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 animBg="1" autoUpdateAnimBg="0"/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12" grpId="0" bldLvl="0" animBg="1" autoUpdateAnimBg="0"/>
      <p:bldP spid="13" grpId="0" bldLvl="0" animBg="1" autoUpdateAnimBg="0"/>
      <p:bldP spid="14" grpId="0" bldLvl="0" animBg="1" autoUpdateAnimBg="0"/>
      <p:bldP spid="15" grpId="0" bldLvl="0" animBg="1" autoUpdateAnimBg="0"/>
      <p:bldP spid="16" grpId="0" bldLvl="0" animBg="1" autoUpdateAnimBg="0"/>
      <p:bldP spid="17" grpId="0" bldLvl="0" animBg="1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nimBg="1" autoUpdateAnimBg="0"/>
      <p:bldP spid="22" grpId="0" bldLvl="0" animBg="1" autoUpdateAnimBg="0"/>
      <p:bldP spid="23" grpId="0" bldLvl="0" animBg="1" autoUpdateAnimBg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77800" y="261938"/>
            <a:ext cx="8642350" cy="9836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  </a:t>
            </a:r>
            <a:r>
              <a:rPr lang="zh-CN" altLang="en-US" sz="28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  </a:t>
            </a:r>
            <a:r>
              <a:rPr lang="zh-CN" altLang="en-US" sz="28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故</a:t>
            </a:r>
            <a:r>
              <a:rPr lang="zh-CN" altLang="en-US" sz="28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木</a:t>
            </a:r>
            <a:r>
              <a:rPr lang="zh-CN" altLang="en-US" sz="28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受</a:t>
            </a:r>
            <a:r>
              <a:rPr lang="zh-CN" altLang="en-US" sz="28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绳</a:t>
            </a:r>
            <a:r>
              <a:rPr lang="zh-CN" altLang="en-US" sz="28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则</a:t>
            </a:r>
            <a:r>
              <a:rPr lang="zh-CN" altLang="en-US" sz="28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直。金就砺则</a:t>
            </a:r>
            <a:r>
              <a:rPr lang="zh-CN" altLang="en-US" sz="28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利</a:t>
            </a:r>
            <a:r>
              <a:rPr lang="zh-CN" altLang="en-US" sz="28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。君子</a:t>
            </a:r>
            <a:r>
              <a:rPr lang="zh-CN" altLang="en-US" sz="28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博学</a:t>
            </a:r>
            <a:r>
              <a:rPr lang="zh-CN" altLang="en-US" sz="28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而</a:t>
            </a:r>
            <a:r>
              <a:rPr lang="zh-CN" altLang="en-US" sz="28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日</a:t>
            </a:r>
            <a:r>
              <a:rPr lang="zh-CN" altLang="en-US" sz="28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参省乎</a:t>
            </a:r>
            <a:r>
              <a:rPr lang="zh-CN" altLang="en-US" sz="28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己</a:t>
            </a:r>
            <a:r>
              <a:rPr lang="zh-CN" altLang="en-US" sz="28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，则</a:t>
            </a:r>
            <a:r>
              <a:rPr lang="zh-CN" altLang="en-US" sz="28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知</a:t>
            </a:r>
            <a:r>
              <a:rPr lang="zh-CN" altLang="en-US" sz="28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明而</a:t>
            </a:r>
            <a:r>
              <a:rPr lang="zh-CN" altLang="en-US" sz="28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行无过</a:t>
            </a:r>
            <a:r>
              <a:rPr lang="zh-CN" altLang="en-US" sz="28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矣。</a:t>
            </a:r>
            <a:endParaRPr lang="zh-CN" altLang="en-US" sz="2800">
              <a:solidFill>
                <a:srgbClr val="000099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  <p:sp>
        <p:nvSpPr>
          <p:cNvPr id="29698" name="Text Box 5"/>
          <p:cNvSpPr txBox="1">
            <a:spLocks noChangeArrowheads="1"/>
          </p:cNvSpPr>
          <p:nvPr/>
        </p:nvSpPr>
        <p:spPr bwMode="auto">
          <a:xfrm>
            <a:off x="7010400" y="5943600"/>
            <a:ext cx="1828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504825" y="1484313"/>
            <a:ext cx="971550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故：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29700" name="Line 7"/>
          <p:cNvSpPr>
            <a:spLocks noChangeShapeType="1"/>
          </p:cNvSpPr>
          <p:nvPr/>
        </p:nvSpPr>
        <p:spPr bwMode="auto">
          <a:xfrm>
            <a:off x="250825" y="1403985"/>
            <a:ext cx="8569325" cy="9525"/>
          </a:xfrm>
          <a:prstGeom prst="line">
            <a:avLst/>
          </a:prstGeom>
          <a:noFill/>
          <a:ln w="38100">
            <a:solidFill>
              <a:srgbClr val="030305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331913" y="1484313"/>
            <a:ext cx="2303462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华文行楷" pitchFamily="2" charset="-122"/>
                <a:ea typeface="华文行楷" pitchFamily="2" charset="-122"/>
              </a:rPr>
              <a:t>因此，所以</a:t>
            </a:r>
            <a:endParaRPr lang="zh-CN" altLang="en-US" sz="1800">
              <a:solidFill>
                <a:srgbClr val="030305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977833" y="1484313"/>
            <a:ext cx="9715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受：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729673" y="1484313"/>
            <a:ext cx="28082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华文行楷" pitchFamily="2" charset="-122"/>
                <a:ea typeface="华文行楷" pitchFamily="2" charset="-122"/>
              </a:rPr>
              <a:t>经受</a:t>
            </a:r>
            <a:r>
              <a:rPr lang="en-US" altLang="zh-CN" sz="1800">
                <a:solidFill>
                  <a:srgbClr val="030305"/>
                </a:solidFill>
                <a:latin typeface="华文行楷" pitchFamily="2" charset="-122"/>
                <a:ea typeface="华文行楷" pitchFamily="2" charset="-122"/>
              </a:rPr>
              <a:t>(</a:t>
            </a:r>
            <a:r>
              <a:rPr lang="zh-CN" altLang="en-US" sz="1800">
                <a:solidFill>
                  <a:srgbClr val="030305"/>
                </a:solidFill>
                <a:latin typeface="华文行楷" pitchFamily="2" charset="-122"/>
                <a:ea typeface="华文行楷" pitchFamily="2" charset="-122"/>
              </a:rPr>
              <a:t>斧锯加工</a:t>
            </a:r>
            <a:r>
              <a:rPr lang="en-US" altLang="zh-CN" sz="1800">
                <a:solidFill>
                  <a:srgbClr val="030305"/>
                </a:solidFill>
                <a:latin typeface="华文行楷" pitchFamily="2" charset="-122"/>
                <a:ea typeface="华文行楷" pitchFamily="2" charset="-122"/>
              </a:rPr>
              <a:t>)</a:t>
            </a:r>
            <a:endParaRPr lang="en-US" altLang="zh-CN" sz="1800">
              <a:solidFill>
                <a:srgbClr val="030305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856923" y="1484313"/>
            <a:ext cx="9715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则：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746240" y="1484630"/>
            <a:ext cx="90932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华文行楷" pitchFamily="2" charset="-122"/>
                <a:ea typeface="华文行楷" pitchFamily="2" charset="-122"/>
              </a:rPr>
              <a:t>就</a:t>
            </a:r>
            <a:endParaRPr lang="zh-CN" altLang="en-US" sz="1800">
              <a:solidFill>
                <a:srgbClr val="030305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504508" y="1798320"/>
            <a:ext cx="9715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利：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321435" y="1798320"/>
            <a:ext cx="90995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华文行楷" pitchFamily="2" charset="-122"/>
                <a:ea typeface="华文行楷" pitchFamily="2" charset="-122"/>
              </a:rPr>
              <a:t>锋利</a:t>
            </a:r>
            <a:endParaRPr lang="zh-CN" altLang="en-US" sz="1800">
              <a:solidFill>
                <a:srgbClr val="030305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231390" y="1798003"/>
            <a:ext cx="9715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博学：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202940" y="1798320"/>
            <a:ext cx="164655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华文行楷" pitchFamily="2" charset="-122"/>
                <a:ea typeface="华文行楷" pitchFamily="2" charset="-122"/>
              </a:rPr>
              <a:t>广泛地学习</a:t>
            </a:r>
            <a:endParaRPr lang="zh-CN" altLang="en-US" sz="1800">
              <a:solidFill>
                <a:srgbClr val="030305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4758690" y="1798320"/>
            <a:ext cx="9715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日：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5416550" y="1798320"/>
            <a:ext cx="132969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华文行楷" pitchFamily="2" charset="-122"/>
                <a:ea typeface="华文行楷" pitchFamily="2" charset="-122"/>
              </a:rPr>
              <a:t>每天</a:t>
            </a:r>
            <a:endParaRPr lang="zh-CN" altLang="en-US" sz="1800">
              <a:solidFill>
                <a:srgbClr val="030305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6295390" y="1798320"/>
            <a:ext cx="6273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己：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7180580" y="1798320"/>
            <a:ext cx="9829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华文行楷" pitchFamily="2" charset="-122"/>
                <a:ea typeface="华文行楷" pitchFamily="2" charset="-122"/>
              </a:rPr>
              <a:t>自己</a:t>
            </a:r>
            <a:endParaRPr lang="zh-CN" altLang="en-US" sz="1800">
              <a:solidFill>
                <a:srgbClr val="030305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68313" y="2166303"/>
            <a:ext cx="9715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知：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259205" y="2115185"/>
            <a:ext cx="213423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华文行楷" pitchFamily="2" charset="-122"/>
                <a:ea typeface="华文行楷" pitchFamily="2" charset="-122"/>
              </a:rPr>
              <a:t>同</a:t>
            </a:r>
            <a:r>
              <a:rPr lang="zh-CN" altLang="en-US" sz="1800">
                <a:solidFill>
                  <a:srgbClr val="030305"/>
                </a:solidFill>
                <a:latin typeface="隶书" pitchFamily="49" charset="-122"/>
                <a:ea typeface="华文行楷" pitchFamily="2" charset="-122"/>
              </a:rPr>
              <a:t>“</a:t>
            </a:r>
            <a:r>
              <a:rPr lang="zh-CN" altLang="en-US" sz="1800">
                <a:solidFill>
                  <a:srgbClr val="030305"/>
                </a:solidFill>
                <a:latin typeface="华文行楷" pitchFamily="2" charset="-122"/>
                <a:ea typeface="华文行楷" pitchFamily="2" charset="-122"/>
              </a:rPr>
              <a:t>智</a:t>
            </a:r>
            <a:r>
              <a:rPr lang="zh-CN" altLang="en-US" sz="1800">
                <a:solidFill>
                  <a:srgbClr val="030305"/>
                </a:solidFill>
                <a:latin typeface="隶书" pitchFamily="49" charset="-122"/>
                <a:ea typeface="华文行楷" pitchFamily="2" charset="-122"/>
              </a:rPr>
              <a:t>”</a:t>
            </a:r>
            <a:r>
              <a:rPr lang="zh-CN" altLang="en-US" sz="1800">
                <a:solidFill>
                  <a:srgbClr val="030305"/>
                </a:solidFill>
                <a:latin typeface="华文行楷" pitchFamily="2" charset="-122"/>
                <a:ea typeface="华文行楷" pitchFamily="2" charset="-122"/>
              </a:rPr>
              <a:t>，智慧</a:t>
            </a:r>
            <a:endParaRPr lang="zh-CN" altLang="en-US" sz="1800">
              <a:solidFill>
                <a:srgbClr val="030305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393123" y="2114868"/>
            <a:ext cx="9715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行：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4121150" y="2115185"/>
            <a:ext cx="103441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华文行楷" pitchFamily="2" charset="-122"/>
                <a:ea typeface="华文行楷" pitchFamily="2" charset="-122"/>
              </a:rPr>
              <a:t>行动</a:t>
            </a:r>
            <a:endParaRPr lang="zh-CN" altLang="en-US" sz="1800">
              <a:solidFill>
                <a:srgbClr val="030305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5155565" y="2115185"/>
            <a:ext cx="85915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楷体_GB2312" pitchFamily="49" charset="-122"/>
              </a:rPr>
              <a:t>无过：</a:t>
            </a:r>
            <a:endParaRPr lang="zh-CN" altLang="en-US" sz="1800">
              <a:solidFill>
                <a:srgbClr val="030305"/>
              </a:solidFill>
              <a:latin typeface="楷体_GB2312" pitchFamily="49" charset="-122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6114415" y="2115185"/>
            <a:ext cx="130937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30305"/>
                </a:solidFill>
                <a:latin typeface="华文行楷" pitchFamily="2" charset="-122"/>
                <a:ea typeface="华文行楷" pitchFamily="2" charset="-122"/>
              </a:rPr>
              <a:t>没有过错</a:t>
            </a:r>
            <a:endParaRPr lang="zh-CN" altLang="en-US" sz="1800">
              <a:solidFill>
                <a:srgbClr val="030305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9900" y="2921635"/>
            <a:ext cx="114363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993300"/>
                </a:solidFill>
                <a:latin typeface="隶书" pitchFamily="49" charset="-122"/>
                <a:ea typeface="宋体" panose="02010600030101010101" pitchFamily="2" charset="-122"/>
                <a:sym typeface="+mn-ea"/>
              </a:rPr>
              <a:t>译文：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68630" y="3815080"/>
            <a:ext cx="806386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ym typeface="+mn-ea"/>
              </a:rPr>
              <a:t>        </a:t>
            </a:r>
            <a:r>
              <a:rPr lang="zh-CN" altLang="zh-CN">
                <a:sym typeface="+mn-ea"/>
              </a:rPr>
              <a:t>所以，木头经过墨绳量过（斧锯加工），就能直；刀剑在磨刀石上磨过就能变得锋利，君子广博地学习并且每天都检查反省自己，那么他就会聪明多智，而且行为也就不会有过错了。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 animBg="1" autoUpdateAnimBg="0"/>
      <p:bldP spid="2" grpId="0" bldLvl="0" animBg="1" autoUpdateAnimBg="0"/>
      <p:bldP spid="3" grpId="0" bldLvl="0" animBg="1" autoUpdateAnimBg="0"/>
      <p:bldP spid="4" grpId="0" bldLvl="0"/>
      <p:bldP spid="5" grpId="0" bldLvl="0"/>
      <p:bldP spid="6" grpId="0" bldLvl="0"/>
      <p:bldP spid="7" grpId="0" bldLvl="0"/>
      <p:bldP spid="8" grpId="0" bldLvl="0"/>
      <p:bldP spid="9" grpId="0" bldLvl="0"/>
      <p:bldP spid="10" grpId="0" bldLvl="0"/>
      <p:bldP spid="11" grpId="0" bldLvl="0"/>
      <p:bldP spid="12" grpId="0" bldLvl="0"/>
      <p:bldP spid="13" grpId="0" bldLvl="0"/>
      <p:bldP spid="14" grpId="0" bldLvl="0"/>
      <p:bldP spid="15" grpId="0" bldLvl="0"/>
      <p:bldP spid="16" grpId="0" bldLvl="0"/>
      <p:bldP spid="17" grpId="0" bldLvl="0"/>
      <p:bldP spid="18" grpId="0" bldLvl="0"/>
      <p:bldP spid="19" grpId="0" bldLvl="0"/>
      <p:bldP spid="20" grpId="0" bldLvl="0"/>
      <p:bldP spid="21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7470" y="1159510"/>
            <a:ext cx="3108325" cy="5851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隶书" pitchFamily="49" charset="-122"/>
                <a:ea typeface="宋体" panose="02010600030101010101" pitchFamily="2" charset="-122"/>
                <a:sym typeface="+mn-ea"/>
              </a:rPr>
              <a:t>青，取之于蓝，而青于蓝。冰，水为之，而寒于水。木直中绳，輮以为轮，其曲中规。虽有槁暴，不复挺者，輮使之然也。故木受绳则直。金就砺则利。君子博学而日参省乎己，则知明而行无过矣。</a:t>
            </a:r>
            <a:endParaRPr lang="zh-CN" altLang="en-US" sz="32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隶书" pitchFamily="49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67735" y="1159510"/>
            <a:ext cx="5796915" cy="5851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楷体_GB2312" pitchFamily="49" charset="-122"/>
                <a:sym typeface="+mn-ea"/>
              </a:rPr>
              <a:t>  </a:t>
            </a:r>
            <a:r>
              <a:rPr lang="en-US" altLang="zh-CN" sz="3200">
                <a:latin typeface="楷体_GB2312" pitchFamily="49" charset="-122"/>
                <a:sym typeface="+mn-ea"/>
              </a:rPr>
              <a:t>  </a:t>
            </a:r>
            <a:r>
              <a:rPr lang="zh-CN" altLang="en-US" sz="3200">
                <a:solidFill>
                  <a:schemeClr val="tx1"/>
                </a:solidFill>
                <a:latin typeface="楷体_GB2312" pitchFamily="49" charset="-122"/>
                <a:sym typeface="+mn-ea"/>
              </a:rPr>
              <a:t>靛青是从蓝草里提取的，却比蓝草更青；冰是水凝成的，却比水更寒冷。木头直得合乎墨绳，火烤加工使它成为轮子，它可以弯曲得合乎圆规，即使又晒干了也不会再挺直，这是加工使它如此的。</a:t>
            </a:r>
            <a:r>
              <a:rPr lang="zh-CN" altLang="zh-CN" sz="3200">
                <a:solidFill>
                  <a:schemeClr val="tx1"/>
                </a:solidFill>
                <a:sym typeface="+mn-ea"/>
              </a:rPr>
              <a:t>所以，木头经过墨绳量过（斧锯加工），就能直；刀剑在磨刀石上磨过就能变得锋利。君子广博地学习并且每天都注意对照反省自己，那么他就会聪明多智，而且行为也就不会有过错了。</a:t>
            </a:r>
            <a:r>
              <a:rPr lang="zh-CN" altLang="en-US" sz="3200">
                <a:latin typeface="楷体_GB2312" pitchFamily="49" charset="-122"/>
                <a:sym typeface="+mn-ea"/>
              </a:rPr>
              <a:t> </a:t>
            </a:r>
            <a:endParaRPr lang="zh-CN" altLang="en-US" sz="3200">
              <a:latin typeface="楷体_GB2312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326390"/>
            <a:ext cx="190690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原文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20770" y="326390"/>
            <a:ext cx="2336800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译文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 Box 2"/>
          <p:cNvSpPr txBox="1">
            <a:spLocks noChangeArrowheads="1"/>
          </p:cNvSpPr>
          <p:nvPr/>
        </p:nvSpPr>
        <p:spPr bwMode="auto">
          <a:xfrm>
            <a:off x="609600" y="1219200"/>
            <a:ext cx="1524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学习的意    义</a:t>
            </a:r>
            <a:endParaRPr kumimoji="1" lang="zh-CN" altLang="en-US" sz="320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7523" name="Line 3"/>
          <p:cNvSpPr>
            <a:spLocks noChangeShapeType="1"/>
          </p:cNvSpPr>
          <p:nvPr/>
        </p:nvSpPr>
        <p:spPr bwMode="auto">
          <a:xfrm>
            <a:off x="1295400" y="2286000"/>
            <a:ext cx="0" cy="213360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381000" y="4343400"/>
            <a:ext cx="1905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提高自己改变自己   </a:t>
            </a:r>
            <a:endParaRPr kumimoji="1" lang="zh-CN" altLang="en-US" sz="32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7525" name="AutoShape 5"/>
          <p:cNvSpPr/>
          <p:nvPr/>
        </p:nvSpPr>
        <p:spPr bwMode="auto">
          <a:xfrm>
            <a:off x="2438400" y="762000"/>
            <a:ext cx="381000" cy="5105400"/>
          </a:xfrm>
          <a:prstGeom prst="leftBrace">
            <a:avLst>
              <a:gd name="adj1" fmla="val 111667"/>
              <a:gd name="adj2" fmla="val 50000"/>
            </a:avLst>
          </a:prstGeom>
          <a:noFill/>
          <a:ln w="38100">
            <a:solidFill>
              <a:srgbClr val="FF0066"/>
            </a:solidFill>
            <a:rou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07526" name="Text Box 6"/>
          <p:cNvSpPr txBox="1">
            <a:spLocks noChangeArrowheads="1"/>
          </p:cNvSpPr>
          <p:nvPr/>
        </p:nvSpPr>
        <p:spPr bwMode="auto">
          <a:xfrm>
            <a:off x="2895600" y="457200"/>
            <a:ext cx="3048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青 出 于 蓝</a:t>
            </a:r>
            <a:endParaRPr kumimoji="1" lang="zh-CN" altLang="en-US" sz="32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2971800" y="1600200"/>
            <a:ext cx="2895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冰 寒 于 水</a:t>
            </a:r>
            <a:endParaRPr kumimoji="1" lang="zh-CN" altLang="en-US" sz="32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7528" name="Text Box 8"/>
          <p:cNvSpPr txBox="1">
            <a:spLocks noChangeArrowheads="1"/>
          </p:cNvSpPr>
          <p:nvPr/>
        </p:nvSpPr>
        <p:spPr bwMode="auto">
          <a:xfrm>
            <a:off x="3048000" y="2857500"/>
            <a:ext cx="2743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輮 以 为 轮</a:t>
            </a:r>
            <a:endParaRPr kumimoji="1" lang="zh-CN" altLang="en-US" sz="32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7529" name="Text Box 9"/>
          <p:cNvSpPr txBox="1">
            <a:spLocks noChangeArrowheads="1"/>
          </p:cNvSpPr>
          <p:nvPr/>
        </p:nvSpPr>
        <p:spPr bwMode="auto">
          <a:xfrm>
            <a:off x="2971800" y="4114800"/>
            <a:ext cx="3276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木受绳则直</a:t>
            </a:r>
            <a:endParaRPr kumimoji="1" lang="zh-CN" altLang="en-US" sz="32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7530" name="Text Box 10"/>
          <p:cNvSpPr txBox="1">
            <a:spLocks noChangeArrowheads="1"/>
          </p:cNvSpPr>
          <p:nvPr/>
        </p:nvSpPr>
        <p:spPr bwMode="auto">
          <a:xfrm>
            <a:off x="2971800" y="5486400"/>
            <a:ext cx="3581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金就砺则利</a:t>
            </a:r>
            <a:endParaRPr kumimoji="1" lang="zh-CN" altLang="en-US" sz="32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7531" name="AutoShape 11"/>
          <p:cNvSpPr/>
          <p:nvPr/>
        </p:nvSpPr>
        <p:spPr bwMode="auto">
          <a:xfrm>
            <a:off x="6040120" y="1218565"/>
            <a:ext cx="457200" cy="3423920"/>
          </a:xfrm>
          <a:prstGeom prst="rightBrace">
            <a:avLst>
              <a:gd name="adj1" fmla="val 91667"/>
              <a:gd name="adj2" fmla="val 50380"/>
            </a:avLst>
          </a:prstGeom>
          <a:noFill/>
          <a:ln w="38100">
            <a:solidFill>
              <a:srgbClr val="FF0066"/>
            </a:solidFill>
            <a:rou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07532" name="Line 12"/>
          <p:cNvSpPr>
            <a:spLocks noChangeShapeType="1"/>
          </p:cNvSpPr>
          <p:nvPr/>
        </p:nvSpPr>
        <p:spPr bwMode="auto">
          <a:xfrm>
            <a:off x="6445885" y="2930208"/>
            <a:ext cx="9906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7533" name="Text Box 13"/>
          <p:cNvSpPr txBox="1">
            <a:spLocks noChangeArrowheads="1"/>
          </p:cNvSpPr>
          <p:nvPr/>
        </p:nvSpPr>
        <p:spPr bwMode="auto">
          <a:xfrm>
            <a:off x="6858000" y="1905000"/>
            <a:ext cx="2286000" cy="237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0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君子博学而日参省乎己，则知明而行无过矣</a:t>
            </a:r>
            <a:endParaRPr kumimoji="1" lang="zh-CN" altLang="en-US" sz="300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右大括号 1"/>
          <p:cNvSpPr/>
          <p:nvPr/>
        </p:nvSpPr>
        <p:spPr>
          <a:xfrm>
            <a:off x="5076190" y="764540"/>
            <a:ext cx="215900" cy="115189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右大括号 3"/>
          <p:cNvSpPr/>
          <p:nvPr/>
        </p:nvSpPr>
        <p:spPr>
          <a:xfrm>
            <a:off x="5292090" y="3140710"/>
            <a:ext cx="215900" cy="259207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480685" y="575945"/>
            <a:ext cx="70167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提高自己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622925" y="3639820"/>
            <a:ext cx="41719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改变自己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5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07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3" dur="500"/>
                                        <p:tgtEl>
                                          <p:spTgt spid="10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 autoUpdateAnimBg="0"/>
      <p:bldP spid="107523" grpId="0" bldLvl="0" animBg="1"/>
      <p:bldP spid="107524" grpId="0" autoUpdateAnimBg="0"/>
      <p:bldP spid="107525" grpId="0" bldLvl="0" animBg="1"/>
      <p:bldP spid="107526" grpId="0" autoUpdateAnimBg="0"/>
      <p:bldP spid="107527" grpId="0" autoUpdateAnimBg="0"/>
      <p:bldP spid="107528" grpId="0" autoUpdateAnimBg="0"/>
      <p:bldP spid="107529" grpId="0" autoUpdateAnimBg="0"/>
      <p:bldP spid="107530" grpId="0" autoUpdateAnimBg="0"/>
      <p:bldP spid="107531" grpId="0" bldLvl="0" animBg="1"/>
      <p:bldP spid="107532" grpId="0" bldLvl="0" animBg="1"/>
      <p:bldP spid="107533" grpId="0" autoUpdateAnimBg="0"/>
      <p:bldP spid="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1193800"/>
            <a:ext cx="4375785" cy="5580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框 4"/>
          <p:cNvSpPr txBox="1"/>
          <p:nvPr/>
        </p:nvSpPr>
        <p:spPr>
          <a:xfrm>
            <a:off x="4608830" y="1193800"/>
            <a:ext cx="4535170" cy="508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武汉疫情，一直牵动着国内外人们的心。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前不久，日本舞鹤市驰援大连一批医疗物资，在该批物资的纸箱上，写着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“青山一道同云雨，明月何曾是两乡”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的句子。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       这批写有诗句的物资照片传到微博后，引发热议，不少网友直呼“感动”。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8835" y="343535"/>
            <a:ext cx="763460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“青山一道同云雨，明月何曾是两乡。”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5"/>
          <p:cNvSpPr txBox="1">
            <a:spLocks noChangeArrowheads="1"/>
          </p:cNvSpPr>
          <p:nvPr/>
        </p:nvSpPr>
        <p:spPr bwMode="auto">
          <a:xfrm>
            <a:off x="6948488" y="1052513"/>
            <a:ext cx="912812" cy="3959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b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6" name="Text Box 7"/>
          <p:cNvSpPr txBox="1">
            <a:spLocks noChangeArrowheads="1"/>
          </p:cNvSpPr>
          <p:nvPr/>
        </p:nvSpPr>
        <p:spPr bwMode="auto">
          <a:xfrm>
            <a:off x="6300788" y="981075"/>
            <a:ext cx="3627437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31747" name="Picture 2" descr="图片2"/>
          <p:cNvPicPr>
            <a:picLocks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20638" y="109538"/>
            <a:ext cx="9123362" cy="6748462"/>
          </a:xfrm>
        </p:spPr>
      </p:pic>
      <p:sp>
        <p:nvSpPr>
          <p:cNvPr id="31748" name="Text Box 14"/>
          <p:cNvSpPr txBox="1">
            <a:spLocks noChangeArrowheads="1"/>
          </p:cNvSpPr>
          <p:nvPr/>
        </p:nvSpPr>
        <p:spPr bwMode="auto">
          <a:xfrm>
            <a:off x="0" y="2943225"/>
            <a:ext cx="6604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4000">
              <a:ea typeface="宋体" panose="02010600030101010101" pitchFamily="2" charset="-122"/>
            </a:endParaRPr>
          </a:p>
        </p:txBody>
      </p:sp>
      <p:sp>
        <p:nvSpPr>
          <p:cNvPr id="31749" name="Text Box 15"/>
          <p:cNvSpPr txBox="1">
            <a:spLocks noChangeArrowheads="1"/>
          </p:cNvSpPr>
          <p:nvPr/>
        </p:nvSpPr>
        <p:spPr bwMode="auto">
          <a:xfrm>
            <a:off x="5862638" y="5143500"/>
            <a:ext cx="2022475" cy="59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07950" y="109538"/>
            <a:ext cx="8928100" cy="10147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    吾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尝终日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而思矣，不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如须臾之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所学也；吾尝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跂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而望矣，不如登高之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博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见也。</a:t>
            </a:r>
            <a:endParaRPr lang="en-US" altLang="zh-CN" sz="3000">
              <a:solidFill>
                <a:srgbClr val="000099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55650" y="1341438"/>
            <a:ext cx="79216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尝：</a:t>
            </a:r>
            <a:endParaRPr lang="zh-CN" altLang="en-US" sz="1800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260475" y="1341438"/>
            <a:ext cx="122396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曾经</a:t>
            </a:r>
            <a:endParaRPr lang="zh-CN" altLang="en-US" sz="1800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014538" y="1341438"/>
            <a:ext cx="10810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终日：</a:t>
            </a:r>
            <a:endParaRPr lang="zh-CN" altLang="en-US" sz="1800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700655" y="1341755"/>
            <a:ext cx="72580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整天</a:t>
            </a:r>
            <a:endParaRPr lang="zh-CN" altLang="en-US" sz="180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426460" y="1341755"/>
            <a:ext cx="72072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如：</a:t>
            </a:r>
            <a:endParaRPr lang="zh-CN" altLang="en-US" sz="1800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124960" y="1341755"/>
            <a:ext cx="8940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比得上</a:t>
            </a:r>
            <a:endParaRPr lang="zh-CN" altLang="en-US" sz="1800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154930" y="1341438"/>
            <a:ext cx="1079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须臾：</a:t>
            </a:r>
            <a:endParaRPr lang="zh-CN" altLang="en-US" sz="1800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123305" y="1341755"/>
            <a:ext cx="825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片刻</a:t>
            </a:r>
            <a:endParaRPr lang="zh-CN" altLang="en-US" sz="1800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55333" y="1709738"/>
            <a:ext cx="1079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之：</a:t>
            </a:r>
            <a:endParaRPr lang="zh-CN" altLang="en-US" sz="1800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404938" y="1709738"/>
            <a:ext cx="58308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结构助词，用在主谓之间取消句子的独立性，无实义</a:t>
            </a:r>
            <a:endParaRPr lang="zh-CN" altLang="en-US" sz="1800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53745" y="2078355"/>
            <a:ext cx="10810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跂：</a:t>
            </a:r>
            <a:endParaRPr lang="zh-CN" altLang="en-US" sz="1800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344613" y="2078355"/>
            <a:ext cx="25923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抬起脚跟站着</a:t>
            </a:r>
            <a:endParaRPr lang="zh-CN" altLang="en-US" sz="1800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178810" y="2078038"/>
            <a:ext cx="10810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博：</a:t>
            </a:r>
            <a:endParaRPr lang="zh-CN" altLang="en-US" sz="1800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027805" y="2078038"/>
            <a:ext cx="15113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广泛地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524510" y="2749550"/>
            <a:ext cx="116522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993300"/>
                </a:solidFill>
                <a:latin typeface="隶书" pitchFamily="49" charset="-122"/>
                <a:ea typeface="宋体" panose="02010600030101010101" pitchFamily="2" charset="-122"/>
                <a:sym typeface="+mn-ea"/>
              </a:rPr>
              <a:t>译文：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64820" y="3600450"/>
            <a:ext cx="806704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>
                <a:ea typeface="宋体" panose="02010600030101010101" pitchFamily="2" charset="-122"/>
                <a:sym typeface="+mn-ea"/>
              </a:rPr>
              <a:t>         </a:t>
            </a:r>
            <a:r>
              <a:rPr lang="zh-CN" altLang="zh-CN">
                <a:ea typeface="宋体" panose="02010600030101010101" pitchFamily="2" charset="-122"/>
                <a:sym typeface="+mn-ea"/>
              </a:rPr>
              <a:t>我曾经整天地思考，但是比不上片刻的学习；我曾经踮起脚跟远望，不如登上高处看得广阔。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 autoUpdateAnimBg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7"/>
          <p:cNvSpPr txBox="1">
            <a:spLocks noChangeArrowheads="1"/>
          </p:cNvSpPr>
          <p:nvPr/>
        </p:nvSpPr>
        <p:spPr bwMode="auto">
          <a:xfrm>
            <a:off x="6300788" y="981075"/>
            <a:ext cx="3627437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07950" y="109538"/>
            <a:ext cx="8928100" cy="19380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    登高而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招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，臂非加长也，而见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者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远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；顺风而呼，声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非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加疾也，而闻者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彰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。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假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舆马者，非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利足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也，而致千里；假舟楫者，非能</a:t>
            </a:r>
            <a:r>
              <a:rPr lang="zh-CN" altLang="en-US" sz="28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水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也，而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绝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江河。君子</a:t>
            </a:r>
            <a:r>
              <a:rPr lang="zh-CN" altLang="en-US" sz="3000">
                <a:solidFill>
                  <a:srgbClr val="FF0000"/>
                </a:solidFill>
                <a:latin typeface="隶书" pitchFamily="49" charset="-122"/>
                <a:ea typeface="宋体" panose="02010600030101010101" pitchFamily="2" charset="-122"/>
              </a:rPr>
              <a:t>生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非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异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也，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善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假于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物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也。</a:t>
            </a:r>
            <a:endParaRPr lang="en-US" altLang="zh-CN" sz="3000">
              <a:solidFill>
                <a:srgbClr val="000099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55650" y="2060575"/>
            <a:ext cx="79216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招：</a:t>
            </a:r>
            <a:endParaRPr lang="zh-CN" altLang="en-US" sz="1800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1331913" y="2060575"/>
            <a:ext cx="115252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招手</a:t>
            </a:r>
            <a:endParaRPr lang="zh-CN" altLang="en-US" sz="1800"/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014855" y="2060575"/>
            <a:ext cx="79216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者：</a:t>
            </a:r>
            <a:endParaRPr lang="zh-CN" altLang="en-US" sz="1800"/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618990" y="2060575"/>
            <a:ext cx="108077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在远处</a:t>
            </a:r>
            <a:endParaRPr lang="zh-CN" altLang="en-US" sz="1800"/>
          </a:p>
        </p:txBody>
      </p:sp>
      <p:sp>
        <p:nvSpPr>
          <p:cNvPr id="33799" name="Line 10"/>
          <p:cNvSpPr>
            <a:spLocks noChangeShapeType="1"/>
          </p:cNvSpPr>
          <p:nvPr/>
        </p:nvSpPr>
        <p:spPr bwMode="auto">
          <a:xfrm>
            <a:off x="250825" y="2060575"/>
            <a:ext cx="8569325" cy="0"/>
          </a:xfrm>
          <a:prstGeom prst="line">
            <a:avLst/>
          </a:prstGeom>
          <a:noFill/>
          <a:ln w="38100">
            <a:solidFill>
              <a:srgbClr val="030305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34"/>
          <p:cNvSpPr txBox="1">
            <a:spLocks noChangeArrowheads="1"/>
          </p:cNvSpPr>
          <p:nvPr/>
        </p:nvSpPr>
        <p:spPr bwMode="auto">
          <a:xfrm>
            <a:off x="3935095" y="2047875"/>
            <a:ext cx="79216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远：</a:t>
            </a:r>
            <a:endParaRPr lang="zh-CN" altLang="en-US" sz="1800"/>
          </a:p>
        </p:txBody>
      </p:sp>
      <p:sp>
        <p:nvSpPr>
          <p:cNvPr id="3" name="TextBox 43"/>
          <p:cNvSpPr txBox="1">
            <a:spLocks noChangeArrowheads="1"/>
          </p:cNvSpPr>
          <p:nvPr/>
        </p:nvSpPr>
        <p:spPr bwMode="auto">
          <a:xfrm>
            <a:off x="2683510" y="2060575"/>
            <a:ext cx="118554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/>
              <a:t>… …</a:t>
            </a:r>
            <a:r>
              <a:rPr lang="zh-CN" altLang="en-US" sz="1800"/>
              <a:t>的人</a:t>
            </a:r>
            <a:endParaRPr lang="zh-CN" altLang="en-US" sz="1800"/>
          </a:p>
        </p:txBody>
      </p:sp>
      <p:sp>
        <p:nvSpPr>
          <p:cNvPr id="4" name="TextBox 34"/>
          <p:cNvSpPr txBox="1">
            <a:spLocks noChangeArrowheads="1"/>
          </p:cNvSpPr>
          <p:nvPr/>
        </p:nvSpPr>
        <p:spPr bwMode="auto">
          <a:xfrm>
            <a:off x="5699760" y="2047558"/>
            <a:ext cx="79216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非：</a:t>
            </a:r>
            <a:endParaRPr lang="zh-CN" altLang="en-US" sz="1800"/>
          </a:p>
        </p:txBody>
      </p:sp>
      <p:sp>
        <p:nvSpPr>
          <p:cNvPr id="5" name="TextBox 43"/>
          <p:cNvSpPr txBox="1">
            <a:spLocks noChangeArrowheads="1"/>
          </p:cNvSpPr>
          <p:nvPr/>
        </p:nvSpPr>
        <p:spPr bwMode="auto">
          <a:xfrm>
            <a:off x="6301105" y="2060575"/>
            <a:ext cx="108077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并不是</a:t>
            </a:r>
            <a:endParaRPr lang="zh-CN" altLang="en-US" sz="1800"/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7381875" y="2060258"/>
            <a:ext cx="79216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彰：</a:t>
            </a:r>
            <a:endParaRPr lang="zh-CN" altLang="en-US" sz="1800"/>
          </a:p>
        </p:txBody>
      </p:sp>
      <p:sp>
        <p:nvSpPr>
          <p:cNvPr id="7" name="TextBox 43"/>
          <p:cNvSpPr txBox="1">
            <a:spLocks noChangeArrowheads="1"/>
          </p:cNvSpPr>
          <p:nvPr/>
        </p:nvSpPr>
        <p:spPr bwMode="auto">
          <a:xfrm>
            <a:off x="7936865" y="2047875"/>
            <a:ext cx="75311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清楚</a:t>
            </a:r>
            <a:endParaRPr lang="zh-CN" altLang="en-US" sz="1800"/>
          </a:p>
        </p:txBody>
      </p:sp>
      <p:sp>
        <p:nvSpPr>
          <p:cNvPr id="10" name="TextBox 34"/>
          <p:cNvSpPr txBox="1">
            <a:spLocks noChangeArrowheads="1"/>
          </p:cNvSpPr>
          <p:nvPr/>
        </p:nvSpPr>
        <p:spPr bwMode="auto">
          <a:xfrm>
            <a:off x="735330" y="2823210"/>
            <a:ext cx="79216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生：</a:t>
            </a:r>
            <a:endParaRPr lang="zh-CN" altLang="en-US" sz="1800"/>
          </a:p>
        </p:txBody>
      </p:sp>
      <p:sp>
        <p:nvSpPr>
          <p:cNvPr id="11" name="TextBox 43"/>
          <p:cNvSpPr txBox="1">
            <a:spLocks noChangeArrowheads="1"/>
          </p:cNvSpPr>
          <p:nvPr/>
        </p:nvSpPr>
        <p:spPr bwMode="auto">
          <a:xfrm>
            <a:off x="1337945" y="2823210"/>
            <a:ext cx="253111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同“性”，资质，禀赋</a:t>
            </a:r>
            <a:endParaRPr lang="zh-CN" altLang="en-US" sz="1800"/>
          </a:p>
        </p:txBody>
      </p:sp>
      <p:sp>
        <p:nvSpPr>
          <p:cNvPr id="12" name="TextBox 34"/>
          <p:cNvSpPr txBox="1">
            <a:spLocks noChangeArrowheads="1"/>
          </p:cNvSpPr>
          <p:nvPr/>
        </p:nvSpPr>
        <p:spPr bwMode="auto">
          <a:xfrm>
            <a:off x="4175760" y="2822893"/>
            <a:ext cx="79216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异：</a:t>
            </a:r>
            <a:endParaRPr lang="zh-CN" altLang="en-US" sz="1800"/>
          </a:p>
        </p:txBody>
      </p:sp>
      <p:sp>
        <p:nvSpPr>
          <p:cNvPr id="13" name="TextBox 43"/>
          <p:cNvSpPr txBox="1">
            <a:spLocks noChangeArrowheads="1"/>
          </p:cNvSpPr>
          <p:nvPr/>
        </p:nvSpPr>
        <p:spPr bwMode="auto">
          <a:xfrm>
            <a:off x="5041265" y="2823210"/>
            <a:ext cx="16814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不同，差别</a:t>
            </a:r>
            <a:endParaRPr lang="zh-CN" altLang="en-US" sz="1800"/>
          </a:p>
        </p:txBody>
      </p:sp>
      <p:sp>
        <p:nvSpPr>
          <p:cNvPr id="14" name="TextBox 34"/>
          <p:cNvSpPr txBox="1">
            <a:spLocks noChangeArrowheads="1"/>
          </p:cNvSpPr>
          <p:nvPr/>
        </p:nvSpPr>
        <p:spPr bwMode="auto">
          <a:xfrm>
            <a:off x="6731318" y="2836228"/>
            <a:ext cx="792162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善：</a:t>
            </a:r>
            <a:endParaRPr lang="zh-CN" altLang="en-US" sz="1800"/>
          </a:p>
        </p:txBody>
      </p:sp>
      <p:sp>
        <p:nvSpPr>
          <p:cNvPr id="15" name="TextBox 34"/>
          <p:cNvSpPr txBox="1">
            <a:spLocks noChangeArrowheads="1"/>
          </p:cNvSpPr>
          <p:nvPr/>
        </p:nvSpPr>
        <p:spPr bwMode="auto">
          <a:xfrm>
            <a:off x="7741920" y="2836545"/>
            <a:ext cx="74612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擅长</a:t>
            </a:r>
            <a:endParaRPr lang="zh-CN" altLang="en-US" sz="1800"/>
          </a:p>
        </p:txBody>
      </p:sp>
      <p:sp>
        <p:nvSpPr>
          <p:cNvPr id="16" name="TextBox 34"/>
          <p:cNvSpPr txBox="1">
            <a:spLocks noChangeArrowheads="1"/>
          </p:cNvSpPr>
          <p:nvPr/>
        </p:nvSpPr>
        <p:spPr bwMode="auto">
          <a:xfrm>
            <a:off x="735013" y="3204845"/>
            <a:ext cx="792162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物：</a:t>
            </a:r>
            <a:endParaRPr lang="zh-CN" altLang="en-US" sz="1800"/>
          </a:p>
        </p:txBody>
      </p:sp>
      <p:sp>
        <p:nvSpPr>
          <p:cNvPr id="18" name="TextBox 34"/>
          <p:cNvSpPr txBox="1">
            <a:spLocks noChangeArrowheads="1"/>
          </p:cNvSpPr>
          <p:nvPr/>
        </p:nvSpPr>
        <p:spPr bwMode="auto">
          <a:xfrm>
            <a:off x="1285240" y="3204845"/>
            <a:ext cx="454977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/>
              <a:t>外物，指各种客观条件</a:t>
            </a:r>
            <a:endParaRPr lang="zh-CN" altLang="en-US" sz="1800"/>
          </a:p>
        </p:txBody>
      </p:sp>
      <p:sp>
        <p:nvSpPr>
          <p:cNvPr id="19" name="文本框 18"/>
          <p:cNvSpPr txBox="1"/>
          <p:nvPr/>
        </p:nvSpPr>
        <p:spPr>
          <a:xfrm>
            <a:off x="735330" y="2483485"/>
            <a:ext cx="812800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/>
              <a:t>假：</a:t>
            </a:r>
            <a:endParaRPr lang="zh-CN" altLang="en-US" sz="1800"/>
          </a:p>
        </p:txBody>
      </p:sp>
      <p:sp>
        <p:nvSpPr>
          <p:cNvPr id="21" name="文本框 20"/>
          <p:cNvSpPr txBox="1"/>
          <p:nvPr/>
        </p:nvSpPr>
        <p:spPr>
          <a:xfrm>
            <a:off x="1332230" y="2483485"/>
            <a:ext cx="739140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/>
              <a:t>借助</a:t>
            </a:r>
            <a:endParaRPr lang="zh-CN" altLang="en-US" sz="1800"/>
          </a:p>
        </p:txBody>
      </p:sp>
      <p:sp>
        <p:nvSpPr>
          <p:cNvPr id="22" name="文本框 21"/>
          <p:cNvSpPr txBox="1"/>
          <p:nvPr/>
        </p:nvSpPr>
        <p:spPr>
          <a:xfrm>
            <a:off x="4357370" y="2483485"/>
            <a:ext cx="683895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/>
              <a:t>水：</a:t>
            </a:r>
            <a:endParaRPr lang="zh-CN" altLang="en-US" sz="1800"/>
          </a:p>
        </p:txBody>
      </p:sp>
      <p:sp>
        <p:nvSpPr>
          <p:cNvPr id="23" name="文本框 22"/>
          <p:cNvSpPr txBox="1"/>
          <p:nvPr/>
        </p:nvSpPr>
        <p:spPr>
          <a:xfrm>
            <a:off x="5041265" y="2483485"/>
            <a:ext cx="2229485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/>
              <a:t>名词作动词，游水</a:t>
            </a:r>
            <a:endParaRPr lang="zh-CN" altLang="en-US" sz="1800"/>
          </a:p>
        </p:txBody>
      </p:sp>
      <p:sp>
        <p:nvSpPr>
          <p:cNvPr id="24" name="文本框 23"/>
          <p:cNvSpPr txBox="1"/>
          <p:nvPr/>
        </p:nvSpPr>
        <p:spPr>
          <a:xfrm>
            <a:off x="7195820" y="2483485"/>
            <a:ext cx="646430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/>
              <a:t>绝：</a:t>
            </a:r>
            <a:endParaRPr lang="zh-CN" altLang="en-US" sz="1800"/>
          </a:p>
        </p:txBody>
      </p:sp>
      <p:sp>
        <p:nvSpPr>
          <p:cNvPr id="25" name="文本框 24"/>
          <p:cNvSpPr txBox="1"/>
          <p:nvPr/>
        </p:nvSpPr>
        <p:spPr>
          <a:xfrm>
            <a:off x="7734935" y="2483485"/>
            <a:ext cx="955040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/>
              <a:t>横渡</a:t>
            </a:r>
            <a:endParaRPr lang="zh-CN" altLang="en-US" sz="1800"/>
          </a:p>
        </p:txBody>
      </p:sp>
      <p:sp>
        <p:nvSpPr>
          <p:cNvPr id="26" name="文本框 25"/>
          <p:cNvSpPr txBox="1"/>
          <p:nvPr/>
        </p:nvSpPr>
        <p:spPr>
          <a:xfrm>
            <a:off x="2071370" y="2483485"/>
            <a:ext cx="803275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/>
              <a:t>利足：</a:t>
            </a:r>
            <a:endParaRPr lang="zh-CN" altLang="en-US" sz="1800"/>
          </a:p>
        </p:txBody>
      </p:sp>
      <p:sp>
        <p:nvSpPr>
          <p:cNvPr id="27" name="文本框 26"/>
          <p:cNvSpPr txBox="1"/>
          <p:nvPr/>
        </p:nvSpPr>
        <p:spPr>
          <a:xfrm>
            <a:off x="2941320" y="2483485"/>
            <a:ext cx="1355725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/>
              <a:t>脚走得快</a:t>
            </a:r>
            <a:endParaRPr lang="zh-CN" altLang="en-US" sz="1800"/>
          </a:p>
        </p:txBody>
      </p:sp>
      <p:sp>
        <p:nvSpPr>
          <p:cNvPr id="28" name="文本框 27"/>
          <p:cNvSpPr txBox="1"/>
          <p:nvPr/>
        </p:nvSpPr>
        <p:spPr>
          <a:xfrm>
            <a:off x="107950" y="3573145"/>
            <a:ext cx="104838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993300"/>
                </a:solidFill>
                <a:latin typeface="隶书" pitchFamily="49" charset="-122"/>
                <a:ea typeface="宋体" panose="02010600030101010101" pitchFamily="2" charset="-122"/>
                <a:sym typeface="+mn-ea"/>
              </a:rPr>
              <a:t>译文：</a:t>
            </a:r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02895" y="4023995"/>
            <a:ext cx="805688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ym typeface="+mn-ea"/>
              </a:rPr>
              <a:t>         </a:t>
            </a:r>
            <a:r>
              <a:rPr lang="zh-CN" altLang="zh-CN">
                <a:sym typeface="+mn-ea"/>
              </a:rPr>
              <a:t>登上高处招手，手臂并没有加长，然而远处的人也看得见；顺着风向呼喊，声音并不是更响亮，但听的人却听得很清楚。借助于车马的人，并不是行走得更迅速，却能远达千里；借助于舟船的人，并不是能够游水，却能渡过江河。君子的本性和别人的并没有什么不同，只是善于借助、利用外物罢了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 autoUpdateAnimBg="0"/>
      <p:bldP spid="20" grpId="0"/>
      <p:bldP spid="34" grpId="0"/>
      <p:bldP spid="35" grpId="0"/>
      <p:bldP spid="44" grpId="0"/>
      <p:bldP spid="2" grpId="0"/>
      <p:bldP spid="3" grpId="0"/>
      <p:bldP spid="4" grpId="0"/>
      <p:bldP spid="5" grpId="0"/>
      <p:bldP spid="6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1186180"/>
            <a:ext cx="3159125" cy="5513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  <a:sym typeface="+mn-ea"/>
              </a:rPr>
              <a:t>吾尝终日而思矣，不如须臾之所学也；吾尝跂而望矣，不如登高之博见也。登高而招，臂非加长也，而见者远；顺风而呼，声非加疾也，而闻者彰。假舆马者，非利足也，而致千里；假舟楫者，非能水也，而绝江河。君子性非异也，善假于物也。</a:t>
            </a:r>
            <a:endParaRPr lang="zh-CN" altLang="en-US" sz="2800">
              <a:solidFill>
                <a:srgbClr val="000099"/>
              </a:solidFill>
              <a:latin typeface="隶书" pitchFamily="49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27070" y="1186180"/>
            <a:ext cx="5968365" cy="5851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>
                <a:ea typeface="宋体" panose="02010600030101010101" pitchFamily="2" charset="-122"/>
                <a:sym typeface="+mn-ea"/>
              </a:rPr>
              <a:t>我曾经整天地思考，但是比不上片刻的学习；我曾经踮起脚跟远望，不如登上高处看得广阔。</a:t>
            </a:r>
            <a:r>
              <a:rPr lang="zh-CN" altLang="zh-CN" sz="3200">
                <a:sym typeface="+mn-ea"/>
              </a:rPr>
              <a:t>登上高处招手，手臂并没有加长，然而远处的人也看得见；顺着风向呼喊，声音并不是更响亮，但听的人却听得很清楚。借助于车马的人，并不是行走得更便利迅速，却能运达千里；借助于舟船的人，并不是能够游水，却能渡过江河。君子的本性和别人的并没有什么不同，只是善于借助、利用外物罢了。</a:t>
            </a:r>
            <a:endParaRPr lang="zh-CN" altLang="zh-CN" sz="32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653415"/>
            <a:ext cx="1443990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原文</a:t>
            </a:r>
            <a:endParaRPr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24730" y="653415"/>
            <a:ext cx="1577340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译文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ext Box 2"/>
          <p:cNvSpPr txBox="1">
            <a:spLocks noChangeArrowheads="1"/>
          </p:cNvSpPr>
          <p:nvPr/>
        </p:nvSpPr>
        <p:spPr bwMode="auto">
          <a:xfrm>
            <a:off x="381000" y="1295400"/>
            <a:ext cx="16764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学习的作    用</a:t>
            </a:r>
            <a:endParaRPr kumimoji="1"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0595" name="Line 3"/>
          <p:cNvSpPr>
            <a:spLocks noChangeShapeType="1"/>
          </p:cNvSpPr>
          <p:nvPr/>
        </p:nvSpPr>
        <p:spPr bwMode="auto">
          <a:xfrm>
            <a:off x="1066800" y="2438400"/>
            <a:ext cx="0" cy="1600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492760" y="4279265"/>
            <a:ext cx="2056130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弥补不</a:t>
            </a:r>
            <a:r>
              <a:rPr kumimoji="1" lang="zh-CN" altLang="en-US" sz="320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足</a:t>
            </a:r>
            <a:endParaRPr kumimoji="1" lang="zh-CN" altLang="en-US" sz="320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达到目标</a:t>
            </a:r>
            <a:endParaRPr kumimoji="1" lang="zh-CN" altLang="en-US" sz="320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0597" name="AutoShape 5"/>
          <p:cNvSpPr/>
          <p:nvPr/>
        </p:nvSpPr>
        <p:spPr bwMode="auto">
          <a:xfrm>
            <a:off x="1600200" y="914400"/>
            <a:ext cx="609600" cy="4953000"/>
          </a:xfrm>
          <a:prstGeom prst="leftBrace">
            <a:avLst>
              <a:gd name="adj1" fmla="val 67708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2286000" y="762000"/>
            <a:ext cx="3733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跂 而 望</a:t>
            </a:r>
            <a:endParaRPr kumimoji="1" lang="zh-CN" altLang="en-US" sz="320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0599" name="Line 7"/>
          <p:cNvSpPr>
            <a:spLocks noChangeShapeType="1"/>
          </p:cNvSpPr>
          <p:nvPr/>
        </p:nvSpPr>
        <p:spPr bwMode="auto">
          <a:xfrm>
            <a:off x="3886200" y="1066800"/>
            <a:ext cx="762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0600" name="Text Box 8"/>
          <p:cNvSpPr txBox="1">
            <a:spLocks noChangeArrowheads="1"/>
          </p:cNvSpPr>
          <p:nvPr/>
        </p:nvSpPr>
        <p:spPr bwMode="auto">
          <a:xfrm>
            <a:off x="4876800" y="838200"/>
            <a:ext cx="3048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不如登高</a:t>
            </a:r>
            <a:endParaRPr kumimoji="1" lang="zh-CN" altLang="en-US" sz="320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9"/>
          <p:cNvGrpSpPr/>
          <p:nvPr/>
        </p:nvGrpSpPr>
        <p:grpSpPr bwMode="auto">
          <a:xfrm>
            <a:off x="2209800" y="2133600"/>
            <a:ext cx="2667000" cy="4008438"/>
            <a:chOff x="1488" y="1344"/>
            <a:chExt cx="1680" cy="2525"/>
          </a:xfrm>
        </p:grpSpPr>
        <p:sp>
          <p:nvSpPr>
            <p:cNvPr id="56342" name="Text Box 10"/>
            <p:cNvSpPr txBox="1">
              <a:spLocks noChangeArrowheads="1"/>
            </p:cNvSpPr>
            <p:nvPr/>
          </p:nvSpPr>
          <p:spPr bwMode="auto">
            <a:xfrm>
              <a:off x="1488" y="1344"/>
              <a:ext cx="1392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kumimoji="1" lang="zh-CN" altLang="en-US" sz="32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登高而招</a:t>
              </a:r>
              <a:endParaRPr kumimoji="1" lang="zh-CN" altLang="en-US" sz="320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6343" name="Text Box 11"/>
            <p:cNvSpPr txBox="1">
              <a:spLocks noChangeArrowheads="1"/>
            </p:cNvSpPr>
            <p:nvPr/>
          </p:nvSpPr>
          <p:spPr bwMode="auto">
            <a:xfrm>
              <a:off x="1536" y="2064"/>
              <a:ext cx="1536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kumimoji="1" lang="zh-CN" altLang="en-US" sz="32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顺风而呼</a:t>
              </a:r>
              <a:endParaRPr kumimoji="1" lang="zh-CN" altLang="en-US" sz="320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6344" name="Text Box 12"/>
            <p:cNvSpPr txBox="1">
              <a:spLocks noChangeArrowheads="1"/>
            </p:cNvSpPr>
            <p:nvPr/>
          </p:nvSpPr>
          <p:spPr bwMode="auto">
            <a:xfrm>
              <a:off x="1536" y="2832"/>
              <a:ext cx="1488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kumimoji="1" lang="zh-CN" altLang="en-US" sz="3200">
                  <a:solidFill>
                    <a:srgbClr val="3333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假  舆 马</a:t>
              </a:r>
              <a:endParaRPr kumimoji="1" lang="zh-CN" altLang="en-US" sz="3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6345" name="Text Box 13"/>
            <p:cNvSpPr txBox="1">
              <a:spLocks noChangeArrowheads="1"/>
            </p:cNvSpPr>
            <p:nvPr/>
          </p:nvSpPr>
          <p:spPr bwMode="auto">
            <a:xfrm>
              <a:off x="1536" y="3504"/>
              <a:ext cx="1632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kumimoji="1" lang="zh-CN" altLang="en-US" sz="3200">
                  <a:solidFill>
                    <a:srgbClr val="3333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假  舟 楫</a:t>
              </a:r>
              <a:endParaRPr kumimoji="1" lang="zh-CN" altLang="en-US" sz="3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14"/>
          <p:cNvGrpSpPr/>
          <p:nvPr/>
        </p:nvGrpSpPr>
        <p:grpSpPr bwMode="auto">
          <a:xfrm>
            <a:off x="4114800" y="2438400"/>
            <a:ext cx="1066800" cy="3429000"/>
            <a:chOff x="3072" y="1536"/>
            <a:chExt cx="672" cy="2160"/>
          </a:xfrm>
        </p:grpSpPr>
        <p:sp>
          <p:nvSpPr>
            <p:cNvPr id="56338" name="Line 15"/>
            <p:cNvSpPr>
              <a:spLocks noChangeShapeType="1"/>
            </p:cNvSpPr>
            <p:nvPr/>
          </p:nvSpPr>
          <p:spPr bwMode="auto">
            <a:xfrm>
              <a:off x="3120" y="1536"/>
              <a:ext cx="57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9" name="Line 16"/>
            <p:cNvSpPr>
              <a:spLocks noChangeShapeType="1"/>
            </p:cNvSpPr>
            <p:nvPr/>
          </p:nvSpPr>
          <p:spPr bwMode="auto">
            <a:xfrm>
              <a:off x="3216" y="2256"/>
              <a:ext cx="4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0" name="Line 17"/>
            <p:cNvSpPr>
              <a:spLocks noChangeShapeType="1"/>
            </p:cNvSpPr>
            <p:nvPr/>
          </p:nvSpPr>
          <p:spPr bwMode="auto">
            <a:xfrm>
              <a:off x="3072" y="3072"/>
              <a:ext cx="62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1" name="Line 18"/>
            <p:cNvSpPr>
              <a:spLocks noChangeShapeType="1"/>
            </p:cNvSpPr>
            <p:nvPr/>
          </p:nvSpPr>
          <p:spPr bwMode="auto">
            <a:xfrm>
              <a:off x="3120" y="3696"/>
              <a:ext cx="62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19"/>
          <p:cNvGrpSpPr/>
          <p:nvPr/>
        </p:nvGrpSpPr>
        <p:grpSpPr bwMode="auto">
          <a:xfrm>
            <a:off x="5334000" y="2057400"/>
            <a:ext cx="1524000" cy="4160838"/>
            <a:chOff x="3360" y="1296"/>
            <a:chExt cx="960" cy="2621"/>
          </a:xfrm>
        </p:grpSpPr>
        <p:sp>
          <p:nvSpPr>
            <p:cNvPr id="56334" name="Text Box 20"/>
            <p:cNvSpPr txBox="1">
              <a:spLocks noChangeArrowheads="1"/>
            </p:cNvSpPr>
            <p:nvPr/>
          </p:nvSpPr>
          <p:spPr bwMode="auto">
            <a:xfrm>
              <a:off x="3360" y="1296"/>
              <a:ext cx="912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kumimoji="1" lang="zh-CN" altLang="en-US" sz="32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见者远</a:t>
              </a:r>
              <a:endParaRPr kumimoji="1" lang="zh-CN" altLang="en-US" sz="320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6335" name="Text Box 21"/>
            <p:cNvSpPr txBox="1">
              <a:spLocks noChangeArrowheads="1"/>
            </p:cNvSpPr>
            <p:nvPr/>
          </p:nvSpPr>
          <p:spPr bwMode="auto">
            <a:xfrm>
              <a:off x="3360" y="2064"/>
              <a:ext cx="960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kumimoji="1" lang="zh-CN" altLang="en-US" sz="32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闻者彰</a:t>
              </a:r>
              <a:endParaRPr kumimoji="1" lang="zh-CN" altLang="en-US" sz="320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6336" name="Text Box 22"/>
            <p:cNvSpPr txBox="1">
              <a:spLocks noChangeArrowheads="1"/>
            </p:cNvSpPr>
            <p:nvPr/>
          </p:nvSpPr>
          <p:spPr bwMode="auto">
            <a:xfrm>
              <a:off x="3408" y="2832"/>
              <a:ext cx="912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kumimoji="1" lang="zh-CN" altLang="en-US" sz="32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致千里</a:t>
              </a:r>
              <a:endParaRPr kumimoji="1" lang="zh-CN" altLang="en-US" sz="320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6337" name="Text Box 23"/>
            <p:cNvSpPr txBox="1">
              <a:spLocks noChangeArrowheads="1"/>
            </p:cNvSpPr>
            <p:nvPr/>
          </p:nvSpPr>
          <p:spPr bwMode="auto">
            <a:xfrm>
              <a:off x="3408" y="3552"/>
              <a:ext cx="912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kumimoji="1" lang="zh-CN" altLang="en-US" sz="32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绝江河</a:t>
              </a:r>
              <a:endParaRPr kumimoji="1" lang="zh-CN" altLang="en-US" sz="320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0616" name="AutoShape 24"/>
          <p:cNvSpPr/>
          <p:nvPr/>
        </p:nvSpPr>
        <p:spPr bwMode="auto">
          <a:xfrm>
            <a:off x="6934200" y="1021080"/>
            <a:ext cx="457200" cy="5029200"/>
          </a:xfrm>
          <a:prstGeom prst="rightBrace">
            <a:avLst>
              <a:gd name="adj1" fmla="val 91667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10617" name="Line 25"/>
          <p:cNvSpPr>
            <a:spLocks noChangeShapeType="1"/>
          </p:cNvSpPr>
          <p:nvPr/>
        </p:nvSpPr>
        <p:spPr bwMode="auto">
          <a:xfrm flipV="1">
            <a:off x="7391400" y="3505200"/>
            <a:ext cx="609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0618" name="Text Box 26"/>
          <p:cNvSpPr txBox="1">
            <a:spLocks noChangeArrowheads="1"/>
          </p:cNvSpPr>
          <p:nvPr/>
        </p:nvSpPr>
        <p:spPr bwMode="auto">
          <a:xfrm>
            <a:off x="8077200" y="2514600"/>
            <a:ext cx="762000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善假于物</a:t>
            </a:r>
            <a:endParaRPr kumimoji="1"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10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110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0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0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 autoUpdateAnimBg="0"/>
      <p:bldP spid="110595" grpId="0" bldLvl="0" animBg="1"/>
      <p:bldP spid="110596" grpId="0" autoUpdateAnimBg="0"/>
      <p:bldP spid="110597" grpId="0" bldLvl="0" animBg="1"/>
      <p:bldP spid="110598" grpId="0" autoUpdateAnimBg="0"/>
      <p:bldP spid="110599" grpId="0" bldLvl="0" animBg="1"/>
      <p:bldP spid="110600" grpId="0" autoUpdateAnimBg="0"/>
      <p:bldP spid="110616" grpId="0" bldLvl="0" animBg="1"/>
      <p:bldP spid="110617" grpId="0" bldLvl="0" animBg="1"/>
      <p:bldP spid="110618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5"/>
          <p:cNvSpPr txBox="1">
            <a:spLocks noChangeArrowheads="1"/>
          </p:cNvSpPr>
          <p:nvPr/>
        </p:nvSpPr>
        <p:spPr bwMode="auto">
          <a:xfrm>
            <a:off x="6948488" y="1052513"/>
            <a:ext cx="912812" cy="3959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b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2" name="Text Box 7"/>
          <p:cNvSpPr txBox="1">
            <a:spLocks noChangeArrowheads="1"/>
          </p:cNvSpPr>
          <p:nvPr/>
        </p:nvSpPr>
        <p:spPr bwMode="auto">
          <a:xfrm>
            <a:off x="6300788" y="981075"/>
            <a:ext cx="3627437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35843" name="Picture 2" descr="图片2"/>
          <p:cNvPicPr>
            <a:picLocks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-26988"/>
            <a:ext cx="9123363" cy="6858001"/>
          </a:xfrm>
        </p:spPr>
      </p:pic>
      <p:sp>
        <p:nvSpPr>
          <p:cNvPr id="35844" name="Text Box 14"/>
          <p:cNvSpPr txBox="1">
            <a:spLocks noChangeArrowheads="1"/>
          </p:cNvSpPr>
          <p:nvPr/>
        </p:nvSpPr>
        <p:spPr bwMode="auto">
          <a:xfrm>
            <a:off x="0" y="2943225"/>
            <a:ext cx="6604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4000">
              <a:ea typeface="宋体" panose="02010600030101010101" pitchFamily="2" charset="-122"/>
            </a:endParaRPr>
          </a:p>
        </p:txBody>
      </p:sp>
      <p:sp>
        <p:nvSpPr>
          <p:cNvPr id="35845" name="Text Box 15"/>
          <p:cNvSpPr txBox="1">
            <a:spLocks noChangeArrowheads="1"/>
          </p:cNvSpPr>
          <p:nvPr/>
        </p:nvSpPr>
        <p:spPr bwMode="auto">
          <a:xfrm>
            <a:off x="5862638" y="5143500"/>
            <a:ext cx="2022475" cy="59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07950" y="109538"/>
            <a:ext cx="8928100" cy="10147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    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积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土成山，风雨兴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焉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；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积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水成渊，蛟龙生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焉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；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积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善成德，而神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明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自得，圣</a:t>
            </a:r>
            <a:r>
              <a:rPr lang="zh-CN" altLang="en-US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心</a:t>
            </a: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备焉。</a:t>
            </a:r>
            <a:endParaRPr lang="en-US" altLang="zh-CN" sz="3000">
              <a:solidFill>
                <a:srgbClr val="000099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55650" y="1341438"/>
            <a:ext cx="7921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积：</a:t>
            </a:r>
            <a:endParaRPr lang="zh-CN" altLang="en-US" sz="2800"/>
          </a:p>
        </p:txBody>
      </p:sp>
      <p:sp>
        <p:nvSpPr>
          <p:cNvPr id="2" name="TextBox 19"/>
          <p:cNvSpPr txBox="1">
            <a:spLocks noChangeArrowheads="1"/>
          </p:cNvSpPr>
          <p:nvPr/>
        </p:nvSpPr>
        <p:spPr bwMode="auto">
          <a:xfrm>
            <a:off x="1547813" y="1341438"/>
            <a:ext cx="10795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堆积</a:t>
            </a:r>
            <a:endParaRPr lang="zh-CN" altLang="en-US" sz="2800"/>
          </a:p>
        </p:txBody>
      </p:sp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2627630" y="1341438"/>
            <a:ext cx="9366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焉：</a:t>
            </a:r>
            <a:endParaRPr lang="zh-CN" altLang="en-US" sz="2800"/>
          </a:p>
        </p:txBody>
      </p:sp>
      <p:sp>
        <p:nvSpPr>
          <p:cNvPr id="4" name="TextBox 19"/>
          <p:cNvSpPr txBox="1">
            <a:spLocks noChangeArrowheads="1"/>
          </p:cNvSpPr>
          <p:nvPr/>
        </p:nvSpPr>
        <p:spPr bwMode="auto">
          <a:xfrm>
            <a:off x="3235960" y="1338580"/>
            <a:ext cx="40322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“于之”合音，从这儿</a:t>
            </a:r>
            <a:endParaRPr lang="zh-CN" altLang="en-US" sz="2800"/>
          </a:p>
        </p:txBody>
      </p:sp>
      <p:sp>
        <p:nvSpPr>
          <p:cNvPr id="5" name="TextBox 19"/>
          <p:cNvSpPr txBox="1">
            <a:spLocks noChangeArrowheads="1"/>
          </p:cNvSpPr>
          <p:nvPr/>
        </p:nvSpPr>
        <p:spPr bwMode="auto">
          <a:xfrm>
            <a:off x="7184073" y="1332865"/>
            <a:ext cx="9366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积：</a:t>
            </a:r>
            <a:endParaRPr lang="zh-CN" altLang="en-US" sz="2800"/>
          </a:p>
        </p:txBody>
      </p:sp>
      <p:sp>
        <p:nvSpPr>
          <p:cNvPr id="6" name="TextBox 19"/>
          <p:cNvSpPr txBox="1">
            <a:spLocks noChangeArrowheads="1"/>
          </p:cNvSpPr>
          <p:nvPr/>
        </p:nvSpPr>
        <p:spPr bwMode="auto">
          <a:xfrm>
            <a:off x="7919720" y="1344295"/>
            <a:ext cx="12039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汇聚</a:t>
            </a:r>
            <a:endParaRPr lang="zh-CN" altLang="en-US" sz="2800"/>
          </a:p>
        </p:txBody>
      </p:sp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755650" y="1866265"/>
            <a:ext cx="9366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积：</a:t>
            </a:r>
            <a:endParaRPr lang="zh-CN" altLang="en-US" sz="2800"/>
          </a:p>
        </p:txBody>
      </p:sp>
      <p:sp>
        <p:nvSpPr>
          <p:cNvPr id="8" name="TextBox 19"/>
          <p:cNvSpPr txBox="1">
            <a:spLocks noChangeArrowheads="1"/>
          </p:cNvSpPr>
          <p:nvPr/>
        </p:nvSpPr>
        <p:spPr bwMode="auto">
          <a:xfrm>
            <a:off x="1499870" y="1854835"/>
            <a:ext cx="11277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积累</a:t>
            </a:r>
            <a:endParaRPr lang="zh-CN" altLang="en-US" sz="2800"/>
          </a:p>
        </p:txBody>
      </p:sp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2627630" y="1854835"/>
            <a:ext cx="9366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神明：</a:t>
            </a:r>
            <a:endParaRPr lang="zh-CN" altLang="en-US" sz="2800"/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3747770" y="1857375"/>
            <a:ext cx="18973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人的智慧</a:t>
            </a:r>
            <a:endParaRPr lang="zh-CN" altLang="en-US" sz="2800"/>
          </a:p>
        </p:txBody>
      </p:sp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5750560" y="1854518"/>
            <a:ext cx="9366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心：</a:t>
            </a:r>
            <a:endParaRPr lang="zh-CN" altLang="en-US" sz="2800"/>
          </a:p>
        </p:txBody>
      </p:sp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6629400" y="1857375"/>
            <a:ext cx="98615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思想</a:t>
            </a:r>
            <a:endParaRPr lang="zh-CN" altLang="en-US" sz="2800"/>
          </a:p>
        </p:txBody>
      </p:sp>
      <p:sp>
        <p:nvSpPr>
          <p:cNvPr id="35859" name="Line 10"/>
          <p:cNvSpPr>
            <a:spLocks noChangeShapeType="1"/>
          </p:cNvSpPr>
          <p:nvPr/>
        </p:nvSpPr>
        <p:spPr bwMode="auto">
          <a:xfrm>
            <a:off x="250825" y="1125538"/>
            <a:ext cx="8569325" cy="0"/>
          </a:xfrm>
          <a:prstGeom prst="line">
            <a:avLst/>
          </a:prstGeom>
          <a:noFill/>
          <a:ln w="38100">
            <a:solidFill>
              <a:srgbClr val="030305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2085" y="2551430"/>
            <a:ext cx="118872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993300"/>
                </a:solidFill>
                <a:latin typeface="隶书" pitchFamily="49" charset="-122"/>
                <a:ea typeface="宋体" panose="02010600030101010101" pitchFamily="2" charset="-122"/>
                <a:sym typeface="+mn-ea"/>
              </a:rPr>
              <a:t>译文：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93725" y="3444875"/>
            <a:ext cx="765048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>
                <a:sym typeface="+mn-ea"/>
              </a:rPr>
              <a:t>         </a:t>
            </a:r>
            <a:r>
              <a:rPr lang="zh-CN" altLang="zh-CN">
                <a:sym typeface="+mn-ea"/>
              </a:rPr>
              <a:t>堆积土堆成了高山，风雨就从这里兴起了；汇集水流成为深渊，蛟龙就从这儿产生了；积累善行成为美德，人就会达到高度的智慧，也就具有了圣人的精神境界。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 autoUpdateAnimBg="0"/>
      <p:bldP spid="20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5"/>
          <p:cNvSpPr txBox="1">
            <a:spLocks noChangeArrowheads="1"/>
          </p:cNvSpPr>
          <p:nvPr/>
        </p:nvSpPr>
        <p:spPr bwMode="auto">
          <a:xfrm>
            <a:off x="6948488" y="1052513"/>
            <a:ext cx="912812" cy="3959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b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0" name="Text Box 7"/>
          <p:cNvSpPr txBox="1">
            <a:spLocks noChangeArrowheads="1"/>
          </p:cNvSpPr>
          <p:nvPr/>
        </p:nvSpPr>
        <p:spPr bwMode="auto">
          <a:xfrm>
            <a:off x="6300788" y="981075"/>
            <a:ext cx="3627437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37891" name="Picture 2" descr="图片2"/>
          <p:cNvPicPr>
            <a:picLocks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20638" y="0"/>
            <a:ext cx="9123362" cy="6858000"/>
          </a:xfrm>
        </p:spPr>
      </p:pic>
      <p:sp>
        <p:nvSpPr>
          <p:cNvPr id="37892" name="Text Box 14"/>
          <p:cNvSpPr txBox="1">
            <a:spLocks noChangeArrowheads="1"/>
          </p:cNvSpPr>
          <p:nvPr/>
        </p:nvSpPr>
        <p:spPr bwMode="auto">
          <a:xfrm>
            <a:off x="0" y="2943225"/>
            <a:ext cx="6604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4000">
              <a:ea typeface="宋体" panose="02010600030101010101" pitchFamily="2" charset="-122"/>
            </a:endParaRPr>
          </a:p>
        </p:txBody>
      </p:sp>
      <p:sp>
        <p:nvSpPr>
          <p:cNvPr id="37893" name="Text Box 15"/>
          <p:cNvSpPr txBox="1">
            <a:spLocks noChangeArrowheads="1"/>
          </p:cNvSpPr>
          <p:nvPr/>
        </p:nvSpPr>
        <p:spPr bwMode="auto">
          <a:xfrm>
            <a:off x="5862638" y="5143500"/>
            <a:ext cx="2022475" cy="59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07950" y="109538"/>
            <a:ext cx="8928100" cy="14763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    </a:t>
            </a:r>
            <a:r>
              <a:rPr lang="zh-CN" altLang="zh-CN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故</a:t>
            </a:r>
            <a:r>
              <a:rPr lang="zh-CN" altLang="zh-CN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不积</a:t>
            </a:r>
            <a:r>
              <a:rPr lang="zh-CN" altLang="zh-CN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跬步</a:t>
            </a:r>
            <a:r>
              <a:rPr lang="zh-CN" altLang="zh-CN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，</a:t>
            </a:r>
            <a:r>
              <a:rPr lang="zh-CN" altLang="zh-CN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无以至</a:t>
            </a:r>
            <a:r>
              <a:rPr lang="zh-CN" altLang="zh-CN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千里；不积小流，无以成江海。骐骥一跃，不能十步</a:t>
            </a:r>
            <a:r>
              <a:rPr lang="zh-CN" altLang="zh-CN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；驽马</a:t>
            </a:r>
            <a:r>
              <a:rPr lang="zh-CN" altLang="zh-CN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十驾</a:t>
            </a:r>
            <a:r>
              <a:rPr lang="zh-CN" altLang="zh-CN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，</a:t>
            </a:r>
            <a:r>
              <a:rPr lang="zh-CN" altLang="zh-CN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功</a:t>
            </a:r>
            <a:r>
              <a:rPr lang="zh-CN" altLang="zh-CN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在</a:t>
            </a:r>
            <a:r>
              <a:rPr lang="zh-CN" altLang="zh-CN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不舍</a:t>
            </a:r>
            <a:r>
              <a:rPr lang="zh-CN" altLang="zh-CN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。</a:t>
            </a:r>
            <a:r>
              <a:rPr lang="zh-CN" altLang="zh-CN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锲而</a:t>
            </a:r>
            <a:r>
              <a:rPr lang="zh-CN" altLang="zh-CN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舍之，朽木不折；锲而不舍，金石可</a:t>
            </a:r>
            <a:r>
              <a:rPr lang="zh-CN" altLang="zh-CN" sz="30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镂</a:t>
            </a:r>
            <a:r>
              <a:rPr lang="zh-CN" altLang="zh-CN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。</a:t>
            </a:r>
            <a:endParaRPr lang="en-US" altLang="zh-CN" sz="3000">
              <a:solidFill>
                <a:srgbClr val="000099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89585" y="1700213"/>
            <a:ext cx="7921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故：</a:t>
            </a:r>
            <a:endParaRPr lang="zh-CN" altLang="en-US" sz="2800"/>
          </a:p>
        </p:txBody>
      </p:sp>
      <p:sp>
        <p:nvSpPr>
          <p:cNvPr id="37896" name="Line 10"/>
          <p:cNvSpPr>
            <a:spLocks noChangeShapeType="1"/>
          </p:cNvSpPr>
          <p:nvPr/>
        </p:nvSpPr>
        <p:spPr bwMode="auto">
          <a:xfrm>
            <a:off x="107950" y="1628775"/>
            <a:ext cx="8893175" cy="0"/>
          </a:xfrm>
          <a:prstGeom prst="line">
            <a:avLst/>
          </a:prstGeom>
          <a:noFill/>
          <a:ln w="38100">
            <a:solidFill>
              <a:srgbClr val="030305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19"/>
          <p:cNvSpPr txBox="1">
            <a:spLocks noChangeArrowheads="1"/>
          </p:cNvSpPr>
          <p:nvPr/>
        </p:nvSpPr>
        <p:spPr bwMode="auto">
          <a:xfrm>
            <a:off x="1282065" y="1700213"/>
            <a:ext cx="10810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所以</a:t>
            </a:r>
            <a:endParaRPr lang="zh-CN" altLang="en-US" sz="2800"/>
          </a:p>
        </p:txBody>
      </p:sp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4955223" y="1703070"/>
            <a:ext cx="11525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无以：</a:t>
            </a:r>
            <a:endParaRPr lang="zh-CN" altLang="en-US" sz="2800"/>
          </a:p>
        </p:txBody>
      </p:sp>
      <p:sp>
        <p:nvSpPr>
          <p:cNvPr id="4" name="TextBox 19"/>
          <p:cNvSpPr txBox="1">
            <a:spLocks noChangeArrowheads="1"/>
          </p:cNvSpPr>
          <p:nvPr/>
        </p:nvSpPr>
        <p:spPr bwMode="auto">
          <a:xfrm>
            <a:off x="5800725" y="1700530"/>
            <a:ext cx="36258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没有用来</a:t>
            </a:r>
            <a:r>
              <a:rPr lang="zh-CN" altLang="zh-CN" sz="2800">
                <a:ea typeface="宋体" panose="02010600030101010101" pitchFamily="2" charset="-122"/>
              </a:rPr>
              <a:t>…</a:t>
            </a:r>
            <a:r>
              <a:rPr lang="zh-CN" altLang="en-US" sz="2800"/>
              <a:t> </a:t>
            </a:r>
            <a:r>
              <a:rPr lang="zh-CN" altLang="zh-CN" sz="2800">
                <a:ea typeface="宋体" panose="02010600030101010101" pitchFamily="2" charset="-122"/>
              </a:rPr>
              <a:t>…</a:t>
            </a:r>
            <a:r>
              <a:rPr lang="zh-CN" altLang="en-US" sz="2800"/>
              <a:t>的</a:t>
            </a:r>
            <a:r>
              <a:rPr lang="en-US" altLang="zh-CN" sz="2800"/>
              <a:t>(</a:t>
            </a:r>
            <a:r>
              <a:rPr lang="zh-CN" altLang="en-US" sz="2800"/>
              <a:t>办法</a:t>
            </a:r>
            <a:r>
              <a:rPr lang="en-US" altLang="zh-CN" sz="2800"/>
              <a:t>)</a:t>
            </a:r>
            <a:endParaRPr lang="en-US" altLang="zh-CN" sz="2800"/>
          </a:p>
        </p:txBody>
      </p:sp>
      <p:sp>
        <p:nvSpPr>
          <p:cNvPr id="5" name="TextBox 19"/>
          <p:cNvSpPr txBox="1">
            <a:spLocks noChangeArrowheads="1"/>
          </p:cNvSpPr>
          <p:nvPr/>
        </p:nvSpPr>
        <p:spPr bwMode="auto">
          <a:xfrm>
            <a:off x="757238" y="2219008"/>
            <a:ext cx="7905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至：</a:t>
            </a:r>
            <a:endParaRPr lang="zh-CN" altLang="en-US" sz="2800"/>
          </a:p>
        </p:txBody>
      </p:sp>
      <p:sp>
        <p:nvSpPr>
          <p:cNvPr id="6" name="TextBox 19"/>
          <p:cNvSpPr txBox="1">
            <a:spLocks noChangeArrowheads="1"/>
          </p:cNvSpPr>
          <p:nvPr/>
        </p:nvSpPr>
        <p:spPr bwMode="auto">
          <a:xfrm>
            <a:off x="1619250" y="2219008"/>
            <a:ext cx="12239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到达</a:t>
            </a:r>
            <a:endParaRPr lang="zh-CN" altLang="en-US" sz="2800"/>
          </a:p>
        </p:txBody>
      </p:sp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2273300" y="1703070"/>
            <a:ext cx="9086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跬步：</a:t>
            </a:r>
            <a:endParaRPr lang="zh-CN" altLang="en-US" sz="2800"/>
          </a:p>
        </p:txBody>
      </p:sp>
      <p:sp>
        <p:nvSpPr>
          <p:cNvPr id="8" name="TextBox 19"/>
          <p:cNvSpPr txBox="1">
            <a:spLocks noChangeArrowheads="1"/>
          </p:cNvSpPr>
          <p:nvPr/>
        </p:nvSpPr>
        <p:spPr bwMode="auto">
          <a:xfrm>
            <a:off x="3282315" y="1700213"/>
            <a:ext cx="17287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距离单位</a:t>
            </a:r>
            <a:endParaRPr lang="zh-CN" altLang="en-US" sz="2800"/>
          </a:p>
        </p:txBody>
      </p:sp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755650" y="2707323"/>
            <a:ext cx="7905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功：</a:t>
            </a:r>
            <a:endParaRPr lang="zh-CN" altLang="en-US" sz="2800"/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1584325" y="2707323"/>
            <a:ext cx="115093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成功</a:t>
            </a:r>
            <a:endParaRPr lang="zh-CN" altLang="en-US" sz="2800"/>
          </a:p>
        </p:txBody>
      </p:sp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4915535" y="2738120"/>
            <a:ext cx="7905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舍：</a:t>
            </a:r>
            <a:endParaRPr lang="zh-CN" altLang="en-US" sz="2800"/>
          </a:p>
        </p:txBody>
      </p:sp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5581968" y="2740660"/>
            <a:ext cx="136683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放弃</a:t>
            </a:r>
            <a:endParaRPr lang="zh-CN" altLang="en-US" sz="2800"/>
          </a:p>
        </p:txBody>
      </p:sp>
      <p:sp>
        <p:nvSpPr>
          <p:cNvPr id="13" name="TextBox 19"/>
          <p:cNvSpPr txBox="1">
            <a:spLocks noChangeArrowheads="1"/>
          </p:cNvSpPr>
          <p:nvPr/>
        </p:nvSpPr>
        <p:spPr bwMode="auto">
          <a:xfrm>
            <a:off x="2700655" y="2707005"/>
            <a:ext cx="7905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在：</a:t>
            </a:r>
            <a:endParaRPr lang="zh-CN" altLang="en-US" sz="2800"/>
          </a:p>
        </p:txBody>
      </p:sp>
      <p:sp>
        <p:nvSpPr>
          <p:cNvPr id="14" name="TextBox 19"/>
          <p:cNvSpPr txBox="1">
            <a:spLocks noChangeArrowheads="1"/>
          </p:cNvSpPr>
          <p:nvPr/>
        </p:nvSpPr>
        <p:spPr bwMode="auto">
          <a:xfrm>
            <a:off x="3644265" y="2710180"/>
            <a:ext cx="13668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在于</a:t>
            </a:r>
            <a:endParaRPr lang="zh-CN" altLang="en-US" sz="2800"/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6843395" y="2706688"/>
            <a:ext cx="7905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锲：</a:t>
            </a:r>
            <a:endParaRPr lang="zh-CN" altLang="en-US" sz="2800"/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7633970" y="2703513"/>
            <a:ext cx="136683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雕刻</a:t>
            </a:r>
            <a:endParaRPr lang="zh-CN" altLang="en-US" sz="2800"/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757555" y="3259773"/>
            <a:ext cx="7905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而：</a:t>
            </a:r>
            <a:endParaRPr lang="zh-CN" altLang="en-US" sz="2800"/>
          </a:p>
        </p:txBody>
      </p:sp>
      <p:sp>
        <p:nvSpPr>
          <p:cNvPr id="19" name="TextBox 19"/>
          <p:cNvSpPr txBox="1">
            <a:spLocks noChangeArrowheads="1"/>
          </p:cNvSpPr>
          <p:nvPr/>
        </p:nvSpPr>
        <p:spPr bwMode="auto">
          <a:xfrm>
            <a:off x="1548130" y="3259773"/>
            <a:ext cx="25209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转折连词，却</a:t>
            </a:r>
            <a:endParaRPr lang="zh-CN" altLang="en-US" sz="2800"/>
          </a:p>
        </p:txBody>
      </p:sp>
      <p:sp>
        <p:nvSpPr>
          <p:cNvPr id="21" name="文本框 20"/>
          <p:cNvSpPr txBox="1"/>
          <p:nvPr/>
        </p:nvSpPr>
        <p:spPr>
          <a:xfrm>
            <a:off x="2843530" y="2225040"/>
            <a:ext cx="92964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十驾：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043045" y="2225040"/>
            <a:ext cx="327279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马拉车十天走的路程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043045" y="3328035"/>
            <a:ext cx="72199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镂：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820920" y="3328035"/>
            <a:ext cx="97980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雕刻</a:t>
            </a:r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0955" y="3841115"/>
            <a:ext cx="112204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993300"/>
                </a:solidFill>
                <a:latin typeface="隶书" pitchFamily="49" charset="-122"/>
                <a:ea typeface="宋体" panose="02010600030101010101" pitchFamily="2" charset="-122"/>
                <a:sym typeface="+mn-ea"/>
              </a:rPr>
              <a:t>译文：</a:t>
            </a: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-635" y="4399915"/>
            <a:ext cx="9145270" cy="1889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ea typeface="宋体" panose="02010600030101010101" pitchFamily="2" charset="-122"/>
                <a:sym typeface="+mn-ea"/>
              </a:rPr>
              <a:t>         </a:t>
            </a:r>
            <a:r>
              <a:rPr lang="zh-CN" altLang="zh-CN">
                <a:sym typeface="+mn-ea"/>
              </a:rPr>
              <a:t>所以不一步步地积累，就无法达到千里之远；不汇聚大大小小的流水，就无法形成江河大海。千里马一跃，也不足十步远；劣马拉车走十天，也能走得很远，它的成功就在于不放弃奔跑。刻一下就放下，腐朽的木头也不会刻断；不停手地刻下去，金属、石头也可以雕刻成功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 autoUpdateAnimBg="0"/>
      <p:bldP spid="20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图片2"/>
          <p:cNvPicPr>
            <a:picLocks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20638" y="0"/>
            <a:ext cx="9123362" cy="6858000"/>
          </a:xfrm>
        </p:spPr>
      </p:pic>
      <p:sp>
        <p:nvSpPr>
          <p:cNvPr id="39938" name="Text Box 5"/>
          <p:cNvSpPr txBox="1">
            <a:spLocks noChangeArrowheads="1"/>
          </p:cNvSpPr>
          <p:nvPr/>
        </p:nvSpPr>
        <p:spPr bwMode="auto">
          <a:xfrm>
            <a:off x="6948488" y="1052513"/>
            <a:ext cx="912812" cy="3959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b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39" name="Text Box 7"/>
          <p:cNvSpPr txBox="1">
            <a:spLocks noChangeArrowheads="1"/>
          </p:cNvSpPr>
          <p:nvPr/>
        </p:nvSpPr>
        <p:spPr bwMode="auto">
          <a:xfrm>
            <a:off x="6300788" y="981075"/>
            <a:ext cx="3627437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39940" name="Text Box 14"/>
          <p:cNvSpPr txBox="1">
            <a:spLocks noChangeArrowheads="1"/>
          </p:cNvSpPr>
          <p:nvPr/>
        </p:nvSpPr>
        <p:spPr bwMode="auto">
          <a:xfrm>
            <a:off x="0" y="2943225"/>
            <a:ext cx="6604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4000">
              <a:ea typeface="宋体" panose="02010600030101010101" pitchFamily="2" charset="-122"/>
            </a:endParaRPr>
          </a:p>
        </p:txBody>
      </p:sp>
      <p:sp>
        <p:nvSpPr>
          <p:cNvPr id="39941" name="Text Box 15"/>
          <p:cNvSpPr txBox="1">
            <a:spLocks noChangeArrowheads="1"/>
          </p:cNvSpPr>
          <p:nvPr/>
        </p:nvSpPr>
        <p:spPr bwMode="auto">
          <a:xfrm>
            <a:off x="5862638" y="5143500"/>
            <a:ext cx="2022475" cy="59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144526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    </a:t>
            </a:r>
            <a:r>
              <a:rPr lang="zh-CN" altLang="zh-CN" sz="29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蚓无</a:t>
            </a:r>
            <a:r>
              <a:rPr lang="zh-CN" altLang="zh-CN" sz="29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爪牙之</a:t>
            </a:r>
            <a:r>
              <a:rPr lang="zh-CN" altLang="zh-CN" sz="29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利，筋骨</a:t>
            </a:r>
            <a:r>
              <a:rPr lang="zh-CN" altLang="zh-CN" sz="29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之</a:t>
            </a:r>
            <a:r>
              <a:rPr lang="zh-CN" altLang="zh-CN" sz="29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强，上</a:t>
            </a:r>
            <a:r>
              <a:rPr lang="zh-CN" altLang="zh-CN" sz="29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食</a:t>
            </a:r>
            <a:r>
              <a:rPr lang="zh-CN" altLang="zh-CN" sz="29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埃土，下饮</a:t>
            </a:r>
            <a:r>
              <a:rPr lang="zh-CN" altLang="zh-CN" sz="29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黄泉</a:t>
            </a:r>
            <a:r>
              <a:rPr lang="zh-CN" altLang="zh-CN" sz="29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，</a:t>
            </a:r>
            <a:r>
              <a:rPr lang="zh-CN" altLang="zh-CN" sz="29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用</a:t>
            </a:r>
            <a:r>
              <a:rPr lang="zh-CN" altLang="zh-CN" sz="29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心</a:t>
            </a:r>
            <a:r>
              <a:rPr lang="zh-CN" altLang="zh-CN" sz="2900" u="sng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一</a:t>
            </a:r>
            <a:r>
              <a:rPr lang="zh-CN" altLang="zh-CN" sz="29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</a:rPr>
              <a:t>也。蟹六跪而二螯，非蛇鳝之穴无可寄托者，用心躁也。</a:t>
            </a:r>
            <a:endParaRPr lang="en-US" altLang="zh-CN" sz="2900">
              <a:solidFill>
                <a:srgbClr val="000099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95288" y="1541463"/>
            <a:ext cx="11525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爪牙：</a:t>
            </a:r>
            <a:endParaRPr lang="zh-CN" altLang="en-US" sz="2800"/>
          </a:p>
        </p:txBody>
      </p:sp>
      <p:sp>
        <p:nvSpPr>
          <p:cNvPr id="39944" name="Line 10"/>
          <p:cNvSpPr>
            <a:spLocks noChangeShapeType="1"/>
          </p:cNvSpPr>
          <p:nvPr/>
        </p:nvSpPr>
        <p:spPr bwMode="auto">
          <a:xfrm>
            <a:off x="250825" y="1557338"/>
            <a:ext cx="8569325" cy="0"/>
          </a:xfrm>
          <a:prstGeom prst="line">
            <a:avLst/>
          </a:prstGeom>
          <a:noFill/>
          <a:ln w="38100">
            <a:solidFill>
              <a:srgbClr val="030305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19"/>
          <p:cNvSpPr txBox="1">
            <a:spLocks noChangeArrowheads="1"/>
          </p:cNvSpPr>
          <p:nvPr/>
        </p:nvSpPr>
        <p:spPr bwMode="auto">
          <a:xfrm>
            <a:off x="1476375" y="1557338"/>
            <a:ext cx="20875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爪子和牙齿</a:t>
            </a:r>
            <a:endParaRPr lang="zh-CN" altLang="en-US" sz="2800"/>
          </a:p>
        </p:txBody>
      </p:sp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3816350" y="1541145"/>
            <a:ext cx="863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之：</a:t>
            </a:r>
            <a:endParaRPr lang="zh-CN" altLang="en-US" sz="2800"/>
          </a:p>
        </p:txBody>
      </p:sp>
      <p:sp>
        <p:nvSpPr>
          <p:cNvPr id="4" name="TextBox 19"/>
          <p:cNvSpPr txBox="1">
            <a:spLocks noChangeArrowheads="1"/>
          </p:cNvSpPr>
          <p:nvPr/>
        </p:nvSpPr>
        <p:spPr bwMode="auto">
          <a:xfrm>
            <a:off x="4596130" y="1557655"/>
            <a:ext cx="28797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定语后置的标志</a:t>
            </a:r>
            <a:endParaRPr lang="zh-CN" altLang="en-US" sz="2800"/>
          </a:p>
        </p:txBody>
      </p:sp>
      <p:sp>
        <p:nvSpPr>
          <p:cNvPr id="5" name="TextBox 19"/>
          <p:cNvSpPr txBox="1">
            <a:spLocks noChangeArrowheads="1"/>
          </p:cNvSpPr>
          <p:nvPr/>
        </p:nvSpPr>
        <p:spPr bwMode="auto">
          <a:xfrm>
            <a:off x="395605" y="2060575"/>
            <a:ext cx="863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食：</a:t>
            </a:r>
            <a:endParaRPr lang="zh-CN" altLang="en-US" sz="2800"/>
          </a:p>
        </p:txBody>
      </p:sp>
      <p:sp>
        <p:nvSpPr>
          <p:cNvPr id="6" name="TextBox 19"/>
          <p:cNvSpPr txBox="1">
            <a:spLocks noChangeArrowheads="1"/>
          </p:cNvSpPr>
          <p:nvPr/>
        </p:nvSpPr>
        <p:spPr bwMode="auto">
          <a:xfrm>
            <a:off x="1313180" y="2060575"/>
            <a:ext cx="863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吃</a:t>
            </a:r>
            <a:endParaRPr lang="zh-CN" altLang="en-US" sz="2800"/>
          </a:p>
        </p:txBody>
      </p:sp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2002473" y="2077085"/>
            <a:ext cx="12239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黄泉：</a:t>
            </a:r>
            <a:endParaRPr lang="zh-CN" altLang="en-US" sz="2800"/>
          </a:p>
        </p:txBody>
      </p:sp>
      <p:sp>
        <p:nvSpPr>
          <p:cNvPr id="8" name="TextBox 19"/>
          <p:cNvSpPr txBox="1">
            <a:spLocks noChangeArrowheads="1"/>
          </p:cNvSpPr>
          <p:nvPr/>
        </p:nvSpPr>
        <p:spPr bwMode="auto">
          <a:xfrm>
            <a:off x="3066415" y="2077085"/>
            <a:ext cx="20161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地下的泉水</a:t>
            </a:r>
            <a:endParaRPr lang="zh-CN" altLang="en-US" sz="2800"/>
          </a:p>
        </p:txBody>
      </p:sp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5160963" y="2077403"/>
            <a:ext cx="12239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   一：</a:t>
            </a:r>
            <a:endParaRPr lang="zh-CN" altLang="en-US" sz="2800"/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6262370" y="2077403"/>
            <a:ext cx="12239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专一</a:t>
            </a:r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112395" y="3136265"/>
            <a:ext cx="1146175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993300"/>
                </a:solidFill>
                <a:latin typeface="隶书" pitchFamily="49" charset="-122"/>
                <a:ea typeface="宋体" panose="02010600030101010101" pitchFamily="2" charset="-122"/>
                <a:sym typeface="+mn-ea"/>
              </a:rPr>
              <a:t>译文：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0955" y="3720465"/>
            <a:ext cx="829564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>
                <a:ea typeface="宋体" panose="02010600030101010101" pitchFamily="2" charset="-122"/>
                <a:sym typeface="+mn-ea"/>
              </a:rPr>
              <a:t>         </a:t>
            </a:r>
            <a:r>
              <a:rPr lang="zh-CN" altLang="zh-CN">
                <a:sym typeface="+mn-ea"/>
              </a:rPr>
              <a:t>蚯蚓没有锐利的爪子和牙齿，强健的筋骨，却能向上吃到尘土，向下喝到泉水，因为它用心专一啊。螃蟹虽有八只脚和两只蟹钳，没有蛇、鳝的洞穴它就无处存身，因为用心浮躁啊。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 autoUpdateAnimBg="0"/>
      <p:bldP spid="20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7470" y="1159510"/>
            <a:ext cx="3108325" cy="57651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  <a:sym typeface="+mn-ea"/>
              </a:rPr>
              <a:t>积土成山，风雨兴焉；积水成渊，蛟龙生焉；积善成德，而神明自得，圣心备焉。</a:t>
            </a:r>
            <a:r>
              <a:rPr lang="zh-CN" altLang="zh-CN" sz="2400">
                <a:solidFill>
                  <a:srgbClr val="000099"/>
                </a:solidFill>
                <a:latin typeface="隶书" pitchFamily="49" charset="-122"/>
                <a:ea typeface="宋体" panose="02010600030101010101" pitchFamily="2" charset="-122"/>
                <a:sym typeface="+mn-ea"/>
              </a:rPr>
              <a:t>故不积跬步，无以至千里；不积小流，无以成江海。骐骥一跃，不能十步；驽马十驾，功在不舍。锲而舍之，朽木不折；锲而不舍，金石可镂。蚓无爪牙之利，筋骨之强，上食埃土，下饮黄泉，用心一也。蟹六跪而二螯，非蛇鳝之穴无可寄托者，用心躁也。</a:t>
            </a:r>
            <a:endParaRPr lang="zh-CN" altLang="zh-CN" sz="2400">
              <a:solidFill>
                <a:srgbClr val="000099"/>
              </a:solidFill>
              <a:latin typeface="隶书" pitchFamily="49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6435" y="1159510"/>
            <a:ext cx="5917565" cy="5627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楷体_GB2312" pitchFamily="49" charset="-122"/>
                <a:sym typeface="+mn-ea"/>
              </a:rPr>
              <a:t>  </a:t>
            </a:r>
            <a:r>
              <a:rPr lang="en-US" altLang="zh-CN" sz="3200">
                <a:latin typeface="楷体_GB2312" pitchFamily="49" charset="-122"/>
                <a:sym typeface="+mn-ea"/>
              </a:rPr>
              <a:t> </a:t>
            </a:r>
            <a:r>
              <a:rPr lang="zh-CN" altLang="zh-CN" sz="2400">
                <a:sym typeface="+mn-ea"/>
              </a:rPr>
              <a:t>堆积土堆成了高山，风雨就从这里兴起了；汇集水流成为深渊，蛟龙就从这儿产生了；积累善行成为美德，人就会达到高度的智慧，也就具有了圣人的精神境界。所以不一步步地积累，就无法达到千里之远；不汇聚大大小小的流水，就无法形成江河大海。千里马一跃，也不足十步远；劣马拉车走十天，也能走得很远，它的成功就在于不放弃奔跑。刻一下就放下，腐朽的木头也不会刻断；不停手地刻下去，金属、石头也可以雕刻成功。蚯蚓没有锐利的爪子和牙齿，强健的筋骨，却能向上吃到尘土，向下喝到泉水，因为它用心专一啊。螃蟹虽有八只脚和两只蟹钳，没有蛇、鳝的洞穴它就无处存身，因为用心浮躁啊。</a:t>
            </a:r>
            <a:r>
              <a:rPr lang="zh-CN" altLang="en-US" sz="3200">
                <a:latin typeface="楷体_GB2312" pitchFamily="49" charset="-122"/>
                <a:sym typeface="+mn-ea"/>
              </a:rPr>
              <a:t> </a:t>
            </a:r>
            <a:endParaRPr lang="zh-CN" altLang="en-US" sz="3200">
              <a:latin typeface="楷体_GB2312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326390"/>
            <a:ext cx="190690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原文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20770" y="326390"/>
            <a:ext cx="2336800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译文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Text Box 2"/>
          <p:cNvSpPr txBox="1">
            <a:spLocks noChangeArrowheads="1"/>
          </p:cNvSpPr>
          <p:nvPr/>
        </p:nvSpPr>
        <p:spPr bwMode="auto">
          <a:xfrm>
            <a:off x="979805" y="685800"/>
            <a:ext cx="130619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学习方法和态度</a:t>
            </a:r>
            <a:endParaRPr kumimoji="1"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667" name="Line 3"/>
          <p:cNvSpPr>
            <a:spLocks noChangeShapeType="1"/>
          </p:cNvSpPr>
          <p:nvPr/>
        </p:nvSpPr>
        <p:spPr bwMode="auto">
          <a:xfrm>
            <a:off x="1600200" y="2514600"/>
            <a:ext cx="0" cy="17526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1143000" y="4191000"/>
            <a:ext cx="1066800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积累坚持专心</a:t>
            </a:r>
            <a:endParaRPr kumimoji="1"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669" name="AutoShape 5"/>
          <p:cNvSpPr/>
          <p:nvPr/>
        </p:nvSpPr>
        <p:spPr bwMode="auto">
          <a:xfrm>
            <a:off x="2286000" y="228600"/>
            <a:ext cx="228600" cy="6324600"/>
          </a:xfrm>
          <a:prstGeom prst="leftBrace">
            <a:avLst>
              <a:gd name="adj1" fmla="val 230556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2667000" y="0"/>
            <a:ext cx="3581400" cy="1160463"/>
            <a:chOff x="1680" y="0"/>
            <a:chExt cx="2256" cy="731"/>
          </a:xfrm>
        </p:grpSpPr>
        <p:sp>
          <p:nvSpPr>
            <p:cNvPr id="58391" name="Text Box 7"/>
            <p:cNvSpPr txBox="1">
              <a:spLocks noChangeArrowheads="1"/>
            </p:cNvSpPr>
            <p:nvPr/>
          </p:nvSpPr>
          <p:spPr bwMode="auto">
            <a:xfrm>
              <a:off x="1680" y="0"/>
              <a:ext cx="2256" cy="7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kumimoji="1" lang="zh-CN" altLang="en-US" sz="2800">
                  <a:solidFill>
                    <a:srgbClr val="3333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积土成山，风雨兴焉</a:t>
              </a:r>
              <a:endParaRPr kumimoji="1"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kumimoji="1" lang="zh-CN" altLang="en-US" sz="2800">
                  <a:solidFill>
                    <a:srgbClr val="3333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积水成渊，蛟龙生焉</a:t>
              </a:r>
              <a:endParaRPr kumimoji="1"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392" name="AutoShape 8"/>
            <p:cNvSpPr/>
            <p:nvPr/>
          </p:nvSpPr>
          <p:spPr bwMode="auto">
            <a:xfrm>
              <a:off x="3840" y="144"/>
              <a:ext cx="96" cy="480"/>
            </a:xfrm>
            <a:prstGeom prst="rightBrace">
              <a:avLst>
                <a:gd name="adj1" fmla="val 41667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sp>
        <p:nvSpPr>
          <p:cNvPr id="113673" name="Text Box 9"/>
          <p:cNvSpPr txBox="1">
            <a:spLocks noChangeArrowheads="1"/>
          </p:cNvSpPr>
          <p:nvPr/>
        </p:nvSpPr>
        <p:spPr bwMode="auto">
          <a:xfrm>
            <a:off x="6248400" y="0"/>
            <a:ext cx="10668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正面设喻</a:t>
            </a:r>
            <a:endParaRPr kumimoji="1"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674" name="Text Box 10"/>
          <p:cNvSpPr txBox="1">
            <a:spLocks noChangeArrowheads="1"/>
          </p:cNvSpPr>
          <p:nvPr/>
        </p:nvSpPr>
        <p:spPr bwMode="auto">
          <a:xfrm>
            <a:off x="2743200" y="1295400"/>
            <a:ext cx="3429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kumimoji="1"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Group 11"/>
          <p:cNvGrpSpPr/>
          <p:nvPr/>
        </p:nvGrpSpPr>
        <p:grpSpPr bwMode="auto">
          <a:xfrm>
            <a:off x="2743200" y="1371600"/>
            <a:ext cx="3505200" cy="1004888"/>
            <a:chOff x="1728" y="864"/>
            <a:chExt cx="2208" cy="633"/>
          </a:xfrm>
        </p:grpSpPr>
        <p:sp>
          <p:nvSpPr>
            <p:cNvPr id="58389" name="Text Box 12"/>
            <p:cNvSpPr txBox="1">
              <a:spLocks noChangeArrowheads="1"/>
            </p:cNvSpPr>
            <p:nvPr/>
          </p:nvSpPr>
          <p:spPr bwMode="auto">
            <a:xfrm>
              <a:off x="1728" y="864"/>
              <a:ext cx="2160" cy="6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kumimoji="1" lang="zh-CN" altLang="en-US" sz="2400">
                  <a:solidFill>
                    <a:srgbClr val="3333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不积跬步，无以至千里</a:t>
              </a:r>
              <a:endParaRPr kumimoji="1" lang="zh-CN" altLang="en-US" sz="24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kumimoji="1" lang="zh-CN" altLang="en-US" sz="2400">
                  <a:solidFill>
                    <a:srgbClr val="3333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不积小流，无以成江海</a:t>
              </a:r>
              <a:endParaRPr kumimoji="1" lang="zh-CN" altLang="en-US" sz="24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8390" name="AutoShape 13"/>
            <p:cNvSpPr/>
            <p:nvPr/>
          </p:nvSpPr>
          <p:spPr bwMode="auto">
            <a:xfrm>
              <a:off x="3792" y="960"/>
              <a:ext cx="144" cy="432"/>
            </a:xfrm>
            <a:prstGeom prst="rightBrace">
              <a:avLst>
                <a:gd name="adj1" fmla="val 25000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sp>
        <p:nvSpPr>
          <p:cNvPr id="113678" name="Text Box 14"/>
          <p:cNvSpPr txBox="1">
            <a:spLocks noChangeArrowheads="1"/>
          </p:cNvSpPr>
          <p:nvPr/>
        </p:nvSpPr>
        <p:spPr bwMode="auto">
          <a:xfrm>
            <a:off x="6324600" y="1371600"/>
            <a:ext cx="9906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反面设喻</a:t>
            </a:r>
            <a:endParaRPr kumimoji="1"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679" name="AutoShape 15"/>
          <p:cNvSpPr/>
          <p:nvPr/>
        </p:nvSpPr>
        <p:spPr bwMode="auto">
          <a:xfrm>
            <a:off x="7239000" y="228600"/>
            <a:ext cx="228600" cy="1828800"/>
          </a:xfrm>
          <a:prstGeom prst="rightBrace">
            <a:avLst>
              <a:gd name="adj1" fmla="val 66667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13680" name="Text Box 16"/>
          <p:cNvSpPr txBox="1">
            <a:spLocks noChangeArrowheads="1"/>
          </p:cNvSpPr>
          <p:nvPr/>
        </p:nvSpPr>
        <p:spPr bwMode="auto">
          <a:xfrm>
            <a:off x="7314565" y="260350"/>
            <a:ext cx="1974850" cy="995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学习要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积累</a:t>
            </a:r>
            <a:endParaRPr kumimoji="1" lang="zh-CN" altLang="en-US" sz="280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（对比）</a:t>
            </a:r>
            <a:endParaRPr kumimoji="1"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681" name="Text Box 17"/>
          <p:cNvSpPr txBox="1">
            <a:spLocks noChangeArrowheads="1"/>
          </p:cNvSpPr>
          <p:nvPr/>
        </p:nvSpPr>
        <p:spPr bwMode="auto">
          <a:xfrm>
            <a:off x="2667000" y="2590800"/>
            <a:ext cx="3429000" cy="116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骐骥一跃，不能十步</a:t>
            </a:r>
            <a:endParaRPr kumimoji="1"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驽马十驾，功在不舍</a:t>
            </a:r>
            <a:endParaRPr kumimoji="1"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682" name="AutoShape 18"/>
          <p:cNvSpPr/>
          <p:nvPr/>
        </p:nvSpPr>
        <p:spPr bwMode="auto">
          <a:xfrm>
            <a:off x="6096000" y="2819400"/>
            <a:ext cx="228600" cy="685800"/>
          </a:xfrm>
          <a:prstGeom prst="rightBrace">
            <a:avLst>
              <a:gd name="adj1" fmla="val 25000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13683" name="Text Box 19"/>
          <p:cNvSpPr txBox="1">
            <a:spLocks noChangeArrowheads="1"/>
          </p:cNvSpPr>
          <p:nvPr/>
        </p:nvSpPr>
        <p:spPr bwMode="auto">
          <a:xfrm>
            <a:off x="2743200" y="3962400"/>
            <a:ext cx="3429000" cy="116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锲而舍之，朽木不折</a:t>
            </a:r>
            <a:endParaRPr kumimoji="1"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锲而不舍，金石可镂</a:t>
            </a:r>
            <a:endParaRPr kumimoji="1"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684" name="AutoShape 20"/>
          <p:cNvSpPr/>
          <p:nvPr/>
        </p:nvSpPr>
        <p:spPr bwMode="auto">
          <a:xfrm>
            <a:off x="6248400" y="4114800"/>
            <a:ext cx="76200" cy="685800"/>
          </a:xfrm>
          <a:prstGeom prst="rightBrace">
            <a:avLst>
              <a:gd name="adj1" fmla="val 75000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13685" name="Text Box 21"/>
          <p:cNvSpPr txBox="1">
            <a:spLocks noChangeArrowheads="1"/>
          </p:cNvSpPr>
          <p:nvPr/>
        </p:nvSpPr>
        <p:spPr bwMode="auto">
          <a:xfrm>
            <a:off x="2590800" y="5410200"/>
            <a:ext cx="4267200" cy="116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蚓无爪牙之利</a:t>
            </a:r>
            <a:r>
              <a:rPr kumimoji="1" lang="en-US" altLang="zh-CN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kumimoji="1"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用心一也</a:t>
            </a:r>
            <a:endParaRPr kumimoji="1"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蟹六跪而二螯</a:t>
            </a:r>
            <a:r>
              <a:rPr kumimoji="1" lang="en-US" altLang="zh-CN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kumimoji="1"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用心躁也</a:t>
            </a:r>
            <a:endParaRPr kumimoji="1"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686" name="AutoShape 22"/>
          <p:cNvSpPr/>
          <p:nvPr/>
        </p:nvSpPr>
        <p:spPr bwMode="auto">
          <a:xfrm>
            <a:off x="6629400" y="5638800"/>
            <a:ext cx="152400" cy="685800"/>
          </a:xfrm>
          <a:prstGeom prst="rightBrace">
            <a:avLst>
              <a:gd name="adj1" fmla="val 37500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13687" name="AutoShape 23"/>
          <p:cNvSpPr/>
          <p:nvPr/>
        </p:nvSpPr>
        <p:spPr bwMode="auto">
          <a:xfrm>
            <a:off x="6659563" y="2924175"/>
            <a:ext cx="228600" cy="1828800"/>
          </a:xfrm>
          <a:prstGeom prst="rightBrace">
            <a:avLst>
              <a:gd name="adj1" fmla="val 66667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13688" name="Text Box 24"/>
          <p:cNvSpPr txBox="1">
            <a:spLocks noChangeArrowheads="1"/>
          </p:cNvSpPr>
          <p:nvPr/>
        </p:nvSpPr>
        <p:spPr bwMode="auto">
          <a:xfrm>
            <a:off x="6948488" y="3429000"/>
            <a:ext cx="2051050" cy="995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学习要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坚持</a:t>
            </a:r>
            <a:endParaRPr kumimoji="1" lang="zh-CN" altLang="en-US" sz="280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（对比）</a:t>
            </a:r>
            <a:endParaRPr kumimoji="1"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689" name="Text Box 25"/>
          <p:cNvSpPr txBox="1">
            <a:spLocks noChangeArrowheads="1"/>
          </p:cNvSpPr>
          <p:nvPr/>
        </p:nvSpPr>
        <p:spPr bwMode="auto">
          <a:xfrm>
            <a:off x="7019925" y="5535613"/>
            <a:ext cx="2124075" cy="995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学习要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专一</a:t>
            </a:r>
            <a:endParaRPr kumimoji="1" lang="zh-CN" altLang="en-US" sz="2800" b="1">
              <a:solidFill>
                <a:srgbClr val="FF0066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（对比）</a:t>
            </a:r>
            <a:endParaRPr kumimoji="1"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113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11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8" dur="500"/>
                                        <p:tgtEl>
                                          <p:spTgt spid="113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3" dur="500"/>
                                        <p:tgtEl>
                                          <p:spTgt spid="113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8" dur="500"/>
                                        <p:tgtEl>
                                          <p:spTgt spid="113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3" dur="500"/>
                                        <p:tgtEl>
                                          <p:spTgt spid="113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3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3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113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9" dur="500"/>
                                        <p:tgtEl>
                                          <p:spTgt spid="113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3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13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 autoUpdateAnimBg="0"/>
      <p:bldP spid="113667" grpId="0" bldLvl="0" animBg="1"/>
      <p:bldP spid="113668" grpId="0" autoUpdateAnimBg="0"/>
      <p:bldP spid="113669" grpId="0" bldLvl="0" animBg="1"/>
      <p:bldP spid="113673" grpId="0" autoUpdateAnimBg="0"/>
      <p:bldP spid="113674" grpId="0" autoUpdateAnimBg="0"/>
      <p:bldP spid="113678" grpId="0" autoUpdateAnimBg="0"/>
      <p:bldP spid="113679" grpId="0" bldLvl="0" animBg="1"/>
      <p:bldP spid="113680" grpId="0" autoUpdateAnimBg="0"/>
      <p:bldP spid="113681" grpId="0" autoUpdateAnimBg="0"/>
      <p:bldP spid="113682" grpId="0" bldLvl="0" animBg="1"/>
      <p:bldP spid="113683" grpId="0" autoUpdateAnimBg="0"/>
      <p:bldP spid="113684" grpId="0" bldLvl="0" animBg="1"/>
      <p:bldP spid="113685" grpId="0" autoUpdateAnimBg="0"/>
      <p:bldP spid="113686" grpId="0" bldLvl="0" animBg="1"/>
      <p:bldP spid="113687" grpId="0" bldLvl="0" animBg="1"/>
      <p:bldP spid="113688" grpId="0" autoUpdateAnimBg="0"/>
      <p:bldP spid="113689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03350" y="2701925"/>
            <a:ext cx="6049963" cy="8715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5400" smtClean="0">
                <a:solidFill>
                  <a:srgbClr val="FF0000"/>
                </a:solidFill>
                <a:ea typeface="华文行楷" pitchFamily="2" charset="-122"/>
              </a:rPr>
              <a:t>《</a:t>
            </a:r>
            <a:r>
              <a:rPr lang="zh-CN" altLang="en-US" sz="5400" smtClean="0">
                <a:solidFill>
                  <a:srgbClr val="FF0000"/>
                </a:solidFill>
                <a:ea typeface="华文行楷" pitchFamily="2" charset="-122"/>
              </a:rPr>
              <a:t>劝学</a:t>
            </a:r>
            <a:r>
              <a:rPr lang="en-US" altLang="zh-CN" sz="5400" smtClean="0">
                <a:solidFill>
                  <a:srgbClr val="FF0000"/>
                </a:solidFill>
                <a:ea typeface="华文行楷" pitchFamily="2" charset="-122"/>
              </a:rPr>
              <a:t>》</a:t>
            </a:r>
            <a:r>
              <a:rPr lang="zh-CN" altLang="en-US" sz="5400" smtClean="0">
                <a:solidFill>
                  <a:srgbClr val="FF0000"/>
                </a:solidFill>
                <a:ea typeface="华文行楷" pitchFamily="2" charset="-122"/>
              </a:rPr>
              <a:t>结构分析</a:t>
            </a:r>
            <a:endParaRPr lang="zh-CN" altLang="en-US" sz="5400" smtClean="0">
              <a:solidFill>
                <a:srgbClr val="FF0000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"/>
          <p:cNvSpPr txBox="1"/>
          <p:nvPr/>
        </p:nvSpPr>
        <p:spPr>
          <a:xfrm>
            <a:off x="268288" y="417513"/>
            <a:ext cx="8670925" cy="1948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这诗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句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出自我国唐朝著名边塞诗人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王昌龄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的《送柴侍御》，全诗如下：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沅水通波接武冈，送君不觉有离伤。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青山一道同云雨，明月何曾是两乡！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09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83155"/>
            <a:ext cx="9144635" cy="4474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13505" y="308610"/>
            <a:ext cx="1503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劝学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54940" y="2748915"/>
            <a:ext cx="209232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</a:t>
            </a:r>
            <a:r>
              <a:rPr lang="zh-CN" altLang="en-US">
                <a:solidFill>
                  <a:srgbClr val="FF0000"/>
                </a:solidFill>
              </a:rPr>
              <a:t>学不可以已</a:t>
            </a:r>
            <a:r>
              <a:rPr lang="zh-CN" altLang="en-US"/>
              <a:t>（中心论点）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42640" y="1380490"/>
            <a:ext cx="1353185" cy="852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提高自己</a:t>
            </a:r>
            <a:endParaRPr lang="zh-CN" altLang="en-US" sz="1600"/>
          </a:p>
          <a:p>
            <a:endParaRPr lang="zh-CN" altLang="en-US" sz="1600"/>
          </a:p>
          <a:p>
            <a:r>
              <a:rPr lang="zh-CN" altLang="en-US" sz="1600"/>
              <a:t>改变自己</a:t>
            </a: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4680585" y="1219835"/>
            <a:ext cx="1496695" cy="1391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青出于蓝</a:t>
            </a:r>
            <a:endParaRPr lang="zh-CN" altLang="en-US" sz="1600"/>
          </a:p>
          <a:p>
            <a:r>
              <a:rPr lang="zh-CN" altLang="en-US" sz="1600"/>
              <a:t>冰寒于水</a:t>
            </a:r>
            <a:endParaRPr lang="zh-CN" altLang="en-US" sz="1600"/>
          </a:p>
          <a:p>
            <a:r>
              <a:rPr lang="zh-CN" altLang="en-US" sz="1600"/>
              <a:t>輮以为轮</a:t>
            </a:r>
            <a:endParaRPr lang="zh-CN" altLang="en-US" sz="1600"/>
          </a:p>
          <a:p>
            <a:r>
              <a:rPr lang="zh-CN" altLang="en-US" sz="1600"/>
              <a:t>水受绳则直</a:t>
            </a:r>
            <a:endParaRPr lang="zh-CN" altLang="en-US" sz="1600"/>
          </a:p>
          <a:p>
            <a:r>
              <a:rPr lang="zh-CN" altLang="en-US" sz="1600"/>
              <a:t>金就</a:t>
            </a:r>
            <a:r>
              <a:rPr kumimoji="1" lang="zh-CN" altLang="en-US" sz="1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砺则利</a:t>
            </a:r>
            <a:endParaRPr kumimoji="1" lang="zh-CN" altLang="en-US" sz="16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2120" y="1442085"/>
            <a:ext cx="1396365" cy="720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</a:t>
            </a:r>
            <a:r>
              <a:rPr lang="en-US" altLang="zh-CN" sz="2000"/>
              <a:t> </a:t>
            </a:r>
            <a:r>
              <a:rPr lang="zh-CN" altLang="en-US" sz="1600"/>
              <a:t>学习的意义</a:t>
            </a:r>
            <a:endParaRPr lang="zh-CN" altLang="en-US" sz="1600"/>
          </a:p>
          <a:p>
            <a:r>
              <a:rPr lang="zh-CN" altLang="en-US" sz="1600"/>
              <a:t>（</a:t>
            </a:r>
            <a:r>
              <a:rPr lang="zh-CN" altLang="en-US" sz="1600">
                <a:solidFill>
                  <a:srgbClr val="FF0000"/>
                </a:solidFill>
              </a:rPr>
              <a:t>正面设喻</a:t>
            </a:r>
            <a:r>
              <a:rPr lang="zh-CN" altLang="en-US" sz="1600"/>
              <a:t>）</a:t>
            </a:r>
            <a:endParaRPr lang="zh-CN" altLang="en-US" sz="1600"/>
          </a:p>
        </p:txBody>
      </p:sp>
      <p:sp>
        <p:nvSpPr>
          <p:cNvPr id="8" name="文本框 7"/>
          <p:cNvSpPr txBox="1"/>
          <p:nvPr/>
        </p:nvSpPr>
        <p:spPr>
          <a:xfrm>
            <a:off x="6543040" y="1724660"/>
            <a:ext cx="1946910" cy="312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知明而行无过矣</a:t>
            </a:r>
            <a:endParaRPr lang="zh-CN" altLang="en-US" sz="1600"/>
          </a:p>
        </p:txBody>
      </p:sp>
      <p:sp>
        <p:nvSpPr>
          <p:cNvPr id="9" name="文本框 8"/>
          <p:cNvSpPr txBox="1"/>
          <p:nvPr/>
        </p:nvSpPr>
        <p:spPr>
          <a:xfrm>
            <a:off x="1862455" y="3181350"/>
            <a:ext cx="1377315" cy="5822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学习的作用</a:t>
            </a:r>
            <a:endParaRPr lang="zh-CN" altLang="en-US" sz="1600"/>
          </a:p>
          <a:p>
            <a:r>
              <a:rPr lang="zh-CN" altLang="en-US" sz="1600"/>
              <a:t>（</a:t>
            </a:r>
            <a:r>
              <a:rPr lang="zh-CN" altLang="en-US" sz="1600">
                <a:solidFill>
                  <a:srgbClr val="FF0000"/>
                </a:solidFill>
              </a:rPr>
              <a:t>反复设喻</a:t>
            </a:r>
            <a:r>
              <a:rPr lang="zh-CN" altLang="en-US" sz="1600"/>
              <a:t>）</a:t>
            </a:r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3467735" y="3012440"/>
            <a:ext cx="1030605" cy="852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弥补不足</a:t>
            </a:r>
            <a:endParaRPr lang="zh-CN" altLang="en-US" sz="1600"/>
          </a:p>
          <a:p>
            <a:endParaRPr lang="zh-CN" altLang="en-US" sz="1600"/>
          </a:p>
          <a:p>
            <a:r>
              <a:rPr lang="zh-CN" altLang="en-US" sz="1600"/>
              <a:t>达到目标</a:t>
            </a:r>
            <a:endParaRPr lang="zh-CN" altLang="en-US" sz="1600"/>
          </a:p>
        </p:txBody>
      </p:sp>
      <p:sp>
        <p:nvSpPr>
          <p:cNvPr id="11" name="文本框 10"/>
          <p:cNvSpPr txBox="1"/>
          <p:nvPr/>
        </p:nvSpPr>
        <p:spPr>
          <a:xfrm>
            <a:off x="4798695" y="2877820"/>
            <a:ext cx="1260475" cy="1122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登高博见</a:t>
            </a:r>
            <a:endParaRPr lang="zh-CN" altLang="en-US" sz="1600"/>
          </a:p>
          <a:p>
            <a:r>
              <a:rPr lang="zh-CN" altLang="en-US" sz="1600"/>
              <a:t>顺风而呼</a:t>
            </a:r>
            <a:endParaRPr lang="zh-CN" altLang="en-US" sz="1600"/>
          </a:p>
          <a:p>
            <a:r>
              <a:rPr lang="zh-CN" altLang="en-US" sz="1600"/>
              <a:t>假舆马者</a:t>
            </a:r>
            <a:endParaRPr lang="zh-CN" altLang="en-US" sz="1600"/>
          </a:p>
          <a:p>
            <a:r>
              <a:rPr lang="zh-CN" altLang="en-US" sz="1600"/>
              <a:t>假舟楫者</a:t>
            </a:r>
            <a:endParaRPr lang="zh-CN" altLang="en-US" sz="1600"/>
          </a:p>
        </p:txBody>
      </p:sp>
      <p:sp>
        <p:nvSpPr>
          <p:cNvPr id="12" name="文本框 11"/>
          <p:cNvSpPr txBox="1"/>
          <p:nvPr/>
        </p:nvSpPr>
        <p:spPr>
          <a:xfrm>
            <a:off x="6543040" y="3282315"/>
            <a:ext cx="1507490" cy="312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善假于物也</a:t>
            </a:r>
            <a:endParaRPr lang="zh-CN" altLang="en-US" sz="1600"/>
          </a:p>
        </p:txBody>
      </p:sp>
      <p:sp>
        <p:nvSpPr>
          <p:cNvPr id="13" name="文本框 12"/>
          <p:cNvSpPr txBox="1"/>
          <p:nvPr/>
        </p:nvSpPr>
        <p:spPr>
          <a:xfrm>
            <a:off x="1722120" y="4630420"/>
            <a:ext cx="1865630" cy="5822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学习的方法和态度</a:t>
            </a:r>
            <a:endParaRPr lang="zh-CN" altLang="en-US" sz="1600"/>
          </a:p>
          <a:p>
            <a:r>
              <a:rPr lang="zh-CN" altLang="en-US" sz="1600"/>
              <a:t>（</a:t>
            </a:r>
            <a:r>
              <a:rPr lang="zh-CN" altLang="en-US" sz="1600">
                <a:solidFill>
                  <a:srgbClr val="FF0000"/>
                </a:solidFill>
              </a:rPr>
              <a:t>正反对照设喻</a:t>
            </a:r>
            <a:r>
              <a:rPr lang="zh-CN" altLang="en-US" sz="1600"/>
              <a:t>）</a:t>
            </a:r>
            <a:endParaRPr lang="zh-CN" altLang="en-US" sz="1600"/>
          </a:p>
        </p:txBody>
      </p:sp>
      <p:sp>
        <p:nvSpPr>
          <p:cNvPr id="14" name="文本框 13"/>
          <p:cNvSpPr txBox="1"/>
          <p:nvPr/>
        </p:nvSpPr>
        <p:spPr>
          <a:xfrm>
            <a:off x="3670300" y="4493895"/>
            <a:ext cx="1246505" cy="19323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600"/>
          </a:p>
          <a:p>
            <a:r>
              <a:rPr lang="zh-CN" altLang="en-US" sz="1600"/>
              <a:t>要积累</a:t>
            </a:r>
            <a:endParaRPr lang="zh-CN" altLang="en-US" sz="1600"/>
          </a:p>
          <a:p>
            <a:endParaRPr lang="zh-CN" altLang="en-US" sz="1600"/>
          </a:p>
          <a:p>
            <a:endParaRPr lang="zh-CN" altLang="en-US" sz="1600"/>
          </a:p>
          <a:p>
            <a:r>
              <a:rPr lang="zh-CN" altLang="en-US" sz="1600"/>
              <a:t>要坚持不懈</a:t>
            </a:r>
            <a:endParaRPr lang="zh-CN" altLang="en-US" sz="1600"/>
          </a:p>
          <a:p>
            <a:endParaRPr lang="zh-CN" altLang="en-US" sz="1600"/>
          </a:p>
          <a:p>
            <a:r>
              <a:rPr lang="zh-CN" altLang="en-US" sz="1600"/>
              <a:t>要专一</a:t>
            </a:r>
            <a:endParaRPr lang="zh-CN" altLang="en-US" sz="1600"/>
          </a:p>
        </p:txBody>
      </p:sp>
      <p:sp>
        <p:nvSpPr>
          <p:cNvPr id="15" name="文本框 14"/>
          <p:cNvSpPr txBox="1"/>
          <p:nvPr/>
        </p:nvSpPr>
        <p:spPr>
          <a:xfrm>
            <a:off x="5028565" y="4304665"/>
            <a:ext cx="1252220" cy="2153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积土成山</a:t>
            </a:r>
            <a:endParaRPr lang="zh-CN" altLang="en-US" sz="1600"/>
          </a:p>
          <a:p>
            <a:r>
              <a:rPr lang="zh-CN" altLang="en-US" sz="1600"/>
              <a:t>积水成渊</a:t>
            </a:r>
            <a:endParaRPr lang="zh-CN" altLang="en-US" sz="1600"/>
          </a:p>
          <a:p>
            <a:r>
              <a:rPr lang="zh-CN" altLang="en-US" sz="1600"/>
              <a:t>不积跬步 </a:t>
            </a:r>
            <a:endParaRPr lang="zh-CN" altLang="en-US" sz="1600"/>
          </a:p>
          <a:p>
            <a:r>
              <a:rPr lang="zh-CN" altLang="en-US" sz="1600"/>
              <a:t>不积小流</a:t>
            </a:r>
            <a:endParaRPr lang="zh-CN" altLang="en-US" sz="1600"/>
          </a:p>
          <a:p>
            <a:r>
              <a:rPr lang="zh-CN" altLang="en-US" sz="1600"/>
              <a:t>骐骥驽马</a:t>
            </a:r>
            <a:endParaRPr lang="zh-CN" altLang="en-US" sz="1600"/>
          </a:p>
          <a:p>
            <a:r>
              <a:rPr lang="zh-CN" altLang="en-US" sz="1600"/>
              <a:t>朽木金石</a:t>
            </a:r>
            <a:endParaRPr lang="zh-CN" altLang="en-US" sz="1600"/>
          </a:p>
          <a:p>
            <a:r>
              <a:rPr lang="zh-CN" altLang="en-US" sz="1600"/>
              <a:t>蚓用心一也蟹用心躁也</a:t>
            </a:r>
            <a:endParaRPr lang="zh-CN" altLang="en-US" sz="1600"/>
          </a:p>
        </p:txBody>
      </p:sp>
      <p:sp>
        <p:nvSpPr>
          <p:cNvPr id="16" name="文本框 15"/>
          <p:cNvSpPr txBox="1"/>
          <p:nvPr/>
        </p:nvSpPr>
        <p:spPr>
          <a:xfrm>
            <a:off x="6706870" y="4676775"/>
            <a:ext cx="1858645" cy="312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神明自得圣心备焉</a:t>
            </a:r>
            <a:endParaRPr lang="zh-CN" altLang="en-US" sz="1600"/>
          </a:p>
        </p:txBody>
      </p:sp>
      <p:sp>
        <p:nvSpPr>
          <p:cNvPr id="18" name="左大括号 17"/>
          <p:cNvSpPr/>
          <p:nvPr/>
        </p:nvSpPr>
        <p:spPr>
          <a:xfrm>
            <a:off x="1760220" y="1844675"/>
            <a:ext cx="75565" cy="295211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>
            <a:off x="3114040" y="1556385"/>
            <a:ext cx="228600" cy="60642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左大括号 20"/>
          <p:cNvSpPr/>
          <p:nvPr/>
        </p:nvSpPr>
        <p:spPr>
          <a:xfrm>
            <a:off x="4572000" y="1340485"/>
            <a:ext cx="75565" cy="28829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左大括号 21"/>
          <p:cNvSpPr/>
          <p:nvPr/>
        </p:nvSpPr>
        <p:spPr>
          <a:xfrm>
            <a:off x="4568190" y="1916430"/>
            <a:ext cx="75565" cy="50419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左大括号 22"/>
          <p:cNvSpPr/>
          <p:nvPr/>
        </p:nvSpPr>
        <p:spPr>
          <a:xfrm>
            <a:off x="3198495" y="3140710"/>
            <a:ext cx="144145" cy="64833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4643755" y="2996565"/>
            <a:ext cx="75565" cy="79248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左大括号 24"/>
          <p:cNvSpPr/>
          <p:nvPr/>
        </p:nvSpPr>
        <p:spPr>
          <a:xfrm>
            <a:off x="3512185" y="4869180"/>
            <a:ext cx="75565" cy="136779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右大括号 25"/>
          <p:cNvSpPr/>
          <p:nvPr/>
        </p:nvSpPr>
        <p:spPr>
          <a:xfrm>
            <a:off x="6012180" y="1340485"/>
            <a:ext cx="431800" cy="1080135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右大括号 26"/>
          <p:cNvSpPr/>
          <p:nvPr/>
        </p:nvSpPr>
        <p:spPr>
          <a:xfrm>
            <a:off x="5868035" y="2996565"/>
            <a:ext cx="432435" cy="864235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左大括号 27"/>
          <p:cNvSpPr/>
          <p:nvPr/>
        </p:nvSpPr>
        <p:spPr>
          <a:xfrm>
            <a:off x="4932045" y="4436745"/>
            <a:ext cx="215900" cy="79248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左大括号 28"/>
          <p:cNvSpPr/>
          <p:nvPr/>
        </p:nvSpPr>
        <p:spPr>
          <a:xfrm>
            <a:off x="4932045" y="5516880"/>
            <a:ext cx="75565" cy="36004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左大括号 31"/>
          <p:cNvSpPr/>
          <p:nvPr/>
        </p:nvSpPr>
        <p:spPr>
          <a:xfrm>
            <a:off x="4932045" y="6021070"/>
            <a:ext cx="144145" cy="36004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右大括号 32"/>
          <p:cNvSpPr/>
          <p:nvPr/>
        </p:nvSpPr>
        <p:spPr>
          <a:xfrm>
            <a:off x="6398895" y="4364990"/>
            <a:ext cx="144145" cy="935990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3" grpId="0" animBg="1"/>
      <p:bldP spid="25" grpId="0" animBg="1"/>
      <p:bldP spid="21" grpId="0" animBg="1"/>
      <p:bldP spid="22" grpId="0" animBg="1"/>
      <p:bldP spid="24" grpId="0" animBg="1"/>
      <p:bldP spid="28" grpId="0" animBg="1"/>
      <p:bldP spid="26" grpId="0" animBg="1"/>
      <p:bldP spid="27" grpId="0" animBg="1"/>
      <p:bldP spid="33" grpId="0" animBg="1"/>
      <p:bldP spid="29" grpId="0" animBg="1"/>
      <p:bldP spid="3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9110" y="4416425"/>
            <a:ext cx="5958205" cy="838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比喻、排比、</a:t>
            </a:r>
            <a:r>
              <a:rPr lang="zh-CN" altLang="en-US" sz="5400" b="1">
                <a:solidFill>
                  <a:srgbClr val="FF0000"/>
                </a:solidFill>
                <a:sym typeface="+mn-ea"/>
              </a:rPr>
              <a:t>对比</a:t>
            </a:r>
            <a:endParaRPr lang="zh-CN" altLang="en-US" sz="5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23060" y="1589405"/>
            <a:ext cx="62509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本文主要运用的表现手法？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341563"/>
            <a:ext cx="7918450" cy="87153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sz="5400" smtClean="0">
                <a:solidFill>
                  <a:srgbClr val="FF0000"/>
                </a:solidFill>
                <a:ea typeface="华文行楷" pitchFamily="2" charset="-122"/>
              </a:rPr>
              <a:t>《</a:t>
            </a:r>
            <a:r>
              <a:rPr lang="zh-CN" altLang="en-US" sz="5400" smtClean="0">
                <a:solidFill>
                  <a:srgbClr val="FF0000"/>
                </a:solidFill>
                <a:ea typeface="华文行楷" pitchFamily="2" charset="-122"/>
              </a:rPr>
              <a:t>劝学</a:t>
            </a:r>
            <a:r>
              <a:rPr lang="en-US" altLang="zh-CN" sz="5400" smtClean="0">
                <a:solidFill>
                  <a:srgbClr val="FF0000"/>
                </a:solidFill>
                <a:ea typeface="华文行楷" pitchFamily="2" charset="-122"/>
              </a:rPr>
              <a:t>》</a:t>
            </a:r>
            <a:r>
              <a:rPr lang="zh-CN" altLang="en-US" sz="5400" smtClean="0">
                <a:solidFill>
                  <a:srgbClr val="FF0000"/>
                </a:solidFill>
                <a:ea typeface="华文行楷" pitchFamily="2" charset="-122"/>
              </a:rPr>
              <a:t>文言知识积累</a:t>
            </a:r>
            <a:endParaRPr lang="zh-CN" altLang="en-US" sz="5400" smtClean="0">
              <a:solidFill>
                <a:srgbClr val="FF0000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24075" y="279400"/>
            <a:ext cx="4608513" cy="990600"/>
          </a:xfrm>
        </p:spPr>
        <p:txBody>
          <a:bodyPr/>
          <a:lstStyle/>
          <a:p>
            <a:pPr eaLnBrk="1" hangingPunct="1"/>
            <a:r>
              <a:rPr lang="zh-CN" altLang="en-US" sz="4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一、通假字</a:t>
            </a:r>
            <a:endParaRPr lang="zh-CN" altLang="en-US" sz="4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0" name="Text Box 3"/>
          <p:cNvSpPr txBox="1">
            <a:spLocks noChangeArrowheads="1"/>
          </p:cNvSpPr>
          <p:nvPr/>
        </p:nvSpPr>
        <p:spPr bwMode="auto">
          <a:xfrm>
            <a:off x="0" y="1268413"/>
            <a:ext cx="22685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200">
                <a:solidFill>
                  <a:srgbClr val="993300"/>
                </a:solidFill>
                <a:ea typeface="宋体" panose="02010600030101010101" pitchFamily="2" charset="-122"/>
              </a:rPr>
              <a:t>輮</a:t>
            </a:r>
            <a:r>
              <a:rPr lang="zh-CN" altLang="en-US" sz="3200">
                <a:solidFill>
                  <a:srgbClr val="000066"/>
                </a:solidFill>
                <a:ea typeface="宋体" panose="02010600030101010101" pitchFamily="2" charset="-122"/>
              </a:rPr>
              <a:t>以为轮：</a:t>
            </a: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43011" name="Text Box 4"/>
          <p:cNvSpPr txBox="1">
            <a:spLocks noChangeArrowheads="1"/>
          </p:cNvSpPr>
          <p:nvPr/>
        </p:nvSpPr>
        <p:spPr bwMode="auto">
          <a:xfrm>
            <a:off x="0" y="2705100"/>
            <a:ext cx="3024188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200">
                <a:solidFill>
                  <a:srgbClr val="000066"/>
                </a:solidFill>
                <a:ea typeface="宋体" panose="02010600030101010101" pitchFamily="2" charset="-122"/>
              </a:rPr>
              <a:t>虽</a:t>
            </a:r>
            <a:r>
              <a:rPr lang="zh-CN" altLang="en-US" sz="3200">
                <a:solidFill>
                  <a:srgbClr val="993300"/>
                </a:solidFill>
                <a:ea typeface="宋体" panose="02010600030101010101" pitchFamily="2" charset="-122"/>
              </a:rPr>
              <a:t>有</a:t>
            </a:r>
            <a:r>
              <a:rPr lang="zh-CN" altLang="en-US" sz="3200">
                <a:solidFill>
                  <a:srgbClr val="000066"/>
                </a:solidFill>
                <a:ea typeface="宋体" panose="02010600030101010101" pitchFamily="2" charset="-122"/>
              </a:rPr>
              <a:t>槁暴：</a:t>
            </a:r>
            <a:endParaRPr lang="zh-CN" altLang="en-US" sz="3200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  <p:sp>
        <p:nvSpPr>
          <p:cNvPr id="43012" name="Text Box 5"/>
          <p:cNvSpPr txBox="1">
            <a:spLocks noChangeArrowheads="1"/>
          </p:cNvSpPr>
          <p:nvPr/>
        </p:nvSpPr>
        <p:spPr bwMode="auto">
          <a:xfrm>
            <a:off x="0" y="3786188"/>
            <a:ext cx="32416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200">
                <a:solidFill>
                  <a:srgbClr val="993300"/>
                </a:solidFill>
                <a:ea typeface="宋体" panose="02010600030101010101" pitchFamily="2" charset="-122"/>
              </a:rPr>
              <a:t>知</a:t>
            </a:r>
            <a:r>
              <a:rPr lang="zh-CN" altLang="en-US" sz="3200">
                <a:solidFill>
                  <a:srgbClr val="000066"/>
                </a:solidFill>
                <a:ea typeface="宋体" panose="02010600030101010101" pitchFamily="2" charset="-122"/>
              </a:rPr>
              <a:t>明而行：</a:t>
            </a:r>
            <a:endParaRPr lang="zh-CN" altLang="en-US" sz="3200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2339975" y="1268413"/>
            <a:ext cx="496887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>
                <a:schemeClr val="hlink"/>
              </a:buClr>
              <a:buSzPct val="75000"/>
            </a:pPr>
            <a:r>
              <a:rPr lang="zh-CN" altLang="zh-CN" sz="320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u="sng">
                <a:solidFill>
                  <a:srgbClr val="993300"/>
                </a:solidFill>
                <a:latin typeface="隶书" pitchFamily="49" charset="-122"/>
                <a:ea typeface="宋体" panose="02010600030101010101" pitchFamily="2" charset="-122"/>
              </a:rPr>
              <a:t>輮</a:t>
            </a:r>
            <a:r>
              <a:rPr lang="zh-CN" altLang="en-US" sz="3200" u="sng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u="sng">
                <a:solidFill>
                  <a:srgbClr val="000066"/>
                </a:solidFill>
                <a:latin typeface="隶书" pitchFamily="49" charset="-122"/>
                <a:ea typeface="宋体" panose="02010600030101010101" pitchFamily="2" charset="-122"/>
              </a:rPr>
              <a:t>通</a:t>
            </a:r>
            <a:r>
              <a:rPr lang="zh-CN" altLang="en-US" sz="3200" u="sng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u="sng">
                <a:solidFill>
                  <a:srgbClr val="993300"/>
                </a:solidFill>
                <a:latin typeface="隶书" pitchFamily="49" charset="-122"/>
                <a:ea typeface="宋体" panose="02010600030101010101" pitchFamily="2" charset="-122"/>
              </a:rPr>
              <a:t>煣</a:t>
            </a:r>
            <a:r>
              <a:rPr lang="zh-CN" altLang="en-US" sz="3200" u="sng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u="sng">
                <a:solidFill>
                  <a:srgbClr val="000066"/>
                </a:solidFill>
                <a:latin typeface="隶书" pitchFamily="49" charset="-122"/>
                <a:ea typeface="宋体" panose="02010600030101010101" pitchFamily="2" charset="-122"/>
              </a:rPr>
              <a:t>，使</a:t>
            </a:r>
            <a:r>
              <a:rPr lang="en-US" altLang="zh-CN" sz="3200" u="sng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200" u="sng">
                <a:solidFill>
                  <a:srgbClr val="000066"/>
                </a:solidFill>
                <a:latin typeface="隶书" pitchFamily="49" charset="-122"/>
                <a:ea typeface="宋体" panose="02010600030101010101" pitchFamily="2" charset="-122"/>
              </a:rPr>
              <a:t>弯曲</a:t>
            </a:r>
            <a:endParaRPr lang="zh-CN" altLang="en-US" sz="3200" u="sng">
              <a:solidFill>
                <a:srgbClr val="000066"/>
              </a:solidFill>
              <a:latin typeface="隶书" pitchFamily="49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latin typeface="隶书" pitchFamily="49" charset="-122"/>
                <a:ea typeface="宋体" panose="02010600030101010101" pitchFamily="2" charset="-122"/>
              </a:rPr>
              <a:t>  用火烤使木弯曲</a:t>
            </a:r>
            <a:endParaRPr lang="en-US" altLang="zh-CN" sz="3200">
              <a:latin typeface="隶书" pitchFamily="49" charset="-122"/>
              <a:ea typeface="宋体" panose="02010600030101010101" pitchFamily="2" charset="-122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2411730" y="2705100"/>
            <a:ext cx="653161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chemeClr val="hlink"/>
              </a:buClr>
              <a:buSzPct val="75000"/>
            </a:pPr>
            <a:r>
              <a:rPr lang="zh-CN" altLang="en-US" sz="320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u="sng">
                <a:solidFill>
                  <a:srgbClr val="993300"/>
                </a:solidFill>
                <a:ea typeface="宋体" panose="02010600030101010101" pitchFamily="2" charset="-122"/>
              </a:rPr>
              <a:t>有</a:t>
            </a:r>
            <a:r>
              <a:rPr lang="zh-CN" altLang="en-US" sz="3200" u="sng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u="sng">
                <a:solidFill>
                  <a:srgbClr val="000066"/>
                </a:solidFill>
                <a:ea typeface="宋体" panose="02010600030101010101" pitchFamily="2" charset="-122"/>
              </a:rPr>
              <a:t>通</a:t>
            </a:r>
            <a:r>
              <a:rPr lang="zh-CN" altLang="en-US" sz="3200" u="sng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u="sng">
                <a:solidFill>
                  <a:srgbClr val="993300"/>
                </a:solidFill>
                <a:ea typeface="宋体" panose="02010600030101010101" pitchFamily="2" charset="-122"/>
              </a:rPr>
              <a:t>又</a:t>
            </a:r>
            <a:r>
              <a:rPr lang="zh-CN" altLang="en-US" sz="3200" u="sng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u="sng">
                <a:solidFill>
                  <a:srgbClr val="000066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3200" u="sng">
                <a:solidFill>
                  <a:srgbClr val="FF0000"/>
                </a:solidFill>
                <a:ea typeface="宋体" panose="02010600030101010101" pitchFamily="2" charset="-122"/>
              </a:rPr>
              <a:t>“</a:t>
            </a:r>
            <a:r>
              <a:rPr lang="zh-CN" altLang="en-US" sz="3200" u="sng">
                <a:solidFill>
                  <a:srgbClr val="993300"/>
                </a:solidFill>
                <a:ea typeface="宋体" panose="02010600030101010101" pitchFamily="2" charset="-122"/>
              </a:rPr>
              <a:t>暴</a:t>
            </a:r>
            <a:r>
              <a:rPr lang="en-US" altLang="zh-CN" sz="3200" u="sng">
                <a:solidFill>
                  <a:srgbClr val="993300"/>
                </a:solidFill>
                <a:ea typeface="宋体" panose="02010600030101010101" pitchFamily="2" charset="-122"/>
              </a:rPr>
              <a:t>”</a:t>
            </a:r>
            <a:r>
              <a:rPr lang="zh-CN" altLang="en-US" sz="3200" u="sng">
                <a:solidFill>
                  <a:srgbClr val="000066"/>
                </a:solidFill>
                <a:ea typeface="宋体" panose="02010600030101010101" pitchFamily="2" charset="-122"/>
              </a:rPr>
              <a:t>通</a:t>
            </a:r>
            <a:r>
              <a:rPr lang="en-US" altLang="zh-CN" sz="3200" u="sng">
                <a:solidFill>
                  <a:srgbClr val="000066"/>
                </a:solidFill>
                <a:ea typeface="宋体" panose="02010600030101010101" pitchFamily="2" charset="-122"/>
              </a:rPr>
              <a:t>“</a:t>
            </a:r>
            <a:r>
              <a:rPr lang="zh-CN" altLang="en-US" sz="3200" u="sng">
                <a:solidFill>
                  <a:srgbClr val="993300"/>
                </a:solidFill>
                <a:ea typeface="宋体" panose="02010600030101010101" pitchFamily="2" charset="-122"/>
              </a:rPr>
              <a:t>曝</a:t>
            </a:r>
            <a:r>
              <a:rPr lang="en-US" altLang="zh-CN" sz="3200" u="sng">
                <a:solidFill>
                  <a:srgbClr val="993300"/>
                </a:solidFill>
                <a:ea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993300"/>
                </a:solidFill>
                <a:ea typeface="宋体" panose="02010600030101010101" pitchFamily="2" charset="-122"/>
              </a:rPr>
              <a:t>，</a:t>
            </a:r>
            <a:r>
              <a:rPr lang="zh-CN" altLang="en-US" sz="3200">
                <a:solidFill>
                  <a:srgbClr val="000066"/>
                </a:solidFill>
                <a:ea typeface="宋体" panose="02010600030101010101" pitchFamily="2" charset="-122"/>
              </a:rPr>
              <a:t>晒</a:t>
            </a:r>
            <a:endParaRPr lang="zh-CN" altLang="en-US" sz="3200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2555875" y="3713163"/>
            <a:ext cx="56388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buClr>
                <a:schemeClr val="hlink"/>
              </a:buClr>
              <a:buSzPct val="75000"/>
            </a:pPr>
            <a:r>
              <a:rPr lang="zh-CN" altLang="zh-CN" sz="3200" u="sng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u="sng">
                <a:solidFill>
                  <a:srgbClr val="993300"/>
                </a:solidFill>
                <a:latin typeface="隶书" pitchFamily="49" charset="-122"/>
                <a:ea typeface="宋体" panose="02010600030101010101" pitchFamily="2" charset="-122"/>
              </a:rPr>
              <a:t>知</a:t>
            </a:r>
            <a:r>
              <a:rPr lang="zh-CN" altLang="en-US" sz="3200" u="sng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u="sng">
                <a:solidFill>
                  <a:srgbClr val="000066"/>
                </a:solidFill>
                <a:latin typeface="隶书" pitchFamily="49" charset="-122"/>
                <a:ea typeface="宋体" panose="02010600030101010101" pitchFamily="2" charset="-122"/>
              </a:rPr>
              <a:t>通</a:t>
            </a:r>
            <a:r>
              <a:rPr lang="zh-CN" altLang="en-US" sz="3200" u="sng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u="sng">
                <a:solidFill>
                  <a:srgbClr val="993300"/>
                </a:solidFill>
                <a:latin typeface="隶书" pitchFamily="49" charset="-122"/>
                <a:ea typeface="宋体" panose="02010600030101010101" pitchFamily="2" charset="-122"/>
              </a:rPr>
              <a:t>智</a:t>
            </a:r>
            <a:r>
              <a:rPr lang="zh-CN" altLang="en-US" sz="3200" u="sng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u="sng">
                <a:solidFill>
                  <a:srgbClr val="000066"/>
                </a:solidFill>
                <a:latin typeface="隶书" pitchFamily="49" charset="-122"/>
                <a:ea typeface="宋体" panose="02010600030101010101" pitchFamily="2" charset="-122"/>
              </a:rPr>
              <a:t>（</a:t>
            </a:r>
            <a:r>
              <a:rPr lang="en-US" altLang="zh-CN" sz="3200" u="sng">
                <a:solidFill>
                  <a:srgbClr val="993300"/>
                </a:solidFill>
                <a:latin typeface="隶书" pitchFamily="49" charset="-122"/>
                <a:ea typeface="宋体" panose="02010600030101010101" pitchFamily="2" charset="-122"/>
              </a:rPr>
              <a:t>zh</a:t>
            </a:r>
            <a:r>
              <a:rPr lang="en-US" altLang="zh-CN" sz="3200" u="sng">
                <a:solidFill>
                  <a:srgbClr val="99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ì</a:t>
            </a:r>
            <a:r>
              <a:rPr lang="zh-CN" altLang="en-US" sz="3200" u="sng">
                <a:solidFill>
                  <a:srgbClr val="000066"/>
                </a:solidFill>
                <a:latin typeface="隶书" pitchFamily="49" charset="-122"/>
                <a:ea typeface="宋体" panose="02010600030101010101" pitchFamily="2" charset="-122"/>
              </a:rPr>
              <a:t>），智慧</a:t>
            </a:r>
            <a:endParaRPr lang="zh-CN" altLang="en-US" sz="3200">
              <a:solidFill>
                <a:srgbClr val="000066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  <p:sp>
        <p:nvSpPr>
          <p:cNvPr id="43016" name="Text Box 11"/>
          <p:cNvSpPr txBox="1">
            <a:spLocks noChangeArrowheads="1"/>
          </p:cNvSpPr>
          <p:nvPr/>
        </p:nvSpPr>
        <p:spPr bwMode="auto">
          <a:xfrm>
            <a:off x="7299325" y="3221038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7" name="Text Box 5"/>
          <p:cNvSpPr txBox="1">
            <a:spLocks noChangeArrowheads="1"/>
          </p:cNvSpPr>
          <p:nvPr/>
        </p:nvSpPr>
        <p:spPr bwMode="auto">
          <a:xfrm>
            <a:off x="0" y="4721225"/>
            <a:ext cx="32416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200">
                <a:solidFill>
                  <a:srgbClr val="993300"/>
                </a:solidFill>
                <a:ea typeface="宋体" panose="02010600030101010101" pitchFamily="2" charset="-122"/>
              </a:rPr>
              <a:t>生</a:t>
            </a:r>
            <a:r>
              <a:rPr lang="zh-CN" altLang="en-US" sz="3200">
                <a:solidFill>
                  <a:srgbClr val="000066"/>
                </a:solidFill>
                <a:ea typeface="宋体" panose="02010600030101010101" pitchFamily="2" charset="-122"/>
              </a:rPr>
              <a:t>非异也：</a:t>
            </a:r>
            <a:endParaRPr lang="zh-CN" altLang="en-US" sz="3200">
              <a:solidFill>
                <a:srgbClr val="000066"/>
              </a:solidFill>
              <a:ea typeface="宋体" panose="02010600030101010101" pitchFamily="2" charset="-122"/>
            </a:endParaRPr>
          </a:p>
        </p:txBody>
      </p:sp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2555875" y="4721225"/>
            <a:ext cx="5638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buClr>
                <a:schemeClr val="hlink"/>
              </a:buClr>
              <a:buSzPct val="75000"/>
            </a:pPr>
            <a:r>
              <a:rPr lang="zh-CN" altLang="zh-CN" sz="3200" u="sng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u="sng">
                <a:solidFill>
                  <a:srgbClr val="993300"/>
                </a:solidFill>
                <a:latin typeface="隶书" pitchFamily="49" charset="-122"/>
                <a:ea typeface="宋体" panose="02010600030101010101" pitchFamily="2" charset="-122"/>
              </a:rPr>
              <a:t>生</a:t>
            </a:r>
            <a:r>
              <a:rPr lang="zh-CN" altLang="en-US" sz="3200" u="sng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u="sng">
                <a:solidFill>
                  <a:srgbClr val="000066"/>
                </a:solidFill>
                <a:latin typeface="隶书" pitchFamily="49" charset="-122"/>
                <a:ea typeface="宋体" panose="02010600030101010101" pitchFamily="2" charset="-122"/>
              </a:rPr>
              <a:t>通</a:t>
            </a:r>
            <a:r>
              <a:rPr lang="zh-CN" altLang="en-US" sz="3200" u="sng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u="sng">
                <a:solidFill>
                  <a:srgbClr val="993300"/>
                </a:solidFill>
                <a:latin typeface="隶书" pitchFamily="49" charset="-122"/>
                <a:ea typeface="宋体" panose="02010600030101010101" pitchFamily="2" charset="-122"/>
              </a:rPr>
              <a:t>性</a:t>
            </a:r>
            <a:r>
              <a:rPr lang="zh-CN" altLang="en-US" sz="3200" u="sng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u="sng">
                <a:solidFill>
                  <a:srgbClr val="000066"/>
                </a:solidFill>
                <a:latin typeface="隶书" pitchFamily="49" charset="-122"/>
                <a:ea typeface="宋体" panose="02010600030101010101" pitchFamily="2" charset="-122"/>
              </a:rPr>
              <a:t>，资质，禀赋</a:t>
            </a:r>
            <a:endParaRPr lang="zh-CN" altLang="en-US" sz="3200">
              <a:solidFill>
                <a:srgbClr val="000066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autoUpdateAnimBg="0"/>
      <p:bldP spid="19464" grpId="0" autoUpdateAnimBg="0"/>
      <p:bldP spid="19465" grpId="0" autoUpdateAnimBg="0"/>
      <p:bldP spid="2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2"/>
          <p:cNvSpPr txBox="1">
            <a:spLocks noChangeArrowheads="1"/>
          </p:cNvSpPr>
          <p:nvPr/>
        </p:nvSpPr>
        <p:spPr bwMode="auto">
          <a:xfrm>
            <a:off x="107950" y="206375"/>
            <a:ext cx="458025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隶书" pitchFamily="49" charset="-122"/>
                <a:ea typeface="宋体" panose="02010600030101010101" pitchFamily="2" charset="-122"/>
              </a:rPr>
              <a:t>二、古今异义（</a:t>
            </a:r>
            <a:r>
              <a:rPr lang="en-US" altLang="zh-CN" sz="4000" b="1">
                <a:solidFill>
                  <a:srgbClr val="FF0000"/>
                </a:solidFill>
                <a:latin typeface="隶书" pitchFamily="49" charset="-122"/>
                <a:ea typeface="宋体" panose="02010600030101010101" pitchFamily="2" charset="-122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隶书" pitchFamily="49" charset="-122"/>
                <a:ea typeface="宋体" panose="02010600030101010101" pitchFamily="2" charset="-122"/>
              </a:rPr>
              <a:t>）</a:t>
            </a:r>
            <a:endParaRPr lang="zh-CN" altLang="en-US" sz="4000" b="1">
              <a:solidFill>
                <a:srgbClr val="FF0000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  <p:sp>
        <p:nvSpPr>
          <p:cNvPr id="133123" name="Text Box 3"/>
          <p:cNvSpPr txBox="1">
            <a:spLocks noChangeArrowheads="1"/>
          </p:cNvSpPr>
          <p:nvPr/>
        </p:nvSpPr>
        <p:spPr bwMode="auto">
          <a:xfrm>
            <a:off x="323850" y="1341438"/>
            <a:ext cx="26638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1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</a:t>
            </a:r>
            <a:r>
              <a:rPr lang="zh-CN" altLang="en-US" sz="3200">
                <a:solidFill>
                  <a:srgbClr val="993300"/>
                </a:solidFill>
                <a:latin typeface="楷体_GB2312" pitchFamily="49" charset="-122"/>
              </a:rPr>
              <a:t>劝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学</a:t>
            </a: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:</a:t>
            </a:r>
            <a:endParaRPr lang="zh-CN" altLang="zh-CN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268538" y="1336675"/>
            <a:ext cx="4608512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古义：勉励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今义：规劝、劝戒</a:t>
            </a:r>
            <a:endParaRPr lang="zh-CN" altLang="en-US" sz="3200">
              <a:latin typeface="楷体_GB2312" pitchFamily="49" charset="-122"/>
            </a:endParaRPr>
          </a:p>
        </p:txBody>
      </p:sp>
      <p:sp>
        <p:nvSpPr>
          <p:cNvPr id="133128" name="Text Box 3"/>
          <p:cNvSpPr txBox="1">
            <a:spLocks noChangeArrowheads="1"/>
          </p:cNvSpPr>
          <p:nvPr/>
        </p:nvSpPr>
        <p:spPr bwMode="auto">
          <a:xfrm>
            <a:off x="323850" y="2492375"/>
            <a:ext cx="20161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2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</a:t>
            </a:r>
            <a:r>
              <a:rPr lang="zh-CN" altLang="en-US" sz="3200">
                <a:solidFill>
                  <a:schemeClr val="accent2"/>
                </a:solidFill>
                <a:latin typeface="楷体_GB2312" pitchFamily="49" charset="-122"/>
              </a:rPr>
              <a:t>博学</a:t>
            </a: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:</a:t>
            </a:r>
            <a:endParaRPr lang="zh-CN" altLang="zh-CN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268538" y="2492375"/>
            <a:ext cx="6624637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古义：广博地学习，广泛地学习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今义：指知识、学识的渊博</a:t>
            </a:r>
            <a:endParaRPr lang="zh-CN" altLang="en-US" sz="3200">
              <a:latin typeface="楷体_GB2312" pitchFamily="49" charset="-122"/>
            </a:endParaRPr>
          </a:p>
        </p:txBody>
      </p:sp>
      <p:sp>
        <p:nvSpPr>
          <p:cNvPr id="133130" name="Text Box 3"/>
          <p:cNvSpPr txBox="1">
            <a:spLocks noChangeArrowheads="1"/>
          </p:cNvSpPr>
          <p:nvPr/>
        </p:nvSpPr>
        <p:spPr bwMode="auto">
          <a:xfrm>
            <a:off x="323850" y="3716338"/>
            <a:ext cx="18716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3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  参</a:t>
            </a: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:</a:t>
            </a:r>
            <a:endParaRPr lang="zh-CN" altLang="zh-CN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95513" y="3644900"/>
            <a:ext cx="6948487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古义：验，检查。（同</a:t>
            </a:r>
            <a:r>
              <a:rPr lang="zh-CN" altLang="en-US" sz="3200">
                <a:solidFill>
                  <a:srgbClr val="000066"/>
                </a:solidFill>
                <a:latin typeface="隶书" pitchFamily="49" charset="-122"/>
              </a:rPr>
              <a:t>“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叁</a:t>
            </a:r>
            <a:r>
              <a:rPr lang="zh-CN" altLang="en-US" sz="3200">
                <a:solidFill>
                  <a:srgbClr val="000066"/>
                </a:solidFill>
                <a:latin typeface="隶书" pitchFamily="49" charset="-122"/>
              </a:rPr>
              <a:t>”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，多次）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今义：参加，参考</a:t>
            </a:r>
            <a:endParaRPr lang="zh-CN" altLang="en-US" sz="3200">
              <a:latin typeface="楷体_GB2312" pitchFamily="49" charset="-122"/>
            </a:endParaRPr>
          </a:p>
        </p:txBody>
      </p:sp>
      <p:sp>
        <p:nvSpPr>
          <p:cNvPr id="133132" name="Text Box 3"/>
          <p:cNvSpPr txBox="1">
            <a:spLocks noChangeArrowheads="1"/>
          </p:cNvSpPr>
          <p:nvPr/>
        </p:nvSpPr>
        <p:spPr bwMode="auto">
          <a:xfrm>
            <a:off x="323850" y="4868863"/>
            <a:ext cx="18716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4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  疾</a:t>
            </a: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:</a:t>
            </a:r>
            <a:endParaRPr lang="zh-CN" altLang="zh-CN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195513" y="4868863"/>
            <a:ext cx="6948487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古义：强，（大病）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今义：疾病，快</a:t>
            </a:r>
            <a:endParaRPr lang="zh-CN" altLang="en-US" sz="3200">
              <a:latin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/>
      <p:bldP spid="21508" grpId="0" bldLvl="0" autoUpdateAnimBg="0"/>
      <p:bldP spid="133128" grpId="0"/>
      <p:bldP spid="2" grpId="0" bldLvl="0" autoUpdateAnimBg="0"/>
      <p:bldP spid="133130" grpId="0"/>
      <p:bldP spid="3" grpId="0" bldLvl="0" autoUpdateAnimBg="0"/>
      <p:bldP spid="133132" grpId="0"/>
      <p:bldP spid="4" grpId="0" bldLvl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2"/>
          <p:cNvSpPr txBox="1">
            <a:spLocks noChangeArrowheads="1"/>
          </p:cNvSpPr>
          <p:nvPr/>
        </p:nvSpPr>
        <p:spPr bwMode="auto">
          <a:xfrm>
            <a:off x="107950" y="206375"/>
            <a:ext cx="458025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隶书" pitchFamily="49" charset="-122"/>
                <a:ea typeface="宋体" panose="02010600030101010101" pitchFamily="2" charset="-122"/>
              </a:rPr>
              <a:t>二、古今异义（</a:t>
            </a:r>
            <a:r>
              <a:rPr lang="en-US" altLang="zh-CN" sz="4000" b="1">
                <a:solidFill>
                  <a:srgbClr val="FF0000"/>
                </a:solidFill>
                <a:latin typeface="隶书" pitchFamily="49" charset="-122"/>
                <a:ea typeface="宋体" panose="02010600030101010101" pitchFamily="2" charset="-122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latin typeface="隶书" pitchFamily="49" charset="-122"/>
                <a:ea typeface="宋体" panose="02010600030101010101" pitchFamily="2" charset="-122"/>
              </a:rPr>
              <a:t>）</a:t>
            </a:r>
            <a:endParaRPr lang="zh-CN" altLang="en-US" sz="4000" b="1">
              <a:solidFill>
                <a:srgbClr val="FF0000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  <p:sp>
        <p:nvSpPr>
          <p:cNvPr id="134147" name="Text Box 3"/>
          <p:cNvSpPr txBox="1">
            <a:spLocks noChangeArrowheads="1"/>
          </p:cNvSpPr>
          <p:nvPr/>
        </p:nvSpPr>
        <p:spPr bwMode="auto">
          <a:xfrm>
            <a:off x="323850" y="1341438"/>
            <a:ext cx="26638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5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  </a:t>
            </a:r>
            <a:r>
              <a:rPr lang="zh-CN" altLang="en-US" sz="3200">
                <a:solidFill>
                  <a:srgbClr val="993300"/>
                </a:solidFill>
                <a:latin typeface="楷体_GB2312" pitchFamily="49" charset="-122"/>
              </a:rPr>
              <a:t>假</a:t>
            </a: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:</a:t>
            </a:r>
            <a:endParaRPr lang="zh-CN" altLang="zh-CN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268538" y="1336675"/>
            <a:ext cx="4608512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古义：凭借，借助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今义：与</a:t>
            </a:r>
            <a:r>
              <a:rPr lang="zh-CN" altLang="en-US" sz="3200">
                <a:solidFill>
                  <a:srgbClr val="000066"/>
                </a:solidFill>
                <a:latin typeface="隶书" pitchFamily="49" charset="-122"/>
              </a:rPr>
              <a:t>“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真</a:t>
            </a:r>
            <a:r>
              <a:rPr lang="zh-CN" altLang="en-US" sz="3200">
                <a:solidFill>
                  <a:srgbClr val="000066"/>
                </a:solidFill>
                <a:latin typeface="隶书" pitchFamily="49" charset="-122"/>
              </a:rPr>
              <a:t>”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相对</a:t>
            </a:r>
            <a:endParaRPr lang="zh-CN" altLang="en-US" sz="3200">
              <a:latin typeface="楷体_GB2312" pitchFamily="49" charset="-122"/>
            </a:endParaRPr>
          </a:p>
        </p:txBody>
      </p:sp>
      <p:sp>
        <p:nvSpPr>
          <p:cNvPr id="134149" name="Text Box 3"/>
          <p:cNvSpPr txBox="1">
            <a:spLocks noChangeArrowheads="1"/>
          </p:cNvSpPr>
          <p:nvPr/>
        </p:nvSpPr>
        <p:spPr bwMode="auto">
          <a:xfrm>
            <a:off x="323850" y="2492375"/>
            <a:ext cx="20161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6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  金</a:t>
            </a: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:</a:t>
            </a:r>
            <a:endParaRPr lang="zh-CN" altLang="zh-CN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268538" y="2492375"/>
            <a:ext cx="6624637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古义：金属制的刀剑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今义：重金属中的一种</a:t>
            </a:r>
            <a:endParaRPr lang="zh-CN" altLang="en-US" sz="3200">
              <a:latin typeface="楷体_GB2312" pitchFamily="49" charset="-122"/>
            </a:endParaRPr>
          </a:p>
        </p:txBody>
      </p:sp>
      <p:sp>
        <p:nvSpPr>
          <p:cNvPr id="134151" name="Text Box 3"/>
          <p:cNvSpPr txBox="1">
            <a:spLocks noChangeArrowheads="1"/>
          </p:cNvSpPr>
          <p:nvPr/>
        </p:nvSpPr>
        <p:spPr bwMode="auto">
          <a:xfrm>
            <a:off x="323850" y="3716338"/>
            <a:ext cx="18716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7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、爪牙</a:t>
            </a: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:</a:t>
            </a:r>
            <a:endParaRPr lang="zh-CN" altLang="zh-CN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95513" y="3644900"/>
            <a:ext cx="6948487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古义：爪子和牙齿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今义：坏人的党羽、帮凶</a:t>
            </a:r>
            <a:endParaRPr lang="zh-CN" altLang="en-US" sz="3200">
              <a:latin typeface="楷体_GB2312" pitchFamily="49" charset="-122"/>
            </a:endParaRPr>
          </a:p>
        </p:txBody>
      </p:sp>
      <p:sp>
        <p:nvSpPr>
          <p:cNvPr id="134153" name="Text Box 3"/>
          <p:cNvSpPr txBox="1">
            <a:spLocks noChangeArrowheads="1"/>
          </p:cNvSpPr>
          <p:nvPr/>
        </p:nvSpPr>
        <p:spPr bwMode="auto">
          <a:xfrm>
            <a:off x="323850" y="4868863"/>
            <a:ext cx="18716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8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、用心</a:t>
            </a: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:</a:t>
            </a:r>
            <a:endParaRPr lang="zh-CN" altLang="zh-CN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195513" y="4868863"/>
            <a:ext cx="6948487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古义：思想意识活动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今义：指读书用功或做事肯动脑筋</a:t>
            </a:r>
            <a:endParaRPr lang="zh-CN" altLang="en-US" sz="3200">
              <a:latin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/>
      <p:bldP spid="21508" grpId="0" bldLvl="0" autoUpdateAnimBg="0"/>
      <p:bldP spid="134149" grpId="0"/>
      <p:bldP spid="2" grpId="0" bldLvl="0" autoUpdateAnimBg="0"/>
      <p:bldP spid="134151" grpId="0"/>
      <p:bldP spid="3" grpId="0" bldLvl="0" autoUpdateAnimBg="0"/>
      <p:bldP spid="134153" grpId="0"/>
      <p:bldP spid="4" grpId="0" bldLvl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2"/>
          <p:cNvSpPr txBox="1">
            <a:spLocks noChangeArrowheads="1"/>
          </p:cNvSpPr>
          <p:nvPr/>
        </p:nvSpPr>
        <p:spPr bwMode="auto">
          <a:xfrm>
            <a:off x="107950" y="206375"/>
            <a:ext cx="458025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隶书" pitchFamily="49" charset="-122"/>
                <a:ea typeface="宋体" panose="02010600030101010101" pitchFamily="2" charset="-122"/>
              </a:rPr>
              <a:t>二、古今异义（</a:t>
            </a:r>
            <a:r>
              <a:rPr lang="en-US" altLang="zh-CN" sz="4000" b="1">
                <a:solidFill>
                  <a:srgbClr val="FF0000"/>
                </a:solidFill>
                <a:latin typeface="隶书" pitchFamily="49" charset="-122"/>
                <a:ea typeface="宋体" panose="02010600030101010101" pitchFamily="2" charset="-122"/>
              </a:rPr>
              <a:t>3</a:t>
            </a:r>
            <a:r>
              <a:rPr lang="zh-CN" altLang="en-US" sz="4000" b="1">
                <a:solidFill>
                  <a:srgbClr val="FF0000"/>
                </a:solidFill>
                <a:latin typeface="隶书" pitchFamily="49" charset="-122"/>
                <a:ea typeface="宋体" panose="02010600030101010101" pitchFamily="2" charset="-122"/>
              </a:rPr>
              <a:t>）</a:t>
            </a:r>
            <a:endParaRPr lang="zh-CN" altLang="en-US" sz="4000" b="1">
              <a:solidFill>
                <a:srgbClr val="FF0000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  <p:sp>
        <p:nvSpPr>
          <p:cNvPr id="135173" name="Text Box 3"/>
          <p:cNvSpPr txBox="1">
            <a:spLocks noChangeArrowheads="1"/>
          </p:cNvSpPr>
          <p:nvPr/>
        </p:nvSpPr>
        <p:spPr bwMode="auto">
          <a:xfrm>
            <a:off x="323850" y="2492375"/>
            <a:ext cx="20161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9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  </a:t>
            </a:r>
            <a:r>
              <a:rPr lang="zh-CN" altLang="en-US" sz="3200">
                <a:solidFill>
                  <a:schemeClr val="accent2"/>
                </a:solidFill>
                <a:latin typeface="楷体_GB2312" pitchFamily="49" charset="-122"/>
              </a:rPr>
              <a:t>跪</a:t>
            </a: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:</a:t>
            </a:r>
            <a:endParaRPr lang="zh-CN" altLang="zh-CN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268538" y="2492375"/>
            <a:ext cx="6624637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古义：脚或腿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今义：跪下</a:t>
            </a:r>
            <a:endParaRPr lang="zh-CN" altLang="en-US" sz="3200">
              <a:latin typeface="楷体_GB2312" pitchFamily="49" charset="-122"/>
            </a:endParaRPr>
          </a:p>
        </p:txBody>
      </p:sp>
      <p:sp>
        <p:nvSpPr>
          <p:cNvPr id="135175" name="Text Box 3"/>
          <p:cNvSpPr txBox="1">
            <a:spLocks noChangeArrowheads="1"/>
          </p:cNvSpPr>
          <p:nvPr/>
        </p:nvSpPr>
        <p:spPr bwMode="auto">
          <a:xfrm>
            <a:off x="323850" y="3716338"/>
            <a:ext cx="187166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10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、寄托</a:t>
            </a: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:</a:t>
            </a:r>
            <a:endParaRPr lang="zh-CN" altLang="zh-CN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95513" y="3644900"/>
            <a:ext cx="6948487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古义：容身，托身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今义：把感情、理想、希望等放在某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      人身上或某种事物上</a:t>
            </a:r>
            <a:endParaRPr lang="zh-CN" altLang="en-US" sz="3200">
              <a:latin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3" grpId="0"/>
      <p:bldP spid="2" grpId="0" bldLvl="0" autoUpdateAnimBg="0"/>
      <p:bldP spid="135175" grpId="0"/>
      <p:bldP spid="3" grpId="0" bldLvl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2"/>
          <p:cNvSpPr txBox="1">
            <a:spLocks noChangeArrowheads="1"/>
          </p:cNvSpPr>
          <p:nvPr/>
        </p:nvSpPr>
        <p:spPr bwMode="auto">
          <a:xfrm>
            <a:off x="179388" y="188913"/>
            <a:ext cx="6985000" cy="1004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sz="6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6" name="Text Box 3"/>
          <p:cNvSpPr txBox="1">
            <a:spLocks noChangeArrowheads="1"/>
          </p:cNvSpPr>
          <p:nvPr/>
        </p:nvSpPr>
        <p:spPr bwMode="auto">
          <a:xfrm>
            <a:off x="541338" y="908050"/>
            <a:ext cx="20875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400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7" name="Rectangle 5"/>
          <p:cNvSpPr>
            <a:spLocks noChangeArrowheads="1"/>
          </p:cNvSpPr>
          <p:nvPr/>
        </p:nvSpPr>
        <p:spPr bwMode="auto">
          <a:xfrm>
            <a:off x="539750" y="288925"/>
            <a:ext cx="5616575" cy="763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b="1">
                <a:solidFill>
                  <a:srgbClr val="FF0000"/>
                </a:solidFill>
                <a:ea typeface="宋体" panose="02010600030101010101" pitchFamily="2" charset="-122"/>
              </a:rPr>
              <a:t>三、词类活用（</a:t>
            </a:r>
            <a:r>
              <a:rPr lang="en-US" altLang="zh-CN" sz="4800" b="1">
                <a:solidFill>
                  <a:srgbClr val="FF0000"/>
                </a:solidFill>
                <a:ea typeface="宋体" panose="02010600030101010101" pitchFamily="2" charset="-122"/>
              </a:rPr>
              <a:t>1</a:t>
            </a:r>
            <a:r>
              <a:rPr lang="zh-CN" altLang="en-US" sz="4800" b="1">
                <a:solidFill>
                  <a:srgbClr val="FF0000"/>
                </a:solidFill>
                <a:ea typeface="宋体" panose="02010600030101010101" pitchFamily="2" charset="-122"/>
              </a:rPr>
              <a:t>）</a:t>
            </a:r>
            <a:endParaRPr lang="zh-CN" altLang="en-US" sz="4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6197" name="Text Box 6"/>
          <p:cNvSpPr txBox="1">
            <a:spLocks noChangeArrowheads="1"/>
          </p:cNvSpPr>
          <p:nvPr/>
        </p:nvSpPr>
        <p:spPr bwMode="auto">
          <a:xfrm>
            <a:off x="468313" y="1341438"/>
            <a:ext cx="64817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buClr>
                <a:schemeClr val="hlink"/>
              </a:buClr>
              <a:buSzPct val="75000"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1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、君子博学而</a:t>
            </a:r>
            <a:r>
              <a:rPr lang="zh-CN" altLang="en-US" sz="3200">
                <a:solidFill>
                  <a:srgbClr val="993300"/>
                </a:solidFill>
                <a:latin typeface="楷体_GB2312" pitchFamily="49" charset="-122"/>
              </a:rPr>
              <a:t>日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参省乎己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042988" y="2060575"/>
            <a:ext cx="6553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buClr>
                <a:schemeClr val="hlink"/>
              </a:buClr>
              <a:buSzPct val="75000"/>
            </a:pPr>
            <a:r>
              <a:rPr lang="zh-CN" altLang="en-US" sz="3200">
                <a:solidFill>
                  <a:srgbClr val="993300"/>
                </a:solidFill>
              </a:rPr>
              <a:t>日</a:t>
            </a:r>
            <a:r>
              <a:rPr lang="zh-CN" altLang="en-US" sz="3200">
                <a:solidFill>
                  <a:srgbClr val="000066"/>
                </a:solidFill>
              </a:rPr>
              <a:t>：名词用作状语   当</a:t>
            </a:r>
            <a:r>
              <a:rPr lang="zh-CN" altLang="en-US" sz="3200">
                <a:solidFill>
                  <a:srgbClr val="000066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200">
                <a:solidFill>
                  <a:srgbClr val="000066"/>
                </a:solidFill>
              </a:rPr>
              <a:t>每日</a:t>
            </a:r>
            <a:r>
              <a:rPr lang="zh-CN" altLang="en-US" sz="3200">
                <a:solidFill>
                  <a:srgbClr val="000066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200">
                <a:solidFill>
                  <a:srgbClr val="000066"/>
                </a:solidFill>
              </a:rPr>
              <a:t>讲。</a:t>
            </a:r>
            <a:endParaRPr lang="zh-CN" altLang="en-US" sz="3200">
              <a:solidFill>
                <a:srgbClr val="000066"/>
              </a:solidFill>
            </a:endParaRPr>
          </a:p>
        </p:txBody>
      </p:sp>
      <p:sp>
        <p:nvSpPr>
          <p:cNvPr id="136199" name="Text Box 8"/>
          <p:cNvSpPr txBox="1">
            <a:spLocks noChangeArrowheads="1"/>
          </p:cNvSpPr>
          <p:nvPr/>
        </p:nvSpPr>
        <p:spPr bwMode="auto">
          <a:xfrm>
            <a:off x="468313" y="2781300"/>
            <a:ext cx="49672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2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、上食埃土，下饮黄泉   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1027113" y="3500438"/>
            <a:ext cx="65103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993300"/>
                </a:solidFill>
                <a:latin typeface="楷体_GB2312" pitchFamily="49" charset="-122"/>
              </a:rPr>
              <a:t>上、下</a:t>
            </a:r>
            <a:r>
              <a:rPr lang="en-US" altLang="zh-CN" sz="3200">
                <a:solidFill>
                  <a:srgbClr val="993300"/>
                </a:solidFill>
                <a:latin typeface="楷体_GB2312" pitchFamily="49" charset="-122"/>
              </a:rPr>
              <a:t>: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名词用作状语</a:t>
            </a: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  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向上、向下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136201" name="Text Box 10"/>
          <p:cNvSpPr txBox="1">
            <a:spLocks noChangeArrowheads="1"/>
          </p:cNvSpPr>
          <p:nvPr/>
        </p:nvSpPr>
        <p:spPr bwMode="auto">
          <a:xfrm>
            <a:off x="468313" y="4292600"/>
            <a:ext cx="44688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3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、假舟楫者，非能水也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969963" y="5084763"/>
            <a:ext cx="62658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993300"/>
                </a:solidFill>
                <a:latin typeface="楷体_GB2312" pitchFamily="49" charset="-122"/>
              </a:rPr>
              <a:t>水</a:t>
            </a:r>
            <a:r>
              <a:rPr lang="en-US" altLang="zh-CN" sz="3200">
                <a:solidFill>
                  <a:srgbClr val="993300"/>
                </a:solidFill>
                <a:latin typeface="楷体_GB2312" pitchFamily="49" charset="-122"/>
              </a:rPr>
              <a:t>:</a:t>
            </a:r>
            <a:r>
              <a:rPr lang="zh-CN" altLang="en-US" sz="3200">
                <a:solidFill>
                  <a:srgbClr val="993300"/>
                </a:solidFill>
                <a:latin typeface="楷体_GB2312" pitchFamily="49" charset="-122"/>
              </a:rPr>
              <a:t>名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词用作动词  游水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3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/>
      <p:bldP spid="20487" grpId="0" autoUpdateAnimBg="0"/>
      <p:bldP spid="136199" grpId="0"/>
      <p:bldP spid="20489" grpId="0" bldLvl="0" autoUpdateAnimBg="0"/>
      <p:bldP spid="136201" grpId="0"/>
      <p:bldP spid="2049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2"/>
          <p:cNvSpPr txBox="1">
            <a:spLocks noChangeArrowheads="1"/>
          </p:cNvSpPr>
          <p:nvPr/>
        </p:nvSpPr>
        <p:spPr bwMode="auto">
          <a:xfrm>
            <a:off x="179388" y="188913"/>
            <a:ext cx="6985000" cy="1004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sz="6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0" name="Text Box 3"/>
          <p:cNvSpPr txBox="1">
            <a:spLocks noChangeArrowheads="1"/>
          </p:cNvSpPr>
          <p:nvPr/>
        </p:nvSpPr>
        <p:spPr bwMode="auto">
          <a:xfrm>
            <a:off x="541338" y="908050"/>
            <a:ext cx="20875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400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1" name="Rectangle 5"/>
          <p:cNvSpPr>
            <a:spLocks noChangeArrowheads="1"/>
          </p:cNvSpPr>
          <p:nvPr/>
        </p:nvSpPr>
        <p:spPr bwMode="auto">
          <a:xfrm>
            <a:off x="539750" y="288925"/>
            <a:ext cx="6264275" cy="763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b="1">
                <a:solidFill>
                  <a:srgbClr val="FF0000"/>
                </a:solidFill>
                <a:ea typeface="宋体" panose="02010600030101010101" pitchFamily="2" charset="-122"/>
              </a:rPr>
              <a:t>三、词类活用（</a:t>
            </a:r>
            <a:r>
              <a:rPr lang="en-US" altLang="zh-CN" sz="4800" b="1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4800" b="1">
                <a:solidFill>
                  <a:srgbClr val="FF0000"/>
                </a:solidFill>
                <a:ea typeface="宋体" panose="02010600030101010101" pitchFamily="2" charset="-122"/>
              </a:rPr>
              <a:t>）</a:t>
            </a:r>
            <a:endParaRPr lang="zh-CN" altLang="en-US" sz="4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9269" name="Text Box 6"/>
          <p:cNvSpPr txBox="1">
            <a:spLocks noChangeArrowheads="1"/>
          </p:cNvSpPr>
          <p:nvPr/>
        </p:nvSpPr>
        <p:spPr bwMode="auto">
          <a:xfrm>
            <a:off x="468313" y="4508500"/>
            <a:ext cx="64817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buClr>
                <a:schemeClr val="hlink"/>
              </a:buClr>
              <a:buSzPct val="75000"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6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、登高而招，臂非加长也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042988" y="5300663"/>
            <a:ext cx="65532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buClr>
                <a:schemeClr val="hlink"/>
              </a:buClr>
              <a:buSzPct val="75000"/>
            </a:pPr>
            <a:r>
              <a:rPr lang="zh-CN" altLang="en-US" sz="3200">
                <a:solidFill>
                  <a:srgbClr val="993300"/>
                </a:solidFill>
              </a:rPr>
              <a:t>高</a:t>
            </a:r>
            <a:r>
              <a:rPr lang="zh-CN" altLang="en-US" sz="3200">
                <a:solidFill>
                  <a:srgbClr val="000066"/>
                </a:solidFill>
              </a:rPr>
              <a:t>：形容词用作名词   高处</a:t>
            </a:r>
            <a:endParaRPr lang="zh-CN" altLang="en-US" sz="3200">
              <a:solidFill>
                <a:srgbClr val="000066"/>
              </a:solidFill>
            </a:endParaRPr>
          </a:p>
        </p:txBody>
      </p:sp>
      <p:sp>
        <p:nvSpPr>
          <p:cNvPr id="139271" name="Text Box 8"/>
          <p:cNvSpPr txBox="1">
            <a:spLocks noChangeArrowheads="1"/>
          </p:cNvSpPr>
          <p:nvPr/>
        </p:nvSpPr>
        <p:spPr bwMode="auto">
          <a:xfrm>
            <a:off x="468313" y="3141663"/>
            <a:ext cx="29908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5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、其</a:t>
            </a:r>
            <a:r>
              <a:rPr lang="zh-CN" altLang="en-US" sz="3200">
                <a:solidFill>
                  <a:srgbClr val="993300"/>
                </a:solidFill>
                <a:latin typeface="楷体_GB2312" pitchFamily="49" charset="-122"/>
              </a:rPr>
              <a:t>曲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中规   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1027113" y="3716338"/>
            <a:ext cx="61023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993300"/>
                </a:solidFill>
                <a:latin typeface="楷体_GB2312" pitchFamily="49" charset="-122"/>
              </a:rPr>
              <a:t>曲</a:t>
            </a:r>
            <a:r>
              <a:rPr lang="en-US" altLang="zh-CN" sz="3200">
                <a:solidFill>
                  <a:srgbClr val="993300"/>
                </a:solidFill>
                <a:latin typeface="楷体_GB2312" pitchFamily="49" charset="-122"/>
              </a:rPr>
              <a:t>: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形容词用作名词</a:t>
            </a: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  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曲度、弧度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139273" name="Text Box 10"/>
          <p:cNvSpPr txBox="1">
            <a:spLocks noChangeArrowheads="1"/>
          </p:cNvSpPr>
          <p:nvPr/>
        </p:nvSpPr>
        <p:spPr bwMode="auto">
          <a:xfrm>
            <a:off x="468313" y="1625600"/>
            <a:ext cx="44688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4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、木直中绳，</a:t>
            </a:r>
            <a:r>
              <a:rPr lang="zh-CN" altLang="en-US" sz="3200">
                <a:solidFill>
                  <a:srgbClr val="993300"/>
                </a:solidFill>
                <a:latin typeface="楷体_GB2312" pitchFamily="49" charset="-122"/>
              </a:rPr>
              <a:t>輮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以为轮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1042988" y="2420938"/>
            <a:ext cx="62658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993300"/>
                </a:solidFill>
                <a:latin typeface="楷体_GB2312" pitchFamily="49" charset="-122"/>
              </a:rPr>
              <a:t>輮</a:t>
            </a:r>
            <a:r>
              <a:rPr lang="en-US" altLang="zh-CN" sz="3200">
                <a:solidFill>
                  <a:srgbClr val="993300"/>
                </a:solidFill>
                <a:latin typeface="楷体_GB2312" pitchFamily="49" charset="-122"/>
              </a:rPr>
              <a:t>: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动词的使动用法  使</a:t>
            </a:r>
            <a:r>
              <a:rPr lang="en-US" altLang="zh-CN" sz="3200">
                <a:solidFill>
                  <a:srgbClr val="000066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弯曲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9" grpId="0"/>
      <p:bldP spid="20487" grpId="0" autoUpdateAnimBg="0"/>
      <p:bldP spid="139271" grpId="0"/>
      <p:bldP spid="20489" grpId="0" bldLvl="0" autoUpdateAnimBg="0"/>
      <p:bldP spid="139273" grpId="0"/>
      <p:bldP spid="2049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2"/>
          <p:cNvSpPr txBox="1">
            <a:spLocks noChangeArrowheads="1"/>
          </p:cNvSpPr>
          <p:nvPr/>
        </p:nvSpPr>
        <p:spPr bwMode="auto">
          <a:xfrm>
            <a:off x="179388" y="188913"/>
            <a:ext cx="6985000" cy="1004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sz="6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54" name="Text Box 3"/>
          <p:cNvSpPr txBox="1">
            <a:spLocks noChangeArrowheads="1"/>
          </p:cNvSpPr>
          <p:nvPr/>
        </p:nvSpPr>
        <p:spPr bwMode="auto">
          <a:xfrm>
            <a:off x="541338" y="908050"/>
            <a:ext cx="20875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400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55" name="Rectangle 5"/>
          <p:cNvSpPr>
            <a:spLocks noChangeArrowheads="1"/>
          </p:cNvSpPr>
          <p:nvPr/>
        </p:nvSpPr>
        <p:spPr bwMode="auto">
          <a:xfrm>
            <a:off x="539750" y="288925"/>
            <a:ext cx="6264275" cy="763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b="1">
                <a:solidFill>
                  <a:srgbClr val="FF0000"/>
                </a:solidFill>
                <a:ea typeface="宋体" panose="02010600030101010101" pitchFamily="2" charset="-122"/>
              </a:rPr>
              <a:t>三、词类活用（</a:t>
            </a:r>
            <a:r>
              <a:rPr lang="en-US" altLang="zh-CN" sz="4800" b="1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r>
              <a:rPr lang="zh-CN" altLang="en-US" sz="4800" b="1">
                <a:solidFill>
                  <a:srgbClr val="FF0000"/>
                </a:solidFill>
                <a:ea typeface="宋体" panose="02010600030101010101" pitchFamily="2" charset="-122"/>
              </a:rPr>
              <a:t>）</a:t>
            </a:r>
            <a:endParaRPr lang="zh-CN" altLang="en-US" sz="4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0293" name="Text Box 6"/>
          <p:cNvSpPr txBox="1">
            <a:spLocks noChangeArrowheads="1"/>
          </p:cNvSpPr>
          <p:nvPr/>
        </p:nvSpPr>
        <p:spPr bwMode="auto">
          <a:xfrm>
            <a:off x="468313" y="4508500"/>
            <a:ext cx="30241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buClr>
                <a:schemeClr val="hlink"/>
              </a:buClr>
              <a:buSzPct val="75000"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9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、用心一也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042988" y="5157788"/>
            <a:ext cx="55451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buClr>
                <a:schemeClr val="hlink"/>
              </a:buClr>
              <a:buSzPct val="75000"/>
            </a:pPr>
            <a:r>
              <a:rPr lang="zh-CN" altLang="en-US" sz="3200">
                <a:solidFill>
                  <a:srgbClr val="993300"/>
                </a:solidFill>
              </a:rPr>
              <a:t>一</a:t>
            </a:r>
            <a:r>
              <a:rPr lang="zh-CN" altLang="en-US" sz="3200">
                <a:solidFill>
                  <a:srgbClr val="000066"/>
                </a:solidFill>
              </a:rPr>
              <a:t>：数词用作形容词   专一</a:t>
            </a:r>
            <a:endParaRPr lang="zh-CN" altLang="en-US" sz="3200">
              <a:solidFill>
                <a:srgbClr val="000066"/>
              </a:solidFill>
            </a:endParaRPr>
          </a:p>
        </p:txBody>
      </p:sp>
      <p:sp>
        <p:nvSpPr>
          <p:cNvPr id="140295" name="Text Box 8"/>
          <p:cNvSpPr txBox="1">
            <a:spLocks noChangeArrowheads="1"/>
          </p:cNvSpPr>
          <p:nvPr/>
        </p:nvSpPr>
        <p:spPr bwMode="auto">
          <a:xfrm>
            <a:off x="468313" y="3141663"/>
            <a:ext cx="46085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8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、假舆马者，非利足也   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1027113" y="3786188"/>
            <a:ext cx="76295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993300"/>
                </a:solidFill>
                <a:latin typeface="楷体_GB2312" pitchFamily="49" charset="-122"/>
              </a:rPr>
              <a:t>利</a:t>
            </a:r>
            <a:r>
              <a:rPr lang="en-US" altLang="zh-CN" sz="3200">
                <a:solidFill>
                  <a:srgbClr val="993300"/>
                </a:solidFill>
                <a:latin typeface="楷体_GB2312" pitchFamily="49" charset="-122"/>
              </a:rPr>
              <a:t>: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形容词的使动用法</a:t>
            </a: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  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使</a:t>
            </a:r>
            <a:r>
              <a:rPr lang="en-US" altLang="zh-CN" sz="2800">
                <a:ea typeface="宋体" panose="02010600030101010101" pitchFamily="2" charset="-122"/>
              </a:rPr>
              <a:t>……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快，走得快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140297" name="Text Box 10"/>
          <p:cNvSpPr txBox="1">
            <a:spLocks noChangeArrowheads="1"/>
          </p:cNvSpPr>
          <p:nvPr/>
        </p:nvSpPr>
        <p:spPr bwMode="auto">
          <a:xfrm>
            <a:off x="468313" y="1625600"/>
            <a:ext cx="32448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000066"/>
                </a:solidFill>
                <a:latin typeface="楷体_GB2312" pitchFamily="49" charset="-122"/>
              </a:rPr>
              <a:t>7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、故木受绳则直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1042988" y="2276475"/>
            <a:ext cx="62658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rgbClr val="993300"/>
                </a:solidFill>
                <a:latin typeface="楷体_GB2312" pitchFamily="49" charset="-122"/>
              </a:rPr>
              <a:t>直</a:t>
            </a:r>
            <a:r>
              <a:rPr lang="en-US" altLang="zh-CN" sz="3200">
                <a:solidFill>
                  <a:srgbClr val="993300"/>
                </a:solidFill>
                <a:latin typeface="楷体_GB2312" pitchFamily="49" charset="-122"/>
              </a:rPr>
              <a:t>:</a:t>
            </a:r>
            <a:r>
              <a:rPr lang="zh-CN" altLang="en-US" sz="3200">
                <a:solidFill>
                  <a:srgbClr val="000066"/>
                </a:solidFill>
                <a:latin typeface="楷体_GB2312" pitchFamily="49" charset="-122"/>
              </a:rPr>
              <a:t>形容词用作动词  变直</a:t>
            </a:r>
            <a:endParaRPr lang="zh-CN" altLang="en-US" sz="3200">
              <a:solidFill>
                <a:srgbClr val="000066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4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4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3" grpId="0"/>
      <p:bldP spid="20487" grpId="0" autoUpdateAnimBg="0"/>
      <p:bldP spid="140295" grpId="0"/>
      <p:bldP spid="20489" grpId="0" bldLvl="0" autoUpdateAnimBg="0"/>
      <p:bldP spid="140297" grpId="0"/>
      <p:bldP spid="2049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/>
        </p:nvSpPr>
        <p:spPr>
          <a:xfrm>
            <a:off x="0" y="388620"/>
            <a:ext cx="9145270" cy="652653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    </a:t>
            </a:r>
            <a:r>
              <a:rPr lang="en-US" altLang="zh-CN" sz="3600"/>
              <a:t> </a:t>
            </a:r>
            <a:r>
              <a:rPr lang="zh-CN" altLang="en-US" sz="2400"/>
              <a:t>不仅如此，日本富山县还向辽宁省捐赠了一万只口罩，而在援助物资的箱子上还写着：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“辽河雪融，富山花开；同气连枝，共盼春来”</a:t>
            </a:r>
            <a:r>
              <a:rPr lang="zh-CN" altLang="en-US" sz="2400"/>
              <a:t>的字样。“同气连枝”出自古代南朝梁国周兴嗣《千字文》中的：“孔怀兄弟，同气连枝。交友投分，切磨箴规。”比作同胞的兄弟姐妹。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   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    此外，在日本医药法人人心会、日本湖北总商会等四家机构联合捐赠湖北的医疗</a:t>
            </a:r>
            <a:r>
              <a:rPr lang="zh-CN" altLang="en-US" sz="2400">
                <a:solidFill>
                  <a:srgbClr val="FF0000"/>
                </a:solidFill>
              </a:rPr>
              <a:t>防护衣</a:t>
            </a:r>
            <a:r>
              <a:rPr lang="zh-CN" altLang="en-US" sz="2400"/>
              <a:t>等物资上，还印刷有《诗经·秦风·无衣》的两句话：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“岂曰无衣，与子同裳。”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</a:rPr>
              <a:t>    </a:t>
            </a:r>
            <a:endParaRPr lang="zh-CN" altLang="en-US" sz="2400">
              <a:latin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</a:rPr>
              <a:t>    在日本汉语水平考试HSK事务所捐赠给武汉的防疫物资上面写着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“山川异域 风月同天”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宋体" panose="02010600030101010101" pitchFamily="2" charset="-122"/>
              </a:rPr>
              <a:t>    看到这些句子，你是否感受到了传统文化之美和捐赠人雪中送炭的热情？</a:t>
            </a:r>
            <a:endParaRPr lang="zh-CN" altLang="en-US" sz="24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081088" y="1989138"/>
            <a:ext cx="694690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1</a:t>
            </a:r>
            <a:r>
              <a:rPr lang="zh-CN" altLang="en-US" sz="3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、虽有槁暴，不复挺者，輮使之然也</a:t>
            </a:r>
            <a:endParaRPr lang="zh-CN" altLang="en-US" sz="300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0178" name="Text Box 8"/>
          <p:cNvSpPr txBox="1">
            <a:spLocks noChangeArrowheads="1"/>
          </p:cNvSpPr>
          <p:nvPr/>
        </p:nvSpPr>
        <p:spPr bwMode="auto">
          <a:xfrm>
            <a:off x="250825" y="333375"/>
            <a:ext cx="7561263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四、特殊句式</a:t>
            </a: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固定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结构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en-US" altLang="zh-CN" sz="4400">
                <a:solidFill>
                  <a:srgbClr val="FF0000"/>
                </a:solidFill>
                <a:ea typeface="宋体" panose="02010600030101010101" pitchFamily="2" charset="-122"/>
              </a:rPr>
              <a:t>(1)</a:t>
            </a:r>
            <a:endParaRPr lang="en-US" altLang="zh-CN" sz="4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0179" name="AutoShape 12"/>
          <p:cNvSpPr>
            <a:spLocks noChangeArrowheads="1"/>
          </p:cNvSpPr>
          <p:nvPr/>
        </p:nvSpPr>
        <p:spPr bwMode="auto">
          <a:xfrm>
            <a:off x="4500563" y="6092825"/>
            <a:ext cx="852487" cy="7334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6708775" y="5734050"/>
            <a:ext cx="243522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endParaRPr lang="zh-CN" altLang="en-US" sz="440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11175" y="1268413"/>
            <a:ext cx="31242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</a:rPr>
              <a:t>（一）判断句</a:t>
            </a:r>
            <a:endParaRPr lang="zh-CN" altLang="en-US" sz="360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619250" y="2636838"/>
            <a:ext cx="633730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判断句，“</a:t>
            </a:r>
            <a:r>
              <a:rPr lang="en-US" altLang="zh-CN" sz="3000">
                <a:solidFill>
                  <a:srgbClr val="030305"/>
                </a:solidFill>
                <a:latin typeface="+mn-lt"/>
                <a:ea typeface="华文行楷" pitchFamily="2" charset="-122"/>
              </a:rPr>
              <a:t>……</a:t>
            </a: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者，</a:t>
            </a:r>
            <a:r>
              <a:rPr lang="en-US" altLang="zh-CN" sz="3000">
                <a:solidFill>
                  <a:srgbClr val="030305"/>
                </a:solidFill>
                <a:latin typeface="+mn-lt"/>
                <a:ea typeface="华文行楷" pitchFamily="2" charset="-122"/>
              </a:rPr>
              <a:t>……</a:t>
            </a: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也”表判断</a:t>
            </a:r>
            <a:endParaRPr lang="zh-CN" altLang="en-US" sz="3000">
              <a:solidFill>
                <a:srgbClr val="03030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971550" y="3284538"/>
            <a:ext cx="273685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zh-CN" altLang="en-US" sz="3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、用心一也</a:t>
            </a:r>
            <a:endParaRPr lang="zh-CN" altLang="en-US" sz="300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547813" y="3860800"/>
            <a:ext cx="633730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判断句，“</a:t>
            </a:r>
            <a:r>
              <a:rPr lang="en-US" altLang="zh-CN" sz="3000">
                <a:solidFill>
                  <a:srgbClr val="030305"/>
                </a:solidFill>
                <a:latin typeface="+mn-lt"/>
                <a:ea typeface="华文行楷" pitchFamily="2" charset="-122"/>
              </a:rPr>
              <a:t>……</a:t>
            </a: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也”表判断</a:t>
            </a:r>
            <a:endParaRPr lang="zh-CN" altLang="en-US" sz="3000">
              <a:solidFill>
                <a:srgbClr val="03030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71550" y="4508500"/>
            <a:ext cx="3024188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3</a:t>
            </a:r>
            <a:r>
              <a:rPr lang="zh-CN" altLang="en-US" sz="3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、用心躁也</a:t>
            </a:r>
            <a:endParaRPr lang="zh-CN" altLang="en-US" sz="300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547813" y="5084763"/>
            <a:ext cx="489585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判断句，“</a:t>
            </a:r>
            <a:r>
              <a:rPr lang="en-US" altLang="zh-CN" sz="3000">
                <a:solidFill>
                  <a:srgbClr val="030305"/>
                </a:solidFill>
                <a:latin typeface="+mn-lt"/>
                <a:ea typeface="华文行楷" pitchFamily="2" charset="-122"/>
              </a:rPr>
              <a:t>……</a:t>
            </a: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也”表判断</a:t>
            </a:r>
            <a:endParaRPr lang="zh-CN" altLang="en-US" sz="3000">
              <a:solidFill>
                <a:srgbClr val="03030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3" grpId="0" bldLvl="0" autoUpdateAnimBg="0"/>
      <p:bldP spid="2" grpId="0"/>
      <p:bldP spid="3" grpId="0"/>
      <p:bldP spid="4" grpId="0"/>
      <p:bldP spid="5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323850" y="1989138"/>
            <a:ext cx="6227763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1</a:t>
            </a:r>
            <a:r>
              <a:rPr lang="zh-CN" altLang="en-US" sz="3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、介词结构后置（状语后置）</a:t>
            </a:r>
            <a:endParaRPr lang="zh-CN" altLang="en-US" sz="300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1202" name="Text Box 8"/>
          <p:cNvSpPr txBox="1">
            <a:spLocks noChangeArrowheads="1"/>
          </p:cNvSpPr>
          <p:nvPr/>
        </p:nvSpPr>
        <p:spPr bwMode="auto">
          <a:xfrm>
            <a:off x="250825" y="333375"/>
            <a:ext cx="7561263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四、特殊句式</a:t>
            </a: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固定结构</a:t>
            </a: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en-US" altLang="zh-CN" sz="4400" b="1">
                <a:solidFill>
                  <a:srgbClr val="FF0000"/>
                </a:solidFill>
                <a:ea typeface="宋体" panose="02010600030101010101" pitchFamily="2" charset="-122"/>
              </a:rPr>
              <a:t>(2)</a:t>
            </a:r>
            <a:endParaRPr lang="en-US" altLang="zh-CN" sz="4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6708775" y="5734050"/>
            <a:ext cx="243522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endParaRPr lang="zh-CN" altLang="en-US" sz="440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-36513" y="1268413"/>
            <a:ext cx="3124201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</a:rPr>
              <a:t>（二）倒装句</a:t>
            </a:r>
            <a:endParaRPr lang="zh-CN" altLang="en-US" sz="360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27088" y="2838450"/>
            <a:ext cx="8316912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青，取之于蓝，而青于蓝；冰，水为之，而寒于水</a:t>
            </a:r>
            <a:endParaRPr lang="zh-CN" altLang="en-US" sz="2800">
              <a:solidFill>
                <a:srgbClr val="03030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95288" y="4221163"/>
            <a:ext cx="273685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zh-CN" altLang="en-US" sz="3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、定语后置</a:t>
            </a:r>
            <a:endParaRPr lang="zh-CN" altLang="en-US" sz="300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827088" y="5084763"/>
            <a:ext cx="633730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蚓无爪牙之利，筋骨之强</a:t>
            </a:r>
            <a:endParaRPr lang="zh-CN" altLang="en-US" sz="3000">
              <a:solidFill>
                <a:srgbClr val="03030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827088" y="3486150"/>
            <a:ext cx="63373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君子博学而日参省乎己</a:t>
            </a:r>
            <a:endParaRPr lang="zh-CN" altLang="en-US" sz="2800">
              <a:solidFill>
                <a:srgbClr val="03030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3" grpId="0" bldLvl="0" autoUpdateAnimBg="0"/>
      <p:bldP spid="2" grpId="0"/>
      <p:bldP spid="3" grpId="0"/>
      <p:bldP spid="4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8"/>
          <p:cNvSpPr txBox="1">
            <a:spLocks noChangeArrowheads="1"/>
          </p:cNvSpPr>
          <p:nvPr/>
        </p:nvSpPr>
        <p:spPr bwMode="auto">
          <a:xfrm>
            <a:off x="250825" y="333375"/>
            <a:ext cx="7561263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四、特殊句式</a:t>
            </a: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固定结构</a:t>
            </a: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en-US" altLang="zh-CN" sz="4400" b="1">
                <a:solidFill>
                  <a:srgbClr val="FF0000"/>
                </a:solidFill>
                <a:ea typeface="宋体" panose="02010600030101010101" pitchFamily="2" charset="-122"/>
              </a:rPr>
              <a:t>(3)</a:t>
            </a:r>
            <a:endParaRPr lang="en-US" altLang="zh-CN" sz="4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6708775" y="5734050"/>
            <a:ext cx="243522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endParaRPr lang="zh-CN" altLang="en-US" sz="440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-36513" y="1125538"/>
            <a:ext cx="3124201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</a:rPr>
              <a:t>（三）被动句</a:t>
            </a:r>
            <a:endParaRPr lang="zh-CN" altLang="en-US" sz="360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827088" y="5084763"/>
            <a:ext cx="6337300" cy="1235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无以：没有用来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……</a:t>
            </a: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的办法</a:t>
            </a:r>
            <a:endParaRPr lang="zh-CN" altLang="en-US" sz="3000">
              <a:solidFill>
                <a:srgbClr val="03030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       </a:t>
            </a: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例：故不积跬步，无以至千里</a:t>
            </a:r>
            <a:endParaRPr lang="zh-CN" altLang="en-US" sz="3000">
              <a:solidFill>
                <a:srgbClr val="03030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114425" y="1916113"/>
            <a:ext cx="633730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锲而不舍，金石可镂（被雕刻）</a:t>
            </a:r>
            <a:endParaRPr lang="zh-CN" altLang="en-US" sz="3000">
              <a:solidFill>
                <a:srgbClr val="03030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2492375"/>
            <a:ext cx="31242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</a:rPr>
              <a:t>（四）省略句</a:t>
            </a:r>
            <a:endParaRPr lang="zh-CN" altLang="en-US" sz="360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042988" y="3213100"/>
            <a:ext cx="633730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輮以</a:t>
            </a:r>
            <a:r>
              <a:rPr lang="zh-CN" altLang="en-US" sz="30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（之，省代词，它）</a:t>
            </a: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为轮</a:t>
            </a:r>
            <a:endParaRPr lang="zh-CN" altLang="en-US" sz="3000">
              <a:solidFill>
                <a:srgbClr val="03030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116013" y="3789363"/>
            <a:ext cx="633730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蟹</a:t>
            </a:r>
            <a:r>
              <a:rPr lang="zh-CN" altLang="en-US" sz="30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（省谓语“有”）</a:t>
            </a:r>
            <a:r>
              <a:rPr lang="zh-CN" altLang="en-US" sz="3000">
                <a:solidFill>
                  <a:srgbClr val="03030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六跪而二螯</a:t>
            </a:r>
            <a:endParaRPr lang="zh-CN" altLang="en-US" sz="3000">
              <a:solidFill>
                <a:srgbClr val="03030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4365625"/>
            <a:ext cx="428466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</a:rPr>
              <a:t>（五）固定用法</a:t>
            </a:r>
            <a:endParaRPr lang="zh-CN" altLang="en-US" sz="360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ldLvl="0" autoUpdateAnimBg="0"/>
      <p:bldP spid="22530" grpId="0"/>
      <p:bldP spid="2" grpId="0"/>
      <p:bldP spid="3" grpId="0" bldLvl="0" autoUpdateAnimBg="0"/>
      <p:bldP spid="4" grpId="0"/>
      <p:bldP spid="5" grpId="0"/>
      <p:bldP spid="6" grpId="0" bldLvl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10130" y="0"/>
            <a:ext cx="452437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03820" y="120650"/>
            <a:ext cx="636905" cy="6737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勤学似春起之苗,不见其增,日有所长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9175" y="120650"/>
            <a:ext cx="720725" cy="6737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辍学如磨刀之石,不见其损,日有所亏。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9890" y="386715"/>
            <a:ext cx="129984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作业：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9680" y="1744345"/>
            <a:ext cx="555561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熟读并默写《劝学》全文。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0485" y="0"/>
            <a:ext cx="928497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0" y="120015"/>
            <a:ext cx="9213215" cy="20275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同学们，在这个聚散不由己只能宅在家里的日子里，希望我们都拥有一颗安闲自在的心，随遇而安，顺其自然，多读书，多思考，多运动，多睡觉，多联络，多交流，不怨怒，不躁进，不过度，不强求，不悲观，不刻板，不慌乱，不忘形，不以物喜，不以己悲。</a:t>
            </a:r>
            <a:endParaRPr lang="zh-CN" altLang="en-US" sz="28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7120" y="2431415"/>
            <a:ext cx="729805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FF00"/>
                </a:solidFill>
                <a:sym typeface="+mn-ea"/>
              </a:rPr>
              <a:t>若待上林花似锦，出门俱是看花人。</a:t>
            </a:r>
            <a:endParaRPr lang="zh-CN" altLang="en-US" sz="3600" b="1">
              <a:solidFill>
                <a:srgbClr val="FFFF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3"/>
          <p:cNvSpPr/>
          <p:nvPr/>
        </p:nvSpPr>
        <p:spPr>
          <a:xfrm>
            <a:off x="0" y="1175385"/>
            <a:ext cx="4414520" cy="56343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kern="1200" cap="none" spc="0" normalizeH="0" baseline="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kumimoji="0" lang="en-US" altLang="zh-CN" sz="1800" b="0" i="0" u="none" strike="noStrike" kern="1200" cap="none" spc="0" normalizeH="0" baseline="0" noProof="1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 </a:t>
            </a:r>
            <a:r>
              <a:rPr kumimoji="0" lang="en-US" altLang="zh-CN" sz="1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相知无远近，万里尚为邻。”</a:t>
            </a:r>
            <a:r>
              <a:rPr kumimoji="0" lang="en-US" altLang="zh-CN" sz="1800" b="0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rPr>
              <a:t> </a:t>
            </a:r>
            <a:endParaRPr kumimoji="0" lang="en-US" altLang="zh-CN" sz="1800" b="0" i="0" u="none" strike="noStrike" kern="1200" cap="none" spc="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rPr>
              <a:t>        </a:t>
            </a:r>
            <a:endParaRPr kumimoji="0" lang="en-US" altLang="zh-CN" sz="1800" b="0" i="0" u="none" strike="noStrike" kern="1200" cap="none" spc="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rPr>
              <a:t>        中国网友在感动一衣带水的邻邦之余，也纷纷感慨，这些源自中国文化的瑰宝，如今在中国却问者寥寥。对比日本，在我国，哪怕是影响巨大的媒体，也只会使用一些</a:t>
            </a:r>
            <a:r>
              <a:rPr kumimoji="0" lang="zh-CN" altLang="en-US" sz="18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“给力”、“赞”、“加油”、“雄起”</a:t>
            </a:r>
            <a:r>
              <a:rPr kumimoji="0" lang="zh-CN" altLang="en-US" sz="1800" b="0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rPr>
              <a:t>这种简单的词汇。         </a:t>
            </a:r>
            <a:endParaRPr kumimoji="0" lang="zh-CN" altLang="en-US" sz="1800" b="0" i="0" u="none" strike="noStrike" kern="1200" cap="none" spc="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rPr>
              <a:t>        </a:t>
            </a:r>
            <a:endParaRPr kumimoji="0" lang="zh-CN" altLang="en-US" sz="1800" b="0" i="0" u="none" strike="noStrike" kern="1200" cap="none" spc="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rPr>
              <a:t>        我们这是怎么了？</a:t>
            </a:r>
            <a:endParaRPr kumimoji="0" lang="zh-CN" altLang="en-US" sz="1800" b="0" i="0" u="none" strike="noStrike" kern="1200" cap="none" spc="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rPr>
              <a:t>        </a:t>
            </a:r>
            <a:endParaRPr kumimoji="0" lang="zh-CN" altLang="en-US" sz="1800" b="0" i="0" u="none" strike="noStrike" kern="1200" cap="none" spc="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rPr>
              <a:t>        汗颜啊，一个悠悠古国，我们竟然只会用“卧槽，真有文化”来表达自己的惊讶和崇拜。 </a:t>
            </a:r>
            <a:endParaRPr kumimoji="0" lang="zh-CN" altLang="en-US" sz="1800" b="0" i="0" u="none" strike="noStrike" kern="1200" cap="none" spc="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rPr>
              <a:t>       </a:t>
            </a:r>
            <a:endParaRPr kumimoji="0" lang="zh-CN" altLang="en-US" sz="1800" b="0" i="0" u="none" strike="noStrike" kern="1200" cap="none" spc="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rPr>
              <a:t>        果然是“奈何自己没文化，一句卧槽走天下……”</a:t>
            </a:r>
            <a:endParaRPr kumimoji="0" lang="zh-CN" altLang="en-US" sz="1800" b="0" i="0" u="none" strike="noStrike" kern="1200" cap="none" spc="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1800" b="0" i="0" u="none" strike="noStrike" kern="1200" cap="none" spc="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5155" y="1126490"/>
            <a:ext cx="4728845" cy="57321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大话西游背景音乐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2365" y="549973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3" showWhenStopped="0">
                <p:cTn id="10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/>
        </p:nvSpPr>
        <p:spPr>
          <a:xfrm>
            <a:off x="635" y="1231265"/>
            <a:ext cx="9143365" cy="562673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                  对此，同学们有哪些感想呢？</a:t>
            </a: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    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学习、借鉴、继承、弘扬传统文化。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15080" y="-635"/>
            <a:ext cx="5380990" cy="6858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0"/>
            <a:ext cx="4311650" cy="7066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曾经有一份真诚的爱情摆在我的面前，但是我没有珍惜。等到了失去的时候才后悔莫及，尘世间最痛苦的事情莫过于此。如果上天可以给我一个机会再来一次的话，我会对你说三个字‘我爱你’。如果非要把这份爱加上一个期限，我希望是一万年！”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0" y="0"/>
            <a:ext cx="455231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76115" y="1210945"/>
            <a:ext cx="4668520" cy="2002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15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13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劝学</a:t>
            </a:r>
            <a:endParaRPr lang="zh-CN" altLang="en-US" sz="13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81445" y="3651885"/>
            <a:ext cx="1645285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荀况</a:t>
            </a:r>
            <a:endParaRPr lang="zh-CN" altLang="en-US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图片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0" y="189230"/>
            <a:ext cx="300736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4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作者简介</a:t>
            </a:r>
            <a:endParaRPr lang="zh-CN" altLang="en-US" sz="4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248920" y="1322705"/>
            <a:ext cx="7831455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ea typeface="宋体" panose="02010600030101010101" pitchFamily="2" charset="-122"/>
              </a:rPr>
              <a:t>      </a:t>
            </a:r>
            <a:r>
              <a:rPr lang="en-US" altLang="zh-CN" sz="3200">
                <a:ea typeface="宋体" panose="02010600030101010101" pitchFamily="2" charset="-122"/>
              </a:rPr>
              <a:t> 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荀子</a:t>
            </a:r>
            <a:r>
              <a:rPr lang="zh-CN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（约公元前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313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－前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238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），名况，时人尊为“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荀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卿”，又称孙卿。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战国末期赵国人，著名思想家、文学家、政治家，先秦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儒家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的最后代表人物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，在吸收法家学说的同时发展了儒家思想。他具有朴素的唯物主义思想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提出了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人定胜天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思想，反对宿命论。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荀子主张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性恶论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，强调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后天的学习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。在政治上强调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选贤任能，严明赏罚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，韩非子和李斯都是他的学生。</a:t>
            </a:r>
            <a:endParaRPr lang="zh-CN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REFSHAPE" val="476585236"/>
  <p:tag name="KSO_WM_UNIT_PLACING_PICTURE_USER_VIEWPORT" val="{&quot;height&quot;:10215,&quot;width&quot;:7440}"/>
</p:tagLst>
</file>

<file path=ppt/tags/tag2.xml><?xml version="1.0" encoding="utf-8"?>
<p:tagLst xmlns:p="http://schemas.openxmlformats.org/presentationml/2006/main">
  <p:tag name="REFSHAPE" val="355565516"/>
  <p:tag name="KSO_WM_UNIT_PLACING_PICTURE_USER_VIEWPORT" val="{&quot;height&quot;:6750,&quot;width&quot;:7500}"/>
</p:tagLst>
</file>

<file path=ppt/tags/tag3.xml><?xml version="1.0" encoding="utf-8"?>
<p:tagLst xmlns:p="http://schemas.openxmlformats.org/presentationml/2006/main">
  <p:tag name="REFSHAPE" val="413758116"/>
  <p:tag name="KSO_WM_UNIT_PLACING_PICTURE_USER_VIEWPORT" val="{&quot;height&quot;:7935,&quot;width&quot;:712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5658</Words>
  <Application>WPS 演示</Application>
  <PresentationFormat>On-screen Show (4:3)</PresentationFormat>
  <Paragraphs>742</Paragraphs>
  <Slides>45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9" baseType="lpstr">
      <vt:lpstr>Arial</vt:lpstr>
      <vt:lpstr>宋体</vt:lpstr>
      <vt:lpstr>Wingdings</vt:lpstr>
      <vt:lpstr>Calibri</vt:lpstr>
      <vt:lpstr>楷体_GB2312</vt:lpstr>
      <vt:lpstr>微软雅黑</vt:lpstr>
      <vt:lpstr>黑体</vt:lpstr>
      <vt:lpstr>楷体</vt:lpstr>
      <vt:lpstr>Times New Roman</vt:lpstr>
      <vt:lpstr>新宋体</vt:lpstr>
      <vt:lpstr>Arial Unicode MS</vt:lpstr>
      <vt:lpstr>隶书</vt:lpstr>
      <vt:lpstr>华文行楷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正音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一、通假字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阿灿的树</cp:lastModifiedBy>
  <cp:revision>97</cp:revision>
  <dcterms:created xsi:type="dcterms:W3CDTF">2016-10-29T23:45:00Z</dcterms:created>
  <dcterms:modified xsi:type="dcterms:W3CDTF">2020-03-14T23:48:07Z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