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1" r:id="rId2"/>
    <p:sldId id="280" r:id="rId3"/>
    <p:sldId id="282" r:id="rId4"/>
    <p:sldId id="330" r:id="rId5"/>
    <p:sldId id="331" r:id="rId6"/>
    <p:sldId id="285" r:id="rId7"/>
    <p:sldId id="336" r:id="rId8"/>
    <p:sldId id="333" r:id="rId9"/>
    <p:sldId id="334" r:id="rId10"/>
    <p:sldId id="337" r:id="rId11"/>
    <p:sldId id="286" r:id="rId12"/>
    <p:sldId id="287" r:id="rId13"/>
    <p:sldId id="288" r:id="rId14"/>
    <p:sldId id="289" r:id="rId15"/>
    <p:sldId id="291" r:id="rId16"/>
    <p:sldId id="292" r:id="rId17"/>
    <p:sldId id="329" r:id="rId18"/>
    <p:sldId id="304" r:id="rId19"/>
    <p:sldId id="305" r:id="rId20"/>
    <p:sldId id="306" r:id="rId21"/>
    <p:sldId id="316" r:id="rId22"/>
    <p:sldId id="338" r:id="rId23"/>
    <p:sldId id="340" r:id="rId24"/>
    <p:sldId id="344" r:id="rId25"/>
    <p:sldId id="345" r:id="rId26"/>
    <p:sldId id="346" r:id="rId27"/>
    <p:sldId id="342" r:id="rId28"/>
    <p:sldId id="347" r:id="rId29"/>
    <p:sldId id="348"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6600"/>
    <a:srgbClr val="009999"/>
    <a:srgbClr val="663300"/>
    <a:srgbClr val="660066"/>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72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F67FB8-53B5-48F6-B103-B066FA90FA12}" type="datetimeFigureOut">
              <a:rPr lang="zh-CN" altLang="en-US" smtClean="0"/>
              <a:t>2018/7/6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09EBC5-E9D0-497B-8868-E0D41495972C}" type="slidenum">
              <a:rPr lang="zh-CN" altLang="en-US" smtClean="0"/>
              <a:t>‹#›</a:t>
            </a:fld>
            <a:endParaRPr lang="zh-CN" altLang="en-US"/>
          </a:p>
        </p:txBody>
      </p:sp>
    </p:spTree>
    <p:extLst>
      <p:ext uri="{BB962C8B-B14F-4D97-AF65-F5344CB8AC3E}">
        <p14:creationId xmlns:p14="http://schemas.microsoft.com/office/powerpoint/2010/main" val="2199492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09EBC5-E9D0-497B-8868-E0D41495972C}" type="slidenum">
              <a:rPr lang="zh-CN" altLang="en-US" smtClean="0"/>
              <a:t>26</a:t>
            </a:fld>
            <a:endParaRPr lang="zh-CN" altLang="en-US"/>
          </a:p>
        </p:txBody>
      </p:sp>
    </p:spTree>
    <p:extLst>
      <p:ext uri="{BB962C8B-B14F-4D97-AF65-F5344CB8AC3E}">
        <p14:creationId xmlns:p14="http://schemas.microsoft.com/office/powerpoint/2010/main" val="1654361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948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948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948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948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grpSp>
        <p:nvGrpSpPr>
          <p:cNvPr id="2" name="组合 6"/>
          <p:cNvGrpSpPr>
            <a:grpSpLocks/>
          </p:cNvGrpSpPr>
          <p:nvPr userDrawn="1"/>
        </p:nvGrpSpPr>
        <p:grpSpPr bwMode="auto">
          <a:xfrm>
            <a:off x="0" y="0"/>
            <a:ext cx="9144000" cy="6866467"/>
            <a:chOff x="0" y="1"/>
            <a:chExt cx="9144000" cy="5149200"/>
          </a:xfrm>
        </p:grpSpPr>
        <p:pic>
          <p:nvPicPr>
            <p:cNvPr id="3" name="图片 11" descr="山底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563542"/>
              <a:ext cx="9144000" cy="157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2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9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descr="荣德基.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8020" y="86514"/>
              <a:ext cx="1376509"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2908" y="4731990"/>
              <a:ext cx="971092" cy="417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19"/>
            <p:cNvCxnSpPr/>
            <p:nvPr/>
          </p:nvCxnSpPr>
          <p:spPr bwMode="auto">
            <a:xfrm>
              <a:off x="414338" y="4757138"/>
              <a:ext cx="831532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8" name="Picture 13"/>
          <p:cNvPicPr>
            <a:picLocks noChangeAspect="1" noChangeArrowheads="1"/>
          </p:cNvPicPr>
          <p:nvPr userDrawn="1"/>
        </p:nvPicPr>
        <p:blipFill rotWithShape="1">
          <a:blip r:embed="rId6"/>
          <a:srcRect r="17879"/>
          <a:stretch/>
        </p:blipFill>
        <p:spPr bwMode="auto">
          <a:xfrm>
            <a:off x="3071814" y="-122767"/>
            <a:ext cx="3000375" cy="128905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7879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8" r:id="rId13"/>
    <p:sldLayoutId id="2147483669" r:id="rId14"/>
    <p:sldLayoutId id="2147483674" r:id="rId15"/>
    <p:sldLayoutId id="2147483678"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8.gif"/></Relationships>
</file>

<file path=ppt/slides/_rels/slide27.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5.gif"/></Relationships>
</file>

<file path=ppt/slides/_rels/slide2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263"/>
            <a:ext cx="9179059" cy="6909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https://timgsa.baidu.com/timg?image&amp;quality=80&amp;size=b9999_10000&amp;sec=1523946375810&amp;di=6672d6587f32e19583629ab391378ef0&amp;imgtype=0&amp;src=http%3A%2F%2Fnews.gdzjdaily.com.cn%2Fzjzt%2F2015%2Fcontent%2Fattachement%2Fjpg%2Fsite2%2F20150302%2F0019b91cb67e165e2296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229" y="2960915"/>
            <a:ext cx="2322267" cy="3867822"/>
          </a:xfrm>
          <a:prstGeom prst="ellipse">
            <a:avLst/>
          </a:prstGeom>
          <a:noFill/>
          <a:extLst>
            <a:ext uri="{909E8E84-426E-40DD-AFC4-6F175D3DCCD1}">
              <a14:hiddenFill xmlns:a14="http://schemas.microsoft.com/office/drawing/2010/main">
                <a:solidFill>
                  <a:srgbClr val="FFFFFF"/>
                </a:solidFill>
              </a14:hiddenFill>
            </a:ext>
          </a:extLst>
        </p:spPr>
      </p:pic>
      <p:sp>
        <p:nvSpPr>
          <p:cNvPr id="15362" name="文本框 14"/>
          <p:cNvSpPr txBox="1">
            <a:spLocks noChangeArrowheads="1"/>
          </p:cNvSpPr>
          <p:nvPr/>
        </p:nvSpPr>
        <p:spPr bwMode="auto">
          <a:xfrm>
            <a:off x="11210925" y="15959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15363" name="矩形 11"/>
          <p:cNvSpPr>
            <a:spLocks noChangeArrowheads="1"/>
          </p:cNvSpPr>
          <p:nvPr/>
        </p:nvSpPr>
        <p:spPr bwMode="auto">
          <a:xfrm>
            <a:off x="42277" y="2858419"/>
            <a:ext cx="667195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3333FF"/>
                </a:solidFill>
                <a:latin typeface="华文楷体" panose="02010600040101010101" pitchFamily="2" charset="-122"/>
                <a:ea typeface="华文楷体" panose="02010600040101010101" pitchFamily="2" charset="-122"/>
              </a:rPr>
              <a:t>        艾青</a:t>
            </a:r>
            <a:r>
              <a:rPr lang="zh-CN" altLang="en-US" sz="2800" b="1" dirty="0">
                <a:solidFill>
                  <a:srgbClr val="3333FF"/>
                </a:solidFill>
                <a:latin typeface="华文楷体" panose="02010600040101010101" pitchFamily="2" charset="-122"/>
                <a:ea typeface="华文楷体" panose="02010600040101010101" pitchFamily="2" charset="-122"/>
              </a:rPr>
              <a:t>是中国</a:t>
            </a:r>
            <a:r>
              <a:rPr lang="zh-CN" altLang="en-US" sz="2800" b="1" dirty="0" smtClean="0">
                <a:solidFill>
                  <a:srgbClr val="FF0000"/>
                </a:solidFill>
                <a:latin typeface="华文楷体" panose="02010600040101010101" pitchFamily="2" charset="-122"/>
                <a:ea typeface="华文楷体" panose="02010600040101010101" pitchFamily="2" charset="-122"/>
              </a:rPr>
              <a:t>现代诗人</a:t>
            </a:r>
            <a:r>
              <a:rPr lang="zh-CN" altLang="en-US"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原名蒋正涵</a:t>
            </a:r>
            <a:r>
              <a:rPr lang="zh-CN" altLang="en-US" sz="2800" b="1" dirty="0" smtClean="0">
                <a:solidFill>
                  <a:srgbClr val="3333FF"/>
                </a:solidFill>
                <a:latin typeface="华文楷体" panose="02010600040101010101" pitchFamily="2" charset="-122"/>
                <a:ea typeface="华文楷体" panose="02010600040101010101" pitchFamily="2" charset="-122"/>
              </a:rPr>
              <a:t>，</a:t>
            </a:r>
            <a:r>
              <a:rPr lang="zh-CN" altLang="en-US" sz="2800" b="1" dirty="0" smtClean="0">
                <a:solidFill>
                  <a:srgbClr val="FF0000"/>
                </a:solidFill>
                <a:latin typeface="华文楷体" panose="02010600040101010101" pitchFamily="2" charset="-122"/>
                <a:ea typeface="华文楷体" panose="02010600040101010101" pitchFamily="2" charset="-122"/>
              </a:rPr>
              <a:t>号海澄，</a:t>
            </a:r>
            <a:r>
              <a:rPr lang="zh-CN" altLang="en-US" sz="2800" b="1" dirty="0" smtClean="0">
                <a:solidFill>
                  <a:srgbClr val="3333FF"/>
                </a:solidFill>
                <a:latin typeface="华文楷体" panose="02010600040101010101" pitchFamily="2" charset="-122"/>
                <a:ea typeface="华文楷体" panose="02010600040101010101" pitchFamily="2" charset="-122"/>
              </a:rPr>
              <a:t>浙江</a:t>
            </a:r>
            <a:r>
              <a:rPr lang="zh-CN" altLang="en-US" sz="2800" b="1" dirty="0">
                <a:solidFill>
                  <a:srgbClr val="3333FF"/>
                </a:solidFill>
                <a:latin typeface="华文楷体" panose="02010600040101010101" pitchFamily="2" charset="-122"/>
                <a:ea typeface="华文楷体" panose="02010600040101010101" pitchFamily="2" charset="-122"/>
              </a:rPr>
              <a:t>金华人。</a:t>
            </a:r>
            <a:r>
              <a:rPr lang="en-US" altLang="zh-CN" sz="2800" b="1" dirty="0">
                <a:solidFill>
                  <a:srgbClr val="3333FF"/>
                </a:solidFill>
                <a:latin typeface="华文楷体" panose="02010600040101010101" pitchFamily="2" charset="-122"/>
                <a:ea typeface="华文楷体" panose="02010600040101010101" pitchFamily="2" charset="-122"/>
              </a:rPr>
              <a:t>1932 </a:t>
            </a:r>
            <a:r>
              <a:rPr lang="zh-CN" altLang="en-US" sz="2800" b="1" dirty="0">
                <a:solidFill>
                  <a:srgbClr val="3333FF"/>
                </a:solidFill>
                <a:latin typeface="华文楷体" panose="02010600040101010101" pitchFamily="2" charset="-122"/>
                <a:ea typeface="华文楷体" panose="02010600040101010101" pitchFamily="2" charset="-122"/>
              </a:rPr>
              <a:t>年在上海加入中国左翼美术家联盟。</a:t>
            </a:r>
            <a:r>
              <a:rPr lang="en-US" altLang="zh-CN" sz="2800" b="1" dirty="0">
                <a:solidFill>
                  <a:srgbClr val="FF0000"/>
                </a:solidFill>
                <a:latin typeface="华文楷体" panose="02010600040101010101" pitchFamily="2" charset="-122"/>
                <a:ea typeface="华文楷体" panose="02010600040101010101" pitchFamily="2" charset="-122"/>
              </a:rPr>
              <a:t>1933 </a:t>
            </a:r>
            <a:r>
              <a:rPr lang="zh-CN" altLang="en-US" sz="2800" b="1" dirty="0">
                <a:solidFill>
                  <a:srgbClr val="FF0000"/>
                </a:solidFill>
                <a:latin typeface="华文楷体" panose="02010600040101010101" pitchFamily="2" charset="-122"/>
                <a:ea typeface="华文楷体" panose="02010600040101010101" pitchFamily="2" charset="-122"/>
              </a:rPr>
              <a:t>年第一次用艾青的笔名发表长诗</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大堰河</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我的保姆</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。以后陆续出版诗集</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大堰河</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火把</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向太阳</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等，倾诉对祖国和人民的情感。新中国成立后的诗集有</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欢呼集</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春天</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等，</a:t>
            </a:r>
            <a:r>
              <a:rPr lang="en-US" altLang="zh-CN" sz="2800" b="1" dirty="0">
                <a:solidFill>
                  <a:srgbClr val="3333FF"/>
                </a:solidFill>
                <a:latin typeface="华文楷体" panose="02010600040101010101" pitchFamily="2" charset="-122"/>
                <a:ea typeface="华文楷体" panose="02010600040101010101" pitchFamily="2" charset="-122"/>
              </a:rPr>
              <a:t>1948 </a:t>
            </a:r>
            <a:r>
              <a:rPr lang="zh-CN" altLang="en-US" sz="2800" b="1" dirty="0">
                <a:solidFill>
                  <a:srgbClr val="3333FF"/>
                </a:solidFill>
                <a:latin typeface="华文楷体" panose="02010600040101010101" pitchFamily="2" charset="-122"/>
                <a:ea typeface="华文楷体" panose="02010600040101010101" pitchFamily="2" charset="-122"/>
              </a:rPr>
              <a:t>年以后发表了</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在浪尖上</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光的赞歌</a:t>
            </a:r>
            <a:r>
              <a:rPr lang="en-US" altLang="zh-CN" sz="2800" b="1" dirty="0">
                <a:solidFill>
                  <a:srgbClr val="3333FF"/>
                </a:solidFill>
                <a:latin typeface="华文楷体" panose="02010600040101010101" pitchFamily="2" charset="-122"/>
                <a:ea typeface="华文楷体" panose="02010600040101010101" pitchFamily="2" charset="-122"/>
              </a:rPr>
              <a:t>》</a:t>
            </a:r>
            <a:r>
              <a:rPr lang="zh-CN" altLang="en-US" sz="2800" b="1" dirty="0">
                <a:solidFill>
                  <a:srgbClr val="3333FF"/>
                </a:solidFill>
                <a:latin typeface="华文楷体" panose="02010600040101010101" pitchFamily="2" charset="-122"/>
                <a:ea typeface="华文楷体" panose="02010600040101010101" pitchFamily="2" charset="-122"/>
              </a:rPr>
              <a:t>等诗作。</a:t>
            </a:r>
          </a:p>
        </p:txBody>
      </p:sp>
      <p:sp>
        <p:nvSpPr>
          <p:cNvPr id="2" name="矩形 1"/>
          <p:cNvSpPr/>
          <p:nvPr/>
        </p:nvSpPr>
        <p:spPr>
          <a:xfrm>
            <a:off x="2958313" y="1595967"/>
            <a:ext cx="326243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cap="none" spc="0" dirty="0" smtClean="0">
                <a:ln w="11430"/>
                <a:solidFill>
                  <a:srgbClr val="660066"/>
                </a:solidFill>
                <a:effectLst>
                  <a:outerShdw blurRad="50800" dist="39000" dir="5460000" algn="tl">
                    <a:srgbClr val="000000">
                      <a:alpha val="38000"/>
                    </a:srgbClr>
                  </a:outerShdw>
                </a:effectLst>
                <a:latin typeface="华文琥珀" panose="02010800040101010101" pitchFamily="2" charset="-122"/>
                <a:ea typeface="华文琥珀" panose="02010800040101010101" pitchFamily="2" charset="-122"/>
              </a:rPr>
              <a:t>关于艾青</a:t>
            </a:r>
            <a:endParaRPr lang="zh-CN" altLang="en-US" sz="6000" b="1" cap="none" spc="0" dirty="0">
              <a:ln w="11430"/>
              <a:solidFill>
                <a:srgbClr val="660066"/>
              </a:solidFill>
              <a:effectLst>
                <a:outerShdw blurRad="50800" dist="39000" dir="5460000" algn="tl">
                  <a:srgbClr val="000000">
                    <a:alpha val="38000"/>
                  </a:srgbClr>
                </a:outerShdw>
              </a:effectLst>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745847805"/>
      </p:ext>
    </p:extLst>
  </p:cSld>
  <p:clrMapOvr>
    <a:masterClrMapping/>
  </p:clrMapOvr>
  <mc:AlternateContent xmlns:mc="http://schemas.openxmlformats.org/markup-compatibility/2006">
    <mc:Choice xmlns:p14="http://schemas.microsoft.com/office/powerpoint/2010/main" Requires="p14">
      <p:transition spd="slow" p14:dur="1400">
        <p14:door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randombar(horizontal)">
                                      <p:cBhvr>
                                        <p:cTn id="1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66164" y="2577999"/>
            <a:ext cx="5314950"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00FF"/>
                </a:solidFill>
                <a:latin typeface="华文楷体" panose="02010600040101010101" pitchFamily="2" charset="-122"/>
                <a:ea typeface="华文楷体" panose="02010600040101010101" pitchFamily="2" charset="-122"/>
              </a:rPr>
              <a:t>紫</a:t>
            </a:r>
            <a:r>
              <a:rPr lang="zh-CN" altLang="en-US" sz="2800" b="1" dirty="0">
                <a:solidFill>
                  <a:srgbClr val="FF00FF"/>
                </a:solidFill>
                <a:latin typeface="华文楷体" panose="02010600040101010101" pitchFamily="2" charset="-122"/>
                <a:ea typeface="华文楷体" panose="02010600040101010101" pitchFamily="2" charset="-122"/>
              </a:rPr>
              <a:t>蓝的林子与林子之间</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由青灰的山坡到青灰的山坡，</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绿的草原，</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绿的草原，草原上流着</a:t>
            </a:r>
          </a:p>
          <a:p>
            <a:pPr eaLnBrk="1" hangingPunct="1"/>
            <a:r>
              <a:rPr lang="en-US" altLang="zh-CN" sz="2800" b="1" dirty="0" smtClean="0">
                <a:solidFill>
                  <a:srgbClr val="FF00FF"/>
                </a:solidFill>
                <a:latin typeface="华文楷体" panose="02010600040101010101" pitchFamily="2" charset="-122"/>
                <a:ea typeface="华文楷体" panose="02010600040101010101" pitchFamily="2" charset="-122"/>
              </a:rPr>
              <a:t>——</a:t>
            </a:r>
            <a:r>
              <a:rPr lang="zh-CN" altLang="en-US" sz="2800" b="1" dirty="0" smtClean="0">
                <a:solidFill>
                  <a:srgbClr val="FF00FF"/>
                </a:solidFill>
                <a:latin typeface="华文楷体" panose="02010600040101010101" pitchFamily="2" charset="-122"/>
                <a:ea typeface="华文楷体" panose="02010600040101010101" pitchFamily="2" charset="-122"/>
              </a:rPr>
              <a:t>新鲜</a:t>
            </a:r>
            <a:r>
              <a:rPr lang="zh-CN" altLang="en-US" sz="2800" b="1" dirty="0">
                <a:solidFill>
                  <a:srgbClr val="FF00FF"/>
                </a:solidFill>
                <a:latin typeface="华文楷体" panose="02010600040101010101" pitchFamily="2" charset="-122"/>
                <a:ea typeface="华文楷体" panose="02010600040101010101" pitchFamily="2" charset="-122"/>
              </a:rPr>
              <a:t>的乳液似的烟</a:t>
            </a:r>
            <a:r>
              <a:rPr lang="en-US" altLang="zh-CN" sz="2800" b="1" dirty="0">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啊，当黎明穿上了白衣的时候</a:t>
            </a:r>
            <a:r>
              <a:rPr lang="zh-CN" altLang="en-US" sz="2800" b="1" dirty="0" smtClean="0">
                <a:solidFill>
                  <a:srgbClr val="FF00FF"/>
                </a:solidFill>
                <a:latin typeface="华文楷体" panose="02010600040101010101" pitchFamily="2" charset="-122"/>
                <a:ea typeface="华文楷体" panose="02010600040101010101" pitchFamily="2" charset="-122"/>
              </a:rPr>
              <a:t>，</a:t>
            </a:r>
            <a:endParaRPr lang="en-US" altLang="zh-CN" sz="2800" b="1" dirty="0" smtClean="0">
              <a:solidFill>
                <a:srgbClr val="FF00FF"/>
              </a:solidFill>
              <a:latin typeface="华文楷体" panose="02010600040101010101" pitchFamily="2" charset="-122"/>
              <a:ea typeface="华文楷体" panose="02010600040101010101" pitchFamily="2" charset="-122"/>
            </a:endParaRPr>
          </a:p>
          <a:p>
            <a:r>
              <a:rPr lang="zh-CN" altLang="en-US" sz="2800" b="1" dirty="0">
                <a:solidFill>
                  <a:srgbClr val="FF00FF"/>
                </a:solidFill>
                <a:latin typeface="华文楷体" panose="02010600040101010101" pitchFamily="2" charset="-122"/>
                <a:ea typeface="华文楷体" panose="02010600040101010101" pitchFamily="2" charset="-122"/>
              </a:rPr>
              <a:t>田野是多么新鲜！</a:t>
            </a:r>
            <a:endParaRPr lang="en-US" altLang="zh-CN" sz="2800" b="1" dirty="0">
              <a:solidFill>
                <a:srgbClr val="FF00FF"/>
              </a:solidFill>
              <a:latin typeface="华文楷体" panose="02010600040101010101" pitchFamily="2" charset="-122"/>
              <a:ea typeface="华文楷体" panose="02010600040101010101" pitchFamily="2" charset="-122"/>
            </a:endParaRPr>
          </a:p>
          <a:p>
            <a:r>
              <a:rPr lang="zh-CN" altLang="en-US" sz="2800" b="1" dirty="0">
                <a:solidFill>
                  <a:srgbClr val="FF00FF"/>
                </a:solidFill>
                <a:latin typeface="华文楷体" panose="02010600040101010101" pitchFamily="2" charset="-122"/>
                <a:ea typeface="华文楷体" panose="02010600040101010101" pitchFamily="2" charset="-122"/>
              </a:rPr>
              <a:t>看</a:t>
            </a:r>
            <a:r>
              <a:rPr lang="zh-CN" altLang="en-US" sz="2800" b="1" dirty="0" smtClean="0">
                <a:solidFill>
                  <a:srgbClr val="FF00FF"/>
                </a:solidFill>
                <a:latin typeface="华文楷体" panose="02010600040101010101" pitchFamily="2" charset="-122"/>
                <a:ea typeface="华文楷体" panose="02010600040101010101" pitchFamily="2" charset="-122"/>
              </a:rPr>
              <a:t>，</a:t>
            </a:r>
            <a:r>
              <a:rPr lang="zh-CN" altLang="en-US" sz="2800" b="1" dirty="0" smtClean="0">
                <a:solidFill>
                  <a:srgbClr val="00B050"/>
                </a:solidFill>
                <a:latin typeface="华文楷体" panose="02010600040101010101" pitchFamily="2" charset="-122"/>
                <a:ea typeface="华文楷体" panose="02010600040101010101" pitchFamily="2" charset="-122"/>
              </a:rPr>
              <a:t>微</a:t>
            </a:r>
            <a:r>
              <a:rPr lang="zh-CN" altLang="en-US" sz="2800" b="1" dirty="0">
                <a:solidFill>
                  <a:srgbClr val="00B050"/>
                </a:solidFill>
                <a:latin typeface="华文楷体" panose="02010600040101010101" pitchFamily="2" charset="-122"/>
                <a:ea typeface="华文楷体" panose="02010600040101010101" pitchFamily="2" charset="-122"/>
              </a:rPr>
              <a:t>黄的灯光</a:t>
            </a:r>
            <a:r>
              <a:rPr lang="zh-CN" altLang="en-US" sz="2800" b="1" dirty="0">
                <a:solidFill>
                  <a:srgbClr val="FF00FF"/>
                </a:solidFill>
                <a:latin typeface="华文楷体" panose="02010600040101010101" pitchFamily="2" charset="-122"/>
                <a:ea typeface="华文楷体" panose="02010600040101010101" pitchFamily="2" charset="-122"/>
              </a:rPr>
              <a:t>，</a:t>
            </a:r>
          </a:p>
          <a:p>
            <a:r>
              <a:rPr lang="zh-CN" altLang="en-US" sz="2800" b="1" dirty="0">
                <a:solidFill>
                  <a:srgbClr val="00B050"/>
                </a:solidFill>
                <a:latin typeface="华文楷体" panose="02010600040101010101" pitchFamily="2" charset="-122"/>
                <a:ea typeface="华文楷体" panose="02010600040101010101" pitchFamily="2" charset="-122"/>
              </a:rPr>
              <a:t>正在电杆上颤栗它的最后的时间</a:t>
            </a:r>
            <a:r>
              <a:rPr lang="zh-CN" altLang="en-US" sz="2800" b="1" dirty="0" smtClean="0">
                <a:solidFill>
                  <a:srgbClr val="FF00FF"/>
                </a:solidFill>
                <a:latin typeface="华文楷体" panose="02010600040101010101" pitchFamily="2" charset="-122"/>
                <a:ea typeface="华文楷体" panose="02010600040101010101" pitchFamily="2" charset="-122"/>
              </a:rPr>
              <a:t>。看！</a:t>
            </a:r>
            <a:endParaRPr lang="zh-CN" altLang="en-US" sz="2800" b="1" dirty="0">
              <a:solidFill>
                <a:srgbClr val="FF00FF"/>
              </a:solidFill>
              <a:latin typeface="华文楷体" panose="02010600040101010101" pitchFamily="2" charset="-122"/>
              <a:ea typeface="华文楷体" panose="02010600040101010101" pitchFamily="2" charset="-122"/>
            </a:endParaRPr>
          </a:p>
        </p:txBody>
      </p:sp>
      <p:sp>
        <p:nvSpPr>
          <p:cNvPr id="6" name="矩形 5"/>
          <p:cNvSpPr/>
          <p:nvPr/>
        </p:nvSpPr>
        <p:spPr>
          <a:xfrm>
            <a:off x="2994961" y="150964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dirty="0">
              <a:ln w="11430"/>
              <a:solidFill>
                <a:srgbClr val="660066"/>
              </a:solidFill>
              <a:latin typeface="华文琥珀" panose="02010800040101010101" pitchFamily="2" charset="-122"/>
              <a:ea typeface="华文琥珀" panose="02010800040101010101" pitchFamily="2" charset="-122"/>
            </a:endParaRPr>
          </a:p>
        </p:txBody>
      </p:sp>
      <p:sp>
        <p:nvSpPr>
          <p:cNvPr id="2" name="TextBox 1"/>
          <p:cNvSpPr txBox="1">
            <a:spLocks noChangeArrowheads="1"/>
          </p:cNvSpPr>
          <p:nvPr/>
        </p:nvSpPr>
        <p:spPr bwMode="auto">
          <a:xfrm>
            <a:off x="5248786" y="2594889"/>
            <a:ext cx="3886654" cy="351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800" b="1" dirty="0" smtClean="0">
                <a:solidFill>
                  <a:srgbClr val="00B050"/>
                </a:solidFill>
                <a:latin typeface="华文楷体" panose="02010600040101010101" pitchFamily="2" charset="-122"/>
                <a:ea typeface="华文楷体" panose="02010600040101010101" pitchFamily="2" charset="-122"/>
              </a:rPr>
              <a:t>结尾</a:t>
            </a:r>
            <a:r>
              <a:rPr lang="zh-CN" altLang="en-US" sz="2800" b="1" dirty="0">
                <a:solidFill>
                  <a:srgbClr val="00B050"/>
                </a:solidFill>
                <a:latin typeface="华文楷体" panose="02010600040101010101" pitchFamily="2" charset="-122"/>
                <a:ea typeface="华文楷体" panose="02010600040101010101" pitchFamily="2" charset="-122"/>
              </a:rPr>
              <a:t>句“微黄的灯光，正在电杆上颤栗它的最后的时间”，蕴含深刻的哲理，“黎明”象征新生的力量，“灯光”象征衰落的力量，旧事物是无论如何也抵挡不住新事物的脚步的。</a:t>
            </a:r>
          </a:p>
        </p:txBody>
      </p:sp>
    </p:spTree>
    <p:extLst>
      <p:ext uri="{BB962C8B-B14F-4D97-AF65-F5344CB8AC3E}">
        <p14:creationId xmlns:p14="http://schemas.microsoft.com/office/powerpoint/2010/main" val="21021816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2" name="矩形 12"/>
          <p:cNvSpPr>
            <a:spLocks noChangeArrowheads="1"/>
          </p:cNvSpPr>
          <p:nvPr/>
        </p:nvSpPr>
        <p:spPr bwMode="auto">
          <a:xfrm>
            <a:off x="4981575" y="2887682"/>
            <a:ext cx="4176624"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800" b="1" dirty="0" smtClean="0">
                <a:solidFill>
                  <a:srgbClr val="FF0000"/>
                </a:solidFill>
                <a:latin typeface="华文楷体" panose="02010600040101010101" pitchFamily="2" charset="-122"/>
                <a:ea typeface="华文楷体" panose="02010600040101010101" pitchFamily="2" charset="-122"/>
              </a:rPr>
              <a:t>写作背景   </a:t>
            </a:r>
            <a:r>
              <a:rPr lang="zh-CN" altLang="en-US" sz="2800" b="1" dirty="0" smtClean="0">
                <a:solidFill>
                  <a:srgbClr val="663300"/>
                </a:solidFill>
                <a:latin typeface="华文楷体" panose="02010600040101010101" pitchFamily="2" charset="-122"/>
                <a:ea typeface="华文楷体" panose="02010600040101010101" pitchFamily="2" charset="-122"/>
              </a:rPr>
              <a:t>：</a:t>
            </a:r>
            <a:r>
              <a:rPr lang="en-US" altLang="zh-CN" sz="2800" b="1" dirty="0" smtClean="0">
                <a:solidFill>
                  <a:srgbClr val="663300"/>
                </a:solidFill>
                <a:latin typeface="华文楷体" panose="02010600040101010101" pitchFamily="2" charset="-122"/>
                <a:ea typeface="华文楷体" panose="02010600040101010101" pitchFamily="2" charset="-122"/>
              </a:rPr>
              <a:t> 1957 </a:t>
            </a:r>
            <a:r>
              <a:rPr lang="zh-CN" altLang="en-US" sz="2800" b="1" dirty="0">
                <a:solidFill>
                  <a:srgbClr val="663300"/>
                </a:solidFill>
                <a:latin typeface="华文楷体" panose="02010600040101010101" pitchFamily="2" charset="-122"/>
                <a:ea typeface="华文楷体" panose="02010600040101010101" pitchFamily="2" charset="-122"/>
              </a:rPr>
              <a:t>年艾青被错划为右派，</a:t>
            </a:r>
            <a:r>
              <a:rPr lang="en-US" altLang="zh-CN" sz="2800" b="1" dirty="0">
                <a:solidFill>
                  <a:srgbClr val="663300"/>
                </a:solidFill>
                <a:latin typeface="华文楷体" panose="02010600040101010101" pitchFamily="2" charset="-122"/>
                <a:ea typeface="华文楷体" panose="02010600040101010101" pitchFamily="2" charset="-122"/>
              </a:rPr>
              <a:t>1978 </a:t>
            </a:r>
            <a:r>
              <a:rPr lang="zh-CN" altLang="en-US" sz="2800" b="1" dirty="0">
                <a:solidFill>
                  <a:srgbClr val="663300"/>
                </a:solidFill>
                <a:latin typeface="华文楷体" panose="02010600040101010101" pitchFamily="2" charset="-122"/>
                <a:ea typeface="华文楷体" panose="02010600040101010101" pitchFamily="2" charset="-122"/>
              </a:rPr>
              <a:t>年重返诗坛，经过了二十年的沉寂，诗人“归来”，久被压抑的情感澎湃高涨，开始了他诗歌创作的另一个高峰。</a:t>
            </a:r>
          </a:p>
        </p:txBody>
      </p:sp>
      <p:sp>
        <p:nvSpPr>
          <p:cNvPr id="6" name="矩形 5"/>
          <p:cNvSpPr/>
          <p:nvPr/>
        </p:nvSpPr>
        <p:spPr>
          <a:xfrm>
            <a:off x="2994961" y="104518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内容概括</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7"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8" name="矩形 7"/>
          <p:cNvSpPr/>
          <p:nvPr/>
        </p:nvSpPr>
        <p:spPr>
          <a:xfrm>
            <a:off x="2045985" y="2060848"/>
            <a:ext cx="5160387" cy="705258"/>
          </a:xfrm>
          <a:prstGeom prst="rect">
            <a:avLst/>
          </a:prstGeom>
        </p:spPr>
        <p:txBody>
          <a:bodyPr wrap="none">
            <a:spAutoFit/>
          </a:bodyPr>
          <a:lstStyle/>
          <a:p>
            <a:pPr algn="ctr">
              <a:lnSpc>
                <a:spcPct val="135000"/>
              </a:lnSpc>
              <a:defRPr/>
            </a:pP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1978 </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年以后主要作品及</a:t>
            </a:r>
            <a:r>
              <a:rPr lang="zh-CN" altLang="en-US" sz="3200" b="1" dirty="0" smtClean="0">
                <a:solidFill>
                  <a:srgbClr val="3333FF"/>
                </a:solidFill>
                <a:latin typeface="华文楷体" panose="02010600040101010101" pitchFamily="2" charset="-122"/>
                <a:ea typeface="华文楷体" panose="02010600040101010101" pitchFamily="2" charset="-122"/>
                <a:cs typeface="Times New Roman" pitchFamily="18" charset="0"/>
              </a:rPr>
              <a:t>特征</a:t>
            </a:r>
            <a:endPar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58328"/>
            <a:ext cx="4981575" cy="3719843"/>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8381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1+#ppt_w/2"/>
                                          </p:val>
                                        </p:tav>
                                        <p:tav tm="100000">
                                          <p:val>
                                            <p:strVal val="#ppt_x"/>
                                          </p:val>
                                        </p:tav>
                                      </p:tavLst>
                                    </p:anim>
                                    <p:anim calcmode="lin" valueType="num">
                                      <p:cBhvr additive="base">
                                        <p:cTn id="12"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0482"/>
                                        </p:tgtEl>
                                        <p:attrNameLst>
                                          <p:attrName>style.visibility</p:attrName>
                                        </p:attrNameLst>
                                      </p:cBhvr>
                                      <p:to>
                                        <p:strVal val="visible"/>
                                      </p:to>
                                    </p:set>
                                    <p:anim calcmode="lin" valueType="num">
                                      <p:cBhvr>
                                        <p:cTn id="17" dur="500" fill="hold"/>
                                        <p:tgtEl>
                                          <p:spTgt spid="20482"/>
                                        </p:tgtEl>
                                        <p:attrNameLst>
                                          <p:attrName>ppt_w</p:attrName>
                                        </p:attrNameLst>
                                      </p:cBhvr>
                                      <p:tavLst>
                                        <p:tav tm="0">
                                          <p:val>
                                            <p:fltVal val="0"/>
                                          </p:val>
                                        </p:tav>
                                        <p:tav tm="100000">
                                          <p:val>
                                            <p:strVal val="#ppt_w"/>
                                          </p:val>
                                        </p:tav>
                                      </p:tavLst>
                                    </p:anim>
                                    <p:anim calcmode="lin" valueType="num">
                                      <p:cBhvr>
                                        <p:cTn id="18" dur="500" fill="hold"/>
                                        <p:tgtEl>
                                          <p:spTgt spid="20482"/>
                                        </p:tgtEl>
                                        <p:attrNameLst>
                                          <p:attrName>ppt_h</p:attrName>
                                        </p:attrNameLst>
                                      </p:cBhvr>
                                      <p:tavLst>
                                        <p:tav tm="0">
                                          <p:val>
                                            <p:fltVal val="0"/>
                                          </p:val>
                                        </p:tav>
                                        <p:tav tm="100000">
                                          <p:val>
                                            <p:strVal val="#ppt_h"/>
                                          </p:val>
                                        </p:tav>
                                      </p:tavLst>
                                    </p:anim>
                                    <p:animEffect transition="in" filter="fade">
                                      <p:cBhvr>
                                        <p:cTn id="19"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06"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1507"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1508" name="矩形 1"/>
          <p:cNvSpPr>
            <a:spLocks noChangeArrowheads="1"/>
          </p:cNvSpPr>
          <p:nvPr/>
        </p:nvSpPr>
        <p:spPr bwMode="auto">
          <a:xfrm>
            <a:off x="138339" y="2906032"/>
            <a:ext cx="425948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800" b="1" dirty="0">
                <a:solidFill>
                  <a:srgbClr val="FF0000"/>
                </a:solidFill>
                <a:latin typeface="华文楷体" panose="02010600040101010101" pitchFamily="2" charset="-122"/>
                <a:ea typeface="华文楷体" panose="02010600040101010101" pitchFamily="2" charset="-122"/>
              </a:rPr>
              <a:t>作品</a:t>
            </a:r>
            <a:r>
              <a:rPr lang="zh-CN" altLang="en-US" sz="2800" b="1" dirty="0" smtClean="0">
                <a:solidFill>
                  <a:srgbClr val="FF0000"/>
                </a:solidFill>
                <a:latin typeface="华文楷体" panose="02010600040101010101" pitchFamily="2" charset="-122"/>
                <a:ea typeface="华文楷体" panose="02010600040101010101" pitchFamily="2" charset="-122"/>
              </a:rPr>
              <a:t>风格：</a:t>
            </a:r>
            <a:r>
              <a:rPr lang="zh-CN" altLang="en-US" sz="2800" b="1" dirty="0" smtClean="0">
                <a:solidFill>
                  <a:srgbClr val="663300"/>
                </a:solidFill>
                <a:latin typeface="华文楷体" panose="02010600040101010101" pitchFamily="2" charset="-122"/>
                <a:ea typeface="华文楷体" panose="02010600040101010101" pitchFamily="2" charset="-122"/>
              </a:rPr>
              <a:t>这</a:t>
            </a:r>
            <a:r>
              <a:rPr lang="zh-CN" altLang="en-US" sz="2800" b="1" dirty="0">
                <a:solidFill>
                  <a:srgbClr val="663300"/>
                </a:solidFill>
                <a:latin typeface="华文楷体" panose="02010600040101010101" pitchFamily="2" charset="-122"/>
                <a:ea typeface="华文楷体" panose="02010600040101010101" pitchFamily="2" charset="-122"/>
              </a:rPr>
              <a:t>一时期的诗人，仍然</a:t>
            </a:r>
            <a:r>
              <a:rPr lang="zh-CN" altLang="en-US" sz="2800" b="1" dirty="0" smtClean="0">
                <a:solidFill>
                  <a:srgbClr val="663300"/>
                </a:solidFill>
                <a:latin typeface="华文楷体" panose="02010600040101010101" pitchFamily="2" charset="-122"/>
                <a:ea typeface="华文楷体" panose="02010600040101010101" pitchFamily="2" charset="-122"/>
              </a:rPr>
              <a:t>继续</a:t>
            </a:r>
            <a:r>
              <a:rPr lang="zh-CN" altLang="en-US" sz="2800" b="1" dirty="0" smtClean="0">
                <a:solidFill>
                  <a:srgbClr val="FF00FF"/>
                </a:solidFill>
                <a:latin typeface="华文楷体" panose="02010600040101010101" pitchFamily="2" charset="-122"/>
                <a:ea typeface="华文楷体" panose="02010600040101010101" pitchFamily="2" charset="-122"/>
              </a:rPr>
              <a:t>以歌颂人民、礼赞光明、思考人生为主旋律</a:t>
            </a:r>
            <a:r>
              <a:rPr lang="zh-CN" altLang="en-US" sz="2800" b="1" dirty="0" smtClean="0">
                <a:solidFill>
                  <a:srgbClr val="663300"/>
                </a:solidFill>
                <a:latin typeface="华文楷体" panose="02010600040101010101" pitchFamily="2" charset="-122"/>
                <a:ea typeface="华文楷体" panose="02010600040101010101" pitchFamily="2" charset="-122"/>
              </a:rPr>
              <a:t>。实践着他</a:t>
            </a:r>
            <a:r>
              <a:rPr lang="zh-CN" altLang="en-US" sz="2800" b="1" dirty="0" smtClean="0">
                <a:solidFill>
                  <a:srgbClr val="FF00FF"/>
                </a:solidFill>
                <a:latin typeface="华文楷体" panose="02010600040101010101" pitchFamily="2" charset="-122"/>
                <a:ea typeface="华文楷体" panose="02010600040101010101" pitchFamily="2" charset="-122"/>
              </a:rPr>
              <a:t>“朴素、单纯、集中、明快”的诗歌美学主张。</a:t>
            </a:r>
            <a:endParaRPr lang="zh-CN" altLang="en-US" sz="2800" b="1" dirty="0">
              <a:solidFill>
                <a:srgbClr val="FF00FF"/>
              </a:solidFill>
              <a:latin typeface="华文楷体" panose="02010600040101010101" pitchFamily="2" charset="-122"/>
              <a:ea typeface="华文楷体" panose="02010600040101010101" pitchFamily="2" charset="-122"/>
            </a:endParaRPr>
          </a:p>
        </p:txBody>
      </p:sp>
      <p:sp>
        <p:nvSpPr>
          <p:cNvPr id="7" name="矩形 6"/>
          <p:cNvSpPr/>
          <p:nvPr/>
        </p:nvSpPr>
        <p:spPr>
          <a:xfrm>
            <a:off x="2994961" y="104518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内容概括</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8"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9" name="矩形 8"/>
          <p:cNvSpPr/>
          <p:nvPr/>
        </p:nvSpPr>
        <p:spPr>
          <a:xfrm>
            <a:off x="2045985" y="2060848"/>
            <a:ext cx="5160387" cy="705258"/>
          </a:xfrm>
          <a:prstGeom prst="rect">
            <a:avLst/>
          </a:prstGeom>
        </p:spPr>
        <p:txBody>
          <a:bodyPr wrap="none">
            <a:spAutoFit/>
          </a:bodyPr>
          <a:lstStyle/>
          <a:p>
            <a:pPr algn="ctr">
              <a:lnSpc>
                <a:spcPct val="135000"/>
              </a:lnSpc>
              <a:defRPr/>
            </a:pP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1978 </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年以后主要作品及</a:t>
            </a:r>
            <a:r>
              <a:rPr lang="zh-CN" altLang="en-US" sz="3200" b="1" dirty="0" smtClean="0">
                <a:solidFill>
                  <a:srgbClr val="3333FF"/>
                </a:solidFill>
                <a:latin typeface="华文楷体" panose="02010600040101010101" pitchFamily="2" charset="-122"/>
                <a:ea typeface="华文楷体" panose="02010600040101010101" pitchFamily="2" charset="-122"/>
                <a:cs typeface="Times New Roman" pitchFamily="18" charset="0"/>
              </a:rPr>
              <a:t>特征</a:t>
            </a:r>
            <a:endPar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endParaRPr>
          </a:p>
        </p:txBody>
      </p:sp>
      <p:grpSp>
        <p:nvGrpSpPr>
          <p:cNvPr id="2" name="组合 1"/>
          <p:cNvGrpSpPr/>
          <p:nvPr/>
        </p:nvGrpSpPr>
        <p:grpSpPr>
          <a:xfrm>
            <a:off x="4499428" y="3091543"/>
            <a:ext cx="4600575" cy="3750062"/>
            <a:chOff x="4499428" y="3091543"/>
            <a:chExt cx="4600575" cy="3750062"/>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428" y="3091543"/>
              <a:ext cx="4600575" cy="3128788"/>
            </a:xfrm>
            <a:prstGeom prst="rect">
              <a:avLst/>
            </a:prstGeom>
            <a:noFill/>
            <a:ln>
              <a:noFill/>
            </a:ln>
            <a:scene3d>
              <a:camera prst="orthographicFront"/>
              <a:lightRig rig="threePt" dir="t"/>
            </a:scene3d>
            <a:sp3d>
              <a:bevelT w="114300" prst="hardEdg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5303727" y="6139361"/>
              <a:ext cx="3057247" cy="702244"/>
            </a:xfrm>
            <a:prstGeom prst="rect">
              <a:avLst/>
            </a:prstGeom>
          </p:spPr>
          <p:txBody>
            <a:bodyPr wrap="none">
              <a:spAutoFit/>
            </a:bodyPr>
            <a:lstStyle/>
            <a:p>
              <a:pPr algn="ctr">
                <a:lnSpc>
                  <a:spcPct val="135000"/>
                </a:lnSpc>
                <a:defRPr/>
              </a:pPr>
              <a:r>
                <a:rPr lang="zh-CN" altLang="en-US" sz="3200" dirty="0" smtClean="0">
                  <a:solidFill>
                    <a:srgbClr val="006600"/>
                  </a:solidFill>
                  <a:latin typeface="华文琥珀" panose="02010800040101010101" pitchFamily="2" charset="-122"/>
                  <a:ea typeface="华文琥珀" panose="02010800040101010101" pitchFamily="2" charset="-122"/>
                  <a:cs typeface="Times New Roman" pitchFamily="18" charset="0"/>
                </a:rPr>
                <a:t>诗坛泰斗：艾青</a:t>
              </a:r>
              <a:endParaRPr lang="en-US" altLang="zh-CN" sz="3200" dirty="0">
                <a:solidFill>
                  <a:srgbClr val="006600"/>
                </a:solidFill>
                <a:latin typeface="华文琥珀" panose="02010800040101010101" pitchFamily="2" charset="-122"/>
                <a:ea typeface="华文琥珀" panose="02010800040101010101" pitchFamily="2" charset="-122"/>
                <a:cs typeface="Times New Roman" pitchFamily="18" charset="0"/>
              </a:endParaRPr>
            </a:p>
          </p:txBody>
        </p:sp>
      </p:grpSp>
    </p:spTree>
    <p:extLst>
      <p:ext uri="{BB962C8B-B14F-4D97-AF65-F5344CB8AC3E}">
        <p14:creationId xmlns:p14="http://schemas.microsoft.com/office/powerpoint/2010/main" val="30459158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21508"/>
                                        </p:tgtEl>
                                        <p:attrNameLst>
                                          <p:attrName>style.visibility</p:attrName>
                                        </p:attrNameLst>
                                      </p:cBhvr>
                                      <p:to>
                                        <p:strVal val="visible"/>
                                      </p:to>
                                    </p:set>
                                    <p:anim calcmode="lin" valueType="num">
                                      <p:cBhvr>
                                        <p:cTn id="17" dur="500" decel="50000" fill="hold">
                                          <p:stCondLst>
                                            <p:cond delay="0"/>
                                          </p:stCondLst>
                                        </p:cTn>
                                        <p:tgtEl>
                                          <p:spTgt spid="21508"/>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1508"/>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1508"/>
                                        </p:tgtEl>
                                        <p:attrNameLst>
                                          <p:attrName>ppt_w</p:attrName>
                                        </p:attrNameLst>
                                      </p:cBhvr>
                                      <p:tavLst>
                                        <p:tav tm="0">
                                          <p:val>
                                            <p:strVal val="#ppt_w*.05"/>
                                          </p:val>
                                        </p:tav>
                                        <p:tav tm="100000">
                                          <p:val>
                                            <p:strVal val="#ppt_w"/>
                                          </p:val>
                                        </p:tav>
                                      </p:tavLst>
                                    </p:anim>
                                    <p:anim calcmode="lin" valueType="num">
                                      <p:cBhvr>
                                        <p:cTn id="20" dur="1000" fill="hold"/>
                                        <p:tgtEl>
                                          <p:spTgt spid="21508"/>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1508"/>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1508"/>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1508"/>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0"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2531"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2532" name="矩形 1"/>
          <p:cNvSpPr>
            <a:spLocks noChangeArrowheads="1"/>
          </p:cNvSpPr>
          <p:nvPr/>
        </p:nvSpPr>
        <p:spPr bwMode="auto">
          <a:xfrm>
            <a:off x="206850" y="2756734"/>
            <a:ext cx="8748464" cy="393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3000" b="1" dirty="0">
                <a:solidFill>
                  <a:srgbClr val="FF0000"/>
                </a:solidFill>
                <a:latin typeface="华文楷体" panose="02010600040101010101" pitchFamily="2" charset="-122"/>
                <a:ea typeface="华文楷体" panose="02010600040101010101" pitchFamily="2" charset="-122"/>
              </a:rPr>
              <a:t>主要篇目</a:t>
            </a:r>
            <a:r>
              <a:rPr lang="en-US" altLang="zh-CN" sz="3000" b="1" dirty="0">
                <a:solidFill>
                  <a:srgbClr val="FF0000"/>
                </a:solidFill>
                <a:latin typeface="华文楷体" panose="02010600040101010101" pitchFamily="2" charset="-122"/>
                <a:ea typeface="华文楷体" panose="02010600040101010101" pitchFamily="2" charset="-122"/>
              </a:rPr>
              <a:t>:</a:t>
            </a:r>
            <a:r>
              <a:rPr lang="zh-CN" altLang="en-US" sz="3000" b="1" dirty="0">
                <a:solidFill>
                  <a:srgbClr val="FF0000"/>
                </a:solidFill>
                <a:latin typeface="华文楷体" panose="02010600040101010101" pitchFamily="2" charset="-122"/>
                <a:ea typeface="华文楷体" panose="02010600040101010101" pitchFamily="2" charset="-122"/>
              </a:rPr>
              <a:t> </a:t>
            </a:r>
            <a:endParaRPr lang="en-US" altLang="zh-CN" sz="3000" b="1" dirty="0">
              <a:solidFill>
                <a:srgbClr val="FF0000"/>
              </a:solidFill>
              <a:latin typeface="华文楷体" panose="02010600040101010101" pitchFamily="2" charset="-122"/>
              <a:ea typeface="华文楷体" panose="02010600040101010101" pitchFamily="2" charset="-122"/>
            </a:endParaRPr>
          </a:p>
          <a:p>
            <a:pPr eaLnBrk="1" hangingPunct="1">
              <a:lnSpc>
                <a:spcPct val="120000"/>
              </a:lnSpc>
            </a:pPr>
            <a:r>
              <a:rPr lang="en-US" altLang="zh-CN" sz="3000" b="1" dirty="0">
                <a:latin typeface="华文楷体" panose="02010600040101010101" pitchFamily="2" charset="-122"/>
                <a:ea typeface="华文楷体" panose="02010600040101010101" pitchFamily="2" charset="-122"/>
              </a:rPr>
              <a:t>   </a:t>
            </a:r>
            <a:r>
              <a:rPr lang="en-US" altLang="zh-CN" sz="3000" b="1" dirty="0" smtClean="0">
                <a:latin typeface="华文楷体" panose="02010600040101010101" pitchFamily="2" charset="-122"/>
                <a:ea typeface="华文楷体" panose="02010600040101010101" pitchFamily="2" charset="-122"/>
              </a:rPr>
              <a:t>      </a:t>
            </a:r>
            <a:r>
              <a:rPr lang="en-US" altLang="zh-CN" sz="3000" b="1" dirty="0" smtClean="0">
                <a:solidFill>
                  <a:srgbClr val="FF00FF"/>
                </a:solidFill>
                <a:latin typeface="华文楷体" panose="02010600040101010101" pitchFamily="2" charset="-122"/>
                <a:ea typeface="华文楷体" panose="02010600040101010101" pitchFamily="2" charset="-122"/>
              </a:rPr>
              <a:t>《</a:t>
            </a:r>
            <a:r>
              <a:rPr lang="zh-CN" altLang="en-US" sz="3000" b="1" dirty="0">
                <a:solidFill>
                  <a:srgbClr val="FF00FF"/>
                </a:solidFill>
                <a:latin typeface="华文楷体" panose="02010600040101010101" pitchFamily="2" charset="-122"/>
                <a:ea typeface="华文楷体" panose="02010600040101010101" pitchFamily="2" charset="-122"/>
              </a:rPr>
              <a:t>镜子</a:t>
            </a:r>
            <a:r>
              <a:rPr lang="en-US" altLang="zh-CN" sz="3000" b="1" dirty="0">
                <a:solidFill>
                  <a:srgbClr val="FF00FF"/>
                </a:solidFill>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写镜子“是一个平面，却又是深不可测”，因为它真实、直率，从不掩饰，所以“有人喜欢它”，“有人躲避它”。</a:t>
            </a:r>
            <a:endParaRPr lang="en-US" altLang="zh-CN" sz="3000" b="1" dirty="0">
              <a:latin typeface="华文楷体" panose="02010600040101010101" pitchFamily="2" charset="-122"/>
              <a:ea typeface="华文楷体" panose="02010600040101010101" pitchFamily="2" charset="-122"/>
            </a:endParaRPr>
          </a:p>
          <a:p>
            <a:pPr eaLnBrk="1" hangingPunct="1">
              <a:lnSpc>
                <a:spcPct val="120000"/>
              </a:lnSpc>
            </a:pPr>
            <a:r>
              <a:rPr lang="en-US" altLang="zh-CN" sz="3000" b="1" dirty="0">
                <a:latin typeface="华文楷体" panose="02010600040101010101" pitchFamily="2" charset="-122"/>
                <a:ea typeface="华文楷体" panose="02010600040101010101" pitchFamily="2" charset="-122"/>
              </a:rPr>
              <a:t>   </a:t>
            </a:r>
            <a:r>
              <a:rPr lang="en-US" altLang="zh-CN" sz="3000" b="1" dirty="0" smtClean="0">
                <a:latin typeface="华文楷体" panose="02010600040101010101" pitchFamily="2" charset="-122"/>
                <a:ea typeface="华文楷体" panose="02010600040101010101" pitchFamily="2" charset="-122"/>
              </a:rPr>
              <a:t>      </a:t>
            </a:r>
            <a:r>
              <a:rPr lang="en-US" altLang="zh-CN" sz="3000" b="1" dirty="0" smtClean="0">
                <a:solidFill>
                  <a:srgbClr val="FF00FF"/>
                </a:solidFill>
                <a:latin typeface="华文楷体" panose="02010600040101010101" pitchFamily="2" charset="-122"/>
                <a:ea typeface="华文楷体" panose="02010600040101010101" pitchFamily="2" charset="-122"/>
              </a:rPr>
              <a:t>《</a:t>
            </a:r>
            <a:r>
              <a:rPr lang="zh-CN" altLang="en-US" sz="3000" b="1" dirty="0">
                <a:solidFill>
                  <a:srgbClr val="FF00FF"/>
                </a:solidFill>
                <a:latin typeface="华文楷体" panose="02010600040101010101" pitchFamily="2" charset="-122"/>
                <a:ea typeface="华文楷体" panose="02010600040101010101" pitchFamily="2" charset="-122"/>
              </a:rPr>
              <a:t>光的赞歌</a:t>
            </a:r>
            <a:r>
              <a:rPr lang="en-US" altLang="zh-CN" sz="3000" b="1" dirty="0">
                <a:solidFill>
                  <a:srgbClr val="FF00FF"/>
                </a:solidFill>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赞美“光”这一神奇的物质，赞美“光”带来的社会文明，以及“像光一样坚强”的社会正义，字里行间饱含着睿智哲思。</a:t>
            </a:r>
          </a:p>
        </p:txBody>
      </p:sp>
      <p:sp>
        <p:nvSpPr>
          <p:cNvPr id="7" name="矩形 6"/>
          <p:cNvSpPr/>
          <p:nvPr/>
        </p:nvSpPr>
        <p:spPr>
          <a:xfrm>
            <a:off x="2994961" y="104518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内容概括</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8"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9" name="矩形 8"/>
          <p:cNvSpPr/>
          <p:nvPr/>
        </p:nvSpPr>
        <p:spPr>
          <a:xfrm>
            <a:off x="2045985" y="2060848"/>
            <a:ext cx="5160387" cy="705258"/>
          </a:xfrm>
          <a:prstGeom prst="rect">
            <a:avLst/>
          </a:prstGeom>
        </p:spPr>
        <p:txBody>
          <a:bodyPr wrap="none">
            <a:spAutoFit/>
          </a:bodyPr>
          <a:lstStyle/>
          <a:p>
            <a:pPr algn="ctr">
              <a:lnSpc>
                <a:spcPct val="135000"/>
              </a:lnSpc>
              <a:defRPr/>
            </a:pP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1978 </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年以后主要作品及</a:t>
            </a:r>
            <a:r>
              <a:rPr lang="zh-CN" altLang="en-US" sz="3200" b="1" dirty="0" smtClean="0">
                <a:solidFill>
                  <a:srgbClr val="3333FF"/>
                </a:solidFill>
                <a:latin typeface="华文楷体" panose="02010600040101010101" pitchFamily="2" charset="-122"/>
                <a:ea typeface="华文楷体" panose="02010600040101010101" pitchFamily="2" charset="-122"/>
                <a:cs typeface="Times New Roman" pitchFamily="18" charset="0"/>
              </a:rPr>
              <a:t>特征</a:t>
            </a:r>
            <a:endPar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6246707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p:cTn id="7" dur="500" fill="hold"/>
                                        <p:tgtEl>
                                          <p:spTgt spid="22532"/>
                                        </p:tgtEl>
                                        <p:attrNameLst>
                                          <p:attrName>ppt_w</p:attrName>
                                        </p:attrNameLst>
                                      </p:cBhvr>
                                      <p:tavLst>
                                        <p:tav tm="0">
                                          <p:val>
                                            <p:fltVal val="0"/>
                                          </p:val>
                                        </p:tav>
                                        <p:tav tm="100000">
                                          <p:val>
                                            <p:strVal val="#ppt_w"/>
                                          </p:val>
                                        </p:tav>
                                      </p:tavLst>
                                    </p:anim>
                                    <p:anim calcmode="lin" valueType="num">
                                      <p:cBhvr>
                                        <p:cTn id="8" dur="500" fill="hold"/>
                                        <p:tgtEl>
                                          <p:spTgt spid="22532"/>
                                        </p:tgtEl>
                                        <p:attrNameLst>
                                          <p:attrName>ppt_h</p:attrName>
                                        </p:attrNameLst>
                                      </p:cBhvr>
                                      <p:tavLst>
                                        <p:tav tm="0">
                                          <p:val>
                                            <p:fltVal val="0"/>
                                          </p:val>
                                        </p:tav>
                                        <p:tav tm="100000">
                                          <p:val>
                                            <p:strVal val="#ppt_h"/>
                                          </p:val>
                                        </p:tav>
                                      </p:tavLst>
                                    </p:anim>
                                    <p:animEffect transition="in" filter="fade">
                                      <p:cBhvr>
                                        <p:cTn id="9"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16"/>
            <a:ext cx="9144000" cy="6853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4"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3555"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grpSp>
        <p:nvGrpSpPr>
          <p:cNvPr id="8" name="组合 7"/>
          <p:cNvGrpSpPr/>
          <p:nvPr/>
        </p:nvGrpSpPr>
        <p:grpSpPr>
          <a:xfrm>
            <a:off x="2050085" y="764704"/>
            <a:ext cx="5021607" cy="1015663"/>
            <a:chOff x="2050085" y="610681"/>
            <a:chExt cx="5021607" cy="1015663"/>
          </a:xfrm>
        </p:grpSpPr>
        <p:pic>
          <p:nvPicPr>
            <p:cNvPr id="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专题探究</a:t>
              </a:r>
              <a:endParaRPr lang="zh-CN" altLang="en-US" sz="6000" cap="none" spc="0" dirty="0">
                <a:ln w="11430"/>
                <a:solidFill>
                  <a:srgbClr val="006600"/>
                </a:solidFill>
                <a:latin typeface="华文琥珀" pitchFamily="2" charset="-122"/>
                <a:ea typeface="华文琥珀" pitchFamily="2" charset="-122"/>
              </a:endParaRPr>
            </a:p>
          </p:txBody>
        </p:sp>
      </p:grpSp>
      <p:sp>
        <p:nvSpPr>
          <p:cNvPr id="12" name="矩形 1"/>
          <p:cNvSpPr>
            <a:spLocks noChangeArrowheads="1"/>
          </p:cNvSpPr>
          <p:nvPr/>
        </p:nvSpPr>
        <p:spPr bwMode="auto">
          <a:xfrm>
            <a:off x="73270" y="2862657"/>
            <a:ext cx="467290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3333FF"/>
                </a:solidFill>
                <a:latin typeface="华文楷体" panose="02010600040101010101" pitchFamily="2" charset="-122"/>
                <a:ea typeface="华文楷体" panose="02010600040101010101" pitchFamily="2" charset="-122"/>
              </a:rPr>
              <a:t>        艾青</a:t>
            </a:r>
            <a:r>
              <a:rPr lang="zh-CN" altLang="en-US" sz="2800" b="1" dirty="0">
                <a:solidFill>
                  <a:srgbClr val="3333FF"/>
                </a:solidFill>
                <a:latin typeface="华文楷体" panose="02010600040101010101" pitchFamily="2" charset="-122"/>
                <a:ea typeface="华文楷体" panose="02010600040101010101" pitchFamily="2" charset="-122"/>
              </a:rPr>
              <a:t>诗歌有着丰富的时代文化内涵，值得我们细细品味。阅读诗集，不妨归纳分析一下，艾青诗歌中最常见的意象有哪些？哪些最让你有所触动，甚至产生心灵共鸣？朗读这些诗篇，仔细体会其中的意象和情感，理解其中丰富的思想内涵。</a:t>
            </a: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058" y="2931886"/>
            <a:ext cx="4384954" cy="3868774"/>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矩形 16"/>
          <p:cNvSpPr/>
          <p:nvPr/>
        </p:nvSpPr>
        <p:spPr>
          <a:xfrm>
            <a:off x="3097972" y="1832424"/>
            <a:ext cx="3159839" cy="830997"/>
          </a:xfrm>
          <a:prstGeom prst="rect">
            <a:avLst/>
          </a:prstGeom>
        </p:spPr>
        <p:txBody>
          <a:bodyPr wrap="none">
            <a:spAutoFit/>
          </a:bodyPr>
          <a:lstStyle/>
          <a:p>
            <a:pPr>
              <a:lnSpc>
                <a:spcPct val="150000"/>
              </a:lnSpc>
            </a:pPr>
            <a:r>
              <a:rPr lang="zh-CN" altLang="en-US" sz="3200" b="1" dirty="0" smtClean="0">
                <a:solidFill>
                  <a:srgbClr val="FF0000"/>
                </a:solidFill>
                <a:latin typeface="华文楷体" panose="02010600040101010101" pitchFamily="2" charset="-122"/>
                <a:ea typeface="华文楷体" panose="02010600040101010101" pitchFamily="2" charset="-122"/>
              </a:rPr>
              <a:t>探讨</a:t>
            </a:r>
            <a:r>
              <a:rPr lang="zh-CN" altLang="en-US" sz="3200" b="1" dirty="0">
                <a:solidFill>
                  <a:srgbClr val="FF0000"/>
                </a:solidFill>
                <a:latin typeface="华文楷体" panose="02010600040101010101" pitchFamily="2" charset="-122"/>
                <a:ea typeface="华文楷体" panose="02010600040101010101" pitchFamily="2" charset="-122"/>
              </a:rPr>
              <a:t>诗歌的意象</a:t>
            </a:r>
            <a:r>
              <a:rPr lang="zh-CN" altLang="en-US" sz="3200" b="1" dirty="0">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3573440731"/>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out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16"/>
            <a:ext cx="9144000" cy="6853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2050085" y="764704"/>
            <a:ext cx="5021607" cy="1015663"/>
            <a:chOff x="2050085" y="610681"/>
            <a:chExt cx="5021607" cy="1015663"/>
          </a:xfrm>
        </p:grpSpPr>
        <p:pic>
          <p:nvPicPr>
            <p:cNvPr id="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专题探究</a:t>
              </a:r>
              <a:endParaRPr lang="zh-CN" altLang="en-US" sz="6000" cap="none" spc="0" dirty="0">
                <a:ln w="11430"/>
                <a:solidFill>
                  <a:srgbClr val="006600"/>
                </a:solidFill>
                <a:latin typeface="华文琥珀" pitchFamily="2" charset="-122"/>
                <a:ea typeface="华文琥珀" pitchFamily="2" charset="-122"/>
              </a:endParaRPr>
            </a:p>
          </p:txBody>
        </p:sp>
      </p:grpSp>
      <p:sp>
        <p:nvSpPr>
          <p:cNvPr id="25602"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5603"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5604" name="矩形 1"/>
          <p:cNvSpPr>
            <a:spLocks noChangeArrowheads="1"/>
          </p:cNvSpPr>
          <p:nvPr/>
        </p:nvSpPr>
        <p:spPr bwMode="auto">
          <a:xfrm>
            <a:off x="380393" y="2876226"/>
            <a:ext cx="8457150" cy="3865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2800" b="1" dirty="0">
                <a:solidFill>
                  <a:srgbClr val="FF00FF"/>
                </a:solidFill>
                <a:latin typeface="华文楷体" panose="02010600040101010101" pitchFamily="2" charset="-122"/>
                <a:ea typeface="华文楷体" panose="02010600040101010101" pitchFamily="2" charset="-122"/>
              </a:rPr>
              <a:t>探究示例：</a:t>
            </a:r>
            <a:r>
              <a:rPr lang="zh-CN" altLang="en-US" sz="2800" b="1" dirty="0">
                <a:solidFill>
                  <a:srgbClr val="663300"/>
                </a:solidFill>
                <a:latin typeface="华文楷体" panose="02010600040101010101" pitchFamily="2" charset="-122"/>
                <a:ea typeface="华文楷体" panose="02010600040101010101" pitchFamily="2" charset="-122"/>
              </a:rPr>
              <a:t>艾青诗歌的中心意象是：</a:t>
            </a:r>
            <a:r>
              <a:rPr lang="zh-CN" altLang="en-US" sz="2800" b="1" dirty="0">
                <a:solidFill>
                  <a:srgbClr val="3333FF"/>
                </a:solidFill>
                <a:latin typeface="华文楷体" panose="02010600040101010101" pitchFamily="2" charset="-122"/>
                <a:ea typeface="华文楷体" panose="02010600040101010101" pitchFamily="2" charset="-122"/>
              </a:rPr>
              <a:t>土地与太阳</a:t>
            </a:r>
            <a:r>
              <a:rPr lang="zh-CN" altLang="en-US" sz="2800" b="1" dirty="0">
                <a:solidFill>
                  <a:srgbClr val="663300"/>
                </a:solidFill>
                <a:latin typeface="华文楷体" panose="02010600040101010101" pitchFamily="2" charset="-122"/>
                <a:ea typeface="华文楷体" panose="02010600040101010101" pitchFamily="2" charset="-122"/>
              </a:rPr>
              <a:t>。</a:t>
            </a:r>
            <a:endParaRPr lang="en-US" altLang="zh-CN" sz="2800" b="1" dirty="0">
              <a:solidFill>
                <a:srgbClr val="663300"/>
              </a:solidFill>
              <a:latin typeface="华文楷体" panose="02010600040101010101" pitchFamily="2" charset="-122"/>
              <a:ea typeface="华文楷体" panose="02010600040101010101" pitchFamily="2" charset="-122"/>
            </a:endParaRPr>
          </a:p>
          <a:p>
            <a:pPr eaLnBrk="1" hangingPunct="1">
              <a:lnSpc>
                <a:spcPct val="110000"/>
              </a:lnSpc>
            </a:pPr>
            <a:r>
              <a:rPr lang="zh-CN" altLang="en-US" sz="2800" b="1" dirty="0">
                <a:solidFill>
                  <a:srgbClr val="663300"/>
                </a:solidFill>
                <a:latin typeface="华文楷体" panose="02010600040101010101" pitchFamily="2" charset="-122"/>
                <a:ea typeface="华文楷体" panose="02010600040101010101" pitchFamily="2" charset="-122"/>
              </a:rPr>
              <a:t>    </a:t>
            </a:r>
            <a:r>
              <a:rPr lang="zh-CN" altLang="en-US" sz="2800" b="1" dirty="0" smtClean="0">
                <a:solidFill>
                  <a:srgbClr val="663300"/>
                </a:solidFill>
                <a:latin typeface="华文楷体" panose="02010600040101010101" pitchFamily="2" charset="-122"/>
                <a:ea typeface="华文楷体" panose="02010600040101010101" pitchFamily="2" charset="-122"/>
              </a:rPr>
              <a:t>    </a:t>
            </a:r>
            <a:r>
              <a:rPr lang="zh-CN" altLang="en-US" sz="2800" b="1" dirty="0" smtClean="0">
                <a:solidFill>
                  <a:srgbClr val="3333FF"/>
                </a:solidFill>
                <a:latin typeface="华文楷体" panose="02010600040101010101" pitchFamily="2" charset="-122"/>
                <a:ea typeface="华文楷体" panose="02010600040101010101" pitchFamily="2" charset="-122"/>
              </a:rPr>
              <a:t>“土地”</a:t>
            </a:r>
            <a:r>
              <a:rPr lang="zh-CN" altLang="en-US" sz="2800" b="1" dirty="0">
                <a:solidFill>
                  <a:srgbClr val="3333FF"/>
                </a:solidFill>
                <a:latin typeface="华文楷体" panose="02010600040101010101" pitchFamily="2" charset="-122"/>
                <a:ea typeface="华文楷体" panose="02010600040101010101" pitchFamily="2" charset="-122"/>
              </a:rPr>
              <a:t>的意象里，凝聚着诗人对祖国──大地母亲最深沉的爱</a:t>
            </a:r>
            <a:r>
              <a:rPr lang="zh-CN" altLang="en-US" sz="2800" b="1" dirty="0">
                <a:solidFill>
                  <a:srgbClr val="663300"/>
                </a:solidFill>
                <a:latin typeface="华文楷体" panose="02010600040101010101" pitchFamily="2" charset="-122"/>
                <a:ea typeface="华文楷体" panose="02010600040101010101" pitchFamily="2" charset="-122"/>
              </a:rPr>
              <a:t>；爱国主义是艾青作品中永远唱不尽的主题。 </a:t>
            </a:r>
          </a:p>
          <a:p>
            <a:pPr eaLnBrk="1" hangingPunct="1">
              <a:lnSpc>
                <a:spcPct val="110000"/>
              </a:lnSpc>
            </a:pPr>
            <a:r>
              <a:rPr lang="zh-CN" altLang="en-US" sz="2800" b="1" dirty="0">
                <a:solidFill>
                  <a:srgbClr val="663300"/>
                </a:solidFill>
                <a:latin typeface="华文楷体" panose="02010600040101010101" pitchFamily="2" charset="-122"/>
                <a:ea typeface="华文楷体" panose="02010600040101010101" pitchFamily="2" charset="-122"/>
              </a:rPr>
              <a:t>   </a:t>
            </a:r>
            <a:r>
              <a:rPr lang="zh-CN" altLang="en-US" sz="2800" b="1" dirty="0" smtClean="0">
                <a:solidFill>
                  <a:srgbClr val="663300"/>
                </a:solidFill>
                <a:latin typeface="华文楷体" panose="02010600040101010101" pitchFamily="2" charset="-122"/>
                <a:ea typeface="华文楷体" panose="02010600040101010101" pitchFamily="2" charset="-122"/>
              </a:rPr>
              <a:t>     </a:t>
            </a:r>
            <a:r>
              <a:rPr lang="zh-CN" altLang="en-US" sz="2800" b="1" dirty="0">
                <a:solidFill>
                  <a:srgbClr val="663300"/>
                </a:solidFill>
                <a:latin typeface="华文楷体" panose="02010600040101010101" pitchFamily="2" charset="-122"/>
                <a:ea typeface="华文楷体" panose="02010600040101010101" pitchFamily="2" charset="-122"/>
              </a:rPr>
              <a:t>诗人关注的中心始终是与中国土地合而为一的普通农民的命运。他写出了“土地</a:t>
            </a:r>
            <a:r>
              <a:rPr lang="en-US" altLang="zh-CN" sz="2800" b="1" dirty="0">
                <a:solidFill>
                  <a:srgbClr val="663300"/>
                </a:solidFill>
                <a:latin typeface="华文楷体" panose="02010600040101010101" pitchFamily="2" charset="-122"/>
                <a:ea typeface="华文楷体" panose="02010600040101010101" pitchFamily="2" charset="-122"/>
              </a:rPr>
              <a:t>—</a:t>
            </a:r>
            <a:r>
              <a:rPr lang="zh-CN" altLang="en-US" sz="2800" b="1" dirty="0">
                <a:solidFill>
                  <a:srgbClr val="663300"/>
                </a:solidFill>
                <a:latin typeface="华文楷体" panose="02010600040101010101" pitchFamily="2" charset="-122"/>
                <a:ea typeface="华文楷体" panose="02010600040101010101" pitchFamily="2" charset="-122"/>
              </a:rPr>
              <a:t>农民”受蹂躏的痛苦；“雪落在中国的土地上，寒冷在封锁着中国呀”，更写出了“游动于地心的热气”、“土地</a:t>
            </a:r>
            <a:r>
              <a:rPr lang="en-US" altLang="zh-CN" sz="2800" b="1" dirty="0">
                <a:solidFill>
                  <a:srgbClr val="663300"/>
                </a:solidFill>
                <a:latin typeface="华文楷体" panose="02010600040101010101" pitchFamily="2" charset="-122"/>
                <a:ea typeface="华文楷体" panose="02010600040101010101" pitchFamily="2" charset="-122"/>
              </a:rPr>
              <a:t>—</a:t>
            </a:r>
            <a:r>
              <a:rPr lang="zh-CN" altLang="en-US" sz="2800" b="1" dirty="0">
                <a:solidFill>
                  <a:srgbClr val="663300"/>
                </a:solidFill>
                <a:latin typeface="华文楷体" panose="02010600040101010101" pitchFamily="2" charset="-122"/>
                <a:ea typeface="华文楷体" panose="02010600040101010101" pitchFamily="2" charset="-122"/>
              </a:rPr>
              <a:t>农民”</a:t>
            </a:r>
            <a:r>
              <a:rPr lang="zh-CN" altLang="en-US" sz="2800" b="1" dirty="0" smtClean="0">
                <a:solidFill>
                  <a:srgbClr val="663300"/>
                </a:solidFill>
                <a:latin typeface="华文楷体" panose="02010600040101010101" pitchFamily="2" charset="-122"/>
                <a:ea typeface="华文楷体" panose="02010600040101010101" pitchFamily="2" charset="-122"/>
              </a:rPr>
              <a:t>的</a:t>
            </a:r>
            <a:endParaRPr lang="zh-CN" altLang="en-US" sz="2800" b="1" dirty="0">
              <a:solidFill>
                <a:srgbClr val="663300"/>
              </a:solidFill>
              <a:latin typeface="华文楷体" panose="02010600040101010101" pitchFamily="2" charset="-122"/>
              <a:ea typeface="华文楷体" panose="02010600040101010101" pitchFamily="2" charset="-122"/>
            </a:endParaRPr>
          </a:p>
        </p:txBody>
      </p:sp>
      <p:sp>
        <p:nvSpPr>
          <p:cNvPr id="13" name="矩形 12"/>
          <p:cNvSpPr/>
          <p:nvPr/>
        </p:nvSpPr>
        <p:spPr>
          <a:xfrm>
            <a:off x="3097972" y="1832424"/>
            <a:ext cx="3159839" cy="830997"/>
          </a:xfrm>
          <a:prstGeom prst="rect">
            <a:avLst/>
          </a:prstGeom>
        </p:spPr>
        <p:txBody>
          <a:bodyPr wrap="none">
            <a:spAutoFit/>
          </a:bodyPr>
          <a:lstStyle/>
          <a:p>
            <a:pPr>
              <a:lnSpc>
                <a:spcPct val="150000"/>
              </a:lnSpc>
            </a:pPr>
            <a:r>
              <a:rPr lang="zh-CN" altLang="en-US" sz="3200" b="1" dirty="0" smtClean="0">
                <a:solidFill>
                  <a:srgbClr val="FF0000"/>
                </a:solidFill>
                <a:latin typeface="华文楷体" panose="02010600040101010101" pitchFamily="2" charset="-122"/>
                <a:ea typeface="华文楷体" panose="02010600040101010101" pitchFamily="2" charset="-122"/>
              </a:rPr>
              <a:t>探讨</a:t>
            </a:r>
            <a:r>
              <a:rPr lang="zh-CN" altLang="en-US" sz="3200" b="1" dirty="0">
                <a:solidFill>
                  <a:srgbClr val="FF0000"/>
                </a:solidFill>
                <a:latin typeface="华文楷体" panose="02010600040101010101" pitchFamily="2" charset="-122"/>
                <a:ea typeface="华文楷体" panose="02010600040101010101" pitchFamily="2" charset="-122"/>
              </a:rPr>
              <a:t>诗歌的意象</a:t>
            </a:r>
            <a:r>
              <a:rPr lang="zh-CN" altLang="en-US" sz="3200" b="1" dirty="0">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1340708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randombar(horizontal)">
                                      <p:cBhvr>
                                        <p:cTn id="7"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16"/>
            <a:ext cx="9144000" cy="6853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2050085" y="764704"/>
            <a:ext cx="5021607" cy="1015663"/>
            <a:chOff x="2050085" y="610681"/>
            <a:chExt cx="5021607" cy="1015663"/>
          </a:xfrm>
        </p:grpSpPr>
        <p:pic>
          <p:nvPicPr>
            <p:cNvPr id="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专题探究</a:t>
              </a:r>
              <a:endParaRPr lang="zh-CN" altLang="en-US" sz="6000" cap="none" spc="0" dirty="0">
                <a:ln w="11430"/>
                <a:solidFill>
                  <a:srgbClr val="006600"/>
                </a:solidFill>
                <a:latin typeface="华文琥珀" pitchFamily="2" charset="-122"/>
                <a:ea typeface="华文琥珀" pitchFamily="2" charset="-122"/>
              </a:endParaRPr>
            </a:p>
          </p:txBody>
        </p:sp>
      </p:grpSp>
      <p:sp>
        <p:nvSpPr>
          <p:cNvPr id="26626"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6627"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6628" name="矩形 1"/>
          <p:cNvSpPr>
            <a:spLocks noChangeArrowheads="1"/>
          </p:cNvSpPr>
          <p:nvPr/>
        </p:nvSpPr>
        <p:spPr bwMode="auto">
          <a:xfrm>
            <a:off x="145143" y="2947228"/>
            <a:ext cx="8853714" cy="388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2800" b="1" dirty="0">
                <a:solidFill>
                  <a:srgbClr val="663300"/>
                </a:solidFill>
                <a:latin typeface="华文楷体" panose="02010600040101010101" pitchFamily="2" charset="-122"/>
                <a:ea typeface="华文楷体" panose="02010600040101010101" pitchFamily="2" charset="-122"/>
              </a:rPr>
              <a:t>复活：“我们的曾经死了的大地，在明朗的天空下，已复活了”；写出了“土地</a:t>
            </a:r>
            <a:r>
              <a:rPr lang="en-US" altLang="zh-CN" sz="2800" b="1" dirty="0">
                <a:solidFill>
                  <a:srgbClr val="663300"/>
                </a:solidFill>
                <a:latin typeface="华文楷体" panose="02010600040101010101" pitchFamily="2" charset="-122"/>
                <a:ea typeface="华文楷体" panose="02010600040101010101" pitchFamily="2" charset="-122"/>
              </a:rPr>
              <a:t>—</a:t>
            </a:r>
            <a:r>
              <a:rPr lang="zh-CN" altLang="en-US" sz="2800" b="1" dirty="0">
                <a:solidFill>
                  <a:srgbClr val="663300"/>
                </a:solidFill>
                <a:latin typeface="华文楷体" panose="02010600040101010101" pitchFamily="2" charset="-122"/>
                <a:ea typeface="华文楷体" panose="02010600040101010101" pitchFamily="2" charset="-122"/>
              </a:rPr>
              <a:t>农民”的翻身与解放。这正是对于土地的痛苦、复活与解放的描绘，真实地写出了中国农村现实的灵魂。 </a:t>
            </a:r>
          </a:p>
          <a:p>
            <a:pPr eaLnBrk="1" hangingPunct="1">
              <a:lnSpc>
                <a:spcPct val="110000"/>
              </a:lnSpc>
            </a:pPr>
            <a:r>
              <a:rPr lang="zh-CN" altLang="en-US" sz="2800" b="1" dirty="0">
                <a:solidFill>
                  <a:srgbClr val="663300"/>
                </a:solidFill>
                <a:latin typeface="华文楷体" panose="02010600040101010101" pitchFamily="2" charset="-122"/>
                <a:ea typeface="华文楷体" panose="02010600040101010101" pitchFamily="2" charset="-122"/>
              </a:rPr>
              <a:t>    </a:t>
            </a:r>
            <a:r>
              <a:rPr lang="zh-CN" altLang="en-US" sz="2800" b="1" dirty="0" smtClean="0">
                <a:solidFill>
                  <a:srgbClr val="663300"/>
                </a:solidFill>
                <a:latin typeface="华文楷体" panose="02010600040101010101" pitchFamily="2" charset="-122"/>
                <a:ea typeface="华文楷体" panose="02010600040101010101" pitchFamily="2" charset="-122"/>
              </a:rPr>
              <a:t>   </a:t>
            </a:r>
            <a:r>
              <a:rPr lang="zh-CN" altLang="en-US" sz="2800" b="1" dirty="0" smtClean="0">
                <a:solidFill>
                  <a:srgbClr val="3333FF"/>
                </a:solidFill>
                <a:latin typeface="华文楷体" panose="02010600040101010101" pitchFamily="2" charset="-122"/>
                <a:ea typeface="华文楷体" panose="02010600040101010101" pitchFamily="2" charset="-122"/>
              </a:rPr>
              <a:t>“太阳”</a:t>
            </a:r>
            <a:r>
              <a:rPr lang="zh-CN" altLang="en-US" sz="2800" b="1" dirty="0">
                <a:solidFill>
                  <a:srgbClr val="3333FF"/>
                </a:solidFill>
                <a:latin typeface="华文楷体" panose="02010600040101010101" pitchFamily="2" charset="-122"/>
                <a:ea typeface="华文楷体" panose="02010600040101010101" pitchFamily="2" charset="-122"/>
              </a:rPr>
              <a:t>的意象表现了</a:t>
            </a:r>
            <a:r>
              <a:rPr lang="zh-CN" altLang="en-US" sz="2800" b="1" dirty="0" smtClean="0">
                <a:solidFill>
                  <a:srgbClr val="3333FF"/>
                </a:solidFill>
                <a:latin typeface="华文楷体" panose="02010600040101010101" pitchFamily="2" charset="-122"/>
                <a:ea typeface="华文楷体" panose="02010600040101010101" pitchFamily="2" charset="-122"/>
              </a:rPr>
              <a:t>诗人对于</a:t>
            </a:r>
            <a:r>
              <a:rPr lang="zh-CN" altLang="en-US" sz="2800" b="1" dirty="0">
                <a:solidFill>
                  <a:srgbClr val="3333FF"/>
                </a:solidFill>
                <a:latin typeface="华文楷体" panose="02010600040101010101" pitchFamily="2" charset="-122"/>
                <a:ea typeface="华文楷体" panose="02010600040101010101" pitchFamily="2" charset="-122"/>
              </a:rPr>
              <a:t>光明、理想、美好生活热烈的不息的追求。</a:t>
            </a:r>
            <a:r>
              <a:rPr lang="zh-CN" altLang="en-US" sz="2800" b="1" dirty="0">
                <a:solidFill>
                  <a:srgbClr val="663300"/>
                </a:solidFill>
                <a:latin typeface="华文楷体" panose="02010600040101010101" pitchFamily="2" charset="-122"/>
                <a:ea typeface="华文楷体" panose="02010600040101010101" pitchFamily="2" charset="-122"/>
              </a:rPr>
              <a:t>诗人几十年如一日地热情讴歌着：太阳，光明，春天，黎明，生命与火焰。这正是艾青的“永恒主题”。 </a:t>
            </a:r>
          </a:p>
        </p:txBody>
      </p:sp>
      <p:sp>
        <p:nvSpPr>
          <p:cNvPr id="13" name="矩形 12"/>
          <p:cNvSpPr/>
          <p:nvPr/>
        </p:nvSpPr>
        <p:spPr>
          <a:xfrm>
            <a:off x="3097972" y="1832424"/>
            <a:ext cx="3159839" cy="830997"/>
          </a:xfrm>
          <a:prstGeom prst="rect">
            <a:avLst/>
          </a:prstGeom>
        </p:spPr>
        <p:txBody>
          <a:bodyPr wrap="none">
            <a:spAutoFit/>
          </a:bodyPr>
          <a:lstStyle/>
          <a:p>
            <a:pPr>
              <a:lnSpc>
                <a:spcPct val="150000"/>
              </a:lnSpc>
            </a:pPr>
            <a:r>
              <a:rPr lang="zh-CN" altLang="en-US" sz="3200" b="1" dirty="0" smtClean="0">
                <a:solidFill>
                  <a:srgbClr val="FF0000"/>
                </a:solidFill>
                <a:latin typeface="华文楷体" panose="02010600040101010101" pitchFamily="2" charset="-122"/>
                <a:ea typeface="华文楷体" panose="02010600040101010101" pitchFamily="2" charset="-122"/>
              </a:rPr>
              <a:t>探讨</a:t>
            </a:r>
            <a:r>
              <a:rPr lang="zh-CN" altLang="en-US" sz="3200" b="1" dirty="0">
                <a:solidFill>
                  <a:srgbClr val="FF0000"/>
                </a:solidFill>
                <a:latin typeface="华文楷体" panose="02010600040101010101" pitchFamily="2" charset="-122"/>
                <a:ea typeface="华文楷体" panose="02010600040101010101" pitchFamily="2" charset="-122"/>
              </a:rPr>
              <a:t>诗歌的意象</a:t>
            </a:r>
            <a:r>
              <a:rPr lang="zh-CN" altLang="en-US" sz="3200" b="1" dirty="0">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31829584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wheel(4)">
                                      <p:cBhvr>
                                        <p:cTn id="7" dur="20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1730"/>
            <a:ext cx="9168816" cy="69289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2940785" y="908720"/>
            <a:ext cx="326243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dirty="0" smtClean="0">
                <a:ln w="11430"/>
                <a:solidFill>
                  <a:srgbClr val="C00000"/>
                </a:solidFill>
                <a:effectLst>
                  <a:outerShdw blurRad="50800" dist="39000" dir="5460000" algn="tl">
                    <a:srgbClr val="000000">
                      <a:alpha val="38000"/>
                    </a:srgbClr>
                  </a:outerShdw>
                </a:effectLst>
                <a:latin typeface="华文琥珀" panose="02010800040101010101" pitchFamily="2" charset="-122"/>
                <a:ea typeface="华文琥珀" panose="02010800040101010101" pitchFamily="2" charset="-122"/>
              </a:rPr>
              <a:t>经典名言</a:t>
            </a:r>
            <a:endParaRPr lang="zh-CN" altLang="en-US" sz="6000" b="1" cap="none" spc="0" dirty="0">
              <a:ln w="11430"/>
              <a:solidFill>
                <a:srgbClr val="C00000"/>
              </a:solidFill>
              <a:effectLst>
                <a:outerShdw blurRad="50800" dist="39000" dir="5460000" algn="tl">
                  <a:srgbClr val="000000">
                    <a:alpha val="38000"/>
                  </a:srgbClr>
                </a:outerShdw>
              </a:effectLst>
              <a:latin typeface="华文琥珀" panose="02010800040101010101" pitchFamily="2" charset="-122"/>
              <a:ea typeface="华文琥珀" panose="02010800040101010101" pitchFamily="2" charset="-122"/>
            </a:endParaRPr>
          </a:p>
        </p:txBody>
      </p:sp>
      <p:sp>
        <p:nvSpPr>
          <p:cNvPr id="4" name="TextBox 3"/>
          <p:cNvSpPr txBox="1">
            <a:spLocks noChangeArrowheads="1"/>
          </p:cNvSpPr>
          <p:nvPr/>
        </p:nvSpPr>
        <p:spPr bwMode="auto">
          <a:xfrm>
            <a:off x="14514" y="2290591"/>
            <a:ext cx="912948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3333FF"/>
                </a:solidFill>
                <a:latin typeface="华文楷体" panose="02010600040101010101" pitchFamily="2" charset="-122"/>
                <a:ea typeface="华文楷体" panose="02010600040101010101" pitchFamily="2" charset="-122"/>
              </a:rPr>
              <a:t>为什么我的眼里常含泪水？因为我对这土地爱得深沉</a:t>
            </a:r>
            <a:r>
              <a:rPr lang="en-US" altLang="zh-CN" sz="2800" b="1" dirty="0" smtClean="0">
                <a:solidFill>
                  <a:srgbClr val="3333FF"/>
                </a:solidFill>
                <a:latin typeface="华文楷体" panose="02010600040101010101" pitchFamily="2" charset="-122"/>
                <a:ea typeface="华文楷体" panose="02010600040101010101" pitchFamily="2" charset="-122"/>
              </a:rPr>
              <a:t>……</a:t>
            </a:r>
            <a:endParaRPr lang="zh-CN" altLang="en-US" sz="2800" b="1" dirty="0">
              <a:solidFill>
                <a:srgbClr val="3333FF"/>
              </a:solidFill>
              <a:latin typeface="华文楷体" panose="02010600040101010101" pitchFamily="2" charset="-122"/>
              <a:ea typeface="华文楷体" panose="02010600040101010101" pitchFamily="2" charset="-122"/>
            </a:endParaRPr>
          </a:p>
        </p:txBody>
      </p:sp>
      <p:sp>
        <p:nvSpPr>
          <p:cNvPr id="5" name="TextBox 4"/>
          <p:cNvSpPr txBox="1">
            <a:spLocks noChangeArrowheads="1"/>
          </p:cNvSpPr>
          <p:nvPr/>
        </p:nvSpPr>
        <p:spPr bwMode="auto">
          <a:xfrm>
            <a:off x="-294" y="2877319"/>
            <a:ext cx="9129485"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00B050"/>
                </a:solidFill>
                <a:latin typeface="华文楷体" panose="02010600040101010101" pitchFamily="2" charset="-122"/>
                <a:ea typeface="华文楷体" panose="02010600040101010101" pitchFamily="2" charset="-122"/>
              </a:rPr>
              <a:t>人民不喜欢假话，哪怕多么装腔作势、多么冠冕堂皇的假话，都不会打动人们的心，人人心中都有一架衡量语言的天平。</a:t>
            </a:r>
            <a:endParaRPr lang="zh-CN" altLang="en-US" sz="2800" b="1" dirty="0">
              <a:solidFill>
                <a:srgbClr val="00B050"/>
              </a:solidFill>
              <a:latin typeface="华文楷体" panose="02010600040101010101" pitchFamily="2" charset="-122"/>
              <a:ea typeface="华文楷体" panose="02010600040101010101" pitchFamily="2" charset="-122"/>
            </a:endParaRPr>
          </a:p>
        </p:txBody>
      </p:sp>
      <p:sp>
        <p:nvSpPr>
          <p:cNvPr id="6" name="TextBox 5"/>
          <p:cNvSpPr txBox="1">
            <a:spLocks noChangeArrowheads="1"/>
          </p:cNvSpPr>
          <p:nvPr/>
        </p:nvSpPr>
        <p:spPr bwMode="auto">
          <a:xfrm>
            <a:off x="-295" y="4199607"/>
            <a:ext cx="9129485" cy="58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800" b="1" dirty="0" smtClean="0">
                <a:solidFill>
                  <a:srgbClr val="3333FF"/>
                </a:solidFill>
                <a:latin typeface="华文楷体" panose="02010600040101010101" pitchFamily="2" charset="-122"/>
                <a:ea typeface="华文楷体" panose="02010600040101010101" pitchFamily="2" charset="-122"/>
              </a:rPr>
              <a:t>个人的痛苦与欢乐，必须融合在时代的痛苦和欢乐里。</a:t>
            </a:r>
            <a:endParaRPr lang="zh-CN" altLang="en-US" sz="2800" b="1" dirty="0">
              <a:solidFill>
                <a:srgbClr val="3333FF"/>
              </a:solidFill>
              <a:latin typeface="华文楷体" panose="02010600040101010101" pitchFamily="2" charset="-122"/>
              <a:ea typeface="华文楷体" panose="02010600040101010101" pitchFamily="2" charset="-122"/>
            </a:endParaRPr>
          </a:p>
        </p:txBody>
      </p:sp>
      <p:sp>
        <p:nvSpPr>
          <p:cNvPr id="7" name="TextBox 6"/>
          <p:cNvSpPr txBox="1">
            <a:spLocks noChangeArrowheads="1"/>
          </p:cNvSpPr>
          <p:nvPr/>
        </p:nvSpPr>
        <p:spPr bwMode="auto">
          <a:xfrm>
            <a:off x="-10570" y="4868033"/>
            <a:ext cx="912948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00B050"/>
                </a:solidFill>
                <a:latin typeface="华文楷体" panose="02010600040101010101" pitchFamily="2" charset="-122"/>
                <a:ea typeface="华文楷体" panose="02010600040101010101" pitchFamily="2" charset="-122"/>
              </a:rPr>
              <a:t>时间没有永恒的夜晚，世界没有永恒的冬天。</a:t>
            </a:r>
            <a:endParaRPr lang="zh-CN" altLang="en-US" sz="2800" b="1" dirty="0">
              <a:solidFill>
                <a:srgbClr val="00B050"/>
              </a:solidFill>
              <a:latin typeface="华文楷体" panose="02010600040101010101" pitchFamily="2" charset="-122"/>
              <a:ea typeface="华文楷体" panose="02010600040101010101" pitchFamily="2" charset="-122"/>
            </a:endParaRPr>
          </a:p>
        </p:txBody>
      </p:sp>
      <p:sp>
        <p:nvSpPr>
          <p:cNvPr id="8" name="TextBox 7"/>
          <p:cNvSpPr txBox="1">
            <a:spLocks noChangeArrowheads="1"/>
          </p:cNvSpPr>
          <p:nvPr/>
        </p:nvSpPr>
        <p:spPr bwMode="auto">
          <a:xfrm>
            <a:off x="-4211" y="5496089"/>
            <a:ext cx="9191754"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3333FF"/>
                </a:solidFill>
                <a:latin typeface="华文楷体" panose="02010600040101010101" pitchFamily="2" charset="-122"/>
                <a:ea typeface="华文楷体" panose="02010600040101010101" pitchFamily="2" charset="-122"/>
              </a:rPr>
              <a:t>一棵树，一棵树，彼此孤立地兀立着，风雨空气，告诉着它们的距离。但是在泥土的覆盖下，它们的根伸长着，在看不见的深处，它们把根须纠缠在一起。</a:t>
            </a:r>
            <a:endParaRPr lang="zh-CN" altLang="en-US" sz="2800" b="1" dirty="0">
              <a:solidFill>
                <a:srgbClr val="3333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18679693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80">
                                          <p:stCondLst>
                                            <p:cond delay="0"/>
                                          </p:stCondLst>
                                        </p:cTn>
                                        <p:tgtEl>
                                          <p:spTgt spid="8"/>
                                        </p:tgtEl>
                                      </p:cBhvr>
                                    </p:animEffect>
                                    <p:anim calcmode="lin" valueType="num">
                                      <p:cBhvr>
                                        <p:cTn id="3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0" dur="26">
                                          <p:stCondLst>
                                            <p:cond delay="650"/>
                                          </p:stCondLst>
                                        </p:cTn>
                                        <p:tgtEl>
                                          <p:spTgt spid="8"/>
                                        </p:tgtEl>
                                      </p:cBhvr>
                                      <p:to x="100000" y="60000"/>
                                    </p:animScale>
                                    <p:animScale>
                                      <p:cBhvr>
                                        <p:cTn id="41" dur="166" decel="50000">
                                          <p:stCondLst>
                                            <p:cond delay="676"/>
                                          </p:stCondLst>
                                        </p:cTn>
                                        <p:tgtEl>
                                          <p:spTgt spid="8"/>
                                        </p:tgtEl>
                                      </p:cBhvr>
                                      <p:to x="100000" y="100000"/>
                                    </p:animScale>
                                    <p:animScale>
                                      <p:cBhvr>
                                        <p:cTn id="42" dur="26">
                                          <p:stCondLst>
                                            <p:cond delay="1312"/>
                                          </p:stCondLst>
                                        </p:cTn>
                                        <p:tgtEl>
                                          <p:spTgt spid="8"/>
                                        </p:tgtEl>
                                      </p:cBhvr>
                                      <p:to x="100000" y="80000"/>
                                    </p:animScale>
                                    <p:animScale>
                                      <p:cBhvr>
                                        <p:cTn id="43" dur="166" decel="50000">
                                          <p:stCondLst>
                                            <p:cond delay="1338"/>
                                          </p:stCondLst>
                                        </p:cTn>
                                        <p:tgtEl>
                                          <p:spTgt spid="8"/>
                                        </p:tgtEl>
                                      </p:cBhvr>
                                      <p:to x="100000" y="100000"/>
                                    </p:animScale>
                                    <p:animScale>
                                      <p:cBhvr>
                                        <p:cTn id="44" dur="26">
                                          <p:stCondLst>
                                            <p:cond delay="1642"/>
                                          </p:stCondLst>
                                        </p:cTn>
                                        <p:tgtEl>
                                          <p:spTgt spid="8"/>
                                        </p:tgtEl>
                                      </p:cBhvr>
                                      <p:to x="100000" y="90000"/>
                                    </p:animScale>
                                    <p:animScale>
                                      <p:cBhvr>
                                        <p:cTn id="45" dur="166" decel="50000">
                                          <p:stCondLst>
                                            <p:cond delay="1668"/>
                                          </p:stCondLst>
                                        </p:cTn>
                                        <p:tgtEl>
                                          <p:spTgt spid="8"/>
                                        </p:tgtEl>
                                      </p:cBhvr>
                                      <p:to x="100000" y="100000"/>
                                    </p:animScale>
                                    <p:animScale>
                                      <p:cBhvr>
                                        <p:cTn id="46" dur="26">
                                          <p:stCondLst>
                                            <p:cond delay="1808"/>
                                          </p:stCondLst>
                                        </p:cTn>
                                        <p:tgtEl>
                                          <p:spTgt spid="8"/>
                                        </p:tgtEl>
                                      </p:cBhvr>
                                      <p:to x="100000" y="95000"/>
                                    </p:animScale>
                                    <p:animScale>
                                      <p:cBhvr>
                                        <p:cTn id="4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3" name="Rectangle 11"/>
          <p:cNvSpPr>
            <a:spLocks noChangeArrowheads="1"/>
          </p:cNvSpPr>
          <p:nvPr/>
        </p:nvSpPr>
        <p:spPr bwMode="auto">
          <a:xfrm>
            <a:off x="83849" y="3033078"/>
            <a:ext cx="8759951" cy="3323987"/>
          </a:xfrm>
          <a:prstGeom prst="rect">
            <a:avLst/>
          </a:prstGeom>
          <a:noFill/>
          <a:ln>
            <a:noFill/>
          </a:ln>
          <a:extLst/>
        </p:spPr>
        <p:txBody>
          <a:bodyPr wrap="square">
            <a:spAutoFit/>
          </a:bodyPr>
          <a:lstStyle/>
          <a:p>
            <a:pPr latinLnBrk="1">
              <a:lnSpc>
                <a:spcPct val="150000"/>
              </a:lnSpc>
              <a:defRPr/>
            </a:pPr>
            <a:r>
              <a:rPr lang="en-US" altLang="zh-CN" sz="2800" b="1" dirty="0" smtClean="0">
                <a:solidFill>
                  <a:srgbClr val="00B050"/>
                </a:solidFill>
                <a:latin typeface="华文楷体" panose="02010600040101010101" pitchFamily="2" charset="-122"/>
                <a:ea typeface="华文楷体" panose="02010600040101010101" pitchFamily="2" charset="-122"/>
                <a:cs typeface="Times New Roman" pitchFamily="18" charset="0"/>
              </a:rPr>
              <a:t>1</a:t>
            </a:r>
            <a:r>
              <a:rPr lang="zh-CN" altLang="en-US" sz="2800" b="1" dirty="0" smtClean="0">
                <a:solidFill>
                  <a:srgbClr val="00B050"/>
                </a:solidFill>
                <a:latin typeface="华文楷体" panose="02010600040101010101" pitchFamily="2" charset="-122"/>
                <a:ea typeface="华文楷体" panose="02010600040101010101" pitchFamily="2" charset="-122"/>
                <a:cs typeface="Times New Roman" pitchFamily="18" charset="0"/>
              </a:rPr>
              <a:t>、艾青 </a:t>
            </a:r>
            <a:r>
              <a:rPr lang="en-US" altLang="zh-CN" sz="2800" b="1" dirty="0">
                <a:solidFill>
                  <a:srgbClr val="00B050"/>
                </a:solidFill>
                <a:latin typeface="华文楷体" panose="02010600040101010101" pitchFamily="2" charset="-122"/>
                <a:ea typeface="华文楷体" panose="02010600040101010101" pitchFamily="2" charset="-122"/>
                <a:cs typeface="Times New Roman" pitchFamily="18" charset="0"/>
              </a:rPr>
              <a:t>(1910-1996)</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，原名</a:t>
            </a:r>
            <a:r>
              <a:rPr lang="en-US" altLang="zh-CN" sz="2800" b="1" dirty="0">
                <a:solidFill>
                  <a:srgbClr val="00B050"/>
                </a:solidFill>
                <a:latin typeface="华文楷体" panose="02010600040101010101" pitchFamily="2" charset="-122"/>
                <a:ea typeface="华文楷体" panose="02010600040101010101" pitchFamily="2" charset="-122"/>
                <a:cs typeface="Times New Roman" pitchFamily="18" charset="0"/>
              </a:rPr>
              <a:t>_______</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 中国现代诗人。成名作</a:t>
            </a:r>
            <a:r>
              <a:rPr lang="en-US" altLang="zh-CN" sz="2800" b="1" u="sng" dirty="0" smtClean="0">
                <a:solidFill>
                  <a:srgbClr val="00B050"/>
                </a:solidFill>
                <a:latin typeface="华文楷体" panose="02010600040101010101" pitchFamily="2" charset="-122"/>
                <a:ea typeface="华文楷体" panose="02010600040101010101" pitchFamily="2" charset="-122"/>
                <a:cs typeface="Times New Roman" pitchFamily="18" charset="0"/>
              </a:rPr>
              <a:t>《_        _________________》</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，发表于</a:t>
            </a:r>
            <a:r>
              <a:rPr lang="en-US" altLang="zh-CN" sz="2800" b="1" dirty="0">
                <a:solidFill>
                  <a:srgbClr val="00B050"/>
                </a:solidFill>
                <a:latin typeface="华文楷体" panose="02010600040101010101" pitchFamily="2" charset="-122"/>
                <a:ea typeface="华文楷体" panose="02010600040101010101" pitchFamily="2" charset="-122"/>
                <a:cs typeface="Times New Roman" pitchFamily="18" charset="0"/>
              </a:rPr>
              <a:t>1933 </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年，这首诗奠定了他诗歌的基本艺术特征和他在现代文学史上的重要地位。他的</a:t>
            </a:r>
            <a:r>
              <a:rPr lang="en-US" altLang="zh-CN" sz="2800" b="1" u="sng" dirty="0" smtClean="0">
                <a:solidFill>
                  <a:srgbClr val="00B050"/>
                </a:solidFill>
                <a:latin typeface="华文楷体" panose="02010600040101010101" pitchFamily="2" charset="-122"/>
                <a:ea typeface="华文楷体" panose="02010600040101010101" pitchFamily="2" charset="-122"/>
                <a:cs typeface="Times New Roman" pitchFamily="18" charset="0"/>
              </a:rPr>
              <a:t>《___        _          》《___        _______________》</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被选入人教版中学语文教材。 </a:t>
            </a:r>
            <a:endParaRPr lang="en-US" altLang="zh-CN" sz="2800" b="1" dirty="0">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18" name="矩形 17"/>
          <p:cNvSpPr>
            <a:spLocks noChangeArrowheads="1"/>
          </p:cNvSpPr>
          <p:nvPr/>
        </p:nvSpPr>
        <p:spPr bwMode="auto">
          <a:xfrm>
            <a:off x="4264918" y="3091136"/>
            <a:ext cx="12666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0000"/>
                </a:solidFill>
                <a:latin typeface="华文楷体" panose="02010600040101010101" pitchFamily="2" charset="-122"/>
                <a:ea typeface="华文楷体" panose="02010600040101010101" pitchFamily="2" charset="-122"/>
              </a:rPr>
              <a:t>蒋正涵</a:t>
            </a:r>
            <a:endParaRPr lang="zh-CN" altLang="en-US" sz="2800" dirty="0">
              <a:latin typeface="华文楷体" panose="02010600040101010101" pitchFamily="2" charset="-122"/>
              <a:ea typeface="华文楷体" panose="02010600040101010101" pitchFamily="2" charset="-122"/>
            </a:endParaRPr>
          </a:p>
        </p:txBody>
      </p:sp>
      <p:sp>
        <p:nvSpPr>
          <p:cNvPr id="19" name="矩形 18"/>
          <p:cNvSpPr>
            <a:spLocks noChangeArrowheads="1"/>
          </p:cNvSpPr>
          <p:nvPr/>
        </p:nvSpPr>
        <p:spPr bwMode="auto">
          <a:xfrm>
            <a:off x="1866215" y="3769376"/>
            <a:ext cx="3506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0000"/>
                </a:solidFill>
                <a:latin typeface="华文楷体" panose="02010600040101010101" pitchFamily="2" charset="-122"/>
                <a:ea typeface="华文楷体" panose="02010600040101010101" pitchFamily="2" charset="-122"/>
              </a:rPr>
              <a:t>大堰河</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我的保姆 </a:t>
            </a:r>
            <a:endParaRPr lang="zh-CN" altLang="en-US" sz="2800" dirty="0">
              <a:latin typeface="华文楷体" panose="02010600040101010101" pitchFamily="2" charset="-122"/>
              <a:ea typeface="华文楷体" panose="02010600040101010101" pitchFamily="2" charset="-122"/>
            </a:endParaRPr>
          </a:p>
        </p:txBody>
      </p:sp>
      <p:sp>
        <p:nvSpPr>
          <p:cNvPr id="20" name="矩形 19"/>
          <p:cNvSpPr>
            <a:spLocks noChangeArrowheads="1"/>
          </p:cNvSpPr>
          <p:nvPr/>
        </p:nvSpPr>
        <p:spPr bwMode="auto">
          <a:xfrm>
            <a:off x="3898930" y="5041998"/>
            <a:ext cx="20697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0000"/>
                </a:solidFill>
                <a:latin typeface="华文楷体" panose="02010600040101010101" pitchFamily="2" charset="-122"/>
                <a:ea typeface="华文楷体" panose="02010600040101010101" pitchFamily="2" charset="-122"/>
              </a:rPr>
              <a:t>我爱这土地 </a:t>
            </a:r>
            <a:endParaRPr lang="zh-CN" altLang="en-US" sz="2800" dirty="0">
              <a:latin typeface="华文楷体" panose="02010600040101010101" pitchFamily="2" charset="-122"/>
              <a:ea typeface="华文楷体" panose="02010600040101010101" pitchFamily="2" charset="-122"/>
            </a:endParaRPr>
          </a:p>
        </p:txBody>
      </p:sp>
      <p:sp>
        <p:nvSpPr>
          <p:cNvPr id="21" name="矩形 20"/>
          <p:cNvSpPr/>
          <p:nvPr/>
        </p:nvSpPr>
        <p:spPr>
          <a:xfrm>
            <a:off x="398302" y="5687578"/>
            <a:ext cx="1619625" cy="523220"/>
          </a:xfrm>
          <a:prstGeom prst="rect">
            <a:avLst/>
          </a:prstGeom>
        </p:spPr>
        <p:txBody>
          <a:bodyPr wrap="square">
            <a:spAutoFit/>
          </a:bodyPr>
          <a:lstStyle/>
          <a:p>
            <a:pPr>
              <a:defRPr/>
            </a:pPr>
            <a:r>
              <a:rPr lang="zh-CN" altLang="en-US" sz="2800" b="1" dirty="0" smtClean="0">
                <a:solidFill>
                  <a:srgbClr val="FF0000"/>
                </a:solidFill>
                <a:latin typeface="华文楷体" panose="02010600040101010101" pitchFamily="2" charset="-122"/>
                <a:ea typeface="华文楷体" panose="02010600040101010101" pitchFamily="2" charset="-122"/>
              </a:rPr>
              <a:t>我</a:t>
            </a:r>
            <a:r>
              <a:rPr lang="zh-CN" altLang="en-US" sz="2800" b="1" dirty="0">
                <a:solidFill>
                  <a:srgbClr val="FF0000"/>
                </a:solidFill>
                <a:latin typeface="华文楷体" panose="02010600040101010101" pitchFamily="2" charset="-122"/>
                <a:ea typeface="华文楷体" panose="02010600040101010101" pitchFamily="2" charset="-122"/>
              </a:rPr>
              <a:t>的保姆 </a:t>
            </a:r>
          </a:p>
        </p:txBody>
      </p:sp>
      <p:grpSp>
        <p:nvGrpSpPr>
          <p:cNvPr id="15" name="组合 14"/>
          <p:cNvGrpSpPr/>
          <p:nvPr/>
        </p:nvGrpSpPr>
        <p:grpSpPr>
          <a:xfrm>
            <a:off x="2195227" y="938876"/>
            <a:ext cx="5021607" cy="1015663"/>
            <a:chOff x="2050085" y="610681"/>
            <a:chExt cx="5021607" cy="1015663"/>
          </a:xfrm>
        </p:grpSpPr>
        <p:pic>
          <p:nvPicPr>
            <p:cNvPr id="16"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2" name="矩形 1"/>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dirty="0"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23" name="矩形 22"/>
          <p:cNvSpPr/>
          <p:nvPr/>
        </p:nvSpPr>
        <p:spPr>
          <a:xfrm>
            <a:off x="6769631" y="5057217"/>
            <a:ext cx="2069569" cy="523220"/>
          </a:xfrm>
          <a:prstGeom prst="rect">
            <a:avLst/>
          </a:prstGeom>
        </p:spPr>
        <p:txBody>
          <a:bodyPr wrap="square">
            <a:spAutoFit/>
          </a:bodyPr>
          <a:lstStyle/>
          <a:p>
            <a:pPr>
              <a:defRPr/>
            </a:pPr>
            <a:r>
              <a:rPr lang="zh-CN" altLang="en-US" sz="2800" b="1" dirty="0">
                <a:solidFill>
                  <a:srgbClr val="FF0000"/>
                </a:solidFill>
                <a:latin typeface="华文楷体" panose="02010600040101010101" pitchFamily="2" charset="-122"/>
                <a:ea typeface="华文楷体" panose="02010600040101010101" pitchFamily="2" charset="-122"/>
              </a:rPr>
              <a:t>大堰河</a:t>
            </a:r>
            <a:r>
              <a:rPr lang="en-US" altLang="zh-CN" sz="2800" b="1" dirty="0" smtClean="0">
                <a:solidFill>
                  <a:srgbClr val="FF0000"/>
                </a:solidFill>
                <a:latin typeface="华文楷体" panose="02010600040101010101" pitchFamily="2" charset="-122"/>
                <a:ea typeface="华文楷体" panose="02010600040101010101" pitchFamily="2" charset="-122"/>
              </a:rPr>
              <a:t>——</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66505477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9223"/>
                                        </p:tgtEl>
                                        <p:attrNameLst>
                                          <p:attrName>style.visibility</p:attrName>
                                        </p:attrNameLst>
                                      </p:cBhvr>
                                      <p:to>
                                        <p:strVal val="visible"/>
                                      </p:to>
                                    </p:set>
                                    <p:anim calcmode="lin" valueType="num">
                                      <p:cBhvr>
                                        <p:cTn id="20" dur="500" fill="hold"/>
                                        <p:tgtEl>
                                          <p:spTgt spid="9223"/>
                                        </p:tgtEl>
                                        <p:attrNameLst>
                                          <p:attrName>ppt_w</p:attrName>
                                        </p:attrNameLst>
                                      </p:cBhvr>
                                      <p:tavLst>
                                        <p:tav tm="0">
                                          <p:val>
                                            <p:fltVal val="0"/>
                                          </p:val>
                                        </p:tav>
                                        <p:tav tm="100000">
                                          <p:val>
                                            <p:strVal val="#ppt_w"/>
                                          </p:val>
                                        </p:tav>
                                      </p:tavLst>
                                    </p:anim>
                                    <p:anim calcmode="lin" valueType="num">
                                      <p:cBhvr>
                                        <p:cTn id="21" dur="500" fill="hold"/>
                                        <p:tgtEl>
                                          <p:spTgt spid="9223"/>
                                        </p:tgtEl>
                                        <p:attrNameLst>
                                          <p:attrName>ppt_h</p:attrName>
                                        </p:attrNameLst>
                                      </p:cBhvr>
                                      <p:tavLst>
                                        <p:tav tm="0">
                                          <p:val>
                                            <p:fltVal val="0"/>
                                          </p:val>
                                        </p:tav>
                                        <p:tav tm="100000">
                                          <p:val>
                                            <p:strVal val="#ppt_h"/>
                                          </p:val>
                                        </p:tav>
                                      </p:tavLst>
                                    </p:anim>
                                    <p:animEffect transition="in" filter="fade">
                                      <p:cBhvr>
                                        <p:cTn id="22" dur="500"/>
                                        <p:tgtEl>
                                          <p:spTgt spid="922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1000"/>
                                        <p:tgtEl>
                                          <p:spTgt spid="21"/>
                                        </p:tgtEl>
                                      </p:cBhvr>
                                    </p:animEffect>
                                    <p:anim calcmode="lin" valueType="num">
                                      <p:cBhvr>
                                        <p:cTn id="54" dur="1000" fill="hold"/>
                                        <p:tgtEl>
                                          <p:spTgt spid="21"/>
                                        </p:tgtEl>
                                        <p:attrNameLst>
                                          <p:attrName>ppt_x</p:attrName>
                                        </p:attrNameLst>
                                      </p:cBhvr>
                                      <p:tavLst>
                                        <p:tav tm="0">
                                          <p:val>
                                            <p:strVal val="#ppt_x"/>
                                          </p:val>
                                        </p:tav>
                                        <p:tav tm="100000">
                                          <p:val>
                                            <p:strVal val="#ppt_x"/>
                                          </p:val>
                                        </p:tav>
                                      </p:tavLst>
                                    </p:anim>
                                    <p:anim calcmode="lin" valueType="num">
                                      <p:cBhvr>
                                        <p:cTn id="5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18" grpId="0"/>
      <p:bldP spid="19" grpId="0"/>
      <p:bldP spid="20" grpId="0"/>
      <p:bldP spid="21" grpId="0"/>
      <p:bldP spid="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8" name="文本框 13"/>
          <p:cNvSpPr txBox="1">
            <a:spLocks noChangeArrowheads="1"/>
          </p:cNvSpPr>
          <p:nvPr/>
        </p:nvSpPr>
        <p:spPr bwMode="auto">
          <a:xfrm>
            <a:off x="10963276" y="-372533"/>
            <a:ext cx="195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sz="2000">
              <a:latin typeface="华文楷体" panose="02010600040101010101" pitchFamily="2" charset="-122"/>
              <a:ea typeface="华文楷体" panose="02010600040101010101" pitchFamily="2" charset="-122"/>
            </a:endParaRPr>
          </a:p>
        </p:txBody>
      </p:sp>
      <p:sp>
        <p:nvSpPr>
          <p:cNvPr id="9223" name="Rectangle 11"/>
          <p:cNvSpPr>
            <a:spLocks noChangeArrowheads="1"/>
          </p:cNvSpPr>
          <p:nvPr/>
        </p:nvSpPr>
        <p:spPr bwMode="auto">
          <a:xfrm>
            <a:off x="11491" y="3104652"/>
            <a:ext cx="9147023" cy="3323987"/>
          </a:xfrm>
          <a:prstGeom prst="rect">
            <a:avLst/>
          </a:prstGeom>
          <a:noFill/>
          <a:ln>
            <a:noFill/>
          </a:ln>
          <a:extLst/>
        </p:spPr>
        <p:txBody>
          <a:bodyPr wrap="square">
            <a:spAutoFit/>
          </a:bodyPr>
          <a:lstStyle/>
          <a:p>
            <a:pPr>
              <a:lnSpc>
                <a:spcPct val="150000"/>
              </a:lnSpc>
              <a:defRPr/>
            </a:pPr>
            <a:r>
              <a:rPr lang="en-US" altLang="zh-CN" sz="2800" b="1" dirty="0" smtClean="0">
                <a:solidFill>
                  <a:srgbClr val="FF00FF"/>
                </a:solidFill>
                <a:latin typeface="华文楷体" panose="02010600040101010101" pitchFamily="2" charset="-122"/>
                <a:ea typeface="华文楷体" panose="02010600040101010101" pitchFamily="2" charset="-122"/>
              </a:rPr>
              <a:t>2</a:t>
            </a:r>
            <a:r>
              <a:rPr lang="zh-CN" altLang="en-US" sz="2800" b="1" dirty="0" smtClean="0">
                <a:solidFill>
                  <a:srgbClr val="FF00FF"/>
                </a:solidFill>
                <a:latin typeface="华文楷体" panose="02010600040101010101" pitchFamily="2" charset="-122"/>
                <a:ea typeface="华文楷体" panose="02010600040101010101" pitchFamily="2" charset="-122"/>
              </a:rPr>
              <a:t>、</a:t>
            </a:r>
            <a:r>
              <a:rPr lang="en-US" altLang="zh-CN" sz="2800" b="1" dirty="0" smtClean="0">
                <a:solidFill>
                  <a:srgbClr val="FF00FF"/>
                </a:solidFill>
                <a:latin typeface="华文楷体" panose="02010600040101010101" pitchFamily="2" charset="-122"/>
                <a:ea typeface="华文楷体" panose="02010600040101010101" pitchFamily="2" charset="-122"/>
                <a:cs typeface="Times New Roman" pitchFamily="18" charset="0"/>
              </a:rPr>
              <a:t>20</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世纪</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30</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年代艾青诗歌的主要意象是</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_______</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和</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______</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。他的长诗</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向太阳</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火把</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借歌颂太阳、索求火把，表达了驱逐黑暗、坚持斗争、争取胜利的美好愿望，诗人也因此被称为“</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_______”</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和“</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________”</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的歌手。这些诗歌也是自由体诗的代表。</a:t>
            </a:r>
          </a:p>
        </p:txBody>
      </p:sp>
      <p:sp>
        <p:nvSpPr>
          <p:cNvPr id="23" name="矩形 22"/>
          <p:cNvSpPr>
            <a:spLocks noChangeArrowheads="1"/>
          </p:cNvSpPr>
          <p:nvPr/>
        </p:nvSpPr>
        <p:spPr bwMode="auto">
          <a:xfrm>
            <a:off x="6401028" y="3191632"/>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00B050"/>
                </a:solidFill>
                <a:latin typeface="华文楷体" panose="02010600040101010101" pitchFamily="2" charset="-122"/>
                <a:ea typeface="华文楷体" panose="02010600040101010101" pitchFamily="2" charset="-122"/>
              </a:rPr>
              <a:t>土地 </a:t>
            </a:r>
            <a:endParaRPr lang="zh-CN" altLang="en-US" sz="2000" dirty="0">
              <a:solidFill>
                <a:srgbClr val="00B050"/>
              </a:solidFill>
              <a:latin typeface="华文楷体" panose="02010600040101010101" pitchFamily="2" charset="-122"/>
              <a:ea typeface="华文楷体" panose="02010600040101010101" pitchFamily="2" charset="-122"/>
            </a:endParaRPr>
          </a:p>
        </p:txBody>
      </p:sp>
      <p:sp>
        <p:nvSpPr>
          <p:cNvPr id="14" name="矩形 13"/>
          <p:cNvSpPr>
            <a:spLocks noChangeArrowheads="1"/>
          </p:cNvSpPr>
          <p:nvPr/>
        </p:nvSpPr>
        <p:spPr bwMode="auto">
          <a:xfrm>
            <a:off x="7930016" y="3210380"/>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00B050"/>
                </a:solidFill>
                <a:latin typeface="华文楷体" panose="02010600040101010101" pitchFamily="2" charset="-122"/>
                <a:ea typeface="华文楷体" panose="02010600040101010101" pitchFamily="2" charset="-122"/>
              </a:rPr>
              <a:t>光明 </a:t>
            </a:r>
            <a:endParaRPr lang="zh-CN" altLang="en-US" sz="2000" dirty="0">
              <a:solidFill>
                <a:srgbClr val="00B050"/>
              </a:solidFill>
              <a:latin typeface="华文楷体" panose="02010600040101010101" pitchFamily="2" charset="-122"/>
              <a:ea typeface="华文楷体" panose="02010600040101010101" pitchFamily="2" charset="-122"/>
            </a:endParaRPr>
          </a:p>
        </p:txBody>
      </p:sp>
      <p:sp>
        <p:nvSpPr>
          <p:cNvPr id="15" name="矩形 14"/>
          <p:cNvSpPr>
            <a:spLocks noChangeArrowheads="1"/>
          </p:cNvSpPr>
          <p:nvPr/>
        </p:nvSpPr>
        <p:spPr bwMode="auto">
          <a:xfrm>
            <a:off x="2348593" y="5073349"/>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00B050"/>
                </a:solidFill>
                <a:latin typeface="华文楷体" panose="02010600040101010101" pitchFamily="2" charset="-122"/>
                <a:ea typeface="华文楷体" panose="02010600040101010101" pitchFamily="2" charset="-122"/>
              </a:rPr>
              <a:t>太阳 </a:t>
            </a:r>
            <a:endParaRPr lang="zh-CN" altLang="en-US" sz="2000" dirty="0">
              <a:solidFill>
                <a:srgbClr val="00B050"/>
              </a:solidFill>
              <a:latin typeface="华文楷体" panose="02010600040101010101" pitchFamily="2" charset="-122"/>
              <a:ea typeface="华文楷体" panose="02010600040101010101" pitchFamily="2" charset="-122"/>
            </a:endParaRPr>
          </a:p>
        </p:txBody>
      </p:sp>
      <p:sp>
        <p:nvSpPr>
          <p:cNvPr id="16" name="矩形 15"/>
          <p:cNvSpPr>
            <a:spLocks noChangeArrowheads="1"/>
          </p:cNvSpPr>
          <p:nvPr/>
        </p:nvSpPr>
        <p:spPr bwMode="auto">
          <a:xfrm>
            <a:off x="4751842" y="5089981"/>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00B050"/>
                </a:solidFill>
                <a:latin typeface="华文楷体" panose="02010600040101010101" pitchFamily="2" charset="-122"/>
                <a:ea typeface="华文楷体" panose="02010600040101010101" pitchFamily="2" charset="-122"/>
              </a:rPr>
              <a:t>火把 </a:t>
            </a:r>
            <a:endParaRPr lang="zh-CN" altLang="en-US" sz="2000" dirty="0">
              <a:solidFill>
                <a:srgbClr val="00B050"/>
              </a:solidFill>
              <a:latin typeface="华文楷体" panose="02010600040101010101" pitchFamily="2" charset="-122"/>
              <a:ea typeface="华文楷体" panose="02010600040101010101" pitchFamily="2" charset="-122"/>
            </a:endParaRPr>
          </a:p>
        </p:txBody>
      </p:sp>
      <p:grpSp>
        <p:nvGrpSpPr>
          <p:cNvPr id="18" name="组合 17"/>
          <p:cNvGrpSpPr/>
          <p:nvPr/>
        </p:nvGrpSpPr>
        <p:grpSpPr>
          <a:xfrm>
            <a:off x="2195227" y="938876"/>
            <a:ext cx="5021607" cy="1015663"/>
            <a:chOff x="2050085" y="610681"/>
            <a:chExt cx="5021607" cy="1015663"/>
          </a:xfrm>
        </p:grpSpPr>
        <p:pic>
          <p:nvPicPr>
            <p:cNvPr id="1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22" name="矩形 21"/>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dirty="0"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39208286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 calcmode="lin" valueType="num">
                                      <p:cBhvr>
                                        <p:cTn id="7" dur="500" fill="hold"/>
                                        <p:tgtEl>
                                          <p:spTgt spid="9223"/>
                                        </p:tgtEl>
                                        <p:attrNameLst>
                                          <p:attrName>ppt_w</p:attrName>
                                        </p:attrNameLst>
                                      </p:cBhvr>
                                      <p:tavLst>
                                        <p:tav tm="0">
                                          <p:val>
                                            <p:fltVal val="0"/>
                                          </p:val>
                                        </p:tav>
                                        <p:tav tm="100000">
                                          <p:val>
                                            <p:strVal val="#ppt_w"/>
                                          </p:val>
                                        </p:tav>
                                      </p:tavLst>
                                    </p:anim>
                                    <p:anim calcmode="lin" valueType="num">
                                      <p:cBhvr>
                                        <p:cTn id="8" dur="500" fill="hold"/>
                                        <p:tgtEl>
                                          <p:spTgt spid="9223"/>
                                        </p:tgtEl>
                                        <p:attrNameLst>
                                          <p:attrName>ppt_h</p:attrName>
                                        </p:attrNameLst>
                                      </p:cBhvr>
                                      <p:tavLst>
                                        <p:tav tm="0">
                                          <p:val>
                                            <p:fltVal val="0"/>
                                          </p:val>
                                        </p:tav>
                                        <p:tav tm="100000">
                                          <p:val>
                                            <p:strVal val="#ppt_h"/>
                                          </p:val>
                                        </p:tav>
                                      </p:tavLst>
                                    </p:anim>
                                    <p:animEffect transition="in" filter="fade">
                                      <p:cBhvr>
                                        <p:cTn id="9" dur="500"/>
                                        <p:tgtEl>
                                          <p:spTgt spid="922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2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6056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679471" y="1318318"/>
            <a:ext cx="3884398" cy="120032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cap="none" spc="0" dirty="0" smtClean="0">
                <a:ln w="11430"/>
                <a:solidFill>
                  <a:srgbClr val="006600"/>
                </a:solidFill>
                <a:latin typeface="华文琥珀" panose="02010800040101010101" pitchFamily="2" charset="-122"/>
                <a:ea typeface="华文琥珀" panose="02010800040101010101" pitchFamily="2" charset="-122"/>
              </a:rPr>
              <a:t>名著导读</a:t>
            </a:r>
            <a:endParaRPr lang="zh-CN" altLang="en-US" sz="7200" cap="none" spc="0" dirty="0">
              <a:ln w="11430"/>
              <a:solidFill>
                <a:srgbClr val="006600"/>
              </a:solidFill>
              <a:latin typeface="华文琥珀" panose="02010800040101010101" pitchFamily="2" charset="-122"/>
              <a:ea typeface="华文琥珀" panose="02010800040101010101" pitchFamily="2" charset="-122"/>
            </a:endParaRPr>
          </a:p>
        </p:txBody>
      </p:sp>
      <p:sp>
        <p:nvSpPr>
          <p:cNvPr id="7" name="矩形 6"/>
          <p:cNvSpPr/>
          <p:nvPr/>
        </p:nvSpPr>
        <p:spPr>
          <a:xfrm>
            <a:off x="257244" y="3419805"/>
            <a:ext cx="4801314" cy="1754326"/>
          </a:xfrm>
          <a:prstGeom prst="rect">
            <a:avLst/>
          </a:prstGeom>
          <a:noFill/>
          <a:ln w="76200">
            <a:noFill/>
          </a:ln>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6000" cap="none" spc="0" dirty="0" smtClean="0">
                <a:ln w="11430"/>
                <a:solidFill>
                  <a:srgbClr val="3333FF"/>
                </a:solidFill>
                <a:latin typeface="华文琥珀" panose="02010800040101010101" pitchFamily="2" charset="-122"/>
                <a:ea typeface="华文琥珀" panose="02010800040101010101" pitchFamily="2" charset="-122"/>
              </a:rPr>
              <a:t>《</a:t>
            </a:r>
            <a:r>
              <a:rPr lang="zh-CN" altLang="en-US" sz="6000" cap="none" spc="0" dirty="0" smtClean="0">
                <a:ln w="11430"/>
                <a:solidFill>
                  <a:srgbClr val="3333FF"/>
                </a:solidFill>
                <a:latin typeface="华文琥珀" panose="02010800040101010101" pitchFamily="2" charset="-122"/>
                <a:ea typeface="华文琥珀" panose="02010800040101010101" pitchFamily="2" charset="-122"/>
              </a:rPr>
              <a:t>艾青诗选</a:t>
            </a:r>
            <a:r>
              <a:rPr lang="en-US" altLang="zh-CN" sz="6000" cap="none" spc="0" dirty="0" smtClean="0">
                <a:ln w="11430"/>
                <a:solidFill>
                  <a:srgbClr val="3333FF"/>
                </a:solidFill>
                <a:latin typeface="华文琥珀" panose="02010800040101010101" pitchFamily="2" charset="-122"/>
                <a:ea typeface="华文琥珀" panose="02010800040101010101" pitchFamily="2" charset="-122"/>
              </a:rPr>
              <a:t>》</a:t>
            </a:r>
          </a:p>
          <a:p>
            <a:pPr algn="ctr"/>
            <a:r>
              <a:rPr lang="zh-CN" altLang="en-US" sz="4800" dirty="0">
                <a:ln w="11430"/>
                <a:solidFill>
                  <a:srgbClr val="FF0000"/>
                </a:solidFill>
                <a:latin typeface="华文琥珀" panose="02010800040101010101" pitchFamily="2" charset="-122"/>
                <a:ea typeface="华文琥珀" panose="02010800040101010101" pitchFamily="2" charset="-122"/>
              </a:rPr>
              <a:t>如何读诗</a:t>
            </a:r>
            <a:endParaRPr lang="zh-CN" altLang="en-US" sz="4800" cap="none" spc="0" dirty="0">
              <a:ln w="11430"/>
              <a:solidFill>
                <a:srgbClr val="FF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7602551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2195227" y="938876"/>
            <a:ext cx="5021607" cy="1015663"/>
            <a:chOff x="2050085" y="610681"/>
            <a:chExt cx="5021607" cy="1015663"/>
          </a:xfrm>
        </p:grpSpPr>
        <p:pic>
          <p:nvPicPr>
            <p:cNvPr id="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40962" name="文本框 14"/>
          <p:cNvSpPr txBox="1">
            <a:spLocks noChangeArrowheads="1"/>
          </p:cNvSpPr>
          <p:nvPr/>
        </p:nvSpPr>
        <p:spPr bwMode="auto">
          <a:xfrm>
            <a:off x="11210925" y="15959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6151" name="矩形 11"/>
          <p:cNvSpPr>
            <a:spLocks noChangeArrowheads="1"/>
          </p:cNvSpPr>
          <p:nvPr/>
        </p:nvSpPr>
        <p:spPr bwMode="auto">
          <a:xfrm>
            <a:off x="-8470" y="2779249"/>
            <a:ext cx="9137956" cy="1495794"/>
          </a:xfrm>
          <a:prstGeom prst="rect">
            <a:avLst/>
          </a:prstGeom>
          <a:noFill/>
          <a:ln>
            <a:noFill/>
          </a:ln>
          <a:extLst/>
        </p:spPr>
        <p:txBody>
          <a:bodyPr wrap="square">
            <a:spAutoFit/>
          </a:bodyPr>
          <a:lstStyle/>
          <a:p>
            <a:pPr defTabSz="261938">
              <a:lnSpc>
                <a:spcPct val="110000"/>
              </a:lnSpc>
              <a:defRPr/>
            </a:pPr>
            <a:r>
              <a:rPr lang="en-US" altLang="zh-CN"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3</a:t>
            </a:r>
            <a:r>
              <a:rPr lang="zh-CN" altLang="en-US"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、艾青于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1910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年阴历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2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月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17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日生于浙江金华的一个地主家庭。由于家里不喜欢这个“克父母”的婴儿，就托付给乳母</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——_________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收养，然而这个妇女却十分疼爱他。</a:t>
            </a:r>
            <a:endPar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endParaRPr>
          </a:p>
        </p:txBody>
      </p:sp>
      <p:sp>
        <p:nvSpPr>
          <p:cNvPr id="20" name="矩形 19"/>
          <p:cNvSpPr>
            <a:spLocks noChangeArrowheads="1"/>
          </p:cNvSpPr>
          <p:nvPr/>
        </p:nvSpPr>
        <p:spPr bwMode="auto">
          <a:xfrm>
            <a:off x="2011363" y="3701748"/>
            <a:ext cx="13516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00B0F0"/>
                </a:solidFill>
                <a:latin typeface="华文楷体" panose="02010600040101010101" pitchFamily="2" charset="-122"/>
                <a:ea typeface="华文楷体" panose="02010600040101010101" pitchFamily="2" charset="-122"/>
                <a:cs typeface="Times New Roman" pitchFamily="18" charset="0"/>
              </a:rPr>
              <a:t>大堰河 </a:t>
            </a:r>
          </a:p>
        </p:txBody>
      </p:sp>
      <p:sp>
        <p:nvSpPr>
          <p:cNvPr id="2" name="矩形 1"/>
          <p:cNvSpPr/>
          <p:nvPr/>
        </p:nvSpPr>
        <p:spPr>
          <a:xfrm>
            <a:off x="7938" y="4437675"/>
            <a:ext cx="9165090" cy="1988237"/>
          </a:xfrm>
          <a:prstGeom prst="rect">
            <a:avLst/>
          </a:prstGeom>
        </p:spPr>
        <p:txBody>
          <a:bodyPr wrap="square">
            <a:spAutoFit/>
          </a:bodyPr>
          <a:lstStyle/>
          <a:p>
            <a:pPr>
              <a:lnSpc>
                <a:spcPct val="110000"/>
              </a:lnSpc>
              <a:defRPr/>
            </a:pP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4</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咳，就在如此寒冷的今夜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无数的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我们的</a:t>
            </a:r>
            <a:r>
              <a:rPr lang="zh-CN" altLang="en-US"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年老</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的母亲，</a:t>
            </a:r>
            <a:r>
              <a:rPr lang="en-US" altLang="zh-CN"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zh-CN" altLang="en-US"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都</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蜷伏在不是自己的</a:t>
            </a:r>
            <a:r>
              <a:rPr lang="zh-CN" altLang="en-US"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家里</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zh-CN" altLang="en-US"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就</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像异邦人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不知明天的车轮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要滚上怎样的路程？──而且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中国的路 </a:t>
            </a:r>
            <a:r>
              <a:rPr lang="en-US" altLang="zh-CN"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是如此的崎岖，是如此的泥泞呀。”出自</a:t>
            </a:r>
            <a:r>
              <a:rPr lang="zh-CN" altLang="en-US"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艾青</a:t>
            </a:r>
            <a:r>
              <a:rPr lang="en-US" altLang="zh-CN" sz="2800" b="1" dirty="0"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____________</a:t>
            </a:r>
            <a:endParaRPr lang="zh-CN" altLang="en-US" sz="2800" b="1" dirty="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endParaRPr>
          </a:p>
        </p:txBody>
      </p:sp>
      <p:sp>
        <p:nvSpPr>
          <p:cNvPr id="13" name="矩形 12"/>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dirty="0"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4" name="矩形 13"/>
          <p:cNvSpPr>
            <a:spLocks noChangeArrowheads="1"/>
          </p:cNvSpPr>
          <p:nvPr/>
        </p:nvSpPr>
        <p:spPr bwMode="auto">
          <a:xfrm>
            <a:off x="2748867" y="6372174"/>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00B0F0"/>
                </a:solidFill>
                <a:latin typeface="华文楷体" panose="02010600040101010101" pitchFamily="2" charset="-122"/>
                <a:ea typeface="华文楷体" panose="02010600040101010101" pitchFamily="2" charset="-122"/>
                <a:cs typeface="Times New Roman" pitchFamily="18" charset="0"/>
              </a:rPr>
              <a:t>雪落在中国的土地上</a:t>
            </a:r>
          </a:p>
        </p:txBody>
      </p:sp>
    </p:spTree>
    <p:extLst>
      <p:ext uri="{BB962C8B-B14F-4D97-AF65-F5344CB8AC3E}">
        <p14:creationId xmlns:p14="http://schemas.microsoft.com/office/powerpoint/2010/main" val="8529795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barn(inVertical)">
                                      <p:cBhvr>
                                        <p:cTn id="7" dur="500"/>
                                        <p:tgtEl>
                                          <p:spTgt spid="615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20" grpId="0"/>
      <p:bldP spid="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2" name="文本框 13"/>
          <p:cNvSpPr txBox="1">
            <a:spLocks noChangeArrowheads="1"/>
          </p:cNvSpPr>
          <p:nvPr/>
        </p:nvSpPr>
        <p:spPr bwMode="auto">
          <a:xfrm>
            <a:off x="10963276" y="-372533"/>
            <a:ext cx="195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9223" name="Rectangle 11"/>
          <p:cNvSpPr>
            <a:spLocks noChangeArrowheads="1"/>
          </p:cNvSpPr>
          <p:nvPr/>
        </p:nvSpPr>
        <p:spPr bwMode="auto">
          <a:xfrm>
            <a:off x="143782" y="3126620"/>
            <a:ext cx="8811532" cy="3323987"/>
          </a:xfrm>
          <a:prstGeom prst="rect">
            <a:avLst/>
          </a:prstGeom>
          <a:noFill/>
          <a:ln>
            <a:noFill/>
          </a:ln>
          <a:extLst/>
        </p:spPr>
        <p:txBody>
          <a:bodyPr wrap="square">
            <a:spAutoFit/>
          </a:bodyPr>
          <a:lstStyle/>
          <a:p>
            <a:pPr eaLnBrk="0" hangingPunct="0">
              <a:lnSpc>
                <a:spcPct val="150000"/>
              </a:lnSpc>
              <a:defRPr/>
            </a:pPr>
            <a:r>
              <a:rPr lang="en-US" altLang="zh-CN"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5</a:t>
            </a:r>
            <a:r>
              <a:rPr lang="zh-CN" altLang="en-US"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、艾青</a:t>
            </a:r>
            <a:r>
              <a:rPr lang="zh-CN" altLang="en-US" sz="2800" b="1" dirty="0">
                <a:solidFill>
                  <a:srgbClr val="663300"/>
                </a:solidFill>
                <a:latin typeface="华文楷体" panose="02010600040101010101" pitchFamily="2" charset="-122"/>
                <a:ea typeface="华文楷体" panose="02010600040101010101" pitchFamily="2" charset="-122"/>
                <a:cs typeface="Times New Roman" pitchFamily="18" charset="0"/>
              </a:rPr>
              <a:t>的</a:t>
            </a:r>
            <a:r>
              <a:rPr lang="en-US" altLang="zh-CN"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《____</a:t>
            </a:r>
            <a:r>
              <a:rPr lang="en-US" altLang="zh-CN" sz="2800" b="1" u="sng" dirty="0" smtClean="0">
                <a:solidFill>
                  <a:srgbClr val="663300"/>
                </a:solidFill>
                <a:latin typeface="华文楷体" panose="02010600040101010101" pitchFamily="2" charset="-122"/>
                <a:ea typeface="华文楷体" panose="02010600040101010101" pitchFamily="2" charset="-122"/>
                <a:cs typeface="Times New Roman" pitchFamily="18" charset="0"/>
              </a:rPr>
              <a:t>      </a:t>
            </a:r>
            <a:r>
              <a:rPr lang="en-US" altLang="zh-CN"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___》</a:t>
            </a:r>
            <a:r>
              <a:rPr lang="zh-CN" altLang="en-US" sz="2800" b="1" dirty="0">
                <a:solidFill>
                  <a:srgbClr val="663300"/>
                </a:solidFill>
                <a:latin typeface="华文楷体" panose="02010600040101010101" pitchFamily="2" charset="-122"/>
                <a:ea typeface="华文楷体" panose="02010600040101010101" pitchFamily="2" charset="-122"/>
                <a:cs typeface="Times New Roman" pitchFamily="18" charset="0"/>
              </a:rPr>
              <a:t>歌颂了毛主席。</a:t>
            </a:r>
            <a:endParaRPr lang="en-US" altLang="zh-CN" sz="2800" b="1" dirty="0">
              <a:solidFill>
                <a:srgbClr val="663300"/>
              </a:solidFill>
              <a:latin typeface="华文楷体" panose="02010600040101010101" pitchFamily="2" charset="-122"/>
              <a:ea typeface="华文楷体" panose="02010600040101010101" pitchFamily="2" charset="-122"/>
              <a:cs typeface="Times New Roman" pitchFamily="18" charset="0"/>
            </a:endParaRPr>
          </a:p>
          <a:p>
            <a:pPr eaLnBrk="0" hangingPunct="0">
              <a:lnSpc>
                <a:spcPct val="150000"/>
              </a:lnSpc>
              <a:defRPr/>
            </a:pPr>
            <a:r>
              <a:rPr lang="en-US" altLang="zh-CN"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6</a:t>
            </a:r>
            <a:r>
              <a:rPr lang="zh-CN" altLang="en-US"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a:t>
            </a:r>
            <a:r>
              <a:rPr lang="en-US" altLang="zh-CN"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663300"/>
                </a:solidFill>
                <a:latin typeface="华文楷体" panose="02010600040101010101" pitchFamily="2" charset="-122"/>
                <a:ea typeface="华文楷体" panose="02010600040101010101" pitchFamily="2" charset="-122"/>
                <a:cs typeface="Times New Roman" pitchFamily="18" charset="0"/>
              </a:rPr>
              <a:t>但你是沉默的，连叹息也没有，鳞和鳍都完整，</a:t>
            </a:r>
            <a:br>
              <a:rPr lang="zh-CN" altLang="en-US" sz="2800" b="1" dirty="0">
                <a:solidFill>
                  <a:srgbClr val="663300"/>
                </a:solidFill>
                <a:latin typeface="华文楷体" panose="02010600040101010101" pitchFamily="2" charset="-122"/>
                <a:ea typeface="华文楷体" panose="02010600040101010101" pitchFamily="2" charset="-122"/>
                <a:cs typeface="Times New Roman" pitchFamily="18" charset="0"/>
              </a:rPr>
            </a:br>
            <a:r>
              <a:rPr lang="zh-CN" altLang="en-US" sz="2800" b="1" dirty="0">
                <a:solidFill>
                  <a:srgbClr val="663300"/>
                </a:solidFill>
                <a:latin typeface="华文楷体" panose="02010600040101010101" pitchFamily="2" charset="-122"/>
                <a:ea typeface="华文楷体" panose="02010600040101010101" pitchFamily="2" charset="-122"/>
                <a:cs typeface="Times New Roman" pitchFamily="18" charset="0"/>
              </a:rPr>
              <a:t>却不能动弹；你绝对的静止，对外界毫无反应，看不见天和水，听不见浪花的声音。”这段诗节选自艾青的</a:t>
            </a:r>
            <a:r>
              <a:rPr lang="en-US" altLang="zh-CN" sz="2800" b="1" dirty="0">
                <a:solidFill>
                  <a:srgbClr val="663300"/>
                </a:solidFill>
                <a:latin typeface="华文楷体" panose="02010600040101010101" pitchFamily="2" charset="-122"/>
                <a:ea typeface="华文楷体" panose="02010600040101010101" pitchFamily="2" charset="-122"/>
                <a:cs typeface="Times New Roman" pitchFamily="18" charset="0"/>
              </a:rPr>
              <a:t>________</a:t>
            </a:r>
            <a:r>
              <a:rPr lang="zh-CN" altLang="en-US" sz="2800" b="1" dirty="0" smtClean="0">
                <a:solidFill>
                  <a:srgbClr val="663300"/>
                </a:solidFill>
                <a:latin typeface="华文楷体" panose="02010600040101010101" pitchFamily="2" charset="-122"/>
                <a:ea typeface="华文楷体" panose="02010600040101010101" pitchFamily="2" charset="-122"/>
                <a:cs typeface="Times New Roman" pitchFamily="18" charset="0"/>
              </a:rPr>
              <a:t>。</a:t>
            </a:r>
            <a:endParaRPr lang="zh-CN" altLang="en-US" sz="28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24" name="矩形 23"/>
          <p:cNvSpPr>
            <a:spLocks noChangeArrowheads="1"/>
          </p:cNvSpPr>
          <p:nvPr/>
        </p:nvSpPr>
        <p:spPr bwMode="auto">
          <a:xfrm>
            <a:off x="2488485" y="3198167"/>
            <a:ext cx="13484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0000"/>
                </a:solidFill>
                <a:latin typeface="华文楷体" panose="02010600040101010101" pitchFamily="2" charset="-122"/>
                <a:ea typeface="华文楷体" panose="02010600040101010101" pitchFamily="2" charset="-122"/>
              </a:rPr>
              <a:t>毛泽东 </a:t>
            </a:r>
            <a:endParaRPr lang="zh-CN" altLang="en-US" sz="2000" dirty="0">
              <a:solidFill>
                <a:srgbClr val="FF0000"/>
              </a:solidFill>
              <a:latin typeface="华文楷体" panose="02010600040101010101" pitchFamily="2" charset="-122"/>
              <a:ea typeface="华文楷体" panose="02010600040101010101" pitchFamily="2" charset="-122"/>
            </a:endParaRPr>
          </a:p>
        </p:txBody>
      </p:sp>
      <p:sp>
        <p:nvSpPr>
          <p:cNvPr id="10" name="矩形 9"/>
          <p:cNvSpPr>
            <a:spLocks noChangeArrowheads="1"/>
          </p:cNvSpPr>
          <p:nvPr/>
        </p:nvSpPr>
        <p:spPr bwMode="auto">
          <a:xfrm>
            <a:off x="293914" y="5759451"/>
            <a:ext cx="13484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0000"/>
                </a:solidFill>
                <a:latin typeface="华文楷体" panose="02010600040101010101" pitchFamily="2" charset="-122"/>
                <a:ea typeface="华文楷体" panose="02010600040101010101" pitchFamily="2" charset="-122"/>
              </a:rPr>
              <a:t>鱼化石 </a:t>
            </a:r>
            <a:endParaRPr lang="zh-CN" altLang="en-US" sz="2000" dirty="0">
              <a:solidFill>
                <a:srgbClr val="FF0000"/>
              </a:solidFill>
              <a:latin typeface="华文楷体" panose="02010600040101010101" pitchFamily="2" charset="-122"/>
              <a:ea typeface="华文楷体" panose="02010600040101010101" pitchFamily="2" charset="-122"/>
            </a:endParaRPr>
          </a:p>
        </p:txBody>
      </p:sp>
      <p:grpSp>
        <p:nvGrpSpPr>
          <p:cNvPr id="7" name="组合 6"/>
          <p:cNvGrpSpPr/>
          <p:nvPr/>
        </p:nvGrpSpPr>
        <p:grpSpPr>
          <a:xfrm>
            <a:off x="2195227" y="938876"/>
            <a:ext cx="5021607" cy="1015663"/>
            <a:chOff x="2050085" y="610681"/>
            <a:chExt cx="5021607" cy="1015663"/>
          </a:xfrm>
        </p:grpSpPr>
        <p:pic>
          <p:nvPicPr>
            <p:cNvPr id="8"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12" name="矩形 11"/>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dirty="0"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18584059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223">
                                            <p:txEl>
                                              <p:pRg st="0" end="0"/>
                                            </p:txEl>
                                          </p:spTgt>
                                        </p:tgtEl>
                                        <p:attrNameLst>
                                          <p:attrName>style.visibility</p:attrName>
                                        </p:attrNameLst>
                                      </p:cBhvr>
                                      <p:to>
                                        <p:strVal val="visible"/>
                                      </p:to>
                                    </p:set>
                                    <p:animEffect transition="in" filter="wipe(down)">
                                      <p:cBhvr>
                                        <p:cTn id="7" dur="580">
                                          <p:stCondLst>
                                            <p:cond delay="0"/>
                                          </p:stCondLst>
                                        </p:cTn>
                                        <p:tgtEl>
                                          <p:spTgt spid="9223">
                                            <p:txEl>
                                              <p:pRg st="0" end="0"/>
                                            </p:txEl>
                                          </p:spTgt>
                                        </p:tgtEl>
                                      </p:cBhvr>
                                    </p:animEffect>
                                    <p:anim calcmode="lin" valueType="num">
                                      <p:cBhvr>
                                        <p:cTn id="8" dur="1822" tmFilter="0,0; 0.14,0.36; 0.43,0.73; 0.71,0.91; 1.0,1.0">
                                          <p:stCondLst>
                                            <p:cond delay="0"/>
                                          </p:stCondLst>
                                        </p:cTn>
                                        <p:tgtEl>
                                          <p:spTgt spid="922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2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2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2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2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223">
                                            <p:txEl>
                                              <p:pRg st="0" end="0"/>
                                            </p:txEl>
                                          </p:spTgt>
                                        </p:tgtEl>
                                      </p:cBhvr>
                                      <p:to x="100000" y="60000"/>
                                    </p:animScale>
                                    <p:animScale>
                                      <p:cBhvr>
                                        <p:cTn id="14" dur="166" decel="50000">
                                          <p:stCondLst>
                                            <p:cond delay="676"/>
                                          </p:stCondLst>
                                        </p:cTn>
                                        <p:tgtEl>
                                          <p:spTgt spid="9223">
                                            <p:txEl>
                                              <p:pRg st="0" end="0"/>
                                            </p:txEl>
                                          </p:spTgt>
                                        </p:tgtEl>
                                      </p:cBhvr>
                                      <p:to x="100000" y="100000"/>
                                    </p:animScale>
                                    <p:animScale>
                                      <p:cBhvr>
                                        <p:cTn id="15" dur="26">
                                          <p:stCondLst>
                                            <p:cond delay="1312"/>
                                          </p:stCondLst>
                                        </p:cTn>
                                        <p:tgtEl>
                                          <p:spTgt spid="9223">
                                            <p:txEl>
                                              <p:pRg st="0" end="0"/>
                                            </p:txEl>
                                          </p:spTgt>
                                        </p:tgtEl>
                                      </p:cBhvr>
                                      <p:to x="100000" y="80000"/>
                                    </p:animScale>
                                    <p:animScale>
                                      <p:cBhvr>
                                        <p:cTn id="16" dur="166" decel="50000">
                                          <p:stCondLst>
                                            <p:cond delay="1338"/>
                                          </p:stCondLst>
                                        </p:cTn>
                                        <p:tgtEl>
                                          <p:spTgt spid="9223">
                                            <p:txEl>
                                              <p:pRg st="0" end="0"/>
                                            </p:txEl>
                                          </p:spTgt>
                                        </p:tgtEl>
                                      </p:cBhvr>
                                      <p:to x="100000" y="100000"/>
                                    </p:animScale>
                                    <p:animScale>
                                      <p:cBhvr>
                                        <p:cTn id="17" dur="26">
                                          <p:stCondLst>
                                            <p:cond delay="1642"/>
                                          </p:stCondLst>
                                        </p:cTn>
                                        <p:tgtEl>
                                          <p:spTgt spid="9223">
                                            <p:txEl>
                                              <p:pRg st="0" end="0"/>
                                            </p:txEl>
                                          </p:spTgt>
                                        </p:tgtEl>
                                      </p:cBhvr>
                                      <p:to x="100000" y="90000"/>
                                    </p:animScale>
                                    <p:animScale>
                                      <p:cBhvr>
                                        <p:cTn id="18" dur="166" decel="50000">
                                          <p:stCondLst>
                                            <p:cond delay="1668"/>
                                          </p:stCondLst>
                                        </p:cTn>
                                        <p:tgtEl>
                                          <p:spTgt spid="9223">
                                            <p:txEl>
                                              <p:pRg st="0" end="0"/>
                                            </p:txEl>
                                          </p:spTgt>
                                        </p:tgtEl>
                                      </p:cBhvr>
                                      <p:to x="100000" y="100000"/>
                                    </p:animScale>
                                    <p:animScale>
                                      <p:cBhvr>
                                        <p:cTn id="19" dur="26">
                                          <p:stCondLst>
                                            <p:cond delay="1808"/>
                                          </p:stCondLst>
                                        </p:cTn>
                                        <p:tgtEl>
                                          <p:spTgt spid="9223">
                                            <p:txEl>
                                              <p:pRg st="0" end="0"/>
                                            </p:txEl>
                                          </p:spTgt>
                                        </p:tgtEl>
                                      </p:cBhvr>
                                      <p:to x="100000" y="95000"/>
                                    </p:animScale>
                                    <p:animScale>
                                      <p:cBhvr>
                                        <p:cTn id="20" dur="166" decel="50000">
                                          <p:stCondLst>
                                            <p:cond delay="1834"/>
                                          </p:stCondLst>
                                        </p:cTn>
                                        <p:tgtEl>
                                          <p:spTgt spid="922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9223">
                                            <p:txEl>
                                              <p:pRg st="1" end="1"/>
                                            </p:txEl>
                                          </p:spTgt>
                                        </p:tgtEl>
                                        <p:attrNameLst>
                                          <p:attrName>style.visibility</p:attrName>
                                        </p:attrNameLst>
                                      </p:cBhvr>
                                      <p:to>
                                        <p:strVal val="visible"/>
                                      </p:to>
                                    </p:set>
                                    <p:animEffect transition="in" filter="wipe(down)">
                                      <p:cBhvr>
                                        <p:cTn id="32" dur="580">
                                          <p:stCondLst>
                                            <p:cond delay="0"/>
                                          </p:stCondLst>
                                        </p:cTn>
                                        <p:tgtEl>
                                          <p:spTgt spid="9223">
                                            <p:txEl>
                                              <p:pRg st="1" end="1"/>
                                            </p:txEl>
                                          </p:spTgt>
                                        </p:tgtEl>
                                      </p:cBhvr>
                                    </p:animEffect>
                                    <p:anim calcmode="lin" valueType="num">
                                      <p:cBhvr>
                                        <p:cTn id="33" dur="1822" tmFilter="0,0; 0.14,0.36; 0.43,0.73; 0.71,0.91; 1.0,1.0">
                                          <p:stCondLst>
                                            <p:cond delay="0"/>
                                          </p:stCondLst>
                                        </p:cTn>
                                        <p:tgtEl>
                                          <p:spTgt spid="922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922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922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922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922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9223">
                                            <p:txEl>
                                              <p:pRg st="1" end="1"/>
                                            </p:txEl>
                                          </p:spTgt>
                                        </p:tgtEl>
                                      </p:cBhvr>
                                      <p:to x="100000" y="60000"/>
                                    </p:animScale>
                                    <p:animScale>
                                      <p:cBhvr>
                                        <p:cTn id="39" dur="166" decel="50000">
                                          <p:stCondLst>
                                            <p:cond delay="676"/>
                                          </p:stCondLst>
                                        </p:cTn>
                                        <p:tgtEl>
                                          <p:spTgt spid="9223">
                                            <p:txEl>
                                              <p:pRg st="1" end="1"/>
                                            </p:txEl>
                                          </p:spTgt>
                                        </p:tgtEl>
                                      </p:cBhvr>
                                      <p:to x="100000" y="100000"/>
                                    </p:animScale>
                                    <p:animScale>
                                      <p:cBhvr>
                                        <p:cTn id="40" dur="26">
                                          <p:stCondLst>
                                            <p:cond delay="1312"/>
                                          </p:stCondLst>
                                        </p:cTn>
                                        <p:tgtEl>
                                          <p:spTgt spid="9223">
                                            <p:txEl>
                                              <p:pRg st="1" end="1"/>
                                            </p:txEl>
                                          </p:spTgt>
                                        </p:tgtEl>
                                      </p:cBhvr>
                                      <p:to x="100000" y="80000"/>
                                    </p:animScale>
                                    <p:animScale>
                                      <p:cBhvr>
                                        <p:cTn id="41" dur="166" decel="50000">
                                          <p:stCondLst>
                                            <p:cond delay="1338"/>
                                          </p:stCondLst>
                                        </p:cTn>
                                        <p:tgtEl>
                                          <p:spTgt spid="9223">
                                            <p:txEl>
                                              <p:pRg st="1" end="1"/>
                                            </p:txEl>
                                          </p:spTgt>
                                        </p:tgtEl>
                                      </p:cBhvr>
                                      <p:to x="100000" y="100000"/>
                                    </p:animScale>
                                    <p:animScale>
                                      <p:cBhvr>
                                        <p:cTn id="42" dur="26">
                                          <p:stCondLst>
                                            <p:cond delay="1642"/>
                                          </p:stCondLst>
                                        </p:cTn>
                                        <p:tgtEl>
                                          <p:spTgt spid="9223">
                                            <p:txEl>
                                              <p:pRg st="1" end="1"/>
                                            </p:txEl>
                                          </p:spTgt>
                                        </p:tgtEl>
                                      </p:cBhvr>
                                      <p:to x="100000" y="90000"/>
                                    </p:animScale>
                                    <p:animScale>
                                      <p:cBhvr>
                                        <p:cTn id="43" dur="166" decel="50000">
                                          <p:stCondLst>
                                            <p:cond delay="1668"/>
                                          </p:stCondLst>
                                        </p:cTn>
                                        <p:tgtEl>
                                          <p:spTgt spid="9223">
                                            <p:txEl>
                                              <p:pRg st="1" end="1"/>
                                            </p:txEl>
                                          </p:spTgt>
                                        </p:tgtEl>
                                      </p:cBhvr>
                                      <p:to x="100000" y="100000"/>
                                    </p:animScale>
                                    <p:animScale>
                                      <p:cBhvr>
                                        <p:cTn id="44" dur="26">
                                          <p:stCondLst>
                                            <p:cond delay="1808"/>
                                          </p:stCondLst>
                                        </p:cTn>
                                        <p:tgtEl>
                                          <p:spTgt spid="9223">
                                            <p:txEl>
                                              <p:pRg st="1" end="1"/>
                                            </p:txEl>
                                          </p:spTgt>
                                        </p:tgtEl>
                                      </p:cBhvr>
                                      <p:to x="100000" y="95000"/>
                                    </p:animScale>
                                    <p:animScale>
                                      <p:cBhvr>
                                        <p:cTn id="45" dur="166" decel="50000">
                                          <p:stCondLst>
                                            <p:cond delay="1834"/>
                                          </p:stCondLst>
                                        </p:cTn>
                                        <p:tgtEl>
                                          <p:spTgt spid="922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uiExpand="1" build="p"/>
      <p:bldP spid="24"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2195227" y="938876"/>
            <a:ext cx="5021607" cy="1015663"/>
            <a:chOff x="2050085" y="610681"/>
            <a:chExt cx="5021607" cy="1015663"/>
          </a:xfrm>
        </p:grpSpPr>
        <p:pic>
          <p:nvPicPr>
            <p:cNvPr id="5"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6" name="TextBox 4"/>
          <p:cNvSpPr txBox="1">
            <a:spLocks noChangeArrowheads="1"/>
          </p:cNvSpPr>
          <p:nvPr/>
        </p:nvSpPr>
        <p:spPr bwMode="auto">
          <a:xfrm>
            <a:off x="-10205" y="2276872"/>
            <a:ext cx="9119824" cy="58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ts val="450"/>
              </a:spcBef>
            </a:pPr>
            <a:r>
              <a:rPr lang="zh-CN" altLang="en-US" sz="2800" b="1" dirty="0" smtClean="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2017·</a:t>
            </a:r>
            <a:r>
              <a:rPr lang="zh-CN" altLang="en-US" sz="2800" b="1" dirty="0">
                <a:latin typeface="华文楷体" panose="02010600040101010101" pitchFamily="2" charset="-122"/>
                <a:ea typeface="华文楷体" panose="02010600040101010101" pitchFamily="2" charset="-122"/>
              </a:rPr>
              <a:t>陕西）阅读下面的文字，完成后面的题目</a:t>
            </a:r>
            <a:r>
              <a:rPr lang="zh-CN" altLang="en-US" sz="2800" b="1" dirty="0" smtClean="0">
                <a:latin typeface="华文楷体" panose="02010600040101010101" pitchFamily="2" charset="-122"/>
                <a:ea typeface="华文楷体" panose="02010600040101010101" pitchFamily="2" charset="-122"/>
              </a:rPr>
              <a:t>。</a:t>
            </a:r>
            <a:endParaRPr lang="zh-CN" altLang="en-US" sz="2800" b="1" dirty="0">
              <a:latin typeface="华文楷体" panose="02010600040101010101" pitchFamily="2" charset="-122"/>
              <a:ea typeface="华文楷体" panose="02010600040101010101" pitchFamily="2" charset="-122"/>
            </a:endParaRPr>
          </a:p>
        </p:txBody>
      </p:sp>
      <p:sp>
        <p:nvSpPr>
          <p:cNvPr id="2" name="矩形 1"/>
          <p:cNvSpPr/>
          <p:nvPr/>
        </p:nvSpPr>
        <p:spPr>
          <a:xfrm>
            <a:off x="346752" y="3039537"/>
            <a:ext cx="4572000" cy="2677656"/>
          </a:xfrm>
          <a:prstGeom prst="rect">
            <a:avLst/>
          </a:prstGeom>
        </p:spPr>
        <p:txBody>
          <a:bodyPr>
            <a:spAutoFit/>
          </a:bodyPr>
          <a:lstStyle/>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它以难遮掩的光芒</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使生命呼吸</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使高树繁枝向它舞蹈</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使河流带着狂歌奔向它去</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当它来时，我听见</a:t>
            </a:r>
          </a:p>
        </p:txBody>
      </p:sp>
      <p:sp>
        <p:nvSpPr>
          <p:cNvPr id="10" name="矩形 9"/>
          <p:cNvSpPr/>
          <p:nvPr/>
        </p:nvSpPr>
        <p:spPr>
          <a:xfrm>
            <a:off x="4618804" y="3027599"/>
            <a:ext cx="3896404" cy="2160591"/>
          </a:xfrm>
          <a:prstGeom prst="rect">
            <a:avLst/>
          </a:prstGeom>
        </p:spPr>
        <p:txBody>
          <a:bodyPr wrap="square">
            <a:spAutoFit/>
          </a:bodyPr>
          <a:lstStyle/>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冬蛰的虫蛹转动于地下</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群众在旷场上高声说话</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城市从远方</a:t>
            </a:r>
          </a:p>
          <a:p>
            <a:pPr>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rPr>
              <a:t>用电力与钢铁召唤它</a:t>
            </a:r>
            <a:endParaRPr lang="en-US" altLang="zh-CN" sz="2800" b="1" dirty="0">
              <a:solidFill>
                <a:srgbClr val="FF0000"/>
              </a:solidFill>
              <a:latin typeface="华文楷体" panose="02010600040101010101" pitchFamily="2" charset="-122"/>
              <a:ea typeface="华文楷体" panose="02010600040101010101" pitchFamily="2" charset="-122"/>
            </a:endParaRPr>
          </a:p>
        </p:txBody>
      </p:sp>
      <p:sp>
        <p:nvSpPr>
          <p:cNvPr id="11" name="矩形 10"/>
          <p:cNvSpPr/>
          <p:nvPr/>
        </p:nvSpPr>
        <p:spPr>
          <a:xfrm>
            <a:off x="-10205" y="5673618"/>
            <a:ext cx="9122229" cy="1126462"/>
          </a:xfrm>
          <a:prstGeom prst="rect">
            <a:avLst/>
          </a:prstGeom>
        </p:spPr>
        <p:txBody>
          <a:bodyPr wrap="square">
            <a:spAutoFit/>
          </a:bodyPr>
          <a:lstStyle/>
          <a:p>
            <a:pPr>
              <a:lnSpc>
                <a:spcPct val="120000"/>
              </a:lnSpc>
              <a:spcBef>
                <a:spcPts val="450"/>
              </a:spcBef>
            </a:pPr>
            <a:r>
              <a:rPr lang="zh-CN" altLang="en-US" sz="2800" b="1" dirty="0">
                <a:solidFill>
                  <a:srgbClr val="00B050"/>
                </a:solidFill>
                <a:latin typeface="华文楷体" panose="02010600040101010101" pitchFamily="2" charset="-122"/>
                <a:ea typeface="华文楷体" panose="02010600040101010101" pitchFamily="2" charset="-122"/>
              </a:rPr>
              <a:t>诗中的“它”指的是</a:t>
            </a:r>
            <a:r>
              <a:rPr lang="en-US" altLang="zh-CN" sz="2800" b="1" u="sng" dirty="0" smtClean="0">
                <a:solidFill>
                  <a:srgbClr val="00B050"/>
                </a:solidFill>
                <a:latin typeface="华文楷体" panose="02010600040101010101" pitchFamily="2" charset="-122"/>
                <a:ea typeface="华文楷体" panose="02010600040101010101" pitchFamily="2" charset="-122"/>
              </a:rPr>
              <a:t>_                                      ______</a:t>
            </a:r>
            <a:r>
              <a:rPr lang="zh-CN" altLang="en-US" sz="2800" b="1" dirty="0">
                <a:solidFill>
                  <a:srgbClr val="00B050"/>
                </a:solidFill>
                <a:latin typeface="华文楷体" panose="02010600040101010101" pitchFamily="2" charset="-122"/>
                <a:ea typeface="华文楷体" panose="02010600040101010101" pitchFamily="2" charset="-122"/>
              </a:rPr>
              <a:t>，本诗蕴涵着诗人艾青对</a:t>
            </a:r>
            <a:r>
              <a:rPr lang="en-US" altLang="zh-CN" sz="2800" b="1" dirty="0">
                <a:solidFill>
                  <a:srgbClr val="00B050"/>
                </a:solidFill>
                <a:latin typeface="华文楷体" panose="02010600040101010101" pitchFamily="2" charset="-122"/>
                <a:ea typeface="华文楷体" panose="02010600040101010101" pitchFamily="2" charset="-122"/>
              </a:rPr>
              <a:t>________________</a:t>
            </a:r>
            <a:r>
              <a:rPr lang="zh-CN" altLang="en-US" sz="2800" b="1" dirty="0">
                <a:solidFill>
                  <a:srgbClr val="00B050"/>
                </a:solidFill>
                <a:latin typeface="华文楷体" panose="02010600040101010101" pitchFamily="2" charset="-122"/>
                <a:ea typeface="华文楷体" panose="02010600040101010101" pitchFamily="2" charset="-122"/>
              </a:rPr>
              <a:t>的向往和追求。</a:t>
            </a:r>
          </a:p>
        </p:txBody>
      </p:sp>
      <p:sp>
        <p:nvSpPr>
          <p:cNvPr id="12" name="文本框 2"/>
          <p:cNvSpPr txBox="1">
            <a:spLocks noChangeArrowheads="1"/>
          </p:cNvSpPr>
          <p:nvPr/>
        </p:nvSpPr>
        <p:spPr bwMode="auto">
          <a:xfrm>
            <a:off x="3419873" y="5653012"/>
            <a:ext cx="456298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800" b="1" dirty="0" smtClean="0">
                <a:solidFill>
                  <a:srgbClr val="FF00FF"/>
                </a:solidFill>
                <a:latin typeface="华文楷体" panose="02010600040101010101" pitchFamily="2" charset="-122"/>
                <a:ea typeface="华文楷体" panose="02010600040101010101" pitchFamily="2" charset="-122"/>
              </a:rPr>
              <a:t>太阳（从光芒一词可以看出）</a:t>
            </a:r>
            <a:endParaRPr lang="zh-CN" altLang="en-US" sz="2800" b="1" dirty="0">
              <a:solidFill>
                <a:srgbClr val="FF00FF"/>
              </a:solidFill>
              <a:latin typeface="华文楷体" panose="02010600040101010101" pitchFamily="2" charset="-122"/>
              <a:ea typeface="华文楷体" panose="02010600040101010101" pitchFamily="2" charset="-122"/>
            </a:endParaRPr>
          </a:p>
        </p:txBody>
      </p:sp>
      <p:sp>
        <p:nvSpPr>
          <p:cNvPr id="13" name="文本框 3"/>
          <p:cNvSpPr txBox="1">
            <a:spLocks noChangeArrowheads="1"/>
          </p:cNvSpPr>
          <p:nvPr/>
        </p:nvSpPr>
        <p:spPr bwMode="auto">
          <a:xfrm>
            <a:off x="3097893" y="6220580"/>
            <a:ext cx="337978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800" b="1" dirty="0">
                <a:solidFill>
                  <a:srgbClr val="FF00FF"/>
                </a:solidFill>
                <a:latin typeface="华文楷体" panose="02010600040101010101" pitchFamily="2" charset="-122"/>
                <a:ea typeface="华文楷体" panose="02010600040101010101" pitchFamily="2" charset="-122"/>
              </a:rPr>
              <a:t>光明（或：未来）</a:t>
            </a:r>
          </a:p>
        </p:txBody>
      </p:sp>
    </p:spTree>
    <p:extLst>
      <p:ext uri="{BB962C8B-B14F-4D97-AF65-F5344CB8AC3E}">
        <p14:creationId xmlns:p14="http://schemas.microsoft.com/office/powerpoint/2010/main" val="7346706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80">
                                          <p:stCondLst>
                                            <p:cond delay="0"/>
                                          </p:stCondLst>
                                        </p:cTn>
                                        <p:tgtEl>
                                          <p:spTgt spid="11"/>
                                        </p:tgtEl>
                                      </p:cBhvr>
                                    </p:animEffect>
                                    <p:anim calcmode="lin" valueType="num">
                                      <p:cBhvr>
                                        <p:cTn id="2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3" dur="26">
                                          <p:stCondLst>
                                            <p:cond delay="650"/>
                                          </p:stCondLst>
                                        </p:cTn>
                                        <p:tgtEl>
                                          <p:spTgt spid="11"/>
                                        </p:tgtEl>
                                      </p:cBhvr>
                                      <p:to x="100000" y="60000"/>
                                    </p:animScale>
                                    <p:animScale>
                                      <p:cBhvr>
                                        <p:cTn id="34" dur="166" decel="50000">
                                          <p:stCondLst>
                                            <p:cond delay="676"/>
                                          </p:stCondLst>
                                        </p:cTn>
                                        <p:tgtEl>
                                          <p:spTgt spid="11"/>
                                        </p:tgtEl>
                                      </p:cBhvr>
                                      <p:to x="100000" y="100000"/>
                                    </p:animScale>
                                    <p:animScale>
                                      <p:cBhvr>
                                        <p:cTn id="35" dur="26">
                                          <p:stCondLst>
                                            <p:cond delay="1312"/>
                                          </p:stCondLst>
                                        </p:cTn>
                                        <p:tgtEl>
                                          <p:spTgt spid="11"/>
                                        </p:tgtEl>
                                      </p:cBhvr>
                                      <p:to x="100000" y="80000"/>
                                    </p:animScale>
                                    <p:animScale>
                                      <p:cBhvr>
                                        <p:cTn id="36" dur="166" decel="50000">
                                          <p:stCondLst>
                                            <p:cond delay="1338"/>
                                          </p:stCondLst>
                                        </p:cTn>
                                        <p:tgtEl>
                                          <p:spTgt spid="11"/>
                                        </p:tgtEl>
                                      </p:cBhvr>
                                      <p:to x="100000" y="100000"/>
                                    </p:animScale>
                                    <p:animScale>
                                      <p:cBhvr>
                                        <p:cTn id="37" dur="26">
                                          <p:stCondLst>
                                            <p:cond delay="1642"/>
                                          </p:stCondLst>
                                        </p:cTn>
                                        <p:tgtEl>
                                          <p:spTgt spid="11"/>
                                        </p:tgtEl>
                                      </p:cBhvr>
                                      <p:to x="100000" y="90000"/>
                                    </p:animScale>
                                    <p:animScale>
                                      <p:cBhvr>
                                        <p:cTn id="38" dur="166" decel="50000">
                                          <p:stCondLst>
                                            <p:cond delay="1668"/>
                                          </p:stCondLst>
                                        </p:cTn>
                                        <p:tgtEl>
                                          <p:spTgt spid="11"/>
                                        </p:tgtEl>
                                      </p:cBhvr>
                                      <p:to x="100000" y="100000"/>
                                    </p:animScale>
                                    <p:animScale>
                                      <p:cBhvr>
                                        <p:cTn id="39" dur="26">
                                          <p:stCondLst>
                                            <p:cond delay="1808"/>
                                          </p:stCondLst>
                                        </p:cTn>
                                        <p:tgtEl>
                                          <p:spTgt spid="11"/>
                                        </p:tgtEl>
                                      </p:cBhvr>
                                      <p:to x="100000" y="95000"/>
                                    </p:animScale>
                                    <p:animScale>
                                      <p:cBhvr>
                                        <p:cTn id="40" dur="166" decel="50000">
                                          <p:stCondLst>
                                            <p:cond delay="1834"/>
                                          </p:stCondLst>
                                        </p:cTn>
                                        <p:tgtEl>
                                          <p:spTgt spid="11"/>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2195227" y="938876"/>
            <a:ext cx="5021607" cy="1015663"/>
            <a:chOff x="2050085" y="610681"/>
            <a:chExt cx="5021607" cy="1015663"/>
          </a:xfrm>
        </p:grpSpPr>
        <p:pic>
          <p:nvPicPr>
            <p:cNvPr id="8"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2" name="矩形 1"/>
          <p:cNvSpPr/>
          <p:nvPr/>
        </p:nvSpPr>
        <p:spPr>
          <a:xfrm>
            <a:off x="435674" y="2136124"/>
            <a:ext cx="2749471" cy="523798"/>
          </a:xfrm>
          <a:prstGeom prst="rect">
            <a:avLst/>
          </a:prstGeom>
        </p:spPr>
        <p:txBody>
          <a:bodyPr wrap="none">
            <a:spAutoFit/>
          </a:bodyPr>
          <a:lstStyle/>
          <a:p>
            <a:pPr algn="ctr">
              <a:lnSpc>
                <a:spcPts val="3000"/>
              </a:lnSpc>
              <a:defRPr/>
            </a:pPr>
            <a:r>
              <a:rPr lang="zh-CN" altLang="en-US" sz="4000" b="1" dirty="0">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dirty="0">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15" name="矩形 14"/>
          <p:cNvSpPr/>
          <p:nvPr/>
        </p:nvSpPr>
        <p:spPr>
          <a:xfrm>
            <a:off x="3554850" y="1979029"/>
            <a:ext cx="5619869" cy="4893647"/>
          </a:xfrm>
          <a:prstGeom prst="rect">
            <a:avLst/>
          </a:prstGeom>
        </p:spPr>
        <p:txBody>
          <a:bodyPr wrap="square">
            <a:spAutoFit/>
          </a:bodyPr>
          <a:lstStyle/>
          <a:p>
            <a:pPr>
              <a:lnSpc>
                <a:spcPct val="100000"/>
              </a:lnSpc>
            </a:pPr>
            <a:r>
              <a:rPr kumimoji="1" lang="zh-CN" altLang="en-US" sz="2600" b="1" dirty="0">
                <a:solidFill>
                  <a:srgbClr val="C00000"/>
                </a:solidFill>
                <a:latin typeface="华文楷体" pitchFamily="2" charset="-122"/>
                <a:ea typeface="华文楷体" pitchFamily="2" charset="-122"/>
              </a:rPr>
              <a:t>假如</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我</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是一只鸟，</a:t>
            </a:r>
          </a:p>
          <a:p>
            <a:pPr>
              <a:lnSpc>
                <a:spcPct val="100000"/>
              </a:lnSpc>
            </a:pPr>
            <a:r>
              <a:rPr kumimoji="1" lang="zh-CN" altLang="en-US" sz="2600" b="1" dirty="0">
                <a:solidFill>
                  <a:srgbClr val="C00000"/>
                </a:solidFill>
                <a:latin typeface="华文楷体" pitchFamily="2" charset="-122"/>
                <a:ea typeface="华文楷体" pitchFamily="2" charset="-122"/>
              </a:rPr>
              <a:t>我</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也应该</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用嘶哑的喉咙</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歌唱：</a:t>
            </a:r>
          </a:p>
          <a:p>
            <a:pPr>
              <a:lnSpc>
                <a:spcPct val="100000"/>
              </a:lnSpc>
            </a:pPr>
            <a:r>
              <a:rPr kumimoji="1" lang="zh-CN" altLang="en-US" sz="2600" b="1" dirty="0">
                <a:solidFill>
                  <a:srgbClr val="C00000"/>
                </a:solidFill>
                <a:latin typeface="华文楷体" pitchFamily="2" charset="-122"/>
                <a:ea typeface="华文楷体" pitchFamily="2" charset="-122"/>
              </a:rPr>
              <a:t>这</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被暴风雨</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所打击的</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土地，</a:t>
            </a:r>
          </a:p>
          <a:p>
            <a:pPr>
              <a:lnSpc>
                <a:spcPct val="100000"/>
              </a:lnSpc>
            </a:pPr>
            <a:r>
              <a:rPr kumimoji="1" lang="zh-CN" altLang="en-US" sz="2600" b="1" dirty="0">
                <a:solidFill>
                  <a:srgbClr val="C00000"/>
                </a:solidFill>
                <a:latin typeface="华文楷体" pitchFamily="2" charset="-122"/>
                <a:ea typeface="华文楷体" pitchFamily="2" charset="-122"/>
              </a:rPr>
              <a:t>这</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永远汹涌着</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我们的悲愤的</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河流，</a:t>
            </a:r>
          </a:p>
          <a:p>
            <a:pPr>
              <a:lnSpc>
                <a:spcPct val="100000"/>
              </a:lnSpc>
            </a:pPr>
            <a:r>
              <a:rPr kumimoji="1" lang="zh-CN" altLang="en-US" sz="2600" b="1" dirty="0">
                <a:solidFill>
                  <a:srgbClr val="C00000"/>
                </a:solidFill>
                <a:latin typeface="华文楷体" pitchFamily="2" charset="-122"/>
                <a:ea typeface="华文楷体" pitchFamily="2" charset="-122"/>
              </a:rPr>
              <a:t>这</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无止息地</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吹刮着的</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激怒的</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风，</a:t>
            </a:r>
          </a:p>
          <a:p>
            <a:pPr>
              <a:lnSpc>
                <a:spcPct val="100000"/>
              </a:lnSpc>
            </a:pPr>
            <a:r>
              <a:rPr kumimoji="1" lang="zh-CN" altLang="en-US" sz="2600" b="1" dirty="0">
                <a:solidFill>
                  <a:srgbClr val="C00000"/>
                </a:solidFill>
                <a:latin typeface="华文楷体" pitchFamily="2" charset="-122"/>
                <a:ea typeface="华文楷体" pitchFamily="2" charset="-122"/>
              </a:rPr>
              <a:t>和那来自林间的</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无比温柔的</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黎明</a:t>
            </a:r>
            <a:r>
              <a:rPr kumimoji="1" lang="en-US" altLang="zh-CN" sz="2600" b="1" dirty="0">
                <a:solidFill>
                  <a:srgbClr val="C00000"/>
                </a:solidFill>
                <a:latin typeface="华文楷体" pitchFamily="2" charset="-122"/>
                <a:ea typeface="华文楷体" pitchFamily="2" charset="-122"/>
                <a:cs typeface="Times New Roman" pitchFamily="18" charset="0"/>
              </a:rPr>
              <a:t>……</a:t>
            </a:r>
            <a:r>
              <a:rPr kumimoji="1" lang="en-US" altLang="zh-CN" sz="2600" b="1" dirty="0">
                <a:solidFill>
                  <a:srgbClr val="C00000"/>
                </a:solidFill>
                <a:latin typeface="华文楷体" pitchFamily="2" charset="-122"/>
                <a:ea typeface="华文楷体" pitchFamily="2" charset="-122"/>
              </a:rPr>
              <a:t> </a:t>
            </a:r>
          </a:p>
          <a:p>
            <a:pPr>
              <a:lnSpc>
                <a:spcPct val="100000"/>
              </a:lnSpc>
            </a:pPr>
            <a:r>
              <a:rPr kumimoji="1" lang="en-US" altLang="zh-CN" sz="2600" b="1" dirty="0">
                <a:solidFill>
                  <a:srgbClr val="C00000"/>
                </a:solidFill>
                <a:latin typeface="华文楷体" pitchFamily="2" charset="-122"/>
                <a:ea typeface="华文楷体" pitchFamily="2" charset="-122"/>
              </a:rPr>
              <a:t>——</a:t>
            </a:r>
            <a:r>
              <a:rPr kumimoji="1" lang="zh-CN" altLang="en-US" sz="2600" b="1" dirty="0">
                <a:solidFill>
                  <a:srgbClr val="C00000"/>
                </a:solidFill>
                <a:latin typeface="华文楷体" pitchFamily="2" charset="-122"/>
                <a:ea typeface="华文楷体" pitchFamily="2" charset="-122"/>
              </a:rPr>
              <a:t>然后</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我</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死了，</a:t>
            </a:r>
          </a:p>
          <a:p>
            <a:pPr>
              <a:lnSpc>
                <a:spcPct val="100000"/>
              </a:lnSpc>
            </a:pPr>
            <a:r>
              <a:rPr kumimoji="1" lang="zh-CN" altLang="en-US" sz="2600" b="1" dirty="0">
                <a:solidFill>
                  <a:srgbClr val="C00000"/>
                </a:solidFill>
                <a:latin typeface="华文楷体" pitchFamily="2" charset="-122"/>
                <a:ea typeface="华文楷体" pitchFamily="2" charset="-122"/>
              </a:rPr>
              <a:t>连羽毛</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也腐烂在</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土地里面。</a:t>
            </a:r>
          </a:p>
          <a:p>
            <a:pPr>
              <a:lnSpc>
                <a:spcPct val="100000"/>
              </a:lnSpc>
            </a:pPr>
            <a:endParaRPr kumimoji="1" lang="zh-CN" altLang="en-US" sz="2600" b="1" dirty="0">
              <a:solidFill>
                <a:srgbClr val="C00000"/>
              </a:solidFill>
              <a:latin typeface="华文楷体" pitchFamily="2" charset="-122"/>
              <a:ea typeface="华文楷体" pitchFamily="2" charset="-122"/>
            </a:endParaRPr>
          </a:p>
          <a:p>
            <a:pPr>
              <a:lnSpc>
                <a:spcPct val="100000"/>
              </a:lnSpc>
            </a:pPr>
            <a:r>
              <a:rPr kumimoji="1" lang="zh-CN" altLang="en-US" sz="2600" b="1" dirty="0">
                <a:solidFill>
                  <a:srgbClr val="C00000"/>
                </a:solidFill>
                <a:latin typeface="华文楷体" pitchFamily="2" charset="-122"/>
                <a:ea typeface="华文楷体" pitchFamily="2" charset="-122"/>
              </a:rPr>
              <a:t>为什么</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我的眼里</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常含泪水？</a:t>
            </a:r>
          </a:p>
          <a:p>
            <a:pPr>
              <a:lnSpc>
                <a:spcPct val="100000"/>
              </a:lnSpc>
            </a:pPr>
            <a:r>
              <a:rPr kumimoji="1" lang="zh-CN" altLang="en-US" sz="2600" b="1" dirty="0">
                <a:solidFill>
                  <a:srgbClr val="C00000"/>
                </a:solidFill>
                <a:latin typeface="华文楷体" pitchFamily="2" charset="-122"/>
                <a:ea typeface="华文楷体" pitchFamily="2" charset="-122"/>
              </a:rPr>
              <a:t>因为</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我对这土地</a:t>
            </a:r>
            <a:r>
              <a:rPr kumimoji="1" lang="en-US" altLang="zh-CN" sz="2600" b="1" dirty="0">
                <a:solidFill>
                  <a:srgbClr val="0000FF"/>
                </a:solidFill>
                <a:latin typeface="华文楷体" pitchFamily="2" charset="-122"/>
                <a:ea typeface="华文楷体" pitchFamily="2" charset="-122"/>
                <a:cs typeface="Times New Roman" pitchFamily="18" charset="0"/>
              </a:rPr>
              <a:t>/</a:t>
            </a:r>
            <a:r>
              <a:rPr kumimoji="1" lang="zh-CN" altLang="en-US" sz="2600" b="1" dirty="0">
                <a:solidFill>
                  <a:srgbClr val="C00000"/>
                </a:solidFill>
                <a:latin typeface="华文楷体" pitchFamily="2" charset="-122"/>
                <a:ea typeface="华文楷体" pitchFamily="2" charset="-122"/>
              </a:rPr>
              <a:t>爱得深沉</a:t>
            </a:r>
            <a:r>
              <a:rPr kumimoji="1" lang="en-US" altLang="zh-CN" sz="2600" b="1" dirty="0">
                <a:solidFill>
                  <a:srgbClr val="C00000"/>
                </a:solidFill>
                <a:latin typeface="华文楷体" pitchFamily="2" charset="-122"/>
                <a:ea typeface="华文楷体" pitchFamily="2" charset="-122"/>
              </a:rPr>
              <a:t>……</a:t>
            </a: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149130"/>
            <a:ext cx="3620818" cy="370887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713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5"/>
                                        </p:tgtEl>
                                        <p:attrNameLst>
                                          <p:attrName>ppt_y</p:attrName>
                                        </p:attrNameLst>
                                      </p:cBhvr>
                                      <p:tavLst>
                                        <p:tav tm="0">
                                          <p:val>
                                            <p:strVal val="#ppt_y"/>
                                          </p:val>
                                        </p:tav>
                                        <p:tav tm="100000">
                                          <p:val>
                                            <p:strVal val="#ppt_y"/>
                                          </p:val>
                                        </p:tav>
                                      </p:tavLst>
                                    </p:anim>
                                    <p:anim calcmode="lin" valueType="num">
                                      <p:cBhvr>
                                        <p:cTn id="2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10" name="矩形 9"/>
          <p:cNvSpPr/>
          <p:nvPr/>
        </p:nvSpPr>
        <p:spPr>
          <a:xfrm>
            <a:off x="3284799" y="2167508"/>
            <a:ext cx="2749471" cy="523798"/>
          </a:xfrm>
          <a:prstGeom prst="rect">
            <a:avLst/>
          </a:prstGeom>
        </p:spPr>
        <p:txBody>
          <a:bodyPr wrap="none">
            <a:spAutoFit/>
          </a:bodyPr>
          <a:lstStyle/>
          <a:p>
            <a:pPr algn="ctr">
              <a:lnSpc>
                <a:spcPts val="3000"/>
              </a:lnSpc>
              <a:defRPr/>
            </a:pPr>
            <a:r>
              <a:rPr lang="zh-CN" altLang="en-US" sz="4000" b="1" dirty="0">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dirty="0">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11" name="矩形 10"/>
          <p:cNvSpPr/>
          <p:nvPr/>
        </p:nvSpPr>
        <p:spPr>
          <a:xfrm>
            <a:off x="-21564" y="3091975"/>
            <a:ext cx="8824852" cy="495200"/>
          </a:xfrm>
          <a:prstGeom prst="rect">
            <a:avLst/>
          </a:prstGeom>
        </p:spPr>
        <p:txBody>
          <a:bodyPr wrap="none">
            <a:spAutoFit/>
          </a:bodyPr>
          <a:lstStyle/>
          <a:p>
            <a:pPr algn="ctr">
              <a:lnSpc>
                <a:spcPts val="3000"/>
              </a:lnSpc>
              <a:defRPr/>
            </a:pPr>
            <a:r>
              <a:rPr lang="en-US" altLang="zh-CN" sz="3200" b="1" dirty="0" smtClean="0">
                <a:solidFill>
                  <a:srgbClr val="663300"/>
                </a:solidFill>
                <a:latin typeface="华文楷体" panose="02010600040101010101" pitchFamily="2" charset="-122"/>
                <a:ea typeface="华文楷体" panose="02010600040101010101" pitchFamily="2" charset="-122"/>
                <a:cs typeface="Times New Roman" pitchFamily="18" charset="0"/>
              </a:rPr>
              <a:t>(1)</a:t>
            </a:r>
            <a:r>
              <a:rPr lang="zh-CN" altLang="en-US" sz="3200" b="1" dirty="0" smtClean="0">
                <a:solidFill>
                  <a:srgbClr val="663300"/>
                </a:solidFill>
                <a:latin typeface="华文楷体" panose="02010600040101010101" pitchFamily="2" charset="-122"/>
                <a:ea typeface="华文楷体" panose="02010600040101010101" pitchFamily="2" charset="-122"/>
                <a:cs typeface="Times New Roman" pitchFamily="18" charset="0"/>
              </a:rPr>
              <a:t>、写出诗中土地、河流、风和黎明的象征意义</a:t>
            </a:r>
            <a:endPar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2" name="矩形 1"/>
          <p:cNvSpPr/>
          <p:nvPr/>
        </p:nvSpPr>
        <p:spPr>
          <a:xfrm>
            <a:off x="844128" y="3798969"/>
            <a:ext cx="1415772" cy="584775"/>
          </a:xfrm>
          <a:prstGeom prst="rect">
            <a:avLst/>
          </a:prstGeom>
        </p:spPr>
        <p:txBody>
          <a:bodyPr wrap="none">
            <a:spAutoFit/>
          </a:bodyPr>
          <a:lstStyle/>
          <a:p>
            <a:r>
              <a:rPr lang="zh-CN" altLang="en-US" sz="3200" b="1" dirty="0" smtClean="0">
                <a:solidFill>
                  <a:srgbClr val="FF0000"/>
                </a:solidFill>
                <a:latin typeface="华文楷体" panose="02010600040101010101" pitchFamily="2" charset="-122"/>
                <a:ea typeface="华文楷体" panose="02010600040101010101" pitchFamily="2" charset="-122"/>
                <a:cs typeface="Times New Roman" pitchFamily="18" charset="0"/>
              </a:rPr>
              <a:t>土地：</a:t>
            </a:r>
            <a:endParaRPr lang="zh-CN" altLang="en-US" sz="3200" dirty="0">
              <a:solidFill>
                <a:srgbClr val="FF0000"/>
              </a:solidFill>
            </a:endParaRPr>
          </a:p>
        </p:txBody>
      </p:sp>
      <p:sp>
        <p:nvSpPr>
          <p:cNvPr id="12" name="矩形 11"/>
          <p:cNvSpPr/>
          <p:nvPr/>
        </p:nvSpPr>
        <p:spPr>
          <a:xfrm>
            <a:off x="0" y="4723614"/>
            <a:ext cx="2236510" cy="584775"/>
          </a:xfrm>
          <a:prstGeom prst="rect">
            <a:avLst/>
          </a:prstGeom>
        </p:spPr>
        <p:txBody>
          <a:bodyPr wrap="none">
            <a:spAutoFit/>
          </a:bodyPr>
          <a:lstStyle/>
          <a:p>
            <a:r>
              <a:rPr lang="zh-CN" altLang="en-US" sz="3200" b="1" dirty="0" smtClean="0">
                <a:solidFill>
                  <a:srgbClr val="FF0000"/>
                </a:solidFill>
                <a:latin typeface="华文楷体" panose="02010600040101010101" pitchFamily="2" charset="-122"/>
                <a:ea typeface="华文楷体" panose="02010600040101010101" pitchFamily="2" charset="-122"/>
                <a:cs typeface="Times New Roman" pitchFamily="18" charset="0"/>
              </a:rPr>
              <a:t>河流</a:t>
            </a:r>
            <a:r>
              <a:rPr lang="zh-CN" altLang="en-US" sz="3200" b="1" dirty="0">
                <a:solidFill>
                  <a:srgbClr val="FF0000"/>
                </a:solidFill>
                <a:latin typeface="华文楷体" panose="02010600040101010101" pitchFamily="2" charset="-122"/>
                <a:ea typeface="华文楷体" panose="02010600040101010101" pitchFamily="2" charset="-122"/>
                <a:cs typeface="Times New Roman" pitchFamily="18" charset="0"/>
              </a:rPr>
              <a:t>、</a:t>
            </a:r>
            <a:r>
              <a:rPr lang="zh-CN" altLang="en-US" sz="3200" b="1" dirty="0" smtClean="0">
                <a:solidFill>
                  <a:srgbClr val="FF0000"/>
                </a:solidFill>
                <a:latin typeface="华文楷体" panose="02010600040101010101" pitchFamily="2" charset="-122"/>
                <a:ea typeface="华文楷体" panose="02010600040101010101" pitchFamily="2" charset="-122"/>
                <a:cs typeface="Times New Roman" pitchFamily="18" charset="0"/>
              </a:rPr>
              <a:t>风：</a:t>
            </a:r>
            <a:endParaRPr lang="zh-CN" altLang="en-US" sz="3200" dirty="0">
              <a:solidFill>
                <a:srgbClr val="FF0000"/>
              </a:solidFill>
            </a:endParaRPr>
          </a:p>
        </p:txBody>
      </p:sp>
      <p:sp>
        <p:nvSpPr>
          <p:cNvPr id="13" name="矩形 12"/>
          <p:cNvSpPr/>
          <p:nvPr/>
        </p:nvSpPr>
        <p:spPr>
          <a:xfrm>
            <a:off x="837235" y="5697973"/>
            <a:ext cx="1415772" cy="584775"/>
          </a:xfrm>
          <a:prstGeom prst="rect">
            <a:avLst/>
          </a:prstGeom>
        </p:spPr>
        <p:txBody>
          <a:bodyPr wrap="none">
            <a:spAutoFit/>
          </a:bodyPr>
          <a:lstStyle/>
          <a:p>
            <a:r>
              <a:rPr lang="zh-CN" altLang="en-US" sz="3200" b="1" dirty="0" smtClean="0">
                <a:solidFill>
                  <a:srgbClr val="FF0000"/>
                </a:solidFill>
                <a:latin typeface="华文楷体" panose="02010600040101010101" pitchFamily="2" charset="-122"/>
                <a:ea typeface="华文楷体" panose="02010600040101010101" pitchFamily="2" charset="-122"/>
                <a:cs typeface="Times New Roman" pitchFamily="18" charset="0"/>
              </a:rPr>
              <a:t>黎明：</a:t>
            </a:r>
            <a:endParaRPr lang="zh-CN" altLang="en-US" sz="3200" dirty="0">
              <a:solidFill>
                <a:srgbClr val="FF0000"/>
              </a:solidFill>
            </a:endParaRPr>
          </a:p>
        </p:txBody>
      </p:sp>
      <p:sp>
        <p:nvSpPr>
          <p:cNvPr id="14" name="矩形 13"/>
          <p:cNvSpPr/>
          <p:nvPr/>
        </p:nvSpPr>
        <p:spPr>
          <a:xfrm>
            <a:off x="2253204" y="3768989"/>
            <a:ext cx="2646878" cy="584775"/>
          </a:xfrm>
          <a:prstGeom prst="rect">
            <a:avLst/>
          </a:prstGeom>
        </p:spPr>
        <p:txBody>
          <a:bodyPr wrap="none">
            <a:spAutoFit/>
          </a:bodyPr>
          <a:lstStyle/>
          <a:p>
            <a:r>
              <a:rPr lang="zh-CN" altLang="en-US" sz="3200" b="1" dirty="0">
                <a:solidFill>
                  <a:srgbClr val="FF0000"/>
                </a:solidFill>
                <a:latin typeface="华文楷体" panose="02010600040101010101" pitchFamily="2" charset="-122"/>
                <a:ea typeface="华文楷体" panose="02010600040101010101" pitchFamily="2" charset="-122"/>
                <a:cs typeface="Times New Roman" pitchFamily="18" charset="0"/>
              </a:rPr>
              <a:t>象征祖国大地</a:t>
            </a:r>
            <a:endParaRPr lang="zh-CN" altLang="en-US" sz="3200" b="1" dirty="0">
              <a:solidFill>
                <a:srgbClr val="FF0000"/>
              </a:solidFill>
              <a:latin typeface="华文楷体" panose="02010600040101010101" pitchFamily="2" charset="-122"/>
              <a:ea typeface="华文楷体" panose="02010600040101010101" pitchFamily="2" charset="-122"/>
              <a:cs typeface="Times New Roman" pitchFamily="18" charset="0"/>
            </a:endParaRPr>
          </a:p>
        </p:txBody>
      </p:sp>
      <p:sp>
        <p:nvSpPr>
          <p:cNvPr id="15" name="矩形 14"/>
          <p:cNvSpPr/>
          <p:nvPr/>
        </p:nvSpPr>
        <p:spPr>
          <a:xfrm>
            <a:off x="2283184" y="4728359"/>
            <a:ext cx="5519460" cy="584775"/>
          </a:xfrm>
          <a:prstGeom prst="rect">
            <a:avLst/>
          </a:prstGeom>
        </p:spPr>
        <p:txBody>
          <a:bodyPr wrap="none">
            <a:spAutoFit/>
          </a:bodyPr>
          <a:lstStyle/>
          <a:p>
            <a:r>
              <a:rPr lang="zh-CN" altLang="en-US" sz="3200" b="1" dirty="0" smtClean="0">
                <a:solidFill>
                  <a:srgbClr val="FF0000"/>
                </a:solidFill>
                <a:latin typeface="华文楷体" panose="02010600040101010101" pitchFamily="2" charset="-122"/>
                <a:ea typeface="华文楷体" panose="02010600040101010101" pitchFamily="2" charset="-122"/>
                <a:cs typeface="Times New Roman" pitchFamily="18" charset="0"/>
              </a:rPr>
              <a:t>象征中国人民不屈不挠的精神</a:t>
            </a:r>
            <a:endParaRPr lang="zh-CN" altLang="en-US" sz="3200" b="1" dirty="0">
              <a:solidFill>
                <a:srgbClr val="FF0000"/>
              </a:solidFill>
              <a:latin typeface="华文楷体" panose="02010600040101010101" pitchFamily="2" charset="-122"/>
              <a:ea typeface="华文楷体" panose="02010600040101010101" pitchFamily="2" charset="-122"/>
              <a:cs typeface="Times New Roman" pitchFamily="18" charset="0"/>
            </a:endParaRPr>
          </a:p>
        </p:txBody>
      </p:sp>
      <p:sp>
        <p:nvSpPr>
          <p:cNvPr id="16" name="矩形 15"/>
          <p:cNvSpPr/>
          <p:nvPr/>
        </p:nvSpPr>
        <p:spPr>
          <a:xfrm>
            <a:off x="2253203" y="5687730"/>
            <a:ext cx="5519460" cy="584775"/>
          </a:xfrm>
          <a:prstGeom prst="rect">
            <a:avLst/>
          </a:prstGeom>
        </p:spPr>
        <p:txBody>
          <a:bodyPr wrap="none">
            <a:spAutoFit/>
          </a:bodyPr>
          <a:lstStyle/>
          <a:p>
            <a:r>
              <a:rPr lang="zh-CN" altLang="en-US" sz="3200" b="1" dirty="0" smtClean="0">
                <a:solidFill>
                  <a:srgbClr val="FF0000"/>
                </a:solidFill>
                <a:latin typeface="华文楷体" panose="02010600040101010101" pitchFamily="2" charset="-122"/>
                <a:ea typeface="华文楷体" panose="02010600040101010101" pitchFamily="2" charset="-122"/>
                <a:cs typeface="Times New Roman" pitchFamily="18" charset="0"/>
              </a:rPr>
              <a:t>象征充满生机和希望的解放区</a:t>
            </a:r>
            <a:endParaRPr lang="zh-CN" altLang="en-US" sz="3200" b="1" dirty="0">
              <a:solidFill>
                <a:srgbClr val="FF000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400667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800" decel="100000"/>
                                        <p:tgtEl>
                                          <p:spTgt spid="11"/>
                                        </p:tgtEl>
                                      </p:cBhvr>
                                    </p:animEffect>
                                    <p:anim calcmode="lin" valueType="num">
                                      <p:cBhvr>
                                        <p:cTn id="16" dur="800" decel="100000" fill="hold"/>
                                        <p:tgtEl>
                                          <p:spTgt spid="11"/>
                                        </p:tgtEl>
                                        <p:attrNameLst>
                                          <p:attrName>style.rotation</p:attrName>
                                        </p:attrNameLst>
                                      </p:cBhvr>
                                      <p:tavLst>
                                        <p:tav tm="0">
                                          <p:val>
                                            <p:fltVal val="-90"/>
                                          </p:val>
                                        </p:tav>
                                        <p:tav tm="100000">
                                          <p:val>
                                            <p:fltVal val="0"/>
                                          </p:val>
                                        </p:tav>
                                      </p:tavLst>
                                    </p:anim>
                                    <p:anim calcmode="lin" valueType="num">
                                      <p:cBhvr>
                                        <p:cTn id="17" dur="800" decel="100000" fill="hold"/>
                                        <p:tgtEl>
                                          <p:spTgt spid="11"/>
                                        </p:tgtEl>
                                        <p:attrNameLst>
                                          <p:attrName>ppt_x</p:attrName>
                                        </p:attrNameLst>
                                      </p:cBhvr>
                                      <p:tavLst>
                                        <p:tav tm="0">
                                          <p:val>
                                            <p:strVal val="#ppt_x+0.4"/>
                                          </p:val>
                                        </p:tav>
                                        <p:tav tm="100000">
                                          <p:val>
                                            <p:strVal val="#ppt_x-0.05"/>
                                          </p:val>
                                        </p:tav>
                                      </p:tavLst>
                                    </p:anim>
                                    <p:anim calcmode="lin" valueType="num">
                                      <p:cBhvr>
                                        <p:cTn id="18" dur="800" decel="100000" fill="hold"/>
                                        <p:tgtEl>
                                          <p:spTgt spid="1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800" decel="100000"/>
                                        <p:tgtEl>
                                          <p:spTgt spid="12"/>
                                        </p:tgtEl>
                                      </p:cBhvr>
                                    </p:animEffect>
                                    <p:anim calcmode="lin" valueType="num">
                                      <p:cBhvr>
                                        <p:cTn id="32" dur="800" decel="100000" fill="hold"/>
                                        <p:tgtEl>
                                          <p:spTgt spid="12"/>
                                        </p:tgtEl>
                                        <p:attrNameLst>
                                          <p:attrName>style.rotation</p:attrName>
                                        </p:attrNameLst>
                                      </p:cBhvr>
                                      <p:tavLst>
                                        <p:tav tm="0">
                                          <p:val>
                                            <p:fltVal val="-90"/>
                                          </p:val>
                                        </p:tav>
                                        <p:tav tm="100000">
                                          <p:val>
                                            <p:fltVal val="0"/>
                                          </p:val>
                                        </p:tav>
                                      </p:tavLst>
                                    </p:anim>
                                    <p:anim calcmode="lin" valueType="num">
                                      <p:cBhvr>
                                        <p:cTn id="33" dur="800" decel="100000" fill="hold"/>
                                        <p:tgtEl>
                                          <p:spTgt spid="12"/>
                                        </p:tgtEl>
                                        <p:attrNameLst>
                                          <p:attrName>ppt_x</p:attrName>
                                        </p:attrNameLst>
                                      </p:cBhvr>
                                      <p:tavLst>
                                        <p:tav tm="0">
                                          <p:val>
                                            <p:strVal val="#ppt_x+0.4"/>
                                          </p:val>
                                        </p:tav>
                                        <p:tav tm="100000">
                                          <p:val>
                                            <p:strVal val="#ppt_x-0.05"/>
                                          </p:val>
                                        </p:tav>
                                      </p:tavLst>
                                    </p:anim>
                                    <p:anim calcmode="lin" valueType="num">
                                      <p:cBhvr>
                                        <p:cTn id="34" dur="800" decel="100000" fill="hold"/>
                                        <p:tgtEl>
                                          <p:spTgt spid="12"/>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800" decel="100000"/>
                                        <p:tgtEl>
                                          <p:spTgt spid="13"/>
                                        </p:tgtEl>
                                      </p:cBhvr>
                                    </p:animEffect>
                                    <p:anim calcmode="lin" valueType="num">
                                      <p:cBhvr>
                                        <p:cTn id="40" dur="800" decel="100000" fill="hold"/>
                                        <p:tgtEl>
                                          <p:spTgt spid="13"/>
                                        </p:tgtEl>
                                        <p:attrNameLst>
                                          <p:attrName>style.rotation</p:attrName>
                                        </p:attrNameLst>
                                      </p:cBhvr>
                                      <p:tavLst>
                                        <p:tav tm="0">
                                          <p:val>
                                            <p:fltVal val="-90"/>
                                          </p:val>
                                        </p:tav>
                                        <p:tav tm="100000">
                                          <p:val>
                                            <p:fltVal val="0"/>
                                          </p:val>
                                        </p:tav>
                                      </p:tavLst>
                                    </p:anim>
                                    <p:anim calcmode="lin" valueType="num">
                                      <p:cBhvr>
                                        <p:cTn id="41" dur="800" decel="100000" fill="hold"/>
                                        <p:tgtEl>
                                          <p:spTgt spid="13"/>
                                        </p:tgtEl>
                                        <p:attrNameLst>
                                          <p:attrName>ppt_x</p:attrName>
                                        </p:attrNameLst>
                                      </p:cBhvr>
                                      <p:tavLst>
                                        <p:tav tm="0">
                                          <p:val>
                                            <p:strVal val="#ppt_x+0.4"/>
                                          </p:val>
                                        </p:tav>
                                        <p:tav tm="100000">
                                          <p:val>
                                            <p:strVal val="#ppt_x-0.05"/>
                                          </p:val>
                                        </p:tav>
                                      </p:tavLst>
                                    </p:anim>
                                    <p:anim calcmode="lin" valueType="num">
                                      <p:cBhvr>
                                        <p:cTn id="42" dur="800" decel="100000" fill="hold"/>
                                        <p:tgtEl>
                                          <p:spTgt spid="13"/>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arn(inVertical)">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p:bldP spid="12" grpId="0"/>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11" name="矩形 10"/>
          <p:cNvSpPr/>
          <p:nvPr/>
        </p:nvSpPr>
        <p:spPr>
          <a:xfrm>
            <a:off x="0" y="2890391"/>
            <a:ext cx="9173029" cy="1077218"/>
          </a:xfrm>
          <a:prstGeom prst="rect">
            <a:avLst/>
          </a:prstGeom>
        </p:spPr>
        <p:txBody>
          <a:bodyPr wrap="square">
            <a:spAutoFit/>
          </a:bodyPr>
          <a:lstStyle/>
          <a:p>
            <a:pPr>
              <a:defRPr/>
            </a:pPr>
            <a:r>
              <a:rPr lang="en-US" altLang="zh-CN" sz="3200" b="1" dirty="0" smtClean="0">
                <a:solidFill>
                  <a:srgbClr val="663300"/>
                </a:solidFill>
                <a:latin typeface="华文楷体" panose="02010600040101010101" pitchFamily="2" charset="-122"/>
                <a:ea typeface="华文楷体" panose="02010600040101010101" pitchFamily="2" charset="-122"/>
                <a:cs typeface="Times New Roman" pitchFamily="18" charset="0"/>
              </a:rPr>
              <a:t>(2)</a:t>
            </a:r>
            <a:r>
              <a:rPr lang="zh-CN" altLang="en-US" sz="3200" b="1" dirty="0" smtClean="0">
                <a:solidFill>
                  <a:srgbClr val="663300"/>
                </a:solidFill>
                <a:latin typeface="华文楷体" panose="02010600040101010101" pitchFamily="2" charset="-122"/>
                <a:ea typeface="华文楷体" panose="02010600040101010101" pitchFamily="2" charset="-122"/>
                <a:cs typeface="Times New Roman" pitchFamily="18" charset="0"/>
              </a:rPr>
              <a:t>、诗人对土地、河流、风和黎明的描写，蕴含了他怎样的思想感情？</a:t>
            </a:r>
            <a:endPar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2" name="圆角矩形 11"/>
          <p:cNvSpPr/>
          <p:nvPr/>
        </p:nvSpPr>
        <p:spPr>
          <a:xfrm>
            <a:off x="178108" y="4700199"/>
            <a:ext cx="5450610" cy="1257300"/>
          </a:xfrm>
          <a:prstGeom prst="roundRect">
            <a:avLst/>
          </a:prstGeom>
          <a:noFill/>
          <a:ln>
            <a:noFill/>
          </a:ln>
          <a:effectLst/>
          <a:scene3d>
            <a:camera prst="orthographicFront"/>
            <a:lightRig rig="threePt" dir="t"/>
          </a:scene3d>
          <a:sp3d>
            <a:bevelT w="114300" prst="artDeco"/>
          </a:sp3d>
        </p:spPr>
        <p:style>
          <a:lnRef idx="1">
            <a:schemeClr val="accent3"/>
          </a:lnRef>
          <a:fillRef idx="2">
            <a:schemeClr val="accent3"/>
          </a:fillRef>
          <a:effectRef idx="1">
            <a:schemeClr val="accent3"/>
          </a:effectRef>
          <a:fontRef idx="minor">
            <a:schemeClr val="dk1"/>
          </a:fontRef>
        </p:style>
        <p:txBody>
          <a:bodyPr rtlCol="0" anchor="ctr"/>
          <a:lstStyle/>
          <a:p>
            <a:pPr>
              <a:lnSpc>
                <a:spcPct val="120000"/>
              </a:lnSpc>
            </a:pPr>
            <a:r>
              <a:rPr lang="zh-CN" altLang="en-US" sz="2800" b="1" dirty="0" smtClean="0">
                <a:solidFill>
                  <a:srgbClr val="009999"/>
                </a:solidFill>
                <a:latin typeface="华文楷体" pitchFamily="2" charset="-122"/>
                <a:ea typeface="华文楷体" pitchFamily="2" charset="-122"/>
              </a:rPr>
              <a:t>        通过</a:t>
            </a:r>
            <a:r>
              <a:rPr lang="zh-CN" altLang="en-US" sz="2800" b="1" dirty="0">
                <a:solidFill>
                  <a:srgbClr val="009999"/>
                </a:solidFill>
                <a:latin typeface="华文楷体" pitchFamily="2" charset="-122"/>
                <a:ea typeface="华文楷体" pitchFamily="2" charset="-122"/>
              </a:rPr>
              <a:t>对土地、河流、风和黎明的描写</a:t>
            </a:r>
            <a:r>
              <a:rPr lang="zh-CN" altLang="en-US" sz="2800" b="1" dirty="0" smtClean="0">
                <a:solidFill>
                  <a:srgbClr val="009999"/>
                </a:solidFill>
                <a:latin typeface="华文楷体" pitchFamily="2" charset="-122"/>
                <a:ea typeface="华文楷体" pitchFamily="2" charset="-122"/>
              </a:rPr>
              <a:t>，表达</a:t>
            </a:r>
            <a:r>
              <a:rPr lang="zh-CN" altLang="en-US" sz="2800" b="1" dirty="0">
                <a:solidFill>
                  <a:srgbClr val="009999"/>
                </a:solidFill>
                <a:latin typeface="华文楷体" pitchFamily="2" charset="-122"/>
                <a:ea typeface="华文楷体" pitchFamily="2" charset="-122"/>
              </a:rPr>
              <a:t>了当时祖国大地遭受的苦难、人民的</a:t>
            </a:r>
            <a:r>
              <a:rPr lang="zh-CN" altLang="en-US" sz="2800" b="1" dirty="0" smtClean="0">
                <a:solidFill>
                  <a:srgbClr val="009999"/>
                </a:solidFill>
                <a:latin typeface="华文楷体" pitchFamily="2" charset="-122"/>
                <a:ea typeface="华文楷体" pitchFamily="2" charset="-122"/>
              </a:rPr>
              <a:t>悲愤和反抗以及</a:t>
            </a:r>
            <a:r>
              <a:rPr lang="zh-CN" altLang="en-US" sz="2800" b="1" dirty="0">
                <a:solidFill>
                  <a:srgbClr val="009999"/>
                </a:solidFill>
                <a:latin typeface="华文楷体" pitchFamily="2" charset="-122"/>
                <a:ea typeface="华文楷体" pitchFamily="2" charset="-122"/>
              </a:rPr>
              <a:t>对光明的向往和希冀</a:t>
            </a:r>
            <a:r>
              <a:rPr lang="zh-CN" altLang="en-US" sz="2800" b="1" dirty="0" smtClean="0">
                <a:solidFill>
                  <a:srgbClr val="009999"/>
                </a:solidFill>
                <a:latin typeface="华文楷体" pitchFamily="2" charset="-122"/>
                <a:ea typeface="华文楷体" pitchFamily="2" charset="-122"/>
              </a:rPr>
              <a:t>。表现了作者对祖国的热爱之情。</a:t>
            </a:r>
            <a:endParaRPr lang="zh-CN" altLang="en-US" sz="2800" b="1" dirty="0">
              <a:solidFill>
                <a:srgbClr val="009999"/>
              </a:solidFill>
              <a:latin typeface="华文楷体" pitchFamily="2" charset="-122"/>
              <a:ea typeface="华文楷体" pitchFamily="2" charset="-122"/>
            </a:endParaRPr>
          </a:p>
        </p:txBody>
      </p:sp>
      <p:pic>
        <p:nvPicPr>
          <p:cNvPr id="13" name="Picture 2" descr="C:\Documents and Settings\Administrator\桌面\timg (1).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28718" y="4141218"/>
            <a:ext cx="3176232" cy="2619829"/>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284799" y="2167508"/>
            <a:ext cx="2749471" cy="523798"/>
          </a:xfrm>
          <a:prstGeom prst="rect">
            <a:avLst/>
          </a:prstGeom>
        </p:spPr>
        <p:txBody>
          <a:bodyPr wrap="none">
            <a:spAutoFit/>
          </a:bodyPr>
          <a:lstStyle/>
          <a:p>
            <a:pPr algn="ctr">
              <a:lnSpc>
                <a:spcPts val="3000"/>
              </a:lnSpc>
              <a:defRPr/>
            </a:pPr>
            <a:r>
              <a:rPr lang="zh-CN" altLang="en-US" sz="4000" b="1" dirty="0">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dirty="0">
              <a:solidFill>
                <a:srgbClr val="00B05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52628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11" name="矩形 10"/>
          <p:cNvSpPr/>
          <p:nvPr/>
        </p:nvSpPr>
        <p:spPr>
          <a:xfrm>
            <a:off x="-22831" y="2795021"/>
            <a:ext cx="9173029" cy="1077218"/>
          </a:xfrm>
          <a:prstGeom prst="rect">
            <a:avLst/>
          </a:prstGeom>
        </p:spPr>
        <p:txBody>
          <a:bodyPr wrap="square">
            <a:spAutoFit/>
          </a:bodyPr>
          <a:lstStyle/>
          <a:p>
            <a:pPr>
              <a:defRPr/>
            </a:pPr>
            <a:r>
              <a:rPr lang="en-US" altLang="zh-CN" sz="3200" b="1" dirty="0" smtClean="0">
                <a:solidFill>
                  <a:srgbClr val="663300"/>
                </a:solidFill>
                <a:latin typeface="华文楷体" panose="02010600040101010101" pitchFamily="2" charset="-122"/>
                <a:ea typeface="华文楷体" panose="02010600040101010101" pitchFamily="2" charset="-122"/>
                <a:cs typeface="Times New Roman" pitchFamily="18" charset="0"/>
              </a:rPr>
              <a:t>(3)</a:t>
            </a:r>
            <a:r>
              <a:rPr lang="zh-CN" altLang="en-US" sz="3200" b="1" dirty="0" smtClean="0">
                <a:solidFill>
                  <a:srgbClr val="663300"/>
                </a:solidFill>
                <a:latin typeface="华文楷体" panose="02010600040101010101" pitchFamily="2" charset="-122"/>
                <a:ea typeface="华文楷体" panose="02010600040101010101" pitchFamily="2" charset="-122"/>
                <a:cs typeface="Times New Roman" pitchFamily="18" charset="0"/>
              </a:rPr>
              <a:t>、诗中哪两句直接抒发了“我”对“这土地”的热爱之情？</a:t>
            </a:r>
            <a:endPar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2" name="矩形 11"/>
          <p:cNvSpPr/>
          <p:nvPr/>
        </p:nvSpPr>
        <p:spPr>
          <a:xfrm>
            <a:off x="4654066" y="3828125"/>
            <a:ext cx="4036856" cy="3046988"/>
          </a:xfrm>
          <a:prstGeom prst="rect">
            <a:avLst/>
          </a:prstGeom>
        </p:spPr>
        <p:txBody>
          <a:bodyPr wrap="square">
            <a:spAutoFit/>
          </a:bodyPr>
          <a:lstStyle/>
          <a:p>
            <a:pPr>
              <a:lnSpc>
                <a:spcPct val="150000"/>
              </a:lnSpc>
            </a:pPr>
            <a:r>
              <a:rPr kumimoji="1" lang="zh-CN" altLang="en-US" sz="3200" b="1" dirty="0" smtClean="0">
                <a:solidFill>
                  <a:srgbClr val="C00000"/>
                </a:solidFill>
                <a:latin typeface="华文楷体" pitchFamily="2" charset="-122"/>
                <a:ea typeface="华文楷体" pitchFamily="2" charset="-122"/>
              </a:rPr>
              <a:t>为什么我</a:t>
            </a:r>
            <a:r>
              <a:rPr kumimoji="1" lang="zh-CN" altLang="en-US" sz="3200" b="1" dirty="0">
                <a:solidFill>
                  <a:srgbClr val="C00000"/>
                </a:solidFill>
                <a:latin typeface="华文楷体" pitchFamily="2" charset="-122"/>
                <a:ea typeface="华文楷体" pitchFamily="2" charset="-122"/>
              </a:rPr>
              <a:t>的</a:t>
            </a:r>
            <a:r>
              <a:rPr kumimoji="1" lang="zh-CN" altLang="en-US" sz="3200" b="1" dirty="0" smtClean="0">
                <a:solidFill>
                  <a:srgbClr val="C00000"/>
                </a:solidFill>
                <a:latin typeface="华文楷体" pitchFamily="2" charset="-122"/>
                <a:ea typeface="华文楷体" pitchFamily="2" charset="-122"/>
              </a:rPr>
              <a:t>眼里常</a:t>
            </a:r>
            <a:r>
              <a:rPr kumimoji="1" lang="zh-CN" altLang="en-US" sz="3200" b="1" dirty="0">
                <a:solidFill>
                  <a:srgbClr val="C00000"/>
                </a:solidFill>
                <a:latin typeface="华文楷体" pitchFamily="2" charset="-122"/>
                <a:ea typeface="华文楷体" pitchFamily="2" charset="-122"/>
              </a:rPr>
              <a:t>含泪水？</a:t>
            </a:r>
          </a:p>
          <a:p>
            <a:pPr>
              <a:lnSpc>
                <a:spcPct val="150000"/>
              </a:lnSpc>
            </a:pPr>
            <a:r>
              <a:rPr kumimoji="1" lang="zh-CN" altLang="en-US" sz="3200" b="1" dirty="0" smtClean="0">
                <a:solidFill>
                  <a:srgbClr val="C00000"/>
                </a:solidFill>
                <a:latin typeface="华文楷体" pitchFamily="2" charset="-122"/>
                <a:ea typeface="华文楷体" pitchFamily="2" charset="-122"/>
              </a:rPr>
              <a:t>因为我</a:t>
            </a:r>
            <a:r>
              <a:rPr kumimoji="1" lang="zh-CN" altLang="en-US" sz="3200" b="1" dirty="0">
                <a:solidFill>
                  <a:srgbClr val="C00000"/>
                </a:solidFill>
                <a:latin typeface="华文楷体" pitchFamily="2" charset="-122"/>
                <a:ea typeface="华文楷体" pitchFamily="2" charset="-122"/>
              </a:rPr>
              <a:t>对这</a:t>
            </a:r>
            <a:r>
              <a:rPr kumimoji="1" lang="zh-CN" altLang="en-US" sz="3200" b="1" dirty="0" smtClean="0">
                <a:solidFill>
                  <a:srgbClr val="C00000"/>
                </a:solidFill>
                <a:latin typeface="华文楷体" pitchFamily="2" charset="-122"/>
                <a:ea typeface="华文楷体" pitchFamily="2" charset="-122"/>
              </a:rPr>
              <a:t>土地爱</a:t>
            </a:r>
            <a:r>
              <a:rPr kumimoji="1" lang="zh-CN" altLang="en-US" sz="3200" b="1" dirty="0">
                <a:solidFill>
                  <a:srgbClr val="C00000"/>
                </a:solidFill>
                <a:latin typeface="华文楷体" pitchFamily="2" charset="-122"/>
                <a:ea typeface="华文楷体" pitchFamily="2" charset="-122"/>
              </a:rPr>
              <a:t>得深沉</a:t>
            </a:r>
            <a:r>
              <a:rPr kumimoji="1" lang="en-US" altLang="zh-CN" sz="3200" b="1" dirty="0">
                <a:solidFill>
                  <a:srgbClr val="C00000"/>
                </a:solidFill>
                <a:latin typeface="华文楷体" pitchFamily="2" charset="-122"/>
                <a:ea typeface="华文楷体" pitchFamily="2" charset="-122"/>
              </a:rPr>
              <a:t>……</a:t>
            </a:r>
            <a:endParaRPr kumimoji="1" lang="en-US" altLang="zh-CN" sz="3200" b="1" dirty="0">
              <a:solidFill>
                <a:srgbClr val="C00000"/>
              </a:solidFill>
              <a:latin typeface="华文楷体" pitchFamily="2" charset="-122"/>
              <a:ea typeface="华文楷体" pitchFamily="2" charset="-122"/>
            </a:endParaRPr>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896" y="4096622"/>
            <a:ext cx="3745911" cy="2761378"/>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3284799" y="2167508"/>
            <a:ext cx="2749471" cy="523798"/>
          </a:xfrm>
          <a:prstGeom prst="rect">
            <a:avLst/>
          </a:prstGeom>
        </p:spPr>
        <p:txBody>
          <a:bodyPr wrap="none">
            <a:spAutoFit/>
          </a:bodyPr>
          <a:lstStyle/>
          <a:p>
            <a:pPr algn="ctr">
              <a:lnSpc>
                <a:spcPts val="3000"/>
              </a:lnSpc>
              <a:defRPr/>
            </a:pPr>
            <a:r>
              <a:rPr lang="zh-CN" altLang="en-US" sz="4000" b="1" dirty="0">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dirty="0">
              <a:solidFill>
                <a:srgbClr val="00B05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61021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800" decel="100000"/>
                                        <p:tgtEl>
                                          <p:spTgt spid="13"/>
                                        </p:tgtEl>
                                      </p:cBhvr>
                                    </p:animEffect>
                                    <p:anim calcmode="lin" valueType="num">
                                      <p:cBhvr>
                                        <p:cTn id="14" dur="800" decel="100000" fill="hold"/>
                                        <p:tgtEl>
                                          <p:spTgt spid="13"/>
                                        </p:tgtEl>
                                        <p:attrNameLst>
                                          <p:attrName>style.rotation</p:attrName>
                                        </p:attrNameLst>
                                      </p:cBhvr>
                                      <p:tavLst>
                                        <p:tav tm="0">
                                          <p:val>
                                            <p:fltVal val="-90"/>
                                          </p:val>
                                        </p:tav>
                                        <p:tav tm="100000">
                                          <p:val>
                                            <p:fltVal val="0"/>
                                          </p:val>
                                        </p:tav>
                                      </p:tavLst>
                                    </p:anim>
                                    <p:anim calcmode="lin" valueType="num">
                                      <p:cBhvr>
                                        <p:cTn id="15" dur="800" decel="100000" fill="hold"/>
                                        <p:tgtEl>
                                          <p:spTgt spid="13"/>
                                        </p:tgtEl>
                                        <p:attrNameLst>
                                          <p:attrName>ppt_x</p:attrName>
                                        </p:attrNameLst>
                                      </p:cBhvr>
                                      <p:tavLst>
                                        <p:tav tm="0">
                                          <p:val>
                                            <p:strVal val="#ppt_x+0.4"/>
                                          </p:val>
                                        </p:tav>
                                        <p:tav tm="100000">
                                          <p:val>
                                            <p:strVal val="#ppt_x-0.05"/>
                                          </p:val>
                                        </p:tav>
                                      </p:tavLst>
                                    </p:anim>
                                    <p:anim calcmode="lin" valueType="num">
                                      <p:cBhvr>
                                        <p:cTn id="16" dur="800" decel="100000" fill="hold"/>
                                        <p:tgtEl>
                                          <p:spTgt spid="13"/>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800" decel="100000"/>
                                        <p:tgtEl>
                                          <p:spTgt spid="12"/>
                                        </p:tgtEl>
                                      </p:cBhvr>
                                    </p:animEffect>
                                    <p:anim calcmode="lin" valueType="num">
                                      <p:cBhvr>
                                        <p:cTn id="22" dur="800" decel="100000" fill="hold"/>
                                        <p:tgtEl>
                                          <p:spTgt spid="12"/>
                                        </p:tgtEl>
                                        <p:attrNameLst>
                                          <p:attrName>style.rotation</p:attrName>
                                        </p:attrNameLst>
                                      </p:cBhvr>
                                      <p:tavLst>
                                        <p:tav tm="0">
                                          <p:val>
                                            <p:fltVal val="-90"/>
                                          </p:val>
                                        </p:tav>
                                        <p:tav tm="100000">
                                          <p:val>
                                            <p:fltVal val="0"/>
                                          </p:val>
                                        </p:tav>
                                      </p:tavLst>
                                    </p:anim>
                                    <p:anim calcmode="lin" valueType="num">
                                      <p:cBhvr>
                                        <p:cTn id="23" dur="800" decel="100000" fill="hold"/>
                                        <p:tgtEl>
                                          <p:spTgt spid="12"/>
                                        </p:tgtEl>
                                        <p:attrNameLst>
                                          <p:attrName>ppt_x</p:attrName>
                                        </p:attrNameLst>
                                      </p:cBhvr>
                                      <p:tavLst>
                                        <p:tav tm="0">
                                          <p:val>
                                            <p:strVal val="#ppt_x+0.4"/>
                                          </p:val>
                                        </p:tav>
                                        <p:tav tm="100000">
                                          <p:val>
                                            <p:strVal val="#ppt_x-0.05"/>
                                          </p:val>
                                        </p:tav>
                                      </p:tavLst>
                                    </p:anim>
                                    <p:anim calcmode="lin" valueType="num">
                                      <p:cBhvr>
                                        <p:cTn id="24" dur="800" decel="100000" fill="hold"/>
                                        <p:tgtEl>
                                          <p:spTgt spid="12"/>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2" name="矩形 1"/>
          <p:cNvSpPr/>
          <p:nvPr/>
        </p:nvSpPr>
        <p:spPr>
          <a:xfrm>
            <a:off x="-6575" y="2276872"/>
            <a:ext cx="7135287" cy="495200"/>
          </a:xfrm>
          <a:prstGeom prst="rect">
            <a:avLst/>
          </a:prstGeom>
        </p:spPr>
        <p:txBody>
          <a:bodyPr wrap="none">
            <a:spAutoFit/>
          </a:bodyPr>
          <a:lstStyle/>
          <a:p>
            <a:pPr>
              <a:lnSpc>
                <a:spcPts val="3000"/>
              </a:lnSpc>
              <a:defRPr/>
            </a:pP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阅读下面诗歌，完成（</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1</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4</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0" name="矩形 9"/>
          <p:cNvSpPr/>
          <p:nvPr/>
        </p:nvSpPr>
        <p:spPr>
          <a:xfrm>
            <a:off x="0" y="2807026"/>
            <a:ext cx="4320480" cy="3970318"/>
          </a:xfrm>
          <a:prstGeom prst="rect">
            <a:avLst/>
          </a:prstGeom>
        </p:spPr>
        <p:txBody>
          <a:bodyPr wrap="square">
            <a:spAutoFit/>
          </a:bodyPr>
          <a:lstStyle/>
          <a:p>
            <a:pPr>
              <a:defRPr/>
            </a:pPr>
            <a:r>
              <a:rPr lang="zh-CN" altLang="en-US" sz="2800" b="1" dirty="0" smtClean="0">
                <a:solidFill>
                  <a:srgbClr val="006600"/>
                </a:solidFill>
                <a:latin typeface="华文楷体" panose="02010600040101010101" pitchFamily="2" charset="-122"/>
                <a:ea typeface="华文楷体" panose="02010600040101010101" pitchFamily="2" charset="-122"/>
              </a:rPr>
              <a:t>            礁石</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一个浪，一个浪</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无休止地扑过来</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每一个浪都在它脚下</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被打成沫，散开</a:t>
            </a:r>
            <a:r>
              <a:rPr lang="en-US" altLang="zh-CN" sz="2800" b="1" dirty="0">
                <a:solidFill>
                  <a:srgbClr val="006600"/>
                </a:solidFill>
                <a:latin typeface="华文楷体" panose="02010600040101010101" pitchFamily="2" charset="-122"/>
                <a:ea typeface="华文楷体" panose="02010600040101010101" pitchFamily="2" charset="-122"/>
              </a:rPr>
              <a:t>……</a:t>
            </a:r>
          </a:p>
          <a:p>
            <a:pPr>
              <a:defRPr/>
            </a:pPr>
            <a:r>
              <a:rPr lang="zh-CN" altLang="en-US" sz="2800" b="1" dirty="0">
                <a:solidFill>
                  <a:srgbClr val="006600"/>
                </a:solidFill>
                <a:latin typeface="华文楷体" panose="02010600040101010101" pitchFamily="2" charset="-122"/>
                <a:ea typeface="华文楷体" panose="02010600040101010101" pitchFamily="2" charset="-122"/>
              </a:rPr>
              <a:t>它的脸上和身上</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像刀砍过一样</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但它依然站在那里</a:t>
            </a:r>
            <a:endParaRPr lang="en-US" altLang="zh-CN" sz="2800" b="1" dirty="0">
              <a:solidFill>
                <a:srgbClr val="006600"/>
              </a:solidFill>
              <a:latin typeface="华文楷体" panose="02010600040101010101" pitchFamily="2" charset="-122"/>
              <a:ea typeface="华文楷体" panose="02010600040101010101" pitchFamily="2" charset="-122"/>
            </a:endParaRPr>
          </a:p>
          <a:p>
            <a:pPr>
              <a:defRPr/>
            </a:pPr>
            <a:r>
              <a:rPr lang="zh-CN" altLang="en-US" sz="2800" b="1" dirty="0">
                <a:solidFill>
                  <a:srgbClr val="006600"/>
                </a:solidFill>
                <a:latin typeface="华文楷体" panose="02010600040101010101" pitchFamily="2" charset="-122"/>
                <a:ea typeface="华文楷体" panose="02010600040101010101" pitchFamily="2" charset="-122"/>
              </a:rPr>
              <a:t>含着微笑，看着海洋</a:t>
            </a:r>
            <a:r>
              <a:rPr lang="en-US" altLang="zh-CN" sz="2800" b="1" dirty="0">
                <a:solidFill>
                  <a:srgbClr val="006600"/>
                </a:solidFill>
                <a:latin typeface="华文楷体" panose="02010600040101010101" pitchFamily="2" charset="-122"/>
                <a:ea typeface="华文楷体" panose="02010600040101010101" pitchFamily="2" charset="-122"/>
              </a:rPr>
              <a:t>……</a:t>
            </a:r>
          </a:p>
        </p:txBody>
      </p:sp>
      <p:pic>
        <p:nvPicPr>
          <p:cNvPr id="1026" name="Picture 2" descr="C:\Users\admin\Desktop\timg.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745627" y="2964148"/>
            <a:ext cx="5290870" cy="3656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643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0-#ppt_w/2"/>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9" name="矩形 8"/>
          <p:cNvSpPr/>
          <p:nvPr/>
        </p:nvSpPr>
        <p:spPr>
          <a:xfrm>
            <a:off x="-6575" y="2276872"/>
            <a:ext cx="7135287" cy="495200"/>
          </a:xfrm>
          <a:prstGeom prst="rect">
            <a:avLst/>
          </a:prstGeom>
        </p:spPr>
        <p:txBody>
          <a:bodyPr wrap="none">
            <a:spAutoFit/>
          </a:bodyPr>
          <a:lstStyle/>
          <a:p>
            <a:pPr>
              <a:lnSpc>
                <a:spcPts val="3000"/>
              </a:lnSpc>
              <a:defRPr/>
            </a:pP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阅读下面诗歌，完成（</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1</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4</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0" name="矩形 9"/>
          <p:cNvSpPr/>
          <p:nvPr/>
        </p:nvSpPr>
        <p:spPr>
          <a:xfrm>
            <a:off x="-6575" y="3335034"/>
            <a:ext cx="6532558" cy="475964"/>
          </a:xfrm>
          <a:prstGeom prst="rect">
            <a:avLst/>
          </a:prstGeom>
        </p:spPr>
        <p:txBody>
          <a:bodyPr wrap="none">
            <a:spAutoFit/>
          </a:bodyPr>
          <a:lstStyle/>
          <a:p>
            <a:pPr>
              <a:lnSpc>
                <a:spcPts val="2800"/>
              </a:lnSpc>
            </a:pP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dirty="0">
                <a:solidFill>
                  <a:srgbClr val="663300"/>
                </a:solidFill>
                <a:latin typeface="华文楷体" panose="02010600040101010101" pitchFamily="2" charset="-122"/>
                <a:ea typeface="华文楷体" panose="02010600040101010101" pitchFamily="2" charset="-122"/>
                <a:cs typeface="Times New Roman" pitchFamily="18" charset="0"/>
              </a:rPr>
              <a:t>1</a:t>
            </a: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）诗中的</a:t>
            </a:r>
            <a:r>
              <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礁石</a:t>
            </a:r>
            <a:r>
              <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象征了什么？</a:t>
            </a:r>
            <a:endPar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1" name="矩形 10"/>
          <p:cNvSpPr/>
          <p:nvPr/>
        </p:nvSpPr>
        <p:spPr>
          <a:xfrm>
            <a:off x="557204" y="3955014"/>
            <a:ext cx="8352928" cy="584775"/>
          </a:xfrm>
          <a:prstGeom prst="rect">
            <a:avLst/>
          </a:prstGeom>
        </p:spPr>
        <p:txBody>
          <a:bodyPr wrap="square">
            <a:spAutoFit/>
          </a:bodyPr>
          <a:lstStyle/>
          <a:p>
            <a:r>
              <a:rPr lang="zh-CN" altLang="en-US" sz="3200" b="1" dirty="0" smtClean="0">
                <a:solidFill>
                  <a:srgbClr val="FF00FF"/>
                </a:solidFill>
                <a:latin typeface="华文楷体" panose="02010600040101010101" pitchFamily="2" charset="-122"/>
                <a:ea typeface="华文楷体" panose="02010600040101010101" pitchFamily="2" charset="-122"/>
                <a:cs typeface="Times New Roman" pitchFamily="18" charset="0"/>
              </a:rPr>
              <a:t>象征</a:t>
            </a:r>
            <a:r>
              <a:rPr lang="zh-CN" altLang="en-US" sz="3200" b="1" dirty="0">
                <a:solidFill>
                  <a:srgbClr val="FF00FF"/>
                </a:solidFill>
                <a:latin typeface="华文楷体" panose="02010600040101010101" pitchFamily="2" charset="-122"/>
                <a:ea typeface="华文楷体" panose="02010600040101010101" pitchFamily="2" charset="-122"/>
                <a:cs typeface="Times New Roman" pitchFamily="18" charset="0"/>
              </a:rPr>
              <a:t>了敢于面对一切厄运而又顽强不屈的人。</a:t>
            </a:r>
          </a:p>
        </p:txBody>
      </p:sp>
      <p:sp>
        <p:nvSpPr>
          <p:cNvPr id="12" name="矩形 11"/>
          <p:cNvSpPr/>
          <p:nvPr/>
        </p:nvSpPr>
        <p:spPr>
          <a:xfrm>
            <a:off x="0" y="5218666"/>
            <a:ext cx="5711820" cy="475964"/>
          </a:xfrm>
          <a:prstGeom prst="rect">
            <a:avLst/>
          </a:prstGeom>
        </p:spPr>
        <p:txBody>
          <a:bodyPr wrap="none">
            <a:spAutoFit/>
          </a:bodyPr>
          <a:lstStyle/>
          <a:p>
            <a:pPr>
              <a:lnSpc>
                <a:spcPts val="2800"/>
              </a:lnSpc>
            </a:pP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dirty="0">
                <a:solidFill>
                  <a:srgbClr val="663300"/>
                </a:solidFill>
                <a:latin typeface="华文楷体" panose="02010600040101010101" pitchFamily="2" charset="-122"/>
                <a:ea typeface="华文楷体" panose="02010600040101010101" pitchFamily="2" charset="-122"/>
                <a:cs typeface="Times New Roman" pitchFamily="18" charset="0"/>
              </a:rPr>
              <a:t>2</a:t>
            </a: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）诗运用了哪些修辞手法？</a:t>
            </a:r>
          </a:p>
        </p:txBody>
      </p:sp>
      <p:sp>
        <p:nvSpPr>
          <p:cNvPr id="13" name="矩形 12"/>
          <p:cNvSpPr/>
          <p:nvPr/>
        </p:nvSpPr>
        <p:spPr>
          <a:xfrm>
            <a:off x="624948" y="5980449"/>
            <a:ext cx="3467616" cy="584775"/>
          </a:xfrm>
          <a:prstGeom prst="rect">
            <a:avLst/>
          </a:prstGeom>
        </p:spPr>
        <p:txBody>
          <a:bodyPr wrap="none">
            <a:spAutoFit/>
          </a:bodyPr>
          <a:lstStyle/>
          <a:p>
            <a:r>
              <a:rPr lang="zh-CN" altLang="en-US" sz="3200" b="1" dirty="0">
                <a:solidFill>
                  <a:srgbClr val="FF00FF"/>
                </a:solidFill>
                <a:latin typeface="华文楷体" panose="02010600040101010101" pitchFamily="2" charset="-122"/>
                <a:ea typeface="华文楷体" panose="02010600040101010101" pitchFamily="2" charset="-122"/>
                <a:cs typeface="Times New Roman" pitchFamily="18" charset="0"/>
              </a:rPr>
              <a:t>拟人、比喻、对偶</a:t>
            </a:r>
          </a:p>
        </p:txBody>
      </p:sp>
    </p:spTree>
    <p:extLst>
      <p:ext uri="{BB962C8B-B14F-4D97-AF65-F5344CB8AC3E}">
        <p14:creationId xmlns:p14="http://schemas.microsoft.com/office/powerpoint/2010/main" val="386538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4"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0066"/>
                  </a:solidFill>
                  <a:latin typeface="华文琥珀" pitchFamily="2" charset="-122"/>
                  <a:ea typeface="华文琥珀" pitchFamily="2" charset="-122"/>
                </a:rPr>
                <a:t>课堂练习</a:t>
              </a:r>
              <a:endParaRPr lang="zh-CN" altLang="en-US" sz="6000" cap="none" spc="0" dirty="0">
                <a:ln w="11430"/>
                <a:solidFill>
                  <a:srgbClr val="660066"/>
                </a:solidFill>
                <a:latin typeface="华文琥珀" pitchFamily="2" charset="-122"/>
                <a:ea typeface="华文琥珀" pitchFamily="2" charset="-122"/>
              </a:endParaRPr>
            </a:p>
          </p:txBody>
        </p:sp>
      </p:grpSp>
      <p:sp>
        <p:nvSpPr>
          <p:cNvPr id="9" name="矩形 8"/>
          <p:cNvSpPr/>
          <p:nvPr/>
        </p:nvSpPr>
        <p:spPr>
          <a:xfrm>
            <a:off x="-6575" y="2276872"/>
            <a:ext cx="7135287" cy="495200"/>
          </a:xfrm>
          <a:prstGeom prst="rect">
            <a:avLst/>
          </a:prstGeom>
        </p:spPr>
        <p:txBody>
          <a:bodyPr wrap="none">
            <a:spAutoFit/>
          </a:bodyPr>
          <a:lstStyle/>
          <a:p>
            <a:pPr>
              <a:lnSpc>
                <a:spcPts val="3000"/>
              </a:lnSpc>
              <a:defRPr/>
            </a:pP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阅读下面诗歌，完成（</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1</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rPr>
              <a:t>4</a:t>
            </a:r>
            <a:r>
              <a:rPr lang="zh-CN" altLang="en-US" sz="3200" b="1" dirty="0">
                <a:solidFill>
                  <a:srgbClr val="0000FF"/>
                </a:solidFill>
                <a:latin typeface="华文楷体" panose="02010600040101010101" pitchFamily="2" charset="-122"/>
                <a:ea typeface="华文楷体" panose="02010600040101010101" pitchFamily="2" charset="-122"/>
                <a:cs typeface="Times New Roman" pitchFamily="18" charset="0"/>
              </a:rPr>
              <a:t>）题。</a:t>
            </a:r>
            <a:endParaRPr lang="en-US" altLang="zh-CN" sz="3200" b="1" dirty="0">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0" name="矩形 9"/>
          <p:cNvSpPr/>
          <p:nvPr/>
        </p:nvSpPr>
        <p:spPr>
          <a:xfrm>
            <a:off x="207" y="2977594"/>
            <a:ext cx="5301451" cy="475964"/>
          </a:xfrm>
          <a:prstGeom prst="rect">
            <a:avLst/>
          </a:prstGeom>
        </p:spPr>
        <p:txBody>
          <a:bodyPr wrap="none">
            <a:spAutoFit/>
          </a:bodyPr>
          <a:lstStyle/>
          <a:p>
            <a:pPr>
              <a:lnSpc>
                <a:spcPts val="2800"/>
              </a:lnSpc>
            </a:pP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dirty="0">
                <a:solidFill>
                  <a:srgbClr val="663300"/>
                </a:solidFill>
                <a:latin typeface="华文楷体" panose="02010600040101010101" pitchFamily="2" charset="-122"/>
                <a:ea typeface="华文楷体" panose="02010600040101010101" pitchFamily="2" charset="-122"/>
                <a:cs typeface="Times New Roman" pitchFamily="18" charset="0"/>
              </a:rPr>
              <a:t>3</a:t>
            </a: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）这首诗的主旨是什么？</a:t>
            </a:r>
            <a:endPar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1" name="矩形 10"/>
          <p:cNvSpPr/>
          <p:nvPr/>
        </p:nvSpPr>
        <p:spPr>
          <a:xfrm>
            <a:off x="1603962" y="3427031"/>
            <a:ext cx="6213211" cy="954107"/>
          </a:xfrm>
          <a:prstGeom prst="rect">
            <a:avLst/>
          </a:prstGeom>
        </p:spPr>
        <p:txBody>
          <a:bodyPr wrap="square">
            <a:spAutoFit/>
          </a:bodyPr>
          <a:lstStyle/>
          <a:p>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热情歌颂了面对厄运，仍然坚强不屈的乐观精神与豁达的胸襟。</a:t>
            </a:r>
          </a:p>
        </p:txBody>
      </p:sp>
      <p:sp>
        <p:nvSpPr>
          <p:cNvPr id="12" name="矩形 11"/>
          <p:cNvSpPr/>
          <p:nvPr/>
        </p:nvSpPr>
        <p:spPr>
          <a:xfrm>
            <a:off x="8600" y="4533434"/>
            <a:ext cx="8174033" cy="475964"/>
          </a:xfrm>
          <a:prstGeom prst="rect">
            <a:avLst/>
          </a:prstGeom>
        </p:spPr>
        <p:txBody>
          <a:bodyPr wrap="none">
            <a:spAutoFit/>
          </a:bodyPr>
          <a:lstStyle/>
          <a:p>
            <a:pPr>
              <a:lnSpc>
                <a:spcPts val="2800"/>
              </a:lnSpc>
            </a:pP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dirty="0">
                <a:solidFill>
                  <a:srgbClr val="663300"/>
                </a:solidFill>
                <a:latin typeface="华文楷体" panose="02010600040101010101" pitchFamily="2" charset="-122"/>
                <a:ea typeface="华文楷体" panose="02010600040101010101" pitchFamily="2" charset="-122"/>
                <a:cs typeface="Times New Roman" pitchFamily="18" charset="0"/>
              </a:rPr>
              <a:t>4</a:t>
            </a:r>
            <a:r>
              <a:rPr lang="zh-CN" altLang="en-US" sz="3200" b="1" dirty="0">
                <a:solidFill>
                  <a:srgbClr val="663300"/>
                </a:solidFill>
                <a:latin typeface="华文楷体" panose="02010600040101010101" pitchFamily="2" charset="-122"/>
                <a:ea typeface="华文楷体" panose="02010600040101010101" pitchFamily="2" charset="-122"/>
                <a:cs typeface="Times New Roman" pitchFamily="18" charset="0"/>
              </a:rPr>
              <a:t>）从内容和形式上分析一下本诗的特点。</a:t>
            </a:r>
            <a:endParaRPr lang="en-US" altLang="zh-CN" sz="3200" b="1" dirty="0">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3" name="矩形 12"/>
          <p:cNvSpPr/>
          <p:nvPr/>
        </p:nvSpPr>
        <p:spPr>
          <a:xfrm>
            <a:off x="-10948" y="5042118"/>
            <a:ext cx="9119330" cy="1815882"/>
          </a:xfrm>
          <a:prstGeom prst="rect">
            <a:avLst/>
          </a:prstGeom>
        </p:spPr>
        <p:txBody>
          <a:bodyPr wrap="square">
            <a:spAutoFit/>
          </a:bodyPr>
          <a:lstStyle/>
          <a:p>
            <a:pPr algn="just"/>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内容上：</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礁石</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一诗用了一种具体可感的形象表现了一种刚毅的精神。不具体描形而是重在绘神，写出了一种永存的景象。诗中修辞方法多种，又重在拟人，意蕴回味悠长。</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形式</a:t>
            </a:r>
            <a:r>
              <a:rPr lang="zh-CN" altLang="en-US" sz="2800" b="1" dirty="0" smtClean="0">
                <a:solidFill>
                  <a:srgbClr val="00B050"/>
                </a:solidFill>
                <a:latin typeface="华文楷体" panose="02010600040101010101" pitchFamily="2" charset="-122"/>
                <a:ea typeface="华文楷体" panose="02010600040101010101" pitchFamily="2" charset="-122"/>
                <a:cs typeface="Times New Roman" pitchFamily="18" charset="0"/>
              </a:rPr>
              <a:t>上：</a:t>
            </a:r>
            <a:r>
              <a:rPr lang="zh-CN" altLang="en-US" sz="2800" b="1" dirty="0" smtClean="0">
                <a:solidFill>
                  <a:srgbClr val="FF00FF"/>
                </a:solidFill>
                <a:latin typeface="华文楷体" panose="02010600040101010101" pitchFamily="2" charset="-122"/>
                <a:ea typeface="华文楷体" panose="02010600040101010101" pitchFamily="2" charset="-122"/>
                <a:cs typeface="Times New Roman" pitchFamily="18" charset="0"/>
              </a:rPr>
              <a:t>节律</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自由、灵活。</a:t>
            </a:r>
            <a:endParaRPr lang="zh-CN" altLang="zh-CN" sz="2800" b="1" dirty="0">
              <a:solidFill>
                <a:srgbClr val="FF00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38877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680"/>
            <a:ext cx="9144000" cy="689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9" name="矩形 11"/>
          <p:cNvSpPr>
            <a:spLocks noChangeArrowheads="1"/>
          </p:cNvSpPr>
          <p:nvPr/>
        </p:nvSpPr>
        <p:spPr bwMode="auto">
          <a:xfrm>
            <a:off x="209173" y="2986533"/>
            <a:ext cx="5962082" cy="388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defRPr/>
            </a:pPr>
            <a:r>
              <a:rPr lang="zh-CN" altLang="en-US" sz="2800" b="1" dirty="0" smtClean="0">
                <a:solidFill>
                  <a:srgbClr val="FF0000"/>
                </a:solidFill>
                <a:latin typeface="华文楷体" panose="02010600040101010101" pitchFamily="2" charset="-122"/>
                <a:ea typeface="华文楷体" panose="02010600040101010101" pitchFamily="2" charset="-122"/>
                <a:cs typeface="Times New Roman" pitchFamily="18" charset="0"/>
              </a:rPr>
              <a:t>写作背景：</a:t>
            </a:r>
            <a:r>
              <a:rPr lang="zh-CN" altLang="en-US" sz="2800" b="1" dirty="0" smtClean="0">
                <a:latin typeface="华文楷体" panose="02010600040101010101" pitchFamily="2" charset="-122"/>
                <a:ea typeface="华文楷体" panose="02010600040101010101" pitchFamily="2" charset="-122"/>
                <a:cs typeface="Times New Roman" pitchFamily="18" charset="0"/>
              </a:rPr>
              <a:t> </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抗日战争开始后，日本侵略军连续攻占了华北、华东、华南的广大地区，所到之处疯狂肆虐，妄图摧毁中国人民的抵抗意志。中国人民奋起抵抗，进行了不屈不挠的斗争。诗人在国土沦丧、民族危亡的关头，</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满怀对祖国的挚爱和对侵略者的仇恨</a:t>
            </a:r>
            <a:r>
              <a:rPr lang="zh-CN" altLang="en-US" sz="2800" b="1" dirty="0">
                <a:solidFill>
                  <a:srgbClr val="00B050"/>
                </a:solidFill>
                <a:latin typeface="华文楷体" panose="02010600040101010101" pitchFamily="2" charset="-122"/>
                <a:ea typeface="华文楷体" panose="02010600040101010101" pitchFamily="2" charset="-122"/>
                <a:cs typeface="Times New Roman" pitchFamily="18" charset="0"/>
              </a:rPr>
              <a:t>，写下了慷慨激昂的诗歌。</a:t>
            </a:r>
            <a:endParaRPr lang="en-US" altLang="zh-CN" sz="2800" b="1" dirty="0">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5" name="矩形 4"/>
          <p:cNvSpPr/>
          <p:nvPr/>
        </p:nvSpPr>
        <p:spPr>
          <a:xfrm>
            <a:off x="2994961" y="104518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内容概括</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6"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2" name="矩形 1"/>
          <p:cNvSpPr/>
          <p:nvPr/>
        </p:nvSpPr>
        <p:spPr>
          <a:xfrm>
            <a:off x="1892096" y="2060848"/>
            <a:ext cx="5468164" cy="705258"/>
          </a:xfrm>
          <a:prstGeom prst="rect">
            <a:avLst/>
          </a:prstGeom>
        </p:spPr>
        <p:txBody>
          <a:bodyPr wrap="none">
            <a:spAutoFit/>
          </a:bodyPr>
          <a:lstStyle/>
          <a:p>
            <a:pPr algn="ctr">
              <a:lnSpc>
                <a:spcPct val="135000"/>
              </a:lnSpc>
              <a:defRPr/>
            </a:pP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20</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世纪</a:t>
            </a: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30</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年代主要作品及特征</a:t>
            </a:r>
            <a:endPar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7394" y="3077944"/>
            <a:ext cx="2667946" cy="3701317"/>
          </a:xfrm>
          <a:prstGeom prst="rect">
            <a:avLst/>
          </a:prstGeom>
          <a:noFill/>
          <a:ln>
            <a:noFill/>
          </a:ln>
          <a:scene3d>
            <a:camera prst="orthographicFront"/>
            <a:lightRig rig="threePt" dir="t"/>
          </a:scene3d>
          <a:sp3d>
            <a:bevelT w="165100" prst="coolSlan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6905572"/>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additive="base">
                                        <p:cTn id="16" dur="500" fill="hold"/>
                                        <p:tgtEl>
                                          <p:spTgt spid="1026"/>
                                        </p:tgtEl>
                                        <p:attrNameLst>
                                          <p:attrName>ppt_x</p:attrName>
                                        </p:attrNameLst>
                                      </p:cBhvr>
                                      <p:tavLst>
                                        <p:tav tm="0">
                                          <p:val>
                                            <p:strVal val="0-#ppt_w/2"/>
                                          </p:val>
                                        </p:tav>
                                        <p:tav tm="100000">
                                          <p:val>
                                            <p:strVal val="#ppt_x"/>
                                          </p:val>
                                        </p:tav>
                                      </p:tavLst>
                                    </p:anim>
                                    <p:anim calcmode="lin" valueType="num">
                                      <p:cBhvr additive="base">
                                        <p:cTn id="17"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079"/>
                                        </p:tgtEl>
                                        <p:attrNameLst>
                                          <p:attrName>style.visibility</p:attrName>
                                        </p:attrNameLst>
                                      </p:cBhvr>
                                      <p:to>
                                        <p:strVal val="visible"/>
                                      </p:to>
                                    </p:set>
                                    <p:animEffect transition="in" filter="barn(inVertical)">
                                      <p:cBhvr>
                                        <p:cTn id="29"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5" grpId="0"/>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680"/>
            <a:ext cx="9144000" cy="689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994961" y="104518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内容概括</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6"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2" name="矩形 1"/>
          <p:cNvSpPr/>
          <p:nvPr/>
        </p:nvSpPr>
        <p:spPr>
          <a:xfrm>
            <a:off x="1892096" y="2060848"/>
            <a:ext cx="5468164" cy="705258"/>
          </a:xfrm>
          <a:prstGeom prst="rect">
            <a:avLst/>
          </a:prstGeom>
        </p:spPr>
        <p:txBody>
          <a:bodyPr wrap="none">
            <a:spAutoFit/>
          </a:bodyPr>
          <a:lstStyle/>
          <a:p>
            <a:pPr algn="ctr">
              <a:lnSpc>
                <a:spcPct val="135000"/>
              </a:lnSpc>
              <a:defRPr/>
            </a:pP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20</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世纪</a:t>
            </a: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30</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年代主要作品及特征</a:t>
            </a:r>
            <a:endPar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endParaRPr>
          </a:p>
        </p:txBody>
      </p:sp>
      <p:sp>
        <p:nvSpPr>
          <p:cNvPr id="8" name="矩形 11"/>
          <p:cNvSpPr>
            <a:spLocks noChangeArrowheads="1"/>
          </p:cNvSpPr>
          <p:nvPr/>
        </p:nvSpPr>
        <p:spPr bwMode="auto">
          <a:xfrm>
            <a:off x="3213327" y="2819400"/>
            <a:ext cx="575650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a:solidFill>
                  <a:srgbClr val="FF0000"/>
                </a:solidFill>
                <a:latin typeface="华文楷体" panose="02010600040101010101" pitchFamily="2" charset="-122"/>
                <a:ea typeface="华文楷体" panose="02010600040101010101" pitchFamily="2" charset="-122"/>
              </a:rPr>
              <a:t>作品</a:t>
            </a:r>
            <a:r>
              <a:rPr lang="zh-CN" altLang="en-US" sz="2800" b="1" dirty="0" smtClean="0">
                <a:solidFill>
                  <a:srgbClr val="FF0000"/>
                </a:solidFill>
                <a:latin typeface="华文楷体" panose="02010600040101010101" pitchFamily="2" charset="-122"/>
                <a:ea typeface="华文楷体" panose="02010600040101010101" pitchFamily="2" charset="-122"/>
              </a:rPr>
              <a:t>风格：</a:t>
            </a:r>
            <a:r>
              <a:rPr lang="zh-CN" altLang="en-US" sz="2800" b="1" dirty="0" smtClean="0">
                <a:solidFill>
                  <a:srgbClr val="00B050"/>
                </a:solidFill>
                <a:latin typeface="华文楷体" panose="02010600040101010101" pitchFamily="2" charset="-122"/>
                <a:ea typeface="华文楷体" panose="02010600040101010101" pitchFamily="2" charset="-122"/>
              </a:rPr>
              <a:t>这</a:t>
            </a:r>
            <a:r>
              <a:rPr lang="zh-CN" altLang="en-US" sz="2800" b="1" dirty="0">
                <a:solidFill>
                  <a:srgbClr val="00B050"/>
                </a:solidFill>
                <a:latin typeface="华文楷体" panose="02010600040101010101" pitchFamily="2" charset="-122"/>
                <a:ea typeface="华文楷体" panose="02010600040101010101" pitchFamily="2" charset="-122"/>
              </a:rPr>
              <a:t>一时期的诗歌总是充满</a:t>
            </a:r>
            <a:r>
              <a:rPr lang="zh-CN" altLang="en-US" sz="2800" b="1" dirty="0" smtClean="0">
                <a:solidFill>
                  <a:srgbClr val="00B050"/>
                </a:solidFill>
                <a:latin typeface="华文楷体" panose="02010600040101010101" pitchFamily="2" charset="-122"/>
                <a:ea typeface="华文楷体" panose="02010600040101010101" pitchFamily="2" charset="-122"/>
              </a:rPr>
              <a:t>“土地的忧郁”，多</a:t>
            </a:r>
            <a:r>
              <a:rPr lang="zh-CN" altLang="en-US" sz="2800" b="1" dirty="0">
                <a:solidFill>
                  <a:srgbClr val="00B050"/>
                </a:solidFill>
                <a:latin typeface="华文楷体" panose="02010600040101010101" pitchFamily="2" charset="-122"/>
                <a:ea typeface="华文楷体" panose="02010600040101010101" pitchFamily="2" charset="-122"/>
              </a:rPr>
              <a:t>写国家民族的苦难、悲伤与反抗，具有非常凝重、深厚而又大气的风格，而且善于通过印象、感觉的捕捉来表达浓烈的情思，形式上倾向朴素、自然，不拘泥外形的束缚，把新诗推向一个新阶段。这一时期，艾青的诗歌中</a:t>
            </a:r>
            <a:r>
              <a:rPr lang="zh-CN" altLang="en-US" sz="2800" b="1" dirty="0">
                <a:solidFill>
                  <a:srgbClr val="FF00FF"/>
                </a:solidFill>
                <a:latin typeface="华文楷体" panose="02010600040101010101" pitchFamily="2" charset="-122"/>
                <a:ea typeface="华文楷体" panose="02010600040101010101" pitchFamily="2" charset="-122"/>
              </a:rPr>
              <a:t>主要意象是“土地”和“光明”</a:t>
            </a:r>
            <a:r>
              <a:rPr lang="zh-CN" altLang="en-US" sz="2800" b="1" dirty="0">
                <a:solidFill>
                  <a:srgbClr val="00B050"/>
                </a:solidFill>
                <a:latin typeface="华文楷体" panose="02010600040101010101" pitchFamily="2" charset="-122"/>
                <a:ea typeface="华文楷体" panose="02010600040101010101" pitchFamily="2" charset="-122"/>
              </a:rPr>
              <a: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40" y="2844800"/>
            <a:ext cx="2972931" cy="3992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94816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680"/>
            <a:ext cx="9144000" cy="689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994961" y="1045185"/>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内容概括</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6"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2" name="矩形 1"/>
          <p:cNvSpPr/>
          <p:nvPr/>
        </p:nvSpPr>
        <p:spPr>
          <a:xfrm>
            <a:off x="1892096" y="2060848"/>
            <a:ext cx="5468164" cy="705258"/>
          </a:xfrm>
          <a:prstGeom prst="rect">
            <a:avLst/>
          </a:prstGeom>
        </p:spPr>
        <p:txBody>
          <a:bodyPr wrap="none">
            <a:spAutoFit/>
          </a:bodyPr>
          <a:lstStyle/>
          <a:p>
            <a:pPr algn="ctr">
              <a:lnSpc>
                <a:spcPct val="135000"/>
              </a:lnSpc>
              <a:defRPr/>
            </a:pP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20</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世纪</a:t>
            </a:r>
            <a:r>
              <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rPr>
              <a:t>30</a:t>
            </a:r>
            <a:r>
              <a:rPr lang="zh-CN" altLang="en-US" sz="3200" b="1" dirty="0">
                <a:solidFill>
                  <a:srgbClr val="3333FF"/>
                </a:solidFill>
                <a:latin typeface="华文楷体" panose="02010600040101010101" pitchFamily="2" charset="-122"/>
                <a:ea typeface="华文楷体" panose="02010600040101010101" pitchFamily="2" charset="-122"/>
                <a:cs typeface="Times New Roman" pitchFamily="18" charset="0"/>
              </a:rPr>
              <a:t>年代主要作品及特征</a:t>
            </a:r>
            <a:endParaRPr lang="en-US" altLang="zh-CN" sz="3200" b="1" dirty="0">
              <a:solidFill>
                <a:srgbClr val="3333FF"/>
              </a:solidFill>
              <a:latin typeface="华文楷体" panose="02010600040101010101" pitchFamily="2" charset="-122"/>
              <a:ea typeface="华文楷体" panose="02010600040101010101" pitchFamily="2" charset="-122"/>
              <a:cs typeface="Times New Roman" pitchFamily="18" charset="0"/>
            </a:endParaRPr>
          </a:p>
        </p:txBody>
      </p:sp>
      <p:sp>
        <p:nvSpPr>
          <p:cNvPr id="9" name="矩形 11"/>
          <p:cNvSpPr>
            <a:spLocks noChangeArrowheads="1"/>
          </p:cNvSpPr>
          <p:nvPr/>
        </p:nvSpPr>
        <p:spPr bwMode="auto">
          <a:xfrm>
            <a:off x="5293093" y="3102905"/>
            <a:ext cx="3817258"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800" b="1" dirty="0">
                <a:solidFill>
                  <a:srgbClr val="FF0000"/>
                </a:solidFill>
                <a:latin typeface="华文楷体" panose="02010600040101010101" pitchFamily="2" charset="-122"/>
                <a:ea typeface="华文楷体" panose="02010600040101010101" pitchFamily="2" charset="-122"/>
                <a:cs typeface="Times New Roman" pitchFamily="18" charset="0"/>
              </a:rPr>
              <a:t>主要篇目</a:t>
            </a:r>
            <a:r>
              <a:rPr lang="en-US" altLang="zh-CN" sz="2800" b="1" dirty="0">
                <a:solidFill>
                  <a:srgbClr val="FF0000"/>
                </a:solidFill>
                <a:latin typeface="华文楷体" panose="02010600040101010101" pitchFamily="2" charset="-122"/>
                <a:ea typeface="华文楷体" panose="02010600040101010101" pitchFamily="2" charset="-122"/>
                <a:cs typeface="Times New Roman" pitchFamily="18" charset="0"/>
              </a:rPr>
              <a:t>: </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向太阳</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火把</a:t>
            </a:r>
            <a:r>
              <a:rPr lang="en-US" altLang="zh-CN" sz="2800" b="1" dirty="0">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latin typeface="华文楷体" panose="02010600040101010101" pitchFamily="2" charset="-122"/>
                <a:ea typeface="华文楷体" panose="02010600040101010101" pitchFamily="2" charset="-122"/>
                <a:cs typeface="Times New Roman" pitchFamily="18" charset="0"/>
              </a:rPr>
              <a:t>，借助太阳、索求火把，表达了驱逐黑暗、坚持斗争、争取胜利的美好愿望，诗人也因此</a:t>
            </a:r>
            <a:r>
              <a:rPr lang="zh-CN" altLang="en-US" sz="2800" b="1" dirty="0">
                <a:solidFill>
                  <a:srgbClr val="FF00FF"/>
                </a:solidFill>
                <a:latin typeface="华文楷体" panose="02010600040101010101" pitchFamily="2" charset="-122"/>
                <a:ea typeface="华文楷体" panose="02010600040101010101" pitchFamily="2" charset="-122"/>
                <a:cs typeface="Times New Roman" pitchFamily="18" charset="0"/>
              </a:rPr>
              <a:t>被称为“太阳”和“火把”的歌手。</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862" y="3237639"/>
            <a:ext cx="5129335" cy="3442319"/>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35977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800" decel="100000"/>
                                        <p:tgtEl>
                                          <p:spTgt spid="3074"/>
                                        </p:tgtEl>
                                      </p:cBhvr>
                                    </p:animEffect>
                                    <p:anim calcmode="lin" valueType="num">
                                      <p:cBhvr>
                                        <p:cTn id="8" dur="800" decel="100000" fill="hold"/>
                                        <p:tgtEl>
                                          <p:spTgt spid="3074"/>
                                        </p:tgtEl>
                                        <p:attrNameLst>
                                          <p:attrName>style.rotation</p:attrName>
                                        </p:attrNameLst>
                                      </p:cBhvr>
                                      <p:tavLst>
                                        <p:tav tm="0">
                                          <p:val>
                                            <p:fltVal val="-90"/>
                                          </p:val>
                                        </p:tav>
                                        <p:tav tm="100000">
                                          <p:val>
                                            <p:fltVal val="0"/>
                                          </p:val>
                                        </p:tav>
                                      </p:tavLst>
                                    </p:anim>
                                    <p:anim calcmode="lin" valueType="num">
                                      <p:cBhvr>
                                        <p:cTn id="9" dur="800" decel="100000" fill="hold"/>
                                        <p:tgtEl>
                                          <p:spTgt spid="3074"/>
                                        </p:tgtEl>
                                        <p:attrNameLst>
                                          <p:attrName>ppt_x</p:attrName>
                                        </p:attrNameLst>
                                      </p:cBhvr>
                                      <p:tavLst>
                                        <p:tav tm="0">
                                          <p:val>
                                            <p:strVal val="#ppt_x+0.4"/>
                                          </p:val>
                                        </p:tav>
                                        <p:tav tm="100000">
                                          <p:val>
                                            <p:strVal val="#ppt_x-0.05"/>
                                          </p:val>
                                        </p:tav>
                                      </p:tavLst>
                                    </p:anim>
                                    <p:anim calcmode="lin" valueType="num">
                                      <p:cBhvr>
                                        <p:cTn id="10" dur="800" decel="100000" fill="hold"/>
                                        <p:tgtEl>
                                          <p:spTgt spid="307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800" decel="100000"/>
                                        <p:tgtEl>
                                          <p:spTgt spid="9"/>
                                        </p:tgtEl>
                                      </p:cBhvr>
                                    </p:animEffect>
                                    <p:anim calcmode="lin" valueType="num">
                                      <p:cBhvr>
                                        <p:cTn id="16" dur="800" decel="100000" fill="hold"/>
                                        <p:tgtEl>
                                          <p:spTgt spid="9"/>
                                        </p:tgtEl>
                                        <p:attrNameLst>
                                          <p:attrName>style.rotation</p:attrName>
                                        </p:attrNameLst>
                                      </p:cBhvr>
                                      <p:tavLst>
                                        <p:tav tm="0">
                                          <p:val>
                                            <p:fltVal val="-90"/>
                                          </p:val>
                                        </p:tav>
                                        <p:tav tm="100000">
                                          <p:val>
                                            <p:fltVal val="0"/>
                                          </p:val>
                                        </p:tav>
                                      </p:tavLst>
                                    </p:anim>
                                    <p:anim calcmode="lin" valueType="num">
                                      <p:cBhvr>
                                        <p:cTn id="17" dur="800" decel="100000" fill="hold"/>
                                        <p:tgtEl>
                                          <p:spTgt spid="9"/>
                                        </p:tgtEl>
                                        <p:attrNameLst>
                                          <p:attrName>ppt_x</p:attrName>
                                        </p:attrNameLst>
                                      </p:cBhvr>
                                      <p:tavLst>
                                        <p:tav tm="0">
                                          <p:val>
                                            <p:strVal val="#ppt_x+0.4"/>
                                          </p:val>
                                        </p:tav>
                                        <p:tav tm="100000">
                                          <p:val>
                                            <p:strVal val="#ppt_x-0.05"/>
                                          </p:val>
                                        </p:tav>
                                      </p:tavLst>
                                    </p:anim>
                                    <p:anim calcmode="lin" valueType="num">
                                      <p:cBhvr>
                                        <p:cTn id="18" dur="800" decel="100000" fill="hold"/>
                                        <p:tgtEl>
                                          <p:spTgt spid="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4"/>
          <p:cNvSpPr txBox="1">
            <a:spLocks noChangeArrowheads="1"/>
          </p:cNvSpPr>
          <p:nvPr/>
        </p:nvSpPr>
        <p:spPr bwMode="auto">
          <a:xfrm>
            <a:off x="2360101" y="3557356"/>
            <a:ext cx="5314950" cy="31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800" b="1" dirty="0" smtClean="0">
                <a:solidFill>
                  <a:srgbClr val="FF00FF"/>
                </a:solidFill>
                <a:latin typeface="华文楷体" panose="02010600040101010101" pitchFamily="2" charset="-122"/>
                <a:ea typeface="华文楷体" panose="02010600040101010101" pitchFamily="2" charset="-122"/>
              </a:rPr>
              <a:t>紫</a:t>
            </a:r>
            <a:r>
              <a:rPr lang="zh-CN" altLang="en-US" sz="2800" b="1" dirty="0">
                <a:solidFill>
                  <a:srgbClr val="FF00FF"/>
                </a:solidFill>
                <a:latin typeface="华文楷体" panose="02010600040101010101" pitchFamily="2" charset="-122"/>
                <a:ea typeface="华文楷体" panose="02010600040101010101" pitchFamily="2" charset="-122"/>
              </a:rPr>
              <a:t>蓝的林子与林子之间</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由青灰的山坡到青灰的山坡，</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绿的草原，</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绿的草原，草原上流着</a:t>
            </a:r>
          </a:p>
          <a:p>
            <a:pPr eaLnBrk="1" hangingPunct="1">
              <a:lnSpc>
                <a:spcPct val="120000"/>
              </a:lnSpc>
            </a:pPr>
            <a:r>
              <a:rPr lang="en-US" altLang="zh-CN" sz="2800" b="1" dirty="0" smtClean="0">
                <a:solidFill>
                  <a:srgbClr val="FF00FF"/>
                </a:solidFill>
                <a:latin typeface="华文楷体" panose="02010600040101010101" pitchFamily="2" charset="-122"/>
                <a:ea typeface="华文楷体" panose="02010600040101010101" pitchFamily="2" charset="-122"/>
              </a:rPr>
              <a:t>——</a:t>
            </a:r>
            <a:r>
              <a:rPr lang="zh-CN" altLang="en-US" sz="2800" b="1" dirty="0" smtClean="0">
                <a:solidFill>
                  <a:srgbClr val="FF00FF"/>
                </a:solidFill>
                <a:latin typeface="华文楷体" panose="02010600040101010101" pitchFamily="2" charset="-122"/>
                <a:ea typeface="华文楷体" panose="02010600040101010101" pitchFamily="2" charset="-122"/>
              </a:rPr>
              <a:t>新鲜</a:t>
            </a:r>
            <a:r>
              <a:rPr lang="zh-CN" altLang="en-US" sz="2800" b="1" dirty="0">
                <a:solidFill>
                  <a:srgbClr val="FF00FF"/>
                </a:solidFill>
                <a:latin typeface="华文楷体" panose="02010600040101010101" pitchFamily="2" charset="-122"/>
                <a:ea typeface="华文楷体" panose="02010600040101010101" pitchFamily="2" charset="-122"/>
              </a:rPr>
              <a:t>的乳液似的烟</a:t>
            </a:r>
            <a:r>
              <a:rPr lang="en-US" altLang="zh-CN" sz="2800" b="1" dirty="0">
                <a:solidFill>
                  <a:srgbClr val="FF00FF"/>
                </a:solidFill>
                <a:latin typeface="华文楷体" panose="02010600040101010101" pitchFamily="2" charset="-122"/>
                <a:ea typeface="华文楷体" panose="02010600040101010101" pitchFamily="2" charset="-122"/>
              </a:rPr>
              <a:t>……</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啊，当黎明穿上了白衣的时候</a:t>
            </a:r>
            <a:r>
              <a:rPr lang="zh-CN" altLang="en-US" sz="2800" b="1" dirty="0" smtClean="0">
                <a:solidFill>
                  <a:srgbClr val="FF00FF"/>
                </a:solidFill>
                <a:latin typeface="华文楷体" panose="02010600040101010101" pitchFamily="2" charset="-122"/>
                <a:ea typeface="华文楷体" panose="02010600040101010101" pitchFamily="2" charset="-122"/>
              </a:rPr>
              <a:t>，</a:t>
            </a:r>
            <a:endParaRPr lang="zh-CN" altLang="en-US" sz="2800" b="1" dirty="0">
              <a:solidFill>
                <a:srgbClr val="FF00FF"/>
              </a:solidFill>
              <a:latin typeface="华文楷体" panose="02010600040101010101" pitchFamily="2" charset="-122"/>
              <a:ea typeface="华文楷体" panose="02010600040101010101" pitchFamily="2" charset="-122"/>
            </a:endParaRPr>
          </a:p>
        </p:txBody>
      </p:sp>
      <p:sp>
        <p:nvSpPr>
          <p:cNvPr id="2" name="矩形 1"/>
          <p:cNvSpPr/>
          <p:nvPr/>
        </p:nvSpPr>
        <p:spPr>
          <a:xfrm>
            <a:off x="2879841" y="2617730"/>
            <a:ext cx="3467616" cy="649858"/>
          </a:xfrm>
          <a:prstGeom prst="rect">
            <a:avLst/>
          </a:prstGeom>
        </p:spPr>
        <p:txBody>
          <a:bodyPr wrap="none">
            <a:spAutoFit/>
          </a:bodyPr>
          <a:lstStyle/>
          <a:p>
            <a:pPr>
              <a:lnSpc>
                <a:spcPct val="120000"/>
              </a:lnSpc>
            </a:pPr>
            <a:r>
              <a:rPr lang="zh-CN" altLang="en-US" sz="3200" b="1" dirty="0">
                <a:solidFill>
                  <a:srgbClr val="006600"/>
                </a:solidFill>
                <a:latin typeface="华文楷体" panose="02010600040101010101" pitchFamily="2" charset="-122"/>
                <a:ea typeface="华文楷体" panose="02010600040101010101" pitchFamily="2" charset="-122"/>
              </a:rPr>
              <a:t>当黎明穿上了白衣</a:t>
            </a:r>
          </a:p>
        </p:txBody>
      </p:sp>
      <p:sp>
        <p:nvSpPr>
          <p:cNvPr id="12" name="矩形 11"/>
          <p:cNvSpPr/>
          <p:nvPr/>
        </p:nvSpPr>
        <p:spPr>
          <a:xfrm>
            <a:off x="2994961" y="150964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dirty="0">
              <a:ln w="11430"/>
              <a:solidFill>
                <a:srgbClr val="660066"/>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185348348"/>
      </p:ext>
    </p:extLst>
  </p:cSld>
  <p:clrMapOvr>
    <a:masterClrMapping/>
  </p:clrMapOvr>
  <mc:AlternateContent xmlns:mc="http://schemas.openxmlformats.org/markup-compatibility/2006">
    <mc:Choice xmlns:p14="http://schemas.microsoft.com/office/powerpoint/2010/main" Requires="p14">
      <p:transition spd="slow" p14:dur="3000">
        <p14:shred pattern="rectangle" dir="ou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2879841" y="2617730"/>
            <a:ext cx="3467616" cy="649858"/>
          </a:xfrm>
          <a:prstGeom prst="rect">
            <a:avLst/>
          </a:prstGeom>
        </p:spPr>
        <p:txBody>
          <a:bodyPr wrap="none">
            <a:spAutoFit/>
          </a:bodyPr>
          <a:lstStyle/>
          <a:p>
            <a:pPr>
              <a:lnSpc>
                <a:spcPct val="120000"/>
              </a:lnSpc>
            </a:pPr>
            <a:r>
              <a:rPr lang="zh-CN" altLang="en-US" sz="3200" b="1" dirty="0">
                <a:solidFill>
                  <a:srgbClr val="006600"/>
                </a:solidFill>
                <a:latin typeface="华文楷体" panose="02010600040101010101" pitchFamily="2" charset="-122"/>
                <a:ea typeface="华文楷体" panose="02010600040101010101" pitchFamily="2" charset="-122"/>
              </a:rPr>
              <a:t>当黎明穿上了白衣</a:t>
            </a:r>
          </a:p>
        </p:txBody>
      </p:sp>
      <p:sp>
        <p:nvSpPr>
          <p:cNvPr id="12" name="矩形 11"/>
          <p:cNvSpPr/>
          <p:nvPr/>
        </p:nvSpPr>
        <p:spPr>
          <a:xfrm>
            <a:off x="2994961" y="150964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dirty="0">
              <a:ln w="11430"/>
              <a:solidFill>
                <a:srgbClr val="660066"/>
              </a:solidFill>
              <a:latin typeface="华文琥珀" panose="02010800040101010101" pitchFamily="2" charset="-122"/>
              <a:ea typeface="华文琥珀" panose="02010800040101010101" pitchFamily="2" charset="-122"/>
            </a:endParaRPr>
          </a:p>
        </p:txBody>
      </p:sp>
      <p:sp>
        <p:nvSpPr>
          <p:cNvPr id="9" name="TextBox 4"/>
          <p:cNvSpPr txBox="1">
            <a:spLocks noChangeArrowheads="1"/>
          </p:cNvSpPr>
          <p:nvPr/>
        </p:nvSpPr>
        <p:spPr bwMode="auto">
          <a:xfrm>
            <a:off x="1814669" y="3411779"/>
            <a:ext cx="6881812" cy="327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田野是多么新鲜</a:t>
            </a:r>
            <a:r>
              <a:rPr lang="zh-CN" altLang="en-US" sz="2800" b="1" dirty="0" smtClean="0">
                <a:solidFill>
                  <a:srgbClr val="FF00FF"/>
                </a:solidFill>
                <a:latin typeface="华文楷体" panose="02010600040101010101" pitchFamily="2" charset="-122"/>
                <a:ea typeface="华文楷体" panose="02010600040101010101" pitchFamily="2" charset="-122"/>
              </a:rPr>
              <a:t>！</a:t>
            </a:r>
            <a:endParaRPr lang="en-US" altLang="zh-CN" sz="2800" b="1" dirty="0" smtClean="0">
              <a:solidFill>
                <a:srgbClr val="FF00FF"/>
              </a:solidFill>
              <a:latin typeface="华文楷体" panose="02010600040101010101" pitchFamily="2" charset="-122"/>
              <a:ea typeface="华文楷体" panose="02010600040101010101" pitchFamily="2" charset="-122"/>
            </a:endParaRPr>
          </a:p>
          <a:p>
            <a:pPr eaLnBrk="1" hangingPunct="1">
              <a:lnSpc>
                <a:spcPct val="120000"/>
              </a:lnSpc>
            </a:pPr>
            <a:r>
              <a:rPr lang="zh-CN" altLang="en-US" sz="2800" b="1" dirty="0" smtClean="0">
                <a:solidFill>
                  <a:srgbClr val="FF00FF"/>
                </a:solidFill>
                <a:latin typeface="华文楷体" panose="02010600040101010101" pitchFamily="2" charset="-122"/>
                <a:ea typeface="华文楷体" panose="02010600040101010101" pitchFamily="2" charset="-122"/>
              </a:rPr>
              <a:t>看</a:t>
            </a:r>
            <a:r>
              <a:rPr lang="zh-CN" altLang="en-US" sz="2800" b="1" dirty="0">
                <a:solidFill>
                  <a:srgbClr val="FF00FF"/>
                </a:solidFill>
                <a:latin typeface="华文楷体" panose="02010600040101010101" pitchFamily="2" charset="-122"/>
                <a:ea typeface="华文楷体" panose="02010600040101010101" pitchFamily="2" charset="-122"/>
              </a:rPr>
              <a:t>，</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微黄的灯光，</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正在电杆上颤栗它的最后的时间。</a:t>
            </a:r>
          </a:p>
          <a:p>
            <a:pPr ea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看</a:t>
            </a:r>
            <a:r>
              <a:rPr lang="zh-CN" altLang="en-US" sz="2800" b="1" dirty="0" smtClean="0">
                <a:solidFill>
                  <a:srgbClr val="FF00FF"/>
                </a:solidFill>
                <a:latin typeface="华文楷体" panose="02010600040101010101" pitchFamily="2" charset="-122"/>
                <a:ea typeface="华文楷体" panose="02010600040101010101" pitchFamily="2" charset="-122"/>
              </a:rPr>
              <a:t>！</a:t>
            </a:r>
          </a:p>
          <a:p>
            <a:pPr algn="r" eaLnBrk="1" hangingPunct="1">
              <a:lnSpc>
                <a:spcPct val="120000"/>
              </a:lnSpc>
              <a:spcBef>
                <a:spcPts val="1000"/>
              </a:spcBef>
            </a:pPr>
            <a:r>
              <a:rPr lang="en-US" altLang="zh-CN" sz="2800" b="1" dirty="0" smtClean="0">
                <a:solidFill>
                  <a:srgbClr val="00B050"/>
                </a:solidFill>
                <a:latin typeface="华文楷体" panose="02010600040101010101" pitchFamily="2" charset="-122"/>
                <a:ea typeface="华文楷体" panose="02010600040101010101" pitchFamily="2" charset="-122"/>
              </a:rPr>
              <a:t>1932</a:t>
            </a:r>
            <a:r>
              <a:rPr lang="zh-CN" altLang="en-US" sz="2800" b="1" dirty="0" smtClean="0">
                <a:solidFill>
                  <a:srgbClr val="00B050"/>
                </a:solidFill>
                <a:latin typeface="华文楷体" panose="02010600040101010101" pitchFamily="2" charset="-122"/>
                <a:ea typeface="华文楷体" panose="02010600040101010101" pitchFamily="2" charset="-122"/>
              </a:rPr>
              <a:t>年</a:t>
            </a:r>
            <a:r>
              <a:rPr lang="en-US" altLang="zh-CN" sz="2800" b="1" dirty="0" smtClean="0">
                <a:solidFill>
                  <a:srgbClr val="00B050"/>
                </a:solidFill>
                <a:latin typeface="华文楷体" panose="02010600040101010101" pitchFamily="2" charset="-122"/>
                <a:ea typeface="华文楷体" panose="02010600040101010101" pitchFamily="2" charset="-122"/>
              </a:rPr>
              <a:t>1</a:t>
            </a:r>
            <a:r>
              <a:rPr lang="zh-CN" altLang="en-US" sz="2800" b="1" dirty="0" smtClean="0">
                <a:solidFill>
                  <a:srgbClr val="00B050"/>
                </a:solidFill>
                <a:latin typeface="华文楷体" panose="02010600040101010101" pitchFamily="2" charset="-122"/>
                <a:ea typeface="华文楷体" panose="02010600040101010101" pitchFamily="2" charset="-122"/>
              </a:rPr>
              <a:t>月</a:t>
            </a:r>
            <a:r>
              <a:rPr lang="en-US" altLang="zh-CN" sz="2800" b="1" dirty="0" smtClean="0">
                <a:solidFill>
                  <a:srgbClr val="00B050"/>
                </a:solidFill>
                <a:latin typeface="华文楷体" panose="02010600040101010101" pitchFamily="2" charset="-122"/>
                <a:ea typeface="华文楷体" panose="02010600040101010101" pitchFamily="2" charset="-122"/>
              </a:rPr>
              <a:t>25</a:t>
            </a:r>
            <a:r>
              <a:rPr lang="zh-CN" altLang="en-US" sz="2800" b="1" dirty="0" smtClean="0">
                <a:solidFill>
                  <a:srgbClr val="00B050"/>
                </a:solidFill>
                <a:latin typeface="华文楷体" panose="02010600040101010101" pitchFamily="2" charset="-122"/>
                <a:ea typeface="华文楷体" panose="02010600040101010101" pitchFamily="2" charset="-122"/>
              </a:rPr>
              <a:t>日，由巴黎到马赛的路上</a:t>
            </a:r>
            <a:endParaRPr lang="zh-CN" altLang="en-US" sz="2800" b="1"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126251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0" name="文本框 32"/>
          <p:cNvSpPr txBox="1">
            <a:spLocks noChangeArrowheads="1"/>
          </p:cNvSpPr>
          <p:nvPr/>
        </p:nvSpPr>
        <p:spPr bwMode="auto">
          <a:xfrm>
            <a:off x="4475164" y="390101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500">
                <a:solidFill>
                  <a:srgbClr val="FCFBF9"/>
                </a:solidFill>
                <a:latin typeface="Arial" pitchFamily="34" charset="0"/>
              </a:rPr>
              <a:t>状元成才路</a:t>
            </a:r>
            <a:endParaRPr lang="zh-CN" altLang="zh-CN" sz="500">
              <a:solidFill>
                <a:srgbClr val="FCFBF9"/>
              </a:solidFill>
              <a:latin typeface="Arial" pitchFamily="34" charset="0"/>
            </a:endParaRPr>
          </a:p>
        </p:txBody>
      </p:sp>
      <p:sp>
        <p:nvSpPr>
          <p:cNvPr id="12291" name="文本框 34"/>
          <p:cNvSpPr txBox="1">
            <a:spLocks noChangeArrowheads="1"/>
          </p:cNvSpPr>
          <p:nvPr/>
        </p:nvSpPr>
        <p:spPr bwMode="auto">
          <a:xfrm rot="-280097">
            <a:off x="3431955" y="1665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2" name="文本框 36"/>
          <p:cNvSpPr txBox="1">
            <a:spLocks noChangeArrowheads="1"/>
          </p:cNvSpPr>
          <p:nvPr/>
        </p:nvSpPr>
        <p:spPr bwMode="auto">
          <a:xfrm rot="-5350866">
            <a:off x="5862417" y="17833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3" name="文本框 37"/>
          <p:cNvSpPr txBox="1">
            <a:spLocks noChangeArrowheads="1"/>
          </p:cNvSpPr>
          <p:nvPr/>
        </p:nvSpPr>
        <p:spPr bwMode="auto">
          <a:xfrm rot="-4150866">
            <a:off x="5332193" y="2327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4" name="文本框 45"/>
          <p:cNvSpPr txBox="1">
            <a:spLocks noChangeArrowheads="1"/>
          </p:cNvSpPr>
          <p:nvPr/>
        </p:nvSpPr>
        <p:spPr bwMode="auto">
          <a:xfrm rot="-5350866">
            <a:off x="6422804" y="1812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5" name="文本框 46"/>
          <p:cNvSpPr txBox="1">
            <a:spLocks noChangeArrowheads="1"/>
          </p:cNvSpPr>
          <p:nvPr/>
        </p:nvSpPr>
        <p:spPr bwMode="auto">
          <a:xfrm rot="-424911">
            <a:off x="7068124" y="21209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6" name="文本框 47"/>
          <p:cNvSpPr txBox="1">
            <a:spLocks noChangeArrowheads="1"/>
          </p:cNvSpPr>
          <p:nvPr/>
        </p:nvSpPr>
        <p:spPr bwMode="auto">
          <a:xfrm rot="-4150866">
            <a:off x="7656293" y="33602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7" name="文本框 49"/>
          <p:cNvSpPr txBox="1">
            <a:spLocks noChangeArrowheads="1"/>
          </p:cNvSpPr>
          <p:nvPr/>
        </p:nvSpPr>
        <p:spPr bwMode="auto">
          <a:xfrm rot="657351">
            <a:off x="5448874" y="1807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8" name="文本框 50"/>
          <p:cNvSpPr txBox="1">
            <a:spLocks noChangeArrowheads="1"/>
          </p:cNvSpPr>
          <p:nvPr/>
        </p:nvSpPr>
        <p:spPr bwMode="auto">
          <a:xfrm rot="1480325">
            <a:off x="7391974" y="1687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9" name="文本框 51"/>
          <p:cNvSpPr txBox="1">
            <a:spLocks noChangeArrowheads="1"/>
          </p:cNvSpPr>
          <p:nvPr/>
        </p:nvSpPr>
        <p:spPr bwMode="auto">
          <a:xfrm rot="-5350866">
            <a:off x="5981479" y="29305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0" name="文本框 32"/>
          <p:cNvSpPr txBox="1">
            <a:spLocks noChangeArrowheads="1"/>
          </p:cNvSpPr>
          <p:nvPr/>
        </p:nvSpPr>
        <p:spPr bwMode="auto">
          <a:xfrm>
            <a:off x="3262314" y="4747685"/>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1" name="文本框 34"/>
          <p:cNvSpPr txBox="1">
            <a:spLocks noChangeArrowheads="1"/>
          </p:cNvSpPr>
          <p:nvPr/>
        </p:nvSpPr>
        <p:spPr bwMode="auto">
          <a:xfrm rot="4149897">
            <a:off x="4462243" y="4692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2" name="文本框 36"/>
          <p:cNvSpPr txBox="1">
            <a:spLocks noChangeArrowheads="1"/>
          </p:cNvSpPr>
          <p:nvPr/>
        </p:nvSpPr>
        <p:spPr bwMode="auto">
          <a:xfrm rot="-1380000">
            <a:off x="3901060" y="1763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3" name="文本框 37"/>
          <p:cNvSpPr txBox="1">
            <a:spLocks noChangeArrowheads="1"/>
          </p:cNvSpPr>
          <p:nvPr/>
        </p:nvSpPr>
        <p:spPr bwMode="auto">
          <a:xfrm rot="-180000">
            <a:off x="4131249" y="2766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4" name="文本框 45"/>
          <p:cNvSpPr txBox="1">
            <a:spLocks noChangeArrowheads="1"/>
          </p:cNvSpPr>
          <p:nvPr/>
        </p:nvSpPr>
        <p:spPr bwMode="auto">
          <a:xfrm rot="-1380000">
            <a:off x="4461449" y="179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5" name="文本框 46"/>
          <p:cNvSpPr txBox="1">
            <a:spLocks noChangeArrowheads="1"/>
          </p:cNvSpPr>
          <p:nvPr/>
        </p:nvSpPr>
        <p:spPr bwMode="auto">
          <a:xfrm rot="-1380000">
            <a:off x="4831335"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6" name="文本框 47"/>
          <p:cNvSpPr txBox="1">
            <a:spLocks noChangeArrowheads="1"/>
          </p:cNvSpPr>
          <p:nvPr/>
        </p:nvSpPr>
        <p:spPr bwMode="auto">
          <a:xfrm rot="-180000">
            <a:off x="5064699" y="30078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7" name="文本框 49"/>
          <p:cNvSpPr txBox="1">
            <a:spLocks noChangeArrowheads="1"/>
          </p:cNvSpPr>
          <p:nvPr/>
        </p:nvSpPr>
        <p:spPr bwMode="auto">
          <a:xfrm rot="-5350866">
            <a:off x="6311679" y="284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8" name="文本框 50"/>
          <p:cNvSpPr txBox="1">
            <a:spLocks noChangeArrowheads="1"/>
          </p:cNvSpPr>
          <p:nvPr/>
        </p:nvSpPr>
        <p:spPr bwMode="auto">
          <a:xfrm rot="-170103">
            <a:off x="5590160" y="3481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9" name="文本框 51"/>
          <p:cNvSpPr txBox="1">
            <a:spLocks noChangeArrowheads="1"/>
          </p:cNvSpPr>
          <p:nvPr/>
        </p:nvSpPr>
        <p:spPr bwMode="auto">
          <a:xfrm rot="-5350866">
            <a:off x="5846542" y="4606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0" name="文本框 32"/>
          <p:cNvSpPr txBox="1">
            <a:spLocks noChangeArrowheads="1"/>
          </p:cNvSpPr>
          <p:nvPr/>
        </p:nvSpPr>
        <p:spPr bwMode="auto">
          <a:xfrm rot="1209897">
            <a:off x="1500760" y="38841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1" name="文本框 34"/>
          <p:cNvSpPr txBox="1">
            <a:spLocks noChangeArrowheads="1"/>
          </p:cNvSpPr>
          <p:nvPr/>
        </p:nvSpPr>
        <p:spPr bwMode="auto">
          <a:xfrm rot="4149897">
            <a:off x="2141318" y="463552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2" name="文本框 25"/>
          <p:cNvSpPr txBox="1">
            <a:spLocks noChangeArrowheads="1"/>
          </p:cNvSpPr>
          <p:nvPr/>
        </p:nvSpPr>
        <p:spPr bwMode="auto">
          <a:xfrm rot="-1380000">
            <a:off x="1605535" y="433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3" name="文本框 26"/>
          <p:cNvSpPr txBox="1">
            <a:spLocks noChangeArrowheads="1"/>
          </p:cNvSpPr>
          <p:nvPr/>
        </p:nvSpPr>
        <p:spPr bwMode="auto">
          <a:xfrm rot="1029897">
            <a:off x="2486599" y="36999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4" name="文本框 45"/>
          <p:cNvSpPr txBox="1">
            <a:spLocks noChangeArrowheads="1"/>
          </p:cNvSpPr>
          <p:nvPr/>
        </p:nvSpPr>
        <p:spPr bwMode="auto">
          <a:xfrm rot="-1380000">
            <a:off x="3162874" y="4222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5" name="文本框 46"/>
          <p:cNvSpPr txBox="1">
            <a:spLocks noChangeArrowheads="1"/>
          </p:cNvSpPr>
          <p:nvPr/>
        </p:nvSpPr>
        <p:spPr bwMode="auto">
          <a:xfrm rot="-170103">
            <a:off x="787974" y="2068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6" name="文本框 47"/>
          <p:cNvSpPr txBox="1">
            <a:spLocks noChangeArrowheads="1"/>
          </p:cNvSpPr>
          <p:nvPr/>
        </p:nvSpPr>
        <p:spPr bwMode="auto">
          <a:xfrm rot="1029897">
            <a:off x="829249" y="45614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7" name="文本框 49"/>
          <p:cNvSpPr txBox="1">
            <a:spLocks noChangeArrowheads="1"/>
          </p:cNvSpPr>
          <p:nvPr/>
        </p:nvSpPr>
        <p:spPr bwMode="auto">
          <a:xfrm rot="-170103">
            <a:off x="3010474" y="5143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8" name="文本框 50"/>
          <p:cNvSpPr txBox="1">
            <a:spLocks noChangeArrowheads="1"/>
          </p:cNvSpPr>
          <p:nvPr/>
        </p:nvSpPr>
        <p:spPr bwMode="auto">
          <a:xfrm rot="-170103">
            <a:off x="4158235" y="4254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9" name="文本框 51"/>
          <p:cNvSpPr txBox="1">
            <a:spLocks noChangeArrowheads="1"/>
          </p:cNvSpPr>
          <p:nvPr/>
        </p:nvSpPr>
        <p:spPr bwMode="auto">
          <a:xfrm rot="-170103">
            <a:off x="4324924" y="5266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0" name="文本框 32"/>
          <p:cNvSpPr txBox="1">
            <a:spLocks noChangeArrowheads="1"/>
          </p:cNvSpPr>
          <p:nvPr/>
        </p:nvSpPr>
        <p:spPr bwMode="auto">
          <a:xfrm rot="-5070842">
            <a:off x="323630" y="27506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1" name="文本框 34"/>
          <p:cNvSpPr txBox="1">
            <a:spLocks noChangeArrowheads="1"/>
          </p:cNvSpPr>
          <p:nvPr/>
        </p:nvSpPr>
        <p:spPr bwMode="auto">
          <a:xfrm rot="4149897">
            <a:off x="1338043"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2" name="文本框 36"/>
          <p:cNvSpPr txBox="1">
            <a:spLocks noChangeArrowheads="1"/>
          </p:cNvSpPr>
          <p:nvPr/>
        </p:nvSpPr>
        <p:spPr bwMode="auto">
          <a:xfrm rot="-170103">
            <a:off x="1243585" y="1731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3" name="文本框 37"/>
          <p:cNvSpPr txBox="1">
            <a:spLocks noChangeArrowheads="1"/>
          </p:cNvSpPr>
          <p:nvPr/>
        </p:nvSpPr>
        <p:spPr bwMode="auto">
          <a:xfrm rot="1029897">
            <a:off x="1338835" y="2273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4" name="文本框 45"/>
          <p:cNvSpPr txBox="1">
            <a:spLocks noChangeArrowheads="1"/>
          </p:cNvSpPr>
          <p:nvPr/>
        </p:nvSpPr>
        <p:spPr bwMode="auto">
          <a:xfrm rot="-1380000">
            <a:off x="2118299"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5" name="文本框 46"/>
          <p:cNvSpPr txBox="1">
            <a:spLocks noChangeArrowheads="1"/>
          </p:cNvSpPr>
          <p:nvPr/>
        </p:nvSpPr>
        <p:spPr bwMode="auto">
          <a:xfrm rot="-1380000">
            <a:off x="2688210" y="17822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6" name="文本框 47"/>
          <p:cNvSpPr txBox="1">
            <a:spLocks noChangeArrowheads="1"/>
          </p:cNvSpPr>
          <p:nvPr/>
        </p:nvSpPr>
        <p:spPr bwMode="auto">
          <a:xfrm rot="-180000">
            <a:off x="2416749" y="2533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7" name="文本框 49"/>
          <p:cNvSpPr txBox="1">
            <a:spLocks noChangeArrowheads="1"/>
          </p:cNvSpPr>
          <p:nvPr/>
        </p:nvSpPr>
        <p:spPr bwMode="auto">
          <a:xfrm rot="-1380000">
            <a:off x="3277174"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8" name="文本框 50"/>
          <p:cNvSpPr txBox="1">
            <a:spLocks noChangeArrowheads="1"/>
          </p:cNvSpPr>
          <p:nvPr/>
        </p:nvSpPr>
        <p:spPr bwMode="auto">
          <a:xfrm rot="-1380000">
            <a:off x="2850135" y="2853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9" name="文本框 51"/>
          <p:cNvSpPr txBox="1">
            <a:spLocks noChangeArrowheads="1"/>
          </p:cNvSpPr>
          <p:nvPr/>
        </p:nvSpPr>
        <p:spPr bwMode="auto">
          <a:xfrm rot="-1380000">
            <a:off x="3485135" y="3035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0" name="文本框 32"/>
          <p:cNvSpPr txBox="1">
            <a:spLocks noChangeArrowheads="1"/>
          </p:cNvSpPr>
          <p:nvPr/>
        </p:nvSpPr>
        <p:spPr bwMode="auto">
          <a:xfrm rot="1209897">
            <a:off x="5115499" y="4745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1" name="文本框 34"/>
          <p:cNvSpPr txBox="1">
            <a:spLocks noChangeArrowheads="1"/>
          </p:cNvSpPr>
          <p:nvPr/>
        </p:nvSpPr>
        <p:spPr bwMode="auto">
          <a:xfrm rot="-1030866">
            <a:off x="6311680" y="52197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2" name="文本框 36"/>
          <p:cNvSpPr txBox="1">
            <a:spLocks noChangeArrowheads="1"/>
          </p:cNvSpPr>
          <p:nvPr/>
        </p:nvSpPr>
        <p:spPr bwMode="auto">
          <a:xfrm rot="368503">
            <a:off x="5774310" y="3839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3" name="文本框 37"/>
          <p:cNvSpPr txBox="1">
            <a:spLocks noChangeArrowheads="1"/>
          </p:cNvSpPr>
          <p:nvPr/>
        </p:nvSpPr>
        <p:spPr bwMode="auto">
          <a:xfrm rot="829244">
            <a:off x="5285360" y="5325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4" name="文本框 45"/>
          <p:cNvSpPr txBox="1">
            <a:spLocks noChangeArrowheads="1"/>
          </p:cNvSpPr>
          <p:nvPr/>
        </p:nvSpPr>
        <p:spPr bwMode="auto">
          <a:xfrm rot="-4502722">
            <a:off x="6779992" y="33623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5" name="文本框 46"/>
          <p:cNvSpPr txBox="1">
            <a:spLocks noChangeArrowheads="1"/>
          </p:cNvSpPr>
          <p:nvPr/>
        </p:nvSpPr>
        <p:spPr bwMode="auto">
          <a:xfrm rot="2702238">
            <a:off x="7568979" y="411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6" name="文本框 47"/>
          <p:cNvSpPr txBox="1">
            <a:spLocks noChangeArrowheads="1"/>
          </p:cNvSpPr>
          <p:nvPr/>
        </p:nvSpPr>
        <p:spPr bwMode="auto">
          <a:xfrm rot="-3456638">
            <a:off x="6745068" y="45667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7" name="文本框 49"/>
          <p:cNvSpPr txBox="1">
            <a:spLocks noChangeArrowheads="1"/>
          </p:cNvSpPr>
          <p:nvPr/>
        </p:nvSpPr>
        <p:spPr bwMode="auto">
          <a:xfrm rot="-3180423">
            <a:off x="1965105" y="3127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8" name="文本框 50"/>
          <p:cNvSpPr txBox="1">
            <a:spLocks noChangeArrowheads="1"/>
          </p:cNvSpPr>
          <p:nvPr/>
        </p:nvSpPr>
        <p:spPr bwMode="auto">
          <a:xfrm rot="-3640556">
            <a:off x="7240368" y="4816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9" name="文本框 51"/>
          <p:cNvSpPr txBox="1">
            <a:spLocks noChangeArrowheads="1"/>
          </p:cNvSpPr>
          <p:nvPr/>
        </p:nvSpPr>
        <p:spPr bwMode="auto">
          <a:xfrm rot="1549510">
            <a:off x="7755510" y="29273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40" name="文本框 32"/>
          <p:cNvSpPr txBox="1">
            <a:spLocks noChangeArrowheads="1"/>
          </p:cNvSpPr>
          <p:nvPr/>
        </p:nvSpPr>
        <p:spPr bwMode="auto">
          <a:xfrm rot="4190103">
            <a:off x="4289204" y="33708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1" name="文本框 34"/>
          <p:cNvSpPr txBox="1">
            <a:spLocks noChangeArrowheads="1"/>
          </p:cNvSpPr>
          <p:nvPr/>
        </p:nvSpPr>
        <p:spPr bwMode="auto">
          <a:xfrm rot="8340000">
            <a:off x="4921030" y="4212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2" name="文本框 36"/>
          <p:cNvSpPr txBox="1">
            <a:spLocks noChangeArrowheads="1"/>
          </p:cNvSpPr>
          <p:nvPr/>
        </p:nvSpPr>
        <p:spPr bwMode="auto">
          <a:xfrm rot="-1160763">
            <a:off x="5774310" y="23622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3" name="文本框 37"/>
          <p:cNvSpPr txBox="1">
            <a:spLocks noChangeArrowheads="1"/>
          </p:cNvSpPr>
          <p:nvPr/>
        </p:nvSpPr>
        <p:spPr bwMode="auto">
          <a:xfrm rot="39237">
            <a:off x="5650485" y="3058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4" name="文本框 45"/>
          <p:cNvSpPr txBox="1">
            <a:spLocks noChangeArrowheads="1"/>
          </p:cNvSpPr>
          <p:nvPr/>
        </p:nvSpPr>
        <p:spPr bwMode="auto">
          <a:xfrm rot="-1160763">
            <a:off x="6334699" y="23918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5" name="文本框 46"/>
          <p:cNvSpPr txBox="1">
            <a:spLocks noChangeArrowheads="1"/>
          </p:cNvSpPr>
          <p:nvPr/>
        </p:nvSpPr>
        <p:spPr bwMode="auto">
          <a:xfrm rot="-1160763">
            <a:off x="6704585" y="2677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6" name="文本框 47"/>
          <p:cNvSpPr txBox="1">
            <a:spLocks noChangeArrowheads="1"/>
          </p:cNvSpPr>
          <p:nvPr/>
        </p:nvSpPr>
        <p:spPr bwMode="auto">
          <a:xfrm rot="39237">
            <a:off x="7185599" y="3304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7" name="文本框 49"/>
          <p:cNvSpPr txBox="1">
            <a:spLocks noChangeArrowheads="1"/>
          </p:cNvSpPr>
          <p:nvPr/>
        </p:nvSpPr>
        <p:spPr bwMode="auto">
          <a:xfrm rot="-1160763">
            <a:off x="7039549"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8" name="文本框 50"/>
          <p:cNvSpPr txBox="1">
            <a:spLocks noChangeArrowheads="1"/>
          </p:cNvSpPr>
          <p:nvPr/>
        </p:nvSpPr>
        <p:spPr bwMode="auto">
          <a:xfrm rot="-1160763">
            <a:off x="7488810" y="2605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9" name="文本框 51"/>
          <p:cNvSpPr txBox="1">
            <a:spLocks noChangeArrowheads="1"/>
          </p:cNvSpPr>
          <p:nvPr/>
        </p:nvSpPr>
        <p:spPr bwMode="auto">
          <a:xfrm rot="-1160763">
            <a:off x="7290374" y="37528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0" name="文本框 32"/>
          <p:cNvSpPr txBox="1">
            <a:spLocks noChangeArrowheads="1"/>
          </p:cNvSpPr>
          <p:nvPr/>
        </p:nvSpPr>
        <p:spPr bwMode="auto">
          <a:xfrm rot="4190103">
            <a:off x="2766793" y="44820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1" name="文本框 34"/>
          <p:cNvSpPr txBox="1">
            <a:spLocks noChangeArrowheads="1"/>
          </p:cNvSpPr>
          <p:nvPr/>
        </p:nvSpPr>
        <p:spPr bwMode="auto">
          <a:xfrm rot="8340000">
            <a:off x="3922492" y="3782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2" name="文本框 36"/>
          <p:cNvSpPr txBox="1">
            <a:spLocks noChangeArrowheads="1"/>
          </p:cNvSpPr>
          <p:nvPr/>
        </p:nvSpPr>
        <p:spPr bwMode="auto">
          <a:xfrm rot="2810103">
            <a:off x="3814542" y="23421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3" name="文本框 37"/>
          <p:cNvSpPr txBox="1">
            <a:spLocks noChangeArrowheads="1"/>
          </p:cNvSpPr>
          <p:nvPr/>
        </p:nvSpPr>
        <p:spPr bwMode="auto">
          <a:xfrm rot="4010103">
            <a:off x="3814542" y="30660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4" name="文本框 45"/>
          <p:cNvSpPr txBox="1">
            <a:spLocks noChangeArrowheads="1"/>
          </p:cNvSpPr>
          <p:nvPr/>
        </p:nvSpPr>
        <p:spPr bwMode="auto">
          <a:xfrm rot="2810103">
            <a:off x="4374929" y="23717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5" name="文本框 46"/>
          <p:cNvSpPr txBox="1">
            <a:spLocks noChangeArrowheads="1"/>
          </p:cNvSpPr>
          <p:nvPr/>
        </p:nvSpPr>
        <p:spPr bwMode="auto">
          <a:xfrm rot="2810103">
            <a:off x="474481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6" name="文本框 47"/>
          <p:cNvSpPr txBox="1">
            <a:spLocks noChangeArrowheads="1"/>
          </p:cNvSpPr>
          <p:nvPr/>
        </p:nvSpPr>
        <p:spPr bwMode="auto">
          <a:xfrm rot="4010103">
            <a:off x="4744818" y="3381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7" name="文本框 49"/>
          <p:cNvSpPr txBox="1">
            <a:spLocks noChangeArrowheads="1"/>
          </p:cNvSpPr>
          <p:nvPr/>
        </p:nvSpPr>
        <p:spPr bwMode="auto">
          <a:xfrm rot="-1160763">
            <a:off x="6225160" y="3420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8" name="文本框 50"/>
          <p:cNvSpPr txBox="1">
            <a:spLocks noChangeArrowheads="1"/>
          </p:cNvSpPr>
          <p:nvPr/>
        </p:nvSpPr>
        <p:spPr bwMode="auto">
          <a:xfrm rot="4020000">
            <a:off x="5219479" y="3535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9" name="文本框 51"/>
          <p:cNvSpPr txBox="1">
            <a:spLocks noChangeArrowheads="1"/>
          </p:cNvSpPr>
          <p:nvPr/>
        </p:nvSpPr>
        <p:spPr bwMode="auto">
          <a:xfrm rot="-1160763">
            <a:off x="5599685" y="4320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0" name="文本框 32"/>
          <p:cNvSpPr txBox="1">
            <a:spLocks noChangeArrowheads="1"/>
          </p:cNvSpPr>
          <p:nvPr/>
        </p:nvSpPr>
        <p:spPr bwMode="auto">
          <a:xfrm rot="5400000">
            <a:off x="1142780" y="43339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1" name="文本框 34"/>
          <p:cNvSpPr txBox="1">
            <a:spLocks noChangeArrowheads="1"/>
          </p:cNvSpPr>
          <p:nvPr/>
        </p:nvSpPr>
        <p:spPr bwMode="auto">
          <a:xfrm rot="8340000">
            <a:off x="1879380" y="4764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2" name="文本框 36"/>
          <p:cNvSpPr txBox="1">
            <a:spLocks noChangeArrowheads="1"/>
          </p:cNvSpPr>
          <p:nvPr/>
        </p:nvSpPr>
        <p:spPr bwMode="auto">
          <a:xfrm rot="2810103">
            <a:off x="1863504" y="36713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3" name="文本框 37"/>
          <p:cNvSpPr txBox="1">
            <a:spLocks noChangeArrowheads="1"/>
          </p:cNvSpPr>
          <p:nvPr/>
        </p:nvSpPr>
        <p:spPr bwMode="auto">
          <a:xfrm rot="5220000">
            <a:off x="2298479" y="40481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4" name="文本框 45"/>
          <p:cNvSpPr txBox="1">
            <a:spLocks noChangeArrowheads="1"/>
          </p:cNvSpPr>
          <p:nvPr/>
        </p:nvSpPr>
        <p:spPr bwMode="auto">
          <a:xfrm rot="2810103">
            <a:off x="2811243" y="369043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5" name="文本框 46"/>
          <p:cNvSpPr txBox="1">
            <a:spLocks noChangeArrowheads="1"/>
          </p:cNvSpPr>
          <p:nvPr/>
        </p:nvSpPr>
        <p:spPr bwMode="auto">
          <a:xfrm rot="4020000">
            <a:off x="701454" y="2646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6" name="文本框 47"/>
          <p:cNvSpPr txBox="1">
            <a:spLocks noChangeArrowheads="1"/>
          </p:cNvSpPr>
          <p:nvPr/>
        </p:nvSpPr>
        <p:spPr bwMode="auto">
          <a:xfrm rot="5220000">
            <a:off x="703042" y="38915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7" name="文本框 49"/>
          <p:cNvSpPr txBox="1">
            <a:spLocks noChangeArrowheads="1"/>
          </p:cNvSpPr>
          <p:nvPr/>
        </p:nvSpPr>
        <p:spPr bwMode="auto">
          <a:xfrm rot="4020000">
            <a:off x="2465168" y="5015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8" name="文本框 50"/>
          <p:cNvSpPr txBox="1">
            <a:spLocks noChangeArrowheads="1"/>
          </p:cNvSpPr>
          <p:nvPr/>
        </p:nvSpPr>
        <p:spPr bwMode="auto">
          <a:xfrm rot="4020000">
            <a:off x="3703417" y="4518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9" name="文本框 51"/>
          <p:cNvSpPr txBox="1">
            <a:spLocks noChangeArrowheads="1"/>
          </p:cNvSpPr>
          <p:nvPr/>
        </p:nvSpPr>
        <p:spPr bwMode="auto">
          <a:xfrm rot="4020000">
            <a:off x="4073305" y="48038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0" name="文本框 32"/>
          <p:cNvSpPr txBox="1">
            <a:spLocks noChangeArrowheads="1"/>
          </p:cNvSpPr>
          <p:nvPr/>
        </p:nvSpPr>
        <p:spPr bwMode="auto">
          <a:xfrm rot="-880739">
            <a:off x="514924" y="33803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1" name="文本框 34"/>
          <p:cNvSpPr txBox="1">
            <a:spLocks noChangeArrowheads="1"/>
          </p:cNvSpPr>
          <p:nvPr/>
        </p:nvSpPr>
        <p:spPr bwMode="auto">
          <a:xfrm rot="8340000">
            <a:off x="1252317" y="34840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2" name="文本框 36"/>
          <p:cNvSpPr txBox="1">
            <a:spLocks noChangeArrowheads="1"/>
          </p:cNvSpPr>
          <p:nvPr/>
        </p:nvSpPr>
        <p:spPr bwMode="auto">
          <a:xfrm rot="4020000">
            <a:off x="1671418" y="20436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3" name="文本框 37"/>
          <p:cNvSpPr txBox="1">
            <a:spLocks noChangeArrowheads="1"/>
          </p:cNvSpPr>
          <p:nvPr/>
        </p:nvSpPr>
        <p:spPr bwMode="auto">
          <a:xfrm rot="5220000">
            <a:off x="1671418" y="27675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4" name="文本框 45"/>
          <p:cNvSpPr txBox="1">
            <a:spLocks noChangeArrowheads="1"/>
          </p:cNvSpPr>
          <p:nvPr/>
        </p:nvSpPr>
        <p:spPr bwMode="auto">
          <a:xfrm rot="2810103">
            <a:off x="2231804" y="2073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5" name="文本框 46"/>
          <p:cNvSpPr txBox="1">
            <a:spLocks noChangeArrowheads="1"/>
          </p:cNvSpPr>
          <p:nvPr/>
        </p:nvSpPr>
        <p:spPr bwMode="auto">
          <a:xfrm rot="2810103">
            <a:off x="2601692" y="2359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6" name="文本框 47"/>
          <p:cNvSpPr txBox="1">
            <a:spLocks noChangeArrowheads="1"/>
          </p:cNvSpPr>
          <p:nvPr/>
        </p:nvSpPr>
        <p:spPr bwMode="auto">
          <a:xfrm rot="4010103">
            <a:off x="2330229" y="31125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7" name="文本框 49"/>
          <p:cNvSpPr txBox="1">
            <a:spLocks noChangeArrowheads="1"/>
          </p:cNvSpPr>
          <p:nvPr/>
        </p:nvSpPr>
        <p:spPr bwMode="auto">
          <a:xfrm rot="2810103">
            <a:off x="318906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8" name="文本框 50"/>
          <p:cNvSpPr txBox="1">
            <a:spLocks noChangeArrowheads="1"/>
          </p:cNvSpPr>
          <p:nvPr/>
        </p:nvSpPr>
        <p:spPr bwMode="auto">
          <a:xfrm rot="2810103">
            <a:off x="3076355" y="3237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9" name="文本框 51"/>
          <p:cNvSpPr txBox="1">
            <a:spLocks noChangeArrowheads="1"/>
          </p:cNvSpPr>
          <p:nvPr/>
        </p:nvSpPr>
        <p:spPr bwMode="auto">
          <a:xfrm rot="2810103">
            <a:off x="3446242" y="35232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0" name="文本框 32"/>
          <p:cNvSpPr txBox="1">
            <a:spLocks noChangeArrowheads="1"/>
          </p:cNvSpPr>
          <p:nvPr/>
        </p:nvSpPr>
        <p:spPr bwMode="auto">
          <a:xfrm rot="5400000">
            <a:off x="4752755" y="49392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1" name="文本框 34"/>
          <p:cNvSpPr txBox="1">
            <a:spLocks noChangeArrowheads="1"/>
          </p:cNvSpPr>
          <p:nvPr/>
        </p:nvSpPr>
        <p:spPr bwMode="auto">
          <a:xfrm rot="3159237">
            <a:off x="5817968" y="5370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2" name="文本框 36"/>
          <p:cNvSpPr txBox="1">
            <a:spLocks noChangeArrowheads="1"/>
          </p:cNvSpPr>
          <p:nvPr/>
        </p:nvSpPr>
        <p:spPr bwMode="auto">
          <a:xfrm rot="-1160763">
            <a:off x="6237860" y="3928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3" name="文本框 37"/>
          <p:cNvSpPr txBox="1">
            <a:spLocks noChangeArrowheads="1"/>
          </p:cNvSpPr>
          <p:nvPr/>
        </p:nvSpPr>
        <p:spPr bwMode="auto">
          <a:xfrm rot="39237">
            <a:off x="6237860" y="4652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4" name="文本框 45"/>
          <p:cNvSpPr txBox="1">
            <a:spLocks noChangeArrowheads="1"/>
          </p:cNvSpPr>
          <p:nvPr/>
        </p:nvSpPr>
        <p:spPr bwMode="auto">
          <a:xfrm rot="-1160763">
            <a:off x="6798249" y="3958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5" name="文本框 46"/>
          <p:cNvSpPr txBox="1">
            <a:spLocks noChangeArrowheads="1"/>
          </p:cNvSpPr>
          <p:nvPr/>
        </p:nvSpPr>
        <p:spPr bwMode="auto">
          <a:xfrm rot="-1160763">
            <a:off x="7168135" y="4243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6" name="文本框 47"/>
          <p:cNvSpPr txBox="1">
            <a:spLocks noChangeArrowheads="1"/>
          </p:cNvSpPr>
          <p:nvPr/>
        </p:nvSpPr>
        <p:spPr bwMode="auto">
          <a:xfrm rot="39237">
            <a:off x="6855399" y="50017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7" name="文本框 49"/>
          <p:cNvSpPr txBox="1">
            <a:spLocks noChangeArrowheads="1"/>
          </p:cNvSpPr>
          <p:nvPr/>
        </p:nvSpPr>
        <p:spPr bwMode="auto">
          <a:xfrm rot="-1160763">
            <a:off x="7688835" y="4631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8" name="文本框 50"/>
          <p:cNvSpPr txBox="1">
            <a:spLocks noChangeArrowheads="1"/>
          </p:cNvSpPr>
          <p:nvPr/>
        </p:nvSpPr>
        <p:spPr bwMode="auto">
          <a:xfrm rot="-1160763">
            <a:off x="7642799" y="51223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9" name="文本框 51"/>
          <p:cNvSpPr txBox="1">
            <a:spLocks noChangeArrowheads="1"/>
          </p:cNvSpPr>
          <p:nvPr/>
        </p:nvSpPr>
        <p:spPr bwMode="auto">
          <a:xfrm rot="-1160763">
            <a:off x="6780785"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5" name="TextBox 4"/>
          <p:cNvSpPr txBox="1">
            <a:spLocks noChangeArrowheads="1"/>
          </p:cNvSpPr>
          <p:nvPr/>
        </p:nvSpPr>
        <p:spPr bwMode="auto">
          <a:xfrm>
            <a:off x="3044951" y="7127869"/>
            <a:ext cx="8364537" cy="455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800" b="1" dirty="0">
                <a:solidFill>
                  <a:srgbClr val="FF0000"/>
                </a:solidFill>
                <a:latin typeface="黑体" pitchFamily="49" charset="-122"/>
                <a:ea typeface="黑体" pitchFamily="49" charset="-122"/>
              </a:rPr>
              <a:t>赏析：</a:t>
            </a:r>
            <a:endParaRPr lang="en-US" altLang="zh-CN" sz="2800" b="1" dirty="0">
              <a:solidFill>
                <a:srgbClr val="FF0000"/>
              </a:solidFill>
              <a:latin typeface="黑体" pitchFamily="49" charset="-122"/>
              <a:ea typeface="黑体" pitchFamily="49" charset="-122"/>
            </a:endParaRPr>
          </a:p>
          <a:p>
            <a:pPr eaLnBrk="1" hangingPunct="1">
              <a:lnSpc>
                <a:spcPct val="1300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当黎明穿上了白衣</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这首诗，充满了诗人对于光的崇敬。这首诗是写黎明时田野上的景色及自己的感受。诗从一开始，就把读者带进了辽阔而美丽的景色当中：“紫蓝的林子”“青灰的山坡”“绿的草原”，色彩丰富而鲜明。同时，诗句的层次和画面的层次极为和谐，自然而又贴切。</a:t>
            </a:r>
            <a:endParaRPr lang="en-US" altLang="zh-CN" sz="2800" b="1" dirty="0">
              <a:latin typeface="黑体" pitchFamily="49" charset="-122"/>
              <a:ea typeface="黑体" pitchFamily="49" charset="-122"/>
            </a:endParaRPr>
          </a:p>
          <a:p>
            <a:pPr eaLnBrk="1" hangingPunct="1">
              <a:lnSpc>
                <a:spcPct val="130000"/>
              </a:lnSpc>
            </a:pPr>
            <a:r>
              <a:rPr lang="en-US" altLang="zh-CN" sz="2800" b="1" dirty="0">
                <a:latin typeface="黑体" pitchFamily="49" charset="-122"/>
                <a:ea typeface="黑体" pitchFamily="49" charset="-122"/>
              </a:rPr>
              <a:t>    </a:t>
            </a:r>
            <a:r>
              <a:rPr lang="zh-CN" altLang="en-US" sz="2800" b="1" dirty="0">
                <a:latin typeface="黑体" pitchFamily="49" charset="-122"/>
                <a:ea typeface="黑体" pitchFamily="49" charset="-122"/>
              </a:rPr>
              <a:t>“草原上流着</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的烟</a:t>
            </a:r>
            <a:r>
              <a:rPr lang="en-US" altLang="zh-CN" sz="2800" b="1" dirty="0">
                <a:latin typeface="黑体" pitchFamily="49" charset="-122"/>
                <a:ea typeface="黑体" pitchFamily="49" charset="-122"/>
              </a:rPr>
              <a:t>……”</a:t>
            </a:r>
            <a:r>
              <a:rPr lang="zh-CN" altLang="en-US" sz="2800" b="1" dirty="0">
                <a:latin typeface="黑体" pitchFamily="49" charset="-122"/>
                <a:ea typeface="黑体" pitchFamily="49" charset="-122"/>
              </a:rPr>
              <a:t>是动态描写，使整</a:t>
            </a:r>
            <a:endParaRPr lang="zh-CN" altLang="en-US" sz="1200" b="1" dirty="0">
              <a:latin typeface="楷体_GB2312" pitchFamily="49" charset="-122"/>
              <a:ea typeface="楷体_GB2312" pitchFamily="49" charset="-122"/>
            </a:endParaRPr>
          </a:p>
        </p:txBody>
      </p:sp>
      <p:sp>
        <p:nvSpPr>
          <p:cNvPr id="104" name="TextBox 4"/>
          <p:cNvSpPr txBox="1">
            <a:spLocks noChangeArrowheads="1"/>
          </p:cNvSpPr>
          <p:nvPr/>
        </p:nvSpPr>
        <p:spPr bwMode="auto">
          <a:xfrm>
            <a:off x="-66164" y="2577999"/>
            <a:ext cx="5314950"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00B050"/>
                </a:solidFill>
                <a:latin typeface="华文楷体" panose="02010600040101010101" pitchFamily="2" charset="-122"/>
                <a:ea typeface="华文楷体" panose="02010600040101010101" pitchFamily="2" charset="-122"/>
              </a:rPr>
              <a:t>紫</a:t>
            </a:r>
            <a:r>
              <a:rPr lang="zh-CN" altLang="en-US" sz="2800" b="1" dirty="0">
                <a:solidFill>
                  <a:srgbClr val="00B050"/>
                </a:solidFill>
                <a:latin typeface="华文楷体" panose="02010600040101010101" pitchFamily="2" charset="-122"/>
                <a:ea typeface="华文楷体" panose="02010600040101010101" pitchFamily="2" charset="-122"/>
              </a:rPr>
              <a:t>蓝的林子</a:t>
            </a:r>
            <a:r>
              <a:rPr lang="zh-CN" altLang="en-US" sz="2800" b="1" dirty="0">
                <a:solidFill>
                  <a:srgbClr val="FF00FF"/>
                </a:solidFill>
                <a:latin typeface="华文楷体" panose="02010600040101010101" pitchFamily="2" charset="-122"/>
                <a:ea typeface="华文楷体" panose="02010600040101010101" pitchFamily="2" charset="-122"/>
              </a:rPr>
              <a:t>与林子之间</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由</a:t>
            </a:r>
            <a:r>
              <a:rPr lang="zh-CN" altLang="en-US" sz="2800" b="1" dirty="0">
                <a:solidFill>
                  <a:srgbClr val="00B050"/>
                </a:solidFill>
                <a:latin typeface="华文楷体" panose="02010600040101010101" pitchFamily="2" charset="-122"/>
                <a:ea typeface="华文楷体" panose="02010600040101010101" pitchFamily="2" charset="-122"/>
              </a:rPr>
              <a:t>青灰的山坡</a:t>
            </a:r>
            <a:r>
              <a:rPr lang="zh-CN" altLang="en-US" sz="2800" b="1" dirty="0">
                <a:solidFill>
                  <a:srgbClr val="FF00FF"/>
                </a:solidFill>
                <a:latin typeface="华文楷体" panose="02010600040101010101" pitchFamily="2" charset="-122"/>
                <a:ea typeface="华文楷体" panose="02010600040101010101" pitchFamily="2" charset="-122"/>
              </a:rPr>
              <a:t>到青灰的山坡，</a:t>
            </a:r>
          </a:p>
          <a:p>
            <a:pPr eaLnBrk="1" hangingPunct="1"/>
            <a:r>
              <a:rPr lang="zh-CN" altLang="en-US" sz="2800" b="1" dirty="0">
                <a:solidFill>
                  <a:srgbClr val="00B050"/>
                </a:solidFill>
                <a:latin typeface="华文楷体" panose="02010600040101010101" pitchFamily="2" charset="-122"/>
                <a:ea typeface="华文楷体" panose="02010600040101010101" pitchFamily="2" charset="-122"/>
              </a:rPr>
              <a:t>绿的草原</a:t>
            </a:r>
            <a:r>
              <a:rPr lang="zh-CN" altLang="en-US" sz="2800" b="1" dirty="0">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绿的草原，草原上流着</a:t>
            </a:r>
          </a:p>
          <a:p>
            <a:pPr eaLnBrk="1" hangingPunct="1"/>
            <a:r>
              <a:rPr lang="en-US" altLang="zh-CN" sz="2800" b="1" dirty="0" smtClean="0">
                <a:solidFill>
                  <a:srgbClr val="FF00FF"/>
                </a:solidFill>
                <a:latin typeface="华文楷体" panose="02010600040101010101" pitchFamily="2" charset="-122"/>
                <a:ea typeface="华文楷体" panose="02010600040101010101" pitchFamily="2" charset="-122"/>
              </a:rPr>
              <a:t>——</a:t>
            </a:r>
            <a:r>
              <a:rPr lang="zh-CN" altLang="en-US" sz="2800" b="1" dirty="0" smtClean="0">
                <a:solidFill>
                  <a:srgbClr val="FF00FF"/>
                </a:solidFill>
                <a:latin typeface="华文楷体" panose="02010600040101010101" pitchFamily="2" charset="-122"/>
                <a:ea typeface="华文楷体" panose="02010600040101010101" pitchFamily="2" charset="-122"/>
              </a:rPr>
              <a:t>新鲜</a:t>
            </a:r>
            <a:r>
              <a:rPr lang="zh-CN" altLang="en-US" sz="2800" b="1" dirty="0">
                <a:solidFill>
                  <a:srgbClr val="FF00FF"/>
                </a:solidFill>
                <a:latin typeface="华文楷体" panose="02010600040101010101" pitchFamily="2" charset="-122"/>
                <a:ea typeface="华文楷体" panose="02010600040101010101" pitchFamily="2" charset="-122"/>
              </a:rPr>
              <a:t>的乳液似的烟</a:t>
            </a:r>
            <a:r>
              <a:rPr lang="en-US" altLang="zh-CN" sz="2800" b="1" dirty="0">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啊，当黎明穿上了白衣的时候</a:t>
            </a:r>
            <a:r>
              <a:rPr lang="zh-CN" altLang="en-US" sz="2800" b="1" dirty="0" smtClean="0">
                <a:solidFill>
                  <a:srgbClr val="FF00FF"/>
                </a:solidFill>
                <a:latin typeface="华文楷体" panose="02010600040101010101" pitchFamily="2" charset="-122"/>
                <a:ea typeface="华文楷体" panose="02010600040101010101" pitchFamily="2" charset="-122"/>
              </a:rPr>
              <a:t>，</a:t>
            </a:r>
            <a:endParaRPr lang="en-US" altLang="zh-CN" sz="2800" b="1" dirty="0" smtClean="0">
              <a:solidFill>
                <a:srgbClr val="FF00FF"/>
              </a:solidFill>
              <a:latin typeface="华文楷体" panose="02010600040101010101" pitchFamily="2" charset="-122"/>
              <a:ea typeface="华文楷体" panose="02010600040101010101" pitchFamily="2" charset="-122"/>
            </a:endParaRPr>
          </a:p>
          <a:p>
            <a:r>
              <a:rPr lang="zh-CN" altLang="en-US" sz="2800" b="1" dirty="0">
                <a:solidFill>
                  <a:srgbClr val="FF00FF"/>
                </a:solidFill>
                <a:latin typeface="华文楷体" panose="02010600040101010101" pitchFamily="2" charset="-122"/>
                <a:ea typeface="华文楷体" panose="02010600040101010101" pitchFamily="2" charset="-122"/>
              </a:rPr>
              <a:t>田野是多么新鲜！</a:t>
            </a:r>
            <a:endParaRPr lang="en-US" altLang="zh-CN" sz="2800" b="1" dirty="0">
              <a:solidFill>
                <a:srgbClr val="FF00FF"/>
              </a:solidFill>
              <a:latin typeface="华文楷体" panose="02010600040101010101" pitchFamily="2" charset="-122"/>
              <a:ea typeface="华文楷体" panose="02010600040101010101" pitchFamily="2" charset="-122"/>
            </a:endParaRPr>
          </a:p>
          <a:p>
            <a:r>
              <a:rPr lang="zh-CN" altLang="en-US" sz="2800" b="1" dirty="0">
                <a:solidFill>
                  <a:srgbClr val="FF00FF"/>
                </a:solidFill>
                <a:latin typeface="华文楷体" panose="02010600040101010101" pitchFamily="2" charset="-122"/>
                <a:ea typeface="华文楷体" panose="02010600040101010101" pitchFamily="2" charset="-122"/>
              </a:rPr>
              <a:t>看</a:t>
            </a:r>
            <a:r>
              <a:rPr lang="zh-CN" altLang="en-US" sz="2800" b="1" dirty="0" smtClean="0">
                <a:solidFill>
                  <a:srgbClr val="FF00FF"/>
                </a:solidFill>
                <a:latin typeface="华文楷体" panose="02010600040101010101" pitchFamily="2" charset="-122"/>
                <a:ea typeface="华文楷体" panose="02010600040101010101" pitchFamily="2" charset="-122"/>
              </a:rPr>
              <a:t>，微</a:t>
            </a:r>
            <a:r>
              <a:rPr lang="zh-CN" altLang="en-US" sz="2800" b="1" dirty="0">
                <a:solidFill>
                  <a:srgbClr val="FF00FF"/>
                </a:solidFill>
                <a:latin typeface="华文楷体" panose="02010600040101010101" pitchFamily="2" charset="-122"/>
                <a:ea typeface="华文楷体" panose="02010600040101010101" pitchFamily="2" charset="-122"/>
              </a:rPr>
              <a:t>黄的灯光，</a:t>
            </a:r>
          </a:p>
          <a:p>
            <a:r>
              <a:rPr lang="zh-CN" altLang="en-US" sz="2800" b="1" dirty="0">
                <a:solidFill>
                  <a:srgbClr val="FF00FF"/>
                </a:solidFill>
                <a:latin typeface="华文楷体" panose="02010600040101010101" pitchFamily="2" charset="-122"/>
                <a:ea typeface="华文楷体" panose="02010600040101010101" pitchFamily="2" charset="-122"/>
              </a:rPr>
              <a:t>正在电杆上颤栗它的最后的时间</a:t>
            </a:r>
            <a:r>
              <a:rPr lang="zh-CN" altLang="en-US" sz="2800" b="1" dirty="0" smtClean="0">
                <a:solidFill>
                  <a:srgbClr val="FF00FF"/>
                </a:solidFill>
                <a:latin typeface="华文楷体" panose="02010600040101010101" pitchFamily="2" charset="-122"/>
                <a:ea typeface="华文楷体" panose="02010600040101010101" pitchFamily="2" charset="-122"/>
              </a:rPr>
              <a:t>。看！</a:t>
            </a:r>
            <a:endParaRPr lang="zh-CN" altLang="en-US" sz="2800" b="1" dirty="0">
              <a:solidFill>
                <a:srgbClr val="FF00FF"/>
              </a:solidFill>
              <a:latin typeface="华文楷体" panose="02010600040101010101" pitchFamily="2" charset="-122"/>
              <a:ea typeface="华文楷体" panose="02010600040101010101" pitchFamily="2" charset="-122"/>
            </a:endParaRPr>
          </a:p>
        </p:txBody>
      </p:sp>
      <p:sp>
        <p:nvSpPr>
          <p:cNvPr id="105" name="矩形 104"/>
          <p:cNvSpPr/>
          <p:nvPr/>
        </p:nvSpPr>
        <p:spPr>
          <a:xfrm>
            <a:off x="2994961" y="150964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dirty="0">
              <a:ln w="11430"/>
              <a:solidFill>
                <a:srgbClr val="660066"/>
              </a:solidFill>
              <a:latin typeface="华文琥珀" panose="02010800040101010101" pitchFamily="2" charset="-122"/>
              <a:ea typeface="华文琥珀" panose="02010800040101010101" pitchFamily="2" charset="-122"/>
            </a:endParaRPr>
          </a:p>
        </p:txBody>
      </p:sp>
      <p:sp>
        <p:nvSpPr>
          <p:cNvPr id="2" name="矩形 1"/>
          <p:cNvSpPr/>
          <p:nvPr/>
        </p:nvSpPr>
        <p:spPr>
          <a:xfrm>
            <a:off x="5167086" y="2575552"/>
            <a:ext cx="3897085" cy="3970318"/>
          </a:xfrm>
          <a:prstGeom prst="rect">
            <a:avLst/>
          </a:prstGeom>
        </p:spPr>
        <p:txBody>
          <a:bodyPr wrap="square">
            <a:spAutoFit/>
          </a:bodyPr>
          <a:lstStyle/>
          <a:p>
            <a:r>
              <a:rPr lang="zh-CN" altLang="en-US" sz="2800" b="1" dirty="0" smtClean="0">
                <a:solidFill>
                  <a:srgbClr val="00B050"/>
                </a:solidFill>
                <a:latin typeface="华文楷体" panose="02010600040101010101" pitchFamily="2" charset="-122"/>
                <a:ea typeface="华文楷体" panose="02010600040101010101" pitchFamily="2" charset="-122"/>
              </a:rPr>
              <a:t>        </a:t>
            </a:r>
            <a:r>
              <a:rPr lang="zh-CN" altLang="en-US" sz="2800" b="1" dirty="0" smtClean="0">
                <a:solidFill>
                  <a:srgbClr val="00B050"/>
                </a:solidFill>
                <a:latin typeface="Calibri"/>
                <a:ea typeface="华文楷体" panose="02010600040101010101" pitchFamily="2" charset="-122"/>
              </a:rPr>
              <a:t>❶</a:t>
            </a:r>
            <a:r>
              <a:rPr lang="zh-CN" altLang="en-US" sz="2800" b="1" dirty="0" smtClean="0">
                <a:solidFill>
                  <a:srgbClr val="00B050"/>
                </a:solidFill>
                <a:latin typeface="华文楷体" panose="02010600040101010101" pitchFamily="2" charset="-122"/>
                <a:ea typeface="华文楷体" panose="02010600040101010101" pitchFamily="2" charset="-122"/>
              </a:rPr>
              <a:t>诗歌开头中“</a:t>
            </a:r>
            <a:r>
              <a:rPr lang="zh-CN" altLang="en-US" sz="2800" b="1" dirty="0">
                <a:solidFill>
                  <a:srgbClr val="00B050"/>
                </a:solidFill>
                <a:latin typeface="华文楷体" panose="02010600040101010101" pitchFamily="2" charset="-122"/>
                <a:ea typeface="华文楷体" panose="02010600040101010101" pitchFamily="2" charset="-122"/>
              </a:rPr>
              <a:t>紫蓝的林子”</a:t>
            </a:r>
            <a:r>
              <a:rPr lang="zh-CN" altLang="en-US" sz="2800" b="1" dirty="0" smtClean="0">
                <a:solidFill>
                  <a:srgbClr val="00B050"/>
                </a:solidFill>
                <a:latin typeface="华文楷体" panose="02010600040101010101" pitchFamily="2" charset="-122"/>
                <a:ea typeface="华文楷体" panose="02010600040101010101" pitchFamily="2" charset="-122"/>
              </a:rPr>
              <a:t>“青灰的山坡”</a:t>
            </a:r>
            <a:r>
              <a:rPr lang="zh-CN" altLang="en-US" sz="2800" b="1" dirty="0">
                <a:solidFill>
                  <a:srgbClr val="00B050"/>
                </a:solidFill>
                <a:latin typeface="华文楷体" panose="02010600040101010101" pitchFamily="2" charset="-122"/>
                <a:ea typeface="华文楷体" panose="02010600040101010101" pitchFamily="2" charset="-122"/>
              </a:rPr>
              <a:t>“绿的草原”，</a:t>
            </a:r>
            <a:r>
              <a:rPr lang="zh-CN" altLang="en-US" sz="2800" b="1" dirty="0" smtClean="0">
                <a:solidFill>
                  <a:srgbClr val="00B050"/>
                </a:solidFill>
                <a:latin typeface="华文楷体" panose="02010600040101010101" pitchFamily="2" charset="-122"/>
                <a:ea typeface="华文楷体" panose="02010600040101010101" pitchFamily="2" charset="-122"/>
              </a:rPr>
              <a:t>就</a:t>
            </a:r>
            <a:r>
              <a:rPr lang="zh-CN" altLang="en-US" sz="2800" b="1" dirty="0">
                <a:solidFill>
                  <a:srgbClr val="00B050"/>
                </a:solidFill>
                <a:latin typeface="华文楷体" panose="02010600040101010101" pitchFamily="2" charset="-122"/>
                <a:ea typeface="华文楷体" panose="02010600040101010101" pitchFamily="2" charset="-122"/>
              </a:rPr>
              <a:t>把读者带进了辽阔而美丽的景色</a:t>
            </a:r>
            <a:r>
              <a:rPr lang="zh-CN" altLang="en-US" sz="2800" b="1" dirty="0" smtClean="0">
                <a:solidFill>
                  <a:srgbClr val="00B050"/>
                </a:solidFill>
                <a:latin typeface="华文楷体" panose="02010600040101010101" pitchFamily="2" charset="-122"/>
                <a:ea typeface="华文楷体" panose="02010600040101010101" pitchFamily="2" charset="-122"/>
              </a:rPr>
              <a:t>当中</a:t>
            </a:r>
            <a:r>
              <a:rPr lang="zh-CN" altLang="en-US" sz="2800" b="1" dirty="0" smtClean="0">
                <a:solidFill>
                  <a:srgbClr val="00B050"/>
                </a:solidFill>
                <a:ea typeface="华文楷体" panose="02010600040101010101" pitchFamily="2" charset="-122"/>
              </a:rPr>
              <a:t>❷ </a:t>
            </a:r>
            <a:r>
              <a:rPr lang="zh-CN" altLang="en-US" sz="2800" b="1" dirty="0" smtClean="0">
                <a:solidFill>
                  <a:srgbClr val="00B050"/>
                </a:solidFill>
                <a:latin typeface="华文楷体" panose="02010600040101010101" pitchFamily="2" charset="-122"/>
                <a:ea typeface="华文楷体" panose="02010600040101010101" pitchFamily="2" charset="-122"/>
              </a:rPr>
              <a:t>“紫、青、绿”色彩</a:t>
            </a:r>
            <a:r>
              <a:rPr lang="zh-CN" altLang="en-US" sz="2800" b="1" dirty="0">
                <a:solidFill>
                  <a:srgbClr val="00B050"/>
                </a:solidFill>
                <a:latin typeface="华文楷体" panose="02010600040101010101" pitchFamily="2" charset="-122"/>
                <a:ea typeface="华文楷体" panose="02010600040101010101" pitchFamily="2" charset="-122"/>
              </a:rPr>
              <a:t>丰富而鲜明</a:t>
            </a:r>
            <a:r>
              <a:rPr lang="zh-CN" altLang="en-US" sz="2800" b="1" dirty="0" smtClean="0">
                <a:solidFill>
                  <a:srgbClr val="00B050"/>
                </a:solidFill>
                <a:latin typeface="华文楷体" panose="02010600040101010101" pitchFamily="2" charset="-122"/>
                <a:ea typeface="华文楷体" panose="02010600040101010101" pitchFamily="2" charset="-122"/>
              </a:rPr>
              <a:t>。</a:t>
            </a:r>
            <a:r>
              <a:rPr lang="zh-CN" altLang="en-US" sz="2800" b="1" dirty="0" smtClean="0">
                <a:solidFill>
                  <a:srgbClr val="00B050"/>
                </a:solidFill>
                <a:latin typeface="Calibri"/>
                <a:ea typeface="华文楷体" panose="02010600040101010101" pitchFamily="2" charset="-122"/>
              </a:rPr>
              <a:t>❸</a:t>
            </a:r>
            <a:r>
              <a:rPr lang="zh-CN" altLang="en-US" sz="2800" b="1" dirty="0" smtClean="0">
                <a:solidFill>
                  <a:srgbClr val="00B050"/>
                </a:solidFill>
                <a:latin typeface="华文楷体" panose="02010600040101010101" pitchFamily="2" charset="-122"/>
                <a:ea typeface="华文楷体" panose="02010600040101010101" pitchFamily="2" charset="-122"/>
              </a:rPr>
              <a:t>同时</a:t>
            </a:r>
            <a:r>
              <a:rPr lang="zh-CN" altLang="en-US" sz="2800" b="1" dirty="0">
                <a:solidFill>
                  <a:srgbClr val="00B050"/>
                </a:solidFill>
                <a:latin typeface="华文楷体" panose="02010600040101010101" pitchFamily="2" charset="-122"/>
                <a:ea typeface="华文楷体" panose="02010600040101010101" pitchFamily="2" charset="-122"/>
              </a:rPr>
              <a:t>，诗句的层次和画面的层次极为和谐，自然而又贴切。</a:t>
            </a:r>
            <a:endParaRPr lang="en-US" altLang="zh-CN" sz="2800" b="1"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470168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inVertical)">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66164" y="2577999"/>
            <a:ext cx="5314950"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00FF"/>
                </a:solidFill>
                <a:latin typeface="华文楷体" panose="02010600040101010101" pitchFamily="2" charset="-122"/>
                <a:ea typeface="华文楷体" panose="02010600040101010101" pitchFamily="2" charset="-122"/>
              </a:rPr>
              <a:t>紫</a:t>
            </a:r>
            <a:r>
              <a:rPr lang="zh-CN" altLang="en-US" sz="2800" b="1" dirty="0">
                <a:solidFill>
                  <a:srgbClr val="FF00FF"/>
                </a:solidFill>
                <a:latin typeface="华文楷体" panose="02010600040101010101" pitchFamily="2" charset="-122"/>
                <a:ea typeface="华文楷体" panose="02010600040101010101" pitchFamily="2" charset="-122"/>
              </a:rPr>
              <a:t>蓝的林子与林子之间</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由青灰的山坡到青灰的山坡，</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绿的草原，</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绿的草原，</a:t>
            </a:r>
            <a:r>
              <a:rPr lang="zh-CN" altLang="en-US" sz="2800" b="1" dirty="0">
                <a:solidFill>
                  <a:srgbClr val="00B050"/>
                </a:solidFill>
                <a:latin typeface="华文楷体" panose="02010600040101010101" pitchFamily="2" charset="-122"/>
                <a:ea typeface="华文楷体" panose="02010600040101010101" pitchFamily="2" charset="-122"/>
              </a:rPr>
              <a:t>草原上流着</a:t>
            </a:r>
          </a:p>
          <a:p>
            <a:pPr eaLnBrk="1" hangingPunct="1"/>
            <a:r>
              <a:rPr lang="en-US" altLang="zh-CN" sz="2800" b="1" dirty="0" smtClean="0">
                <a:solidFill>
                  <a:srgbClr val="FF00FF"/>
                </a:solidFill>
                <a:latin typeface="华文楷体" panose="02010600040101010101" pitchFamily="2" charset="-122"/>
                <a:ea typeface="华文楷体" panose="02010600040101010101" pitchFamily="2" charset="-122"/>
              </a:rPr>
              <a:t>——</a:t>
            </a:r>
            <a:r>
              <a:rPr lang="zh-CN" altLang="en-US" sz="2800" b="1" dirty="0" smtClean="0">
                <a:solidFill>
                  <a:srgbClr val="FF00FF"/>
                </a:solidFill>
                <a:latin typeface="华文楷体" panose="02010600040101010101" pitchFamily="2" charset="-122"/>
                <a:ea typeface="华文楷体" panose="02010600040101010101" pitchFamily="2" charset="-122"/>
              </a:rPr>
              <a:t>新鲜</a:t>
            </a:r>
            <a:r>
              <a:rPr lang="zh-CN" altLang="en-US" sz="2800" b="1" dirty="0">
                <a:solidFill>
                  <a:srgbClr val="FF00FF"/>
                </a:solidFill>
                <a:latin typeface="华文楷体" panose="02010600040101010101" pitchFamily="2" charset="-122"/>
                <a:ea typeface="华文楷体" panose="02010600040101010101" pitchFamily="2" charset="-122"/>
              </a:rPr>
              <a:t>的乳液似的烟</a:t>
            </a:r>
            <a:r>
              <a:rPr lang="en-US" altLang="zh-CN" sz="2800" b="1" dirty="0">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dirty="0">
                <a:solidFill>
                  <a:srgbClr val="FF00FF"/>
                </a:solidFill>
                <a:latin typeface="华文楷体" panose="02010600040101010101" pitchFamily="2" charset="-122"/>
                <a:ea typeface="华文楷体" panose="02010600040101010101" pitchFamily="2" charset="-122"/>
              </a:rPr>
              <a:t>啊，</a:t>
            </a:r>
            <a:r>
              <a:rPr lang="zh-CN" altLang="en-US" sz="2800" b="1" dirty="0">
                <a:solidFill>
                  <a:srgbClr val="00B050"/>
                </a:solidFill>
                <a:latin typeface="华文楷体" panose="02010600040101010101" pitchFamily="2" charset="-122"/>
                <a:ea typeface="华文楷体" panose="02010600040101010101" pitchFamily="2" charset="-122"/>
              </a:rPr>
              <a:t>当黎明穿上了白衣的时候</a:t>
            </a:r>
            <a:r>
              <a:rPr lang="zh-CN" altLang="en-US" sz="2800" b="1" dirty="0" smtClean="0">
                <a:solidFill>
                  <a:srgbClr val="00B050"/>
                </a:solidFill>
                <a:latin typeface="华文楷体" panose="02010600040101010101" pitchFamily="2" charset="-122"/>
                <a:ea typeface="华文楷体" panose="02010600040101010101" pitchFamily="2" charset="-122"/>
              </a:rPr>
              <a:t>，</a:t>
            </a:r>
            <a:endParaRPr lang="en-US" altLang="zh-CN" sz="2800" b="1" dirty="0" smtClean="0">
              <a:solidFill>
                <a:srgbClr val="00B050"/>
              </a:solidFill>
              <a:latin typeface="华文楷体" panose="02010600040101010101" pitchFamily="2" charset="-122"/>
              <a:ea typeface="华文楷体" panose="02010600040101010101" pitchFamily="2" charset="-122"/>
            </a:endParaRPr>
          </a:p>
          <a:p>
            <a:r>
              <a:rPr lang="zh-CN" altLang="en-US" sz="2800" b="1" dirty="0">
                <a:solidFill>
                  <a:srgbClr val="00B050"/>
                </a:solidFill>
                <a:latin typeface="华文楷体" panose="02010600040101010101" pitchFamily="2" charset="-122"/>
                <a:ea typeface="华文楷体" panose="02010600040101010101" pitchFamily="2" charset="-122"/>
              </a:rPr>
              <a:t>田野是多么新鲜！</a:t>
            </a:r>
            <a:endParaRPr lang="en-US" altLang="zh-CN" sz="2800" b="1" dirty="0">
              <a:solidFill>
                <a:srgbClr val="00B050"/>
              </a:solidFill>
              <a:latin typeface="华文楷体" panose="02010600040101010101" pitchFamily="2" charset="-122"/>
              <a:ea typeface="华文楷体" panose="02010600040101010101" pitchFamily="2" charset="-122"/>
            </a:endParaRPr>
          </a:p>
          <a:p>
            <a:r>
              <a:rPr lang="zh-CN" altLang="en-US" sz="2800" b="1" dirty="0">
                <a:solidFill>
                  <a:srgbClr val="FF00FF"/>
                </a:solidFill>
                <a:latin typeface="华文楷体" panose="02010600040101010101" pitchFamily="2" charset="-122"/>
                <a:ea typeface="华文楷体" panose="02010600040101010101" pitchFamily="2" charset="-122"/>
              </a:rPr>
              <a:t>看</a:t>
            </a:r>
            <a:r>
              <a:rPr lang="zh-CN" altLang="en-US" sz="2800" b="1" dirty="0" smtClean="0">
                <a:solidFill>
                  <a:srgbClr val="FF00FF"/>
                </a:solidFill>
                <a:latin typeface="华文楷体" panose="02010600040101010101" pitchFamily="2" charset="-122"/>
                <a:ea typeface="华文楷体" panose="02010600040101010101" pitchFamily="2" charset="-122"/>
              </a:rPr>
              <a:t>，微</a:t>
            </a:r>
            <a:r>
              <a:rPr lang="zh-CN" altLang="en-US" sz="2800" b="1" dirty="0">
                <a:solidFill>
                  <a:srgbClr val="FF00FF"/>
                </a:solidFill>
                <a:latin typeface="华文楷体" panose="02010600040101010101" pitchFamily="2" charset="-122"/>
                <a:ea typeface="华文楷体" panose="02010600040101010101" pitchFamily="2" charset="-122"/>
              </a:rPr>
              <a:t>黄的灯光，</a:t>
            </a:r>
          </a:p>
          <a:p>
            <a:r>
              <a:rPr lang="zh-CN" altLang="en-US" sz="2800" b="1" dirty="0">
                <a:solidFill>
                  <a:srgbClr val="FF00FF"/>
                </a:solidFill>
                <a:latin typeface="华文楷体" panose="02010600040101010101" pitchFamily="2" charset="-122"/>
                <a:ea typeface="华文楷体" panose="02010600040101010101" pitchFamily="2" charset="-122"/>
              </a:rPr>
              <a:t>正在电杆上颤栗它的最后的时间</a:t>
            </a:r>
            <a:r>
              <a:rPr lang="zh-CN" altLang="en-US" sz="2800" b="1" dirty="0" smtClean="0">
                <a:solidFill>
                  <a:srgbClr val="FF00FF"/>
                </a:solidFill>
                <a:latin typeface="华文楷体" panose="02010600040101010101" pitchFamily="2" charset="-122"/>
                <a:ea typeface="华文楷体" panose="02010600040101010101" pitchFamily="2" charset="-122"/>
              </a:rPr>
              <a:t>。看！</a:t>
            </a:r>
            <a:endParaRPr lang="zh-CN" altLang="en-US" sz="2800" b="1" dirty="0">
              <a:solidFill>
                <a:srgbClr val="FF00FF"/>
              </a:solidFill>
              <a:latin typeface="华文楷体" panose="02010600040101010101" pitchFamily="2" charset="-122"/>
              <a:ea typeface="华文楷体" panose="02010600040101010101" pitchFamily="2" charset="-122"/>
            </a:endParaRPr>
          </a:p>
        </p:txBody>
      </p:sp>
      <p:sp>
        <p:nvSpPr>
          <p:cNvPr id="6" name="矩形 5"/>
          <p:cNvSpPr/>
          <p:nvPr/>
        </p:nvSpPr>
        <p:spPr>
          <a:xfrm>
            <a:off x="2994961" y="150964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dirty="0">
              <a:ln w="11430"/>
              <a:solidFill>
                <a:srgbClr val="660066"/>
              </a:solidFill>
              <a:latin typeface="华文琥珀" panose="02010800040101010101" pitchFamily="2" charset="-122"/>
              <a:ea typeface="华文琥珀" panose="02010800040101010101" pitchFamily="2" charset="-122"/>
            </a:endParaRPr>
          </a:p>
        </p:txBody>
      </p:sp>
      <p:sp>
        <p:nvSpPr>
          <p:cNvPr id="2" name="TextBox 1"/>
          <p:cNvSpPr txBox="1">
            <a:spLocks noChangeArrowheads="1"/>
          </p:cNvSpPr>
          <p:nvPr/>
        </p:nvSpPr>
        <p:spPr bwMode="auto">
          <a:xfrm>
            <a:off x="5219757" y="2571404"/>
            <a:ext cx="3886654" cy="394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800" b="1" dirty="0" smtClean="0">
                <a:solidFill>
                  <a:srgbClr val="00B050"/>
                </a:solidFill>
                <a:latin typeface="Calibri"/>
                <a:ea typeface="华文楷体" panose="02010600040101010101" pitchFamily="2" charset="-122"/>
              </a:rPr>
              <a:t>❶</a:t>
            </a:r>
            <a:r>
              <a:rPr lang="zh-CN" altLang="en-US" sz="2800" b="1" dirty="0" smtClean="0">
                <a:solidFill>
                  <a:srgbClr val="00B050"/>
                </a:solidFill>
                <a:latin typeface="华文楷体" panose="02010600040101010101" pitchFamily="2" charset="-122"/>
                <a:ea typeface="华文楷体" panose="02010600040101010101" pitchFamily="2" charset="-122"/>
              </a:rPr>
              <a:t>“</a:t>
            </a:r>
            <a:r>
              <a:rPr lang="zh-CN" altLang="en-US" sz="2800" b="1" dirty="0">
                <a:solidFill>
                  <a:srgbClr val="00B050"/>
                </a:solidFill>
                <a:latin typeface="华文楷体" panose="02010600040101010101" pitchFamily="2" charset="-122"/>
                <a:ea typeface="华文楷体" panose="02010600040101010101" pitchFamily="2" charset="-122"/>
              </a:rPr>
              <a:t>草原上流着”使诗的画面活了起来</a:t>
            </a:r>
            <a:r>
              <a:rPr lang="zh-CN" altLang="en-US" sz="2800" b="1" dirty="0" smtClean="0">
                <a:solidFill>
                  <a:srgbClr val="00B050"/>
                </a:solidFill>
                <a:latin typeface="华文楷体" panose="02010600040101010101" pitchFamily="2" charset="-122"/>
                <a:ea typeface="华文楷体" panose="02010600040101010101" pitchFamily="2" charset="-122"/>
              </a:rPr>
              <a:t>。</a:t>
            </a:r>
            <a:r>
              <a:rPr lang="zh-CN" altLang="en-US" sz="2800" b="1" dirty="0">
                <a:solidFill>
                  <a:srgbClr val="00B050"/>
                </a:solidFill>
                <a:latin typeface="Calibri"/>
                <a:ea typeface="华文楷体" panose="02010600040101010101" pitchFamily="2" charset="-122"/>
              </a:rPr>
              <a:t>❷ </a:t>
            </a:r>
            <a:r>
              <a:rPr lang="zh-CN" altLang="en-US" sz="2800" b="1" dirty="0" smtClean="0">
                <a:solidFill>
                  <a:srgbClr val="00B050"/>
                </a:solidFill>
                <a:latin typeface="华文楷体" panose="02010600040101010101" pitchFamily="2" charset="-122"/>
                <a:ea typeface="华文楷体" panose="02010600040101010101" pitchFamily="2" charset="-122"/>
              </a:rPr>
              <a:t>“</a:t>
            </a:r>
            <a:r>
              <a:rPr lang="zh-CN" altLang="en-US" sz="2800" b="1" dirty="0">
                <a:solidFill>
                  <a:srgbClr val="00B050"/>
                </a:solidFill>
                <a:latin typeface="华文楷体" panose="02010600040101010101" pitchFamily="2" charset="-122"/>
                <a:ea typeface="华文楷体" panose="02010600040101010101" pitchFamily="2" charset="-122"/>
              </a:rPr>
              <a:t>啊，当黎明穿上白衣的时候，田野是多么新鲜！”是对上面所描景色的总括，也起到了承上启下的作用。同时，也突出了诗人对黎明时田野景色的崇敬之情</a:t>
            </a:r>
            <a:r>
              <a:rPr lang="zh-CN" altLang="en-US" sz="2800" b="1" dirty="0" smtClean="0">
                <a:solidFill>
                  <a:srgbClr val="00B050"/>
                </a:solidFill>
                <a:latin typeface="华文楷体" panose="02010600040101010101" pitchFamily="2" charset="-122"/>
                <a:ea typeface="华文楷体" panose="02010600040101010101" pitchFamily="2" charset="-122"/>
              </a:rPr>
              <a:t>。</a:t>
            </a:r>
            <a:endParaRPr lang="zh-CN" altLang="en-US" sz="2800" b="1"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397729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TotalTime>
  <Words>2853</Words>
  <Application>Microsoft Office PowerPoint</Application>
  <PresentationFormat>全屏显示(4:3)</PresentationFormat>
  <Paragraphs>298</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29</cp:revision>
  <dcterms:created xsi:type="dcterms:W3CDTF">2018-07-05T13:14:21Z</dcterms:created>
  <dcterms:modified xsi:type="dcterms:W3CDTF">2018-07-05T17:07:23Z</dcterms:modified>
</cp:coreProperties>
</file>