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webp" ContentType="image/webp"/>
  <Override PartName="/ppt/media/image11.webp" ContentType="image/webp"/>
  <Override PartName="/ppt/media/image12.webp" ContentType="image/webp"/>
  <Override PartName="/ppt/media/image16.webp" ContentType="image/webp"/>
  <Override PartName="/ppt/media/image17.webp" ContentType="image/webp"/>
  <Override PartName="/ppt/media/image2.webp" ContentType="image/webp"/>
  <Override PartName="/ppt/media/image20.webp" ContentType="image/webp"/>
  <Override PartName="/ppt/media/image21.webp" ContentType="image/webp"/>
  <Override PartName="/ppt/media/image22.webp" ContentType="image/webp"/>
  <Override PartName="/ppt/media/image23.webp" ContentType="image/webp"/>
  <Override PartName="/ppt/media/image24.webp" ContentType="image/webp"/>
  <Override PartName="/ppt/media/image25.webp" ContentType="image/webp"/>
  <Override PartName="/ppt/media/image26.webp" ContentType="image/webp"/>
  <Override PartName="/ppt/media/image27.webp" ContentType="image/webp"/>
  <Override PartName="/ppt/media/image29.webp" ContentType="image/webp"/>
  <Override PartName="/ppt/media/image3.webp" ContentType="image/webp"/>
  <Override PartName="/ppt/media/image30.webp" ContentType="image/webp"/>
  <Override PartName="/ppt/media/image31.webp" ContentType="image/webp"/>
  <Override PartName="/ppt/media/image32.webp" ContentType="image/webp"/>
  <Override PartName="/ppt/media/image4.webp" ContentType="image/webp"/>
  <Override PartName="/ppt/media/image5.webp" ContentType="image/webp"/>
  <Override PartName="/ppt/media/image6.webp" ContentType="image/webp"/>
  <Override PartName="/ppt/media/image7.webp" ContentType="image/webp"/>
  <Override PartName="/ppt/media/image8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13012" r:id="rId3"/>
    <p:sldId id="13067" r:id="rId4"/>
    <p:sldId id="13222" r:id="rId5"/>
    <p:sldId id="13621" r:id="rId6"/>
    <p:sldId id="13623" r:id="rId7"/>
    <p:sldId id="13228" r:id="rId8"/>
    <p:sldId id="13229" r:id="rId9"/>
    <p:sldId id="13065" r:id="rId10"/>
    <p:sldId id="13273" r:id="rId12"/>
    <p:sldId id="13276" r:id="rId13"/>
    <p:sldId id="13281" r:id="rId14"/>
    <p:sldId id="13325" r:id="rId15"/>
    <p:sldId id="13280" r:id="rId16"/>
    <p:sldId id="13322" r:id="rId17"/>
    <p:sldId id="13278" r:id="rId18"/>
    <p:sldId id="13326" r:id="rId19"/>
    <p:sldId id="13327" r:id="rId20"/>
    <p:sldId id="13279" r:id="rId21"/>
    <p:sldId id="13328" r:id="rId22"/>
    <p:sldId id="13508" r:id="rId23"/>
    <p:sldId id="13740" r:id="rId24"/>
    <p:sldId id="13741" r:id="rId25"/>
    <p:sldId id="13330" r:id="rId26"/>
    <p:sldId id="13562" r:id="rId27"/>
    <p:sldId id="13710" r:id="rId28"/>
    <p:sldId id="13711" r:id="rId29"/>
    <p:sldId id="13712" r:id="rId30"/>
    <p:sldId id="13739" r:id="rId31"/>
    <p:sldId id="13709" r:id="rId32"/>
    <p:sldId id="13348" r:id="rId33"/>
    <p:sldId id="13696" r:id="rId34"/>
    <p:sldId id="13697" r:id="rId35"/>
    <p:sldId id="13695" r:id="rId36"/>
    <p:sldId id="13704" r:id="rId37"/>
    <p:sldId id="13700" r:id="rId38"/>
    <p:sldId id="13702" r:id="rId39"/>
    <p:sldId id="13402" r:id="rId40"/>
    <p:sldId id="13707" r:id="rId41"/>
    <p:sldId id="13705" r:id="rId42"/>
    <p:sldId id="13405" r:id="rId43"/>
    <p:sldId id="13406" r:id="rId44"/>
    <p:sldId id="13407" r:id="rId45"/>
    <p:sldId id="13408" r:id="rId46"/>
    <p:sldId id="13275" r:id="rId47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0" userDrawn="1">
          <p15:clr>
            <a:srgbClr val="A4A3A4"/>
          </p15:clr>
        </p15:guide>
        <p15:guide id="2" pos="3914" userDrawn="1">
          <p15:clr>
            <a:srgbClr val="A4A3A4"/>
          </p15:clr>
        </p15:guide>
        <p15:guide id="3" pos="568" userDrawn="1">
          <p15:clr>
            <a:srgbClr val="A4A3A4"/>
          </p15:clr>
        </p15:guide>
        <p15:guide id="4" pos="7222" userDrawn="1">
          <p15:clr>
            <a:srgbClr val="A4A3A4"/>
          </p15:clr>
        </p15:guide>
        <p15:guide id="6" orient="horz" pos="680" userDrawn="1">
          <p15:clr>
            <a:srgbClr val="A4A3A4"/>
          </p15:clr>
        </p15:guide>
        <p15:guide id="8" orient="horz" pos="39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0" name="zhaoqingju" initials="z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A274"/>
    <a:srgbClr val="023FD5"/>
    <a:srgbClr val="98E7FE"/>
    <a:srgbClr val="3AEEFE"/>
    <a:srgbClr val="F4F0EF"/>
    <a:srgbClr val="DACEB7"/>
    <a:srgbClr val="9F5E39"/>
    <a:srgbClr val="172C7D"/>
    <a:srgbClr val="BE1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426" y="546"/>
      </p:cViewPr>
      <p:guideLst>
        <p:guide orient="horz" pos="2380"/>
        <p:guide pos="3914"/>
        <p:guide pos="568"/>
        <p:guide pos="7222"/>
        <p:guide orient="horz" pos="680"/>
        <p:guide orient="horz" pos="39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26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74547E-A5C9-4739-A232-55F2499721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743D4-E3C7-4C58-B83F-2D5EA0F83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0E59-D9A1-4193-8158-E17FAFC6D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2DDD6-B515-4FCE-B8B5-842B46163B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0E59-D9A1-4193-8158-E17FAFC6D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2DDD6-B515-4FCE-B8B5-842B46163B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330926" y="401683"/>
            <a:ext cx="11530148" cy="6054634"/>
          </a:xfrm>
          <a:prstGeom prst="roundRect">
            <a:avLst>
              <a:gd name="adj" fmla="val 4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2800" y="6245225"/>
            <a:ext cx="2641600" cy="476250"/>
          </a:xfrm>
        </p:spPr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641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90E59-D9A1-4193-8158-E17FAFC6D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2DDD6-B515-4FCE-B8B5-842B46163B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web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web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web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web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web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web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web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web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web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web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web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web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image" Target="../media/image24.web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web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web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webp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image" Target="../media/image27.web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webp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2.xml"/><Relationship Id="rId1" Type="http://schemas.openxmlformats.org/officeDocument/2006/relationships/image" Target="../media/image29.web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web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webp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3.xml"/><Relationship Id="rId1" Type="http://schemas.openxmlformats.org/officeDocument/2006/relationships/image" Target="../media/image32.webp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4.web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web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web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1050290" y="668020"/>
            <a:ext cx="10287000" cy="5791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558780" cy="6334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590530" cy="6073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865505" y="479425"/>
            <a:ext cx="10623550" cy="621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808335" cy="6247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</p:blipFill>
        <p:spPr>
          <a:xfrm>
            <a:off x="762000" y="342900"/>
            <a:ext cx="10786745" cy="622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906760" cy="615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686435" y="245745"/>
            <a:ext cx="10764520" cy="6518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537190" cy="6181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732135" cy="6344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287000" cy="579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34415" y="2345055"/>
            <a:ext cx="1006792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1.梳理消息的有关知识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了解阅读消息的基本方法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2.读消息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概括消息六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要素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读消息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明消息结构层次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338" name="文本框 2"/>
          <p:cNvSpPr txBox="1"/>
          <p:nvPr>
            <p:custDataLst>
              <p:tags r:id="rId1"/>
            </p:custDataLst>
          </p:nvPr>
        </p:nvSpPr>
        <p:spPr>
          <a:xfrm>
            <a:off x="1034098" y="1188720"/>
            <a:ext cx="4572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</a:t>
            </a:r>
            <a:r>
              <a:rPr lang="zh-CN" altLang="en-US" sz="4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标</a:t>
            </a:r>
            <a:endParaRPr lang="zh-CN" altLang="en-US" sz="4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 Box 3"/>
          <p:cNvSpPr txBox="1"/>
          <p:nvPr/>
        </p:nvSpPr>
        <p:spPr>
          <a:xfrm flipH="1">
            <a:off x="1752600" y="3422650"/>
            <a:ext cx="76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8" name="Rectangle 7"/>
          <p:cNvSpPr/>
          <p:nvPr/>
        </p:nvSpPr>
        <p:spPr>
          <a:xfrm>
            <a:off x="1012190" y="1664970"/>
            <a:ext cx="95294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新闻知识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三特点：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时效性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真实性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准确性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表达方式：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记叙为主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结构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：标题、导语、主体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必有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algn="l"/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背景、结语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常暗含在主体中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可有可无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     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电头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通讯社名称、发电地点和时间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交代消息来源,表明材料真实,报道及时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9" name="文本框 2"/>
          <p:cNvSpPr txBox="1"/>
          <p:nvPr>
            <p:custDataLst>
              <p:tags r:id="rId1"/>
            </p:custDataLst>
          </p:nvPr>
        </p:nvSpPr>
        <p:spPr>
          <a:xfrm>
            <a:off x="1012190" y="927735"/>
            <a:ext cx="4572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200" b="1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121"/>
          <p:cNvSpPr/>
          <p:nvPr/>
        </p:nvSpPr>
        <p:spPr>
          <a:xfrm>
            <a:off x="690880" y="1078865"/>
            <a:ext cx="10809605" cy="1297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eaLnBrk="1" hangingPunct="1">
              <a:lnSpc>
                <a:spcPct val="120000"/>
              </a:lnSpc>
              <a:buNone/>
            </a:pP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试比较二则消息在内容、格式上有哪些异同或联系。</a:t>
            </a:r>
            <a:endParaRPr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 defTabSz="914400" eaLnBrk="1" hangingPunct="1">
              <a:lnSpc>
                <a:spcPts val="4800"/>
              </a:lnSpc>
              <a:buClr>
                <a:srgbClr val="E48312"/>
              </a:buClr>
              <a:buSzPct val="100000"/>
              <a:buFont typeface="Calibri" panose="020F0502020204030204"/>
              <a:buNone/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2" descr="162765664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1687195"/>
            <a:ext cx="9396095" cy="4969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68350" y="229235"/>
            <a:ext cx="2785745" cy="6451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6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对比阅读</a:t>
            </a:r>
            <a:endParaRPr lang="zh-CN" altLang="en-US" sz="36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121"/>
          <p:cNvSpPr/>
          <p:nvPr/>
        </p:nvSpPr>
        <p:spPr>
          <a:xfrm>
            <a:off x="690880" y="759460"/>
            <a:ext cx="1080960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eaLnBrk="1" hangingPunct="1">
              <a:lnSpc>
                <a:spcPct val="120000"/>
              </a:lnSpc>
              <a:buNone/>
            </a:pP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试比较二则消息在内容、格式上有哪些异同或联系。</a:t>
            </a:r>
            <a:endParaRPr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 defTabSz="914400" eaLnBrk="1" hangingPunct="1">
              <a:lnSpc>
                <a:spcPts val="4800"/>
              </a:lnSpc>
              <a:buClr>
                <a:srgbClr val="E48312"/>
              </a:buClr>
              <a:buSzPct val="100000"/>
              <a:buFont typeface="Calibri" panose="020F0502020204030204"/>
              <a:buNone/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3" descr="162765667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1595120"/>
            <a:ext cx="8942070" cy="5001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515600" cy="6257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34415" y="2345055"/>
            <a:ext cx="1006792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1.品味语言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感知消息语言准确、精练、鲜明的特点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探究《消息二则》写作目的和效果分析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338" name="文本框 2"/>
          <p:cNvSpPr txBox="1"/>
          <p:nvPr>
            <p:custDataLst>
              <p:tags r:id="rId1"/>
            </p:custDataLst>
          </p:nvPr>
        </p:nvSpPr>
        <p:spPr>
          <a:xfrm>
            <a:off x="1034098" y="1188720"/>
            <a:ext cx="4572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</a:t>
            </a:r>
            <a:r>
              <a:rPr lang="zh-CN" altLang="en-US" sz="4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标</a:t>
            </a:r>
            <a:endParaRPr lang="zh-CN" altLang="en-US" sz="4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525760" cy="6225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659130" y="106680"/>
            <a:ext cx="10612120" cy="667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638810" y="76200"/>
            <a:ext cx="10890250" cy="6710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310" y="2914015"/>
            <a:ext cx="6697980" cy="2715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6310" y="2914015"/>
            <a:ext cx="6698615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时间顺序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中路军于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日夜首先渡江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所以先写。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6310" y="4061460"/>
            <a:ext cx="6698615" cy="15684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所遇敌情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西路军与中路军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情况相似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所遇抵抗不强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而东线敌军抵抗较为顽强。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5030" y="1287780"/>
            <a:ext cx="1033843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两则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消息的主体部分：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我三十万大军胜利南渡长江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人民解放军百万大军横渡长江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5080" y="2989580"/>
            <a:ext cx="669861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按事件发生的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时间顺序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展开报道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5080" y="4333875"/>
            <a:ext cx="1005205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时间顺序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和三路军渡江实际情况的内在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逻辑顺序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展开报道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645775" cy="633476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06395" y="4131310"/>
            <a:ext cx="6194425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结构严谨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条理清晰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层次分明</a:t>
            </a:r>
            <a:endParaRPr lang="zh-CN" altLang="en-US" sz="3200" b="1" dirty="0" smtClean="0">
              <a:ln>
                <a:noFill/>
              </a:ln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73070" y="4652645"/>
            <a:ext cx="5772150" cy="4425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537190" cy="62579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648970" y="168275"/>
            <a:ext cx="10954385" cy="6521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269240" y="-635"/>
            <a:ext cx="11612880" cy="6781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382905" y="0"/>
            <a:ext cx="11468100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742565" y="4055110"/>
            <a:ext cx="7849870" cy="55308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n>
                  <a:noFill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国民党军队被打得落荒而逃、狼狈不堪地败退</a:t>
            </a:r>
            <a:endParaRPr lang="zh-CN" altLang="zh-CN" sz="3000" b="1" dirty="0" smtClean="0">
              <a:ln>
                <a:noFill/>
              </a:ln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44355" y="2783840"/>
            <a:ext cx="1164590" cy="64516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</a:t>
            </a:r>
            <a:endParaRPr lang="zh-CN" altLang="en-US" sz="3600" b="1" dirty="0" smtClean="0">
              <a:ln>
                <a:noFill/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669925" y="0"/>
            <a:ext cx="10902950" cy="6792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54520" y="2845435"/>
            <a:ext cx="1164590" cy="64516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</a:t>
            </a:r>
            <a:endParaRPr lang="zh-CN" altLang="en-US" sz="3600" b="1" dirty="0" smtClean="0">
              <a:ln>
                <a:noFill/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58850" y="1495425"/>
            <a:ext cx="10190480" cy="16313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在这两则消息中出现了许多地名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初读时感觉既陌生又复杂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甚至觉得多余。但现在却觉得作为消息的内容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它们十分必要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为什么？</a:t>
            </a:r>
            <a:endParaRPr lang="zh-CN" altLang="en-US" sz="3500" b="1" dirty="0" smtClean="0">
              <a:solidFill>
                <a:srgbClr val="00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500" b="1" dirty="0" smtClean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3500" b="1" dirty="0" smtClean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微软雅黑" panose="020B0503020204020204" charset="-122"/>
              </a:rPr>
              <a:t>             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58850" y="3218815"/>
            <a:ext cx="101911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B35D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+mn-ea"/>
              </a:rPr>
              <a:t>因为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该消息是向全国民众通报战况，是向前线战士传递战斗捷报、向敌人宣示战果的，地点表述的准确性意义重大，体现的是新闻的真实、客观、严谨</a:t>
            </a:r>
            <a:r>
              <a:rPr lang="zh-CN" altLang="en-US" sz="3200" b="1">
                <a:solidFill>
                  <a:srgbClr val="0B35D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+mn-ea"/>
              </a:rPr>
              <a:t>。</a:t>
            </a:r>
            <a:endParaRPr lang="zh-CN" altLang="en-US" sz="3200" b="1" dirty="0" smtClean="0">
              <a:solidFill>
                <a:srgbClr val="0B35D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54075" y="474345"/>
            <a:ext cx="10847070" cy="5505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【第二组】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所有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计划，都已实现。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英勇的人民解放军二十一日已有</a:t>
            </a:r>
            <a:r>
              <a:rPr 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大约</a:t>
            </a: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三十万人渡过长江。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zh-CN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3.此处敌军抵抗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较为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顽强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，然在二十一日下午至二十二日下午的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整天激战中，我已歼灭及击溃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抵抗之敌。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2129790" y="1454150"/>
            <a:ext cx="3416300" cy="56451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运筹帷幄，所向披靡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7607300" y="2651125"/>
            <a:ext cx="1698625" cy="56451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实事求是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4468495" y="4053205"/>
            <a:ext cx="3899535" cy="56451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客观，不夹杂感情色彩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5336540" y="5979795"/>
            <a:ext cx="2707005" cy="564515"/>
          </a:xfrm>
          <a:prstGeom prst="wedgeRectCallout">
            <a:avLst>
              <a:gd name="adj1" fmla="val 38458"/>
              <a:gd name="adj2" fmla="val -928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巨大的胜利成果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48545" y="2125345"/>
            <a:ext cx="1164590" cy="64516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</a:t>
            </a:r>
            <a:endParaRPr lang="zh-CN" altLang="en-US" sz="3600" b="1" dirty="0" smtClean="0">
              <a:ln>
                <a:noFill/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54075" y="474345"/>
            <a:ext cx="10847070" cy="5481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【第三组】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至发电时止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，该路三十五万人民解放军已渡过三分之二，余部二十三日可渡完。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占领扬中、镇江、江阴</a:t>
            </a:r>
            <a:r>
              <a:rPr 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诸</a:t>
            </a: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县的广大地区。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zh-CN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业已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切断镇江、无锡段铁路线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2129790" y="1454150"/>
            <a:ext cx="3416300" cy="56451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到发电文的时候为止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5682615" y="3429000"/>
            <a:ext cx="597535" cy="56451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797050" y="4677410"/>
            <a:ext cx="947420" cy="56451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已经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54515" y="3993515"/>
            <a:ext cx="1164590" cy="64516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精练</a:t>
            </a:r>
            <a:endParaRPr lang="zh-CN" altLang="en-US" sz="3600" b="1" dirty="0" smtClean="0">
              <a:ln>
                <a:noFill/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3" grpId="0" bldLvl="0" animBg="1"/>
      <p:bldP spid="1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54075" y="474345"/>
            <a:ext cx="10847070" cy="5505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【第四组】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英勇、英勇式、英勇善战、锐不可当</a:t>
            </a: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歼灭、击溃、占领、控制、封锁、切断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摧枯拉朽、毫无斗志、纷纷溃退、微弱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不想再打了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泄气……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8292465" y="1070610"/>
            <a:ext cx="3663315" cy="1119505"/>
          </a:xfrm>
          <a:prstGeom prst="wedgeRectCallout">
            <a:avLst>
              <a:gd name="adj1" fmla="val -61318"/>
              <a:gd name="adj2" fmla="val 9116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人民解放军雄赳赳，一往无前必胜的状态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8597900" y="4757420"/>
            <a:ext cx="2707005" cy="1047750"/>
          </a:xfrm>
          <a:prstGeom prst="wedgeRectCallout">
            <a:avLst>
              <a:gd name="adj1" fmla="val -74044"/>
              <a:gd name="adj2" fmla="val -7992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敌军不堪一击，必败无疑的状态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3580" y="5459095"/>
            <a:ext cx="5558790" cy="64516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赞扬与藐视，态度鲜明</a:t>
            </a:r>
            <a:endParaRPr lang="zh-CN" altLang="en-US" sz="3600" b="1" dirty="0" smtClean="0">
              <a:ln>
                <a:noFill/>
              </a:ln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396240" y="2117090"/>
          <a:ext cx="11418570" cy="3820160"/>
        </p:xfrm>
        <a:graphic>
          <a:graphicData uri="http://schemas.openxmlformats.org/drawingml/2006/table">
            <a:tbl>
              <a:tblPr/>
              <a:tblGrid>
                <a:gridCol w="2337435"/>
                <a:gridCol w="4748530"/>
                <a:gridCol w="4332605"/>
              </a:tblGrid>
              <a:tr h="57912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读者对象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达成效果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作者的写作目的、意图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13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人民解放军战士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86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持中立态度的民众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04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国民党政府及军队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92" name="文本框 23591"/>
          <p:cNvSpPr txBox="1"/>
          <p:nvPr/>
        </p:nvSpPr>
        <p:spPr>
          <a:xfrm>
            <a:off x="3111500" y="2944813"/>
            <a:ext cx="1727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6370" y="2708275"/>
            <a:ext cx="47434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了解渡江战役的丰硕战果</a:t>
            </a:r>
            <a:r>
              <a:rPr lang="zh-CN" altLang="zh-CN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激发更大的战斗热情</a:t>
            </a:r>
            <a:endParaRPr lang="zh-CN" altLang="en-US" sz="32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706370" y="3784600"/>
            <a:ext cx="47434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渐渐清楚时局的变化</a:t>
            </a:r>
            <a:r>
              <a:rPr lang="zh-CN" altLang="zh-CN" sz="3200" b="1" dirty="0">
                <a:solidFill>
                  <a:srgbClr val="023FD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改变原先摇摆不定的立场</a:t>
            </a:r>
            <a:endParaRPr lang="zh-CN" altLang="en-US" sz="3200" b="1" dirty="0" smtClean="0">
              <a:solidFill>
                <a:srgbClr val="023F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705735" y="4860925"/>
            <a:ext cx="47440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战斗信念受到极大打击</a:t>
            </a:r>
            <a:r>
              <a:rPr lang="zh-CN" altLang="zh-CN" sz="3200" b="1" dirty="0">
                <a:solidFill>
                  <a:srgbClr val="023FD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军心涣散</a:t>
            </a:r>
            <a:endParaRPr lang="zh-CN" altLang="en-US" sz="3200" b="1" dirty="0" smtClean="0">
              <a:solidFill>
                <a:srgbClr val="023F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468870" y="3201670"/>
            <a:ext cx="43465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鼓舞前方战士的士气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进一步摧毁敌人的信心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向全国人民宣告战争的大势所趋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2"/>
          <p:cNvSpPr txBox="1"/>
          <p:nvPr>
            <p:custDataLst>
              <p:tags r:id="rId5"/>
            </p:custDataLst>
          </p:nvPr>
        </p:nvSpPr>
        <p:spPr>
          <a:xfrm>
            <a:off x="437515" y="1327150"/>
            <a:ext cx="11377930" cy="648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消息最讲求客观、准确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但也隐含着作者的感情与思考。</a:t>
            </a:r>
            <a:r>
              <a:rPr lang="zh-CN" altLang="en-US" sz="35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35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微软雅黑" panose="020B0503020204020204" charset="-122"/>
              </a:rPr>
              <a:t>         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5030" y="1287780"/>
            <a:ext cx="1033843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buFontTx/>
              <a:buNone/>
              <a:defRPr/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有人认为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,消息是客观公正地报道新近发生的事情。既然是客观报道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就不应在字里行间带有感情色彩。你怎么看？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8695" y="2483485"/>
            <a:ext cx="102247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这个观点不对</a:t>
            </a:r>
            <a:r>
              <a:rPr lang="zh-CN" altLang="zh-CN" sz="3200" b="1" dirty="0">
                <a:solidFill>
                  <a:srgbClr val="023FD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作者在写消息时</a:t>
            </a:r>
            <a:r>
              <a:rPr lang="zh-CN" altLang="zh-CN" sz="3200" b="1" dirty="0">
                <a:solidFill>
                  <a:srgbClr val="023FD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总会在文中凝聚自己的感情。在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写我军时用</a:t>
            </a:r>
            <a:r>
              <a:rPr lang="zh-CN" altLang="en-US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摧枯拉朽</a:t>
            </a:r>
            <a:r>
              <a:rPr lang="zh-CN" altLang="en-US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英勇善战</a:t>
            </a:r>
            <a:r>
              <a:rPr lang="zh-CN" altLang="en-US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altLang="zh-CN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“锐不可当”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褒义词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表现了人民解放军无坚不摧的力量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包含了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对解放军的赞扬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写敌军时用</a:t>
            </a:r>
            <a:r>
              <a:rPr lang="zh-CN" altLang="en-US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纷纷溃退</a:t>
            </a:r>
            <a:r>
              <a:rPr lang="zh-CN" altLang="en-US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毫无斗志</a:t>
            </a:r>
            <a:r>
              <a:rPr lang="zh-CN" altLang="en-US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altLang="zh-CN" sz="3200" b="1">
                <a:solidFill>
                  <a:srgbClr val="023FD5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“泄气”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贬义词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,充满对敌人的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藐视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和嘲讽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作者爱憎分明的感情色彩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有助于突出中心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起到很好的宣传效果</a:t>
            </a:r>
            <a:r>
              <a:rPr lang="zh-CN" altLang="en-US" sz="3200" b="1">
                <a:solidFill>
                  <a:srgbClr val="023F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23FD5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299720" y="353695"/>
            <a:ext cx="11584940" cy="6236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680" y="1892300"/>
            <a:ext cx="10924540" cy="4481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5635" y="1892300"/>
            <a:ext cx="10903585" cy="4481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消息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又称新闻。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狭义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的新闻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专指消息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广义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的新闻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包括消息、通讯、特写、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新闻评论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、综合报道、采访札记、答记者问等。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消息以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简明的文字及时地报道最新事实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因此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时效性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真实性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准确性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等构成其最主要的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。消息的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表达方式以记叙为主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具备记叙的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六要素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何时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何地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何人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何故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如何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还具有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冲突性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重要性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显赫性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接近性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责任感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新奇性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(异常性)、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时新性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新闻价值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410190" cy="6191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8880" y="4365625"/>
            <a:ext cx="4939665" cy="63690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811905" y="4418965"/>
            <a:ext cx="4866005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精炼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鲜明</a:t>
            </a:r>
            <a:endParaRPr lang="zh-CN" altLang="en-US" sz="3200" b="1" dirty="0" smtClean="0">
              <a:ln>
                <a:noFill/>
              </a:ln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287000" cy="579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08025" y="635"/>
            <a:ext cx="11073765" cy="6787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287000" cy="61817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579495" y="4364355"/>
            <a:ext cx="5032375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激动、兴奋、喜悦、自豪</a:t>
            </a:r>
            <a:endParaRPr lang="zh-CN" altLang="zh-CN" sz="3200" b="1" dirty="0" smtClean="0">
              <a:ln>
                <a:noFill/>
              </a:ln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1457325" y="1102995"/>
            <a:ext cx="9351010" cy="5755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128395" y="293370"/>
            <a:ext cx="2251075" cy="6451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6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字词清单</a:t>
            </a:r>
            <a:endParaRPr lang="zh-CN" altLang="en-US" sz="36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8930005" y="5973445"/>
            <a:ext cx="1750060" cy="6273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26440" y="1050290"/>
            <a:ext cx="107391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buFontTx/>
              <a:buNone/>
              <a:defRPr/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下面这两句话运用了什么表达方式？有何作用？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buFontTx/>
              <a:buNone/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此种情况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一方面由于人民解放军英勇善战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锐不可当；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另一方面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这和国民党反动派拒绝和平协定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有很大关系。国民党的广大官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兵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一致希望和平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不想再打了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听见南京拒绝和平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都很泄气。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626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6440" y="3922395"/>
            <a:ext cx="107384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议论</a:t>
            </a:r>
            <a:r>
              <a:rPr lang="zh-CN" altLang="en-US" sz="32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。起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画龙点睛</a:t>
            </a:r>
            <a:r>
              <a:rPr lang="zh-CN" altLang="en-US" sz="32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的作用</a:t>
            </a:r>
            <a:r>
              <a:rPr lang="zh-CN" altLang="zh-CN" sz="3200" b="1" dirty="0">
                <a:solidFill>
                  <a:srgbClr val="023F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它分析了我西路军取得胜利的原因</a:t>
            </a:r>
            <a:r>
              <a:rPr lang="zh-CN" altLang="zh-CN" sz="3200" b="1" dirty="0">
                <a:solidFill>
                  <a:srgbClr val="023F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突出了</a:t>
            </a:r>
            <a:r>
              <a:rPr lang="zh-CN" altLang="en-US" sz="32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我军的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英勇善战</a:t>
            </a:r>
            <a:r>
              <a:rPr lang="zh-CN" altLang="zh-CN" sz="3200" b="1" dirty="0">
                <a:solidFill>
                  <a:srgbClr val="023F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揭露了国民党反动派的反动本质</a:t>
            </a:r>
            <a:r>
              <a:rPr lang="zh-CN" altLang="zh-CN" sz="3200" b="1" dirty="0">
                <a:solidFill>
                  <a:srgbClr val="023FD5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深化了文章的主题</a:t>
            </a:r>
            <a:r>
              <a:rPr lang="zh-CN" altLang="en-US" sz="3200" b="1" dirty="0">
                <a:solidFill>
                  <a:srgbClr val="1212EE"/>
                </a:solidFill>
                <a:latin typeface="楷体" panose="02010609060101010101" charset="-122"/>
                <a:ea typeface="楷体" panose="02010609060101010101" charset="-122"/>
              </a:rPr>
              <a:t>。 </a:t>
            </a:r>
            <a:endParaRPr lang="zh-CN" altLang="en-US" sz="3200" b="1" dirty="0">
              <a:solidFill>
                <a:srgbClr val="1212E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635" y="0"/>
            <a:ext cx="12192000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935" y="1765935"/>
            <a:ext cx="11474450" cy="4648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8935" y="2122170"/>
            <a:ext cx="609600" cy="4291965"/>
          </a:xfrm>
          <a:prstGeom prst="rect">
            <a:avLst/>
          </a:prstGeom>
        </p:spPr>
        <p:txBody>
          <a:bodyPr vert="eaVert"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新闻组成部分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自选图形 25"/>
          <p:cNvSpPr/>
          <p:nvPr/>
        </p:nvSpPr>
        <p:spPr>
          <a:xfrm>
            <a:off x="826770" y="1766570"/>
            <a:ext cx="151765" cy="4647565"/>
          </a:xfrm>
          <a:prstGeom prst="leftBrace">
            <a:avLst>
              <a:gd name="adj1" fmla="val 79144"/>
              <a:gd name="adj2" fmla="val 500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901700" y="1700530"/>
            <a:ext cx="10865485" cy="47828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标题</a:t>
            </a: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高度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概括已经发生的新闻事实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一般包括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引题、主题、副题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导语</a:t>
            </a: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消息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第一句话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扼要地揭示新闻的核心内容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主体</a:t>
            </a: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承接导语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新闻的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主要部分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对新闻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事实做具体的叙述与展开。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背景</a:t>
            </a: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发生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新闻事实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社会环境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自然环境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暗含在主体中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可有可无。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结语</a:t>
            </a: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消息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最后一句话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3200" b="1" dirty="0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最后一段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可有可无。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lnSpc>
                <a:spcPts val="41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</p:blipFill>
        <p:spPr>
          <a:xfrm>
            <a:off x="762000" y="342900"/>
            <a:ext cx="10655935" cy="62033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612755" cy="614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</p:blipFill>
        <p:spPr>
          <a:xfrm>
            <a:off x="762000" y="342900"/>
            <a:ext cx="10612755" cy="625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TABLE_BEAUTIFY" val="smartTable{ab5efbdd-e031-4931-9d2a-139c74948c1b}"/>
  <p:tag name="TABLE_ENDDRAG_ORIGIN_RECT" val="899*300"/>
  <p:tag name="TABLE_ENDDRAG_RECT" val="40*118*899*300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ISLIDE.GUIDESSETTING" val="{&quot;Id&quot;:&quot;b49df822-7165-45c2-8964-c451b9152035&quot;,&quot;Name&quot;:&quot;参考线1&quot;,&quot;Kind&quot;:&quot;Custom&quot;,&quot;OldGuidesSetting&quot;:{&quot;HeaderHeight&quot;:15.0,&quot;FooterHeight&quot;:9.0,&quot;SideMargin&quot;:5.5,&quot;TopMargin&quot;:0.0,&quot;BottomMargin&quot;:0.0,&quot;IntervalMargin&quot;:1.5}}"/>
  <p:tag name="KSO_WPP_MARK_KEY" val="8d3e59d1-9fe6-4b68-9ac1-8e7b00826a6b"/>
  <p:tag name="COMMONDATA" val="eyJoZGlkIjoiZjM1MDU3MjRkMGIzNjliNDRhNmZhZDFlNDFkYmY5MmUifQ=="/>
  <p:tag name="commondata" val="eyJoZGlkIjoiZjVlYWFjNTU0ODE1MjZjNjNjMWM1YWI3MmQzYWVlN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自定义 146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024AE2"/>
      </a:accent1>
      <a:accent2>
        <a:srgbClr val="0127B8"/>
      </a:accent2>
      <a:accent3>
        <a:srgbClr val="024AE2"/>
      </a:accent3>
      <a:accent4>
        <a:srgbClr val="0127B8"/>
      </a:accent4>
      <a:accent5>
        <a:srgbClr val="024AE2"/>
      </a:accent5>
      <a:accent6>
        <a:srgbClr val="0127B8"/>
      </a:accent6>
      <a:hlink>
        <a:srgbClr val="024AE2"/>
      </a:hlink>
      <a:folHlink>
        <a:srgbClr val="7F7F7F"/>
      </a:folHlink>
    </a:clrScheme>
    <a:fontScheme name="自定义 74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1917</Words>
  <Application>WPS 演示</Application>
  <PresentationFormat>宽屏</PresentationFormat>
  <Paragraphs>157</Paragraphs>
  <Slides>44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楷体</vt:lpstr>
      <vt:lpstr>方正楷体_GBK</vt:lpstr>
      <vt:lpstr>微软雅黑</vt:lpstr>
      <vt:lpstr>Times New Roman</vt:lpstr>
      <vt:lpstr>黑体</vt:lpstr>
      <vt:lpstr>Arial Unicode MS</vt:lpstr>
      <vt:lpstr>思源黑体 CN Bold</vt:lpstr>
      <vt:lpstr>思源黑体 CN Regular</vt:lpstr>
      <vt:lpstr>等线</vt:lpstr>
      <vt:lpstr>Calibri</vt:lpstr>
      <vt:lpstr>SimSun-ExtB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黄红政</cp:lastModifiedBy>
  <cp:revision>27</cp:revision>
  <dcterms:created xsi:type="dcterms:W3CDTF">2021-12-21T03:56:00Z</dcterms:created>
  <dcterms:modified xsi:type="dcterms:W3CDTF">2024-08-31T08:35:37Z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66CD6FE6625C45AF8418182773DA08B1_12</vt:lpwstr>
  </property>
  <property fmtid="{D5CDD505-2E9C-101B-9397-08002B2CF9AE}" pid="3" name="KSOProductBuildVer">
    <vt:lpwstr>2052-12.1.0.18196</vt:lpwstr>
  </property>
</Properties>
</file>