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0A32"/>
    <a:srgbClr val="3409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blipFill rotWithShape="0">
          <a:blip r:embed="rId2"/>
          <a:stretch>
            <a:fillRect/>
          </a:stretch>
        </a:blip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1282700" y="1628775"/>
            <a:ext cx="10363200" cy="14398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800" kern="1200"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2197100" y="3738563"/>
            <a:ext cx="8534400" cy="1130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>
              <a:buNone/>
              <a:defRPr b="1" kern="1200">
                <a:solidFill>
                  <a:schemeClr val="bg2"/>
                </a:solidFill>
                <a:ea typeface="宋体" panose="02010600030101010101" pitchFamily="2" charset="-122"/>
              </a:defRPr>
            </a:lvl1pPr>
            <a:lvl2pPr marL="457200" lvl="1" indent="-457200" algn="ctr">
              <a:buNone/>
              <a:defRPr b="1" kern="1200">
                <a:solidFill>
                  <a:schemeClr val="bg2"/>
                </a:solidFill>
                <a:ea typeface="隶书" pitchFamily="1" charset="-122"/>
              </a:defRPr>
            </a:lvl2pPr>
            <a:lvl3pPr marL="914400" lvl="2" indent="-914400" algn="ctr">
              <a:buNone/>
              <a:defRPr b="1" kern="1200">
                <a:solidFill>
                  <a:schemeClr val="bg2"/>
                </a:solidFill>
                <a:ea typeface="隶书" pitchFamily="1" charset="-122"/>
              </a:defRPr>
            </a:lvl3pPr>
            <a:lvl4pPr marL="1371600" lvl="3" indent="-1371600" algn="ctr">
              <a:buNone/>
              <a:defRPr b="1" kern="1200">
                <a:solidFill>
                  <a:schemeClr val="bg2"/>
                </a:solidFill>
                <a:ea typeface="隶书" pitchFamily="1" charset="-122"/>
              </a:defRPr>
            </a:lvl4pPr>
            <a:lvl5pPr marL="1828800" lvl="4" indent="-1828800" algn="ctr">
              <a:buNone/>
              <a:defRPr b="1" kern="1200">
                <a:solidFill>
                  <a:schemeClr val="bg2"/>
                </a:solidFill>
                <a:ea typeface="隶书" pitchFamily="1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1282700" y="610076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endParaRPr lang="zh-CN" altLang="en-US">
              <a:solidFill>
                <a:srgbClr val="A08366"/>
              </a:solidFill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533900" y="6100763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endParaRPr lang="zh-CN">
              <a:solidFill>
                <a:srgbClr val="A08366"/>
              </a:solidFill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9105900" y="6100763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spcBef>
                <a:spcPct val="50000"/>
              </a:spcBef>
            </a:pPr>
            <a:fld id="{9A0DB2DC-4C9A-4742-B13C-FB6460FD3503}" type="slidenum">
              <a:rPr lang="zh-CN">
                <a:solidFill>
                  <a:srgbClr val="A08366"/>
                </a:solidFill>
              </a:rPr>
            </a:fld>
            <a:endParaRPr lang="zh-CN">
              <a:solidFill>
                <a:srgbClr val="A08366"/>
              </a:solidFill>
            </a:endParaRPr>
          </a:p>
        </p:txBody>
      </p:sp>
      <p:sp>
        <p:nvSpPr>
          <p:cNvPr id="2055" name="直接连接符 2054"/>
          <p:cNvSpPr/>
          <p:nvPr/>
        </p:nvSpPr>
        <p:spPr>
          <a:xfrm>
            <a:off x="1297517" y="3141663"/>
            <a:ext cx="10367433" cy="0"/>
          </a:xfrm>
          <a:prstGeom prst="line">
            <a:avLst/>
          </a:prstGeom>
          <a:ln w="508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86837" y="406400"/>
            <a:ext cx="2595563" cy="5543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00151" y="406400"/>
            <a:ext cx="7636220" cy="5543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00151" y="1600200"/>
            <a:ext cx="5087303" cy="434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95097" y="1600200"/>
            <a:ext cx="5087303" cy="43497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/>
      <p:sp>
        <p:nvSpPr>
          <p:cNvPr id="1026" name="直接连接符 1025"/>
          <p:cNvSpPr/>
          <p:nvPr/>
        </p:nvSpPr>
        <p:spPr>
          <a:xfrm>
            <a:off x="1354667" y="1600200"/>
            <a:ext cx="10329333" cy="0"/>
          </a:xfrm>
          <a:prstGeom prst="line">
            <a:avLst/>
          </a:prstGeom>
          <a:ln w="317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日期占位符 1026"/>
          <p:cNvSpPr>
            <a:spLocks noGrp="1"/>
          </p:cNvSpPr>
          <p:nvPr>
            <p:ph type="dt" sz="half" idx="2"/>
          </p:nvPr>
        </p:nvSpPr>
        <p:spPr>
          <a:xfrm>
            <a:off x="1320800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solidFill>
                  <a:schemeClr val="bg2"/>
                </a:solidFill>
              </a:defRPr>
            </a:lvl1pPr>
          </a:lstStyle>
          <a:p>
            <a:pPr lvl="0">
              <a:spcBef>
                <a:spcPct val="50000"/>
              </a:spcBef>
            </a:pPr>
            <a:endParaRPr lang="zh-CN" altLang="en-US"/>
          </a:p>
        </p:txBody>
      </p:sp>
      <p:sp>
        <p:nvSpPr>
          <p:cNvPr id="1028" name="页脚占位符 1027"/>
          <p:cNvSpPr>
            <a:spLocks noGrp="1"/>
          </p:cNvSpPr>
          <p:nvPr>
            <p:ph type="ftr" sz="quarter" idx="3"/>
          </p:nvPr>
        </p:nvSpPr>
        <p:spPr>
          <a:xfrm>
            <a:off x="4572000" y="60960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solidFill>
                  <a:schemeClr val="bg2"/>
                </a:solidFill>
              </a:defRPr>
            </a:lvl1pPr>
          </a:lstStyle>
          <a:p>
            <a:pPr lvl="0">
              <a:spcBef>
                <a:spcPct val="50000"/>
              </a:spcBef>
            </a:pPr>
            <a:endParaRPr lang="zh-CN"/>
          </a:p>
        </p:txBody>
      </p:sp>
      <p:sp>
        <p:nvSpPr>
          <p:cNvPr id="1029" name="灯片编号占位符 1028"/>
          <p:cNvSpPr>
            <a:spLocks noGrp="1"/>
          </p:cNvSpPr>
          <p:nvPr>
            <p:ph type="sldNum" sz="quarter" idx="4"/>
          </p:nvPr>
        </p:nvSpPr>
        <p:spPr>
          <a:xfrm>
            <a:off x="9144000" y="60960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solidFill>
                  <a:schemeClr val="bg2"/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030" name="标题 1029"/>
          <p:cNvSpPr>
            <a:spLocks noGrp="1"/>
          </p:cNvSpPr>
          <p:nvPr>
            <p:ph type="title"/>
          </p:nvPr>
        </p:nvSpPr>
        <p:spPr>
          <a:xfrm>
            <a:off x="1200151" y="406400"/>
            <a:ext cx="10382249" cy="10128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1" name="文本占位符 1030"/>
          <p:cNvSpPr>
            <a:spLocks noGrp="1"/>
          </p:cNvSpPr>
          <p:nvPr>
            <p:ph type="body" idx="1"/>
          </p:nvPr>
        </p:nvSpPr>
        <p:spPr>
          <a:xfrm>
            <a:off x="1200151" y="1600200"/>
            <a:ext cx="10382249" cy="43497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p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2" name="副标题 11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冬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" y="38100"/>
            <a:ext cx="12127230" cy="6781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56765" y="1323340"/>
            <a:ext cx="8079105" cy="1310640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p>
            <a:pPr algn="ctr"/>
            <a:r>
              <a:rPr lang="zh-CN" altLang="en-US" sz="80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济南的冬天</a:t>
            </a:r>
            <a:endParaRPr lang="zh-CN" altLang="en-US" sz="80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77530" y="2823845"/>
            <a:ext cx="1958340" cy="9144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老舍</a:t>
            </a:r>
            <a:endParaRPr lang="zh-CN" altLang="en-US" sz="5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0150" y="356870"/>
            <a:ext cx="10382250" cy="4191000"/>
          </a:xfrm>
        </p:spPr>
        <p:txBody>
          <a:bodyPr>
            <a:normAutofit/>
          </a:bodyPr>
          <a:p>
            <a:pPr>
              <a:spcAft>
                <a:spcPts val="400"/>
              </a:spcAft>
            </a:pPr>
            <a:r>
              <a:rPr lang="zh-CN" altLang="en-US">
                <a:solidFill>
                  <a:srgbClr val="00B0F0"/>
                </a:solidFill>
              </a:rPr>
              <a:t>一、写作背景：</a:t>
            </a:r>
            <a:br>
              <a:rPr lang="zh-CN" altLang="en-US"/>
            </a:br>
            <a:r>
              <a:rPr lang="zh-CN" altLang="en-US" sz="3200">
                <a:solidFill>
                  <a:srgbClr val="FF0000"/>
                </a:solidFill>
              </a:rPr>
              <a:t>老舍于</a:t>
            </a:r>
            <a:r>
              <a:rPr lang="en-US" altLang="zh-CN" sz="3200">
                <a:solidFill>
                  <a:srgbClr val="FF0000"/>
                </a:solidFill>
              </a:rPr>
              <a:t>1930</a:t>
            </a:r>
            <a:r>
              <a:rPr lang="zh-CN" altLang="en-US" sz="3200">
                <a:solidFill>
                  <a:srgbClr val="FF0000"/>
                </a:solidFill>
              </a:rPr>
              <a:t>年前后来到山东，先后在齐鲁大学和山东大学任教七年之久，对山东产生了深厚的感情，山东被他称为他的</a:t>
            </a:r>
            <a:r>
              <a:rPr lang="en-US" altLang="zh-CN" sz="3200">
                <a:solidFill>
                  <a:srgbClr val="FF0000"/>
                </a:solidFill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第二故乡</a:t>
            </a:r>
            <a:r>
              <a:rPr lang="en-US" altLang="zh-CN" sz="3200">
                <a:solidFill>
                  <a:srgbClr val="FF0000"/>
                </a:solidFill>
              </a:rPr>
              <a:t>”</a:t>
            </a:r>
            <a:r>
              <a:rPr lang="zh-CN" altLang="en-US" sz="3200">
                <a:solidFill>
                  <a:srgbClr val="FF0000"/>
                </a:solidFill>
              </a:rPr>
              <a:t>。据老舍的夫人回忆，老舍生前</a:t>
            </a:r>
            <a:r>
              <a:rPr lang="en-US" altLang="zh-CN" sz="3200">
                <a:solidFill>
                  <a:srgbClr val="FF0000"/>
                </a:solidFill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常常怀念的是从婚后到抗战爆发在山东度过的那几年。</a:t>
            </a:r>
            <a:br>
              <a:rPr lang="zh-CN" altLang="en-US" sz="3200">
                <a:solidFill>
                  <a:srgbClr val="FF0000"/>
                </a:solidFill>
              </a:rPr>
            </a:br>
            <a:br>
              <a:rPr lang="zh-CN" altLang="en-US" sz="3200">
                <a:solidFill>
                  <a:srgbClr val="FF0000"/>
                </a:solidFill>
              </a:rPr>
            </a:br>
            <a:r>
              <a:rPr lang="zh-CN" altLang="en-US" sz="3200">
                <a:solidFill>
                  <a:srgbClr val="002060"/>
                </a:solidFill>
              </a:rPr>
              <a:t>作品：《骆驼祥子》《四世同堂》《龙须沟》《茶馆》</a:t>
            </a:r>
            <a:endParaRPr lang="zh-CN" altLang="en-US" sz="320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75435" y="4547870"/>
            <a:ext cx="10006965" cy="2176145"/>
          </a:xfrm>
        </p:spPr>
        <p:txBody>
          <a:bodyPr/>
          <a:p>
            <a:pPr marL="0" indent="0">
              <a:buNone/>
            </a:pPr>
            <a:r>
              <a:rPr lang="zh-CN" altLang="en-US" sz="3600" b="1">
                <a:solidFill>
                  <a:srgbClr val="00B0F0"/>
                </a:solidFill>
                <a:sym typeface="+mn-ea"/>
              </a:rPr>
              <a:t>二、有感情的朗读课文</a:t>
            </a:r>
            <a:endParaRPr lang="zh-CN" altLang="en-US" sz="3600" b="1">
              <a:solidFill>
                <a:srgbClr val="00B0F0"/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00B050"/>
                </a:solidFill>
              </a:rPr>
              <a:t>要求：</a:t>
            </a:r>
            <a:endParaRPr lang="zh-CN" altLang="en-US" sz="3200" b="1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00B050"/>
                </a:solidFill>
              </a:rPr>
              <a:t>字音准确，情感真挚</a:t>
            </a:r>
            <a:endParaRPr lang="zh-CN" altLang="en-US" sz="32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800"/>
              <a:t>济南的冬天</a:t>
            </a:r>
            <a:endParaRPr lang="zh-CN" altLang="en-US" sz="480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1200150" y="1770380"/>
            <a:ext cx="10382250" cy="4819015"/>
          </a:xfrm>
        </p:spPr>
        <p:txBody>
          <a:bodyPr/>
          <a:p>
            <a:pPr marL="0" indent="0">
              <a:buNone/>
            </a:pPr>
            <a:r>
              <a:rPr lang="zh-CN" altLang="en-US" b="1">
                <a:solidFill>
                  <a:srgbClr val="00B0F0"/>
                </a:solidFill>
                <a:sym typeface="+mn-ea"/>
              </a:rPr>
              <a:t>二、字词释义</a:t>
            </a:r>
            <a:endParaRPr lang="zh-CN" altLang="en-US" b="1">
              <a:solidFill>
                <a:srgbClr val="00B0F0"/>
              </a:solidFill>
              <a:sym typeface="+mn-ea"/>
            </a:endParaRPr>
          </a:p>
          <a:p>
            <a:r>
              <a:rPr lang="en-US" altLang="zh-CN" b="1">
                <a:solidFill>
                  <a:srgbClr val="00B050"/>
                </a:solidFill>
                <a:sym typeface="+mn-ea"/>
              </a:rPr>
              <a:t>1</a:t>
            </a:r>
            <a:r>
              <a:rPr lang="zh-CN" altLang="en-US" b="1">
                <a:solidFill>
                  <a:srgbClr val="00B050"/>
                </a:solidFill>
                <a:sym typeface="+mn-ea"/>
              </a:rPr>
              <a:t>、温晴：温暖晴朗</a:t>
            </a:r>
            <a:endParaRPr lang="zh-CN" altLang="en-US" b="1">
              <a:solidFill>
                <a:srgbClr val="00B050"/>
              </a:solidFill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、设若：如果</a:t>
            </a:r>
            <a:endParaRPr lang="zh-CN" altLang="en-US" b="1">
              <a:solidFill>
                <a:srgbClr val="00B050"/>
              </a:solidFill>
            </a:endParaRPr>
          </a:p>
          <a:p>
            <a:r>
              <a:rPr lang="zh-CN" altLang="en-US" b="1">
                <a:solidFill>
                  <a:srgbClr val="350A32"/>
                </a:solidFill>
                <a:sym typeface="+mn-ea"/>
              </a:rPr>
              <a:t>4、响晴：晴朗无云</a:t>
            </a:r>
            <a:endParaRPr lang="zh-CN" altLang="en-US" b="1">
              <a:solidFill>
                <a:srgbClr val="350A32"/>
              </a:solidFill>
              <a:sym typeface="+mn-ea"/>
            </a:endParaRPr>
          </a:p>
          <a:p>
            <a:r>
              <a:rPr lang="en-US" altLang="zh-CN" b="1">
                <a:solidFill>
                  <a:srgbClr val="FF0000"/>
                </a:solidFill>
                <a:sym typeface="+mn-ea"/>
              </a:rPr>
              <a:t>4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、秀气：清秀、小巧玲珑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zh-CN" altLang="en-US" b="1">
                <a:solidFill>
                  <a:srgbClr val="00B050"/>
                </a:solidFill>
                <a:sym typeface="+mn-ea"/>
              </a:rPr>
              <a:t>5、贮蓄：储存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  <a:p>
            <a:r>
              <a:rPr lang="en-US" altLang="zh-CN" b="1"/>
              <a:t>6</a:t>
            </a:r>
            <a:r>
              <a:rPr lang="zh-CN" altLang="en-US" b="1"/>
              <a:t>、澄清：清亮、透明。</a:t>
            </a:r>
            <a:endParaRPr lang="zh-CN" altLang="en-US" b="1"/>
          </a:p>
          <a:p>
            <a:r>
              <a:rPr lang="en-US" altLang="zh-CN" b="1">
                <a:solidFill>
                  <a:srgbClr val="00B050"/>
                </a:solidFill>
                <a:sym typeface="+mn-ea"/>
              </a:rPr>
              <a:t>7</a:t>
            </a:r>
            <a:r>
              <a:rPr lang="zh-CN" altLang="en-US" b="1">
                <a:solidFill>
                  <a:srgbClr val="00B050"/>
                </a:solidFill>
                <a:sym typeface="+mn-ea"/>
              </a:rPr>
              <a:t>、空灵：充满灵气。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3" name="图片 2" descr="12192823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2545" y="1419225"/>
            <a:ext cx="5922645" cy="5020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800"/>
              <a:t>济南的冬天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0150" y="1600200"/>
            <a:ext cx="10382250" cy="5019675"/>
          </a:xfrm>
        </p:spPr>
        <p:txBody>
          <a:bodyPr/>
          <a:p>
            <a:r>
              <a:rPr lang="en-US" altLang="zh-CN" b="1"/>
              <a:t>1</a:t>
            </a:r>
            <a:r>
              <a:rPr lang="zh-CN" altLang="en-US" b="1"/>
              <a:t>、济南冬天的总体特点是什么？文章具体描写了那些景物？</a:t>
            </a:r>
            <a:endParaRPr lang="zh-CN" altLang="en-US" b="1"/>
          </a:p>
          <a:p>
            <a:r>
              <a:rPr lang="zh-CN" altLang="en-US" b="1"/>
              <a:t>明确：</a:t>
            </a:r>
            <a:r>
              <a:rPr lang="zh-CN" altLang="en-US" b="1">
                <a:solidFill>
                  <a:srgbClr val="FF0000"/>
                </a:solidFill>
              </a:rPr>
              <a:t>温晴的特点。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          描写了济南暖冬的三幅图画：阳光下的济南全景、雪后山景的秀美、济南冬天的水。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b="1"/>
              <a:t>2</a:t>
            </a:r>
            <a:r>
              <a:rPr lang="zh-CN" altLang="en-US" b="1"/>
              <a:t>、第一段是怎样写出冬天温晴的特点的？</a:t>
            </a:r>
            <a:endParaRPr lang="zh-CN" altLang="en-US" b="1"/>
          </a:p>
          <a:p>
            <a:pPr marL="0" indent="0">
              <a:buNone/>
            </a:pPr>
            <a:r>
              <a:rPr lang="zh-CN" altLang="en-US" b="1"/>
              <a:t>明确：</a:t>
            </a:r>
            <a:r>
              <a:rPr lang="zh-CN" altLang="en-US" b="1">
                <a:solidFill>
                  <a:srgbClr val="FF0000"/>
                </a:solidFill>
              </a:rPr>
              <a:t>通过三组对比： 北平的寒</a:t>
            </a:r>
            <a:r>
              <a:rPr lang="en-US" altLang="zh-CN" b="1">
                <a:solidFill>
                  <a:srgbClr val="FF0000"/>
                </a:solidFill>
              </a:rPr>
              <a:t>—</a:t>
            </a:r>
            <a:r>
              <a:rPr lang="zh-CN" altLang="en-US" b="1">
                <a:solidFill>
                  <a:srgbClr val="FF0000"/>
                </a:solidFill>
              </a:rPr>
              <a:t>济南的暖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                                         伦敦的暗</a:t>
            </a:r>
            <a:r>
              <a:rPr lang="en-US" altLang="zh-CN" b="1">
                <a:solidFill>
                  <a:srgbClr val="FF0000"/>
                </a:solidFill>
              </a:rPr>
              <a:t>—</a:t>
            </a:r>
            <a:r>
              <a:rPr lang="zh-CN" altLang="en-US" b="1">
                <a:solidFill>
                  <a:srgbClr val="FF0000"/>
                </a:solidFill>
              </a:rPr>
              <a:t>济南的明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</a:rPr>
              <a:t>                                         热带的热</a:t>
            </a:r>
            <a:r>
              <a:rPr lang="en-US" altLang="zh-CN" b="1">
                <a:solidFill>
                  <a:srgbClr val="FF0000"/>
                </a:solidFill>
              </a:rPr>
              <a:t>—</a:t>
            </a:r>
            <a:r>
              <a:rPr lang="zh-CN" altLang="en-US" b="1">
                <a:solidFill>
                  <a:srgbClr val="FF0000"/>
                </a:solidFill>
              </a:rPr>
              <a:t>济南的温</a:t>
            </a:r>
            <a:r>
              <a:rPr lang="zh-CN" altLang="en-US" b="1"/>
              <a:t>  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800"/>
              <a:t>济南的冬天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0150" y="1600200"/>
            <a:ext cx="10382250" cy="5186680"/>
          </a:xfrm>
        </p:spPr>
        <p:txBody>
          <a:bodyPr/>
          <a:p>
            <a:r>
              <a:rPr lang="en-US" altLang="zh-CN" b="1"/>
              <a:t>3</a:t>
            </a:r>
            <a:r>
              <a:rPr lang="zh-CN" altLang="en-US" b="1"/>
              <a:t>、济南的冬天是</a:t>
            </a:r>
            <a:r>
              <a:rPr lang="en-US" altLang="zh-CN" b="1"/>
              <a:t>“</a:t>
            </a:r>
            <a:r>
              <a:rPr lang="zh-CN" altLang="en-US" b="1"/>
              <a:t>没有风声的</a:t>
            </a:r>
            <a:r>
              <a:rPr lang="en-US" altLang="zh-CN" b="1"/>
              <a:t>”</a:t>
            </a:r>
            <a:r>
              <a:rPr lang="zh-CN" altLang="en-US" b="1"/>
              <a:t>，如果把</a:t>
            </a:r>
            <a:r>
              <a:rPr lang="en-US" altLang="zh-CN" b="1"/>
              <a:t>“</a:t>
            </a:r>
            <a:r>
              <a:rPr lang="zh-CN" altLang="en-US" b="1"/>
              <a:t>声</a:t>
            </a:r>
            <a:r>
              <a:rPr lang="en-US" altLang="zh-CN" b="1"/>
              <a:t>”</a:t>
            </a:r>
            <a:r>
              <a:rPr lang="zh-CN" altLang="en-US" b="1"/>
              <a:t>字去掉，说成</a:t>
            </a:r>
            <a:r>
              <a:rPr lang="en-US" altLang="zh-CN" b="1"/>
              <a:t>“</a:t>
            </a:r>
            <a:r>
              <a:rPr lang="zh-CN" altLang="en-US" b="1"/>
              <a:t>没有风</a:t>
            </a:r>
            <a:r>
              <a:rPr lang="en-US" altLang="zh-CN" b="1"/>
              <a:t>”</a:t>
            </a:r>
            <a:r>
              <a:rPr lang="zh-CN" altLang="en-US" b="1"/>
              <a:t>可以吗？</a:t>
            </a:r>
            <a:endParaRPr lang="zh-CN" altLang="en-US" b="1"/>
          </a:p>
          <a:p>
            <a:r>
              <a:rPr lang="zh-CN" altLang="en-US" b="1"/>
              <a:t>明确：</a:t>
            </a:r>
            <a:r>
              <a:rPr lang="en-US" altLang="zh-CN" b="1">
                <a:solidFill>
                  <a:srgbClr val="00B050"/>
                </a:solidFill>
              </a:rPr>
              <a:t>“</a:t>
            </a:r>
            <a:r>
              <a:rPr lang="zh-CN" altLang="en-US" b="1">
                <a:solidFill>
                  <a:srgbClr val="00B050"/>
                </a:solidFill>
              </a:rPr>
              <a:t>济南的冬天是没有风声的</a:t>
            </a:r>
            <a:r>
              <a:rPr lang="en-US" altLang="zh-CN" b="1">
                <a:solidFill>
                  <a:srgbClr val="00B050"/>
                </a:solidFill>
              </a:rPr>
              <a:t>”</a:t>
            </a:r>
            <a:r>
              <a:rPr lang="zh-CN" altLang="en-US" b="1">
                <a:solidFill>
                  <a:srgbClr val="00B050"/>
                </a:solidFill>
              </a:rPr>
              <a:t>，是说济南冬天的风并不猛烈，是柔和的，如果把</a:t>
            </a:r>
            <a:r>
              <a:rPr lang="en-US" altLang="zh-CN" b="1">
                <a:solidFill>
                  <a:srgbClr val="00B050"/>
                </a:solidFill>
              </a:rPr>
              <a:t>“</a:t>
            </a:r>
            <a:r>
              <a:rPr lang="zh-CN" altLang="en-US" b="1">
                <a:solidFill>
                  <a:srgbClr val="00B050"/>
                </a:solidFill>
              </a:rPr>
              <a:t>声</a:t>
            </a:r>
            <a:r>
              <a:rPr lang="en-US" altLang="zh-CN" b="1">
                <a:solidFill>
                  <a:srgbClr val="00B050"/>
                </a:solidFill>
              </a:rPr>
              <a:t>”</a:t>
            </a:r>
            <a:r>
              <a:rPr lang="zh-CN" altLang="en-US" b="1">
                <a:solidFill>
                  <a:srgbClr val="00B050"/>
                </a:solidFill>
              </a:rPr>
              <a:t>字去掉，就说成了</a:t>
            </a:r>
            <a:r>
              <a:rPr lang="en-US" altLang="zh-CN" b="1">
                <a:solidFill>
                  <a:srgbClr val="00B050"/>
                </a:solidFill>
              </a:rPr>
              <a:t>“</a:t>
            </a:r>
            <a:r>
              <a:rPr lang="zh-CN" altLang="en-US" b="1">
                <a:solidFill>
                  <a:srgbClr val="00B050"/>
                </a:solidFill>
              </a:rPr>
              <a:t>没有风</a:t>
            </a:r>
            <a:r>
              <a:rPr lang="en-US" altLang="zh-CN" b="1">
                <a:solidFill>
                  <a:srgbClr val="00B050"/>
                </a:solidFill>
              </a:rPr>
              <a:t>”</a:t>
            </a:r>
            <a:r>
              <a:rPr lang="zh-CN" altLang="en-US" b="1">
                <a:solidFill>
                  <a:srgbClr val="00B050"/>
                </a:solidFill>
              </a:rPr>
              <a:t>，不切合实际。</a:t>
            </a:r>
            <a:endParaRPr lang="zh-CN" altLang="en-US" b="1">
              <a:solidFill>
                <a:srgbClr val="00B050"/>
              </a:solidFill>
            </a:endParaRPr>
          </a:p>
          <a:p>
            <a:r>
              <a:rPr lang="en-US" altLang="zh-CN" b="1"/>
              <a:t>4</a:t>
            </a:r>
            <a:r>
              <a:rPr lang="zh-CN" altLang="en-US" b="1"/>
              <a:t>、</a:t>
            </a:r>
            <a:r>
              <a:rPr lang="zh-CN" b="1"/>
              <a:t>为什么说济南是个</a:t>
            </a:r>
            <a:r>
              <a:rPr lang="en-US" altLang="zh-CN" b="1"/>
              <a:t>“</a:t>
            </a:r>
            <a:r>
              <a:rPr lang="zh-CN" altLang="en-US" b="1"/>
              <a:t>宝地</a:t>
            </a:r>
            <a:r>
              <a:rPr lang="en-US" altLang="zh-CN" b="1"/>
              <a:t>”</a:t>
            </a:r>
            <a:r>
              <a:rPr lang="zh-CN" altLang="en-US" b="1"/>
              <a:t>？</a:t>
            </a:r>
            <a:endParaRPr lang="zh-CN" altLang="en-US" b="1"/>
          </a:p>
          <a:p>
            <a:r>
              <a:rPr lang="zh-CN" altLang="en-US" b="1">
                <a:solidFill>
                  <a:srgbClr val="00B050"/>
                </a:solidFill>
              </a:rPr>
              <a:t>明确：济南的冬天无风声、无重雾、无毒日，天气</a:t>
            </a:r>
            <a:r>
              <a:rPr lang="en-US" altLang="zh-CN" b="1">
                <a:solidFill>
                  <a:srgbClr val="00B050"/>
                </a:solidFill>
              </a:rPr>
              <a:t>“</a:t>
            </a:r>
            <a:r>
              <a:rPr lang="zh-CN" altLang="en-US" b="1">
                <a:solidFill>
                  <a:srgbClr val="00B050"/>
                </a:solidFill>
              </a:rPr>
              <a:t>温晴</a:t>
            </a:r>
            <a:r>
              <a:rPr lang="en-US" altLang="zh-CN" b="1">
                <a:solidFill>
                  <a:srgbClr val="00B050"/>
                </a:solidFill>
              </a:rPr>
              <a:t>”</a:t>
            </a:r>
            <a:r>
              <a:rPr lang="zh-CN" altLang="en-US" b="1">
                <a:solidFill>
                  <a:srgbClr val="00B050"/>
                </a:solidFill>
              </a:rPr>
              <a:t>；济南的冬天是慈善的，有美丽的山景；冬天水不结冰，水是绿色的；四面环山，像在</a:t>
            </a:r>
            <a:r>
              <a:rPr lang="en-US" altLang="zh-CN" b="1">
                <a:solidFill>
                  <a:srgbClr val="00B050"/>
                </a:solidFill>
              </a:rPr>
              <a:t>“</a:t>
            </a:r>
            <a:r>
              <a:rPr lang="zh-CN" altLang="en-US" b="1">
                <a:solidFill>
                  <a:srgbClr val="00B050"/>
                </a:solidFill>
              </a:rPr>
              <a:t>小摇篮里</a:t>
            </a:r>
            <a:r>
              <a:rPr lang="en-US" altLang="zh-CN" b="1">
                <a:solidFill>
                  <a:srgbClr val="00B050"/>
                </a:solidFill>
              </a:rPr>
              <a:t>”</a:t>
            </a:r>
            <a:r>
              <a:rPr lang="zh-CN" altLang="en-US" b="1">
                <a:solidFill>
                  <a:srgbClr val="00B050"/>
                </a:solidFill>
              </a:rPr>
              <a:t>。</a:t>
            </a:r>
            <a:endParaRPr lang="zh-CN" altLang="en-US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800"/>
              <a:t>济南的冬天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00150" y="1717040"/>
            <a:ext cx="10382250" cy="4885690"/>
          </a:xfrm>
        </p:spPr>
        <p:txBody>
          <a:bodyPr/>
          <a:p>
            <a:r>
              <a:rPr lang="en-US" altLang="zh-CN" b="1"/>
              <a:t>1</a:t>
            </a:r>
            <a:r>
              <a:rPr lang="zh-CN" altLang="en-US" b="1"/>
              <a:t>、阅读第二、三段，作者是用什么方法写出小山可爱的？</a:t>
            </a:r>
            <a:endParaRPr lang="zh-CN" altLang="en-US" b="1"/>
          </a:p>
          <a:p>
            <a:r>
              <a:rPr lang="zh-CN" altLang="en-US" b="1"/>
              <a:t>明确：</a:t>
            </a:r>
            <a:r>
              <a:rPr lang="zh-CN" altLang="en-US" b="1">
                <a:solidFill>
                  <a:srgbClr val="00B050"/>
                </a:solidFill>
              </a:rPr>
              <a:t>拟人：</a:t>
            </a:r>
            <a:r>
              <a:rPr lang="en-US" altLang="zh-CN" b="1">
                <a:solidFill>
                  <a:srgbClr val="00B050"/>
                </a:solidFill>
              </a:rPr>
              <a:t>“</a:t>
            </a:r>
            <a:r>
              <a:rPr lang="zh-CN" altLang="en-US" b="1">
                <a:solidFill>
                  <a:srgbClr val="00B050"/>
                </a:solidFill>
              </a:rPr>
              <a:t>安适地睡着，只等春风来把他们唤醒</a:t>
            </a:r>
            <a:r>
              <a:rPr lang="en-US" altLang="zh-CN" b="1">
                <a:solidFill>
                  <a:srgbClr val="00B050"/>
                </a:solidFill>
              </a:rPr>
              <a:t>”</a:t>
            </a:r>
            <a:r>
              <a:rPr lang="zh-CN" altLang="en-US" b="1">
                <a:solidFill>
                  <a:srgbClr val="00B050"/>
                </a:solidFill>
              </a:rPr>
              <a:t>，用一睡一醒一连串的拟人手法，烘托舒适、温暖的环境。</a:t>
            </a:r>
            <a:endParaRPr lang="zh-CN" altLang="en-US" b="1">
              <a:solidFill>
                <a:srgbClr val="00B050"/>
              </a:solidFill>
            </a:endParaRPr>
          </a:p>
          <a:p>
            <a:r>
              <a:rPr lang="en-US" altLang="zh-CN" b="1"/>
              <a:t> </a:t>
            </a:r>
            <a:r>
              <a:rPr lang="en-US" altLang="zh-CN" b="1">
                <a:solidFill>
                  <a:srgbClr val="FF0000"/>
                </a:solidFill>
              </a:rPr>
              <a:t>   </a:t>
            </a:r>
            <a:r>
              <a:rPr lang="zh-CN" altLang="en-US" b="1">
                <a:solidFill>
                  <a:srgbClr val="FF0000"/>
                </a:solidFill>
              </a:rPr>
              <a:t>比喻：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好像把济南放在一个小摇篮里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，用</a:t>
            </a:r>
            <a:r>
              <a:rPr lang="en-US" altLang="zh-CN" b="1">
                <a:solidFill>
                  <a:srgbClr val="FF0000"/>
                </a:solidFill>
              </a:rPr>
              <a:t>“</a:t>
            </a:r>
            <a:r>
              <a:rPr lang="zh-CN" altLang="en-US" b="1">
                <a:solidFill>
                  <a:srgbClr val="FF0000"/>
                </a:solidFill>
              </a:rPr>
              <a:t>小摇篮</a:t>
            </a:r>
            <a:r>
              <a:rPr lang="en-US" altLang="zh-CN" b="1">
                <a:solidFill>
                  <a:srgbClr val="FF0000"/>
                </a:solidFill>
              </a:rPr>
              <a:t>”</a:t>
            </a:r>
            <a:r>
              <a:rPr lang="zh-CN" altLang="en-US" b="1">
                <a:solidFill>
                  <a:srgbClr val="FF0000"/>
                </a:solidFill>
              </a:rPr>
              <a:t>比喻小山围城的地理环境。</a:t>
            </a:r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/>
              <a:t>    </a:t>
            </a:r>
            <a:r>
              <a:rPr lang="zh-CN" altLang="en-US" b="1">
                <a:solidFill>
                  <a:srgbClr val="00B050"/>
                </a:solidFill>
              </a:rPr>
              <a:t>从人们的感受：</a:t>
            </a:r>
            <a:r>
              <a:rPr lang="en-US" altLang="zh-CN" b="1">
                <a:solidFill>
                  <a:srgbClr val="00B050"/>
                </a:solidFill>
              </a:rPr>
              <a:t>“</a:t>
            </a:r>
            <a:r>
              <a:rPr lang="zh-CN" altLang="en-US" b="1">
                <a:solidFill>
                  <a:srgbClr val="00B050"/>
                </a:solidFill>
              </a:rPr>
              <a:t>面上含笑</a:t>
            </a:r>
            <a:r>
              <a:rPr lang="en-US" altLang="zh-CN" b="1">
                <a:solidFill>
                  <a:srgbClr val="00B050"/>
                </a:solidFill>
              </a:rPr>
              <a:t>”“</a:t>
            </a:r>
            <a:r>
              <a:rPr lang="zh-CN" altLang="en-US" b="1">
                <a:solidFill>
                  <a:srgbClr val="00B050"/>
                </a:solidFill>
              </a:rPr>
              <a:t>心中有了着落，有了依靠</a:t>
            </a:r>
            <a:r>
              <a:rPr lang="en-US" altLang="zh-CN" b="1">
                <a:solidFill>
                  <a:srgbClr val="00B050"/>
                </a:solidFill>
              </a:rPr>
              <a:t>”</a:t>
            </a:r>
            <a:r>
              <a:rPr lang="zh-CN" altLang="en-US" b="1">
                <a:solidFill>
                  <a:srgbClr val="00B050"/>
                </a:solidFill>
              </a:rPr>
              <a:t>，人们的幻想，不仅描绘笑容，，更突出心理活动</a:t>
            </a:r>
            <a:r>
              <a:rPr lang="zh-CN" altLang="en-US" b="1"/>
              <a:t>。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800">
                <a:solidFill>
                  <a:srgbClr val="350A32"/>
                </a:solidFill>
              </a:rPr>
              <a:t>济南的冬天</a:t>
            </a:r>
            <a:endParaRPr lang="zh-CN" altLang="en-US" sz="4800">
              <a:solidFill>
                <a:srgbClr val="350A32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solidFill>
                  <a:srgbClr val="00B050"/>
                </a:solidFill>
              </a:rPr>
              <a:t>阅读第</a:t>
            </a:r>
            <a:r>
              <a:rPr lang="en-US" altLang="zh-CN" b="1">
                <a:solidFill>
                  <a:srgbClr val="00B050"/>
                </a:solidFill>
              </a:rPr>
              <a:t>4</a:t>
            </a:r>
            <a:r>
              <a:rPr lang="zh-CN" altLang="en-US" b="1">
                <a:solidFill>
                  <a:srgbClr val="00B050"/>
                </a:solidFill>
              </a:rPr>
              <a:t>段，思考：雪后山景</a:t>
            </a:r>
            <a:r>
              <a:rPr lang="en-US" altLang="zh-CN" b="1">
                <a:solidFill>
                  <a:srgbClr val="00B050"/>
                </a:solidFill>
              </a:rPr>
              <a:t>“</a:t>
            </a:r>
            <a:r>
              <a:rPr lang="zh-CN" altLang="en-US" b="1">
                <a:solidFill>
                  <a:srgbClr val="00B050"/>
                </a:solidFill>
              </a:rPr>
              <a:t>妙</a:t>
            </a:r>
            <a:r>
              <a:rPr lang="en-US" altLang="zh-CN" b="1">
                <a:solidFill>
                  <a:srgbClr val="00B050"/>
                </a:solidFill>
              </a:rPr>
              <a:t>”</a:t>
            </a:r>
            <a:r>
              <a:rPr lang="zh-CN" altLang="en-US" b="1">
                <a:solidFill>
                  <a:srgbClr val="00B050"/>
                </a:solidFill>
              </a:rPr>
              <a:t>在何处？</a:t>
            </a:r>
            <a:endParaRPr lang="zh-CN" altLang="en-US" b="1">
              <a:solidFill>
                <a:srgbClr val="00B050"/>
              </a:solidFill>
            </a:endParaRPr>
          </a:p>
          <a:p>
            <a:r>
              <a:rPr lang="zh-CN" altLang="en-US" b="1"/>
              <a:t>明确：</a:t>
            </a:r>
            <a:r>
              <a:rPr lang="en-US" altLang="zh-CN" b="1"/>
              <a:t>1.</a:t>
            </a:r>
            <a:r>
              <a:rPr lang="zh-CN" altLang="en-US" b="1"/>
              <a:t>妙在雪光、雪色：</a:t>
            </a:r>
            <a:r>
              <a:rPr lang="en-US" altLang="zh-CN" b="1"/>
              <a:t>“</a:t>
            </a:r>
            <a:r>
              <a:rPr lang="zh-CN" altLang="en-US" b="1"/>
              <a:t>青黑…白花</a:t>
            </a:r>
            <a:r>
              <a:rPr lang="en-US" altLang="zh-CN" b="1"/>
              <a:t>”“</a:t>
            </a:r>
            <a:r>
              <a:rPr lang="zh-CN" altLang="en-US" b="1"/>
              <a:t>一道儿白…花衣</a:t>
            </a:r>
            <a:r>
              <a:rPr lang="en-US" altLang="zh-CN" b="1"/>
              <a:t>”</a:t>
            </a:r>
            <a:r>
              <a:rPr lang="zh-CN" altLang="en-US" b="1"/>
              <a:t>松树的青黑与白雪，暗黄的青草与白雪组成彩色的美景。</a:t>
            </a:r>
            <a:endParaRPr lang="zh-CN" altLang="en-US" b="1"/>
          </a:p>
          <a:p>
            <a:r>
              <a:rPr lang="en-US" altLang="zh-CN" b="1"/>
              <a:t>2.</a:t>
            </a:r>
            <a:r>
              <a:rPr lang="zh-CN" altLang="en-US" b="1"/>
              <a:t>妙在雪态：</a:t>
            </a:r>
            <a:r>
              <a:rPr lang="en-US" altLang="zh-CN" b="1"/>
              <a:t>“</a:t>
            </a:r>
            <a:r>
              <a:rPr lang="zh-CN" altLang="en-US" b="1"/>
              <a:t>这件花衣…山的肌肤</a:t>
            </a:r>
            <a:r>
              <a:rPr lang="en-US" altLang="zh-CN" b="1"/>
              <a:t>”</a:t>
            </a:r>
            <a:r>
              <a:rPr lang="zh-CN" altLang="en-US" b="1"/>
              <a:t>，以动写静，写出动人的形态。</a:t>
            </a:r>
            <a:r>
              <a:rPr lang="en-US" altLang="zh-CN" b="1"/>
              <a:t>“</a:t>
            </a:r>
            <a:r>
              <a:rPr lang="zh-CN" altLang="en-US" b="1"/>
              <a:t>那点儿薄雪…粉色</a:t>
            </a:r>
            <a:r>
              <a:rPr lang="en-US" altLang="zh-CN" b="1"/>
              <a:t>”</a:t>
            </a:r>
            <a:r>
              <a:rPr lang="zh-CN" altLang="en-US" b="1"/>
              <a:t>，把薄雪比喻成害羞的少女，写出雪的情态。</a:t>
            </a:r>
            <a:endParaRPr lang="zh-CN" altLang="en-US" b="1"/>
          </a:p>
          <a:p>
            <a:r>
              <a:rPr lang="zh-CN" altLang="en-US" b="1"/>
              <a:t>比喻、拟人的手法。</a:t>
            </a:r>
            <a:endParaRPr lang="zh-CN" altLang="en-US" b="1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21928235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2265" y="75565"/>
            <a:ext cx="5768340" cy="4349750"/>
          </a:xfrm>
          <a:prstGeom prst="rect">
            <a:avLst/>
          </a:prstGeom>
        </p:spPr>
      </p:pic>
      <p:pic>
        <p:nvPicPr>
          <p:cNvPr id="5" name="图片 4" descr="冬季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0605" y="1835150"/>
            <a:ext cx="6708775" cy="5031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800"/>
              <a:t>济南的冬天</a:t>
            </a:r>
            <a:endParaRPr lang="zh-CN" altLang="en-US" sz="4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朗读第</a:t>
            </a:r>
            <a:r>
              <a:rPr lang="en-US" altLang="zh-CN"/>
              <a:t>6</a:t>
            </a:r>
            <a:r>
              <a:rPr lang="zh-CN" altLang="en-US"/>
              <a:t>段，思考：</a:t>
            </a:r>
            <a:endParaRPr lang="zh-CN" altLang="en-US"/>
          </a:p>
          <a:p>
            <a:r>
              <a:rPr lang="zh-CN" altLang="en-US"/>
              <a:t>济南冬天的水有什么特点？</a:t>
            </a:r>
            <a:endParaRPr lang="zh-CN" altLang="en-US"/>
          </a:p>
          <a:p>
            <a:r>
              <a:rPr lang="zh-CN" altLang="en-US"/>
              <a:t>明确：</a:t>
            </a:r>
            <a:r>
              <a:rPr lang="en-US" altLang="zh-CN"/>
              <a:t>1.</a:t>
            </a:r>
            <a:r>
              <a:rPr lang="zh-CN" altLang="en-US"/>
              <a:t>水绿：绿萍、水藻、垂柳。</a:t>
            </a:r>
            <a:endParaRPr lang="zh-CN" altLang="en-US"/>
          </a:p>
          <a:p>
            <a:r>
              <a:rPr lang="zh-CN" altLang="en-US"/>
              <a:t>    由水绿联想到绿的精神，</a:t>
            </a:r>
            <a:endParaRPr lang="zh-CN" altLang="en-US"/>
          </a:p>
          <a:p>
            <a:r>
              <a:rPr lang="zh-CN" altLang="en-US"/>
              <a:t>    联想到春意盎然的生机。</a:t>
            </a:r>
            <a:endParaRPr lang="zh-CN" altLang="en-US"/>
          </a:p>
          <a:p>
            <a:r>
              <a:rPr lang="zh-CN" altLang="en-US"/>
              <a:t> </a:t>
            </a:r>
            <a:r>
              <a:rPr lang="en-US" altLang="zh-CN"/>
              <a:t>2.</a:t>
            </a:r>
            <a:r>
              <a:rPr lang="zh-CN" altLang="en-US"/>
              <a:t>水清亮：</a:t>
            </a:r>
            <a:r>
              <a:rPr lang="en-US" altLang="zh-CN"/>
              <a:t>“</a:t>
            </a:r>
            <a:r>
              <a:rPr lang="zh-CN" altLang="en-US"/>
              <a:t>自上而下…蓝水晶</a:t>
            </a:r>
            <a:r>
              <a:rPr lang="en-US" altLang="zh-CN"/>
              <a:t>”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 </a:t>
            </a:r>
            <a:endParaRPr lang="zh-CN" altLang="en-US"/>
          </a:p>
          <a:p>
            <a:r>
              <a:rPr lang="zh-CN" altLang="en-US"/>
              <a:t>修辞手法：拟人、比喻</a:t>
            </a:r>
            <a:endParaRPr lang="zh-CN" altLang="en-US"/>
          </a:p>
        </p:txBody>
      </p:sp>
      <p:pic>
        <p:nvPicPr>
          <p:cNvPr id="4" name="图片 3" descr="冬季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3180" y="1019810"/>
            <a:ext cx="4453890" cy="551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日常_活页夹">
  <a:themeElements>
    <a:clrScheme name="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61A00"/>
      </a:accent4>
      <a:accent5>
        <a:srgbClr val="E3CAB8"/>
      </a:accent5>
      <a:accent6>
        <a:srgbClr val="B82D2D"/>
      </a:accent6>
      <a:hlink>
        <a:srgbClr val="9A7F32"/>
      </a:hlink>
      <a:folHlink>
        <a:srgbClr val="ECA07A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61A00"/>
        </a:accent4>
        <a:accent5>
          <a:srgbClr val="E3CAB8"/>
        </a:accent5>
        <a:accent6>
          <a:srgbClr val="B8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61A00"/>
        </a:accent4>
        <a:accent5>
          <a:srgbClr val="E3CAB8"/>
        </a:accent5>
        <a:accent6>
          <a:srgbClr val="B8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989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1083</Words>
  <Application>WPS 演示</Application>
  <PresentationFormat>宽屏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隶书</vt:lpstr>
      <vt:lpstr>Times New Roman</vt:lpstr>
      <vt:lpstr>微软雅黑</vt:lpstr>
      <vt:lpstr>Calibri</vt:lpstr>
      <vt:lpstr>日常_活页夹</vt:lpstr>
      <vt:lpstr>PowerPoint 演示文稿</vt:lpstr>
      <vt:lpstr>一、写作背景： 老舍于1930年前后来到山东，先后在齐鲁大学和山东大学任教七年之久，对山东产生了深厚的感情，山东被他称为他的“第二故乡”。据老舍的夫人回忆，老舍生前“常常怀念的是从婚后到抗战爆发在山东度过的那几年。</vt:lpstr>
      <vt:lpstr>济南的冬天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8</cp:revision>
  <dcterms:created xsi:type="dcterms:W3CDTF">2015-05-05T08:02:00Z</dcterms:created>
  <dcterms:modified xsi:type="dcterms:W3CDTF">2016-09-13T02:12:40Z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