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1" r:id="rId3"/>
    <p:sldId id="346" r:id="rId5"/>
    <p:sldId id="257" r:id="rId6"/>
    <p:sldId id="347" r:id="rId7"/>
    <p:sldId id="348" r:id="rId8"/>
    <p:sldId id="258" r:id="rId9"/>
    <p:sldId id="349" r:id="rId10"/>
    <p:sldId id="296" r:id="rId11"/>
    <p:sldId id="312" r:id="rId12"/>
    <p:sldId id="352" r:id="rId13"/>
    <p:sldId id="353" r:id="rId14"/>
    <p:sldId id="313" r:id="rId15"/>
    <p:sldId id="399" r:id="rId16"/>
    <p:sldId id="400" r:id="rId17"/>
    <p:sldId id="401" r:id="rId18"/>
    <p:sldId id="314" r:id="rId19"/>
    <p:sldId id="404" r:id="rId20"/>
    <p:sldId id="317" r:id="rId21"/>
    <p:sldId id="405" r:id="rId22"/>
    <p:sldId id="356" r:id="rId23"/>
    <p:sldId id="357" r:id="rId24"/>
    <p:sldId id="465" r:id="rId25"/>
    <p:sldId id="355" r:id="rId26"/>
    <p:sldId id="358" r:id="rId27"/>
    <p:sldId id="468" r:id="rId28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li" initials="wl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0000CC"/>
    <a:srgbClr val="FF33CC"/>
    <a:srgbClr val="3333FF"/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584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00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000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0A312A6-E814-467B-895F-4E87E673B4BD}" type="datetime1"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45720" rIns="45720" rtlCol="0" anchor="ctr"/>
          <a:p>
            <a:pPr algn="ct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media" Target="file:///C:\Users\74096\Documents\&#30334;&#24230;&#20113;&#21516;&#27493;&#30424;\&#21021;&#20013;&#35821;&#25991;\1%20&#19971;&#19978;\&#35838;&#20214;\&#22825;&#40517;&#28246;.mp3" TargetMode="External"/><Relationship Id="rId3" Type="http://schemas.openxmlformats.org/officeDocument/2006/relationships/audio" Target="file:///C:\Users\74096\Documents\&#30334;&#24230;&#20113;&#21516;&#27493;&#30424;\&#21021;&#20013;&#35821;&#25991;\1%20&#19971;&#19978;\&#35838;&#20214;\&#22825;&#40517;&#28246;.mp3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hyperlink" Target="http://www.ownestar.com/ASP/edu/edu/old/page/more5.htm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3" name="图片 56322" descr="068m"/>
          <p:cNvPicPr>
            <a:picLocks noChangeAspect="1"/>
          </p:cNvPicPr>
          <p:nvPr/>
        </p:nvPicPr>
        <p:blipFill>
          <a:blip r:embed="rId1"/>
          <a:srcRect t="6667"/>
          <a:stretch>
            <a:fillRect/>
          </a:stretch>
        </p:blipFill>
        <p:spPr>
          <a:xfrm>
            <a:off x="-1905" y="0"/>
            <a:ext cx="1219581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257810"/>
            <a:ext cx="12229465" cy="7373620"/>
          </a:xfrm>
          <a:prstGeom prst="rect">
            <a:avLst/>
          </a:prstGeom>
        </p:spPr>
      </p:pic>
      <p:sp>
        <p:nvSpPr>
          <p:cNvPr id="56324" name="文本框 56323"/>
          <p:cNvSpPr txBox="1"/>
          <p:nvPr/>
        </p:nvSpPr>
        <p:spPr>
          <a:xfrm>
            <a:off x="3924300" y="1750060"/>
            <a:ext cx="450532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散文诗两首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日期占位符 2"/>
          <p:cNvSpPr/>
          <p:nvPr/>
        </p:nvSpPr>
        <p:spPr>
          <a:xfrm>
            <a:off x="10084435" y="5690870"/>
            <a:ext cx="2143125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2800" b="1" dirty="0">
                <a:solidFill>
                  <a:schemeClr val="bg1"/>
                </a:solidFill>
                <a:uFillTx/>
              </a:rPr>
            </a:fld>
            <a:endParaRPr lang="zh-CN" altLang="en-US" sz="2800" b="1" dirty="0">
              <a:solidFill>
                <a:schemeClr val="bg1"/>
              </a:solidFill>
              <a:uFillTx/>
            </a:endParaRPr>
          </a:p>
        </p:txBody>
      </p:sp>
      <p:pic>
        <p:nvPicPr>
          <p:cNvPr id="3" name="天鹅湖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009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10d3a6c5a62086c31eb9d764169c342c_sy_711602356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1290" y="-41275"/>
            <a:ext cx="13157200" cy="8223250"/>
          </a:xfrm>
          <a:prstGeom prst="rect">
            <a:avLst/>
          </a:prstGeom>
        </p:spPr>
      </p:pic>
      <p:sp>
        <p:nvSpPr>
          <p:cNvPr id="27650" name="Text Box 3"/>
          <p:cNvSpPr txBox="1"/>
          <p:nvPr/>
        </p:nvSpPr>
        <p:spPr>
          <a:xfrm>
            <a:off x="1774825" y="1724343"/>
            <a:ext cx="9144000" cy="175323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t">
            <a:spAutoFit/>
          </a:bodyPr>
          <a:p>
            <a:pPr marL="571500" indent="-571500">
              <a:spcBef>
                <a:spcPct val="50000"/>
              </a:spcBef>
              <a:buClr>
                <a:srgbClr val="3333FF"/>
              </a:buClr>
              <a:buFont typeface="Wingdings" panose="05000000000000000000" charset="0"/>
              <a:buChar char=""/>
            </a:pPr>
            <a:r>
              <a:rPr lang="en-US" altLang="zh-CN" sz="3600" b="1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假如我变成了一朵金色花，为了好玩，长在树的高枝上，笑嘻嘻的在空中摇摆，又在新叶上跳舞，妈妈你会认识我吗？</a:t>
            </a:r>
            <a:endParaRPr lang="en-US" altLang="zh-CN" sz="3600" b="1" dirty="0">
              <a:solidFill>
                <a:srgbClr val="3333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2" name="WordArt 8"/>
          <p:cNvSpPr>
            <a:spLocks noTextEdit="1"/>
          </p:cNvSpPr>
          <p:nvPr/>
        </p:nvSpPr>
        <p:spPr>
          <a:xfrm>
            <a:off x="846773" y="0"/>
            <a:ext cx="1368425" cy="162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endParaRPr lang="zh-CN" altLang="en-US" sz="40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5707" name="Text Box 11"/>
          <p:cNvSpPr txBox="1"/>
          <p:nvPr/>
        </p:nvSpPr>
        <p:spPr>
          <a:xfrm>
            <a:off x="1774825" y="3554730"/>
            <a:ext cx="9144635" cy="6451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algn="l">
              <a:spcBef>
                <a:spcPct val="50000"/>
              </a:spcBef>
              <a:buClr>
                <a:srgbClr val="3333FF"/>
              </a:buClr>
              <a:buSzTx/>
              <a:buFont typeface="Wingdings" panose="05000000000000000000" charset="0"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读出孩子的调皮、得意、骄傲和快乐。</a:t>
            </a:r>
            <a:endParaRPr lang="en-US" altLang="zh-CN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4" name="Text Box 12"/>
          <p:cNvSpPr txBox="1"/>
          <p:nvPr/>
        </p:nvSpPr>
        <p:spPr>
          <a:xfrm>
            <a:off x="1906270" y="5069840"/>
            <a:ext cx="6424295" cy="64516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marL="571500" indent="-571500" algn="l">
              <a:spcBef>
                <a:spcPct val="50000"/>
              </a:spcBef>
              <a:buClr>
                <a:srgbClr val="3333FF"/>
              </a:buClr>
              <a:buSzTx/>
              <a:buFont typeface="Wingdings" panose="05000000000000000000" charset="0"/>
              <a:buChar char=""/>
            </a:pPr>
            <a:r>
              <a:rPr lang="en-US" altLang="zh-CN" sz="3600" b="1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“孩子，你在哪里呀？”</a:t>
            </a:r>
            <a:endParaRPr lang="en-US" altLang="zh-CN" sz="3600" b="1" dirty="0">
              <a:solidFill>
                <a:srgbClr val="3333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5709" name="Text Box 13"/>
          <p:cNvSpPr txBox="1"/>
          <p:nvPr/>
        </p:nvSpPr>
        <p:spPr>
          <a:xfrm>
            <a:off x="1906270" y="5991860"/>
            <a:ext cx="6423660" cy="6451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algn="ctr"/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读出母亲的焦急、惦念、关爱。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2706" name="标题 1"/>
          <p:cNvSpPr>
            <a:spLocks noGrp="1"/>
          </p:cNvSpPr>
          <p:nvPr/>
        </p:nvSpPr>
        <p:spPr>
          <a:xfrm>
            <a:off x="2576195" y="598488"/>
            <a:ext cx="8342313" cy="62071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b="1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试读以下诗句，应读出怎样的语气：</a:t>
            </a:r>
            <a:endParaRPr lang="zh-CN" altLang="en-US" sz="4000" b="1" dirty="0">
              <a:solidFill>
                <a:srgbClr val="FFFF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5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5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707" grpId="0" bldLvl="0" animBg="1"/>
      <p:bldP spid="28570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10d3a6c5a62086c31eb9d764169c342c_sy_711602356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1290" y="-41275"/>
            <a:ext cx="13157200" cy="8223250"/>
          </a:xfrm>
          <a:prstGeom prst="rect">
            <a:avLst/>
          </a:prstGeom>
        </p:spPr>
      </p:pic>
      <p:sp>
        <p:nvSpPr>
          <p:cNvPr id="286723" name="Text Box 3"/>
          <p:cNvSpPr txBox="1"/>
          <p:nvPr/>
        </p:nvSpPr>
        <p:spPr>
          <a:xfrm>
            <a:off x="1760220" y="2806700"/>
            <a:ext cx="8412480" cy="6451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读出母亲嗔怪、担忧、焦虑和欣喜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75" name="Text Box 4"/>
          <p:cNvSpPr txBox="1"/>
          <p:nvPr/>
        </p:nvSpPr>
        <p:spPr>
          <a:xfrm>
            <a:off x="1919605" y="4571365"/>
            <a:ext cx="7138670" cy="70675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marL="571500" indent="-571500">
              <a:spcBef>
                <a:spcPct val="50000"/>
              </a:spcBef>
              <a:buClr>
                <a:srgbClr val="3333FF"/>
              </a:buClr>
              <a:buFont typeface="Wingdings" panose="05000000000000000000" charset="0"/>
              <a:buChar char=""/>
            </a:pPr>
            <a:r>
              <a:rPr lang="en-US" altLang="zh-CN" sz="4000" b="1" dirty="0">
                <a:solidFill>
                  <a:srgbClr val="3333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rgbClr val="3333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我不告诉你，妈妈。”</a:t>
            </a:r>
            <a:endParaRPr lang="zh-CN" altLang="en-US" sz="4000" b="1" dirty="0">
              <a:solidFill>
                <a:srgbClr val="3333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25" name="Text Box 5"/>
          <p:cNvSpPr txBox="1"/>
          <p:nvPr/>
        </p:nvSpPr>
        <p:spPr>
          <a:xfrm>
            <a:off x="1919605" y="5492750"/>
            <a:ext cx="7138670" cy="119888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读出孩子淘气、机灵、撒娇、顽皮和对母亲的爱恋。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78" name="WordArt 7"/>
          <p:cNvSpPr>
            <a:spLocks noTextEdit="1"/>
          </p:cNvSpPr>
          <p:nvPr/>
        </p:nvSpPr>
        <p:spPr>
          <a:xfrm>
            <a:off x="993458" y="58420"/>
            <a:ext cx="1368425" cy="162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endParaRPr lang="zh-CN" altLang="en-US" sz="40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9" name="Text Box 8"/>
          <p:cNvSpPr txBox="1"/>
          <p:nvPr/>
        </p:nvSpPr>
        <p:spPr>
          <a:xfrm>
            <a:off x="1760220" y="1893570"/>
            <a:ext cx="8411845" cy="70675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marL="571500" indent="-571500">
              <a:spcBef>
                <a:spcPct val="50000"/>
              </a:spcBef>
              <a:buClr>
                <a:srgbClr val="3333FF"/>
              </a:buClr>
              <a:buFont typeface="Wingdings" panose="05000000000000000000" charset="0"/>
              <a:buChar char=""/>
            </a:pPr>
            <a:r>
              <a:rPr lang="en-US" altLang="zh-CN" sz="4000" b="1" dirty="0">
                <a:solidFill>
                  <a:srgbClr val="3333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rgbClr val="3333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你到哪里去了，你这坏孩子？”</a:t>
            </a:r>
            <a:endParaRPr lang="zh-CN" altLang="en-US" sz="4000" b="1" dirty="0">
              <a:solidFill>
                <a:srgbClr val="3333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6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23" grpId="0" bldLvl="0" animBg="1"/>
      <p:bldP spid="2867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3" name="文本框 68612"/>
          <p:cNvSpPr txBox="1"/>
          <p:nvPr/>
        </p:nvSpPr>
        <p:spPr>
          <a:xfrm>
            <a:off x="1621790" y="1225550"/>
            <a:ext cx="9396730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40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、一首诗就像一幅画，这首诗向我们展现了一幅怎样的图画呢？</a:t>
            </a:r>
            <a:endParaRPr lang="zh-CN" altLang="en-US" sz="4000" b="1" dirty="0">
              <a:solidFill>
                <a:srgbClr val="0000CC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40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、课文写了“我”和妈妈的哪几次嬉戏？</a:t>
            </a:r>
            <a:endParaRPr lang="zh-CN" altLang="en-US" sz="4000" b="1" dirty="0">
              <a:solidFill>
                <a:srgbClr val="0000CC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40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40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、孩子为什么想变成一朵金色花，而且一而再，再而三地不让妈妈知道</a:t>
            </a:r>
            <a:r>
              <a:rPr lang="en-US" altLang="zh-CN" sz="4000" b="1">
                <a:solidFill>
                  <a:srgbClr val="0000CC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?  </a:t>
            </a:r>
            <a:endParaRPr lang="en-US" altLang="zh-CN" sz="4000" b="1">
              <a:solidFill>
                <a:srgbClr val="0000CC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47752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再读文章—感知内容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3"/>
          <p:cNvSpPr/>
          <p:nvPr/>
        </p:nvSpPr>
        <p:spPr>
          <a:xfrm>
            <a:off x="6003925" y="3048000"/>
            <a:ext cx="309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3" name="Rectangle 4"/>
          <p:cNvSpPr/>
          <p:nvPr/>
        </p:nvSpPr>
        <p:spPr>
          <a:xfrm>
            <a:off x="6003925" y="3048000"/>
            <a:ext cx="309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36" name="Rectangle 12"/>
          <p:cNvSpPr/>
          <p:nvPr/>
        </p:nvSpPr>
        <p:spPr>
          <a:xfrm>
            <a:off x="2411730" y="1327785"/>
            <a:ext cx="802830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sz="4000" b="1" dirty="0">
                <a:solidFill>
                  <a:srgbClr val="3333FF"/>
                </a:solidFill>
                <a:uFillTx/>
                <a:ea typeface="华文新魏" pitchFamily="2" charset="-122"/>
              </a:rPr>
              <a:t>1</a:t>
            </a:r>
            <a:r>
              <a:rPr lang="zh-CN" altLang="en-US" sz="4000" b="1" dirty="0">
                <a:solidFill>
                  <a:srgbClr val="3333FF"/>
                </a:solidFill>
                <a:uFillTx/>
                <a:ea typeface="华文新魏" pitchFamily="2" charset="-122"/>
              </a:rPr>
              <a:t>、</a:t>
            </a:r>
            <a:r>
              <a:rPr sz="4000" b="1" dirty="0">
                <a:solidFill>
                  <a:srgbClr val="3333FF"/>
                </a:solidFill>
                <a:uFillTx/>
                <a:ea typeface="华文新魏" pitchFamily="2" charset="-122"/>
              </a:rPr>
              <a:t>这首诗向我们展现了一幅怎样的图画呢？</a:t>
            </a:r>
            <a:endParaRPr sz="4000" b="1" dirty="0">
              <a:solidFill>
                <a:srgbClr val="3333FF"/>
              </a:solidFill>
              <a:uFillTx/>
              <a:ea typeface="华文新魏" pitchFamily="2" charset="-122"/>
            </a:endParaRPr>
          </a:p>
        </p:txBody>
      </p:sp>
      <p:sp>
        <p:nvSpPr>
          <p:cNvPr id="129039" name="Rectangle 15"/>
          <p:cNvSpPr/>
          <p:nvPr/>
        </p:nvSpPr>
        <p:spPr>
          <a:xfrm>
            <a:off x="2472690" y="3217545"/>
            <a:ext cx="773811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algn="l"/>
            <a:r>
              <a:rPr lang="en-US" altLang="zh-CN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展现了 “我”变成金色花与母亲嬉戏的画面。</a:t>
            </a:r>
            <a:endParaRPr lang="zh-CN" altLang="en-US" sz="4000" b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1" name="WordArt 28"/>
          <p:cNvSpPr>
            <a:spLocks noTextEdit="1"/>
          </p:cNvSpPr>
          <p:nvPr/>
        </p:nvSpPr>
        <p:spPr>
          <a:xfrm>
            <a:off x="715328" y="96520"/>
            <a:ext cx="115252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品</a:t>
            </a:r>
            <a:endParaRPr lang="zh-CN" altLang="en-US" sz="4800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4" name="Text Box 6"/>
          <p:cNvSpPr txBox="1"/>
          <p:nvPr/>
        </p:nvSpPr>
        <p:spPr>
          <a:xfrm>
            <a:off x="2351088" y="2636838"/>
            <a:ext cx="5184775" cy="3538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en-US" altLang="zh-CN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 b="1" dirty="0">
              <a:solidFill>
                <a:srgbClr val="CC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 b="1" dirty="0">
              <a:solidFill>
                <a:srgbClr val="CC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 b="1" dirty="0">
              <a:solidFill>
                <a:srgbClr val="CC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 b="1" dirty="0">
              <a:solidFill>
                <a:srgbClr val="CC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rgbClr val="CC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                         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2" name="Rectangle 3"/>
          <p:cNvSpPr/>
          <p:nvPr/>
        </p:nvSpPr>
        <p:spPr>
          <a:xfrm>
            <a:off x="6003925" y="3048000"/>
            <a:ext cx="309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31" name="Rectangle 7"/>
          <p:cNvSpPr/>
          <p:nvPr/>
        </p:nvSpPr>
        <p:spPr>
          <a:xfrm>
            <a:off x="6233795" y="2433955"/>
            <a:ext cx="25431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7030A0"/>
                </a:solidFill>
                <a:uFillTx/>
                <a:latin typeface="华文新魏" pitchFamily="2" charset="-122"/>
                <a:ea typeface="黑体" panose="02010609060101010101" pitchFamily="49" charset="-122"/>
              </a:rPr>
              <a:t>散发香气</a:t>
            </a:r>
            <a:endParaRPr lang="zh-CN" altLang="en-US" sz="3600" b="1" dirty="0">
              <a:solidFill>
                <a:srgbClr val="7030A0"/>
              </a:solidFill>
              <a:uFillTx/>
              <a:latin typeface="华文新魏" pitchFamily="2" charset="-122"/>
              <a:ea typeface="黑体" panose="02010609060101010101" pitchFamily="49" charset="-122"/>
            </a:endParaRPr>
          </a:p>
        </p:txBody>
      </p:sp>
      <p:sp>
        <p:nvSpPr>
          <p:cNvPr id="129032" name="Text Box 8"/>
          <p:cNvSpPr txBox="1"/>
          <p:nvPr/>
        </p:nvSpPr>
        <p:spPr>
          <a:xfrm>
            <a:off x="6233795" y="4151630"/>
            <a:ext cx="34842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7030A0"/>
                </a:solidFill>
                <a:uFillTx/>
                <a:latin typeface="华文新魏" pitchFamily="2" charset="-122"/>
                <a:ea typeface="黑体" panose="02010609060101010101" pitchFamily="49" charset="-122"/>
              </a:rPr>
              <a:t>变回孩子</a:t>
            </a:r>
            <a:endParaRPr lang="zh-CN" altLang="en-US" sz="3600" b="1" dirty="0">
              <a:solidFill>
                <a:srgbClr val="7030A0"/>
              </a:solidFill>
              <a:uFillTx/>
              <a:latin typeface="华文新魏" pitchFamily="2" charset="-122"/>
              <a:ea typeface="黑体" panose="02010609060101010101" pitchFamily="49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7030A0"/>
                </a:solidFill>
                <a:uFillTx/>
                <a:latin typeface="华文新魏" pitchFamily="2" charset="-122"/>
                <a:ea typeface="黑体" panose="02010609060101010101" pitchFamily="49" charset="-122"/>
              </a:rPr>
              <a:t>求妈妈讲故事</a:t>
            </a:r>
            <a:endParaRPr lang="zh-CN" altLang="en-US" sz="3600" b="1" dirty="0">
              <a:solidFill>
                <a:srgbClr val="7030A0"/>
              </a:solidFill>
              <a:uFillTx/>
              <a:latin typeface="华文新魏" pitchFamily="2" charset="-122"/>
              <a:ea typeface="黑体" panose="02010609060101010101" pitchFamily="49" charset="-122"/>
            </a:endParaRPr>
          </a:p>
        </p:txBody>
      </p:sp>
      <p:sp>
        <p:nvSpPr>
          <p:cNvPr id="129033" name="Text Box 9"/>
          <p:cNvSpPr txBox="1"/>
          <p:nvPr/>
        </p:nvSpPr>
        <p:spPr>
          <a:xfrm>
            <a:off x="6040120" y="3387090"/>
            <a:ext cx="38709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7030A0"/>
                </a:solidFill>
                <a:uFillTx/>
                <a:latin typeface="华文新魏" pitchFamily="2" charset="-122"/>
                <a:ea typeface="黑体" panose="02010609060101010101" pitchFamily="49" charset="-122"/>
              </a:rPr>
              <a:t>将影子投在书页上</a:t>
            </a:r>
            <a:endParaRPr lang="zh-CN" altLang="en-US" sz="3600" b="1" dirty="0">
              <a:solidFill>
                <a:srgbClr val="7030A0"/>
              </a:solidFill>
              <a:uFillTx/>
              <a:latin typeface="华文新魏" pitchFamily="2" charset="-122"/>
              <a:ea typeface="黑体" panose="02010609060101010101" pitchFamily="49" charset="-122"/>
            </a:endParaRPr>
          </a:p>
        </p:txBody>
      </p:sp>
      <p:sp>
        <p:nvSpPr>
          <p:cNvPr id="129036" name="Rectangle 12"/>
          <p:cNvSpPr/>
          <p:nvPr/>
        </p:nvSpPr>
        <p:spPr>
          <a:xfrm>
            <a:off x="2559050" y="1009333"/>
            <a:ext cx="74898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3333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、</a:t>
            </a:r>
            <a:r>
              <a:rPr lang="en-US" altLang="zh-CN" sz="3600" b="1" dirty="0">
                <a:solidFill>
                  <a:srgbClr val="3333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华文新魏" pitchFamily="2" charset="-122"/>
                <a:ea typeface="黑体" panose="02010609060101010101" pitchFamily="49" charset="-122"/>
              </a:rPr>
              <a:t>我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华文新魏" pitchFamily="2" charset="-122"/>
                <a:ea typeface="黑体" panose="02010609060101010101" pitchFamily="49" charset="-122"/>
              </a:rPr>
              <a:t>与妈妈进行了哪几次嬉戏？</a:t>
            </a:r>
            <a:endParaRPr lang="zh-CN" altLang="en-US" sz="3600" b="1" dirty="0">
              <a:solidFill>
                <a:srgbClr val="3333FF"/>
              </a:solidFill>
              <a:uFillTx/>
              <a:latin typeface="华文新魏" pitchFamily="2" charset="-122"/>
              <a:ea typeface="黑体" panose="02010609060101010101" pitchFamily="49" charset="-122"/>
            </a:endParaRPr>
          </a:p>
        </p:txBody>
      </p:sp>
      <p:sp>
        <p:nvSpPr>
          <p:cNvPr id="129039" name="Rectangle 15"/>
          <p:cNvSpPr/>
          <p:nvPr/>
        </p:nvSpPr>
        <p:spPr>
          <a:xfrm>
            <a:off x="1183005" y="2433955"/>
            <a:ext cx="33286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华文新魏" pitchFamily="2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华文新魏" pitchFamily="2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华文新魏" pitchFamily="2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华文新魏" pitchFamily="2" charset="-122"/>
                <a:ea typeface="黑体" panose="02010609060101010101" pitchFamily="49" charset="-122"/>
                <a:sym typeface="+mn-ea"/>
              </a:rPr>
              <a:t>做祷告时</a:t>
            </a:r>
            <a:endParaRPr lang="zh-CN" altLang="en-US" sz="3600" b="1" dirty="0">
              <a:solidFill>
                <a:srgbClr val="0000CC"/>
              </a:solidFill>
              <a:uFillTx/>
              <a:latin typeface="华文新魏" pitchFamily="2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9041" name="Rectangle 17"/>
          <p:cNvSpPr/>
          <p:nvPr/>
        </p:nvSpPr>
        <p:spPr>
          <a:xfrm>
            <a:off x="1183005" y="3390900"/>
            <a:ext cx="2921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华文新魏" pitchFamily="2" charset="-122"/>
                <a:ea typeface="黑体" panose="02010609060101010101" pitchFamily="49" charset="-122"/>
                <a:sym typeface="+mn-ea"/>
              </a:rPr>
              <a:t>（2）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华文新魏" pitchFamily="2" charset="-122"/>
                <a:ea typeface="黑体" panose="02010609060101010101" pitchFamily="49" charset="-122"/>
                <a:sym typeface="+mn-ea"/>
              </a:rPr>
              <a:t>读书时</a:t>
            </a:r>
            <a:endParaRPr lang="zh-CN" altLang="en-US" sz="3600" b="1" dirty="0">
              <a:solidFill>
                <a:srgbClr val="3333FF"/>
              </a:solidFill>
              <a:uFillTx/>
              <a:latin typeface="华文新魏" pitchFamily="2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9043" name="Rectangle 19"/>
          <p:cNvSpPr/>
          <p:nvPr/>
        </p:nvSpPr>
        <p:spPr>
          <a:xfrm>
            <a:off x="1183005" y="4340860"/>
            <a:ext cx="42094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华文新魏" pitchFamily="2" charset="-122"/>
                <a:ea typeface="黑体" panose="02010609060101010101" pitchFamily="49" charset="-122"/>
                <a:sym typeface="+mn-ea"/>
              </a:rPr>
              <a:t>（3）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华文新魏" pitchFamily="2" charset="-122"/>
                <a:ea typeface="黑体" panose="02010609060101010101" pitchFamily="49" charset="-122"/>
                <a:sym typeface="+mn-ea"/>
              </a:rPr>
              <a:t>拿灯去牛棚时</a:t>
            </a:r>
            <a:endParaRPr lang="zh-CN" altLang="en-US" sz="3600" b="1" dirty="0">
              <a:solidFill>
                <a:srgbClr val="0000CC"/>
              </a:solidFill>
              <a:uFillTx/>
              <a:latin typeface="华文新魏" pitchFamily="2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9046" name="Line 22"/>
          <p:cNvSpPr/>
          <p:nvPr/>
        </p:nvSpPr>
        <p:spPr>
          <a:xfrm>
            <a:off x="4438650" y="2756535"/>
            <a:ext cx="1638935" cy="10160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9047" name="Line 23"/>
          <p:cNvSpPr/>
          <p:nvPr/>
        </p:nvSpPr>
        <p:spPr>
          <a:xfrm flipV="1">
            <a:off x="4224655" y="3706495"/>
            <a:ext cx="1658620" cy="6985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9048" name="Line 24"/>
          <p:cNvSpPr/>
          <p:nvPr/>
        </p:nvSpPr>
        <p:spPr>
          <a:xfrm>
            <a:off x="5328920" y="4663440"/>
            <a:ext cx="984250" cy="635"/>
          </a:xfrm>
          <a:prstGeom prst="line">
            <a:avLst/>
          </a:prstGeom>
          <a:ln w="381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9050" name="Text Box 26"/>
          <p:cNvSpPr txBox="1"/>
          <p:nvPr/>
        </p:nvSpPr>
        <p:spPr>
          <a:xfrm>
            <a:off x="10262235" y="2254885"/>
            <a:ext cx="736600" cy="343090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纯真的母子之爱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41" name="WordArt 28"/>
          <p:cNvSpPr>
            <a:spLocks noTextEdit="1"/>
          </p:cNvSpPr>
          <p:nvPr/>
        </p:nvSpPr>
        <p:spPr>
          <a:xfrm>
            <a:off x="715328" y="189230"/>
            <a:ext cx="115252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品</a:t>
            </a:r>
            <a:endParaRPr lang="zh-CN" altLang="en-US" sz="4800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2" name="Rectangle 12"/>
          <p:cNvSpPr/>
          <p:nvPr/>
        </p:nvSpPr>
        <p:spPr>
          <a:xfrm>
            <a:off x="1114425" y="5561330"/>
            <a:ext cx="94126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C00000"/>
                </a:solidFill>
                <a:uFillTx/>
                <a:latin typeface="华文新魏" pitchFamily="2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C00000"/>
                </a:solidFill>
                <a:uFillTx/>
                <a:latin typeface="华文新魏" pitchFamily="2" charset="-122"/>
                <a:ea typeface="黑体" panose="02010609060101010101" pitchFamily="49" charset="-122"/>
              </a:rPr>
              <a:t>三次嬉戏按时间顺序</a:t>
            </a:r>
            <a:r>
              <a:rPr lang="zh-CN" altLang="en-US" sz="3600" b="1" dirty="0">
                <a:solidFill>
                  <a:srgbClr val="C00000"/>
                </a:solidFill>
                <a:uFillTx/>
                <a:latin typeface="华文新魏" pitchFamily="2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zh-CN" altLang="en-US" sz="3600" b="1" dirty="0">
                <a:solidFill>
                  <a:srgbClr val="C00000"/>
                </a:solidFill>
                <a:uFillTx/>
                <a:latin typeface="华文新魏" pitchFamily="2" charset="-122"/>
                <a:ea typeface="黑体" panose="02010609060101010101" pitchFamily="49" charset="-122"/>
              </a:rPr>
              <a:t>从沐浴后,吃过午饭,黄昏时</a:t>
            </a:r>
            <a:r>
              <a:rPr lang="zh-CN" altLang="en-US" sz="3600" b="1" dirty="0">
                <a:solidFill>
                  <a:srgbClr val="C00000"/>
                </a:solidFill>
                <a:uFillTx/>
                <a:latin typeface="华文新魏" pitchFamily="2" charset="-122"/>
                <a:ea typeface="黑体" panose="02010609060101010101" pitchFamily="49" charset="-122"/>
                <a:sym typeface="+mn-ea"/>
              </a:rPr>
              <a:t>），不能颠倒。</a:t>
            </a:r>
            <a:r>
              <a:rPr lang="zh-CN" altLang="en-US" sz="3600" b="1" dirty="0">
                <a:solidFill>
                  <a:srgbClr val="C00000"/>
                </a:solidFill>
                <a:uFillTx/>
                <a:latin typeface="华文新魏" pitchFamily="2" charset="-122"/>
                <a:ea typeface="黑体" panose="02010609060101010101" pitchFamily="49" charset="-122"/>
              </a:rPr>
              <a:t> </a:t>
            </a:r>
            <a:endParaRPr lang="zh-CN" altLang="en-US" sz="3600" b="1" dirty="0">
              <a:solidFill>
                <a:srgbClr val="C00000"/>
              </a:solidFill>
              <a:uFillTx/>
              <a:latin typeface="华文新魏" pitchFamily="2" charset="-122"/>
              <a:ea typeface="黑体" panose="02010609060101010101" pitchFamily="49" charset="-122"/>
            </a:endParaRPr>
          </a:p>
        </p:txBody>
      </p:sp>
      <p:sp>
        <p:nvSpPr>
          <p:cNvPr id="76805" name="AutoShape 5"/>
          <p:cNvSpPr/>
          <p:nvPr/>
        </p:nvSpPr>
        <p:spPr>
          <a:xfrm rot="10800000">
            <a:off x="9777730" y="2504440"/>
            <a:ext cx="405765" cy="2723515"/>
          </a:xfrm>
          <a:prstGeom prst="leftBrace">
            <a:avLst>
              <a:gd name="adj1" fmla="val 26190"/>
              <a:gd name="adj2" fmla="val 50000"/>
            </a:avLst>
          </a:prstGeom>
          <a:noFill/>
          <a:ln w="38100" cap="sq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9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29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29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29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29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9" grpId="0"/>
      <p:bldP spid="129041" grpId="0"/>
      <p:bldP spid="129043" grpId="0"/>
      <p:bldP spid="129050" grpId="0"/>
      <p:bldP spid="2" grpId="0"/>
      <p:bldP spid="7680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0722" name="Rectangle 3"/>
          <p:cNvSpPr/>
          <p:nvPr/>
        </p:nvSpPr>
        <p:spPr>
          <a:xfrm>
            <a:off x="6003925" y="3048000"/>
            <a:ext cx="309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3" name="Rectangle 4"/>
          <p:cNvSpPr/>
          <p:nvPr/>
        </p:nvSpPr>
        <p:spPr>
          <a:xfrm>
            <a:off x="6003925" y="3048000"/>
            <a:ext cx="309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36" name="Rectangle 12"/>
          <p:cNvSpPr/>
          <p:nvPr/>
        </p:nvSpPr>
        <p:spPr>
          <a:xfrm>
            <a:off x="2320290" y="1098550"/>
            <a:ext cx="866457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sz="4000" b="1" dirty="0">
                <a:solidFill>
                  <a:srgbClr val="3333FF"/>
                </a:solidFill>
                <a:uFillTx/>
              </a:rPr>
              <a:t>3</a:t>
            </a:r>
            <a:r>
              <a:rPr lang="zh-CN" altLang="en-US" sz="4000" b="1" dirty="0">
                <a:solidFill>
                  <a:srgbClr val="3333FF"/>
                </a:solidFill>
                <a:uFillTx/>
              </a:rPr>
              <a:t>、</a:t>
            </a:r>
            <a:r>
              <a:rPr sz="4000" b="1" dirty="0">
                <a:solidFill>
                  <a:srgbClr val="3333FF"/>
                </a:solidFill>
                <a:uFillTx/>
              </a:rPr>
              <a:t>孩子为什么想变成一朵金色花，而且一而再，再而三地不让妈妈知道</a:t>
            </a:r>
            <a:r>
              <a:rPr lang="zh-CN" sz="4000" b="1" dirty="0">
                <a:solidFill>
                  <a:srgbClr val="3333FF"/>
                </a:solidFill>
                <a:uFillTx/>
              </a:rPr>
              <a:t>？</a:t>
            </a:r>
            <a:r>
              <a:rPr sz="4000" b="1" dirty="0">
                <a:solidFill>
                  <a:srgbClr val="3333FF"/>
                </a:solidFill>
                <a:uFillTx/>
              </a:rPr>
              <a:t>  </a:t>
            </a:r>
            <a:endParaRPr sz="4000" b="1" dirty="0">
              <a:solidFill>
                <a:srgbClr val="3333FF"/>
              </a:solidFill>
              <a:uFillTx/>
            </a:endParaRPr>
          </a:p>
        </p:txBody>
      </p:sp>
      <p:sp>
        <p:nvSpPr>
          <p:cNvPr id="129039" name="Rectangle 15"/>
          <p:cNvSpPr/>
          <p:nvPr/>
        </p:nvSpPr>
        <p:spPr>
          <a:xfrm>
            <a:off x="2024380" y="2835910"/>
            <a:ext cx="8553450" cy="361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algn="l">
              <a:lnSpc>
                <a:spcPts val="5500"/>
              </a:lnSpc>
            </a:pPr>
            <a:r>
              <a:rPr lang="en-US" sz="4000" b="1" dirty="0">
                <a:solidFill>
                  <a:srgbClr val="3333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为了能给妈妈做点事：可以看着妈妈工作，可以让妈妈嗅到花香，可以让妈妈看书不伤眼睛。</a:t>
            </a:r>
            <a:endParaRPr sz="4000" b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ts val="5500"/>
              </a:lnSpc>
            </a:pPr>
            <a:r>
              <a:rPr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 孩子懂得，母爱的奉献是无私的，他也要无私地来回报母爱。</a:t>
            </a:r>
            <a:endParaRPr sz="4000" b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41" name="WordArt 28"/>
          <p:cNvSpPr>
            <a:spLocks noTextEdit="1"/>
          </p:cNvSpPr>
          <p:nvPr/>
        </p:nvSpPr>
        <p:spPr>
          <a:xfrm>
            <a:off x="695643" y="164465"/>
            <a:ext cx="115252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品</a:t>
            </a:r>
            <a:endParaRPr lang="zh-CN" altLang="en-US" sz="4800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61" name="文本框 70660"/>
          <p:cNvSpPr txBox="1"/>
          <p:nvPr/>
        </p:nvSpPr>
        <p:spPr>
          <a:xfrm>
            <a:off x="2142490" y="1612900"/>
            <a:ext cx="853821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altLang="zh-CN" sz="4000" b="1" dirty="0">
                <a:solidFill>
                  <a:srgbClr val="3333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3333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4000" b="1" dirty="0">
                <a:solidFill>
                  <a:srgbClr val="3333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作者为什么把孩子想像成一朵金色花</a:t>
            </a:r>
            <a:r>
              <a:rPr lang="en-US" altLang="zh-CN" sz="4000" b="1">
                <a:solidFill>
                  <a:srgbClr val="3333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? </a:t>
            </a:r>
            <a:endParaRPr lang="en-US" altLang="zh-CN" sz="4000" b="1">
              <a:solidFill>
                <a:srgbClr val="3333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en-US" altLang="zh-CN" sz="4000" b="1" dirty="0">
                <a:solidFill>
                  <a:srgbClr val="3333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3333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4000" b="1" dirty="0">
                <a:solidFill>
                  <a:srgbClr val="3333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这是一个怎样的孩子和一个怎样的妈妈？</a:t>
            </a:r>
            <a:endParaRPr lang="zh-CN" altLang="en-US" sz="4000" b="1" dirty="0">
              <a:solidFill>
                <a:srgbClr val="3333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50000"/>
              </a:spcBef>
            </a:pPr>
            <a:r>
              <a:rPr lang="en-US" altLang="zh-CN" sz="4000" b="1" dirty="0">
                <a:solidFill>
                  <a:srgbClr val="3333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solidFill>
                  <a:srgbClr val="3333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4000" b="1" dirty="0">
                <a:solidFill>
                  <a:srgbClr val="3333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这首诗表达了什么感情？</a:t>
            </a:r>
            <a:endParaRPr lang="zh-CN" altLang="en-US" sz="4000" b="1" dirty="0">
              <a:solidFill>
                <a:srgbClr val="3333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47752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三读文章—感悟主旨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6" name="文本框 74755"/>
          <p:cNvSpPr txBox="1"/>
          <p:nvPr/>
        </p:nvSpPr>
        <p:spPr>
          <a:xfrm>
            <a:off x="2095500" y="681355"/>
            <a:ext cx="89858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spcBef>
                <a:spcPct val="50000"/>
              </a:spcBef>
            </a:pPr>
            <a:r>
              <a:rPr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1</a:t>
            </a:r>
            <a:r>
              <a:rPr lang="zh-CN"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、</a:t>
            </a:r>
            <a:r>
              <a:rPr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作者为什么把孩子想像成一朵金色花? </a:t>
            </a:r>
            <a:endParaRPr sz="3600" b="1" dirty="0">
              <a:solidFill>
                <a:srgbClr val="3333FF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30741" name="WordArt 28"/>
          <p:cNvSpPr>
            <a:spLocks noTextEdit="1"/>
          </p:cNvSpPr>
          <p:nvPr/>
        </p:nvSpPr>
        <p:spPr>
          <a:xfrm>
            <a:off x="715328" y="0"/>
            <a:ext cx="115252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悟</a:t>
            </a:r>
            <a:endParaRPr lang="zh-CN" altLang="en-US" sz="4800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17675" y="1971040"/>
            <a:ext cx="9516110" cy="459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342900" indent="-342900">
              <a:lnSpc>
                <a:spcPts val="5020"/>
              </a:lnSpc>
              <a:spcBef>
                <a:spcPts val="0"/>
              </a:spcBef>
            </a:pPr>
            <a:r>
              <a:rPr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一是印度人喜欢用花比喻儿童；  </a:t>
            </a:r>
            <a:endParaRPr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>
              <a:lnSpc>
                <a:spcPts val="5020"/>
              </a:lnSpc>
              <a:spcBef>
                <a:spcPts val="0"/>
              </a:spcBef>
            </a:pPr>
            <a:r>
              <a:rPr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二是金色花是印度最美的圣树上的花朵，泰戈尔借美丽的圣树上的金色花赞美孩子可爱</a:t>
            </a:r>
            <a:r>
              <a:rPr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；</a:t>
            </a:r>
            <a:r>
              <a:rPr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endParaRPr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>
              <a:lnSpc>
                <a:spcPts val="5020"/>
              </a:lnSpc>
              <a:spcBef>
                <a:spcPts val="0"/>
              </a:spcBef>
            </a:pPr>
            <a:r>
              <a:rPr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三是那金黄的色彩，正反映着母爱的光辉</a:t>
            </a:r>
            <a:r>
              <a:rPr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；</a:t>
            </a:r>
            <a:endParaRPr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  <a:p>
            <a:pPr marL="342900" indent="-342900">
              <a:lnSpc>
                <a:spcPts val="5020"/>
              </a:lnSpc>
              <a:spcBef>
                <a:spcPts val="0"/>
              </a:spcBef>
            </a:pPr>
            <a:r>
              <a:rPr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四是人们喜爱花儿，花儿也惠及人们，正可以象征孩子回报母爱的心愿。</a:t>
            </a:r>
            <a:endParaRPr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>
              <a:lnSpc>
                <a:spcPts val="5020"/>
              </a:lnSpc>
              <a:spcBef>
                <a:spcPts val="0"/>
              </a:spcBef>
            </a:pPr>
            <a:r>
              <a:rPr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 想象新奇、美妙。</a:t>
            </a:r>
            <a:endParaRPr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4756" name="文本框 74755"/>
          <p:cNvSpPr txBox="1"/>
          <p:nvPr/>
        </p:nvSpPr>
        <p:spPr>
          <a:xfrm>
            <a:off x="1868170" y="1129665"/>
            <a:ext cx="902525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spcBef>
                <a:spcPct val="50000"/>
              </a:spcBef>
            </a:pPr>
            <a:r>
              <a:rPr lang="en-US" sz="4000" b="1" dirty="0">
                <a:solidFill>
                  <a:srgbClr val="3333FF"/>
                </a:solidFill>
                <a:uFillTx/>
                <a:ea typeface="华文新魏" pitchFamily="2" charset="-122"/>
              </a:rPr>
              <a:t>2</a:t>
            </a:r>
            <a:r>
              <a:rPr lang="zh-CN" altLang="en-US" sz="4000" b="1" dirty="0">
                <a:solidFill>
                  <a:srgbClr val="3333FF"/>
                </a:solidFill>
                <a:uFillTx/>
                <a:ea typeface="华文新魏" pitchFamily="2" charset="-122"/>
              </a:rPr>
              <a:t>、</a:t>
            </a:r>
            <a:r>
              <a:rPr sz="4000" b="1" dirty="0">
                <a:solidFill>
                  <a:srgbClr val="3333FF"/>
                </a:solidFill>
                <a:uFillTx/>
                <a:ea typeface="华文新魏" pitchFamily="2" charset="-122"/>
              </a:rPr>
              <a:t>这是一个怎样的孩子和一个怎样的妈妈？     </a:t>
            </a:r>
            <a:endParaRPr sz="4000" b="1" dirty="0">
              <a:solidFill>
                <a:srgbClr val="3333FF"/>
              </a:solidFill>
              <a:uFillTx/>
              <a:ea typeface="华文新魏" pitchFamily="2" charset="-122"/>
            </a:endParaRPr>
          </a:p>
        </p:txBody>
      </p:sp>
      <p:sp>
        <p:nvSpPr>
          <p:cNvPr id="30741" name="WordArt 28"/>
          <p:cNvSpPr>
            <a:spLocks noTextEdit="1"/>
          </p:cNvSpPr>
          <p:nvPr/>
        </p:nvSpPr>
        <p:spPr>
          <a:xfrm>
            <a:off x="715328" y="0"/>
            <a:ext cx="115252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悟</a:t>
            </a:r>
            <a:endParaRPr lang="zh-CN" altLang="en-US" sz="4800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9140" y="2802255"/>
            <a:ext cx="9025890" cy="2912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342900" indent="-342900">
              <a:lnSpc>
                <a:spcPts val="5500"/>
              </a:lnSpc>
            </a:pPr>
            <a:r>
              <a:rPr sz="4000" b="1" dirty="0">
                <a:solidFill>
                  <a:srgbClr val="3333FF"/>
                </a:solidFill>
                <a:uFillTx/>
                <a:latin typeface="Arial" panose="020B0604020202020204" pitchFamily="34" charset="0"/>
                <a:ea typeface="华文新魏" pitchFamily="2" charset="-122"/>
                <a:sym typeface="+mn-ea"/>
              </a:rPr>
              <a:t>孩子：</a:t>
            </a:r>
            <a:r>
              <a:rPr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华文新魏" pitchFamily="2" charset="-122"/>
                <a:sym typeface="+mn-ea"/>
              </a:rPr>
              <a:t>天真可爱、活泼淘气、孝顺机灵。</a:t>
            </a:r>
            <a:endParaRPr sz="4000" b="1" dirty="0">
              <a:solidFill>
                <a:srgbClr val="FF0000"/>
              </a:solidFill>
              <a:uFillTx/>
              <a:latin typeface="Arial" panose="020B0604020202020204" pitchFamily="34" charset="0"/>
              <a:ea typeface="华文新魏" pitchFamily="2" charset="-122"/>
            </a:endParaRPr>
          </a:p>
          <a:p>
            <a:pPr marL="342900" indent="-342900">
              <a:lnSpc>
                <a:spcPts val="5500"/>
              </a:lnSpc>
            </a:pPr>
            <a:endParaRPr sz="4000" b="1" dirty="0">
              <a:solidFill>
                <a:srgbClr val="3333FF"/>
              </a:solidFill>
              <a:uFillTx/>
              <a:latin typeface="Arial" panose="020B0604020202020204" pitchFamily="34" charset="0"/>
              <a:ea typeface="华文新魏" pitchFamily="2" charset="-122"/>
              <a:sym typeface="+mn-ea"/>
            </a:endParaRPr>
          </a:p>
          <a:p>
            <a:pPr marL="342900" indent="-342900">
              <a:lnSpc>
                <a:spcPts val="5500"/>
              </a:lnSpc>
            </a:pPr>
            <a:r>
              <a:rPr lang="zh-CN" sz="4000" b="1" dirty="0">
                <a:solidFill>
                  <a:srgbClr val="3333FF"/>
                </a:solidFill>
                <a:uFillTx/>
                <a:latin typeface="Arial" panose="020B0604020202020204" pitchFamily="34" charset="0"/>
                <a:ea typeface="华文新魏" pitchFamily="2" charset="-122"/>
                <a:sym typeface="+mn-ea"/>
              </a:rPr>
              <a:t>妈妈</a:t>
            </a:r>
            <a:r>
              <a:rPr sz="4000" b="1" dirty="0">
                <a:solidFill>
                  <a:srgbClr val="3333FF"/>
                </a:solidFill>
                <a:uFillTx/>
                <a:latin typeface="Arial" panose="020B0604020202020204" pitchFamily="34" charset="0"/>
                <a:ea typeface="华文新魏" pitchFamily="2" charset="-122"/>
                <a:sym typeface="+mn-ea"/>
              </a:rPr>
              <a:t>：</a:t>
            </a:r>
            <a:r>
              <a:rPr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华文新魏" pitchFamily="2" charset="-122"/>
                <a:sym typeface="+mn-ea"/>
              </a:rPr>
              <a:t> 关爱孩子、沉静安详、善良慈爱、有修养，有生活情调、有虔诚的信仰。</a:t>
            </a:r>
            <a:endParaRPr sz="4000" b="1" dirty="0">
              <a:solidFill>
                <a:srgbClr val="FF0000"/>
              </a:solidFill>
              <a:uFillTx/>
              <a:latin typeface="Arial" panose="020B0604020202020204" pitchFamily="34" charset="0"/>
              <a:ea typeface="华文新魏" pitchFamily="2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6" name="文本框 74755"/>
          <p:cNvSpPr txBox="1"/>
          <p:nvPr/>
        </p:nvSpPr>
        <p:spPr>
          <a:xfrm>
            <a:off x="2476500" y="1368425"/>
            <a:ext cx="77679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spcBef>
                <a:spcPct val="50000"/>
              </a:spcBef>
            </a:pPr>
            <a:r>
              <a:rPr sz="4000" b="1" dirty="0">
                <a:solidFill>
                  <a:srgbClr val="3333FF"/>
                </a:solidFill>
                <a:uFillTx/>
                <a:ea typeface="华文新魏" pitchFamily="2" charset="-122"/>
              </a:rPr>
              <a:t>3</a:t>
            </a:r>
            <a:r>
              <a:rPr lang="zh-CN" sz="4000" b="1" dirty="0">
                <a:solidFill>
                  <a:srgbClr val="3333FF"/>
                </a:solidFill>
                <a:uFillTx/>
                <a:ea typeface="华文新魏" pitchFamily="2" charset="-122"/>
              </a:rPr>
              <a:t>、</a:t>
            </a:r>
            <a:r>
              <a:rPr sz="4000" b="1" dirty="0">
                <a:solidFill>
                  <a:srgbClr val="3333FF"/>
                </a:solidFill>
                <a:uFillTx/>
                <a:ea typeface="华文新魏" pitchFamily="2" charset="-122"/>
              </a:rPr>
              <a:t>这首诗表达了什么感情？    </a:t>
            </a:r>
            <a:endParaRPr sz="4000" b="1" dirty="0">
              <a:solidFill>
                <a:srgbClr val="3333FF"/>
              </a:solidFill>
              <a:uFillTx/>
              <a:ea typeface="华文新魏" pitchFamily="2" charset="-122"/>
            </a:endParaRPr>
          </a:p>
        </p:txBody>
      </p:sp>
      <p:sp>
        <p:nvSpPr>
          <p:cNvPr id="30741" name="WordArt 28"/>
          <p:cNvSpPr>
            <a:spLocks noTextEdit="1"/>
          </p:cNvSpPr>
          <p:nvPr/>
        </p:nvSpPr>
        <p:spPr>
          <a:xfrm>
            <a:off x="715328" y="0"/>
            <a:ext cx="115252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80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悟</a:t>
            </a:r>
            <a:endParaRPr lang="zh-CN" altLang="en-US" sz="4800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68170" y="2869565"/>
            <a:ext cx="788797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342900" indent="-342900"/>
            <a:r>
              <a:rPr 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华文新魏" pitchFamily="2" charset="-122"/>
                <a:sym typeface="+mn-ea"/>
              </a:rPr>
              <a:t>          </a:t>
            </a:r>
            <a:r>
              <a:rPr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华文新魏" pitchFamily="2" charset="-122"/>
                <a:sym typeface="+mn-ea"/>
              </a:rPr>
              <a:t>表现了家庭之爱，母子之爱，表现了人性的美好与圣洁。亲情美，人性美。 </a:t>
            </a:r>
            <a:r>
              <a:rPr sz="40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华文新魏" pitchFamily="2" charset="-122"/>
                <a:sym typeface="+mn-ea"/>
              </a:rPr>
              <a:t>（主题）</a:t>
            </a:r>
            <a:endParaRPr sz="4000" b="1" dirty="0">
              <a:solidFill>
                <a:srgbClr val="00B050"/>
              </a:solidFill>
              <a:uFillTx/>
              <a:latin typeface="Arial" panose="020B0604020202020204" pitchFamily="34" charset="0"/>
              <a:ea typeface="华文新魏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1027"/>
          <p:cNvSpPr txBox="1"/>
          <p:nvPr/>
        </p:nvSpPr>
        <p:spPr>
          <a:xfrm>
            <a:off x="2122170" y="1621790"/>
            <a:ext cx="8348980" cy="4323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>
              <a:lnSpc>
                <a:spcPts val="5500"/>
              </a:lnSpc>
              <a:spcBef>
                <a:spcPts val="0"/>
              </a:spcBef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4000" b="1" dirty="0">
                <a:solidFill>
                  <a:srgbClr val="3333FF"/>
                </a:solidFill>
                <a:uFillTx/>
                <a:latin typeface="楷体_GB2312" charset="0"/>
                <a:ea typeface="楷体_GB2312" pitchFamily="49" charset="-122"/>
              </a:rPr>
              <a:t> </a:t>
            </a:r>
            <a:r>
              <a:rPr lang="zh-CN" altLang="en-US" sz="4000" b="1" dirty="0">
                <a:solidFill>
                  <a:srgbClr val="3333FF"/>
                </a:solidFill>
                <a:uFillTx/>
                <a:latin typeface="楷体_GB2312" charset="0"/>
                <a:ea typeface="楷体_GB2312" pitchFamily="49" charset="-122"/>
              </a:rPr>
              <a:t>散文诗是用散文形式写成的诗篇，即“散文其形，诗意其质”，是兼有散文和诗的特点的一种文体，一般篇幅短小，</a:t>
            </a:r>
            <a:r>
              <a:rPr lang="zh-CN" altLang="en-US" sz="4000" b="1" u="heavy" dirty="0">
                <a:solidFill>
                  <a:srgbClr val="3333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</a:rPr>
              <a:t>具有诗的意境和散文表现力。</a:t>
            </a:r>
            <a:r>
              <a:rPr lang="zh-CN" altLang="en-US" sz="4000" b="1" dirty="0">
                <a:solidFill>
                  <a:srgbClr val="3333FF"/>
                </a:solidFill>
                <a:uFillTx/>
                <a:latin typeface="楷体_GB2312" charset="0"/>
                <a:ea typeface="楷体_GB2312" pitchFamily="49" charset="-122"/>
              </a:rPr>
              <a:t>从本质上看，它有诗的情绪和幻想，</a:t>
            </a:r>
            <a:r>
              <a:rPr lang="zh-CN" altLang="en-US" sz="4000" b="1" u="heavy" dirty="0">
                <a:solidFill>
                  <a:srgbClr val="3333FF"/>
                </a:solidFill>
                <a:uFill>
                  <a:solidFill>
                    <a:srgbClr val="FF0000"/>
                  </a:solidFill>
                </a:uFill>
                <a:latin typeface="楷体_GB2312" charset="0"/>
                <a:ea typeface="楷体_GB2312" pitchFamily="49" charset="-122"/>
              </a:rPr>
              <a:t>给读者美感和想像。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　　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文学常识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16830" y="546100"/>
            <a:ext cx="17145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散文诗</a:t>
            </a:r>
            <a:endParaRPr lang="zh-CN" altLang="en-US" sz="4000" b="1" noProof="0" smtClean="0">
              <a:ln>
                <a:noFill/>
              </a:ln>
              <a:solidFill>
                <a:srgbClr val="00B05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6" name="文本占位符 25605"/>
          <p:cNvSpPr/>
          <p:nvPr>
            <p:ph idx="1"/>
          </p:nvPr>
        </p:nvSpPr>
        <p:spPr>
          <a:xfrm>
            <a:off x="1524000" y="1073150"/>
            <a:ext cx="9304020" cy="41179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p>
            <a:pPr>
              <a:lnSpc>
                <a:spcPts val="4740"/>
              </a:lnSpc>
              <a:spcBef>
                <a:spcPts val="0"/>
              </a:spcBef>
              <a:buNone/>
            </a:pPr>
            <a:r>
              <a:rPr lang="en-US" altLang="zh-CN" b="1" strike="noStrike" noProof="1" dirty="0"/>
              <a:t>        </a:t>
            </a:r>
            <a:r>
              <a:rPr lang="en-US" altLang="zh-CN" sz="3600" b="1" noProof="1" dirty="0">
                <a:solidFill>
                  <a:srgbClr val="0000CC"/>
                </a:solidFill>
                <a:ea typeface="黑体" panose="02010609060101010101" pitchFamily="49" charset="-122"/>
              </a:rPr>
              <a:t>   </a:t>
            </a:r>
            <a:r>
              <a:rPr lang="zh-CN" altLang="en-US" sz="3600" b="1" noProof="1" dirty="0">
                <a:solidFill>
                  <a:srgbClr val="0000CC"/>
                </a:solidFill>
                <a:ea typeface="黑体" panose="02010609060101010101" pitchFamily="49" charset="-122"/>
              </a:rPr>
              <a:t>诗中的小男孩，假设自己变成了一朵金色花，当妈妈在庭院做祷告时，他会飘出一阵阵清香，给她带去一天的好心情，当妈妈在窗前读书时，他会投去小小的影子，为她遮挡刺眼的阳光。如果给你一次变化的机会，你想变成什么来回报妈妈？请你用“</a:t>
            </a:r>
            <a:r>
              <a:rPr lang="zh-CN" altLang="en-US" sz="3600" b="1" noProof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假如我变成了</a:t>
            </a:r>
            <a:r>
              <a:rPr lang="zh-CN" altLang="en-US" sz="3600" b="1" u="sng" noProof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　　</a:t>
            </a:r>
            <a:r>
              <a:rPr lang="zh-CN" altLang="en-US" sz="3600" b="1" noProof="1" dirty="0">
                <a:solidFill>
                  <a:srgbClr val="0000CC"/>
                </a:solidFill>
                <a:ea typeface="黑体" panose="02010609060101010101" pitchFamily="49" charset="-122"/>
              </a:rPr>
              <a:t>”写一句话。</a:t>
            </a:r>
            <a:r>
              <a:rPr lang="en-US" altLang="x-none" sz="3600" b="1" noProof="1">
                <a:solidFill>
                  <a:srgbClr val="0000CC"/>
                </a:solidFill>
                <a:ea typeface="黑体" panose="02010609060101010101" pitchFamily="49" charset="-122"/>
              </a:rPr>
              <a:t> </a:t>
            </a:r>
            <a:br>
              <a:rPr lang="en-US" altLang="x-none" sz="3600" b="1">
                <a:solidFill>
                  <a:srgbClr val="0000CC"/>
                </a:solidFill>
                <a:ea typeface="黑体" panose="02010609060101010101" pitchFamily="49" charset="-122"/>
              </a:rPr>
            </a:br>
            <a:br>
              <a:rPr lang="en-US" altLang="x-none" sz="3600" b="1">
                <a:solidFill>
                  <a:srgbClr val="0000CC"/>
                </a:solidFill>
                <a:ea typeface="黑体" panose="02010609060101010101" pitchFamily="49" charset="-122"/>
              </a:rPr>
            </a:br>
            <a:r>
              <a:rPr lang="zh-CN" altLang="en-US" sz="3600" b="1" noProof="1" dirty="0">
                <a:solidFill>
                  <a:srgbClr val="0000CC"/>
                </a:solidFill>
                <a:ea typeface="黑体" panose="02010609060101010101" pitchFamily="49" charset="-122"/>
              </a:rPr>
              <a:t>　　　　　　　　　　　</a:t>
            </a:r>
            <a:endParaRPr lang="zh-CN" altLang="en-US" sz="3600" b="1" noProof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1781" name="Rectangle 5"/>
          <p:cNvSpPr/>
          <p:nvPr/>
        </p:nvSpPr>
        <p:spPr>
          <a:xfrm>
            <a:off x="1676400" y="1259205"/>
            <a:ext cx="9144000" cy="507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r>
              <a:rPr lang="en-US" altLang="zh-CN" sz="36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60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假如我变成了一朵康乃馨，我要放在   妈妈的床头，让她的梦也有香味。</a:t>
            </a:r>
            <a:endParaRPr lang="zh-CN" altLang="en-US" sz="3600" b="1" dirty="0">
              <a:solidFill>
                <a:srgbClr val="CC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zh-CN" altLang="en-US" sz="3600" b="1" dirty="0">
              <a:solidFill>
                <a:srgbClr val="CC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CC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假如我变成了一只小鸟，我要时刻飞在妈妈的身边，唱出美妙的歌给她听。</a:t>
            </a:r>
            <a:endParaRPr lang="zh-CN" altLang="en-US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zh-CN" altLang="en-US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假如我变成了一串珍珠项链，我要挂在妈妈的脖子上，让她更加年轻漂亮。</a:t>
            </a:r>
            <a:endParaRPr lang="zh-CN" altLang="en-US" sz="3600" b="1" dirty="0">
              <a:solidFill>
                <a:srgbClr val="3333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zh-CN" altLang="en-US" sz="3600" b="1" dirty="0">
              <a:solidFill>
                <a:srgbClr val="3333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1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1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1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6" name="文本占位符 25605"/>
          <p:cNvSpPr/>
          <p:nvPr>
            <p:ph idx="1"/>
          </p:nvPr>
        </p:nvSpPr>
        <p:spPr>
          <a:xfrm>
            <a:off x="1543050" y="912495"/>
            <a:ext cx="9062720" cy="559244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 noProof="1" dirty="0">
                <a:ea typeface="黑体" panose="02010609060101010101" pitchFamily="49" charset="-122"/>
              </a:rPr>
              <a:t>        </a:t>
            </a:r>
            <a:r>
              <a:rPr lang="en-US" altLang="zh-CN" sz="3600" b="1" noProof="1" dirty="0">
                <a:solidFill>
                  <a:srgbClr val="3333FF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3600" b="1" noProof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 仿照划线句，写两个句子，以构成排比句。</a:t>
            </a:r>
            <a:endParaRPr lang="zh-CN" altLang="en-US" sz="3600" b="1" noProof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noProof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          母亲，让我怎样感谢您？当我走向您的时候，</a:t>
            </a:r>
            <a:r>
              <a:rPr lang="zh-CN" altLang="en-US" sz="3600" b="1" u="heavy" noProof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我原想收获一缕春风，您却给了我整个春天。</a:t>
            </a:r>
            <a:endParaRPr lang="zh-CN" altLang="en-US" sz="3600" b="1" u="heavy" noProof="1" dirty="0">
              <a:solidFill>
                <a:srgbClr val="3333FF"/>
              </a:solidFill>
              <a:uFillTx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noProof="1" dirty="0">
                <a:solidFill>
                  <a:srgbClr val="3333FF"/>
                </a:solidFill>
                <a:ea typeface="黑体" panose="02010609060101010101" pitchFamily="49" charset="-122"/>
              </a:rPr>
              <a:t> </a:t>
            </a:r>
            <a:endParaRPr lang="zh-CN" altLang="en-US" sz="3600" b="1" noProof="1" dirty="0">
              <a:solidFill>
                <a:srgbClr val="3333FF"/>
              </a:solidFill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noProof="1" dirty="0">
                <a:ea typeface="黑体" panose="02010609060101010101" pitchFamily="49" charset="-122"/>
              </a:rPr>
              <a:t>　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我原想捧起一簇浪花，你却给了我整个海洋。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我原想撷取一片红叶，您却给了我整个枫林。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noProof="1" dirty="0">
                <a:ea typeface="黑体" panose="02010609060101010101" pitchFamily="49" charset="-122"/>
              </a:rPr>
              <a:t>　　　　　　　</a:t>
            </a:r>
            <a:r>
              <a:rPr lang="zh-CN" altLang="en-US" sz="3600" b="1" noProof="1" dirty="0">
                <a:ea typeface="黑体" panose="02010609060101010101" pitchFamily="49" charset="-122"/>
              </a:rPr>
              <a:t>　</a:t>
            </a:r>
            <a:endParaRPr lang="zh-CN" altLang="en-US" sz="3600" b="1" noProof="1" dirty="0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5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f0f5cd6ad586251d5cd618e1faa3506e_b219ebc4b74543a9b8e275ef14178a82b90114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-72390"/>
            <a:ext cx="12687300" cy="7231380"/>
          </a:xfrm>
          <a:prstGeom prst="rect">
            <a:avLst/>
          </a:prstGeom>
        </p:spPr>
      </p:pic>
      <p:sp>
        <p:nvSpPr>
          <p:cNvPr id="35842" name="Text Box 3"/>
          <p:cNvSpPr txBox="1"/>
          <p:nvPr/>
        </p:nvSpPr>
        <p:spPr>
          <a:xfrm>
            <a:off x="2373313" y="1345883"/>
            <a:ext cx="7921625" cy="4523105"/>
          </a:xfrm>
          <a:prstGeom prst="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</a:t>
            </a:r>
            <a:r>
              <a:rPr lang="en-US" altLang="zh-CN" sz="3600" b="1" dirty="0">
                <a:solidFill>
                  <a:srgbClr val="0000CC"/>
                </a:solidFill>
                <a:latin typeface="华文新魏" pitchFamily="2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CC"/>
                </a:solidFill>
                <a:latin typeface="华文新魏" pitchFamily="2" charset="-122"/>
                <a:ea typeface="黑体" panose="02010609060101010101" pitchFamily="49" charset="-122"/>
              </a:rPr>
              <a:t>金色花</a:t>
            </a:r>
            <a:r>
              <a:rPr lang="en-US" altLang="zh-CN" sz="3600" b="1" dirty="0">
                <a:solidFill>
                  <a:srgbClr val="0000CC"/>
                </a:solidFill>
                <a:latin typeface="华文新魏" pitchFamily="2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latin typeface="华文新魏" pitchFamily="2" charset="-122"/>
                <a:ea typeface="黑体" panose="02010609060101010101" pitchFamily="49" charset="-122"/>
              </a:rPr>
              <a:t>的篇幅短小，意蕴丰富。诗人借助想象，设计了一个假想，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CC"/>
                </a:solidFill>
                <a:latin typeface="华文新魏" pitchFamily="2" charset="-122"/>
                <a:ea typeface="黑体" panose="02010609060101010101" pitchFamily="49" charset="-122"/>
              </a:rPr>
              <a:t>假如我变成了一朵金色花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00CC"/>
                </a:solidFill>
                <a:latin typeface="华文新魏" pitchFamily="2" charset="-122"/>
                <a:ea typeface="黑体" panose="02010609060101010101" pitchFamily="49" charset="-122"/>
              </a:rPr>
              <a:t>，由此发生想像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CC"/>
                </a:solidFill>
                <a:latin typeface="华文新魏" pitchFamily="2" charset="-122"/>
                <a:ea typeface="黑体" panose="02010609060101010101" pitchFamily="49" charset="-122"/>
              </a:rPr>
              <a:t>一个神奇的儿童与他母亲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CC"/>
                </a:solidFill>
                <a:latin typeface="华文新魏" pitchFamily="2" charset="-122"/>
                <a:ea typeface="黑体" panose="02010609060101010101" pitchFamily="49" charset="-122"/>
              </a:rPr>
              <a:t>嬉戏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00CC"/>
                </a:solidFill>
                <a:latin typeface="华文新魏" pitchFamily="2" charset="-122"/>
                <a:ea typeface="黑体" panose="02010609060101010101" pitchFamily="49" charset="-122"/>
              </a:rPr>
              <a:t>，以儿童特有的方式表现对母亲的感情，构成一幅儿童嬉戏的画面，表现了家庭之爱和人类天性的美好与圣洁。 </a:t>
            </a:r>
            <a:endParaRPr lang="zh-CN" altLang="en-US" sz="3600" b="1" dirty="0">
              <a:solidFill>
                <a:srgbClr val="0000CC"/>
              </a:solidFill>
              <a:latin typeface="华文新魏" pitchFamily="2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课堂小结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a1ba34c07f9d8ae4e7bc9a17ac50a39_2786001_082704212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6985"/>
            <a:ext cx="12375515" cy="7169785"/>
          </a:xfrm>
          <a:prstGeom prst="rect">
            <a:avLst/>
          </a:prstGeom>
        </p:spPr>
      </p:pic>
      <p:pic>
        <p:nvPicPr>
          <p:cNvPr id="38913" name="Picture 2" descr="花心娃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260725"/>
            <a:ext cx="9144000" cy="3388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Text Box 4"/>
          <p:cNvSpPr txBox="1"/>
          <p:nvPr/>
        </p:nvSpPr>
        <p:spPr>
          <a:xfrm>
            <a:off x="2514600" y="972820"/>
            <a:ext cx="7538720" cy="1476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、课外阅读泰戈尔的</a:t>
            </a:r>
            <a:r>
              <a:rPr lang="en-US" altLang="zh-CN" sz="3600" b="1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新月集</a:t>
            </a:r>
            <a:r>
              <a:rPr lang="en-US" altLang="zh-CN" sz="3600" b="1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3333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、课外收集歌颂母爱的诗歌和名言。</a:t>
            </a:r>
            <a:endParaRPr lang="zh-CN" altLang="en-US" sz="3600" b="1" dirty="0">
              <a:solidFill>
                <a:srgbClr val="3333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布置作业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1454164531,2840106019&amp;fm=214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" y="-35560"/>
            <a:ext cx="12246610" cy="6935470"/>
          </a:xfrm>
          <a:prstGeom prst="rect">
            <a:avLst/>
          </a:prstGeom>
        </p:spPr>
      </p:pic>
      <p:sp>
        <p:nvSpPr>
          <p:cNvPr id="21507" name="矩形 43009"/>
          <p:cNvSpPr>
            <a:spLocks noTextEdit="1"/>
          </p:cNvSpPr>
          <p:nvPr/>
        </p:nvSpPr>
        <p:spPr>
          <a:xfrm>
            <a:off x="2222818" y="1125538"/>
            <a:ext cx="7416800" cy="43195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370" y="-193675"/>
            <a:ext cx="12270105" cy="7244715"/>
          </a:xfrm>
          <a:prstGeom prst="rect">
            <a:avLst/>
          </a:prstGeom>
        </p:spPr>
      </p:pic>
      <p:sp>
        <p:nvSpPr>
          <p:cNvPr id="3" name="日期占位符 2"/>
          <p:cNvSpPr/>
          <p:nvPr/>
        </p:nvSpPr>
        <p:spPr>
          <a:xfrm>
            <a:off x="10179050" y="6153785"/>
            <a:ext cx="2115185" cy="59944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rgbClr val="FFFF00"/>
                </a:solidFill>
                <a:uFillTx/>
              </a:rPr>
            </a:fld>
            <a:endParaRPr lang="zh-CN" altLang="en-US" sz="3600" b="1" dirty="0">
              <a:solidFill>
                <a:srgbClr val="FFFF00"/>
              </a:solidFill>
              <a:uFillTx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080" y="-142240"/>
            <a:ext cx="12201525" cy="7753985"/>
          </a:xfrm>
          <a:prstGeom prst="rect">
            <a:avLst/>
          </a:prstGeom>
        </p:spPr>
      </p:pic>
      <p:graphicFrame>
        <p:nvGraphicFramePr>
          <p:cNvPr id="20481" name="对象 14337"/>
          <p:cNvGraphicFramePr>
            <a:graphicFrameLocks noChangeAspect="1"/>
          </p:cNvGraphicFramePr>
          <p:nvPr/>
        </p:nvGraphicFramePr>
        <p:xfrm>
          <a:off x="7405053" y="160655"/>
          <a:ext cx="3656012" cy="1417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932305" imgH="749935" progId="Photoshop.Image.7">
                  <p:embed/>
                </p:oleObj>
              </mc:Choice>
              <mc:Fallback>
                <p:oleObj name="" r:id="rId2" imgW="1932305" imgH="749935" progId="Photoshop.Image.7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405053" y="160655"/>
                        <a:ext cx="3656012" cy="1417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9" name="矩形 14338"/>
          <p:cNvSpPr/>
          <p:nvPr/>
        </p:nvSpPr>
        <p:spPr>
          <a:xfrm>
            <a:off x="946785" y="2129155"/>
            <a:ext cx="5408930" cy="4307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t"/>
          <a:p>
            <a:pPr fontAlgn="ctr">
              <a:lnSpc>
                <a:spcPct val="110000"/>
              </a:lnSpc>
              <a:spcBef>
                <a:spcPts val="765"/>
              </a:spcBef>
              <a:buClr>
                <a:schemeClr val="tx1"/>
              </a:buClr>
              <a:buFont typeface="Windings" charset="0"/>
              <a:buNone/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0000CC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又译作：“瞻波伽”或“占波”。</a:t>
            </a:r>
            <a:endParaRPr lang="zh-CN" altLang="en-US" sz="4000" b="1" dirty="0">
              <a:solidFill>
                <a:srgbClr val="0000CC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ctr">
              <a:lnSpc>
                <a:spcPct val="110000"/>
              </a:lnSpc>
              <a:spcBef>
                <a:spcPts val="765"/>
              </a:spcBef>
              <a:buClr>
                <a:schemeClr val="tx1"/>
              </a:buClr>
              <a:buFont typeface="Windings" charset="0"/>
              <a:buNone/>
            </a:pPr>
            <a:r>
              <a:rPr lang="zh-CN" altLang="en-US" sz="4000" b="1" dirty="0">
                <a:solidFill>
                  <a:srgbClr val="0000CC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000" b="1" u="sng" dirty="0">
                <a:solidFill>
                  <a:srgbClr val="0000CC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印度圣树</a:t>
            </a:r>
            <a:r>
              <a:rPr lang="zh-CN" altLang="en-US" sz="4000" b="1" dirty="0">
                <a:solidFill>
                  <a:srgbClr val="0000CC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，木兰花属植物。</a:t>
            </a:r>
            <a:endParaRPr lang="zh-CN" altLang="en-US" sz="4000" b="1" dirty="0">
              <a:solidFill>
                <a:srgbClr val="0000CC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ctr">
              <a:lnSpc>
                <a:spcPct val="110000"/>
              </a:lnSpc>
              <a:spcBef>
                <a:spcPts val="765"/>
              </a:spcBef>
              <a:buClr>
                <a:schemeClr val="tx1"/>
              </a:buClr>
              <a:buFont typeface="Windings" charset="0"/>
              <a:buNone/>
            </a:pPr>
            <a:r>
              <a:rPr lang="zh-CN" altLang="en-US" sz="4000" b="1" dirty="0">
                <a:solidFill>
                  <a:srgbClr val="0000CC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开金色碎花，神圣而美丽。</a:t>
            </a:r>
            <a:endParaRPr lang="zh-CN" altLang="en-US" sz="4000" b="1" dirty="0">
              <a:solidFill>
                <a:srgbClr val="0000CC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0" name="图片 14339" descr="dddddd 拷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5370" y="1656080"/>
            <a:ext cx="4013835" cy="5672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12395" y="1270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导入新课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4"/>
          <p:cNvSpPr>
            <a:spLocks noGrp="1"/>
          </p:cNvSpPr>
          <p:nvPr>
            <p:ph idx="1"/>
          </p:nvPr>
        </p:nvSpPr>
        <p:spPr>
          <a:xfrm>
            <a:off x="1880870" y="1318260"/>
            <a:ext cx="8820150" cy="438531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t"/>
          <a:p>
            <a:pPr>
              <a:lnSpc>
                <a:spcPts val="552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、正确、流利有节奏有感情地朗读诗歌，以培养语感。</a:t>
            </a: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>
              <a:lnSpc>
                <a:spcPts val="552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、揣摩、品味精彩段落和语句。</a:t>
            </a: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>
              <a:lnSpc>
                <a:spcPts val="5520"/>
              </a:lnSpc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、认识母爱的伟大，体验人间至爱亲情，接受诗歌美的熏陶和感染，培养健康高尚的审美情趣和审美能力。</a:t>
            </a: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 eaLnBrk="1" hangingPunct="1"/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学习目标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3" name="文本框 4102"/>
          <p:cNvSpPr txBox="1"/>
          <p:nvPr/>
        </p:nvSpPr>
        <p:spPr>
          <a:xfrm>
            <a:off x="4379595" y="474980"/>
            <a:ext cx="7231380" cy="5908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泰戈尔（1861-1941）</a:t>
            </a:r>
            <a:r>
              <a:rPr lang="zh-CN" altLang="en-US" sz="3600" b="1" dirty="0">
                <a:solidFill>
                  <a:srgbClr val="3333FF"/>
                </a:solidFill>
                <a:ea typeface="黑体" panose="02010609060101010101" pitchFamily="49" charset="-122"/>
              </a:rPr>
              <a:t>印度著名诗人、作家、艺术家和社会活动家。</a:t>
            </a:r>
            <a:endParaRPr lang="zh-CN" altLang="en-US" sz="36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1913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年获诺贝尔文学奖。</a:t>
            </a: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生于加尔各答市的一个富有哲学和文学艺术修养的家庭，</a:t>
            </a:r>
            <a:r>
              <a:rPr lang="en-US" altLang="zh-CN" sz="36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13</a:t>
            </a: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岁即能创作长诗和颂歌体诗集。泰戈尔是具有巨大世界影响的作家。他共写了</a:t>
            </a:r>
            <a:r>
              <a:rPr lang="en-US" altLang="zh-CN" sz="36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50</a:t>
            </a: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多部诗集，被称为</a:t>
            </a:r>
            <a:r>
              <a:rPr lang="en-US" altLang="zh-CN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诗圣</a:t>
            </a:r>
            <a:r>
              <a:rPr lang="en-US" alt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</a:t>
            </a: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代表作有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新月集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和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飞鸟集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等。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2530" name="Picture 4" descr="qs14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10" y="1356360"/>
            <a:ext cx="3348038" cy="525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作者简介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8052" name="Rectangle 4"/>
          <p:cNvSpPr>
            <a:spLocks noGrp="1" noChangeArrowheads="1"/>
          </p:cNvSpPr>
          <p:nvPr>
            <p:ph type="title"/>
          </p:nvPr>
        </p:nvSpPr>
        <p:spPr>
          <a:xfrm>
            <a:off x="541020" y="269558"/>
            <a:ext cx="10972800" cy="1143000"/>
          </a:xfrm>
        </p:spPr>
        <p:txBody>
          <a:bodyPr vert="horz" wrap="square" lIns="91440" tIns="45720" rIns="91440" bIns="45720" numCol="1" anchor="ctr" anchorCtr="1" compatLnSpc="1"/>
          <a:lstStyle/>
          <a:p>
            <a: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baseline="0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泰戈尔与中国</a:t>
            </a:r>
            <a:endParaRPr kumimoji="0" lang="zh-CN" altLang="en-US" sz="4000" b="1" i="0" baseline="0" noProof="0" smtClean="0">
              <a:ln>
                <a:noFill/>
              </a:ln>
              <a:solidFill>
                <a:srgbClr val="00B05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258053" name="Rectangle 5"/>
          <p:cNvSpPr>
            <a:spLocks noGrp="1" noChangeArrowheads="1"/>
          </p:cNvSpPr>
          <p:nvPr>
            <p:ph idx="1"/>
          </p:nvPr>
        </p:nvSpPr>
        <p:spPr>
          <a:xfrm>
            <a:off x="1104265" y="1516380"/>
            <a:ext cx="9983470" cy="5588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latinLnBrk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en-US" altLang="zh-CN" sz="3600" b="1" i="0" kern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</a:t>
            </a:r>
            <a:r>
              <a:rPr kumimoji="0" lang="en-US" altLang="zh-CN" sz="3600" b="1" i="0" kern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3600" b="1" i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泰戈尔是中国人民的朋友。早在1881年，他就写了著名的论文《死亡的交易》，谴责英国对中国的鸦片贸易。1916年，泰戈尔谴责日本对中国的侵略。他预言：“中国这种巨大的力量一旦能够在现代化的道路上运行 ，那就是说掌握现代化科学，那时候，在世界上恐怕没有任何力量可以拦阻他们向前迈进。”1924年，泰戈尔访问中国。1937年，他在自己创办的国际大学里开办了中国学院。 </a:t>
            </a:r>
            <a:endParaRPr kumimoji="0" lang="zh-CN" altLang="en-US" sz="3600" b="1" i="0" baseline="0" noProof="0" smtClean="0">
              <a:ln>
                <a:noFill/>
              </a:ln>
              <a:solidFill>
                <a:srgbClr val="0000CC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作者简介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70" name="Rectangle 6"/>
          <p:cNvSpPr/>
          <p:nvPr/>
        </p:nvSpPr>
        <p:spPr>
          <a:xfrm>
            <a:off x="2200275" y="1089343"/>
            <a:ext cx="8971280" cy="56311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anchor="ctr">
            <a:spAutoFit/>
          </a:bodyPr>
          <a:p>
            <a:pPr>
              <a:lnSpc>
                <a:spcPts val="5400"/>
              </a:lnSpc>
            </a:pPr>
            <a:r>
              <a:rPr lang="zh-CN" altLang="en-US" sz="4000" b="1" dirty="0">
                <a:solidFill>
                  <a:srgbClr val="0000CC"/>
                </a:solidFill>
                <a:uFillTx/>
                <a:latin typeface="Arial" panose="020B0604020202020204" pitchFamily="34" charset="0"/>
              </a:rPr>
              <a:t>嗅（       ）   摩（      ）   </a:t>
            </a:r>
            <a:endParaRPr lang="zh-CN" altLang="en-US" sz="4000" b="1" dirty="0">
              <a:solidFill>
                <a:srgbClr val="0000CC"/>
              </a:solidFill>
              <a:uFillTx/>
              <a:latin typeface="Arial" panose="020B0604020202020204" pitchFamily="34" charset="0"/>
            </a:endParaRPr>
          </a:p>
          <a:p>
            <a:pPr>
              <a:lnSpc>
                <a:spcPts val="5400"/>
              </a:lnSpc>
            </a:pPr>
            <a:r>
              <a:rPr lang="zh-CN" altLang="en-US" sz="4000" b="1" dirty="0">
                <a:solidFill>
                  <a:srgbClr val="0000CC"/>
                </a:solidFill>
                <a:uFillTx/>
                <a:latin typeface="Arial" panose="020B0604020202020204" pitchFamily="34" charset="0"/>
              </a:rPr>
              <a:t>衍（       ）   匿（      ） </a:t>
            </a:r>
            <a:endParaRPr lang="zh-CN" altLang="en-US" sz="4000" b="1" dirty="0">
              <a:solidFill>
                <a:srgbClr val="0000CC"/>
              </a:solidFill>
              <a:uFillTx/>
              <a:latin typeface="Arial" panose="020B0604020202020204" pitchFamily="34" charset="0"/>
            </a:endParaRPr>
          </a:p>
          <a:p>
            <a:pPr>
              <a:lnSpc>
                <a:spcPts val="5400"/>
              </a:lnSpc>
            </a:pPr>
            <a:r>
              <a:rPr lang="zh-CN" altLang="en-US" sz="4000" b="1" dirty="0">
                <a:solidFill>
                  <a:srgbClr val="0000CC"/>
                </a:solidFill>
                <a:uFillTx/>
                <a:latin typeface="Arial" panose="020B0604020202020204" pitchFamily="34" charset="0"/>
              </a:rPr>
              <a:t>祷（       ）   瓣（      ）</a:t>
            </a:r>
            <a:endParaRPr lang="zh-CN" altLang="en-US" sz="4000" b="1" dirty="0">
              <a:solidFill>
                <a:srgbClr val="0000CC"/>
              </a:solidFill>
              <a:uFillTx/>
              <a:latin typeface="Arial" panose="020B0604020202020204" pitchFamily="34" charset="0"/>
            </a:endParaRPr>
          </a:p>
          <a:p>
            <a:pPr>
              <a:lnSpc>
                <a:spcPts val="5400"/>
              </a:lnSpc>
            </a:pPr>
            <a:r>
              <a:rPr lang="zh-CN" altLang="en-US" sz="4000" b="1" dirty="0">
                <a:solidFill>
                  <a:srgbClr val="0000CC"/>
                </a:solidFill>
                <a:uFillTx/>
                <a:latin typeface="Arial" panose="020B0604020202020204" pitchFamily="34" charset="0"/>
              </a:rPr>
              <a:t> </a:t>
            </a:r>
            <a:endParaRPr lang="zh-CN" altLang="en-US" sz="4000" b="1" dirty="0">
              <a:solidFill>
                <a:srgbClr val="0000CC"/>
              </a:solidFill>
              <a:uFillTx/>
              <a:latin typeface="Arial" panose="020B0604020202020204" pitchFamily="34" charset="0"/>
            </a:endParaRPr>
          </a:p>
          <a:p>
            <a:pPr>
              <a:lnSpc>
                <a:spcPts val="5400"/>
              </a:lnSpc>
            </a:pPr>
            <a:r>
              <a:rPr lang="zh-CN" altLang="en-US" sz="4000" b="1" dirty="0">
                <a:solidFill>
                  <a:srgbClr val="0000CC"/>
                </a:solidFill>
                <a:uFillTx/>
                <a:latin typeface="Arial" panose="020B0604020202020204" pitchFamily="34" charset="0"/>
              </a:rPr>
              <a:t>匿笑：</a:t>
            </a:r>
            <a:r>
              <a:rPr lang="zh-CN" altLang="en-US" sz="4000" b="1">
                <a:solidFill>
                  <a:srgbClr val="0000CC"/>
                </a:solidFill>
                <a:uFillTx/>
                <a:latin typeface="Arial" panose="020B0604020202020204" pitchFamily="34" charset="0"/>
              </a:rPr>
              <a:t>偷偷地笑。</a:t>
            </a:r>
            <a:endParaRPr lang="zh-CN" altLang="en-US" sz="4000" b="1">
              <a:solidFill>
                <a:srgbClr val="0000CC"/>
              </a:solidFill>
              <a:uFillTx/>
              <a:latin typeface="Arial" panose="020B0604020202020204" pitchFamily="34" charset="0"/>
            </a:endParaRPr>
          </a:p>
          <a:p>
            <a:pPr>
              <a:lnSpc>
                <a:spcPts val="5400"/>
              </a:lnSpc>
            </a:pPr>
            <a:r>
              <a:rPr lang="zh-CN" altLang="en-US" sz="4000" b="1" dirty="0">
                <a:solidFill>
                  <a:srgbClr val="0000CC"/>
                </a:solidFill>
                <a:uFillTx/>
                <a:latin typeface="Arial" panose="020B0604020202020204" pitchFamily="34" charset="0"/>
              </a:rPr>
              <a:t>祷告：向神祈求保佑。</a:t>
            </a:r>
            <a:endParaRPr lang="zh-CN" altLang="en-US" sz="4000" b="1" dirty="0">
              <a:solidFill>
                <a:srgbClr val="0000CC"/>
              </a:solidFill>
              <a:uFillTx/>
              <a:latin typeface="Arial" panose="020B0604020202020204" pitchFamily="34" charset="0"/>
            </a:endParaRPr>
          </a:p>
          <a:p>
            <a:pPr>
              <a:lnSpc>
                <a:spcPts val="5400"/>
              </a:lnSpc>
            </a:pPr>
            <a:r>
              <a:rPr lang="zh-CN" altLang="en-US" sz="4000" b="1" dirty="0">
                <a:solidFill>
                  <a:srgbClr val="0000CC"/>
                </a:solidFill>
                <a:uFillTx/>
                <a:latin typeface="Arial" panose="020B0604020202020204" pitchFamily="34" charset="0"/>
              </a:rPr>
              <a:t>沐浴( </a:t>
            </a:r>
            <a:r>
              <a:rPr lang="en-US" altLang="zh-CN" sz="4000" b="1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mùyù </a:t>
            </a:r>
            <a:r>
              <a:rPr lang="zh-CN" altLang="en-US" sz="4000" b="1" dirty="0">
                <a:solidFill>
                  <a:srgbClr val="0000CC"/>
                </a:solidFill>
                <a:uFillTx/>
                <a:latin typeface="Arial" panose="020B0604020202020204" pitchFamily="34" charset="0"/>
              </a:rPr>
              <a:t>)：</a:t>
            </a:r>
            <a:r>
              <a:rPr lang="en-US" altLang="zh-CN" sz="4000" b="1">
                <a:solidFill>
                  <a:srgbClr val="0000CC"/>
                </a:solidFill>
                <a:uFillTx/>
                <a:latin typeface="Arial" panose="020B0604020202020204" pitchFamily="34" charset="0"/>
              </a:rPr>
              <a:t>洗澡。比喻承受润泽、</a:t>
            </a:r>
            <a:endParaRPr lang="en-US" altLang="zh-CN" sz="4000" b="1">
              <a:solidFill>
                <a:srgbClr val="0000CC"/>
              </a:solidFill>
              <a:uFillTx/>
              <a:latin typeface="Arial" panose="020B0604020202020204" pitchFamily="34" charset="0"/>
            </a:endParaRPr>
          </a:p>
          <a:p>
            <a:pPr>
              <a:lnSpc>
                <a:spcPts val="5400"/>
              </a:lnSpc>
            </a:pPr>
            <a:r>
              <a:rPr lang="en-US" altLang="zh-CN" sz="4000" b="1">
                <a:solidFill>
                  <a:srgbClr val="0000CC"/>
                </a:solidFill>
                <a:uFillTx/>
                <a:latin typeface="Arial" panose="020B0604020202020204" pitchFamily="34" charset="0"/>
              </a:rPr>
              <a:t>                                    培育。</a:t>
            </a:r>
            <a:endParaRPr lang="en-US" altLang="zh-CN" sz="4000" b="1">
              <a:solidFill>
                <a:srgbClr val="0000CC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11271" name="Rectangle 7"/>
          <p:cNvSpPr/>
          <p:nvPr/>
        </p:nvSpPr>
        <p:spPr>
          <a:xfrm>
            <a:off x="3335338" y="1089660"/>
            <a:ext cx="13668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xiù</a:t>
            </a:r>
            <a:endParaRPr lang="en-US" altLang="zh-CN" sz="4000" b="1" err="1">
              <a:solidFill>
                <a:srgbClr val="FF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11272" name="Rectangle 8"/>
          <p:cNvSpPr/>
          <p:nvPr/>
        </p:nvSpPr>
        <p:spPr>
          <a:xfrm>
            <a:off x="6213475" y="1089660"/>
            <a:ext cx="94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en-US" altLang="zh-CN" sz="4000" b="1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mó</a:t>
            </a:r>
            <a:endParaRPr lang="en-US" altLang="zh-CN" sz="4000" b="1" err="1">
              <a:solidFill>
                <a:srgbClr val="FF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11273" name="Rectangle 9"/>
          <p:cNvSpPr/>
          <p:nvPr/>
        </p:nvSpPr>
        <p:spPr>
          <a:xfrm>
            <a:off x="3335338" y="1796415"/>
            <a:ext cx="105854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en-US" altLang="zh-CN" sz="4000" b="1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yǎn</a:t>
            </a:r>
            <a:endParaRPr lang="en-US" altLang="zh-CN" sz="4000" b="1" err="1">
              <a:solidFill>
                <a:srgbClr val="FF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11274" name="Rectangle 10"/>
          <p:cNvSpPr/>
          <p:nvPr/>
        </p:nvSpPr>
        <p:spPr>
          <a:xfrm>
            <a:off x="6346190" y="1796415"/>
            <a:ext cx="67945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en-US" altLang="zh-CN" sz="4000" b="1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nì</a:t>
            </a:r>
            <a:endParaRPr lang="en-US" altLang="zh-CN" sz="4000" b="1" err="1">
              <a:solidFill>
                <a:srgbClr val="FF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11275" name="Rectangle 11"/>
          <p:cNvSpPr/>
          <p:nvPr/>
        </p:nvSpPr>
        <p:spPr>
          <a:xfrm>
            <a:off x="3307398" y="2503170"/>
            <a:ext cx="108648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en-US" altLang="zh-CN" sz="4000" b="1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dǎo</a:t>
            </a:r>
            <a:endParaRPr lang="en-US" altLang="zh-CN" sz="4000" b="1" err="1">
              <a:solidFill>
                <a:srgbClr val="FF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11276" name="Rectangle 12"/>
          <p:cNvSpPr/>
          <p:nvPr/>
        </p:nvSpPr>
        <p:spPr>
          <a:xfrm>
            <a:off x="6156960" y="2503170"/>
            <a:ext cx="117665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err="1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bàn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48685" y="149225"/>
            <a:ext cx="17145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00B050"/>
                </a:solidFill>
                <a:uFillTx/>
                <a:ea typeface="黑体" panose="02010609060101010101" pitchFamily="49" charset="-122"/>
                <a:sym typeface="+mn-ea"/>
              </a:rPr>
              <a:t>音形义</a:t>
            </a:r>
            <a:endParaRPr lang="zh-CN" altLang="en-US" sz="4000" b="1" dirty="0">
              <a:solidFill>
                <a:srgbClr val="00B05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检查预习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1290" y="-41275"/>
            <a:ext cx="12515215" cy="7867015"/>
          </a:xfrm>
          <a:prstGeom prst="rect">
            <a:avLst/>
          </a:prstGeom>
        </p:spPr>
      </p:pic>
      <p:pic>
        <p:nvPicPr>
          <p:cNvPr id="5" name="图片 4" descr="10d3a6c5a62086c31eb9d764169c342c_sy_711602356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1290" y="-41275"/>
            <a:ext cx="13157200" cy="8223250"/>
          </a:xfrm>
          <a:prstGeom prst="rect">
            <a:avLst/>
          </a:prstGeom>
        </p:spPr>
      </p:pic>
      <p:sp>
        <p:nvSpPr>
          <p:cNvPr id="66565" name="文本框 66564"/>
          <p:cNvSpPr txBox="1"/>
          <p:nvPr/>
        </p:nvSpPr>
        <p:spPr>
          <a:xfrm>
            <a:off x="1573530" y="1757680"/>
            <a:ext cx="9044940" cy="37230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marL="571500" indent="-571500"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3333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本文应用什么样感情基调来朗读？</a:t>
            </a:r>
            <a:endParaRPr lang="zh-CN" altLang="en-US" sz="4000" b="1" dirty="0">
              <a:solidFill>
                <a:srgbClr val="3333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应是喜悦、舒缓、温馨、深情</a:t>
            </a:r>
            <a:endParaRPr lang="zh-CN" alt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    要读出母子之爱和儿童特有的调皮、天真、稚气。 </a:t>
            </a:r>
            <a:endParaRPr lang="zh-CN" alt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47752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初读文章—感知韵律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5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charRg st="38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65">
                                            <p:txEl>
                                              <p:charRg st="38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9EDEE"/>
    </a:accent5>
    <a:accent6>
      <a:srgbClr val="2D2D89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9EDEE"/>
    </a:accent5>
    <a:accent6>
      <a:srgbClr val="2D2D89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2465</Words>
  <Application>WPS 演示</Application>
  <PresentationFormat>在屏幕上显示</PresentationFormat>
  <Paragraphs>201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</vt:lpstr>
      <vt:lpstr>宋体</vt:lpstr>
      <vt:lpstr>Wingdings</vt:lpstr>
      <vt:lpstr>Verdana</vt:lpstr>
      <vt:lpstr>黑体</vt:lpstr>
      <vt:lpstr>楷体_GB2312</vt:lpstr>
      <vt:lpstr>新宋体</vt:lpstr>
      <vt:lpstr>楷体_GB2312</vt:lpstr>
      <vt:lpstr>Windings</vt:lpstr>
      <vt:lpstr>Segoe Print</vt:lpstr>
      <vt:lpstr>Wingdings</vt:lpstr>
      <vt:lpstr>楷体</vt:lpstr>
      <vt:lpstr>Times New Roman</vt:lpstr>
      <vt:lpstr>华文新魏</vt:lpstr>
      <vt:lpstr>微软雅黑</vt:lpstr>
      <vt:lpstr>Arial Unicode MS</vt:lpstr>
      <vt:lpstr>Calibri</vt:lpstr>
      <vt:lpstr>华文行楷</vt:lpstr>
      <vt:lpstr>默认设计模板</vt:lpstr>
      <vt:lpstr>Photoshop.Image.7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泰戈尔与中国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81</cp:revision>
  <dcterms:created xsi:type="dcterms:W3CDTF">2009-12-19T08:11:00Z</dcterms:created>
  <dcterms:modified xsi:type="dcterms:W3CDTF">2019-09-12T15:05:05Z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