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68" r:id="rId12"/>
    <p:sldId id="264" r:id="rId13"/>
    <p:sldId id="265" r:id="rId14"/>
    <p:sldId id="270" r:id="rId15"/>
    <p:sldId id="271" r:id="rId16"/>
    <p:sldId id="272" r:id="rId17"/>
    <p:sldId id="273" r:id="rId18"/>
    <p:sldId id="274" r:id="rId19"/>
    <p:sldId id="275" r:id="rId20"/>
    <p:sldId id="269" r:id="rId21"/>
    <p:sldId id="276" r:id="rId22"/>
    <p:sldId id="278" r:id="rId23"/>
    <p:sldId id="277" r:id="rId24"/>
    <p:sldId id="279" r:id="rId25"/>
    <p:sldId id="280" r:id="rId26"/>
    <p:sldId id="281" r:id="rId27"/>
    <p:sldId id="282" r:id="rId28"/>
    <p:sldId id="284" r:id="rId29"/>
    <p:sldId id="283" r:id="rId30"/>
    <p:sldId id="285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86" r:id="rId39"/>
    <p:sldId id="294" r:id="rId40"/>
    <p:sldId id="295" r:id="rId41"/>
    <p:sldId id="296" r:id="rId42"/>
    <p:sldId id="297" r:id="rId43"/>
    <p:sldId id="298" r:id="rId44"/>
    <p:sldId id="300" r:id="rId45"/>
    <p:sldId id="301" r:id="rId46"/>
    <p:sldId id="302" r:id="rId47"/>
    <p:sldId id="305" r:id="rId48"/>
    <p:sldId id="304" r:id="rId4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3BF277-DCC9-4D44-972A-6A8CFAE4610C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502395-30C5-496B-B0A1-2002B6FBA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442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502395-30C5-496B-B0A1-2002B6FBA96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734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214313" y="273050"/>
            <a:ext cx="8712200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350" strike="noStrike" noProof="1">
              <a:sym typeface="+mn-ea"/>
            </a:endParaRPr>
          </a:p>
        </p:txBody>
      </p:sp>
      <p:pic>
        <p:nvPicPr>
          <p:cNvPr id="35844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8150225" y="5121275"/>
            <a:ext cx="808038" cy="1716088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961200" y="1249200"/>
            <a:ext cx="72198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960835" y="2163600"/>
            <a:ext cx="7219950" cy="3445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/>
              <a:t>2020/5/20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19163575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3377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188640"/>
            <a:ext cx="7772400" cy="1538286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43608" y="2132856"/>
            <a:ext cx="7232848" cy="1752600"/>
          </a:xfrm>
        </p:spPr>
        <p:txBody>
          <a:bodyPr/>
          <a:lstStyle/>
          <a:p>
            <a:r>
              <a:rPr lang="zh-CN" altLang="en-US" sz="5400" b="1" dirty="0">
                <a:ln>
                  <a:solidFill>
                    <a:srgbClr val="0070C0"/>
                  </a:solidFill>
                </a:ln>
                <a:solidFill>
                  <a:srgbClr val="00B0F0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小说的叙述艺术（技巧）</a:t>
            </a:r>
            <a:r>
              <a:rPr lang="zh-CN" altLang="en-US" sz="5400" b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突破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40063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9672" y="188640"/>
            <a:ext cx="5976664" cy="100811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3600" b="1" dirty="0">
                <a:solidFill>
                  <a:prstClr val="black"/>
                </a:solidFill>
              </a:rPr>
              <a:t>故事是谁讲的</a:t>
            </a:r>
            <a:r>
              <a:rPr lang="en-US" altLang="zh-CN" sz="3600" b="1" dirty="0">
                <a:solidFill>
                  <a:prstClr val="black"/>
                </a:solidFill>
              </a:rPr>
              <a:t>——</a:t>
            </a:r>
            <a:r>
              <a:rPr lang="zh-CN" altLang="en-US" sz="3600" b="1" dirty="0">
                <a:solidFill>
                  <a:prstClr val="black"/>
                </a:solidFill>
              </a:rPr>
              <a:t>叙述视角</a:t>
            </a:r>
          </a:p>
        </p:txBody>
      </p:sp>
      <p:sp>
        <p:nvSpPr>
          <p:cNvPr id="3" name="矩形 2"/>
          <p:cNvSpPr/>
          <p:nvPr/>
        </p:nvSpPr>
        <p:spPr>
          <a:xfrm>
            <a:off x="539552" y="1859340"/>
            <a:ext cx="8568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《</a:t>
            </a:r>
            <a:r>
              <a:rPr lang="zh-CN" altLang="en-US" sz="2400" b="1" dirty="0"/>
              <a:t>祝福</a:t>
            </a:r>
            <a:r>
              <a:rPr lang="en-US" altLang="zh-CN" sz="2400" b="1" dirty="0"/>
              <a:t>》:</a:t>
            </a:r>
          </a:p>
          <a:p>
            <a:r>
              <a:rPr lang="en-US" altLang="zh-CN" sz="2400" b="1" dirty="0" smtClean="0"/>
              <a:t>——</a:t>
            </a:r>
            <a:r>
              <a:rPr lang="zh-CN" altLang="en-US" sz="2400" b="1" dirty="0" smtClean="0"/>
              <a:t>限</a:t>
            </a:r>
            <a:r>
              <a:rPr lang="zh-CN" altLang="en-US" sz="2400" b="1" dirty="0"/>
              <a:t>知视角“我”</a:t>
            </a:r>
          </a:p>
          <a:p>
            <a:r>
              <a:rPr lang="en-US" altLang="zh-CN" sz="2400" b="1" dirty="0" smtClean="0"/>
              <a:t>——</a:t>
            </a:r>
            <a:r>
              <a:rPr lang="zh-CN" altLang="en-US" sz="2400" b="1" dirty="0" smtClean="0"/>
              <a:t>“我”</a:t>
            </a:r>
            <a:r>
              <a:rPr lang="zh-CN" altLang="en-US" sz="2400" b="1" dirty="0"/>
              <a:t>的</a:t>
            </a:r>
            <a:r>
              <a:rPr lang="zh-CN" altLang="en-US" sz="2400" b="1" dirty="0">
                <a:solidFill>
                  <a:srgbClr val="0000FF"/>
                </a:solidFill>
              </a:rPr>
              <a:t>身份</a:t>
            </a:r>
            <a:r>
              <a:rPr lang="en-US" altLang="zh-CN" sz="2400" b="1" dirty="0"/>
              <a:t>:</a:t>
            </a:r>
            <a:r>
              <a:rPr lang="zh-CN" altLang="en-US" sz="2400" b="1" dirty="0"/>
              <a:t>受新思潮影响的</a:t>
            </a:r>
            <a:r>
              <a:rPr lang="zh-CN" altLang="en-US" sz="2400" b="1" dirty="0">
                <a:solidFill>
                  <a:srgbClr val="0000FF"/>
                </a:solidFill>
              </a:rPr>
              <a:t>返乡</a:t>
            </a:r>
            <a:r>
              <a:rPr lang="zh-CN" altLang="en-US" sz="2400" b="1" dirty="0"/>
              <a:t>的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知识青年</a:t>
            </a:r>
            <a:r>
              <a:rPr lang="zh-CN" altLang="en-US" sz="2400" b="1" dirty="0" smtClean="0"/>
              <a:t> </a:t>
            </a:r>
            <a:r>
              <a:rPr lang="en-US" altLang="zh-CN" sz="2400" b="1" dirty="0" smtClean="0"/>
              <a:t>(</a:t>
            </a:r>
            <a:r>
              <a:rPr lang="zh-CN" altLang="en-US" sz="2400" b="1" dirty="0"/>
              <a:t>游子</a:t>
            </a:r>
            <a:r>
              <a:rPr lang="zh-CN" altLang="en-US" sz="2400" b="1" dirty="0" smtClean="0"/>
              <a:t>、 “异己者” </a:t>
            </a:r>
            <a:r>
              <a:rPr lang="en-US" altLang="zh-CN" sz="2400" b="1" dirty="0" smtClean="0"/>
              <a:t>)</a:t>
            </a:r>
          </a:p>
          <a:p>
            <a:r>
              <a:rPr lang="zh-CN" altLang="en-US" sz="2400" b="1" dirty="0" smtClean="0"/>
              <a:t>由</a:t>
            </a:r>
            <a:r>
              <a:rPr lang="zh-CN" altLang="en-US" sz="2400" b="1" dirty="0"/>
              <a:t>“我”来讲故事的特点</a:t>
            </a:r>
            <a:r>
              <a:rPr lang="en-US" altLang="zh-CN" sz="2400" b="1" dirty="0"/>
              <a:t>?</a:t>
            </a:r>
            <a:r>
              <a:rPr lang="zh-CN" altLang="en-US" sz="2400" b="1" dirty="0"/>
              <a:t>若换成鲁镇的其他人不好吗</a:t>
            </a:r>
            <a:r>
              <a:rPr lang="en-US" altLang="zh-CN" sz="2400" b="1" dirty="0" smtClean="0"/>
              <a:t>?</a:t>
            </a:r>
            <a:endParaRPr lang="en-US" altLang="zh-CN" sz="2400" b="1" dirty="0"/>
          </a:p>
          <a:p>
            <a:r>
              <a:rPr lang="en-US" altLang="zh-CN" sz="2400" b="1" dirty="0"/>
              <a:t>1.“</a:t>
            </a:r>
            <a:r>
              <a:rPr lang="zh-CN" altLang="en-US" sz="2400" b="1" dirty="0"/>
              <a:t>我”是一个</a:t>
            </a:r>
            <a:r>
              <a:rPr lang="zh-CN" altLang="en-US" sz="2400" b="1" dirty="0">
                <a:solidFill>
                  <a:srgbClr val="0000FF"/>
                </a:solidFill>
              </a:rPr>
              <a:t>返乡的青年</a:t>
            </a:r>
            <a:r>
              <a:rPr lang="zh-CN" altLang="en-US" sz="2400" b="1" dirty="0"/>
              <a:t>，对祥林嫂有更多</a:t>
            </a:r>
            <a:r>
              <a:rPr lang="zh-CN" altLang="en-US" sz="2400" b="1" dirty="0">
                <a:solidFill>
                  <a:srgbClr val="0000FF"/>
                </a:solidFill>
              </a:rPr>
              <a:t>关注的兴趣</a:t>
            </a:r>
            <a:r>
              <a:rPr lang="zh-CN" altLang="en-US" sz="2400" b="1" dirty="0"/>
              <a:t>，</a:t>
            </a:r>
          </a:p>
          <a:p>
            <a:r>
              <a:rPr lang="zh-CN" altLang="en-US" sz="2400" b="1" dirty="0"/>
              <a:t>如果是鲁四老爷，则不屑于关注这样的小人物</a:t>
            </a:r>
            <a:r>
              <a:rPr lang="zh-CN" altLang="en-US" sz="2400" b="1" dirty="0" smtClean="0"/>
              <a:t>。</a:t>
            </a:r>
            <a:endParaRPr lang="zh-CN" altLang="en-US" sz="2400" b="1" dirty="0"/>
          </a:p>
          <a:p>
            <a:r>
              <a:rPr lang="en-US" altLang="zh-CN" sz="2400" b="1" dirty="0"/>
              <a:t>2.</a:t>
            </a:r>
            <a:r>
              <a:rPr lang="zh-CN" altLang="en-US" sz="2400" b="1" dirty="0"/>
              <a:t>我是受到</a:t>
            </a:r>
            <a:r>
              <a:rPr lang="zh-CN" altLang="en-US" sz="2400" b="1" dirty="0">
                <a:solidFill>
                  <a:srgbClr val="0000FF"/>
                </a:solidFill>
              </a:rPr>
              <a:t>新思潮影响的新派人物</a:t>
            </a:r>
            <a:r>
              <a:rPr lang="zh-CN" altLang="en-US" sz="2400" b="1" dirty="0"/>
              <a:t>，对祥林嫂</a:t>
            </a:r>
            <a:r>
              <a:rPr lang="zh-CN" altLang="en-US" sz="2400" b="1" dirty="0" smtClean="0"/>
              <a:t>有一定</a:t>
            </a:r>
            <a:r>
              <a:rPr lang="zh-CN" altLang="en-US" sz="2400" b="1" dirty="0"/>
              <a:t>同情，</a:t>
            </a:r>
          </a:p>
          <a:p>
            <a:r>
              <a:rPr lang="zh-CN" altLang="en-US" sz="2400" b="1" dirty="0"/>
              <a:t>才会有</a:t>
            </a:r>
            <a:r>
              <a:rPr lang="zh-CN" altLang="en-US" sz="2400" b="1" dirty="0">
                <a:solidFill>
                  <a:srgbClr val="0000FF"/>
                </a:solidFill>
              </a:rPr>
              <a:t>灵魂有无的关键性</a:t>
            </a:r>
            <a:r>
              <a:rPr lang="zh-CN" altLang="en-US" sz="2400" b="1" dirty="0"/>
              <a:t>对话。如果是柳妈的叙述，则无</a:t>
            </a:r>
          </a:p>
          <a:p>
            <a:r>
              <a:rPr lang="zh-CN" altLang="en-US" sz="2400" b="1" dirty="0"/>
              <a:t>法达到这个高度</a:t>
            </a:r>
            <a:r>
              <a:rPr lang="zh-CN" altLang="en-US" sz="2400" b="1" dirty="0" smtClean="0"/>
              <a:t>。</a:t>
            </a:r>
            <a:endParaRPr lang="en-US" altLang="zh-CN" sz="2400" b="1" dirty="0" smtClean="0"/>
          </a:p>
          <a:p>
            <a:r>
              <a:rPr lang="en-US" altLang="zh-CN" sz="2400" b="1" dirty="0" smtClean="0"/>
              <a:t>3.</a:t>
            </a:r>
            <a:r>
              <a:rPr lang="zh-CN" altLang="en-US" sz="2400" b="1" dirty="0" smtClean="0"/>
              <a:t>我回答的模棱两可也加速了祥林嫂的死亡，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突出了小资产加阶级知识分子的懦弱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，资产阶级革命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的不彻底性。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60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1484785"/>
            <a:ext cx="712879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《</a:t>
            </a:r>
            <a:r>
              <a:rPr lang="zh-CN" altLang="en-US" sz="2400" b="1" dirty="0"/>
              <a:t>林黛玉进贾府</a:t>
            </a:r>
            <a:r>
              <a:rPr lang="en-US" altLang="zh-CN" sz="2400" b="1" dirty="0" smtClean="0"/>
              <a:t>》:</a:t>
            </a:r>
          </a:p>
          <a:p>
            <a:r>
              <a:rPr lang="en-US" altLang="zh-CN" sz="2400" b="1" dirty="0" smtClean="0"/>
              <a:t>——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林黛玉的限知视角</a:t>
            </a:r>
          </a:p>
          <a:p>
            <a:r>
              <a:rPr lang="zh-CN" altLang="en-US" sz="2400" b="1" dirty="0" smtClean="0"/>
              <a:t>身份</a:t>
            </a:r>
            <a:r>
              <a:rPr lang="en-US" altLang="zh-CN" sz="2400" b="1" dirty="0" smtClean="0"/>
              <a:t>: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第一次来到</a:t>
            </a:r>
            <a:r>
              <a:rPr lang="zh-CN" altLang="en-US" sz="2400" b="1" dirty="0" smtClean="0"/>
              <a:t>贾府的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贾母的外孙女</a:t>
            </a:r>
            <a:endParaRPr lang="en-US" altLang="zh-CN" sz="2400" b="1" dirty="0" smtClean="0">
              <a:solidFill>
                <a:srgbClr val="0000FF"/>
              </a:solidFill>
            </a:endParaRPr>
          </a:p>
          <a:p>
            <a:r>
              <a:rPr lang="zh-CN" altLang="en-US" sz="2400" b="1" dirty="0"/>
              <a:t>由林黛玉的视角讲故事的特点</a:t>
            </a:r>
            <a:r>
              <a:rPr lang="en-US" altLang="zh-CN" sz="2400" b="1" dirty="0"/>
              <a:t>?</a:t>
            </a:r>
            <a:r>
              <a:rPr lang="zh-CN" altLang="en-US" sz="2400" b="1" dirty="0"/>
              <a:t>若换成其他人呢</a:t>
            </a:r>
            <a:r>
              <a:rPr lang="en-US" altLang="zh-CN" sz="2400" b="1" dirty="0"/>
              <a:t>?</a:t>
            </a:r>
          </a:p>
          <a:p>
            <a:r>
              <a:rPr lang="en-US" altLang="zh-CN" sz="2400" b="1" dirty="0"/>
              <a:t>1.</a:t>
            </a:r>
            <a:r>
              <a:rPr lang="zh-CN" altLang="en-US" sz="2400" b="1" dirty="0"/>
              <a:t>借黛玉第一 次来到外祖母家</a:t>
            </a:r>
            <a:r>
              <a:rPr lang="zh-CN" altLang="en-US" sz="2400" b="1" dirty="0" smtClean="0"/>
              <a:t>，读者</a:t>
            </a:r>
            <a:r>
              <a:rPr lang="zh-CN" altLang="en-US" sz="2400" b="1" dirty="0"/>
              <a:t>得以首次正面领略</a:t>
            </a:r>
            <a:r>
              <a:rPr lang="zh-CN" altLang="en-US" sz="2400" b="1" dirty="0" smtClean="0"/>
              <a:t>贾府的</a:t>
            </a:r>
            <a:r>
              <a:rPr lang="zh-CN" altLang="en-US" sz="2400" b="1" dirty="0"/>
              <a:t>威仪和尊贵。若是贾府中人，</a:t>
            </a:r>
            <a:r>
              <a:rPr lang="zh-CN" altLang="en-US" sz="2400" b="1" dirty="0">
                <a:solidFill>
                  <a:srgbClr val="FF0066"/>
                </a:solidFill>
              </a:rPr>
              <a:t>观察不会如此细致。</a:t>
            </a:r>
          </a:p>
          <a:p>
            <a:r>
              <a:rPr lang="en-US" altLang="zh-CN" sz="2400" b="1" dirty="0"/>
              <a:t>2.</a:t>
            </a:r>
            <a:r>
              <a:rPr lang="zh-CN" altLang="en-US" sz="2400" b="1" dirty="0"/>
              <a:t>围绕众人与黛玉的初次相见，直接展现贾府中主要人物</a:t>
            </a:r>
            <a:r>
              <a:rPr lang="zh-CN" altLang="en-US" sz="2400" b="1" dirty="0" smtClean="0"/>
              <a:t>的性格</a:t>
            </a:r>
            <a:r>
              <a:rPr lang="zh-CN" altLang="en-US" sz="2400" b="1" dirty="0"/>
              <a:t>特征。若是冷子兴的演说，</a:t>
            </a:r>
            <a:r>
              <a:rPr lang="zh-CN" altLang="en-US" sz="2400" b="1" dirty="0">
                <a:solidFill>
                  <a:srgbClr val="FF0066"/>
                </a:solidFill>
              </a:rPr>
              <a:t>叙述则隔了一层。</a:t>
            </a:r>
          </a:p>
          <a:p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19672" y="188640"/>
            <a:ext cx="5976664" cy="100811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3600" b="1" dirty="0">
                <a:solidFill>
                  <a:prstClr val="black"/>
                </a:solidFill>
              </a:rPr>
              <a:t>故事是谁讲的</a:t>
            </a:r>
            <a:r>
              <a:rPr lang="en-US" altLang="zh-CN" sz="3600" b="1" dirty="0">
                <a:solidFill>
                  <a:prstClr val="black"/>
                </a:solidFill>
              </a:rPr>
              <a:t>——</a:t>
            </a:r>
            <a:r>
              <a:rPr lang="zh-CN" altLang="en-US" sz="3600" b="1" dirty="0">
                <a:solidFill>
                  <a:prstClr val="black"/>
                </a:solidFill>
              </a:rPr>
              <a:t>叙述视角</a:t>
            </a:r>
          </a:p>
        </p:txBody>
      </p:sp>
    </p:spTree>
    <p:extLst>
      <p:ext uri="{BB962C8B-B14F-4D97-AF65-F5344CB8AC3E}">
        <p14:creationId xmlns:p14="http://schemas.microsoft.com/office/powerpoint/2010/main" val="426774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第一板块：小说的</a:t>
            </a:r>
            <a:r>
              <a:rPr lang="zh-CN" altLang="en-US" b="1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叙述</a:t>
            </a:r>
            <a: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技巧</a:t>
            </a:r>
            <a:b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</a:br>
            <a:r>
              <a:rPr lang="en-US" altLang="zh-CN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——</a:t>
            </a:r>
            <a: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谁来讲故事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二、</a:t>
            </a:r>
            <a:r>
              <a:rPr lang="zh-CN" altLang="en-US" dirty="0"/>
              <a:t>第三人称叙事</a:t>
            </a:r>
            <a:endParaRPr lang="en-US" altLang="zh-CN" dirty="0"/>
          </a:p>
          <a:p>
            <a:r>
              <a:rPr lang="zh-CN" altLang="en-US" dirty="0" smtClean="0">
                <a:solidFill>
                  <a:srgbClr val="FF0000"/>
                </a:solidFill>
              </a:rPr>
              <a:t>（一）第三</a:t>
            </a:r>
            <a:r>
              <a:rPr lang="zh-CN" altLang="en-US" dirty="0">
                <a:solidFill>
                  <a:srgbClr val="FF0000"/>
                </a:solidFill>
              </a:rPr>
              <a:t>人称</a:t>
            </a:r>
            <a:r>
              <a:rPr lang="zh-CN" altLang="en-US" dirty="0">
                <a:solidFill>
                  <a:srgbClr val="0000FF"/>
                </a:solidFill>
              </a:rPr>
              <a:t>全知</a:t>
            </a:r>
            <a:r>
              <a:rPr lang="zh-CN" altLang="en-US" dirty="0"/>
              <a:t>叙事：</a:t>
            </a:r>
            <a:r>
              <a:rPr lang="zh-CN" altLang="en-US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视野开阔、便于全面地展示，</a:t>
            </a:r>
            <a:r>
              <a:rPr lang="zh-CN" altLang="en-US" u="sng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不受时空限制，灵活自由</a:t>
            </a:r>
            <a:r>
              <a:rPr lang="zh-CN" altLang="en-US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u="sng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便于揭示人物的内心</a:t>
            </a:r>
            <a:r>
              <a:rPr lang="zh-CN" altLang="en-US" u="sng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u="sng" dirty="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zh-CN" b="1" dirty="0"/>
              <a:t>第三人称不受叙述者的见闻和感觉的约束，相对自由。它可以深入人物内心，</a:t>
            </a:r>
            <a:r>
              <a:rPr lang="zh-CN" altLang="zh-CN" b="1" dirty="0">
                <a:solidFill>
                  <a:srgbClr val="0000FF"/>
                </a:solidFill>
              </a:rPr>
              <a:t>将人物的心理活动告诉读者；还可以展示不同人物在不同地点同时发生的事情。</a:t>
            </a:r>
            <a:endParaRPr lang="en-US" altLang="zh-CN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572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5373216"/>
            <a:ext cx="8568952" cy="115212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 noChangeArrowheads="1"/>
          </p:cNvSpPr>
          <p:nvPr>
            <p:ph idx="1"/>
          </p:nvPr>
        </p:nvSpPr>
        <p:spPr>
          <a:xfrm>
            <a:off x="323528" y="155575"/>
            <a:ext cx="8734425" cy="6513785"/>
          </a:xfrm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例文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林黛玉进贾府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如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：宝玉说到“林妹妹不说这样混帐话，若说这话，我也和她生分了”林黛玉听了这话，不觉又惊又喜、又悲又叹。所喜者，果然自己眼力不错，素日认他是个知己，果然是个知己。所惊者，他在人前一片私心称扬与我，其亲热厚密，竟不避嫌。所叹者，你既为我知己，自然我亦可为你知己矣，既你我为知己矣，则又何必有金玉之论哉！所悲者，父母早逝，虽有铭心刻骨之言，无人为我主张，况今日每觉神思恍惚，病已渐成，医者更云气弱血亏，恐至劳怯之症。我虽为你知己，但恐不能持久。你纵为我知己，奈我薄命何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想到此间不禁泪又下来，待要进去相见，自觉无味，便一面拭泪，一面出去了。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艺术效果：直接揭示人物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微妙复杂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的内心世界，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便于读者了解人物。</a:t>
            </a:r>
          </a:p>
        </p:txBody>
      </p:sp>
    </p:spTree>
    <p:extLst>
      <p:ext uri="{BB962C8B-B14F-4D97-AF65-F5344CB8AC3E}">
        <p14:creationId xmlns:p14="http://schemas.microsoft.com/office/powerpoint/2010/main" val="176297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4437112"/>
            <a:ext cx="8424936" cy="187220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463DA3D-F622-48C1-B498-FB5E411F01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500" y="273050"/>
            <a:ext cx="8788004" cy="6252294"/>
          </a:xfrm>
        </p:spPr>
        <p:txBody>
          <a:bodyPr>
            <a:normAutofit/>
          </a:bodyPr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（二）第三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人称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有限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叙事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buFont typeface="Arial" pitchFamily="34" charset="0"/>
              <a:buNone/>
              <a:defRPr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蒙古族同胞利索地剖开西瓜，红红的汁水，顺着刀把滴滴嗒嗒淌，馋人极了！</a:t>
            </a:r>
          </a:p>
          <a:p>
            <a:pPr marL="0" indent="0" eaLnBrk="1" hangingPunct="1">
              <a:buFont typeface="Arial" pitchFamily="34" charset="0"/>
              <a:buNone/>
              <a:defRPr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应该是平生吃过的最甜最美的西瓜，但谁也说不出味来，谁都不知道，那几块西瓜是怎么落进肚子里去的。</a:t>
            </a:r>
          </a:p>
          <a:p>
            <a:pPr marL="0" indent="0" eaLnBrk="1" hangingPunct="1">
              <a:buFont typeface="Arial" pitchFamily="34" charset="0"/>
              <a:buNone/>
              <a:defRPr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至于送西瓜人是怎么冲破风沙，奇迹般的来到这里，最终也没弄清，因为谁也听不懂蒙语，只好让它成为一个美好的谜，永久地留在记忆里。 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      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天嚣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pPr marL="0" indent="0" eaLnBrk="1" hangingPunct="1">
              <a:buFont typeface="Arial" pitchFamily="34" charset="0"/>
              <a:buNone/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艺术效果：“他”的视角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所知有限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强化神秘的氛围，给读者留下想象空间。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defRPr/>
            </a:pP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buFont typeface="Arial" pitchFamily="34" charset="0"/>
              <a:buNone/>
              <a:defRPr/>
            </a:pP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buFont typeface="Arial" pitchFamily="34" charset="0"/>
              <a:buNone/>
              <a:defRPr/>
            </a:pPr>
            <a:endParaRPr lang="en-US" altLang="zh-CN" dirty="0"/>
          </a:p>
          <a:p>
            <a:pPr eaLnBrk="1" hangingPunct="1"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157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688D9F2-80FE-4542-9060-A66BBA6504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3369" y="349250"/>
            <a:ext cx="8674894" cy="6946900"/>
          </a:xfrm>
        </p:spPr>
        <p:txBody>
          <a:bodyPr>
            <a:normAutofit/>
          </a:bodyPr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zh-CN" altLang="en-US" b="1" dirty="0" smtClean="0">
                <a:solidFill>
                  <a:srgbClr val="FF0000"/>
                </a:solidFill>
              </a:rPr>
              <a:t>（三）第三</a:t>
            </a:r>
            <a:r>
              <a:rPr lang="zh-CN" altLang="en-US" b="1" dirty="0">
                <a:solidFill>
                  <a:srgbClr val="FF0000"/>
                </a:solidFill>
              </a:rPr>
              <a:t>人称全知叙事</a:t>
            </a:r>
            <a:r>
              <a:rPr lang="zh-CN" altLang="en-US" b="1" dirty="0"/>
              <a:t>与</a:t>
            </a:r>
            <a:r>
              <a:rPr lang="zh-CN" altLang="en-US" b="1" dirty="0">
                <a:solidFill>
                  <a:srgbClr val="0000FF"/>
                </a:solidFill>
              </a:rPr>
              <a:t>第三人称有限叙事</a:t>
            </a:r>
            <a:r>
              <a:rPr lang="zh-CN" altLang="en-US" b="1" dirty="0"/>
              <a:t>相互</a:t>
            </a:r>
            <a:r>
              <a:rPr lang="zh-CN" altLang="en-US" b="1" u="sng" dirty="0" smtClean="0">
                <a:solidFill>
                  <a:srgbClr val="F7860C"/>
                </a:solidFill>
              </a:rPr>
              <a:t>转换</a:t>
            </a:r>
            <a:endParaRPr lang="en-US" altLang="zh-CN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buFont typeface="Arial" pitchFamily="34" charset="0"/>
              <a:buNone/>
              <a:defRPr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忽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一日，李小二正在门前安排菜蔬下菜，只见一个人闪将进来，酒店里坐下，随后又一人闪入来。看时，前面那个人是军营打扮，后面这个走卒模样，跟着也来坐下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buFont typeface="Arial" pitchFamily="34" charset="0"/>
              <a:buNone/>
              <a:defRPr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效果：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看时”之后，是李小二眼中所见，很生动地表现了李小二满腹狐疑的心理，制造了一种特殊紧张的气氛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buFont typeface="Arial" pitchFamily="34" charset="0"/>
              <a:buNone/>
              <a:defRPr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    视角的转换，不仅仅是个语言细节问题，它直接关系到作品的</a:t>
            </a:r>
            <a:r>
              <a:rPr lang="zh-CN" altLang="en-US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叙事动机和叙事效果。</a:t>
            </a:r>
            <a:endParaRPr lang="en-US" altLang="zh-CN" b="1" u="sng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defRPr/>
            </a:pP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83345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484785"/>
            <a:ext cx="8208912" cy="3529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400" b="1" dirty="0"/>
              <a:t>《</a:t>
            </a:r>
            <a:r>
              <a:rPr lang="zh-CN" altLang="en-US" sz="2400" b="1" dirty="0"/>
              <a:t>林黛玉进贾府</a:t>
            </a:r>
            <a:r>
              <a:rPr lang="en-US" altLang="zh-CN" sz="2400" b="1" dirty="0" smtClean="0"/>
              <a:t>》:</a:t>
            </a:r>
          </a:p>
          <a:p>
            <a:pPr>
              <a:lnSpc>
                <a:spcPts val="3000"/>
              </a:lnSpc>
            </a:pPr>
            <a:r>
              <a:rPr lang="en-US" altLang="zh-CN" sz="2400" b="1" dirty="0" smtClean="0"/>
              <a:t>——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林黛玉的限知视角</a:t>
            </a:r>
          </a:p>
          <a:p>
            <a:pPr>
              <a:lnSpc>
                <a:spcPts val="3000"/>
              </a:lnSpc>
            </a:pPr>
            <a:r>
              <a:rPr lang="zh-CN" altLang="en-US" sz="2400" b="1" dirty="0" smtClean="0"/>
              <a:t>身份</a:t>
            </a:r>
            <a:r>
              <a:rPr lang="en-US" altLang="zh-CN" sz="2400" b="1" dirty="0" smtClean="0"/>
              <a:t>: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第一次来到</a:t>
            </a:r>
            <a:r>
              <a:rPr lang="zh-CN" altLang="en-US" sz="2400" b="1" dirty="0" smtClean="0"/>
              <a:t>贾府的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贾母的外孙女</a:t>
            </a:r>
            <a:endParaRPr lang="en-US" altLang="zh-CN" sz="2400" b="1" dirty="0" smtClean="0">
              <a:solidFill>
                <a:srgbClr val="0000FF"/>
              </a:solidFill>
            </a:endParaRPr>
          </a:p>
          <a:p>
            <a:pPr>
              <a:lnSpc>
                <a:spcPts val="3000"/>
              </a:lnSpc>
            </a:pPr>
            <a:r>
              <a:rPr lang="zh-CN" altLang="en-US" sz="2400" b="1" dirty="0"/>
              <a:t>由林黛玉的视角讲故事的特点</a:t>
            </a:r>
            <a:r>
              <a:rPr lang="en-US" altLang="zh-CN" sz="2400" b="1" dirty="0"/>
              <a:t>?</a:t>
            </a:r>
            <a:r>
              <a:rPr lang="zh-CN" altLang="en-US" sz="2400" b="1" dirty="0"/>
              <a:t>若换成其他人呢</a:t>
            </a:r>
            <a:r>
              <a:rPr lang="en-US" altLang="zh-CN" sz="2400" b="1" dirty="0"/>
              <a:t>?</a:t>
            </a:r>
          </a:p>
          <a:p>
            <a:pPr>
              <a:lnSpc>
                <a:spcPts val="3000"/>
              </a:lnSpc>
            </a:pPr>
            <a:r>
              <a:rPr lang="en-US" altLang="zh-CN" sz="2400" b="1" dirty="0"/>
              <a:t>1.</a:t>
            </a:r>
            <a:r>
              <a:rPr lang="zh-CN" altLang="en-US" sz="2400" b="1" dirty="0"/>
              <a:t>借黛玉第一 次来到外祖母家</a:t>
            </a:r>
            <a:r>
              <a:rPr lang="zh-CN" altLang="en-US" sz="2400" b="1" dirty="0" smtClean="0"/>
              <a:t>，读者</a:t>
            </a:r>
            <a:r>
              <a:rPr lang="zh-CN" altLang="en-US" sz="2400" b="1" dirty="0"/>
              <a:t>得以首次正面领略</a:t>
            </a:r>
            <a:r>
              <a:rPr lang="zh-CN" altLang="en-US" sz="2400" b="1" dirty="0" smtClean="0"/>
              <a:t>贾府的</a:t>
            </a:r>
            <a:r>
              <a:rPr lang="zh-CN" altLang="en-US" sz="2400" b="1" dirty="0"/>
              <a:t>威仪和尊贵。若是贾府中人，</a:t>
            </a:r>
            <a:r>
              <a:rPr lang="zh-CN" altLang="en-US" sz="2400" b="1" dirty="0">
                <a:solidFill>
                  <a:srgbClr val="FF0066"/>
                </a:solidFill>
              </a:rPr>
              <a:t>观察不会如此细致。</a:t>
            </a:r>
          </a:p>
          <a:p>
            <a:pPr>
              <a:lnSpc>
                <a:spcPts val="3000"/>
              </a:lnSpc>
            </a:pPr>
            <a:r>
              <a:rPr lang="en-US" altLang="zh-CN" sz="2400" b="1" dirty="0"/>
              <a:t>2.</a:t>
            </a:r>
            <a:r>
              <a:rPr lang="zh-CN" altLang="en-US" sz="2400" b="1" dirty="0"/>
              <a:t>围绕众人与黛玉的初次相见，直接展现贾府中主要人物</a:t>
            </a:r>
            <a:r>
              <a:rPr lang="zh-CN" altLang="en-US" sz="2400" b="1" dirty="0" smtClean="0"/>
              <a:t>的性格</a:t>
            </a:r>
            <a:r>
              <a:rPr lang="zh-CN" altLang="en-US" sz="2400" b="1" dirty="0"/>
              <a:t>特征。若是冷子兴的演说，</a:t>
            </a:r>
            <a:r>
              <a:rPr lang="zh-CN" altLang="en-US" sz="2400" b="1" dirty="0">
                <a:solidFill>
                  <a:srgbClr val="FF0066"/>
                </a:solidFill>
              </a:rPr>
              <a:t>叙述则隔了一层。</a:t>
            </a:r>
          </a:p>
          <a:p>
            <a:pPr>
              <a:lnSpc>
                <a:spcPts val="3000"/>
              </a:lnSpc>
            </a:pP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19672" y="188640"/>
            <a:ext cx="5976664" cy="100811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3600" b="1" dirty="0">
                <a:solidFill>
                  <a:prstClr val="black"/>
                </a:solidFill>
              </a:rPr>
              <a:t>故事是谁讲的</a:t>
            </a:r>
            <a:r>
              <a:rPr lang="en-US" altLang="zh-CN" sz="3600" b="1" dirty="0">
                <a:solidFill>
                  <a:prstClr val="black"/>
                </a:solidFill>
              </a:rPr>
              <a:t>——</a:t>
            </a:r>
            <a:r>
              <a:rPr lang="zh-CN" altLang="en-US" sz="3600" b="1" dirty="0">
                <a:solidFill>
                  <a:prstClr val="black"/>
                </a:solidFill>
              </a:rPr>
              <a:t>叙述视角</a:t>
            </a:r>
          </a:p>
        </p:txBody>
      </p:sp>
    </p:spTree>
    <p:extLst>
      <p:ext uri="{BB962C8B-B14F-4D97-AF65-F5344CB8AC3E}">
        <p14:creationId xmlns:p14="http://schemas.microsoft.com/office/powerpoint/2010/main" val="2726439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3382962" cy="836613"/>
          </a:xfrm>
        </p:spPr>
        <p:txBody>
          <a:bodyPr/>
          <a:lstStyle/>
          <a:p>
            <a:pPr algn="ctr" eaLnBrk="1" hangingPunct="1"/>
            <a:r>
              <a:rPr lang="zh-CN" altLang="en-US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叙述人称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827088"/>
            <a:ext cx="9144000" cy="6030912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总结：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第三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人称</a:t>
            </a:r>
            <a:r>
              <a:rPr lang="en-US" altLang="zh-CN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——“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他”</a:t>
            </a:r>
            <a:r>
              <a:rPr lang="en-US" altLang="zh-CN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全知或有限视角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特点：</a:t>
            </a:r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叙述人只是故事情节的</a:t>
            </a:r>
            <a:r>
              <a:rPr lang="zh-CN" altLang="en-US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讲述者</a:t>
            </a:r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，</a:t>
            </a:r>
            <a:r>
              <a:rPr lang="zh-CN" altLang="en-US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并非</a:t>
            </a:r>
            <a:r>
              <a:rPr lang="zh-CN" altLang="en-US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故事情节中的的参与者、见证者、亲历者</a:t>
            </a:r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，叙述人站在</a:t>
            </a:r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故事的外部</a:t>
            </a:r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，以旁观者的身份讲述故事，视角或有限也可无限。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好处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：叙述自由，超越时空，无所不知</a:t>
            </a:r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不足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：</a:t>
            </a:r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叙述缺乏亲切感，使小说与读者之间产生距离。    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举例：</a:t>
            </a: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比如</a:t>
            </a:r>
            <a:r>
              <a:rPr lang="en-US" altLang="zh-CN" b="1" dirty="0" smtClean="0"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项链</a:t>
            </a:r>
            <a:r>
              <a:rPr lang="en-US" altLang="zh-CN" b="1" dirty="0" smtClean="0">
                <a:latin typeface="黑体" pitchFamily="2" charset="-122"/>
                <a:ea typeface="黑体" pitchFamily="2" charset="-122"/>
              </a:rPr>
              <a:t>》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dirty="0" smtClean="0">
                <a:latin typeface="黑体" pitchFamily="2" charset="-122"/>
                <a:ea typeface="黑体" pitchFamily="2" charset="-122"/>
              </a:rPr>
              <a:t>    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“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叙述人对玛蒂尔德的生活情况无所不知，又俨然一个冷静的上帝俯瞰着玛蒂尔德的人生悲剧”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en-US" altLang="zh-CN" sz="2800" b="1" dirty="0" smtClean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>
              <a:buNone/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有限视角的好处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给读者留下想象空间，让读者去推理、评判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 dirty="0" smtClean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142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4" y="548680"/>
            <a:ext cx="8857109" cy="6309321"/>
          </a:xfrm>
        </p:spPr>
        <p:txBody>
          <a:bodyPr/>
          <a:lstStyle/>
          <a:p>
            <a:pPr eaLnBrk="1" hangingPunct="1"/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有限的全知视角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黑体" pitchFamily="2" charset="-122"/>
                <a:ea typeface="黑体" pitchFamily="2" charset="-122"/>
              </a:rPr>
              <a:t>       为了克服不同叙述人称各自的缺点，现代小说家摸索出了一种更巧妙的笔法，比如在使用</a:t>
            </a:r>
            <a:r>
              <a:rPr lang="zh-CN" altLang="en-US" sz="24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第三人称叙述时，并不采用全知视角，而是故意采用有限视角</a:t>
            </a:r>
            <a:r>
              <a:rPr lang="en-US" altLang="zh-CN" sz="2400" dirty="0" smtClean="0"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sz="2400" dirty="0" smtClean="0">
                <a:latin typeface="黑体" pitchFamily="2" charset="-122"/>
                <a:ea typeface="黑体" pitchFamily="2" charset="-122"/>
              </a:rPr>
              <a:t>叙述者只对</a:t>
            </a:r>
            <a:r>
              <a:rPr lang="zh-CN" altLang="en-US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某个人物</a:t>
            </a:r>
            <a:r>
              <a:rPr lang="zh-CN" altLang="en-US" sz="2400" dirty="0" smtClean="0">
                <a:latin typeface="黑体" pitchFamily="2" charset="-122"/>
                <a:ea typeface="黑体" pitchFamily="2" charset="-122"/>
              </a:rPr>
              <a:t>无所不知，而对</a:t>
            </a:r>
            <a:r>
              <a:rPr lang="zh-CN" altLang="en-US" sz="24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其他人物</a:t>
            </a:r>
            <a:r>
              <a:rPr lang="zh-CN" altLang="en-US" sz="2400" dirty="0" smtClean="0">
                <a:latin typeface="黑体" pitchFamily="2" charset="-122"/>
                <a:ea typeface="黑体" pitchFamily="2" charset="-122"/>
              </a:rPr>
              <a:t>却并不了解，如</a:t>
            </a:r>
            <a:r>
              <a:rPr lang="en-US" altLang="zh-CN" sz="2400" dirty="0" smtClean="0"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2400" dirty="0" smtClean="0">
                <a:latin typeface="黑体" pitchFamily="2" charset="-122"/>
                <a:ea typeface="黑体" pitchFamily="2" charset="-122"/>
              </a:rPr>
              <a:t>天嚣</a:t>
            </a:r>
            <a:r>
              <a:rPr lang="en-US" altLang="zh-CN" sz="2400" dirty="0" smtClean="0"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2400" dirty="0" smtClean="0">
                <a:latin typeface="黑体" pitchFamily="2" charset="-122"/>
                <a:ea typeface="黑体" pitchFamily="2" charset="-122"/>
              </a:rPr>
              <a:t>中，尽管一开始也运用第三人称，叙述者却对一切装作不知，这个旁观者与读者差不多，等待着小说中人物的“下一步”。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一言以蔽之：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两种叙述人称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可以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巧妙地结合。</a:t>
            </a:r>
            <a:endParaRPr lang="en-US" altLang="zh-CN" sz="2400" b="1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buNone/>
            </a:pPr>
            <a:r>
              <a:rPr lang="zh-CN" altLang="en-US" sz="2400" b="1" dirty="0" smtClean="0">
                <a:latin typeface="黑体" pitchFamily="2" charset="-122"/>
                <a:ea typeface="黑体" pitchFamily="2" charset="-122"/>
              </a:rPr>
              <a:t>     用第三人称叙述的小说，聪明的小说家并不全采用全知视角，而是在</a:t>
            </a:r>
            <a:r>
              <a:rPr lang="zh-CN" altLang="en-US" sz="2400" b="1" dirty="0" smtClean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全知视角中</a:t>
            </a:r>
            <a:r>
              <a:rPr lang="zh-CN" altLang="en-US" sz="2400" b="1" dirty="0" smtClean="0">
                <a:solidFill>
                  <a:schemeClr val="accent1">
                    <a:lumMod val="75000"/>
                  </a:schemeClr>
                </a:solidFill>
                <a:latin typeface="黑体" pitchFamily="2" charset="-122"/>
                <a:ea typeface="黑体" pitchFamily="2" charset="-122"/>
              </a:rPr>
              <a:t>插入小说</a:t>
            </a:r>
            <a:r>
              <a:rPr lang="zh-CN" altLang="en-US" sz="2400" b="1" dirty="0" smtClean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中某一人物的有限视角，</a:t>
            </a:r>
            <a:r>
              <a:rPr lang="zh-CN" altLang="en-US" sz="2400" b="1" dirty="0" smtClean="0">
                <a:latin typeface="黑体" pitchFamily="2" charset="-122"/>
                <a:ea typeface="黑体" pitchFamily="2" charset="-122"/>
              </a:rPr>
              <a:t>就是小说中从某一人物角度看人看事。这样，我们看到，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小说的叙述视角，并不等同于人称</a:t>
            </a:r>
            <a:r>
              <a:rPr lang="zh-CN" altLang="en-US" sz="2400" b="1" dirty="0" smtClean="0">
                <a:latin typeface="黑体" pitchFamily="2" charset="-122"/>
                <a:ea typeface="黑体" pitchFamily="2" charset="-122"/>
              </a:rPr>
              <a:t>，有时，人称不变，但人物视角却变化了。</a:t>
            </a:r>
            <a:r>
              <a:rPr lang="zh-CN" altLang="en-US" sz="2400" dirty="0" smtClean="0">
                <a:latin typeface="黑体" pitchFamily="2" charset="-122"/>
                <a:ea typeface="黑体" pitchFamily="2" charset="-122"/>
              </a:rPr>
              <a:t> 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400" b="1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716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3644900"/>
          </a:xfrm>
        </p:spPr>
        <p:txBody>
          <a:bodyPr/>
          <a:lstStyle/>
          <a:p>
            <a:pPr algn="l" eaLnBrk="1" hangingPunct="1"/>
            <a:r>
              <a:rPr lang="zh-CN" altLang="en-US" sz="3200" b="1" dirty="0" smtClean="0">
                <a:solidFill>
                  <a:srgbClr val="6600CC"/>
                </a:solidFill>
                <a:latin typeface="黑体" pitchFamily="2" charset="-122"/>
                <a:ea typeface="黑体" pitchFamily="2" charset="-122"/>
              </a:rPr>
              <a:t>   </a:t>
            </a:r>
            <a:r>
              <a:rPr lang="zh-CN" altLang="en-US" sz="2800" b="1" dirty="0" smtClean="0">
                <a:solidFill>
                  <a:srgbClr val="6600CC"/>
                </a:solidFill>
                <a:latin typeface="黑体" pitchFamily="2" charset="-122"/>
                <a:ea typeface="黑体" pitchFamily="2" charset="-122"/>
              </a:rPr>
              <a:t>话说当时薛霸双手举起棍来，望林冲脑袋上便劈下来。说时迟，那时快，薛霸的棍恰举起来，只见松树背后雷鸣也似的一声，那条铁禅杖飞将起来，把这水火棍一隔，丢去九霄云外，跳出一个胖大和尚来。喝道：“洒家在林子里听你多时。”两个公人</a:t>
            </a:r>
            <a:r>
              <a:rPr lang="zh-CN" altLang="en-US" sz="2800" b="1" dirty="0" smtClean="0">
                <a:solidFill>
                  <a:srgbClr val="00B0F0"/>
                </a:solidFill>
                <a:latin typeface="黑体" pitchFamily="2" charset="-122"/>
                <a:ea typeface="黑体" pitchFamily="2" charset="-122"/>
              </a:rPr>
              <a:t>看那和尚时，穿一领皂布直裰、跨一口戒刀，提禅杖，抡起来打两个公人。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179388" y="3598863"/>
            <a:ext cx="9142413" cy="3259137"/>
          </a:xfrm>
        </p:spPr>
        <p:txBody>
          <a:bodyPr/>
          <a:lstStyle/>
          <a:p>
            <a:pPr eaLnBrk="1" hangingPunct="1"/>
            <a:r>
              <a:rPr lang="zh-CN" altLang="en-US" sz="2800" b="1" dirty="0" smtClean="0"/>
              <a:t>这段描写中，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作者的叙述视角并没有改变</a:t>
            </a:r>
            <a:r>
              <a:rPr lang="zh-CN" altLang="en-US" sz="2800" b="1" dirty="0" smtClean="0"/>
              <a:t>，还是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第三人称</a:t>
            </a:r>
            <a:r>
              <a:rPr lang="zh-CN" altLang="en-US" sz="2800" b="1" dirty="0" smtClean="0"/>
              <a:t>，但小说中的</a:t>
            </a:r>
            <a:r>
              <a:rPr lang="zh-CN" altLang="en-US" sz="2800" b="1" dirty="0" smtClean="0">
                <a:solidFill>
                  <a:srgbClr val="00B0F0"/>
                </a:solidFill>
              </a:rPr>
              <a:t>人物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叙述视角</a:t>
            </a:r>
            <a:r>
              <a:rPr lang="zh-CN" altLang="en-US" sz="2800" b="1" dirty="0" smtClean="0"/>
              <a:t>却发生变化，鲁志深大闹野猪林，完全是</a:t>
            </a:r>
            <a:r>
              <a:rPr lang="zh-CN" altLang="en-US" sz="2800" b="1" dirty="0" smtClean="0">
                <a:solidFill>
                  <a:srgbClr val="00B0F0"/>
                </a:solidFill>
              </a:rPr>
              <a:t>两个公人眼中看出</a:t>
            </a:r>
            <a:r>
              <a:rPr lang="zh-CN" altLang="en-US" sz="2800" b="1" dirty="0" smtClean="0"/>
              <a:t>：先写自己水火棍被物隔去，再写一条禅杖飞到。再写出现个胖大和尚，最后写公人眼中胖和尚的装束，这样写法，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避免了小说写作上的单一呆板，人物感受也更为真切</a:t>
            </a:r>
            <a:r>
              <a:rPr lang="zh-CN" altLang="en-US" sz="2800" b="1" dirty="0" smtClean="0"/>
              <a:t>。小说中人物叙述视角的变化，往往被忽视，故要稍加留心，细细品味。</a:t>
            </a:r>
          </a:p>
        </p:txBody>
      </p:sp>
    </p:spTree>
    <p:extLst>
      <p:ext uri="{BB962C8B-B14F-4D97-AF65-F5344CB8AC3E}">
        <p14:creationId xmlns:p14="http://schemas.microsoft.com/office/powerpoint/2010/main" val="239082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328295"/>
            <a:ext cx="7992887" cy="620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0479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</a:rPr>
              <a:t>注意</a:t>
            </a:r>
            <a:r>
              <a:rPr lang="zh-CN" altLang="en-US" sz="2800" dirty="0" smtClean="0">
                <a:solidFill>
                  <a:srgbClr val="0070C0"/>
                </a:solidFill>
              </a:rPr>
              <a:t>点：（一）</a:t>
            </a:r>
            <a:r>
              <a:rPr lang="zh-CN" altLang="en-US" sz="2800" dirty="0" smtClean="0">
                <a:solidFill>
                  <a:srgbClr val="FF0000"/>
                </a:solidFill>
              </a:rPr>
              <a:t>叙述</a:t>
            </a:r>
            <a:r>
              <a:rPr lang="zh-CN" altLang="en-US" sz="2800" dirty="0">
                <a:solidFill>
                  <a:srgbClr val="FF0000"/>
                </a:solidFill>
              </a:rPr>
              <a:t>人称</a:t>
            </a:r>
            <a:r>
              <a:rPr lang="zh-CN" altLang="en-US" sz="2800" dirty="0">
                <a:solidFill>
                  <a:srgbClr val="0070C0"/>
                </a:solidFill>
              </a:rPr>
              <a:t>和</a:t>
            </a:r>
            <a:r>
              <a:rPr lang="zh-CN" altLang="en-US" sz="2800" dirty="0">
                <a:solidFill>
                  <a:srgbClr val="FF0000"/>
                </a:solidFill>
              </a:rPr>
              <a:t>叙述视角</a:t>
            </a:r>
            <a:r>
              <a:rPr lang="zh-CN" altLang="en-US" sz="2800" dirty="0">
                <a:solidFill>
                  <a:srgbClr val="0070C0"/>
                </a:solidFill>
              </a:rPr>
              <a:t>不可简单对应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96752"/>
            <a:ext cx="8640960" cy="5400600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anose="05000000000000000000" charset="0"/>
              <a:buChar char="u"/>
            </a:pPr>
            <a:r>
              <a:rPr lang="zh-CN" altLang="en-US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第一人称：有限视角</a:t>
            </a:r>
          </a:p>
          <a:p>
            <a:pPr>
              <a:buFont typeface="Wingdings" panose="05000000000000000000" charset="0"/>
              <a:buChar char="u"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第三人称：全知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视角或有限视角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（第三人称也可能是有限视角：《天嚣》科研人员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VS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蒙古同胞）</a:t>
            </a:r>
          </a:p>
          <a:p>
            <a:pPr marL="0" indent="0">
              <a:buNone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lang="zh-CN" altLang="en-US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至于送西瓜人是怎么冲破风沙，奇迹般的来到这里，最终也没弄清，因为谁也听不懂蒙语，只好让它成为一个美好的谜，永久地留在记忆里。 </a:t>
            </a:r>
          </a:p>
          <a:p>
            <a:pPr marL="0" indent="0">
              <a:buNone/>
            </a:pPr>
            <a:r>
              <a:rPr lang="zh-CN" altLang="en-US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b="1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艺术</a:t>
            </a:r>
            <a:r>
              <a:rPr lang="zh-CN" altLang="en-US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效果：“他”的视角所知有限，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强化神秘的氛围，给读者留下想象空间。</a:t>
            </a:r>
          </a:p>
          <a:p>
            <a:pPr>
              <a:buFont typeface="Wingdings" panose="05000000000000000000" charset="0"/>
              <a:buChar char="u"/>
            </a:pPr>
            <a:r>
              <a:rPr lang="zh-CN" altLang="en-US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第二人称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算不上一种叙述角度，因为虽然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你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是小说中的人物，但故事的叙述者却不是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你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，而是从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或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他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的角度看你，是从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和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他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的视角来讲故事的。基本分析人称的作用即可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en-US" altLang="zh-CN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第二人称作用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：第二人称</a:t>
            </a:r>
            <a:r>
              <a:rPr lang="zh-CN" altLang="en-US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拉近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了叙述者与人物之间的</a:t>
            </a:r>
            <a:r>
              <a:rPr lang="zh-CN" altLang="en-US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距离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增强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了文章的</a:t>
            </a:r>
            <a:r>
              <a:rPr lang="zh-CN" altLang="en-US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抒情性和亲切感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便于感情交流。</a:t>
            </a:r>
          </a:p>
          <a:p>
            <a:endParaRPr lang="zh-CN" altLang="en-US" sz="1800" b="1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buFont typeface="Wingdings" panose="05000000000000000000" charset="0"/>
              <a:buChar char="u"/>
            </a:pP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267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936104"/>
          </a:xfrm>
        </p:spPr>
        <p:txBody>
          <a:bodyPr>
            <a:noAutofit/>
          </a:bodyPr>
          <a:lstStyle/>
          <a:p>
            <a:r>
              <a:rPr lang="zh-CN" altLang="en-US" sz="2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注意</a:t>
            </a:r>
            <a:r>
              <a:rPr lang="zh-CN" altLang="en-US" sz="24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点：（二）叙述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视角并不是唯一的，可多个叙述视角交织转换</a:t>
            </a:r>
            <a:r>
              <a:rPr lang="zh-CN" altLang="en-US" sz="2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（故事套故事；听他人讲故事。）</a:t>
            </a:r>
            <a:br>
              <a:rPr lang="zh-CN" altLang="en-US" sz="2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zh-CN" altLang="en-US" sz="28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/>
            </a:r>
            <a:br>
              <a:rPr lang="zh-CN" altLang="en-US" sz="28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24744"/>
            <a:ext cx="8435280" cy="5161776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zh-CN" altLang="en-US" sz="3800" b="1" dirty="0">
                <a:solidFill>
                  <a:srgbClr val="00B050"/>
                </a:solidFill>
                <a:ea typeface="隶书" pitchFamily="1" charset="-122"/>
                <a:sym typeface="+mn-ea"/>
              </a:rPr>
              <a:t>余华《活着》</a:t>
            </a:r>
            <a:r>
              <a:rPr lang="en-US" altLang="zh-CN" sz="3800" b="1" dirty="0">
                <a:solidFill>
                  <a:srgbClr val="00B050"/>
                </a:solidFill>
                <a:ea typeface="隶书" pitchFamily="1" charset="-122"/>
                <a:sym typeface="+mn-ea"/>
              </a:rPr>
              <a:t>  </a:t>
            </a:r>
            <a:r>
              <a:rPr lang="en-US" altLang="zh-CN" sz="3800" b="1" dirty="0">
                <a:ea typeface="隶书" pitchFamily="1" charset="-122"/>
                <a:sym typeface="+mn-ea"/>
              </a:rPr>
              <a:t> </a:t>
            </a:r>
          </a:p>
          <a:p>
            <a:pPr algn="just">
              <a:buNone/>
            </a:pPr>
            <a:r>
              <a:rPr lang="en-US" altLang="zh-CN" sz="3800" b="1" dirty="0">
                <a:ea typeface="隶书" pitchFamily="1" charset="-122"/>
                <a:sym typeface="+mn-ea"/>
              </a:rPr>
              <a:t>         </a:t>
            </a:r>
            <a:r>
              <a:rPr lang="zh-CN" altLang="en-US" sz="3800" b="1" dirty="0">
                <a:ea typeface="隶书" pitchFamily="1" charset="-122"/>
                <a:sym typeface="+mn-ea"/>
              </a:rPr>
              <a:t>我比现在年轻十岁的时候，获得了一个游手好闲的职业，去乡间收集民间歌谣。那一年的整个夏天，我如同一只乱飞的麻雀，游荡在知了和阳光充斥的农村。</a:t>
            </a:r>
            <a:endParaRPr lang="zh-CN" altLang="en-US" sz="3800" b="1" dirty="0">
              <a:ea typeface="隶书" pitchFamily="1" charset="-122"/>
            </a:endParaRPr>
          </a:p>
          <a:p>
            <a:pPr algn="just">
              <a:buNone/>
            </a:pPr>
            <a:r>
              <a:rPr lang="zh-CN" altLang="en-US" sz="3800" b="1" dirty="0" smtClean="0">
                <a:ea typeface="隶书" pitchFamily="1" charset="-122"/>
                <a:sym typeface="+mn-ea"/>
              </a:rPr>
              <a:t>           ……</a:t>
            </a:r>
            <a:endParaRPr lang="zh-CN" altLang="en-US" sz="3800" b="1" dirty="0">
              <a:ea typeface="隶书" pitchFamily="1" charset="-122"/>
            </a:endParaRPr>
          </a:p>
          <a:p>
            <a:pPr algn="just">
              <a:buNone/>
            </a:pPr>
            <a:r>
              <a:rPr lang="zh-CN" altLang="en-US" sz="3800" b="1" dirty="0">
                <a:ea typeface="隶书" pitchFamily="1" charset="-122"/>
                <a:sym typeface="+mn-ea"/>
              </a:rPr>
              <a:t>        这位</a:t>
            </a:r>
            <a:r>
              <a:rPr lang="zh-CN" altLang="en-US" sz="3800" b="1" dirty="0">
                <a:solidFill>
                  <a:srgbClr val="FF0000"/>
                </a:solidFill>
                <a:ea typeface="隶书" pitchFamily="1" charset="-122"/>
                <a:sym typeface="+mn-ea"/>
              </a:rPr>
              <a:t>老人</a:t>
            </a:r>
            <a:r>
              <a:rPr lang="zh-CN" altLang="en-US" sz="3800" b="1" dirty="0">
                <a:ea typeface="隶书" pitchFamily="1" charset="-122"/>
                <a:sym typeface="+mn-ea"/>
              </a:rPr>
              <a:t>后来和我一起坐在了那棵茂盛的树下，在那个充满阳光的下午，</a:t>
            </a:r>
            <a:r>
              <a:rPr lang="zh-CN" altLang="en-US" sz="3800" b="1" dirty="0">
                <a:solidFill>
                  <a:srgbClr val="FF0000"/>
                </a:solidFill>
                <a:ea typeface="隶书" pitchFamily="1" charset="-122"/>
                <a:sym typeface="+mn-ea"/>
              </a:rPr>
              <a:t>他向我讲述了自己</a:t>
            </a:r>
            <a:r>
              <a:rPr lang="zh-CN" altLang="en-US" sz="3800" b="1" dirty="0" smtClean="0">
                <a:ea typeface="隶书" pitchFamily="1" charset="-122"/>
                <a:sym typeface="+mn-ea"/>
              </a:rPr>
              <a:t>。</a:t>
            </a:r>
            <a:endParaRPr lang="en-US" altLang="zh-CN" sz="3800" b="1" dirty="0" smtClean="0">
              <a:ea typeface="隶书" pitchFamily="1" charset="-122"/>
              <a:sym typeface="+mn-ea"/>
            </a:endParaRPr>
          </a:p>
          <a:p>
            <a:pPr>
              <a:buNone/>
            </a:pPr>
            <a:endParaRPr lang="zh-CN" altLang="en-US" sz="3800" b="1" dirty="0">
              <a:sym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3800" b="1" dirty="0">
                <a:sym typeface="宋体" panose="02010600030101010101" pitchFamily="2" charset="-122"/>
              </a:rPr>
              <a:t>       </a:t>
            </a:r>
            <a:r>
              <a:rPr lang="zh-CN" altLang="en-US" sz="3800" b="1" dirty="0">
                <a:solidFill>
                  <a:srgbClr val="7030A0"/>
                </a:solidFill>
                <a:sym typeface="宋体" panose="02010600030101010101" pitchFamily="2" charset="-122"/>
              </a:rPr>
              <a:t> 四十多年前</a:t>
            </a:r>
            <a:r>
              <a:rPr lang="zh-CN" altLang="en-US" sz="3800" b="1" dirty="0">
                <a:sym typeface="宋体" panose="02010600030101010101" pitchFamily="2" charset="-122"/>
              </a:rPr>
              <a:t>，我爹常在这里走来走去，他穿着一身黑颜色的绸衣，总是把双手背在身后，他出门时常对我娘说：</a:t>
            </a:r>
          </a:p>
          <a:p>
            <a:pPr>
              <a:buNone/>
            </a:pPr>
            <a:r>
              <a:rPr lang="zh-CN" altLang="en-US" sz="3800" b="1" dirty="0">
                <a:sym typeface="宋体" panose="02010600030101010101" pitchFamily="2" charset="-122"/>
              </a:rPr>
              <a:t>       “我到自己的地上去走走。”</a:t>
            </a:r>
          </a:p>
          <a:p>
            <a:pPr>
              <a:buNone/>
            </a:pPr>
            <a:r>
              <a:rPr lang="zh-CN" altLang="en-US" sz="3800" b="1" dirty="0">
                <a:sym typeface="宋体" panose="02010600030101010101" pitchFamily="2" charset="-122"/>
              </a:rPr>
              <a:t>        我爹走在自己的田产上，干活的佃户见了，都要双手握住锄头恭敬地叫一声：</a:t>
            </a:r>
          </a:p>
          <a:p>
            <a:pPr>
              <a:buNone/>
            </a:pPr>
            <a:r>
              <a:rPr lang="zh-CN" altLang="en-US" sz="3800" b="1" dirty="0">
                <a:sym typeface="宋体" panose="02010600030101010101" pitchFamily="2" charset="-122"/>
              </a:rPr>
              <a:t>       “老爷。”</a:t>
            </a:r>
            <a:r>
              <a:rPr lang="zh-CN" altLang="en-US" sz="3800" b="1" dirty="0">
                <a:solidFill>
                  <a:srgbClr val="FF0000"/>
                </a:solidFill>
                <a:ea typeface="隶书" pitchFamily="1" charset="-122"/>
                <a:sym typeface="+mn-ea"/>
              </a:rPr>
              <a:t/>
            </a:r>
            <a:br>
              <a:rPr lang="zh-CN" altLang="en-US" sz="3800" b="1" dirty="0">
                <a:solidFill>
                  <a:srgbClr val="FF0000"/>
                </a:solidFill>
                <a:ea typeface="隶书" pitchFamily="1" charset="-122"/>
                <a:sym typeface="+mn-ea"/>
              </a:rPr>
            </a:br>
            <a:endParaRPr lang="zh-CN" altLang="en-US" sz="3800" dirty="0"/>
          </a:p>
          <a:p>
            <a:pPr algn="just">
              <a:buNone/>
            </a:pPr>
            <a:endParaRPr lang="zh-CN" altLang="en-US" sz="3800" b="1" dirty="0">
              <a:ea typeface="隶书" pitchFamily="1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808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5305" y="518315"/>
            <a:ext cx="7219800" cy="723600"/>
          </a:xfrm>
        </p:spPr>
        <p:txBody>
          <a:bodyPr>
            <a:normAutofit fontScale="90000"/>
          </a:bodyPr>
          <a:lstStyle/>
          <a:p>
            <a:r>
              <a:rPr lang="zh-CN" altLang="en-US" b="1" dirty="0">
                <a:ea typeface="宋体" panose="02010600030101010101" pitchFamily="2" charset="-122"/>
                <a:sym typeface="+mn-ea"/>
              </a:rPr>
              <a:t/>
            </a:r>
            <a:br>
              <a:rPr lang="zh-CN" altLang="en-US" b="1" dirty="0">
                <a:ea typeface="宋体" panose="02010600030101010101" pitchFamily="2" charset="-122"/>
                <a:sym typeface="+mn-ea"/>
              </a:rPr>
            </a:br>
            <a:r>
              <a:rPr lang="zh-CN" altLang="en-US" b="1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文本中的</a:t>
            </a:r>
            <a:r>
              <a:rPr lang="zh-CN" altLang="en-US" b="1" dirty="0">
                <a:ln>
                  <a:solidFill>
                    <a:srgbClr val="0070C0"/>
                  </a:solidFill>
                </a:ln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叙述视角</a:t>
            </a:r>
            <a:r>
              <a:rPr lang="zh-CN" altLang="en-US" b="1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有什么特点？效果如何？</a:t>
            </a:r>
            <a:r>
              <a:rPr lang="zh-CN" altLang="en-US" b="1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/>
            </a:r>
            <a:br>
              <a:rPr lang="zh-CN" altLang="en-US" b="1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endParaRPr lang="zh-CN" altLang="en-US" b="1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488315" y="1338580"/>
            <a:ext cx="8570595" cy="4270375"/>
          </a:xfrm>
        </p:spPr>
        <p:txBody>
          <a:bodyPr>
            <a:normAutofit fontScale="97500" lnSpcReduction="10000"/>
          </a:bodyPr>
          <a:lstStyle/>
          <a:p>
            <a:pPr>
              <a:buNone/>
            </a:pPr>
            <a:r>
              <a:rPr lang="en-US" altLang="zh-CN" b="1" dirty="0">
                <a:sym typeface="宋体" panose="02010600030101010101" pitchFamily="2" charset="-122"/>
              </a:rPr>
              <a:t>1</a:t>
            </a:r>
            <a:r>
              <a:rPr lang="zh-CN" altLang="en-US" b="1" dirty="0">
                <a:sym typeface="宋体" panose="02010600030101010101" pitchFamily="2" charset="-122"/>
              </a:rPr>
              <a:t>、《活着》一文有两个叙事视角的并行交织，一个是以去民间采集歌谣的艺术工作者的“我”的视角来叙述，另一个是以主人公福贵的视角来叙述。</a:t>
            </a:r>
          </a:p>
          <a:p>
            <a:pPr>
              <a:buNone/>
            </a:pPr>
            <a:r>
              <a:rPr lang="en-US" altLang="zh-CN" b="1" dirty="0">
                <a:sym typeface="宋体" panose="02010600030101010101" pitchFamily="2" charset="-122"/>
              </a:rPr>
              <a:t>2</a:t>
            </a:r>
            <a:r>
              <a:rPr lang="zh-CN" altLang="en-US" b="1" dirty="0">
                <a:sym typeface="宋体" panose="02010600030101010101" pitchFamily="2" charset="-122"/>
              </a:rPr>
              <a:t>、</a:t>
            </a:r>
            <a:r>
              <a:rPr lang="zh-CN" altLang="en-US" b="1" dirty="0">
                <a:sym typeface="+mn-ea"/>
              </a:rPr>
              <a:t>增加叙述视角，扩大了叙述空间，使叙述富于变化。</a:t>
            </a:r>
            <a:endParaRPr lang="zh-CN" altLang="en-US" b="1" dirty="0">
              <a:sym typeface="宋体" panose="02010600030101010101" pitchFamily="2" charset="-122"/>
            </a:endParaRPr>
          </a:p>
          <a:p>
            <a:pPr>
              <a:buNone/>
            </a:pPr>
            <a:r>
              <a:rPr lang="en-US" altLang="zh-CN" b="1" dirty="0">
                <a:sym typeface="宋体" panose="02010600030101010101" pitchFamily="2" charset="-122"/>
              </a:rPr>
              <a:t>3</a:t>
            </a:r>
            <a:r>
              <a:rPr lang="zh-CN" altLang="en-US" b="1" dirty="0">
                <a:sym typeface="宋体" panose="02010600030101010101" pitchFamily="2" charset="-122"/>
              </a:rPr>
              <a:t>、故事主体叙述较为亲切自然,便于直接、自由地表达思想感情,给读者以真实感，使读者更容易带入身份，有身临其境之感。</a:t>
            </a:r>
          </a:p>
          <a:p>
            <a:pPr>
              <a:buNone/>
            </a:pPr>
            <a:endParaRPr lang="zh-CN" altLang="en-US" b="1" dirty="0">
              <a:sym typeface="宋体" panose="02010600030101010101" pitchFamily="2" charset="-122"/>
            </a:endParaRPr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51520" y="1268760"/>
            <a:ext cx="8640960" cy="43204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000000"/>
                </a:solidFill>
              </a:rPr>
              <a:t>1.《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活着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》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一文有</a:t>
            </a:r>
            <a:r>
              <a:rPr lang="zh-CN" altLang="en-US" sz="2800" b="1" dirty="0">
                <a:solidFill>
                  <a:srgbClr val="FF0000"/>
                </a:solidFill>
              </a:rPr>
              <a:t>两个叙述视角</a:t>
            </a:r>
            <a:r>
              <a:rPr lang="zh-CN" altLang="en-US" sz="2800" b="1" dirty="0">
                <a:solidFill>
                  <a:srgbClr val="000000"/>
                </a:solidFill>
              </a:rPr>
              <a:t>的并行交织，一个是以民间采集歌谣的艺术工作者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的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“我”的视角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来</a:t>
            </a:r>
            <a:r>
              <a:rPr lang="zh-CN" altLang="en-US" sz="2800" b="1" dirty="0">
                <a:solidFill>
                  <a:srgbClr val="000000"/>
                </a:solidFill>
              </a:rPr>
              <a:t>叙述，另一个是以</a:t>
            </a:r>
            <a:r>
              <a:rPr lang="zh-CN" altLang="en-US" sz="2800" b="1" dirty="0">
                <a:solidFill>
                  <a:srgbClr val="FF0000"/>
                </a:solidFill>
              </a:rPr>
              <a:t>主人公福贵的视角</a:t>
            </a:r>
            <a:r>
              <a:rPr lang="zh-CN" altLang="en-US" sz="2800" b="1" dirty="0">
                <a:solidFill>
                  <a:srgbClr val="000000"/>
                </a:solidFill>
              </a:rPr>
              <a:t>来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叙述。</a:t>
            </a:r>
            <a:endParaRPr lang="en-US" altLang="zh-CN" sz="2800" b="1" dirty="0" smtClean="0">
              <a:solidFill>
                <a:srgbClr val="000000"/>
              </a:solidFill>
            </a:endParaRPr>
          </a:p>
          <a:p>
            <a:endParaRPr lang="en-US" altLang="zh-CN" sz="2800" b="1" dirty="0" smtClean="0">
              <a:solidFill>
                <a:srgbClr val="000000"/>
              </a:solidFill>
            </a:endParaRPr>
          </a:p>
          <a:p>
            <a:r>
              <a:rPr lang="en-US" altLang="zh-CN" sz="2800" b="1" dirty="0" smtClean="0">
                <a:solidFill>
                  <a:srgbClr val="000000"/>
                </a:solidFill>
              </a:rPr>
              <a:t>2.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增加</a:t>
            </a:r>
            <a:r>
              <a:rPr lang="zh-CN" altLang="en-US" sz="2800" b="1" dirty="0">
                <a:solidFill>
                  <a:srgbClr val="000000"/>
                </a:solidFill>
              </a:rPr>
              <a:t>叙述视角，</a:t>
            </a:r>
            <a:r>
              <a:rPr lang="zh-CN" altLang="en-US" sz="2800" b="1" dirty="0">
                <a:solidFill>
                  <a:srgbClr val="FF0000"/>
                </a:solidFill>
              </a:rPr>
              <a:t>扩大了叙述空间，使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叙述富于变化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。（</a:t>
            </a:r>
            <a:r>
              <a:rPr lang="zh-CN" altLang="en-US" sz="2800" b="1" dirty="0" smtClean="0">
                <a:solidFill>
                  <a:srgbClr val="00B050"/>
                </a:solidFill>
              </a:rPr>
              <a:t>标准化的套路答案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）（情节角度）</a:t>
            </a:r>
            <a:endParaRPr lang="en-US" altLang="zh-CN" sz="2800" b="1" dirty="0" smtClean="0">
              <a:solidFill>
                <a:srgbClr val="000000"/>
              </a:solidFill>
            </a:endParaRPr>
          </a:p>
          <a:p>
            <a:endParaRPr lang="en-US" altLang="zh-CN" sz="2800" b="1" dirty="0" smtClean="0">
              <a:solidFill>
                <a:srgbClr val="000000"/>
              </a:solidFill>
            </a:endParaRPr>
          </a:p>
          <a:p>
            <a:r>
              <a:rPr lang="en-US" altLang="zh-CN" sz="2800" b="1" dirty="0" smtClean="0">
                <a:solidFill>
                  <a:srgbClr val="000000"/>
                </a:solidFill>
              </a:rPr>
              <a:t>3.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故事</a:t>
            </a:r>
            <a:r>
              <a:rPr lang="zh-CN" altLang="en-US" sz="2800" b="1" dirty="0">
                <a:solidFill>
                  <a:srgbClr val="000000"/>
                </a:solidFill>
              </a:rPr>
              <a:t>主体叙述较为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亲切、自然，便于</a:t>
            </a:r>
            <a:r>
              <a:rPr lang="zh-CN" altLang="en-US" sz="2800" b="1" dirty="0">
                <a:solidFill>
                  <a:srgbClr val="000000"/>
                </a:solidFill>
              </a:rPr>
              <a:t>直接自由的表达思想感情，</a:t>
            </a:r>
            <a:r>
              <a:rPr lang="zh-CN" altLang="en-US" sz="2800" b="1" dirty="0">
                <a:solidFill>
                  <a:srgbClr val="FF0000"/>
                </a:solidFill>
              </a:rPr>
              <a:t>给读者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以真实感</a:t>
            </a:r>
            <a:r>
              <a:rPr lang="zh-CN" altLang="en-US" sz="2800" b="1" dirty="0">
                <a:solidFill>
                  <a:srgbClr val="000000"/>
                </a:solidFill>
              </a:rPr>
              <a:t>，使读者更容易</a:t>
            </a:r>
            <a:r>
              <a:rPr lang="zh-CN" altLang="en-US" sz="2800" b="1" dirty="0">
                <a:solidFill>
                  <a:srgbClr val="FF0000"/>
                </a:solidFill>
              </a:rPr>
              <a:t>带入身份，有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身临其境之感。</a:t>
            </a:r>
            <a:r>
              <a:rPr lang="zh-CN" altLang="en-US" sz="2800" b="1" dirty="0" smtClean="0">
                <a:solidFill>
                  <a:schemeClr val="tx1"/>
                </a:solidFill>
              </a:rPr>
              <a:t>（读者角度）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9503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注意点：（二）叙述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视角并不是唯一的，可多个叙述视角交织转换</a:t>
            </a:r>
            <a:r>
              <a:rPr lang="zh-CN" altLang="en-US" sz="2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（故事套故事；听他人讲故事。</a:t>
            </a:r>
            <a:r>
              <a:rPr lang="zh-CN" altLang="en-US" sz="24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一天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黄昏，我又去看他们，他们却搬走了，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遇见一个村干部，他和我说起了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那个伙计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，他说：</a:t>
            </a:r>
          </a:p>
          <a:p>
            <a:pPr>
              <a:lnSpc>
                <a:spcPct val="120000"/>
              </a:lnSpc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那才算个战士！反‘扫荡’开始了，我们的队伍已经准备在附近作战，我派了人去抬他们，因为他们不能上山过岭。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那个伙计不走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他对去抬他的民兵们说：你们不配合子弟兵作战吗？民兵们说：配合呀！他大声喊：好！那你们抬我到山头上去吧，我要指挥你们！民兵们都劝他，他说不能因为抬一个残废的人耽误几个有战斗力的，他对民兵们讲：你们不知道我吗？我可以指挥你们！我可以打枪，也可以扔手榴弹，我只是不会跑罢了。民兵们拗他不过，就真的带好一切武器，把他抬到敌人过路的山头上去。你看，结果就打了一个漂亮的伏击战。”</a:t>
            </a:r>
          </a:p>
          <a:p>
            <a:pPr>
              <a:lnSpc>
                <a:spcPct val="120000"/>
              </a:lnSpc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临别他说：</a:t>
            </a:r>
          </a:p>
          <a:p>
            <a:pPr>
              <a:lnSpc>
                <a:spcPct val="120000"/>
              </a:lnSpc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“你要找他们，到城南庄去吧，他们的肉铺比以前红火多了！”</a:t>
            </a:r>
          </a:p>
          <a:p>
            <a:pPr algn="r">
              <a:lnSpc>
                <a:spcPct val="120000"/>
              </a:lnSpc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《战士》孙犁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933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注意点：（二）叙述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视角并不是唯一的，可多个叙述视角交织转换</a:t>
            </a:r>
            <a:r>
              <a:rPr lang="zh-CN" altLang="en-US" sz="2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（故事套故事；听他人讲故事。）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600200"/>
            <a:ext cx="8424936" cy="4686320"/>
          </a:xfrm>
        </p:spPr>
        <p:txBody>
          <a:bodyPr/>
          <a:lstStyle/>
          <a:p>
            <a:r>
              <a:rPr lang="en-US" altLang="zh-CN" b="1" dirty="0">
                <a:solidFill>
                  <a:srgbClr val="0070C0"/>
                </a:solidFill>
                <a:sym typeface="+mn-ea"/>
              </a:rPr>
              <a:t>“</a:t>
            </a:r>
            <a:r>
              <a:rPr lang="zh-CN" altLang="en-US" b="1" dirty="0">
                <a:solidFill>
                  <a:srgbClr val="0070C0"/>
                </a:solidFill>
              </a:rPr>
              <a:t>战士</a:t>
            </a:r>
            <a:r>
              <a:rPr lang="en-US" altLang="zh-CN" b="1" dirty="0">
                <a:solidFill>
                  <a:srgbClr val="0070C0"/>
                </a:solidFill>
              </a:rPr>
              <a:t>”</a:t>
            </a:r>
            <a:r>
              <a:rPr lang="zh-CN" altLang="en-US" b="1" dirty="0">
                <a:solidFill>
                  <a:srgbClr val="0070C0"/>
                </a:solidFill>
              </a:rPr>
              <a:t>故事的</a:t>
            </a:r>
            <a:r>
              <a:rPr lang="zh-CN" altLang="en-US" b="1" dirty="0">
                <a:solidFill>
                  <a:srgbClr val="FF0000"/>
                </a:solidFill>
              </a:rPr>
              <a:t>讲述者</a:t>
            </a:r>
            <a:r>
              <a:rPr lang="zh-CN" altLang="en-US" b="1" dirty="0">
                <a:solidFill>
                  <a:srgbClr val="0070C0"/>
                </a:solidFill>
              </a:rPr>
              <a:t>最后</a:t>
            </a:r>
            <a:r>
              <a:rPr lang="zh-CN" altLang="en-US" b="1" dirty="0">
                <a:solidFill>
                  <a:srgbClr val="FF0000"/>
                </a:solidFill>
              </a:rPr>
              <a:t>变为</a:t>
            </a:r>
            <a:r>
              <a:rPr lang="en-US" altLang="zh-CN" b="1" dirty="0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b="1" dirty="0">
                <a:solidFill>
                  <a:srgbClr val="FF0000"/>
                </a:solidFill>
              </a:rPr>
              <a:t>村干部</a:t>
            </a:r>
            <a:r>
              <a:rPr lang="en-US" altLang="zh-CN" b="1" dirty="0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b="1" dirty="0">
                <a:solidFill>
                  <a:srgbClr val="0070C0"/>
                </a:solidFill>
              </a:rPr>
              <a:t>，这样</a:t>
            </a:r>
            <a:r>
              <a:rPr lang="zh-CN" altLang="en-US" b="1" dirty="0" smtClean="0">
                <a:solidFill>
                  <a:srgbClr val="FF0000"/>
                </a:solidFill>
              </a:rPr>
              <a:t>处理</a:t>
            </a:r>
            <a:r>
              <a:rPr lang="zh-CN" altLang="en-US" b="1" dirty="0">
                <a:solidFill>
                  <a:srgbClr val="FF0000"/>
                </a:solidFill>
              </a:rPr>
              <a:t>有什么作用</a:t>
            </a:r>
            <a:r>
              <a:rPr lang="zh-CN" altLang="en-US" b="1" dirty="0">
                <a:solidFill>
                  <a:srgbClr val="0070C0"/>
                </a:solidFill>
              </a:rPr>
              <a:t>？请简要分析</a:t>
            </a:r>
            <a:r>
              <a:rPr lang="zh-CN" altLang="en-US" b="1" dirty="0" smtClean="0">
                <a:solidFill>
                  <a:srgbClr val="0070C0"/>
                </a:solidFill>
              </a:rPr>
              <a:t>。</a:t>
            </a:r>
            <a:endParaRPr lang="en-US" altLang="zh-CN" b="1" dirty="0" smtClean="0">
              <a:solidFill>
                <a:srgbClr val="0070C0"/>
              </a:solidFill>
            </a:endParaRPr>
          </a:p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①增加叙述视角，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扩大了叙述空间，使叙述富于变化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。（情节）</a:t>
            </a:r>
          </a:p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②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进一步强化“战士”英勇善战的一面，使人物形象更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丰满立体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。（人物）</a:t>
            </a:r>
          </a:p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③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增强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了故事的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传奇色彩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，使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主题意蕴更丰厚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：军民昂扬的民族精神。（主题）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201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第一板块：小说的</a:t>
            </a:r>
            <a:r>
              <a:rPr lang="zh-CN" altLang="en-US" b="1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叙述</a:t>
            </a:r>
            <a: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技巧</a:t>
            </a:r>
            <a:b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</a:br>
            <a:r>
              <a:rPr lang="en-US" altLang="zh-CN" b="1" kern="100" dirty="0" smtClean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——</a:t>
            </a:r>
            <a:r>
              <a:rPr lang="zh-CN" altLang="en-US" b="1" kern="100" dirty="0" smtClean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怎么讲</a:t>
            </a:r>
            <a: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故事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一、</a:t>
            </a:r>
            <a:r>
              <a:rPr lang="zh-CN" altLang="en-US" b="1" kern="1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叙述的顺序</a:t>
            </a:r>
            <a:r>
              <a:rPr lang="en-US" altLang="zh-CN" b="1" kern="1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(</a:t>
            </a:r>
            <a:r>
              <a:rPr lang="zh-CN" altLang="en-US" b="1" kern="1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方式</a:t>
            </a:r>
            <a:r>
              <a:rPr lang="en-US" altLang="zh-CN" b="1" kern="1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):</a:t>
            </a:r>
          </a:p>
          <a:p>
            <a:pPr marL="0" indent="0">
              <a:buNone/>
            </a:pPr>
            <a:r>
              <a:rPr lang="zh-CN" altLang="en-US" kern="100" dirty="0"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    </a:t>
            </a:r>
            <a:r>
              <a:rPr lang="zh-CN" altLang="en-US" kern="100" dirty="0"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  <a:sym typeface="+mn-ea"/>
              </a:rPr>
              <a:t>顺叙、</a:t>
            </a:r>
            <a:r>
              <a:rPr lang="zh-CN" altLang="en-US" kern="1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  <a:sym typeface="+mn-ea"/>
              </a:rPr>
              <a:t>倒叙、插叙、补叙</a:t>
            </a:r>
            <a:r>
              <a:rPr lang="zh-CN" altLang="en-US" kern="100" dirty="0"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/>
                <a:sym typeface="+mn-ea"/>
              </a:rPr>
              <a:t>、平叙</a:t>
            </a:r>
            <a:endParaRPr lang="en-US" altLang="zh-CN" kern="100" dirty="0">
              <a:latin typeface="黑体" panose="02010609060101010101" pitchFamily="49" charset="-122"/>
              <a:ea typeface="黑体" panose="02010609060101010101" pitchFamily="49" charset="-122"/>
              <a:cs typeface="Courier New" panose="02070309020205020404"/>
              <a:sym typeface="+mn-ea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557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zh-CN" altLang="en-US" sz="2800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第一板块：小说的</a:t>
            </a:r>
            <a:r>
              <a:rPr lang="zh-CN" altLang="en-US" sz="2800" b="1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叙述</a:t>
            </a:r>
            <a:r>
              <a:rPr lang="zh-CN" altLang="en-US" sz="2800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技巧</a:t>
            </a:r>
            <a:br>
              <a:rPr lang="zh-CN" altLang="en-US" sz="2800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</a:br>
            <a:r>
              <a:rPr lang="en-US" altLang="zh-CN" sz="2800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——</a:t>
            </a:r>
            <a:r>
              <a:rPr lang="zh-CN" altLang="en-US" sz="2800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怎么讲故事</a:t>
            </a:r>
            <a:endParaRPr lang="zh-CN" altLang="en-US" sz="2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548680"/>
            <a:ext cx="8507288" cy="5737840"/>
          </a:xfrm>
        </p:spPr>
        <p:txBody>
          <a:bodyPr/>
          <a:lstStyle/>
          <a:p>
            <a:r>
              <a:rPr lang="zh-CN" altLang="en-US" sz="1600" dirty="0"/>
              <a:t>一、</a:t>
            </a:r>
            <a:r>
              <a:rPr lang="zh-CN" altLang="en-US" sz="1600" b="1" kern="1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叙述的顺序</a:t>
            </a:r>
            <a:r>
              <a:rPr lang="en-US" altLang="zh-CN" sz="1600" b="1" kern="1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(</a:t>
            </a:r>
            <a:r>
              <a:rPr lang="zh-CN" altLang="en-US" sz="1600" b="1" kern="1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方式）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608256"/>
              </p:ext>
            </p:extLst>
          </p:nvPr>
        </p:nvGraphicFramePr>
        <p:xfrm>
          <a:off x="179512" y="980728"/>
          <a:ext cx="8856984" cy="5765093"/>
        </p:xfrm>
        <a:graphic>
          <a:graphicData uri="http://schemas.openxmlformats.org/drawingml/2006/table">
            <a:tbl>
              <a:tblPr/>
              <a:tblGrid>
                <a:gridCol w="653382"/>
                <a:gridCol w="4823639"/>
                <a:gridCol w="3379963"/>
              </a:tblGrid>
              <a:tr h="37378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类别</a:t>
                      </a:r>
                      <a:endParaRPr lang="zh-CN" sz="14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b="1" kern="100">
                          <a:effectLst/>
                          <a:latin typeface="Times New Roman"/>
                          <a:cs typeface="Times New Roman"/>
                        </a:rPr>
                        <a:t>释　义</a:t>
                      </a:r>
                      <a:endParaRPr lang="zh-CN" sz="14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b="1" kern="100">
                          <a:effectLst/>
                          <a:latin typeface="Times New Roman"/>
                          <a:cs typeface="Times New Roman"/>
                        </a:rPr>
                        <a:t>特　点</a:t>
                      </a:r>
                      <a:endParaRPr lang="zh-CN" sz="14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78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顺叙</a:t>
                      </a:r>
                      <a:endParaRPr lang="zh-CN" sz="14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按照事件发生、发展的</a:t>
                      </a:r>
                      <a:r>
                        <a:rPr lang="zh-CN" sz="1400" b="1" kern="1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cs typeface="Times New Roman"/>
                        </a:rPr>
                        <a:t>先后</a:t>
                      </a: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顺序来写。</a:t>
                      </a:r>
                      <a:endParaRPr lang="zh-CN" sz="14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情节发展</a:t>
                      </a:r>
                      <a:r>
                        <a:rPr lang="zh-CN" sz="1400" b="1" kern="1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cs typeface="Times New Roman"/>
                        </a:rPr>
                        <a:t>脉络分明，层次清晰。</a:t>
                      </a:r>
                      <a:endParaRPr lang="zh-CN" sz="1400" kern="100" dirty="0">
                        <a:solidFill>
                          <a:srgbClr val="FF0000"/>
                        </a:solidFill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75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b="1" kern="100">
                          <a:effectLst/>
                          <a:latin typeface="Times New Roman"/>
                          <a:cs typeface="Times New Roman"/>
                        </a:rPr>
                        <a:t>倒叙</a:t>
                      </a:r>
                      <a:endParaRPr lang="zh-CN" sz="14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不按事件的先后顺序来写，而是把</a:t>
                      </a:r>
                      <a:r>
                        <a:rPr lang="zh-CN" sz="1400" b="1" kern="1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cs typeface="Times New Roman"/>
                        </a:rPr>
                        <a:t>某些发生在后面的情节或结局先行提出</a:t>
                      </a: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，然后再按顺序叙述下去。</a:t>
                      </a:r>
                      <a:endParaRPr lang="zh-CN" sz="14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en-US" altLang="zh-CN" sz="1400" b="1" kern="100" dirty="0" smtClean="0">
                          <a:effectLst/>
                          <a:latin typeface="Times New Roman"/>
                          <a:cs typeface="Times New Roman"/>
                        </a:rPr>
                        <a:t>    </a:t>
                      </a:r>
                      <a:r>
                        <a:rPr lang="zh-CN" sz="1400" b="1" kern="1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cs typeface="Times New Roman"/>
                        </a:rPr>
                        <a:t>制造</a:t>
                      </a:r>
                      <a:r>
                        <a:rPr lang="zh-CN" sz="1400" b="1" kern="1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cs typeface="Times New Roman"/>
                        </a:rPr>
                        <a:t>悬念，引人入胜。</a:t>
                      </a:r>
                      <a:endParaRPr lang="zh-CN" sz="1400" kern="100" dirty="0">
                        <a:solidFill>
                          <a:srgbClr val="FF0000"/>
                        </a:solidFill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34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插叙</a:t>
                      </a:r>
                      <a:endParaRPr lang="zh-CN" sz="14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在</a:t>
                      </a:r>
                      <a:r>
                        <a:rPr lang="zh-CN" sz="1400" b="1" kern="1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cs typeface="Times New Roman"/>
                        </a:rPr>
                        <a:t>叙述主要事件的过程</a:t>
                      </a: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中，根据表达的需要，</a:t>
                      </a:r>
                      <a:r>
                        <a:rPr lang="zh-CN" sz="1400" b="1" kern="1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cs typeface="Times New Roman"/>
                        </a:rPr>
                        <a:t>暂时中断主线</a:t>
                      </a: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而</a:t>
                      </a:r>
                      <a:r>
                        <a:rPr lang="zh-CN" sz="1400" b="1" kern="1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cs typeface="Times New Roman"/>
                        </a:rPr>
                        <a:t>插入另外一些与中心事件有关的内容的叙述</a:t>
                      </a: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。叙述完插入的事件后</a:t>
                      </a:r>
                      <a:r>
                        <a:rPr lang="zh-CN" sz="1400" b="1" kern="1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cs typeface="Times New Roman"/>
                        </a:rPr>
                        <a:t>再接上原来</a:t>
                      </a: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的事件写。插叙内容</a:t>
                      </a:r>
                      <a:r>
                        <a:rPr lang="zh-CN" sz="1400" b="1" kern="100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cs typeface="Times New Roman"/>
                        </a:rPr>
                        <a:t>不影响主要事件</a:t>
                      </a: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的表达。</a:t>
                      </a:r>
                      <a:endParaRPr lang="zh-CN" sz="14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en-US" sz="1400" b="1" kern="100" dirty="0">
                          <a:effectLst/>
                          <a:latin typeface="Times New Roman"/>
                          <a:cs typeface="Courier New"/>
                        </a:rPr>
                        <a:t>(1)</a:t>
                      </a: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对主要情节或中心事件做必要的</a:t>
                      </a:r>
                      <a:r>
                        <a:rPr lang="zh-CN" sz="1400" b="1" kern="1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cs typeface="Times New Roman"/>
                        </a:rPr>
                        <a:t>铺垫、照应、补充、说明</a:t>
                      </a: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，使</a:t>
                      </a:r>
                      <a:r>
                        <a:rPr lang="zh-CN" sz="1400" b="1" kern="100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cs typeface="Times New Roman"/>
                        </a:rPr>
                        <a:t>情节更完整</a:t>
                      </a: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，</a:t>
                      </a:r>
                      <a:r>
                        <a:rPr lang="zh-CN" sz="1400" b="1" kern="100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cs typeface="Times New Roman"/>
                        </a:rPr>
                        <a:t>结构更严密</a:t>
                      </a: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，</a:t>
                      </a:r>
                      <a:r>
                        <a:rPr lang="zh-CN" sz="1400" b="1" kern="100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cs typeface="Times New Roman"/>
                        </a:rPr>
                        <a:t>内容更充实</a:t>
                      </a: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。</a:t>
                      </a:r>
                      <a:endParaRPr lang="zh-CN" sz="14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28900" algn="l"/>
                        </a:tabLst>
                        <a:defRPr/>
                      </a:pPr>
                      <a:r>
                        <a:rPr lang="en-US" sz="1400" b="1" kern="100" dirty="0">
                          <a:effectLst/>
                          <a:latin typeface="Times New Roman"/>
                          <a:cs typeface="Courier New"/>
                        </a:rPr>
                        <a:t>(2)</a:t>
                      </a: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衬托</a:t>
                      </a:r>
                      <a:r>
                        <a:rPr lang="zh-CN" sz="1400" b="1" kern="100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cs typeface="Times New Roman"/>
                        </a:rPr>
                        <a:t>中心人物</a:t>
                      </a: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，</a:t>
                      </a:r>
                      <a:r>
                        <a:rPr lang="zh-CN" sz="1400" b="1" kern="100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cs typeface="Times New Roman"/>
                        </a:rPr>
                        <a:t>丰富情节</a:t>
                      </a: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，</a:t>
                      </a:r>
                      <a:r>
                        <a:rPr lang="zh-CN" sz="1400" b="1" kern="100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cs typeface="Times New Roman"/>
                        </a:rPr>
                        <a:t>深化文章主题</a:t>
                      </a:r>
                      <a:r>
                        <a:rPr lang="zh-CN" sz="1400" b="1" kern="100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  <a:cs typeface="Times New Roman"/>
                        </a:rPr>
                        <a:t>。</a:t>
                      </a:r>
                      <a:r>
                        <a:rPr lang="zh-CN" altLang="en-US" sz="1400" b="1" kern="1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cs typeface="Times New Roman"/>
                        </a:rPr>
                        <a:t>（四循环一读者）</a:t>
                      </a:r>
                      <a:endParaRPr lang="zh-CN" altLang="zh-CN" sz="1400" kern="100" dirty="0" smtClean="0">
                        <a:solidFill>
                          <a:srgbClr val="FF0000"/>
                        </a:solidFill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1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补叙</a:t>
                      </a:r>
                      <a:endParaRPr lang="zh-CN" sz="14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也叫追叙，在行文中用</a:t>
                      </a:r>
                      <a:r>
                        <a:rPr lang="zh-CN" sz="1400" b="1" kern="100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cs typeface="Times New Roman"/>
                        </a:rPr>
                        <a:t>两三句话或一小段话</a:t>
                      </a: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对</a:t>
                      </a:r>
                      <a:r>
                        <a:rPr lang="zh-CN" sz="1400" b="1" kern="100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cs typeface="Times New Roman"/>
                        </a:rPr>
                        <a:t>前边</a:t>
                      </a: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说的人或事做一些</a:t>
                      </a:r>
                      <a:r>
                        <a:rPr lang="zh-CN" sz="1400" b="1" kern="100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cs typeface="Times New Roman"/>
                        </a:rPr>
                        <a:t>补充的交代</a:t>
                      </a: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，</a:t>
                      </a:r>
                      <a:r>
                        <a:rPr lang="zh-CN" sz="1400" b="1" kern="100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cs typeface="Times New Roman"/>
                        </a:rPr>
                        <a:t>补充另一件与之有关的事件</a:t>
                      </a: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，使事件的整个过程更加清晰完整。</a:t>
                      </a:r>
                      <a:endParaRPr lang="zh-CN" sz="14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en-US" sz="1400" b="1" kern="100" dirty="0">
                          <a:effectLst/>
                          <a:latin typeface="Times New Roman"/>
                          <a:cs typeface="Courier New"/>
                        </a:rPr>
                        <a:t>(1)</a:t>
                      </a: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对上文的内容</a:t>
                      </a:r>
                      <a:r>
                        <a:rPr lang="zh-CN" sz="1400" b="1" kern="100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cs typeface="Times New Roman"/>
                        </a:rPr>
                        <a:t>做补充交代，有助于更好地表达主题。</a:t>
                      </a:r>
                      <a:endParaRPr lang="zh-CN" sz="1400" kern="100" dirty="0">
                        <a:solidFill>
                          <a:srgbClr val="0000FF"/>
                        </a:solidFill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en-US" sz="1400" b="1" kern="100" dirty="0">
                          <a:effectLst/>
                          <a:latin typeface="Times New Roman"/>
                          <a:cs typeface="Courier New"/>
                        </a:rPr>
                        <a:t>(2)</a:t>
                      </a: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使文章</a:t>
                      </a:r>
                      <a:r>
                        <a:rPr lang="zh-CN" sz="1400" b="1" kern="100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cs typeface="Times New Roman"/>
                        </a:rPr>
                        <a:t>结构完整</a:t>
                      </a: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，</a:t>
                      </a:r>
                      <a:r>
                        <a:rPr lang="zh-CN" sz="1400" b="1" kern="100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cs typeface="Times New Roman"/>
                        </a:rPr>
                        <a:t>行文跌宕起伏</a:t>
                      </a: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，</a:t>
                      </a:r>
                      <a:r>
                        <a:rPr lang="zh-CN" sz="1400" b="1" kern="100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cs typeface="Times New Roman"/>
                        </a:rPr>
                        <a:t>收到出人意料的效果</a:t>
                      </a:r>
                      <a:r>
                        <a:rPr lang="zh-CN" sz="1400" b="1" kern="100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  <a:cs typeface="Times New Roman"/>
                        </a:rPr>
                        <a:t>。</a:t>
                      </a:r>
                      <a:r>
                        <a:rPr lang="zh-CN" altLang="en-US" sz="1400" b="1" kern="1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cs typeface="Times New Roman"/>
                        </a:rPr>
                        <a:t>（四循环一读者）</a:t>
                      </a:r>
                      <a:endParaRPr lang="zh-CN" sz="1400" kern="100" dirty="0">
                        <a:solidFill>
                          <a:srgbClr val="FF0000"/>
                        </a:solidFill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3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b="1" kern="100">
                          <a:effectLst/>
                          <a:latin typeface="Times New Roman"/>
                          <a:cs typeface="Times New Roman"/>
                        </a:rPr>
                        <a:t>平叙</a:t>
                      </a:r>
                      <a:endParaRPr lang="zh-CN" sz="14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zh-CN" sz="1400" b="1" kern="100">
                          <a:effectLst/>
                          <a:latin typeface="Times New Roman"/>
                          <a:cs typeface="Times New Roman"/>
                        </a:rPr>
                        <a:t>就是平行叙述，即叙述同一时间内不同地点所发生的两件或两件以上的事。通常是先叙一件，再叙一件，常称为</a:t>
                      </a:r>
                      <a:r>
                        <a:rPr lang="en-US" sz="1400" b="1" kern="100">
                          <a:effectLst/>
                          <a:latin typeface="宋体"/>
                          <a:cs typeface="Times New Roman"/>
                        </a:rPr>
                        <a:t>“</a:t>
                      </a:r>
                      <a:r>
                        <a:rPr lang="zh-CN" sz="1400" b="1" kern="100">
                          <a:effectLst/>
                          <a:latin typeface="Times New Roman"/>
                          <a:cs typeface="Times New Roman"/>
                        </a:rPr>
                        <a:t>花开两朵，各表一枝</a:t>
                      </a:r>
                      <a:r>
                        <a:rPr lang="en-US" sz="1400" b="1" kern="100">
                          <a:effectLst/>
                          <a:latin typeface="宋体"/>
                          <a:cs typeface="Times New Roman"/>
                        </a:rPr>
                        <a:t>”</a:t>
                      </a:r>
                      <a:r>
                        <a:rPr lang="zh-CN" sz="1400" b="1" kern="100">
                          <a:effectLst/>
                          <a:latin typeface="Times New Roman"/>
                          <a:cs typeface="Times New Roman"/>
                        </a:rPr>
                        <a:t>，因此又叫作分叙。</a:t>
                      </a:r>
                      <a:endParaRPr lang="zh-CN" sz="14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en-US" sz="1400" b="1" kern="100" dirty="0">
                          <a:effectLst/>
                          <a:latin typeface="Times New Roman"/>
                          <a:cs typeface="Courier New"/>
                        </a:rPr>
                        <a:t>(1)</a:t>
                      </a: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条理清楚，便于了解事情的来龙去脉。</a:t>
                      </a:r>
                      <a:endParaRPr lang="zh-CN" sz="14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628900" algn="l"/>
                        </a:tabLst>
                      </a:pPr>
                      <a:r>
                        <a:rPr lang="en-US" sz="1400" b="1" kern="100" dirty="0">
                          <a:effectLst/>
                          <a:latin typeface="Times New Roman"/>
                          <a:cs typeface="Courier New"/>
                        </a:rPr>
                        <a:t>(2)</a:t>
                      </a:r>
                      <a:r>
                        <a:rPr lang="zh-CN" sz="1400" b="1" kern="100" dirty="0">
                          <a:effectLst/>
                          <a:latin typeface="Times New Roman"/>
                          <a:cs typeface="Times New Roman"/>
                        </a:rPr>
                        <a:t>拓展作品容量。</a:t>
                      </a:r>
                      <a:endParaRPr lang="zh-CN" sz="14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026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补叙</a:t>
            </a:r>
            <a:r>
              <a:rPr lang="zh-CN" altLang="en-US" b="1" dirty="0"/>
              <a:t>与插叙的根本区别在于：</a:t>
            </a:r>
            <a:r>
              <a:rPr lang="zh-CN" altLang="en-US" b="1" dirty="0">
                <a:solidFill>
                  <a:srgbClr val="0000FF"/>
                </a:solidFill>
              </a:rPr>
              <a:t>补叙</a:t>
            </a:r>
            <a:r>
              <a:rPr lang="zh-CN" altLang="en-US" b="1" dirty="0"/>
              <a:t>补入的则是基本事件发展之中的</a:t>
            </a:r>
            <a:r>
              <a:rPr lang="zh-CN" altLang="en-US" b="1" dirty="0">
                <a:solidFill>
                  <a:srgbClr val="0000FF"/>
                </a:solidFill>
              </a:rPr>
              <a:t>有机环节</a:t>
            </a:r>
            <a:r>
              <a:rPr lang="zh-CN" altLang="en-US" b="1" dirty="0"/>
              <a:t>，</a:t>
            </a:r>
            <a:r>
              <a:rPr lang="zh-CN" altLang="en-US" b="1" dirty="0">
                <a:solidFill>
                  <a:srgbClr val="0000FF"/>
                </a:solidFill>
              </a:rPr>
              <a:t>去掉它会影响事件本身的完整性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endParaRPr lang="en-US" altLang="zh-CN" b="1" dirty="0" smtClean="0"/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插叙</a:t>
            </a:r>
            <a:r>
              <a:rPr lang="zh-CN" altLang="en-US" b="1" dirty="0"/>
              <a:t>插入的是</a:t>
            </a:r>
            <a:r>
              <a:rPr lang="zh-CN" altLang="en-US" b="1" dirty="0">
                <a:solidFill>
                  <a:srgbClr val="0000FF"/>
                </a:solidFill>
              </a:rPr>
              <a:t>基本事件之外</a:t>
            </a:r>
            <a:r>
              <a:rPr lang="zh-CN" altLang="en-US" b="1" dirty="0"/>
              <a:t>的有关情况，去掉它</a:t>
            </a:r>
            <a:r>
              <a:rPr lang="zh-CN" altLang="en-US" b="1" dirty="0">
                <a:solidFill>
                  <a:srgbClr val="0000FF"/>
                </a:solidFill>
              </a:rPr>
              <a:t>并不影响事件本身的完整性</a:t>
            </a:r>
            <a:r>
              <a:rPr lang="en-US" altLang="zh-CN" b="1" dirty="0" smtClean="0"/>
              <a:t>;</a:t>
            </a:r>
          </a:p>
          <a:p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/>
              <a:t>此外</a:t>
            </a:r>
            <a:r>
              <a:rPr lang="zh-CN" altLang="en-US" b="1" dirty="0"/>
              <a:t>，</a:t>
            </a:r>
            <a:r>
              <a:rPr lang="zh-CN" altLang="en-US" b="1" dirty="0">
                <a:solidFill>
                  <a:srgbClr val="FF0000"/>
                </a:solidFill>
              </a:rPr>
              <a:t>补叙</a:t>
            </a:r>
            <a:r>
              <a:rPr lang="zh-CN" altLang="en-US" b="1" dirty="0"/>
              <a:t>可以在</a:t>
            </a:r>
            <a:r>
              <a:rPr lang="zh-CN" altLang="en-US" b="1" dirty="0">
                <a:solidFill>
                  <a:srgbClr val="0000FF"/>
                </a:solidFill>
              </a:rPr>
              <a:t>篇中，也可以在篇末</a:t>
            </a:r>
            <a:r>
              <a:rPr lang="zh-CN" altLang="en-US" b="1" dirty="0"/>
              <a:t>，而</a:t>
            </a:r>
            <a:r>
              <a:rPr lang="zh-CN" altLang="en-US" b="1" dirty="0">
                <a:solidFill>
                  <a:srgbClr val="FF0000"/>
                </a:solidFill>
              </a:rPr>
              <a:t>插叙</a:t>
            </a:r>
            <a:r>
              <a:rPr lang="zh-CN" altLang="en-US" b="1" dirty="0">
                <a:solidFill>
                  <a:srgbClr val="0000FF"/>
                </a:solidFill>
              </a:rPr>
              <a:t>只能在篇中，不能在篇末</a:t>
            </a:r>
            <a:r>
              <a:rPr lang="zh-CN" altLang="en-US" b="1" dirty="0"/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581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2400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第一板块：小说的</a:t>
            </a:r>
            <a:r>
              <a:rPr lang="zh-CN" altLang="en-US" sz="2400" b="1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叙述</a:t>
            </a:r>
            <a:r>
              <a:rPr lang="zh-CN" altLang="en-US" sz="2400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技巧</a:t>
            </a:r>
            <a:br>
              <a:rPr lang="zh-CN" altLang="en-US" sz="2400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</a:br>
            <a:r>
              <a:rPr lang="en-US" altLang="zh-CN" sz="2400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——</a:t>
            </a:r>
            <a:r>
              <a:rPr lang="zh-CN" altLang="en-US" sz="2400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怎么讲</a:t>
            </a:r>
            <a:r>
              <a:rPr lang="zh-CN" altLang="en-US" sz="2400" b="1" kern="100" dirty="0" smtClean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故事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96752"/>
            <a:ext cx="8712968" cy="5328592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b="1" kern="100" dirty="0"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二、</a:t>
            </a:r>
            <a:r>
              <a:rPr lang="zh-CN" altLang="en-US" b="1" kern="1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叙述的腔调</a:t>
            </a:r>
            <a:r>
              <a:rPr lang="en-US" altLang="zh-CN" b="1" kern="1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——</a:t>
            </a:r>
            <a:r>
              <a:rPr lang="zh-CN" altLang="en-US" b="1" kern="1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作家</a:t>
            </a:r>
            <a:r>
              <a:rPr lang="zh-CN" altLang="en-US" b="1" kern="1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风格</a:t>
            </a:r>
            <a:endParaRPr lang="en-US" altLang="zh-CN" b="1" dirty="0" smtClean="0">
              <a:solidFill>
                <a:srgbClr val="FF3300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en-US" altLang="zh-CN" b="1" dirty="0" smtClean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en-US" altLang="zh-CN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.</a:t>
            </a:r>
            <a:r>
              <a:rPr lang="zh-CN" altLang="en-US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腔调的背后</a:t>
            </a:r>
            <a:endParaRPr lang="en-US" altLang="zh-CN" b="1" dirty="0">
              <a:solidFill>
                <a:srgbClr val="FF3300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腔调：</a:t>
            </a:r>
            <a:r>
              <a:rPr lang="zh-CN" altLang="en-US" dirty="0">
                <a:latin typeface="黑体" pitchFamily="2" charset="-122"/>
                <a:ea typeface="黑体" pitchFamily="2" charset="-122"/>
              </a:rPr>
              <a:t>说话的声音、语气等。</a:t>
            </a:r>
          </a:p>
          <a:p>
            <a:r>
              <a:rPr lang="zh-CN" altLang="en-US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叙述腔调：</a:t>
            </a:r>
            <a:r>
              <a:rPr lang="zh-CN" altLang="en-US" dirty="0">
                <a:latin typeface="黑体" pitchFamily="2" charset="-122"/>
                <a:ea typeface="黑体" pitchFamily="2" charset="-122"/>
              </a:rPr>
              <a:t>叙述者流露出的</a:t>
            </a:r>
            <a:r>
              <a:rPr lang="zh-CN" altLang="en-US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感情色彩、年龄、性别、身份</a:t>
            </a:r>
            <a:r>
              <a:rPr lang="zh-CN" altLang="en-US" dirty="0">
                <a:latin typeface="黑体" pitchFamily="2" charset="-122"/>
                <a:ea typeface="黑体" pitchFamily="2" charset="-122"/>
              </a:rPr>
              <a:t>等个性化的特征；它或多或少带有作者的</a:t>
            </a:r>
            <a:r>
              <a:rPr lang="zh-CN" altLang="en-US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影子和烙印</a:t>
            </a:r>
            <a:r>
              <a:rPr lang="zh-CN" altLang="en-US" dirty="0">
                <a:latin typeface="黑体" pitchFamily="2" charset="-122"/>
                <a:ea typeface="黑体" pitchFamily="2" charset="-122"/>
              </a:rPr>
              <a:t>，与小说或作者的风格密切相关，甚至可说</a:t>
            </a:r>
            <a:r>
              <a:rPr lang="zh-CN" altLang="en-US" b="1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腔调即风格</a:t>
            </a:r>
            <a:r>
              <a:rPr lang="zh-CN" altLang="en-US" u="sng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。</a:t>
            </a:r>
          </a:p>
          <a:p>
            <a:r>
              <a:rPr lang="zh-CN" altLang="en-US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举例：</a:t>
            </a:r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睿智抒情伍尔芙，内敛深沉海明威，含泪微笑欧</a:t>
            </a:r>
            <a:r>
              <a:rPr lang="en-US" altLang="en-US" dirty="0" smtClean="0">
                <a:latin typeface="黑体" pitchFamily="2" charset="-122"/>
                <a:ea typeface="黑体" pitchFamily="2" charset="-122"/>
              </a:rPr>
              <a:t>·</a:t>
            </a:r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亨利，幽默</a:t>
            </a:r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深刻讽刺是</a:t>
            </a:r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鲁迅，冷峻悲悯属余华，醇厚质朴算金</a:t>
            </a:r>
            <a:r>
              <a:rPr lang="zh-CN" altLang="en-US" dirty="0">
                <a:latin typeface="黑体" pitchFamily="2" charset="-122"/>
                <a:ea typeface="黑体" pitchFamily="2" charset="-122"/>
              </a:rPr>
              <a:t>庸；老舍</a:t>
            </a:r>
            <a:r>
              <a:rPr lang="en-US" altLang="zh-CN" dirty="0"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幽默讽刺</a:t>
            </a:r>
            <a:endParaRPr lang="en-US" altLang="zh-CN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作家</a:t>
            </a:r>
            <a:r>
              <a:rPr lang="zh-CN" altLang="en-US" dirty="0">
                <a:latin typeface="黑体" pitchFamily="2" charset="-122"/>
                <a:ea typeface="黑体" pitchFamily="2" charset="-122"/>
              </a:rPr>
              <a:t>的腔调也不是一成不变的。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49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lang="zh-CN" altLang="en-US" sz="2400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第一板块：小说的</a:t>
            </a:r>
            <a:r>
              <a:rPr lang="zh-CN" altLang="en-US" sz="2400" b="1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叙述</a:t>
            </a:r>
            <a:r>
              <a:rPr lang="zh-CN" altLang="en-US" sz="2400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技巧</a:t>
            </a:r>
            <a:br>
              <a:rPr lang="zh-CN" altLang="en-US" sz="2400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</a:br>
            <a:r>
              <a:rPr lang="en-US" altLang="zh-CN" sz="2400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——</a:t>
            </a:r>
            <a:r>
              <a:rPr lang="zh-CN" altLang="en-US" sz="2400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怎么讲故事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233784"/>
          </a:xfrm>
        </p:spPr>
        <p:txBody>
          <a:bodyPr>
            <a:normAutofit fontScale="92500"/>
          </a:bodyPr>
          <a:lstStyle/>
          <a:p>
            <a:r>
              <a:rPr lang="zh-CN" altLang="en-US" b="1" kern="1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三、叙述</a:t>
            </a:r>
            <a:r>
              <a:rPr lang="zh-CN" altLang="en-US" b="1" kern="1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的节奏（</a:t>
            </a:r>
            <a:r>
              <a:rPr lang="zh-CN" altLang="en-US" b="1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详略、张弛、快慢</a:t>
            </a:r>
            <a:r>
              <a:rPr lang="zh-CN" altLang="en-US" b="1" kern="1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）</a:t>
            </a:r>
            <a:endParaRPr lang="en-US" altLang="zh-CN" b="1" kern="10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0000FF"/>
                </a:solidFill>
              </a:rPr>
              <a:t>加速：次要情节，一笔带过</a:t>
            </a:r>
            <a:r>
              <a:rPr lang="en-US" altLang="zh-CN" b="1" dirty="0">
                <a:solidFill>
                  <a:srgbClr val="0000FF"/>
                </a:solidFill>
              </a:rPr>
              <a:t>: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b="1" dirty="0"/>
              <a:t>           </a:t>
            </a:r>
            <a:r>
              <a:rPr lang="zh-CN" altLang="en-US" b="1" dirty="0">
                <a:solidFill>
                  <a:srgbClr val="FF0000"/>
                </a:solidFill>
              </a:rPr>
              <a:t>加速是“张”</a:t>
            </a:r>
            <a:r>
              <a:rPr lang="zh-CN" altLang="en-US" b="1" dirty="0"/>
              <a:t>，是跳跃，是略写，多用</a:t>
            </a:r>
            <a:r>
              <a:rPr lang="zh-CN" altLang="en-US" b="1" dirty="0">
                <a:solidFill>
                  <a:srgbClr val="FF0000"/>
                </a:solidFill>
              </a:rPr>
              <a:t>叙述手法</a:t>
            </a:r>
            <a:r>
              <a:rPr lang="zh-CN" altLang="en-US" b="1" dirty="0"/>
              <a:t>，读者一般用快速阅读，细细品味。</a:t>
            </a:r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0000FF"/>
                </a:solidFill>
              </a:rPr>
              <a:t>减速：关键情节、精彩之处，浓墨重彩</a:t>
            </a:r>
            <a:r>
              <a:rPr lang="en-US" altLang="zh-CN" b="1" dirty="0">
                <a:solidFill>
                  <a:srgbClr val="0000FF"/>
                </a:solidFill>
              </a:rPr>
              <a:t>: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b="1" dirty="0"/>
              <a:t>           </a:t>
            </a:r>
            <a:r>
              <a:rPr lang="zh-CN" altLang="en-US" b="1" dirty="0" smtClean="0">
                <a:solidFill>
                  <a:srgbClr val="FF0000"/>
                </a:solidFill>
              </a:rPr>
              <a:t>减速</a:t>
            </a:r>
            <a:r>
              <a:rPr lang="zh-CN" altLang="en-US" b="1" dirty="0">
                <a:solidFill>
                  <a:srgbClr val="FF0000"/>
                </a:solidFill>
              </a:rPr>
              <a:t>是“弛”</a:t>
            </a:r>
            <a:r>
              <a:rPr lang="zh-CN" altLang="en-US" b="1" dirty="0"/>
              <a:t>，是慢行，是工笔细描细绘，多用</a:t>
            </a:r>
            <a:r>
              <a:rPr lang="zh-CN" altLang="en-US" b="1" dirty="0">
                <a:solidFill>
                  <a:srgbClr val="FF0000"/>
                </a:solidFill>
              </a:rPr>
              <a:t>描写手法</a:t>
            </a:r>
            <a:r>
              <a:rPr lang="zh-CN" altLang="en-US" b="1" dirty="0"/>
              <a:t>，读者要用慢速阅读，细细品味。</a:t>
            </a:r>
          </a:p>
          <a:p>
            <a:pPr>
              <a:lnSpc>
                <a:spcPct val="90000"/>
              </a:lnSpc>
            </a:pPr>
            <a:r>
              <a:rPr lang="zh-CN" altLang="en-US" b="1" dirty="0" smtClean="0">
                <a:solidFill>
                  <a:srgbClr val="0000FF"/>
                </a:solidFill>
              </a:rPr>
              <a:t>  小说</a:t>
            </a:r>
            <a:r>
              <a:rPr lang="zh-CN" altLang="en-US" b="1" dirty="0">
                <a:solidFill>
                  <a:srgbClr val="0000FF"/>
                </a:solidFill>
              </a:rPr>
              <a:t>的阅读魅力：</a:t>
            </a:r>
            <a:r>
              <a:rPr lang="zh-CN" altLang="en-US" b="1" dirty="0"/>
              <a:t>加速与减速交织，一张一弛，</a:t>
            </a:r>
            <a:r>
              <a:rPr lang="zh-CN" altLang="en-US" b="1" dirty="0">
                <a:solidFill>
                  <a:srgbClr val="FF0000"/>
                </a:solidFill>
              </a:rPr>
              <a:t>跌宕起伏，一波三折</a:t>
            </a:r>
            <a:r>
              <a:rPr lang="zh-CN" altLang="en-US" b="1" dirty="0"/>
              <a:t>。叙述与描写是控制小说速度和营造叙事波澜的法宝。</a:t>
            </a:r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0000FF"/>
                </a:solidFill>
              </a:rPr>
              <a:t>注意：</a:t>
            </a:r>
            <a:r>
              <a:rPr lang="zh-CN" altLang="en-US" b="1" dirty="0">
                <a:solidFill>
                  <a:srgbClr val="FF0000"/>
                </a:solidFill>
              </a:rPr>
              <a:t>这一技巧也是我们写好记叙文的法宝！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017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>
            <a:spLocks/>
          </p:cNvSpPr>
          <p:nvPr/>
        </p:nvSpPr>
        <p:spPr>
          <a:xfrm>
            <a:off x="179512" y="764704"/>
            <a:ext cx="8784976" cy="6093296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ß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Þ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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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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 smtClean="0">
                <a:solidFill>
                  <a:srgbClr val="FF0000"/>
                </a:solidFill>
              </a:rPr>
              <a:t>一、情节结构：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en-US" altLang="zh-CN" b="1" dirty="0" smtClean="0"/>
              <a:t>1.</a:t>
            </a:r>
            <a:r>
              <a:rPr lang="zh-CN" altLang="en-US" b="1" dirty="0" smtClean="0">
                <a:solidFill>
                  <a:srgbClr val="FF0000"/>
                </a:solidFill>
              </a:rPr>
              <a:t>推动</a:t>
            </a:r>
            <a:r>
              <a:rPr lang="zh-CN" altLang="en-US" b="1" dirty="0" smtClean="0"/>
              <a:t>情节发展。 </a:t>
            </a:r>
            <a:r>
              <a:rPr lang="en-US" altLang="zh-CN" b="1" dirty="0" smtClean="0"/>
              <a:t>——</a:t>
            </a:r>
            <a:r>
              <a:rPr lang="zh-CN" altLang="en-US" b="1" dirty="0" smtClean="0">
                <a:solidFill>
                  <a:srgbClr val="0000FF"/>
                </a:solidFill>
              </a:rPr>
              <a:t>（推动）</a:t>
            </a:r>
          </a:p>
          <a:p>
            <a:r>
              <a:rPr lang="en-US" altLang="zh-CN" b="1" dirty="0" smtClean="0"/>
              <a:t>2.</a:t>
            </a:r>
            <a:r>
              <a:rPr lang="zh-CN" altLang="en-US" b="1" dirty="0" smtClean="0"/>
              <a:t>将情节</a:t>
            </a:r>
            <a:r>
              <a:rPr lang="zh-CN" altLang="en-US" b="1" dirty="0" smtClean="0">
                <a:solidFill>
                  <a:srgbClr val="FF0000"/>
                </a:solidFill>
              </a:rPr>
              <a:t>串联</a:t>
            </a:r>
            <a:r>
              <a:rPr lang="zh-CN" altLang="en-US" b="1" dirty="0" smtClean="0"/>
              <a:t>，使情节</a:t>
            </a:r>
            <a:r>
              <a:rPr lang="zh-CN" altLang="en-US" b="1" dirty="0" smtClean="0">
                <a:solidFill>
                  <a:srgbClr val="FF0000"/>
                </a:solidFill>
              </a:rPr>
              <a:t>发展更加连贯</a:t>
            </a:r>
            <a:r>
              <a:rPr lang="zh-CN" altLang="en-US" b="1" dirty="0" smtClean="0"/>
              <a:t>，使行文更</a:t>
            </a:r>
            <a:r>
              <a:rPr lang="zh-CN" altLang="en-US" b="1" dirty="0" smtClean="0">
                <a:solidFill>
                  <a:srgbClr val="FF0000"/>
                </a:solidFill>
              </a:rPr>
              <a:t>紧凑集中</a:t>
            </a:r>
            <a:r>
              <a:rPr lang="zh-CN" altLang="en-US" b="1" dirty="0" smtClean="0"/>
              <a:t>。 </a:t>
            </a:r>
            <a:r>
              <a:rPr lang="en-US" altLang="zh-CN" b="1" dirty="0" smtClean="0"/>
              <a:t>——</a:t>
            </a:r>
            <a:r>
              <a:rPr lang="zh-CN" altLang="en-US" b="1" dirty="0" smtClean="0"/>
              <a:t>（</a:t>
            </a:r>
            <a:r>
              <a:rPr lang="zh-CN" altLang="en-US" b="1" dirty="0" smtClean="0">
                <a:solidFill>
                  <a:srgbClr val="0000FF"/>
                </a:solidFill>
              </a:rPr>
              <a:t>串联、集中）</a:t>
            </a:r>
            <a:endParaRPr lang="en-US" altLang="zh-CN" b="1" dirty="0" smtClean="0">
              <a:solidFill>
                <a:srgbClr val="0000FF"/>
              </a:solidFill>
            </a:endParaRPr>
          </a:p>
          <a:p>
            <a:r>
              <a:rPr lang="en-US" altLang="zh-CN" b="1" dirty="0" smtClean="0"/>
              <a:t>3.</a:t>
            </a:r>
            <a:r>
              <a:rPr lang="zh-CN" altLang="en-US" b="1" dirty="0" smtClean="0"/>
              <a:t>使情节更</a:t>
            </a:r>
            <a:r>
              <a:rPr lang="zh-CN" altLang="en-US" b="1" dirty="0" smtClean="0">
                <a:solidFill>
                  <a:srgbClr val="FF0000"/>
                </a:solidFill>
              </a:rPr>
              <a:t>丰富完整</a:t>
            </a:r>
            <a:r>
              <a:rPr lang="zh-CN" altLang="en-US" b="1" dirty="0" smtClean="0"/>
              <a:t>。</a:t>
            </a:r>
            <a:r>
              <a:rPr lang="en-US" altLang="zh-CN" b="1" dirty="0" smtClean="0"/>
              <a:t>——</a:t>
            </a:r>
            <a:r>
              <a:rPr lang="zh-CN" altLang="en-US" b="1" dirty="0" smtClean="0">
                <a:solidFill>
                  <a:srgbClr val="0000FF"/>
                </a:solidFill>
              </a:rPr>
              <a:t>（丰富完整</a:t>
            </a:r>
            <a:r>
              <a:rPr lang="zh-CN" altLang="en-US" b="1" dirty="0" smtClean="0"/>
              <a:t>） </a:t>
            </a:r>
          </a:p>
          <a:p>
            <a:r>
              <a:rPr lang="en-US" altLang="zh-CN" b="1" dirty="0" smtClean="0"/>
              <a:t>4.</a:t>
            </a:r>
            <a:r>
              <a:rPr lang="zh-CN" altLang="en-US" b="1" dirty="0" smtClean="0"/>
              <a:t> 使故事</a:t>
            </a:r>
            <a:r>
              <a:rPr lang="zh-CN" altLang="en-US" b="1" dirty="0" smtClean="0">
                <a:solidFill>
                  <a:srgbClr val="FF0000"/>
                </a:solidFill>
              </a:rPr>
              <a:t>发展</a:t>
            </a:r>
            <a:r>
              <a:rPr lang="zh-CN" altLang="en-US" b="1" dirty="0" smtClean="0">
                <a:solidFill>
                  <a:srgbClr val="0000FF"/>
                </a:solidFill>
              </a:rPr>
              <a:t>一波三折</a:t>
            </a:r>
            <a:r>
              <a:rPr lang="zh-CN" altLang="en-US" b="1" dirty="0" smtClean="0"/>
              <a:t>、</a:t>
            </a:r>
            <a:r>
              <a:rPr lang="zh-CN" altLang="en-US" b="1" dirty="0" smtClean="0">
                <a:solidFill>
                  <a:srgbClr val="0000FF"/>
                </a:solidFill>
              </a:rPr>
              <a:t>波澜起伏</a:t>
            </a:r>
            <a:r>
              <a:rPr lang="zh-CN" altLang="en-US" b="1" dirty="0" smtClean="0">
                <a:solidFill>
                  <a:srgbClr val="FF0000"/>
                </a:solidFill>
              </a:rPr>
              <a:t>，富有</a:t>
            </a:r>
            <a:r>
              <a:rPr lang="zh-CN" altLang="en-US" b="1" dirty="0" smtClean="0">
                <a:solidFill>
                  <a:srgbClr val="0000FF"/>
                </a:solidFill>
              </a:rPr>
              <a:t>戏剧性</a:t>
            </a:r>
            <a:r>
              <a:rPr lang="zh-CN" altLang="en-US" b="1" dirty="0" smtClean="0"/>
              <a:t>。 </a:t>
            </a:r>
          </a:p>
          <a:p>
            <a:r>
              <a:rPr lang="en-US" altLang="zh-CN" b="1" dirty="0" smtClean="0"/>
              <a:t>5.</a:t>
            </a:r>
            <a:r>
              <a:rPr lang="zh-CN" altLang="en-US" b="1" dirty="0" smtClean="0"/>
              <a:t>为后文做</a:t>
            </a:r>
            <a:r>
              <a:rPr lang="zh-CN" altLang="en-US" b="1" dirty="0" smtClean="0">
                <a:solidFill>
                  <a:srgbClr val="0000FF"/>
                </a:solidFill>
              </a:rPr>
              <a:t>铺垫</a:t>
            </a:r>
            <a:r>
              <a:rPr lang="zh-CN" altLang="en-US" b="1" dirty="0" smtClean="0"/>
              <a:t>，埋</a:t>
            </a:r>
            <a:r>
              <a:rPr lang="zh-CN" altLang="en-US" b="1" dirty="0" smtClean="0">
                <a:solidFill>
                  <a:srgbClr val="0000FF"/>
                </a:solidFill>
              </a:rPr>
              <a:t>伏笔</a:t>
            </a:r>
            <a:r>
              <a:rPr lang="zh-CN" altLang="en-US" b="1" dirty="0" smtClean="0"/>
              <a:t>。层层铺垫，层层</a:t>
            </a:r>
            <a:r>
              <a:rPr lang="zh-CN" altLang="en-US" b="1" dirty="0" smtClean="0">
                <a:solidFill>
                  <a:srgbClr val="0000FF"/>
                </a:solidFill>
              </a:rPr>
              <a:t>推进</a:t>
            </a:r>
            <a:r>
              <a:rPr lang="zh-CN" altLang="en-US" b="1" dirty="0" smtClean="0"/>
              <a:t>。</a:t>
            </a:r>
            <a:r>
              <a:rPr lang="zh-CN" altLang="en-US" b="1" dirty="0" smtClean="0">
                <a:solidFill>
                  <a:srgbClr val="0000FF"/>
                </a:solidFill>
              </a:rPr>
              <a:t>照应</a:t>
            </a:r>
            <a:r>
              <a:rPr lang="zh-CN" altLang="en-US" b="1" dirty="0" smtClean="0"/>
              <a:t>开头、标题。  </a:t>
            </a: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二、艺术效果（读者感受）</a:t>
            </a:r>
            <a:r>
              <a:rPr lang="zh-CN" altLang="en-US" b="1" dirty="0" smtClean="0"/>
              <a:t>：</a:t>
            </a:r>
            <a:endParaRPr lang="en-US" altLang="zh-CN" b="1" dirty="0" smtClean="0"/>
          </a:p>
          <a:p>
            <a:r>
              <a:rPr lang="en-US" altLang="zh-CN" b="1" dirty="0" smtClean="0"/>
              <a:t>1.</a:t>
            </a:r>
            <a:r>
              <a:rPr lang="zh-CN" altLang="en-US" b="1" dirty="0" smtClean="0">
                <a:solidFill>
                  <a:srgbClr val="0000FF"/>
                </a:solidFill>
              </a:rPr>
              <a:t>设置悬念，营造神秘氛围</a:t>
            </a:r>
            <a:r>
              <a:rPr lang="zh-CN" altLang="en-US" b="1" dirty="0" smtClean="0"/>
              <a:t>，</a:t>
            </a:r>
            <a:r>
              <a:rPr lang="zh-CN" altLang="en-US" b="1" dirty="0" smtClean="0">
                <a:solidFill>
                  <a:srgbClr val="FF0000"/>
                </a:solidFill>
              </a:rPr>
              <a:t>吸引读者阅读兴趣</a:t>
            </a:r>
            <a:r>
              <a:rPr lang="zh-CN" altLang="en-US" b="1" dirty="0" smtClean="0"/>
              <a:t>。</a:t>
            </a:r>
            <a:r>
              <a:rPr lang="en-US" altLang="zh-CN" b="1" dirty="0" smtClean="0"/>
              <a:t>——</a:t>
            </a:r>
            <a:r>
              <a:rPr lang="zh-CN" altLang="en-US" b="1" dirty="0" smtClean="0"/>
              <a:t>（</a:t>
            </a:r>
            <a:r>
              <a:rPr lang="zh-CN" altLang="en-US" b="1" dirty="0" smtClean="0">
                <a:solidFill>
                  <a:srgbClr val="0000FF"/>
                </a:solidFill>
              </a:rPr>
              <a:t>悬念</a:t>
            </a:r>
            <a:r>
              <a:rPr lang="en-US" altLang="zh-CN" b="1" dirty="0" smtClean="0">
                <a:solidFill>
                  <a:srgbClr val="0000FF"/>
                </a:solidFill>
              </a:rPr>
              <a:t>——</a:t>
            </a:r>
            <a:r>
              <a:rPr lang="zh-CN" altLang="en-US" b="1" dirty="0" smtClean="0">
                <a:solidFill>
                  <a:srgbClr val="0000FF"/>
                </a:solidFill>
              </a:rPr>
              <a:t>神秘、兴趣）</a:t>
            </a:r>
            <a:endParaRPr lang="en-US" altLang="zh-CN" b="1" dirty="0" smtClean="0">
              <a:solidFill>
                <a:srgbClr val="0000FF"/>
              </a:solidFill>
            </a:endParaRPr>
          </a:p>
          <a:p>
            <a:r>
              <a:rPr lang="en-US" altLang="zh-CN" b="1" dirty="0" smtClean="0"/>
              <a:t>2.</a:t>
            </a:r>
            <a:r>
              <a:rPr lang="zh-CN" altLang="en-US" b="1" dirty="0" smtClean="0">
                <a:solidFill>
                  <a:srgbClr val="0000FF"/>
                </a:solidFill>
              </a:rPr>
              <a:t>留下空白</a:t>
            </a:r>
            <a:r>
              <a:rPr lang="zh-CN" altLang="en-US" b="1" dirty="0" smtClean="0"/>
              <a:t>，给读者</a:t>
            </a:r>
            <a:r>
              <a:rPr lang="zh-CN" altLang="en-US" b="1" dirty="0" smtClean="0">
                <a:solidFill>
                  <a:srgbClr val="FF0000"/>
                </a:solidFill>
              </a:rPr>
              <a:t>留下想象空间</a:t>
            </a:r>
            <a:r>
              <a:rPr lang="zh-CN" altLang="en-US" b="1" dirty="0" smtClean="0"/>
              <a:t>。</a:t>
            </a:r>
            <a:r>
              <a:rPr lang="en-US" altLang="zh-CN" b="1" dirty="0" smtClean="0"/>
              <a:t>——</a:t>
            </a:r>
            <a:r>
              <a:rPr lang="zh-CN" altLang="en-US" b="1" dirty="0" smtClean="0">
                <a:solidFill>
                  <a:srgbClr val="0000FF"/>
                </a:solidFill>
              </a:rPr>
              <a:t>（空白</a:t>
            </a:r>
            <a:r>
              <a:rPr lang="en-US" altLang="zh-CN" b="1" dirty="0" smtClean="0">
                <a:solidFill>
                  <a:srgbClr val="0000FF"/>
                </a:solidFill>
              </a:rPr>
              <a:t>——</a:t>
            </a:r>
            <a:r>
              <a:rPr lang="zh-CN" altLang="en-US" b="1" dirty="0" smtClean="0">
                <a:solidFill>
                  <a:srgbClr val="0000FF"/>
                </a:solidFill>
              </a:rPr>
              <a:t>想象）</a:t>
            </a:r>
            <a:r>
              <a:rPr lang="zh-CN" altLang="en-US" b="1" dirty="0" smtClean="0"/>
              <a:t> </a:t>
            </a:r>
          </a:p>
          <a:p>
            <a:r>
              <a:rPr lang="en-US" altLang="zh-CN" b="1" dirty="0" smtClean="0"/>
              <a:t>3.</a:t>
            </a:r>
            <a:r>
              <a:rPr lang="zh-CN" altLang="en-US" b="1" dirty="0" smtClean="0"/>
              <a:t>使故事</a:t>
            </a:r>
            <a:r>
              <a:rPr lang="zh-CN" altLang="en-US" b="1" dirty="0" smtClean="0">
                <a:solidFill>
                  <a:srgbClr val="0000FF"/>
                </a:solidFill>
              </a:rPr>
              <a:t>真实可信</a:t>
            </a:r>
            <a:r>
              <a:rPr lang="zh-CN" altLang="en-US" b="1" dirty="0" smtClean="0"/>
              <a:t>，使艺术</a:t>
            </a:r>
            <a:r>
              <a:rPr lang="zh-CN" altLang="en-US" b="1" dirty="0" smtClean="0">
                <a:solidFill>
                  <a:srgbClr val="0000FF"/>
                </a:solidFill>
              </a:rPr>
              <a:t>描写更真实</a:t>
            </a:r>
            <a:r>
              <a:rPr lang="zh-CN" altLang="en-US" b="1" dirty="0" smtClean="0"/>
              <a:t>，</a:t>
            </a:r>
            <a:r>
              <a:rPr lang="zh-CN" altLang="en-US" b="1" dirty="0" smtClean="0">
                <a:solidFill>
                  <a:srgbClr val="FF0000"/>
                </a:solidFill>
              </a:rPr>
              <a:t>让读者感同身受</a:t>
            </a:r>
            <a:r>
              <a:rPr lang="zh-CN" altLang="en-US" b="1" dirty="0" smtClean="0"/>
              <a:t>。</a:t>
            </a:r>
            <a:r>
              <a:rPr lang="en-US" altLang="zh-CN" b="1" dirty="0" smtClean="0"/>
              <a:t>——</a:t>
            </a:r>
            <a:r>
              <a:rPr lang="zh-CN" altLang="en-US" b="1" dirty="0" smtClean="0">
                <a:solidFill>
                  <a:srgbClr val="0000FF"/>
                </a:solidFill>
              </a:rPr>
              <a:t>（真实</a:t>
            </a:r>
            <a:r>
              <a:rPr lang="en-US" altLang="zh-CN" b="1" dirty="0" smtClean="0">
                <a:solidFill>
                  <a:srgbClr val="0000FF"/>
                </a:solidFill>
              </a:rPr>
              <a:t>——</a:t>
            </a:r>
            <a:r>
              <a:rPr lang="zh-CN" altLang="en-US" b="1" dirty="0" smtClean="0">
                <a:solidFill>
                  <a:srgbClr val="0000FF"/>
                </a:solidFill>
              </a:rPr>
              <a:t>感同身受）</a:t>
            </a:r>
            <a:endParaRPr lang="en-US" altLang="zh-CN" b="1" dirty="0" smtClean="0">
              <a:solidFill>
                <a:srgbClr val="0000FF"/>
              </a:solidFill>
            </a:endParaRPr>
          </a:p>
          <a:p>
            <a:pPr marL="0" indent="0">
              <a:buFont typeface="Wingdings 2"/>
              <a:buNone/>
            </a:pPr>
            <a:r>
              <a:rPr lang="en-US" altLang="zh-CN" b="1" dirty="0" smtClean="0"/>
              <a:t>   </a:t>
            </a:r>
            <a:r>
              <a:rPr lang="zh-CN" altLang="en-US" b="1" dirty="0" smtClean="0"/>
              <a:t> </a:t>
            </a:r>
            <a:r>
              <a:rPr lang="en-US" altLang="zh-CN" b="1" dirty="0" smtClean="0"/>
              <a:t>4.</a:t>
            </a:r>
            <a:r>
              <a:rPr lang="zh-CN" altLang="en-US" b="1" dirty="0" smtClean="0">
                <a:solidFill>
                  <a:srgbClr val="0000FF"/>
                </a:solidFill>
              </a:rPr>
              <a:t>富有趣味，富有诗意美，富有艺术张力</a:t>
            </a:r>
            <a:r>
              <a:rPr lang="zh-CN" altLang="en-US" b="1" dirty="0" smtClean="0"/>
              <a:t>，让</a:t>
            </a:r>
            <a:r>
              <a:rPr lang="zh-CN" altLang="en-US" b="1" dirty="0" smtClean="0">
                <a:solidFill>
                  <a:srgbClr val="FF0000"/>
                </a:solidFill>
              </a:rPr>
              <a:t>读者回味无穷</a:t>
            </a:r>
            <a:r>
              <a:rPr lang="zh-CN" altLang="en-US" b="1" dirty="0" smtClean="0"/>
              <a:t>。 </a:t>
            </a:r>
            <a:r>
              <a:rPr lang="en-US" altLang="zh-CN" b="1" dirty="0" smtClean="0"/>
              <a:t>——</a:t>
            </a:r>
            <a:r>
              <a:rPr lang="zh-CN" altLang="en-US" b="1" dirty="0" smtClean="0"/>
              <a:t>（</a:t>
            </a:r>
            <a:r>
              <a:rPr lang="zh-CN" altLang="en-US" b="1" dirty="0" smtClean="0">
                <a:solidFill>
                  <a:srgbClr val="0000FF"/>
                </a:solidFill>
              </a:rPr>
              <a:t>诗意、张力、趣味</a:t>
            </a:r>
            <a:r>
              <a:rPr lang="en-US" altLang="zh-CN" b="1" dirty="0" smtClean="0">
                <a:solidFill>
                  <a:srgbClr val="0000FF"/>
                </a:solidFill>
              </a:rPr>
              <a:t>——</a:t>
            </a:r>
            <a:r>
              <a:rPr lang="zh-CN" altLang="en-US" b="1" dirty="0" smtClean="0">
                <a:solidFill>
                  <a:srgbClr val="0000FF"/>
                </a:solidFill>
              </a:rPr>
              <a:t>回味</a:t>
            </a:r>
            <a:r>
              <a:rPr lang="zh-CN" altLang="en-US" b="1" dirty="0" smtClean="0"/>
              <a:t> ）</a:t>
            </a: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三、人物塑造：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en-US" altLang="zh-CN" b="1" dirty="0" smtClean="0"/>
              <a:t>1.</a:t>
            </a:r>
            <a:r>
              <a:rPr lang="zh-CN" altLang="en-US" b="1" dirty="0" smtClean="0"/>
              <a:t>使人物</a:t>
            </a:r>
            <a:r>
              <a:rPr lang="zh-CN" altLang="en-US" b="1" dirty="0" smtClean="0">
                <a:solidFill>
                  <a:srgbClr val="0000FF"/>
                </a:solidFill>
              </a:rPr>
              <a:t>形象</a:t>
            </a:r>
            <a:r>
              <a:rPr lang="zh-CN" altLang="en-US" b="1" dirty="0" smtClean="0">
                <a:solidFill>
                  <a:srgbClr val="FF0000"/>
                </a:solidFill>
              </a:rPr>
              <a:t>更真实、接地气</a:t>
            </a:r>
            <a:r>
              <a:rPr lang="zh-CN" altLang="en-US" b="1" dirty="0" smtClean="0"/>
              <a:t>         </a:t>
            </a:r>
            <a:r>
              <a:rPr lang="en-US" altLang="zh-CN" b="1" dirty="0" smtClean="0"/>
              <a:t>——</a:t>
            </a:r>
            <a:r>
              <a:rPr lang="zh-CN" altLang="en-US" b="1" dirty="0" smtClean="0">
                <a:solidFill>
                  <a:srgbClr val="0000FF"/>
                </a:solidFill>
              </a:rPr>
              <a:t>（真实）</a:t>
            </a:r>
            <a:endParaRPr lang="en-US" altLang="zh-CN" b="1" dirty="0" smtClean="0">
              <a:solidFill>
                <a:srgbClr val="0000FF"/>
              </a:solidFill>
            </a:endParaRPr>
          </a:p>
          <a:p>
            <a:r>
              <a:rPr lang="en-US" altLang="zh-CN" b="1" dirty="0" smtClean="0"/>
              <a:t>2.</a:t>
            </a:r>
            <a:r>
              <a:rPr lang="zh-CN" altLang="en-US" b="1" dirty="0" smtClean="0"/>
              <a:t>使人物</a:t>
            </a:r>
            <a:r>
              <a:rPr lang="zh-CN" altLang="en-US" b="1" dirty="0" smtClean="0">
                <a:solidFill>
                  <a:srgbClr val="0000FF"/>
                </a:solidFill>
              </a:rPr>
              <a:t>形象</a:t>
            </a:r>
            <a:r>
              <a:rPr lang="zh-CN" altLang="en-US" b="1" dirty="0" smtClean="0">
                <a:solidFill>
                  <a:srgbClr val="FF0000"/>
                </a:solidFill>
              </a:rPr>
              <a:t>更饱满立体                </a:t>
            </a:r>
            <a:r>
              <a:rPr lang="en-US" altLang="zh-CN" b="1" dirty="0" smtClean="0">
                <a:solidFill>
                  <a:srgbClr val="FF0000"/>
                </a:solidFill>
              </a:rPr>
              <a:t>——</a:t>
            </a:r>
            <a:r>
              <a:rPr lang="zh-CN" altLang="en-US" b="1" dirty="0" smtClean="0">
                <a:solidFill>
                  <a:srgbClr val="FF0000"/>
                </a:solidFill>
              </a:rPr>
              <a:t>（</a:t>
            </a:r>
            <a:r>
              <a:rPr lang="zh-CN" altLang="en-US" sz="3300" b="1" dirty="0" smtClean="0">
                <a:solidFill>
                  <a:srgbClr val="0000FF"/>
                </a:solidFill>
              </a:rPr>
              <a:t>饱满、立体</a:t>
            </a:r>
            <a:r>
              <a:rPr lang="zh-CN" altLang="en-US" b="1" dirty="0" smtClean="0">
                <a:solidFill>
                  <a:srgbClr val="FF0000"/>
                </a:solidFill>
              </a:rPr>
              <a:t>）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en-US" altLang="zh-CN" b="1" dirty="0" smtClean="0"/>
              <a:t>3.</a:t>
            </a:r>
            <a:r>
              <a:rPr lang="zh-CN" altLang="en-US" b="1" dirty="0" smtClean="0"/>
              <a:t>使人物</a:t>
            </a:r>
            <a:r>
              <a:rPr lang="zh-CN" altLang="en-US" b="1" dirty="0" smtClean="0">
                <a:solidFill>
                  <a:srgbClr val="0000FF"/>
                </a:solidFill>
              </a:rPr>
              <a:t>特征</a:t>
            </a:r>
            <a:r>
              <a:rPr lang="zh-CN" altLang="en-US" b="1" dirty="0" smtClean="0">
                <a:solidFill>
                  <a:srgbClr val="FF0000"/>
                </a:solidFill>
              </a:rPr>
              <a:t>更鲜明生动</a:t>
            </a:r>
            <a:r>
              <a:rPr lang="zh-CN" altLang="en-US" b="1" dirty="0" smtClean="0"/>
              <a:t>                 </a:t>
            </a:r>
            <a:r>
              <a:rPr lang="en-US" altLang="zh-CN" b="1" dirty="0" smtClean="0"/>
              <a:t>——</a:t>
            </a:r>
            <a:r>
              <a:rPr lang="zh-CN" altLang="en-US" b="1" dirty="0" smtClean="0"/>
              <a:t>（</a:t>
            </a:r>
            <a:r>
              <a:rPr lang="zh-CN" altLang="en-US" sz="3300" b="1" dirty="0" smtClean="0">
                <a:solidFill>
                  <a:srgbClr val="0000FF"/>
                </a:solidFill>
              </a:rPr>
              <a:t>鲜明、生动</a:t>
            </a:r>
            <a:r>
              <a:rPr lang="zh-CN" altLang="en-US" b="1" dirty="0" smtClean="0"/>
              <a:t>）</a:t>
            </a:r>
          </a:p>
          <a:p>
            <a:r>
              <a:rPr lang="en-US" altLang="zh-CN" b="1" dirty="0" smtClean="0"/>
              <a:t>4.</a:t>
            </a:r>
            <a:r>
              <a:rPr lang="zh-CN" altLang="en-US" b="1" dirty="0" smtClean="0"/>
              <a:t>有助于</a:t>
            </a:r>
            <a:r>
              <a:rPr lang="zh-CN" altLang="en-US" b="1" dirty="0" smtClean="0">
                <a:solidFill>
                  <a:srgbClr val="FF0000"/>
                </a:solidFill>
              </a:rPr>
              <a:t>烘托人物心理、体现人物的感情</a:t>
            </a:r>
            <a:r>
              <a:rPr lang="zh-CN" altLang="en-US" b="1" dirty="0" smtClean="0"/>
              <a:t>  </a:t>
            </a:r>
            <a:r>
              <a:rPr lang="en-US" altLang="zh-CN" b="1" dirty="0" smtClean="0"/>
              <a:t>——</a:t>
            </a:r>
            <a:r>
              <a:rPr lang="zh-CN" altLang="en-US" b="1" dirty="0" smtClean="0"/>
              <a:t>（</a:t>
            </a:r>
            <a:r>
              <a:rPr lang="zh-CN" altLang="en-US" sz="3300" b="1" dirty="0" smtClean="0">
                <a:solidFill>
                  <a:srgbClr val="0000FF"/>
                </a:solidFill>
              </a:rPr>
              <a:t>烘托心理、体现感情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四、环境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en-US" altLang="zh-CN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1.</a:t>
            </a:r>
            <a:r>
              <a:rPr lang="zh-CN" altLang="en-US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营造氛围、折射时代社会特征</a:t>
            </a:r>
            <a:endParaRPr lang="zh-CN" altLang="en-US" b="1" dirty="0" smtClean="0"/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五、主旨：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en-US" altLang="zh-CN" b="1" dirty="0" smtClean="0"/>
              <a:t>1.</a:t>
            </a:r>
            <a:r>
              <a:rPr lang="zh-CN" altLang="en-US" b="1" dirty="0" smtClean="0"/>
              <a:t>有助于</a:t>
            </a:r>
            <a:r>
              <a:rPr lang="zh-CN" altLang="en-US" b="1" dirty="0" smtClean="0">
                <a:solidFill>
                  <a:srgbClr val="FF0000"/>
                </a:solidFill>
              </a:rPr>
              <a:t>凸显（揭示）、深化、丰富</a:t>
            </a:r>
            <a:r>
              <a:rPr lang="zh-CN" altLang="en-US" b="1" dirty="0" smtClean="0"/>
              <a:t>小说主题 </a:t>
            </a:r>
            <a:endParaRPr lang="zh-CN" altLang="en-US" b="1" dirty="0"/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899592" y="332656"/>
            <a:ext cx="7219800" cy="576064"/>
          </a:xfrm>
          <a:prstGeom prst="rect">
            <a:avLst/>
          </a:prstGeom>
        </p:spPr>
        <p:txBody>
          <a:bodyPr>
            <a:normAutofit fontScale="82500" lnSpcReduction="20000"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zh-CN" altLang="en-US" dirty="0" smtClean="0"/>
              <a:t>作用类的术语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41535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第一板块：小说的</a:t>
            </a:r>
            <a:r>
              <a:rPr lang="zh-CN" altLang="en-US" b="1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叙述</a:t>
            </a:r>
            <a: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技巧</a:t>
            </a:r>
            <a:b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</a:br>
            <a:r>
              <a:rPr lang="en-US" altLang="zh-CN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——</a:t>
            </a:r>
            <a: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怎么讲故事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en-US" b="1" kern="1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四、叙述</a:t>
            </a:r>
            <a:r>
              <a:rPr lang="zh-CN" altLang="en-US" b="1" kern="1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的频率</a:t>
            </a:r>
            <a:r>
              <a:rPr lang="en-US" altLang="zh-CN" b="1" kern="1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en-US" b="1" kern="1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重复与</a:t>
            </a:r>
            <a:r>
              <a:rPr lang="zh-CN" altLang="en-US" b="1" kern="1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变化</a:t>
            </a:r>
            <a:endParaRPr lang="en-US" altLang="zh-CN" b="1" kern="10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r>
              <a:rPr lang="zh-CN" altLang="en-US" dirty="0">
                <a:latin typeface="方正粗黑宋简体" pitchFamily="2" charset="-122"/>
                <a:ea typeface="方正粗黑宋简体" pitchFamily="2" charset="-122"/>
              </a:rPr>
              <a:t>叙述手法之重复与变化</a:t>
            </a:r>
          </a:p>
          <a:p>
            <a:r>
              <a:rPr lang="zh-CN" altLang="en-US" dirty="0">
                <a:solidFill>
                  <a:srgbClr val="FF0066"/>
                </a:solidFill>
                <a:latin typeface="方正粗黑宋简体" pitchFamily="2" charset="-122"/>
                <a:ea typeface="方正粗黑宋简体" pitchFamily="2" charset="-122"/>
              </a:rPr>
              <a:t>重复</a:t>
            </a:r>
            <a:r>
              <a:rPr lang="en-US" altLang="zh-CN" dirty="0">
                <a:latin typeface="方正粗黑宋简体" pitchFamily="2" charset="-122"/>
                <a:ea typeface="方正粗黑宋简体" pitchFamily="2" charset="-122"/>
              </a:rPr>
              <a:t>:</a:t>
            </a:r>
            <a:r>
              <a:rPr lang="zh-CN" altLang="en-US" dirty="0">
                <a:solidFill>
                  <a:srgbClr val="0000FF"/>
                </a:solidFill>
                <a:latin typeface="方正粗黑宋简体" pitchFamily="2" charset="-122"/>
                <a:ea typeface="方正粗黑宋简体" pitchFamily="2" charset="-122"/>
              </a:rPr>
              <a:t>强调和突出</a:t>
            </a:r>
            <a:r>
              <a:rPr lang="zh-CN" altLang="en-US" dirty="0">
                <a:latin typeface="方正粗黑宋简体" pitchFamily="2" charset="-122"/>
                <a:ea typeface="方正粗黑宋简体" pitchFamily="2" charset="-122"/>
              </a:rPr>
              <a:t>某种</a:t>
            </a:r>
            <a:r>
              <a:rPr lang="zh-CN" altLang="en-US" dirty="0">
                <a:solidFill>
                  <a:srgbClr val="00B0F0"/>
                </a:solidFill>
                <a:latin typeface="方正粗黑宋简体" pitchFamily="2" charset="-122"/>
                <a:ea typeface="方正粗黑宋简体" pitchFamily="2" charset="-122"/>
              </a:rPr>
              <a:t>特殊的意义</a:t>
            </a:r>
          </a:p>
          <a:p>
            <a:r>
              <a:rPr lang="zh-CN" altLang="en-US" dirty="0">
                <a:solidFill>
                  <a:srgbClr val="FF0066"/>
                </a:solidFill>
                <a:latin typeface="方正粗黑宋简体" pitchFamily="2" charset="-122"/>
                <a:ea typeface="方正粗黑宋简体" pitchFamily="2" charset="-122"/>
              </a:rPr>
              <a:t>重复中的变化</a:t>
            </a:r>
            <a:r>
              <a:rPr lang="en-US" altLang="zh-CN" dirty="0">
                <a:latin typeface="方正粗黑宋简体" pitchFamily="2" charset="-122"/>
                <a:ea typeface="方正粗黑宋简体" pitchFamily="2" charset="-122"/>
              </a:rPr>
              <a:t>:</a:t>
            </a:r>
            <a:r>
              <a:rPr lang="zh-CN" altLang="en-US" dirty="0">
                <a:solidFill>
                  <a:srgbClr val="00B0F0"/>
                </a:solidFill>
                <a:latin typeface="方正粗黑宋简体" pitchFamily="2" charset="-122"/>
                <a:ea typeface="方正粗黑宋简体" pitchFamily="2" charset="-122"/>
              </a:rPr>
              <a:t>推进故事、塑造</a:t>
            </a:r>
            <a:r>
              <a:rPr lang="zh-CN" altLang="en-US" dirty="0" smtClean="0">
                <a:solidFill>
                  <a:srgbClr val="00B0F0"/>
                </a:solidFill>
                <a:latin typeface="方正粗黑宋简体" pitchFamily="2" charset="-122"/>
                <a:ea typeface="方正粗黑宋简体" pitchFamily="2" charset="-122"/>
              </a:rPr>
              <a:t>人物、表现主题</a:t>
            </a:r>
            <a:endParaRPr lang="en-US" altLang="zh-CN" dirty="0" smtClean="0">
              <a:solidFill>
                <a:srgbClr val="00B0F0"/>
              </a:solidFill>
              <a:latin typeface="方正粗黑宋简体" pitchFamily="2" charset="-122"/>
              <a:ea typeface="方正粗黑宋简体" pitchFamily="2" charset="-122"/>
            </a:endParaRPr>
          </a:p>
          <a:p>
            <a:pPr marL="0" indent="0">
              <a:buNone/>
            </a:pPr>
            <a:r>
              <a:rPr lang="zh-CN" altLang="en-US" kern="100" dirty="0" smtClean="0">
                <a:latin typeface="Calibri" panose="020F0502020204030204" charset="0"/>
                <a:ea typeface="华文细黑"/>
                <a:cs typeface="Courier New" panose="02070309020205020404"/>
                <a:sym typeface="+mn-ea"/>
              </a:rPr>
              <a:t>      重复</a:t>
            </a:r>
            <a:r>
              <a:rPr lang="zh-CN" altLang="en-US" kern="100" dirty="0">
                <a:latin typeface="Calibri" panose="020F0502020204030204" charset="0"/>
                <a:ea typeface="华文细黑"/>
                <a:cs typeface="Courier New" panose="02070309020205020404"/>
                <a:sym typeface="+mn-ea"/>
              </a:rPr>
              <a:t>，甚至多次重复</a:t>
            </a:r>
          </a:p>
          <a:p>
            <a:pPr marL="0">
              <a:buClrTx/>
              <a:buSzTx/>
              <a:buNone/>
            </a:pPr>
            <a:r>
              <a:rPr lang="zh-CN" altLang="en-US" kern="100" dirty="0">
                <a:latin typeface="Calibri" panose="020F0502020204030204" charset="0"/>
                <a:ea typeface="华文细黑"/>
                <a:cs typeface="Courier New" panose="02070309020205020404"/>
                <a:sym typeface="+mn-ea"/>
              </a:rPr>
              <a:t>    </a:t>
            </a:r>
            <a:r>
              <a:rPr lang="zh-CN" altLang="en-US" sz="2800" kern="100" dirty="0">
                <a:latin typeface="Calibri" panose="020F0502020204030204" charset="0"/>
                <a:ea typeface="华文细黑"/>
                <a:cs typeface="Courier New" panose="02070309020205020404"/>
                <a:sym typeface="+mn-ea"/>
              </a:rPr>
              <a:t> 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《三国演义》如三让徐州、过五关斩六将、三顾茅庐、三气周瑜、七擒孟获、六出祁山、九伐中原；</a:t>
            </a:r>
          </a:p>
          <a:p>
            <a:pPr marL="0">
              <a:buClrTx/>
              <a:buSzTx/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《牲畜林》朱阿一次又一次举枪，旁人一次有一次的劝阻；</a:t>
            </a:r>
          </a:p>
          <a:p>
            <a:pPr marL="0" indent="0">
              <a:buNone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《活着》一次又一次的苦难；</a:t>
            </a:r>
          </a:p>
          <a:p>
            <a:pPr marL="0" indent="0"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   《桥边的老人》一次又一次说动物；</a:t>
            </a:r>
          </a:p>
          <a:p>
            <a:pPr marL="0" indent="0"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   《祝福》阿毛的故事：我真傻真的</a:t>
            </a:r>
            <a:endParaRPr lang="zh-CN" altLang="en-US" dirty="0">
              <a:solidFill>
                <a:srgbClr val="00B0F0"/>
              </a:solidFill>
              <a:latin typeface="方正粗黑宋简体" pitchFamily="2" charset="-122"/>
              <a:ea typeface="方正粗黑宋简体" pitchFamily="2" charset="-122"/>
            </a:endParaRPr>
          </a:p>
          <a:p>
            <a:endParaRPr lang="zh-CN" altLang="en-US" dirty="0">
              <a:latin typeface="方正粗黑宋简体" pitchFamily="2" charset="-122"/>
              <a:ea typeface="方正粗黑宋简体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302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404664"/>
            <a:ext cx="7200800" cy="100811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281408" cy="992072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叙述手法之重复与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变化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83568" y="1628800"/>
            <a:ext cx="8208911" cy="3980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dirty="0" smtClean="0">
                <a:latin typeface="方正粗黑宋简体" pitchFamily="2" charset="-122"/>
                <a:ea typeface="方正粗黑宋简体" pitchFamily="2" charset="-122"/>
              </a:rPr>
              <a:t>《</a:t>
            </a:r>
            <a:r>
              <a:rPr lang="zh-CN" altLang="en-US" dirty="0">
                <a:latin typeface="方正粗黑宋简体" pitchFamily="2" charset="-122"/>
                <a:ea typeface="方正粗黑宋简体" pitchFamily="2" charset="-122"/>
              </a:rPr>
              <a:t>老人与海</a:t>
            </a:r>
            <a:r>
              <a:rPr lang="en-US" altLang="zh-CN" dirty="0">
                <a:latin typeface="方正粗黑宋简体" pitchFamily="2" charset="-122"/>
                <a:ea typeface="方正粗黑宋简体" pitchFamily="2" charset="-122"/>
              </a:rPr>
              <a:t>》</a:t>
            </a:r>
            <a:r>
              <a:rPr lang="zh-CN" altLang="en-US" dirty="0">
                <a:latin typeface="方正粗黑宋简体" pitchFamily="2" charset="-122"/>
                <a:ea typeface="方正粗黑宋简体" pitchFamily="2" charset="-122"/>
              </a:rPr>
              <a:t>中鲨鱼的</a:t>
            </a:r>
            <a:r>
              <a:rPr lang="zh-CN" altLang="en-US" dirty="0">
                <a:solidFill>
                  <a:srgbClr val="0000FF"/>
                </a:solidFill>
                <a:latin typeface="方正粗黑宋简体" pitchFamily="2" charset="-122"/>
                <a:ea typeface="方正粗黑宋简体" pitchFamily="2" charset="-122"/>
              </a:rPr>
              <a:t>五次进攻</a:t>
            </a:r>
          </a:p>
          <a:p>
            <a:r>
              <a:rPr lang="zh-CN" altLang="en-US" dirty="0">
                <a:solidFill>
                  <a:srgbClr val="FF0066"/>
                </a:solidFill>
                <a:latin typeface="方正粗黑宋简体" pitchFamily="2" charset="-122"/>
                <a:ea typeface="方正粗黑宋简体" pitchFamily="2" charset="-122"/>
              </a:rPr>
              <a:t>重复中的变化</a:t>
            </a:r>
            <a:r>
              <a:rPr lang="en-US" altLang="zh-CN" dirty="0">
                <a:latin typeface="方正粗黑宋简体" pitchFamily="2" charset="-122"/>
                <a:ea typeface="方正粗黑宋简体" pitchFamily="2" charset="-122"/>
              </a:rPr>
              <a:t>:</a:t>
            </a:r>
            <a:r>
              <a:rPr lang="zh-CN" altLang="en-US" dirty="0">
                <a:latin typeface="方正粗黑宋简体" pitchFamily="2" charset="-122"/>
                <a:ea typeface="方正粗黑宋简体" pitchFamily="2" charset="-122"/>
              </a:rPr>
              <a:t>鲨鱼的</a:t>
            </a:r>
            <a:r>
              <a:rPr lang="zh-CN" altLang="en-US" dirty="0">
                <a:solidFill>
                  <a:srgbClr val="0000FF"/>
                </a:solidFill>
                <a:latin typeface="方正粗黑宋简体" pitchFamily="2" charset="-122"/>
                <a:ea typeface="方正粗黑宋简体" pitchFamily="2" charset="-122"/>
              </a:rPr>
              <a:t>数量</a:t>
            </a:r>
            <a:r>
              <a:rPr lang="zh-CN" altLang="en-US" dirty="0">
                <a:latin typeface="方正粗黑宋简体" pitchFamily="2" charset="-122"/>
                <a:ea typeface="方正粗黑宋简体" pitchFamily="2" charset="-122"/>
              </a:rPr>
              <a:t>越来越多，老人的</a:t>
            </a:r>
            <a:r>
              <a:rPr lang="zh-CN" altLang="en-US" dirty="0" smtClean="0">
                <a:solidFill>
                  <a:srgbClr val="0000FF"/>
                </a:solidFill>
                <a:latin typeface="方正粗黑宋简体" pitchFamily="2" charset="-122"/>
                <a:ea typeface="方正粗黑宋简体" pitchFamily="2" charset="-122"/>
              </a:rPr>
              <a:t>工具</a:t>
            </a:r>
            <a:r>
              <a:rPr lang="zh-CN" altLang="en-US" dirty="0">
                <a:latin typeface="方正粗黑宋简体" pitchFamily="2" charset="-122"/>
                <a:ea typeface="方正粗黑宋简体" pitchFamily="2" charset="-122"/>
              </a:rPr>
              <a:t>越来越简陋，</a:t>
            </a:r>
            <a:r>
              <a:rPr lang="zh-CN" altLang="en-US" dirty="0">
                <a:solidFill>
                  <a:srgbClr val="0000FF"/>
                </a:solidFill>
                <a:latin typeface="方正粗黑宋简体" pitchFamily="2" charset="-122"/>
                <a:ea typeface="方正粗黑宋简体" pitchFamily="2" charset="-122"/>
              </a:rPr>
              <a:t>体力</a:t>
            </a:r>
            <a:r>
              <a:rPr lang="zh-CN" altLang="en-US" dirty="0">
                <a:latin typeface="方正粗黑宋简体" pitchFamily="2" charset="-122"/>
                <a:ea typeface="方正粗黑宋简体" pitchFamily="2" charset="-122"/>
              </a:rPr>
              <a:t>越来越衰弱，大马林鱼被咬掉</a:t>
            </a:r>
            <a:r>
              <a:rPr lang="zh-CN" altLang="en-US" dirty="0" smtClean="0">
                <a:latin typeface="方正粗黑宋简体" pitchFamily="2" charset="-122"/>
                <a:ea typeface="方正粗黑宋简体" pitchFamily="2" charset="-122"/>
              </a:rPr>
              <a:t>的</a:t>
            </a:r>
            <a:r>
              <a:rPr lang="zh-CN" altLang="en-US" dirty="0">
                <a:solidFill>
                  <a:srgbClr val="0000FF"/>
                </a:solidFill>
                <a:latin typeface="方正粗黑宋简体" pitchFamily="2" charset="-122"/>
                <a:ea typeface="方正粗黑宋简体" pitchFamily="2" charset="-122"/>
              </a:rPr>
              <a:t>体积</a:t>
            </a:r>
            <a:r>
              <a:rPr lang="zh-CN" altLang="en-US" dirty="0">
                <a:latin typeface="方正粗黑宋简体" pitchFamily="2" charset="-122"/>
                <a:ea typeface="方正粗黑宋简体" pitchFamily="2" charset="-122"/>
              </a:rPr>
              <a:t>越来越</a:t>
            </a:r>
            <a:r>
              <a:rPr lang="en-US" altLang="zh-CN" dirty="0" smtClean="0">
                <a:latin typeface="方正粗黑宋简体" pitchFamily="2" charset="-122"/>
                <a:ea typeface="方正粗黑宋简体" pitchFamily="2" charset="-122"/>
              </a:rPr>
              <a:t>.....</a:t>
            </a:r>
          </a:p>
          <a:p>
            <a:r>
              <a:rPr lang="zh-CN" altLang="en-US" dirty="0" smtClean="0">
                <a:latin typeface="方正粗黑宋简体" pitchFamily="2" charset="-122"/>
                <a:ea typeface="方正粗黑宋简体" pitchFamily="2" charset="-122"/>
              </a:rPr>
              <a:t>作用：</a:t>
            </a:r>
            <a:endParaRPr lang="en-US" altLang="zh-CN" dirty="0" smtClean="0">
              <a:latin typeface="方正粗黑宋简体" pitchFamily="2" charset="-122"/>
              <a:ea typeface="方正粗黑宋简体" pitchFamily="2" charset="-122"/>
            </a:endParaRPr>
          </a:p>
          <a:p>
            <a:r>
              <a:rPr lang="zh-CN" altLang="en-US" dirty="0" smtClean="0">
                <a:latin typeface="方正粗黑宋简体" pitchFamily="2" charset="-122"/>
                <a:ea typeface="方正粗黑宋简体" pitchFamily="2" charset="-122"/>
              </a:rPr>
              <a:t>以</a:t>
            </a:r>
            <a:r>
              <a:rPr lang="zh-CN" altLang="en-US" dirty="0">
                <a:latin typeface="方正粗黑宋简体" pitchFamily="2" charset="-122"/>
                <a:ea typeface="方正粗黑宋简体" pitchFamily="2" charset="-122"/>
              </a:rPr>
              <a:t>鲨鱼接连不断的进攻，</a:t>
            </a:r>
            <a:r>
              <a:rPr lang="zh-CN" altLang="en-US" dirty="0">
                <a:solidFill>
                  <a:srgbClr val="FF0066"/>
                </a:solidFill>
                <a:latin typeface="方正粗黑宋简体" pitchFamily="2" charset="-122"/>
                <a:ea typeface="方正粗黑宋简体" pitchFamily="2" charset="-122"/>
              </a:rPr>
              <a:t>表现老人处境的</a:t>
            </a:r>
            <a:r>
              <a:rPr lang="zh-CN" altLang="en-US" dirty="0" smtClean="0">
                <a:solidFill>
                  <a:srgbClr val="FF0066"/>
                </a:solidFill>
                <a:latin typeface="方正粗黑宋简体" pitchFamily="2" charset="-122"/>
                <a:ea typeface="方正粗黑宋简体" pitchFamily="2" charset="-122"/>
              </a:rPr>
              <a:t>艰</a:t>
            </a:r>
            <a:r>
              <a:rPr lang="zh-CN" altLang="en-US" dirty="0">
                <a:solidFill>
                  <a:srgbClr val="FF0066"/>
                </a:solidFill>
                <a:latin typeface="方正粗黑宋简体" pitchFamily="2" charset="-122"/>
                <a:ea typeface="方正粗黑宋简体" pitchFamily="2" charset="-122"/>
              </a:rPr>
              <a:t>难</a:t>
            </a:r>
            <a:r>
              <a:rPr lang="en-US" altLang="zh-CN" dirty="0">
                <a:latin typeface="方正粗黑宋简体" pitchFamily="2" charset="-122"/>
                <a:ea typeface="方正粗黑宋简体" pitchFamily="2" charset="-122"/>
              </a:rPr>
              <a:t>;</a:t>
            </a:r>
            <a:r>
              <a:rPr lang="zh-CN" altLang="en-US" dirty="0">
                <a:latin typeface="方正粗黑宋简体" pitchFamily="2" charset="-122"/>
                <a:ea typeface="方正粗黑宋简体" pitchFamily="2" charset="-122"/>
              </a:rPr>
              <a:t>在力量的悬殊对比中，</a:t>
            </a:r>
            <a:r>
              <a:rPr lang="zh-CN" altLang="en-US" dirty="0">
                <a:solidFill>
                  <a:srgbClr val="FF0066"/>
                </a:solidFill>
                <a:latin typeface="方正粗黑宋简体" pitchFamily="2" charset="-122"/>
                <a:ea typeface="方正粗黑宋简体" pitchFamily="2" charset="-122"/>
              </a:rPr>
              <a:t>凸显老人的坚毅和勇气。</a:t>
            </a:r>
          </a:p>
          <a:p>
            <a:endParaRPr lang="zh-CN" altLang="en-US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  <a:p>
            <a:endParaRPr lang="zh-CN" altLang="en-US" dirty="0">
              <a:solidFill>
                <a:srgbClr val="0000FF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752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ming\AppData\Roaming\Tencent\Users\382183420\QQ\WinTemp\RichOle\6ZOT)%C%OI_P6[`1W4P2_~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0624"/>
            <a:ext cx="8048625" cy="416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395536" y="4725144"/>
            <a:ext cx="864095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+mn-ea"/>
              </a:rPr>
              <a:t>《</a:t>
            </a:r>
            <a:r>
              <a:rPr lang="zh-CN" altLang="en-US" sz="2400" b="1" dirty="0">
                <a:latin typeface="+mn-ea"/>
              </a:rPr>
              <a:t>祝福</a:t>
            </a:r>
            <a:r>
              <a:rPr lang="en-US" altLang="zh-CN" sz="2400" b="1" dirty="0">
                <a:latin typeface="+mn-ea"/>
              </a:rPr>
              <a:t>》</a:t>
            </a:r>
            <a:r>
              <a:rPr lang="zh-CN" altLang="en-US" sz="2400" b="1" dirty="0">
                <a:latin typeface="+mn-ea"/>
              </a:rPr>
              <a:t>中对祥林嫂的三次肖像</a:t>
            </a:r>
            <a:r>
              <a:rPr lang="zh-CN" altLang="en-US" sz="2400" b="1" dirty="0" smtClean="0">
                <a:latin typeface="+mn-ea"/>
              </a:rPr>
              <a:t>描写</a:t>
            </a:r>
            <a:r>
              <a:rPr lang="zh-CN" altLang="en-US" sz="2400" b="1" dirty="0">
                <a:latin typeface="+mn-ea"/>
              </a:rPr>
              <a:t>作用</a:t>
            </a:r>
            <a:r>
              <a:rPr lang="en-US" altLang="zh-CN" sz="2400" b="1" dirty="0" smtClean="0">
                <a:latin typeface="+mn-ea"/>
              </a:rPr>
              <a:t>:</a:t>
            </a:r>
            <a:endParaRPr lang="zh-CN" altLang="en-US" sz="2400" b="1" dirty="0"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1</a:t>
            </a:r>
            <a:r>
              <a:rPr lang="en-US" altLang="zh-CN" sz="2400" b="1" dirty="0">
                <a:latin typeface="+mn-ea"/>
              </a:rPr>
              <a:t>.</a:t>
            </a:r>
            <a:r>
              <a:rPr lang="zh-CN" altLang="en-US" sz="2400" b="1" dirty="0">
                <a:latin typeface="+mn-ea"/>
              </a:rPr>
              <a:t>表现祥林嫂的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贫穷、驯顺、处境艰难。</a:t>
            </a:r>
          </a:p>
          <a:p>
            <a:r>
              <a:rPr lang="en-US" altLang="zh-CN" sz="2400" b="1" dirty="0">
                <a:latin typeface="+mn-ea"/>
              </a:rPr>
              <a:t>2.</a:t>
            </a:r>
            <a:r>
              <a:rPr lang="zh-CN" altLang="en-US" sz="2400" b="1" dirty="0">
                <a:latin typeface="+mn-ea"/>
              </a:rPr>
              <a:t>暗示祥林嫂的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悲惨遭遇</a:t>
            </a:r>
            <a:r>
              <a:rPr lang="en-US" altLang="zh-CN" sz="2400" b="1" dirty="0">
                <a:latin typeface="+mn-ea"/>
              </a:rPr>
              <a:t>:</a:t>
            </a:r>
            <a:r>
              <a:rPr lang="zh-CN" altLang="en-US" sz="2400" b="1" dirty="0">
                <a:latin typeface="+mn-ea"/>
              </a:rPr>
              <a:t>精神受到刺激，极度悲伤</a:t>
            </a:r>
            <a:r>
              <a:rPr lang="zh-CN" altLang="en-US" sz="2400" b="1" dirty="0" smtClean="0">
                <a:latin typeface="+mn-ea"/>
              </a:rPr>
              <a:t>以</a:t>
            </a:r>
            <a:r>
              <a:rPr lang="zh-CN" altLang="en-US" sz="2400" b="1" dirty="0">
                <a:latin typeface="+mn-ea"/>
              </a:rPr>
              <a:t>至精神</a:t>
            </a:r>
            <a:r>
              <a:rPr lang="zh-CN" altLang="en-US" sz="2400" b="1" dirty="0" smtClean="0">
                <a:latin typeface="+mn-ea"/>
              </a:rPr>
              <a:t>枯竭</a:t>
            </a:r>
            <a:r>
              <a:rPr lang="zh-CN" altLang="en-US" sz="2400" b="1" dirty="0">
                <a:latin typeface="+mn-ea"/>
              </a:rPr>
              <a:t>至精神枯竭、濒于死亡。</a:t>
            </a:r>
          </a:p>
          <a:p>
            <a:endParaRPr lang="zh-CN" altLang="en-US" sz="2400" b="1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37468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9532" y="4725144"/>
            <a:ext cx="8460940" cy="15696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7504" y="908720"/>
            <a:ext cx="89289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  《</a:t>
            </a:r>
            <a:r>
              <a:rPr lang="zh-CN" altLang="en-US" sz="2400" b="1" dirty="0"/>
              <a:t>祝福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中祥林嫂讲述阿毛之</a:t>
            </a:r>
            <a:r>
              <a:rPr lang="zh-CN" altLang="en-US" sz="2400" b="1" dirty="0" smtClean="0"/>
              <a:t>死</a:t>
            </a:r>
            <a:r>
              <a:rPr lang="zh-CN" altLang="en-US" sz="2400" b="1" dirty="0"/>
              <a:t>“我真傻</a:t>
            </a:r>
            <a:r>
              <a:rPr lang="zh-CN" altLang="en-US" sz="2400" b="1" dirty="0" smtClean="0"/>
              <a:t>，</a:t>
            </a:r>
            <a:r>
              <a:rPr lang="zh-CN" altLang="en-US" sz="2400" b="1" dirty="0"/>
              <a:t>真</a:t>
            </a:r>
            <a:r>
              <a:rPr lang="en-US" altLang="zh-CN" sz="2400" b="1" dirty="0"/>
              <a:t>.....</a:t>
            </a:r>
            <a:r>
              <a:rPr lang="zh-CN" altLang="en-US" sz="2400" b="1" dirty="0"/>
              <a:t>再进去</a:t>
            </a:r>
            <a:r>
              <a:rPr lang="en-US" altLang="zh-CN" sz="2400" b="1" dirty="0"/>
              <a:t>;</a:t>
            </a:r>
            <a:r>
              <a:rPr lang="zh-CN" altLang="en-US" sz="2400" b="1" dirty="0"/>
              <a:t>他果然躺在草窠里</a:t>
            </a:r>
            <a:r>
              <a:rPr lang="zh-CN" altLang="en-US" sz="2400" b="1" dirty="0" smtClean="0"/>
              <a:t>，</a:t>
            </a:r>
            <a:r>
              <a:rPr lang="zh-CN" altLang="en-US" sz="2400" b="1" dirty="0"/>
              <a:t>肚里的五脏已经都给吃空了，手上还紧紧的捏着那</a:t>
            </a:r>
            <a:r>
              <a:rPr lang="zh-CN" altLang="en-US" sz="2400" b="1" dirty="0" smtClean="0"/>
              <a:t>只</a:t>
            </a:r>
            <a:r>
              <a:rPr lang="zh-CN" altLang="en-US" sz="2400" b="1" dirty="0"/>
              <a:t>小篮呢</a:t>
            </a:r>
            <a:r>
              <a:rPr lang="zh-CN" altLang="en-US" sz="2400" b="1" dirty="0" smtClean="0"/>
              <a:t>。</a:t>
            </a:r>
            <a:r>
              <a:rPr lang="en-US" altLang="zh-CN" sz="2400" b="1" dirty="0" smtClean="0"/>
              <a:t>.....”</a:t>
            </a:r>
          </a:p>
          <a:p>
            <a:r>
              <a:rPr lang="zh-CN" altLang="en-US" sz="2400" b="1" dirty="0" smtClean="0"/>
              <a:t>   </a:t>
            </a:r>
            <a:r>
              <a:rPr lang="zh-CN" altLang="en-US" sz="2400" b="1" dirty="0" smtClean="0">
                <a:solidFill>
                  <a:srgbClr val="FF0066"/>
                </a:solidFill>
              </a:rPr>
              <a:t>重复中的变化：听众的反应</a:t>
            </a:r>
            <a:endParaRPr lang="en-US" altLang="zh-CN" sz="2400" b="1" dirty="0" smtClean="0">
              <a:solidFill>
                <a:srgbClr val="FF0066"/>
              </a:solidFill>
            </a:endParaRPr>
          </a:p>
          <a:p>
            <a:r>
              <a:rPr lang="en-US" altLang="zh-CN" sz="2400" b="1" dirty="0"/>
              <a:t>(1)</a:t>
            </a:r>
            <a:r>
              <a:rPr lang="zh-CN" altLang="en-US" sz="2400" b="1" dirty="0"/>
              <a:t>四婶起初还踌蹰，待到听完她自己的话眼圈就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有</a:t>
            </a:r>
            <a:r>
              <a:rPr lang="zh-CN" altLang="en-US" sz="2400" b="1" dirty="0">
                <a:solidFill>
                  <a:srgbClr val="FF0000"/>
                </a:solidFill>
              </a:rPr>
              <a:t>些红</a:t>
            </a:r>
            <a:r>
              <a:rPr lang="zh-CN" altLang="en-US" sz="2400" b="1" dirty="0"/>
              <a:t>了。她想了一想，便教拿圆篮和铺盖到下房去。</a:t>
            </a:r>
          </a:p>
          <a:p>
            <a:r>
              <a:rPr lang="en-US" altLang="zh-CN" sz="2400" b="1" dirty="0" smtClean="0"/>
              <a:t>(</a:t>
            </a:r>
            <a:r>
              <a:rPr lang="en-US" altLang="zh-CN" sz="2400" b="1" dirty="0"/>
              <a:t>2)</a:t>
            </a:r>
            <a:r>
              <a:rPr lang="zh-CN" altLang="en-US" sz="2400" b="1" dirty="0"/>
              <a:t>这故事倒颇有效</a:t>
            </a:r>
            <a:r>
              <a:rPr lang="en-US" altLang="zh-CN" sz="2400" b="1" dirty="0"/>
              <a:t>...</a:t>
            </a:r>
            <a:r>
              <a:rPr lang="zh-CN" altLang="en-US" sz="2400" b="1" dirty="0">
                <a:solidFill>
                  <a:srgbClr val="FF0000"/>
                </a:solidFill>
              </a:rPr>
              <a:t>叹息一番，满足的去了</a:t>
            </a:r>
            <a:r>
              <a:rPr lang="zh-CN" altLang="en-US" sz="2400" b="1" dirty="0" smtClean="0"/>
              <a:t>，</a:t>
            </a:r>
            <a:r>
              <a:rPr lang="zh-CN" altLang="en-US" sz="2400" b="1" dirty="0"/>
              <a:t>面还纷纷的</a:t>
            </a:r>
            <a:r>
              <a:rPr lang="zh-CN" altLang="en-US" sz="2400" b="1" dirty="0">
                <a:solidFill>
                  <a:srgbClr val="FF0000"/>
                </a:solidFill>
              </a:rPr>
              <a:t>评论</a:t>
            </a:r>
            <a:r>
              <a:rPr lang="zh-CN" altLang="en-US" sz="2400" b="1" dirty="0"/>
              <a:t>着</a:t>
            </a:r>
            <a:r>
              <a:rPr lang="zh-CN" altLang="en-US" sz="2400" b="1" dirty="0" smtClean="0"/>
              <a:t>。</a:t>
            </a:r>
            <a:endParaRPr lang="zh-CN" altLang="en-US" sz="2400" b="1" dirty="0"/>
          </a:p>
          <a:p>
            <a:r>
              <a:rPr lang="en-US" altLang="zh-CN" sz="2400" b="1" dirty="0" smtClean="0"/>
              <a:t>(</a:t>
            </a:r>
            <a:r>
              <a:rPr lang="en-US" altLang="zh-CN" sz="2400" b="1" dirty="0"/>
              <a:t>3</a:t>
            </a:r>
            <a:r>
              <a:rPr lang="en-US" altLang="zh-CN" sz="2400" b="1" dirty="0" smtClean="0"/>
              <a:t>)</a:t>
            </a:r>
            <a:r>
              <a:rPr lang="en-US" altLang="zh-CN" sz="2400" b="1" dirty="0"/>
              <a:t> “</a:t>
            </a:r>
            <a:r>
              <a:rPr lang="zh-CN" altLang="en-US" sz="2400" b="1" dirty="0"/>
              <a:t>是的</a:t>
            </a:r>
            <a:r>
              <a:rPr lang="zh-CN" altLang="en-US" sz="2400" b="1" dirty="0" smtClean="0"/>
              <a:t>，</a:t>
            </a:r>
            <a:r>
              <a:rPr lang="zh-CN" altLang="en-US" sz="2400" b="1" dirty="0"/>
              <a:t>你是单知道雪天野兽在深山里没有食吃</a:t>
            </a:r>
            <a:r>
              <a:rPr lang="zh-CN" altLang="en-US" sz="2400" b="1" dirty="0" smtClean="0"/>
              <a:t>，</a:t>
            </a:r>
            <a:r>
              <a:rPr lang="zh-CN" altLang="en-US" sz="2400" b="1" dirty="0"/>
              <a:t>才会到村里来的。</a:t>
            </a:r>
            <a:r>
              <a:rPr lang="zh-CN" altLang="en-US" sz="2400" b="1" dirty="0" smtClean="0"/>
              <a:t>”</a:t>
            </a:r>
            <a:r>
              <a:rPr lang="zh-CN" altLang="en-US" sz="2400" b="1" dirty="0"/>
              <a:t>他们</a:t>
            </a:r>
            <a:r>
              <a:rPr lang="zh-CN" altLang="en-US" sz="2400" b="1" dirty="0">
                <a:solidFill>
                  <a:srgbClr val="FF0000"/>
                </a:solidFill>
              </a:rPr>
              <a:t>立即打断她的话，走开去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。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823238" y="44624"/>
            <a:ext cx="7281408" cy="864096"/>
          </a:xfrm>
          <a:prstGeom prst="rect">
            <a:avLst/>
          </a:prstGeom>
          <a:solidFill>
            <a:schemeClr val="bg2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叙述手法之</a:t>
            </a:r>
            <a:r>
              <a:rPr lang="zh-CN" altLang="en-US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重复与变化</a:t>
            </a:r>
            <a:endParaRPr lang="zh-CN" altLang="en-US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9532" y="4725144"/>
            <a:ext cx="8424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/>
              <a:t>作用</a:t>
            </a:r>
            <a:r>
              <a:rPr lang="en-US" altLang="zh-CN" sz="2400" b="1" dirty="0"/>
              <a:t>:</a:t>
            </a:r>
          </a:p>
          <a:p>
            <a:r>
              <a:rPr lang="en-US" altLang="zh-CN" sz="2400" b="1" dirty="0"/>
              <a:t>1.</a:t>
            </a:r>
            <a:r>
              <a:rPr lang="zh-CN" altLang="en-US" sz="2400" b="1" dirty="0"/>
              <a:t>突出</a:t>
            </a:r>
            <a:r>
              <a:rPr lang="zh-CN" altLang="en-US" sz="2400" b="1" dirty="0">
                <a:solidFill>
                  <a:srgbClr val="FF0000"/>
                </a:solidFill>
              </a:rPr>
              <a:t>祥林嫂</a:t>
            </a:r>
            <a:r>
              <a:rPr lang="zh-CN" altLang="en-US" sz="2400" b="1" dirty="0"/>
              <a:t>失去孩子的痛苦和自责。</a:t>
            </a:r>
          </a:p>
          <a:p>
            <a:r>
              <a:rPr lang="en-US" altLang="zh-CN" sz="2400" b="1" dirty="0"/>
              <a:t>2.</a:t>
            </a:r>
            <a:r>
              <a:rPr lang="zh-CN" altLang="en-US" sz="2400" b="1" dirty="0"/>
              <a:t>批判鲁镇人</a:t>
            </a:r>
            <a:r>
              <a:rPr lang="zh-CN" altLang="en-US" sz="2400" b="1" dirty="0">
                <a:solidFill>
                  <a:srgbClr val="FF0000"/>
                </a:solidFill>
              </a:rPr>
              <a:t>“看客”的心态</a:t>
            </a:r>
            <a:r>
              <a:rPr lang="en-US" altLang="zh-CN" sz="2400" b="1" dirty="0"/>
              <a:t>:</a:t>
            </a:r>
            <a:r>
              <a:rPr lang="zh-CN" altLang="en-US" sz="2400" b="1" dirty="0"/>
              <a:t>从同情，到逐渐将</a:t>
            </a:r>
            <a:r>
              <a:rPr lang="zh-CN" altLang="en-US" sz="2400" b="1" dirty="0" smtClean="0"/>
              <a:t>他</a:t>
            </a:r>
            <a:r>
              <a:rPr lang="zh-CN" altLang="en-US" sz="2400" b="1" dirty="0"/>
              <a:t>人的痛苦“审美化”来转移自身的痛苦，直至厌烦。</a:t>
            </a:r>
          </a:p>
          <a:p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46102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9532" y="1196752"/>
            <a:ext cx="8460940" cy="1800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5536" y="4293096"/>
            <a:ext cx="8460940" cy="15696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7504" y="908720"/>
            <a:ext cx="89289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  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823238" y="44624"/>
            <a:ext cx="7281408" cy="864096"/>
          </a:xfrm>
          <a:prstGeom prst="rect">
            <a:avLst/>
          </a:prstGeom>
          <a:solidFill>
            <a:schemeClr val="bg2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叙述手法之</a:t>
            </a:r>
            <a:r>
              <a:rPr lang="zh-CN" altLang="en-US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重复与变化</a:t>
            </a:r>
            <a:endParaRPr lang="zh-CN" altLang="en-US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9532" y="4725144"/>
            <a:ext cx="84249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n-ea"/>
              </a:rPr>
              <a:t>作用</a:t>
            </a:r>
            <a:r>
              <a:rPr lang="en-US" altLang="zh-CN" sz="2400" b="1" dirty="0">
                <a:latin typeface="+mn-ea"/>
              </a:rPr>
              <a:t>:</a:t>
            </a:r>
          </a:p>
          <a:p>
            <a:r>
              <a:rPr lang="en-US" altLang="zh-CN" sz="2400" b="1" dirty="0">
                <a:latin typeface="+mn-ea"/>
              </a:rPr>
              <a:t>1.</a:t>
            </a:r>
            <a:r>
              <a:rPr lang="zh-CN" altLang="en-US" sz="2400" b="1" dirty="0">
                <a:latin typeface="+mn-ea"/>
              </a:rPr>
              <a:t>强调不想让祥林嫂这种“败坏风俗”的女人帮忙祭祀。</a:t>
            </a:r>
          </a:p>
          <a:p>
            <a:r>
              <a:rPr lang="en-US" altLang="zh-CN" sz="2400" b="1" dirty="0">
                <a:latin typeface="+mn-ea"/>
              </a:rPr>
              <a:t>2.</a:t>
            </a:r>
            <a:r>
              <a:rPr lang="zh-CN" altLang="en-US" sz="2400" b="1" dirty="0">
                <a:latin typeface="+mn-ea"/>
              </a:rPr>
              <a:t>以逐渐严厉的“断喝”，凸显祥林嫂逐渐崩溃的精神。</a:t>
            </a:r>
          </a:p>
          <a:p>
            <a:endParaRPr lang="zh-CN" altLang="en-US" sz="2400" b="1" dirty="0"/>
          </a:p>
        </p:txBody>
      </p:sp>
      <p:sp>
        <p:nvSpPr>
          <p:cNvPr id="6" name="矩形 5"/>
          <p:cNvSpPr/>
          <p:nvPr/>
        </p:nvSpPr>
        <p:spPr>
          <a:xfrm>
            <a:off x="359532" y="1356248"/>
            <a:ext cx="83169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+mn-ea"/>
              </a:rPr>
              <a:t>《</a:t>
            </a:r>
            <a:r>
              <a:rPr lang="zh-CN" altLang="en-US" sz="2800" b="1" dirty="0">
                <a:latin typeface="+mn-ea"/>
              </a:rPr>
              <a:t>祝福</a:t>
            </a:r>
            <a:r>
              <a:rPr lang="en-US" altLang="zh-CN" sz="2800" b="1" dirty="0">
                <a:latin typeface="+mn-ea"/>
              </a:rPr>
              <a:t>》</a:t>
            </a:r>
            <a:r>
              <a:rPr lang="zh-CN" altLang="en-US" sz="2800" b="1" dirty="0">
                <a:latin typeface="+mn-ea"/>
              </a:rPr>
              <a:t>中四婶对祥林嫂的“呵斥”</a:t>
            </a:r>
          </a:p>
          <a:p>
            <a:r>
              <a:rPr lang="zh-CN" altLang="en-US" sz="2800" b="1" dirty="0">
                <a:latin typeface="+mn-ea"/>
              </a:rPr>
              <a:t>“祥林嫂，你放着罢</a:t>
            </a:r>
            <a:r>
              <a:rPr lang="en-US" altLang="zh-CN" sz="2800" b="1" dirty="0">
                <a:latin typeface="+mn-ea"/>
              </a:rPr>
              <a:t>!</a:t>
            </a:r>
            <a:r>
              <a:rPr lang="zh-CN" altLang="en-US" sz="2800" b="1" dirty="0">
                <a:latin typeface="+mn-ea"/>
              </a:rPr>
              <a:t>我来摆”四婶慌忙的说。</a:t>
            </a:r>
          </a:p>
          <a:p>
            <a:r>
              <a:rPr lang="zh-CN" altLang="en-US" sz="2800" b="1" dirty="0">
                <a:latin typeface="+mn-ea"/>
              </a:rPr>
              <a:t>“你放着罢，祥林嫂</a:t>
            </a:r>
            <a:r>
              <a:rPr lang="en-US" altLang="zh-CN" sz="2800" b="1" dirty="0" smtClean="0">
                <a:latin typeface="+mn-ea"/>
              </a:rPr>
              <a:t>!’”</a:t>
            </a:r>
            <a:r>
              <a:rPr lang="zh-CN" altLang="en-US" sz="2800" b="1" dirty="0">
                <a:latin typeface="+mn-ea"/>
              </a:rPr>
              <a:t>四婶慌忙大声说</a:t>
            </a:r>
            <a:r>
              <a:rPr lang="zh-CN" altLang="en-US" sz="2800" b="1" dirty="0" smtClean="0">
                <a:latin typeface="+mn-ea"/>
              </a:rPr>
              <a:t>。</a:t>
            </a:r>
            <a:endParaRPr lang="zh-CN" altLang="en-US" sz="28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7177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823238" y="188640"/>
            <a:ext cx="7281408" cy="864096"/>
          </a:xfrm>
          <a:prstGeom prst="rect">
            <a:avLst/>
          </a:prstGeom>
          <a:solidFill>
            <a:schemeClr val="bg2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五、叙述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手法之</a:t>
            </a:r>
            <a:r>
              <a:rPr lang="zh-CN" altLang="en-US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错位</a:t>
            </a:r>
            <a:endParaRPr lang="zh-CN" altLang="en-US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1124744"/>
            <a:ext cx="87129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+mn-ea"/>
              </a:rPr>
              <a:t>    斯克洛夫斯基</a:t>
            </a:r>
            <a:r>
              <a:rPr lang="zh-CN" altLang="en-US" sz="2400" b="1" dirty="0">
                <a:latin typeface="+mn-ea"/>
              </a:rPr>
              <a:t>在</a:t>
            </a:r>
            <a:r>
              <a:rPr lang="en-US" altLang="zh-CN" sz="2400" b="1" dirty="0">
                <a:latin typeface="+mn-ea"/>
              </a:rPr>
              <a:t>《</a:t>
            </a:r>
            <a:r>
              <a:rPr lang="zh-CN" altLang="en-US" sz="2400" b="1" dirty="0">
                <a:latin typeface="+mn-ea"/>
              </a:rPr>
              <a:t>故事和小说的构成</a:t>
            </a:r>
            <a:r>
              <a:rPr lang="en-US" altLang="zh-CN" sz="2400" b="1" dirty="0">
                <a:latin typeface="+mn-ea"/>
              </a:rPr>
              <a:t>》</a:t>
            </a:r>
            <a:r>
              <a:rPr lang="zh-CN" altLang="en-US" sz="2400" b="1" dirty="0">
                <a:latin typeface="+mn-ea"/>
              </a:rPr>
              <a:t>中说</a:t>
            </a:r>
            <a:r>
              <a:rPr lang="en-US" altLang="zh-CN" sz="2400" b="1" dirty="0">
                <a:latin typeface="+mn-ea"/>
              </a:rPr>
              <a:t>:</a:t>
            </a:r>
          </a:p>
          <a:p>
            <a:r>
              <a:rPr lang="en-US" altLang="zh-CN" sz="2400" b="1" dirty="0">
                <a:latin typeface="+mn-ea"/>
              </a:rPr>
              <a:t>“</a:t>
            </a:r>
            <a:r>
              <a:rPr lang="zh-CN" altLang="en-US" sz="2400" b="1" dirty="0">
                <a:latin typeface="+mn-ea"/>
              </a:rPr>
              <a:t>美满的</a:t>
            </a:r>
            <a:r>
              <a:rPr lang="zh-CN" altLang="en-US" sz="2400" b="1" dirty="0" smtClean="0">
                <a:latin typeface="+mn-ea"/>
              </a:rPr>
              <a:t>互</a:t>
            </a:r>
            <a:r>
              <a:rPr lang="zh-CN" altLang="en-US" sz="2400" b="1" dirty="0">
                <a:latin typeface="+mn-ea"/>
              </a:rPr>
              <a:t>相倾慕的爱情并不形成故事”</a:t>
            </a:r>
            <a:r>
              <a:rPr lang="zh-CN" altLang="en-US" sz="2400" b="1" dirty="0" smtClean="0">
                <a:latin typeface="+mn-ea"/>
              </a:rPr>
              <a:t>，</a:t>
            </a:r>
            <a:r>
              <a:rPr lang="zh-CN" altLang="en-US" sz="2400" b="1" dirty="0">
                <a:latin typeface="+mn-ea"/>
              </a:rPr>
              <a:t>“ 故事需要的是不顺利</a:t>
            </a:r>
            <a:r>
              <a:rPr lang="zh-CN" altLang="en-US" sz="2400" b="1" dirty="0" smtClean="0">
                <a:latin typeface="+mn-ea"/>
              </a:rPr>
              <a:t>的</a:t>
            </a:r>
            <a:r>
              <a:rPr lang="zh-CN" altLang="en-US" sz="2400" b="1" dirty="0">
                <a:latin typeface="+mn-ea"/>
              </a:rPr>
              <a:t>爱情。例如当</a:t>
            </a:r>
            <a:r>
              <a:rPr lang="en-US" altLang="zh-CN" sz="2400" b="1" dirty="0">
                <a:latin typeface="+mn-ea"/>
              </a:rPr>
              <a:t>A</a:t>
            </a:r>
            <a:r>
              <a:rPr lang="zh-CN" altLang="en-US" sz="2400" b="1" dirty="0">
                <a:latin typeface="+mn-ea"/>
              </a:rPr>
              <a:t>爱上</a:t>
            </a:r>
            <a:r>
              <a:rPr lang="en-US" altLang="zh-CN" sz="2400" b="1" dirty="0">
                <a:latin typeface="+mn-ea"/>
              </a:rPr>
              <a:t>B</a:t>
            </a:r>
            <a:r>
              <a:rPr lang="zh-CN" altLang="en-US" sz="2400" b="1" dirty="0">
                <a:latin typeface="+mn-ea"/>
              </a:rPr>
              <a:t>，</a:t>
            </a:r>
            <a:r>
              <a:rPr lang="en-US" altLang="zh-CN" sz="2400" b="1" dirty="0">
                <a:latin typeface="+mn-ea"/>
              </a:rPr>
              <a:t>B</a:t>
            </a:r>
            <a:r>
              <a:rPr lang="zh-CN" altLang="en-US" sz="2400" b="1" dirty="0">
                <a:latin typeface="+mn-ea"/>
              </a:rPr>
              <a:t>觉得她并不爱</a:t>
            </a:r>
            <a:r>
              <a:rPr lang="en-US" altLang="zh-CN" sz="2400" b="1" dirty="0">
                <a:latin typeface="+mn-ea"/>
              </a:rPr>
              <a:t>A;</a:t>
            </a:r>
            <a:r>
              <a:rPr lang="zh-CN" altLang="en-US" sz="2400" b="1" dirty="0">
                <a:latin typeface="+mn-ea"/>
              </a:rPr>
              <a:t>而</a:t>
            </a:r>
            <a:r>
              <a:rPr lang="en-US" altLang="zh-CN" sz="2400" b="1" dirty="0">
                <a:latin typeface="+mn-ea"/>
              </a:rPr>
              <a:t>B</a:t>
            </a:r>
            <a:r>
              <a:rPr lang="zh-CN" altLang="en-US" sz="2400" b="1" dirty="0">
                <a:latin typeface="+mn-ea"/>
              </a:rPr>
              <a:t>爱上</a:t>
            </a:r>
            <a:r>
              <a:rPr lang="en-US" altLang="zh-CN" sz="2400" b="1" dirty="0">
                <a:latin typeface="+mn-ea"/>
              </a:rPr>
              <a:t>A</a:t>
            </a:r>
            <a:r>
              <a:rPr lang="zh-CN" altLang="en-US" sz="2400" b="1" dirty="0">
                <a:latin typeface="+mn-ea"/>
              </a:rPr>
              <a:t>时，</a:t>
            </a:r>
            <a:r>
              <a:rPr lang="en-US" altLang="zh-CN" sz="2400" b="1" dirty="0" smtClean="0">
                <a:latin typeface="+mn-ea"/>
              </a:rPr>
              <a:t>A</a:t>
            </a:r>
            <a:endParaRPr lang="zh-CN" altLang="en-US" sz="2400" b="1" dirty="0">
              <a:latin typeface="+mn-ea"/>
            </a:endParaRPr>
          </a:p>
          <a:p>
            <a:r>
              <a:rPr lang="zh-CN" altLang="en-US" sz="2400" b="1" dirty="0" smtClean="0">
                <a:latin typeface="+mn-ea"/>
              </a:rPr>
              <a:t>却</a:t>
            </a:r>
            <a:r>
              <a:rPr lang="zh-CN" altLang="en-US" sz="2400" b="1" dirty="0">
                <a:latin typeface="+mn-ea"/>
              </a:rPr>
              <a:t>觉得不爱</a:t>
            </a:r>
            <a:r>
              <a:rPr lang="en-US" altLang="zh-CN" sz="2400" b="1" dirty="0">
                <a:latin typeface="+mn-ea"/>
              </a:rPr>
              <a:t>B</a:t>
            </a:r>
            <a:r>
              <a:rPr lang="zh-CN" altLang="en-US" sz="2400" b="1" dirty="0">
                <a:latin typeface="+mn-ea"/>
              </a:rPr>
              <a:t>了。</a:t>
            </a:r>
            <a:r>
              <a:rPr lang="en-US" altLang="zh-CN" sz="2400" b="1" dirty="0">
                <a:latin typeface="+mn-ea"/>
              </a:rPr>
              <a:t>...... </a:t>
            </a:r>
            <a:r>
              <a:rPr lang="zh-CN" altLang="en-US" sz="2400" b="1" dirty="0" smtClean="0">
                <a:latin typeface="+mn-ea"/>
              </a:rPr>
              <a:t>可见</a:t>
            </a:r>
            <a:r>
              <a:rPr lang="zh-CN" altLang="en-US" sz="2400" b="1" dirty="0">
                <a:latin typeface="+mn-ea"/>
              </a:rPr>
              <a:t>故事不仅需要有作用</a:t>
            </a:r>
            <a:r>
              <a:rPr lang="zh-CN" altLang="en-US" sz="2400" b="1" dirty="0" smtClean="0">
                <a:latin typeface="+mn-ea"/>
              </a:rPr>
              <a:t>，</a:t>
            </a:r>
            <a:r>
              <a:rPr lang="zh-CN" altLang="en-US" sz="2400" b="1" dirty="0">
                <a:latin typeface="+mn-ea"/>
              </a:rPr>
              <a:t>而且</a:t>
            </a:r>
            <a:r>
              <a:rPr lang="zh-CN" altLang="en-US" sz="2400" b="1" dirty="0" smtClean="0">
                <a:latin typeface="+mn-ea"/>
              </a:rPr>
              <a:t>需</a:t>
            </a:r>
            <a:r>
              <a:rPr lang="zh-CN" altLang="en-US" sz="2400" b="1" dirty="0">
                <a:latin typeface="+mn-ea"/>
              </a:rPr>
              <a:t>要有反作用</a:t>
            </a:r>
            <a:r>
              <a:rPr lang="zh-CN" altLang="en-US" sz="2400" b="1" dirty="0" smtClean="0">
                <a:latin typeface="+mn-ea"/>
              </a:rPr>
              <a:t>，</a:t>
            </a:r>
            <a:r>
              <a:rPr lang="zh-CN" altLang="en-US" sz="2400" b="1" dirty="0">
                <a:latin typeface="+mn-ea"/>
              </a:rPr>
              <a:t>有某种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不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一致</a:t>
            </a:r>
            <a:r>
              <a:rPr lang="zh-CN" altLang="en-US" sz="2400" b="1" dirty="0" smtClean="0">
                <a:latin typeface="+mn-ea"/>
              </a:rPr>
              <a:t>”</a:t>
            </a:r>
            <a:endParaRPr lang="en-US" altLang="zh-CN" sz="2400" b="1" dirty="0" smtClean="0">
              <a:latin typeface="+mn-ea"/>
            </a:endParaRPr>
          </a:p>
          <a:p>
            <a:r>
              <a:rPr lang="en-US" altLang="zh-CN" sz="2400" b="1" dirty="0">
                <a:latin typeface="+mn-ea"/>
              </a:rPr>
              <a:t> </a:t>
            </a:r>
            <a:r>
              <a:rPr lang="en-US" altLang="zh-CN" sz="2400" b="1" dirty="0" smtClean="0">
                <a:latin typeface="+mn-ea"/>
              </a:rPr>
              <a:t>   </a:t>
            </a:r>
            <a:endParaRPr lang="zh-CN" altLang="en-US" sz="2400" b="1" dirty="0">
              <a:latin typeface="+mn-ea"/>
            </a:endParaRPr>
          </a:p>
          <a:p>
            <a:r>
              <a:rPr lang="zh-CN" altLang="en-US" sz="2400" b="1" dirty="0">
                <a:latin typeface="+mn-ea"/>
              </a:rPr>
              <a:t>“</a:t>
            </a:r>
            <a:r>
              <a:rPr lang="zh-CN" altLang="en-US" sz="2400" b="1" dirty="0" smtClean="0">
                <a:latin typeface="+mn-ea"/>
              </a:rPr>
              <a:t>错位”</a:t>
            </a:r>
            <a:r>
              <a:rPr lang="zh-CN" altLang="en-US" sz="2400" b="1" dirty="0">
                <a:latin typeface="+mn-ea"/>
              </a:rPr>
              <a:t>的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幅度越大，就越生动，越有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意味。</a:t>
            </a:r>
            <a:endParaRPr lang="zh-CN" altLang="en-US" sz="2400" b="1" dirty="0">
              <a:solidFill>
                <a:srgbClr val="FF0000"/>
              </a:solidFill>
              <a:latin typeface="+mn-ea"/>
            </a:endParaRPr>
          </a:p>
          <a:p>
            <a:endParaRPr lang="zh-CN" altLang="en-US" sz="24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6519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823238" y="188640"/>
            <a:ext cx="7281408" cy="864096"/>
          </a:xfrm>
          <a:prstGeom prst="rect">
            <a:avLst/>
          </a:prstGeom>
          <a:solidFill>
            <a:schemeClr val="bg2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叙述手法之</a:t>
            </a:r>
            <a:r>
              <a:rPr lang="zh-CN" altLang="en-US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错位</a:t>
            </a:r>
            <a:endParaRPr lang="zh-CN" altLang="en-US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1305342"/>
            <a:ext cx="75608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感受的错位</a:t>
            </a:r>
          </a:p>
          <a:p>
            <a:r>
              <a:rPr lang="en-US" altLang="zh-CN" sz="2400" dirty="0"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祝福</a:t>
            </a:r>
            <a:r>
              <a:rPr lang="en-US" altLang="zh-CN" sz="2400" dirty="0">
                <a:latin typeface="华文隶书" pitchFamily="2" charset="-122"/>
                <a:ea typeface="华文隶书" pitchFamily="2" charset="-122"/>
              </a:rPr>
              <a:t>》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中关于祥林嫂的死</a:t>
            </a:r>
          </a:p>
          <a:p>
            <a:r>
              <a:rPr lang="en-US" altLang="zh-CN" sz="2400" dirty="0">
                <a:latin typeface="华文隶书" pitchFamily="2" charset="-122"/>
                <a:ea typeface="华文隶书" pitchFamily="2" charset="-122"/>
              </a:rPr>
              <a:t>(1</a:t>
            </a:r>
            <a:r>
              <a:rPr lang="en-US" altLang="zh-CN" sz="2400" dirty="0" smtClean="0">
                <a:latin typeface="华文隶书" pitchFamily="2" charset="-122"/>
                <a:ea typeface="华文隶书" pitchFamily="2" charset="-122"/>
              </a:rPr>
              <a:t>)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我”</a:t>
            </a:r>
            <a:r>
              <a:rPr lang="en-US" altLang="zh-CN" sz="2400" dirty="0" smtClean="0">
                <a:latin typeface="华文隶书" pitchFamily="2" charset="-122"/>
                <a:ea typeface="华文隶书" pitchFamily="2" charset="-122"/>
              </a:rPr>
              <a:t>: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急切地想知道具体</a:t>
            </a:r>
            <a:r>
              <a:rPr lang="zh-CN" altLang="en-US" sz="2400" dirty="0" smtClean="0">
                <a:latin typeface="华文隶书" pitchFamily="2" charset="-122"/>
                <a:ea typeface="华文隶书" pitchFamily="2" charset="-122"/>
              </a:rPr>
              <a:t>情况</a:t>
            </a:r>
            <a:endParaRPr lang="en-US" altLang="zh-CN" sz="2400" dirty="0">
              <a:latin typeface="华文隶书" pitchFamily="2" charset="-122"/>
              <a:ea typeface="华文隶书" pitchFamily="2" charset="-122"/>
            </a:endParaRPr>
          </a:p>
          <a:p>
            <a:r>
              <a:rPr lang="en-US" altLang="zh-CN" sz="2400" dirty="0" smtClean="0">
                <a:latin typeface="华文隶书" pitchFamily="2" charset="-122"/>
                <a:ea typeface="华文隶书" pitchFamily="2" charset="-122"/>
              </a:rPr>
              <a:t>——</a:t>
            </a:r>
            <a:r>
              <a:rPr lang="zh-CN" altLang="en-US" sz="24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不安、自责</a:t>
            </a:r>
            <a:endParaRPr lang="en-US" altLang="zh-CN" sz="24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en-US" altLang="zh-CN" sz="2400" dirty="0" smtClean="0">
                <a:latin typeface="华文隶书" pitchFamily="2" charset="-122"/>
                <a:ea typeface="华文隶书" pitchFamily="2" charset="-122"/>
              </a:rPr>
              <a:t>(</a:t>
            </a:r>
            <a:r>
              <a:rPr lang="en-US" altLang="zh-CN" sz="2400" dirty="0">
                <a:latin typeface="华文隶书" pitchFamily="2" charset="-122"/>
                <a:ea typeface="华文隶书" pitchFamily="2" charset="-122"/>
              </a:rPr>
              <a:t>2)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茶房</a:t>
            </a:r>
            <a:r>
              <a:rPr lang="en-US" altLang="zh-CN" sz="2400" dirty="0">
                <a:latin typeface="华文隶书" pitchFamily="2" charset="-122"/>
                <a:ea typeface="华文隶书" pitchFamily="2" charset="-122"/>
              </a:rPr>
              <a:t>:“ 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还不是穷死的</a:t>
            </a:r>
            <a:r>
              <a:rPr lang="en-US" altLang="zh-CN" sz="2400" dirty="0">
                <a:latin typeface="华文隶书" pitchFamily="2" charset="-122"/>
                <a:ea typeface="华文隶书" pitchFamily="2" charset="-122"/>
              </a:rPr>
              <a:t>?”</a:t>
            </a:r>
          </a:p>
          <a:p>
            <a:r>
              <a:rPr lang="en-US" altLang="zh-CN" sz="2400" dirty="0" smtClean="0">
                <a:latin typeface="华文隶书" pitchFamily="2" charset="-122"/>
                <a:ea typeface="华文隶书" pitchFamily="2" charset="-122"/>
              </a:rPr>
              <a:t>——</a:t>
            </a:r>
            <a:r>
              <a:rPr lang="zh-CN" altLang="en-US" sz="24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泠</a:t>
            </a:r>
            <a:r>
              <a:rPr lang="zh-CN" altLang="en-US" sz="24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漠</a:t>
            </a:r>
          </a:p>
          <a:p>
            <a:r>
              <a:rPr lang="en-US" altLang="zh-CN" sz="2400" dirty="0">
                <a:latin typeface="华文隶书" pitchFamily="2" charset="-122"/>
                <a:ea typeface="华文隶书" pitchFamily="2" charset="-122"/>
              </a:rPr>
              <a:t>(3)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鲁四老爷</a:t>
            </a:r>
            <a:r>
              <a:rPr lang="en-US" altLang="zh-CN" sz="2400" dirty="0" smtClean="0">
                <a:latin typeface="华文隶书" pitchFamily="2" charset="-122"/>
                <a:ea typeface="华文隶书" pitchFamily="2" charset="-122"/>
              </a:rPr>
              <a:t>: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不早不迟</a:t>
            </a:r>
            <a:r>
              <a:rPr lang="zh-CN" altLang="en-US" sz="2400" dirty="0" smtClean="0">
                <a:latin typeface="华文隶书" pitchFamily="2" charset="-122"/>
                <a:ea typeface="华文隶书" pitchFamily="2" charset="-122"/>
              </a:rPr>
              <a:t>，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偏要在</a:t>
            </a:r>
            <a:r>
              <a:rPr lang="zh-CN" altLang="en-US" sz="2400" dirty="0" smtClean="0">
                <a:latin typeface="华文隶书" pitchFamily="2" charset="-122"/>
                <a:ea typeface="华文隶书" pitchFamily="2" charset="-122"/>
              </a:rPr>
              <a:t>这时候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这就</a:t>
            </a:r>
            <a:r>
              <a:rPr lang="zh-CN" altLang="en-US" sz="2400" dirty="0" smtClean="0">
                <a:latin typeface="华文隶书" pitchFamily="2" charset="-122"/>
                <a:ea typeface="华文隶书" pitchFamily="2" charset="-122"/>
              </a:rPr>
              <a:t>可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见是个谬种</a:t>
            </a:r>
            <a:r>
              <a:rPr lang="zh-CN" altLang="en-US" sz="2400" dirty="0" smtClean="0">
                <a:latin typeface="华文隶书" pitchFamily="2" charset="-122"/>
                <a:ea typeface="华文隶书" pitchFamily="2" charset="-122"/>
              </a:rPr>
              <a:t>”</a:t>
            </a:r>
            <a:endParaRPr lang="en-US" altLang="zh-CN" sz="2400" dirty="0">
              <a:latin typeface="华文隶书" pitchFamily="2" charset="-122"/>
              <a:ea typeface="华文隶书" pitchFamily="2" charset="-122"/>
            </a:endParaRPr>
          </a:p>
          <a:p>
            <a:r>
              <a:rPr lang="en-US" altLang="zh-CN" sz="2400" dirty="0" smtClean="0">
                <a:latin typeface="华文隶书" pitchFamily="2" charset="-122"/>
                <a:ea typeface="华文隶书" pitchFamily="2" charset="-122"/>
              </a:rPr>
              <a:t>——</a:t>
            </a:r>
            <a:r>
              <a:rPr lang="zh-CN" altLang="en-US" sz="24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厌恶</a:t>
            </a:r>
            <a:endParaRPr lang="zh-CN" altLang="en-US" sz="24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249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1798" y="1196752"/>
            <a:ext cx="834867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事实的错位</a:t>
            </a:r>
          </a:p>
          <a:p>
            <a:r>
              <a:rPr lang="en-US" altLang="zh-CN" sz="2400" dirty="0"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林黛玉进贾府</a:t>
            </a:r>
            <a:r>
              <a:rPr lang="en-US" altLang="zh-CN" sz="2400" dirty="0">
                <a:latin typeface="华文隶书" pitchFamily="2" charset="-122"/>
                <a:ea typeface="华文隶书" pitchFamily="2" charset="-122"/>
              </a:rPr>
              <a:t>》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中</a:t>
            </a:r>
            <a:r>
              <a:rPr lang="zh-CN" altLang="en-US" sz="24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宝黛</a:t>
            </a:r>
            <a:r>
              <a:rPr lang="zh-CN" altLang="en-US" sz="24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相见，黛</a:t>
            </a:r>
            <a:r>
              <a:rPr lang="zh-CN" altLang="en-US" sz="24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玉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一见</a:t>
            </a:r>
            <a:r>
              <a:rPr lang="zh-CN" altLang="en-US" sz="2400" dirty="0" smtClean="0">
                <a:latin typeface="华文隶书" pitchFamily="2" charset="-122"/>
                <a:ea typeface="华文隶书" pitchFamily="2" charset="-122"/>
              </a:rPr>
              <a:t>，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便大吃</a:t>
            </a:r>
            <a:r>
              <a:rPr lang="en-US" altLang="zh-CN" sz="2400" dirty="0">
                <a:latin typeface="华文隶书" pitchFamily="2" charset="-122"/>
                <a:ea typeface="华文隶书" pitchFamily="2" charset="-122"/>
              </a:rPr>
              <a:t>-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一惊</a:t>
            </a:r>
            <a:r>
              <a:rPr lang="zh-CN" altLang="en-US" sz="2400" dirty="0" smtClean="0">
                <a:latin typeface="华文隶书" pitchFamily="2" charset="-122"/>
                <a:ea typeface="华文隶书" pitchFamily="2" charset="-122"/>
              </a:rPr>
              <a:t>，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心下想道</a:t>
            </a:r>
            <a:r>
              <a:rPr lang="en-US" altLang="zh-CN" sz="2400" dirty="0">
                <a:latin typeface="华文隶书" pitchFamily="2" charset="-122"/>
                <a:ea typeface="华文隶书" pitchFamily="2" charset="-122"/>
              </a:rPr>
              <a:t>:“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好生奇怪， </a:t>
            </a:r>
            <a:r>
              <a:rPr lang="zh-CN" altLang="en-US" sz="2400" dirty="0" smtClean="0">
                <a:latin typeface="华文隶书" pitchFamily="2" charset="-122"/>
                <a:ea typeface="华文隶书" pitchFamily="2" charset="-122"/>
              </a:rPr>
              <a:t>倒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像在那里见过般，何等眼熟到如此</a:t>
            </a:r>
            <a:r>
              <a:rPr lang="en-US" altLang="zh-CN" sz="2400" dirty="0" smtClean="0">
                <a:latin typeface="华文隶书" pitchFamily="2" charset="-122"/>
                <a:ea typeface="华文隶书" pitchFamily="2" charset="-122"/>
              </a:rPr>
              <a:t>!”</a:t>
            </a:r>
            <a:endParaRPr lang="zh-CN" altLang="en-US" sz="2400" dirty="0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  宝玉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看罢，因笑道</a:t>
            </a:r>
            <a:r>
              <a:rPr lang="en-US" altLang="zh-CN" sz="2400" dirty="0" smtClean="0">
                <a:latin typeface="华文隶书" pitchFamily="2" charset="-122"/>
                <a:ea typeface="华文隶书" pitchFamily="2" charset="-122"/>
              </a:rPr>
              <a:t>: “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这个妹妹我曾见过的</a:t>
            </a:r>
            <a:r>
              <a:rPr lang="zh-CN" altLang="en-US" sz="2400" dirty="0" smtClean="0">
                <a:latin typeface="华文隶书" pitchFamily="2" charset="-122"/>
                <a:ea typeface="华文隶书" pitchFamily="2" charset="-122"/>
              </a:rPr>
              <a:t>。</a:t>
            </a:r>
            <a:r>
              <a:rPr lang="en-US" altLang="zh-CN" sz="2400" dirty="0" smtClean="0">
                <a:latin typeface="华文隶书" pitchFamily="2" charset="-122"/>
                <a:ea typeface="华文隶书" pitchFamily="2" charset="-122"/>
              </a:rPr>
              <a:t>”</a:t>
            </a:r>
            <a:endParaRPr lang="zh-CN" altLang="en-US" sz="2400" dirty="0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作用</a:t>
            </a:r>
            <a:r>
              <a:rPr lang="en-US" altLang="zh-CN" sz="2400" dirty="0" smtClean="0">
                <a:latin typeface="华文隶书" pitchFamily="2" charset="-122"/>
                <a:ea typeface="华文隶书" pitchFamily="2" charset="-122"/>
              </a:rPr>
              <a:t>:</a:t>
            </a:r>
          </a:p>
          <a:p>
            <a:r>
              <a:rPr lang="zh-CN" altLang="en-US" sz="24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照应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木石前盟的因缘，</a:t>
            </a:r>
            <a:r>
              <a:rPr lang="zh-CN" altLang="en-US" sz="24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开启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宝黛二人的</a:t>
            </a:r>
            <a:r>
              <a:rPr lang="zh-CN" altLang="en-US" sz="2400" dirty="0" smtClean="0">
                <a:latin typeface="华文隶书" pitchFamily="2" charset="-122"/>
                <a:ea typeface="华文隶书" pitchFamily="2" charset="-122"/>
              </a:rPr>
              <a:t>纠葛。</a:t>
            </a:r>
            <a:endParaRPr lang="en-US" altLang="zh-CN" sz="2400" dirty="0" smtClean="0">
              <a:latin typeface="华文隶书" pitchFamily="2" charset="-122"/>
              <a:ea typeface="华文隶书" pitchFamily="2" charset="-122"/>
            </a:endParaRPr>
          </a:p>
          <a:p>
            <a:endParaRPr lang="en-US" altLang="zh-CN" sz="2400" dirty="0" smtClean="0">
              <a:latin typeface="华文隶书" pitchFamily="2" charset="-122"/>
              <a:ea typeface="华文隶书" pitchFamily="2" charset="-122"/>
            </a:endParaRPr>
          </a:p>
          <a:p>
            <a:r>
              <a:rPr lang="en-US" altLang="zh-CN" sz="2400" dirty="0"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老人与海</a:t>
            </a:r>
            <a:r>
              <a:rPr lang="en-US" altLang="zh-CN" sz="2400" dirty="0" smtClean="0">
                <a:latin typeface="华文隶书" pitchFamily="2" charset="-122"/>
                <a:ea typeface="华文隶书" pitchFamily="2" charset="-122"/>
              </a:rPr>
              <a:t>》</a:t>
            </a:r>
            <a:r>
              <a:rPr lang="en-US" altLang="zh-CN" sz="2400" dirty="0">
                <a:latin typeface="华文隶书" pitchFamily="2" charset="-122"/>
                <a:ea typeface="华文隶书" pitchFamily="2" charset="-122"/>
              </a:rPr>
              <a:t>“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可是，是什么把你打败的呢</a:t>
            </a:r>
            <a:r>
              <a:rPr lang="en-US" altLang="zh-CN" sz="2400" dirty="0" smtClean="0">
                <a:latin typeface="华文隶书" pitchFamily="2" charset="-122"/>
                <a:ea typeface="华文隶书" pitchFamily="2" charset="-122"/>
              </a:rPr>
              <a:t>?”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他又想</a:t>
            </a:r>
            <a:r>
              <a:rPr lang="zh-CN" altLang="en-US" sz="2400" dirty="0" smtClean="0">
                <a:latin typeface="华文隶书" pitchFamily="2" charset="-122"/>
                <a:ea typeface="华文隶书" pitchFamily="2" charset="-122"/>
              </a:rPr>
              <a:t>。</a:t>
            </a:r>
            <a:endParaRPr lang="en-US" altLang="zh-CN" sz="2400" dirty="0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2400" dirty="0" smtClean="0">
                <a:latin typeface="华文隶书" pitchFamily="2" charset="-122"/>
                <a:ea typeface="华文隶书" pitchFamily="2" charset="-122"/>
              </a:rPr>
              <a:t>“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什么也不是，”他提高嗓子说</a:t>
            </a:r>
            <a:r>
              <a:rPr lang="en-US" altLang="zh-CN" sz="2400" dirty="0" smtClean="0">
                <a:latin typeface="华文隶书" pitchFamily="2" charset="-122"/>
                <a:ea typeface="华文隶书" pitchFamily="2" charset="-122"/>
              </a:rPr>
              <a:t>:</a:t>
            </a:r>
            <a:r>
              <a:rPr lang="en-US" altLang="zh-CN" sz="2400" dirty="0">
                <a:latin typeface="华文隶书" pitchFamily="2" charset="-122"/>
                <a:ea typeface="华文隶书" pitchFamily="2" charset="-122"/>
              </a:rPr>
              <a:t>“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是我走得太远啦。</a:t>
            </a:r>
            <a:r>
              <a:rPr lang="zh-CN" altLang="en-US" sz="2400" dirty="0" smtClean="0">
                <a:latin typeface="华文隶书" pitchFamily="2" charset="-122"/>
                <a:ea typeface="华文隶书" pitchFamily="2" charset="-122"/>
              </a:rPr>
              <a:t>”</a:t>
            </a:r>
            <a:endParaRPr lang="zh-CN" altLang="en-US" sz="2400" dirty="0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作用</a:t>
            </a:r>
            <a:r>
              <a:rPr lang="en-US" altLang="zh-CN" sz="2400" dirty="0">
                <a:latin typeface="华文隶书" pitchFamily="2" charset="-122"/>
                <a:ea typeface="华文隶书" pitchFamily="2" charset="-122"/>
              </a:rPr>
              <a:t>:</a:t>
            </a:r>
          </a:p>
          <a:p>
            <a:r>
              <a:rPr lang="zh-CN" altLang="en-US" sz="24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表现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老人坚韧、不服输的性格特征。“你尽可以把他消灭掉，可就是打不败他。”</a:t>
            </a:r>
          </a:p>
          <a:p>
            <a:endParaRPr lang="en-US" altLang="zh-CN" sz="2400" dirty="0" smtClean="0">
              <a:latin typeface="华文隶书" pitchFamily="2" charset="-122"/>
              <a:ea typeface="华文隶书" pitchFamily="2" charset="-122"/>
            </a:endParaRPr>
          </a:p>
          <a:p>
            <a:endParaRPr lang="zh-CN" altLang="en-US" sz="2400" dirty="0">
              <a:latin typeface="华文隶书" pitchFamily="2" charset="-122"/>
              <a:ea typeface="华文隶书" pitchFamily="2" charset="-122"/>
            </a:endParaRPr>
          </a:p>
          <a:p>
            <a:endParaRPr lang="zh-CN" altLang="en-US" sz="24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823238" y="188640"/>
            <a:ext cx="7281408" cy="864096"/>
          </a:xfrm>
          <a:prstGeom prst="rect">
            <a:avLst/>
          </a:prstGeom>
          <a:solidFill>
            <a:schemeClr val="bg2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叙述手法之</a:t>
            </a:r>
            <a:r>
              <a:rPr lang="zh-CN" altLang="en-US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错位</a:t>
            </a:r>
            <a:endParaRPr lang="zh-CN" altLang="en-US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0341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zh-CN" altLang="en-US" sz="3200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第一板块：小说的</a:t>
            </a:r>
            <a:r>
              <a:rPr lang="zh-CN" altLang="en-US" sz="3200" b="1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叙述</a:t>
            </a:r>
            <a:r>
              <a:rPr lang="zh-CN" altLang="en-US" sz="3200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技巧</a:t>
            </a:r>
            <a:br>
              <a:rPr lang="zh-CN" altLang="en-US" sz="3200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</a:br>
            <a:r>
              <a:rPr lang="en-US" altLang="zh-CN" sz="3200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——</a:t>
            </a:r>
            <a:r>
              <a:rPr lang="zh-CN" altLang="en-US" sz="3200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怎么讲故事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4744"/>
            <a:ext cx="8291264" cy="5161776"/>
          </a:xfrm>
        </p:spPr>
        <p:txBody>
          <a:bodyPr>
            <a:normAutofit fontScale="77500" lnSpcReduction="20000"/>
          </a:bodyPr>
          <a:lstStyle/>
          <a:p>
            <a:r>
              <a:rPr lang="zh-CN" altLang="en-US" dirty="0" smtClean="0"/>
              <a:t>六、</a:t>
            </a:r>
            <a:r>
              <a:rPr lang="zh-CN" altLang="en-US" b="1" kern="1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情节安排（构思）的技巧</a:t>
            </a:r>
            <a:endParaRPr lang="en-US" altLang="zh-CN" b="1" kern="100" dirty="0">
              <a:solidFill>
                <a:schemeClr val="accent6">
                  <a:lumMod val="75000"/>
                </a:schemeClr>
              </a:solidFill>
              <a:latin typeface="Calibri" panose="020F0502020204030204" charset="0"/>
              <a:ea typeface="华文细黑"/>
              <a:cs typeface="Courier New" panose="02070309020205020404"/>
              <a:sym typeface="+mn-ea"/>
            </a:endParaRPr>
          </a:p>
          <a:p>
            <a:pPr marL="0" indent="0">
              <a:buBlip>
                <a:blip r:embed="rId2"/>
              </a:buBlip>
            </a:pPr>
            <a:r>
              <a:rPr lang="zh-CN" altLang="en-US" sz="4000" b="1" dirty="0" smtClean="0">
                <a:solidFill>
                  <a:srgbClr val="7030A0"/>
                </a:solidFill>
                <a:sym typeface="+mn-ea"/>
              </a:rPr>
              <a:t>（一）常见</a:t>
            </a:r>
            <a:r>
              <a:rPr lang="zh-CN" altLang="en-US" sz="4000" b="1" dirty="0">
                <a:solidFill>
                  <a:srgbClr val="7030A0"/>
                </a:solidFill>
                <a:sym typeface="+mn-ea"/>
              </a:rPr>
              <a:t>情节</a:t>
            </a: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结构安排（构思）技巧</a:t>
            </a:r>
            <a:r>
              <a:rPr lang="zh-CN" altLang="en-US" sz="4000" b="1" dirty="0">
                <a:solidFill>
                  <a:srgbClr val="7030A0"/>
                </a:solidFill>
                <a:sym typeface="+mn-ea"/>
              </a:rPr>
              <a:t>：</a:t>
            </a:r>
            <a:endParaRPr lang="zh-CN" altLang="en-US" sz="4000" b="1" dirty="0"/>
          </a:p>
          <a:p>
            <a:pPr marL="0" indent="0">
              <a:buNone/>
            </a:pPr>
            <a:r>
              <a:rPr lang="zh-CN" altLang="en-US" b="1" dirty="0">
                <a:sym typeface="+mn-ea"/>
              </a:rPr>
              <a:t>①全文情节</a:t>
            </a:r>
            <a:r>
              <a:rPr lang="zh-CN" altLang="en-US" b="1" dirty="0">
                <a:ln>
                  <a:solidFill>
                    <a:srgbClr val="FF0066"/>
                  </a:solidFill>
                </a:ln>
                <a:solidFill>
                  <a:srgbClr val="FF0066"/>
                </a:solidFill>
                <a:sym typeface="+mn-ea"/>
              </a:rPr>
              <a:t>一波三折</a:t>
            </a:r>
            <a:r>
              <a:rPr lang="zh-CN" altLang="en-US" b="1" dirty="0">
                <a:sym typeface="+mn-ea"/>
              </a:rPr>
              <a:t>（摇摆、延迟）。</a:t>
            </a:r>
            <a:endParaRPr lang="zh-CN" altLang="en-US" b="1" dirty="0"/>
          </a:p>
          <a:p>
            <a:pPr marL="0" indent="0">
              <a:buNone/>
            </a:pPr>
            <a:r>
              <a:rPr lang="zh-CN" altLang="en-US" b="1" dirty="0">
                <a:sym typeface="+mn-ea"/>
              </a:rPr>
              <a:t>②全文有</a:t>
            </a:r>
            <a:r>
              <a:rPr lang="zh-CN" altLang="en-US" b="1" dirty="0">
                <a:ln>
                  <a:solidFill>
                    <a:srgbClr val="FF0066"/>
                  </a:solidFill>
                </a:ln>
                <a:solidFill>
                  <a:srgbClr val="FF0066"/>
                </a:solidFill>
                <a:sym typeface="+mn-ea"/>
              </a:rPr>
              <a:t>线索</a:t>
            </a:r>
            <a:r>
              <a:rPr lang="zh-CN" altLang="en-US" b="1" dirty="0">
                <a:sym typeface="+mn-ea"/>
              </a:rPr>
              <a:t>贯穿（尤其注意</a:t>
            </a:r>
            <a:r>
              <a:rPr lang="zh-CN" altLang="en-US" b="1" dirty="0">
                <a:ln>
                  <a:solidFill>
                    <a:srgbClr val="FF0066"/>
                  </a:solidFill>
                </a:ln>
                <a:solidFill>
                  <a:srgbClr val="FF0066"/>
                </a:solidFill>
                <a:sym typeface="+mn-ea"/>
              </a:rPr>
              <a:t>双线索</a:t>
            </a:r>
            <a:r>
              <a:rPr lang="zh-CN" altLang="en-US" b="1" dirty="0">
                <a:sym typeface="+mn-ea"/>
              </a:rPr>
              <a:t>）</a:t>
            </a:r>
            <a:endParaRPr lang="zh-CN" altLang="en-US" b="1" dirty="0"/>
          </a:p>
          <a:p>
            <a:pPr marL="0" indent="0">
              <a:buNone/>
            </a:pPr>
            <a:r>
              <a:rPr lang="zh-CN" altLang="en-US" b="1" dirty="0">
                <a:sym typeface="+mn-ea"/>
              </a:rPr>
              <a:t>③</a:t>
            </a:r>
            <a:r>
              <a:rPr lang="zh-CN" altLang="en-US" b="1" dirty="0">
                <a:ln>
                  <a:solidFill>
                    <a:srgbClr val="FF0066"/>
                  </a:solidFill>
                </a:ln>
                <a:solidFill>
                  <a:srgbClr val="FF0066"/>
                </a:solidFill>
                <a:sym typeface="+mn-ea"/>
              </a:rPr>
              <a:t>开头方式</a:t>
            </a:r>
            <a:r>
              <a:rPr lang="zh-CN" altLang="en-US" b="1" dirty="0">
                <a:sym typeface="+mn-ea"/>
              </a:rPr>
              <a:t>：悬念式/倒叙式/写景式/故事</a:t>
            </a:r>
            <a:r>
              <a:rPr lang="zh-CN" altLang="en-US" b="1" dirty="0" smtClean="0">
                <a:sym typeface="+mn-ea"/>
              </a:rPr>
              <a:t>式</a:t>
            </a:r>
            <a:r>
              <a:rPr lang="en-US" altLang="zh-CN" b="1" dirty="0" smtClean="0">
                <a:sym typeface="+mn-ea"/>
              </a:rPr>
              <a:t>/</a:t>
            </a:r>
            <a:r>
              <a:rPr lang="zh-CN" altLang="zh-CN" b="1" dirty="0" smtClean="0"/>
              <a:t>以</a:t>
            </a:r>
            <a:r>
              <a:rPr lang="zh-CN" altLang="zh-CN" b="1" dirty="0"/>
              <a:t>……话题引入</a:t>
            </a:r>
            <a:r>
              <a:rPr lang="zh-CN" altLang="en-US" b="1" dirty="0"/>
              <a:t>等</a:t>
            </a:r>
          </a:p>
          <a:p>
            <a:pPr marL="0" indent="0">
              <a:buNone/>
            </a:pPr>
            <a:r>
              <a:rPr lang="zh-CN" altLang="en-US" b="1" dirty="0">
                <a:sym typeface="+mn-ea"/>
              </a:rPr>
              <a:t>④</a:t>
            </a:r>
            <a:r>
              <a:rPr lang="zh-CN" altLang="en-US" b="1" dirty="0">
                <a:ln>
                  <a:solidFill>
                    <a:srgbClr val="FF0066"/>
                  </a:solidFill>
                </a:ln>
                <a:solidFill>
                  <a:srgbClr val="FF0066"/>
                </a:solidFill>
                <a:sym typeface="+mn-ea"/>
              </a:rPr>
              <a:t>结尾方式</a:t>
            </a:r>
            <a:r>
              <a:rPr lang="zh-CN" altLang="en-US" b="1" dirty="0">
                <a:sym typeface="+mn-ea"/>
              </a:rPr>
              <a:t>：欧亨利式、悲剧式、喜剧式、戛然而止式</a:t>
            </a:r>
            <a:r>
              <a:rPr lang="zh-CN" altLang="en-US" b="1" dirty="0" smtClean="0">
                <a:sym typeface="+mn-ea"/>
              </a:rPr>
              <a:t>、写景式、首尾</a:t>
            </a:r>
            <a:r>
              <a:rPr lang="zh-CN" altLang="en-US" b="1" dirty="0">
                <a:sym typeface="+mn-ea"/>
              </a:rPr>
              <a:t>呼应式等</a:t>
            </a:r>
            <a:endParaRPr lang="zh-CN" altLang="en-US" b="1" dirty="0"/>
          </a:p>
          <a:p>
            <a:pPr marL="0" indent="0">
              <a:buNone/>
            </a:pPr>
            <a:r>
              <a:rPr lang="zh-CN" altLang="en-US" b="1" dirty="0">
                <a:sym typeface="+mn-ea"/>
              </a:rPr>
              <a:t>⑤</a:t>
            </a:r>
            <a:r>
              <a:rPr lang="zh-CN" altLang="en-US" b="1" dirty="0">
                <a:ln>
                  <a:solidFill>
                    <a:srgbClr val="FF0066"/>
                  </a:solidFill>
                </a:ln>
                <a:solidFill>
                  <a:srgbClr val="FF0066"/>
                </a:solidFill>
                <a:sym typeface="+mn-ea"/>
              </a:rPr>
              <a:t>中间</a:t>
            </a:r>
            <a:r>
              <a:rPr lang="zh-CN" altLang="en-US" b="1" dirty="0">
                <a:sym typeface="+mn-ea"/>
              </a:rPr>
              <a:t>有：悬念、伏笔、铺垫、照应、暗示、误会、突转、对比、抑扬等</a:t>
            </a:r>
            <a:endParaRPr lang="en-US" altLang="zh-CN" b="1" dirty="0">
              <a:sym typeface="+mn-ea"/>
            </a:endParaRPr>
          </a:p>
          <a:p>
            <a:pPr marL="0" indent="0">
              <a:buNone/>
            </a:pPr>
            <a:r>
              <a:rPr lang="zh-CN" altLang="en-US" b="1" dirty="0">
                <a:solidFill>
                  <a:srgbClr val="0000FF"/>
                </a:solidFill>
              </a:rPr>
              <a:t>诗化小说</a:t>
            </a:r>
            <a:r>
              <a:rPr lang="zh-CN" altLang="en-US" b="1" dirty="0"/>
              <a:t>：</a:t>
            </a:r>
            <a:r>
              <a:rPr lang="zh-CN" altLang="en-US" b="1" dirty="0">
                <a:solidFill>
                  <a:srgbClr val="FF0000"/>
                </a:solidFill>
              </a:rPr>
              <a:t>没有完整的情节</a:t>
            </a:r>
            <a:r>
              <a:rPr lang="zh-CN" altLang="en-US" b="1" dirty="0"/>
              <a:t>以及</a:t>
            </a:r>
            <a:r>
              <a:rPr lang="zh-CN" altLang="en-US" b="1" dirty="0">
                <a:solidFill>
                  <a:srgbClr val="FF0000"/>
                </a:solidFill>
              </a:rPr>
              <a:t>矛盾冲突</a:t>
            </a:r>
            <a:r>
              <a:rPr lang="zh-CN" altLang="en-US" b="1" dirty="0"/>
              <a:t>，</a:t>
            </a:r>
            <a:r>
              <a:rPr lang="zh-CN" altLang="en-US" b="1" dirty="0">
                <a:solidFill>
                  <a:srgbClr val="FF0000"/>
                </a:solidFill>
              </a:rPr>
              <a:t>淡化人物形象</a:t>
            </a:r>
            <a:r>
              <a:rPr lang="zh-CN" altLang="en-US" b="1" dirty="0"/>
              <a:t>，注重</a:t>
            </a:r>
            <a:r>
              <a:rPr lang="zh-CN" altLang="en-US" b="1" dirty="0">
                <a:solidFill>
                  <a:srgbClr val="FF0000"/>
                </a:solidFill>
              </a:rPr>
              <a:t>意境的营造</a:t>
            </a:r>
            <a:r>
              <a:rPr lang="zh-CN" altLang="en-US" b="1" dirty="0"/>
              <a:t>以及特定情境下的</a:t>
            </a:r>
            <a:r>
              <a:rPr lang="zh-CN" altLang="en-US" b="1" dirty="0">
                <a:solidFill>
                  <a:srgbClr val="FF0066"/>
                </a:solidFill>
              </a:rPr>
              <a:t>心理状态和特有情绪</a:t>
            </a:r>
            <a:r>
              <a:rPr lang="zh-CN" altLang="en-US" b="1" dirty="0"/>
              <a:t>的展示。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b="1" dirty="0">
                <a:solidFill>
                  <a:srgbClr val="0070C0"/>
                </a:solidFill>
                <a:sym typeface="+mn-ea"/>
              </a:rPr>
              <a:t>小说的基本结构：开端</a:t>
            </a:r>
            <a:r>
              <a:rPr lang="en-US" altLang="zh-CN" b="1" dirty="0">
                <a:solidFill>
                  <a:srgbClr val="0070C0"/>
                </a:solidFill>
                <a:sym typeface="+mn-ea"/>
              </a:rPr>
              <a:t>—</a:t>
            </a:r>
            <a:r>
              <a:rPr lang="zh-CN" altLang="en-US" b="1" dirty="0">
                <a:solidFill>
                  <a:srgbClr val="0070C0"/>
                </a:solidFill>
                <a:sym typeface="+mn-ea"/>
              </a:rPr>
              <a:t>发展</a:t>
            </a:r>
            <a:r>
              <a:rPr lang="en-US" altLang="zh-CN" b="1" dirty="0">
                <a:solidFill>
                  <a:srgbClr val="0070C0"/>
                </a:solidFill>
                <a:sym typeface="+mn-ea"/>
              </a:rPr>
              <a:t>—</a:t>
            </a:r>
            <a:r>
              <a:rPr lang="zh-CN" altLang="en-US" b="1" dirty="0">
                <a:solidFill>
                  <a:srgbClr val="0070C0"/>
                </a:solidFill>
                <a:sym typeface="+mn-ea"/>
              </a:rPr>
              <a:t>高潮</a:t>
            </a:r>
            <a:r>
              <a:rPr lang="en-US" altLang="zh-CN" b="1" dirty="0">
                <a:solidFill>
                  <a:srgbClr val="0070C0"/>
                </a:solidFill>
                <a:sym typeface="+mn-ea"/>
              </a:rPr>
              <a:t>—</a:t>
            </a:r>
            <a:r>
              <a:rPr lang="zh-CN" altLang="en-US" b="1" dirty="0">
                <a:solidFill>
                  <a:srgbClr val="0070C0"/>
                </a:solidFill>
                <a:sym typeface="+mn-ea"/>
              </a:rPr>
              <a:t>结局</a:t>
            </a:r>
            <a:endParaRPr lang="zh-CN" altLang="en-US" kern="100" dirty="0">
              <a:latin typeface="+mn-ea"/>
              <a:cs typeface="+mn-ea"/>
              <a:sym typeface="+mn-ea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031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zh-CN" altLang="en-US" sz="3200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第一板块：小说的</a:t>
            </a:r>
            <a:r>
              <a:rPr lang="zh-CN" altLang="en-US" sz="3200" b="1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叙述</a:t>
            </a:r>
            <a:r>
              <a:rPr lang="zh-CN" altLang="en-US" sz="3200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技巧</a:t>
            </a:r>
            <a:br>
              <a:rPr lang="zh-CN" altLang="en-US" sz="3200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</a:br>
            <a:r>
              <a:rPr lang="en-US" altLang="zh-CN" sz="3200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——</a:t>
            </a:r>
            <a:r>
              <a:rPr lang="zh-CN" altLang="en-US" sz="3200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怎么讲故事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96752"/>
            <a:ext cx="8568952" cy="5089768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六、</a:t>
            </a:r>
            <a:r>
              <a:rPr lang="zh-CN" altLang="en-US" b="1" kern="1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情节安排（构思）的技巧</a:t>
            </a:r>
            <a:endParaRPr lang="en-US" altLang="zh-CN" b="1" kern="100" dirty="0">
              <a:solidFill>
                <a:schemeClr val="accent6">
                  <a:lumMod val="75000"/>
                </a:schemeClr>
              </a:solidFill>
              <a:latin typeface="Calibri" panose="020F0502020204030204" charset="0"/>
              <a:ea typeface="华文细黑"/>
              <a:cs typeface="Courier New" panose="02070309020205020404"/>
              <a:sym typeface="+mn-ea"/>
            </a:endParaRPr>
          </a:p>
          <a:p>
            <a:pPr marL="0" indent="0">
              <a:lnSpc>
                <a:spcPct val="120000"/>
              </a:lnSpc>
              <a:buBlip>
                <a:blip r:embed="rId2"/>
              </a:buBlip>
            </a:pPr>
            <a:r>
              <a:rPr lang="zh-CN" altLang="en-US" b="1" dirty="0" smtClean="0">
                <a:solidFill>
                  <a:srgbClr val="7030A0"/>
                </a:solidFill>
                <a:sym typeface="+mn-ea"/>
              </a:rPr>
              <a:t>（二）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特殊</a:t>
            </a:r>
            <a:r>
              <a:rPr lang="zh-CN" altLang="en-US" b="1" dirty="0">
                <a:solidFill>
                  <a:srgbClr val="7030A0"/>
                </a:solidFill>
                <a:sym typeface="+mn-ea"/>
              </a:rPr>
              <a:t>情节安排（构思）技巧：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 smtClean="0"/>
              <a:t>    </a:t>
            </a:r>
            <a:r>
              <a:rPr lang="en-US" altLang="zh-CN" dirty="0" smtClean="0"/>
              <a:t>1.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对话式</a:t>
            </a:r>
            <a:r>
              <a:rPr lang="zh-CN" altLang="en-US" dirty="0"/>
              <a:t>：《古渡头》、《六指猴》、《桥边的老人》；</a:t>
            </a:r>
          </a:p>
          <a:p>
            <a:pPr>
              <a:lnSpc>
                <a:spcPct val="120000"/>
              </a:lnSpc>
              <a:buBlip>
                <a:blip r:embed="rId2"/>
              </a:buBlip>
            </a:pP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  <a:sym typeface="+mn-ea"/>
              </a:rPr>
              <a:t>2.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sym typeface="+mn-ea"/>
              </a:rPr>
              <a:t>讲述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sym typeface="+mn-ea"/>
              </a:rPr>
              <a:t>式 ：</a:t>
            </a:r>
            <a:r>
              <a:rPr lang="zh-CN" altLang="en-US" dirty="0"/>
              <a:t>《活着》</a:t>
            </a:r>
          </a:p>
          <a:p>
            <a:pPr marL="0" indent="0">
              <a:lnSpc>
                <a:spcPct val="120000"/>
              </a:lnSpc>
              <a:buBlip>
                <a:blip r:embed="rId2"/>
              </a:buBlip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   </a:t>
            </a: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</a:rPr>
              <a:t>3.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心理、意识流</a:t>
            </a:r>
            <a:r>
              <a:rPr lang="zh-CN" altLang="en-US" dirty="0"/>
              <a:t>《墙上的斑点》、《尤利西斯》</a:t>
            </a:r>
          </a:p>
          <a:p>
            <a:pPr>
              <a:lnSpc>
                <a:spcPct val="120000"/>
              </a:lnSpc>
              <a:buBlip>
                <a:blip r:embed="rId2"/>
              </a:buBlip>
            </a:pP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</a:rPr>
              <a:t>4.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历史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与现实交织</a:t>
            </a:r>
            <a:r>
              <a:rPr lang="zh-CN" altLang="en-US" dirty="0"/>
              <a:t>（打破时空的限定）《赵一曼女士》</a:t>
            </a:r>
          </a:p>
          <a:p>
            <a:pPr>
              <a:lnSpc>
                <a:spcPct val="120000"/>
              </a:lnSpc>
              <a:buBlip>
                <a:blip r:embed="rId2"/>
              </a:buBlip>
            </a:pP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</a:rPr>
              <a:t>5.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回忆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与现实交织</a:t>
            </a:r>
            <a:r>
              <a:rPr lang="zh-CN" altLang="en-US" dirty="0"/>
              <a:t>《半张纸》</a:t>
            </a:r>
          </a:p>
          <a:p>
            <a:pPr>
              <a:lnSpc>
                <a:spcPct val="120000"/>
              </a:lnSpc>
              <a:buBlip>
                <a:blip r:embed="rId2"/>
              </a:buBlip>
            </a:pP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  <a:sym typeface="+mn-ea"/>
              </a:rPr>
              <a:t>6.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sym typeface="+mn-ea"/>
              </a:rPr>
              <a:t>叙事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sym typeface="+mn-ea"/>
              </a:rPr>
              <a:t>与写景交织（描写和记叙的结合）</a:t>
            </a:r>
            <a:r>
              <a:rPr lang="zh-CN" altLang="en-US" dirty="0">
                <a:sym typeface="+mn-ea"/>
              </a:rPr>
              <a:t>《古渡头》、</a:t>
            </a:r>
            <a:r>
              <a:rPr lang="zh-CN" altLang="en-US" dirty="0" smtClean="0">
                <a:sym typeface="+mn-ea"/>
              </a:rPr>
              <a:t>《安东洛夫卡苹果》</a:t>
            </a:r>
            <a:endParaRPr lang="en-US" altLang="zh-CN" dirty="0" smtClean="0">
              <a:sym typeface="+mn-ea"/>
            </a:endParaRPr>
          </a:p>
          <a:p>
            <a:pPr>
              <a:lnSpc>
                <a:spcPct val="120000"/>
              </a:lnSpc>
              <a:buBlip>
                <a:blip r:embed="rId2"/>
              </a:buBlip>
            </a:pPr>
            <a:r>
              <a:rPr lang="en-US" altLang="zh-CN" sz="3100" b="1" dirty="0" smtClean="0">
                <a:solidFill>
                  <a:schemeClr val="accent6">
                    <a:lumMod val="75000"/>
                  </a:schemeClr>
                </a:solidFill>
                <a:sym typeface="+mn-ea"/>
              </a:rPr>
              <a:t>7.</a:t>
            </a:r>
            <a:r>
              <a:rPr lang="zh-CN" altLang="en-US" sz="3100" b="1" dirty="0" smtClean="0">
                <a:solidFill>
                  <a:schemeClr val="accent6">
                    <a:lumMod val="75000"/>
                  </a:schemeClr>
                </a:solidFill>
                <a:sym typeface="+mn-ea"/>
              </a:rPr>
              <a:t>时空</a:t>
            </a:r>
            <a:r>
              <a:rPr lang="zh-CN" altLang="en-US" sz="3100" b="1" dirty="0">
                <a:solidFill>
                  <a:schemeClr val="accent6">
                    <a:lumMod val="75000"/>
                  </a:schemeClr>
                </a:solidFill>
                <a:sym typeface="+mn-ea"/>
              </a:rPr>
              <a:t>集中</a:t>
            </a:r>
            <a:r>
              <a:rPr lang="zh-CN" altLang="en-US" dirty="0" smtClean="0">
                <a:sym typeface="+mn-ea"/>
              </a:rPr>
              <a:t>（</a:t>
            </a:r>
            <a:r>
              <a:rPr lang="en-US" altLang="zh-CN" dirty="0" smtClean="0">
                <a:sym typeface="+mn-ea"/>
              </a:rPr>
              <a:t>《</a:t>
            </a:r>
            <a:r>
              <a:rPr lang="zh-CN" altLang="en-US" dirty="0" smtClean="0">
                <a:sym typeface="+mn-ea"/>
              </a:rPr>
              <a:t>水底的微光</a:t>
            </a:r>
            <a:r>
              <a:rPr lang="en-US" altLang="zh-CN" dirty="0" smtClean="0">
                <a:sym typeface="+mn-ea"/>
              </a:rPr>
              <a:t>》</a:t>
            </a:r>
            <a:endParaRPr lang="zh-CN" altLang="en-US" dirty="0"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>
                <a:sym typeface="+mn-ea"/>
              </a:rPr>
              <a:t>      并不是所有的小说都是靠激烈矛盾冲突推动故事向前发展，注意</a:t>
            </a:r>
            <a:r>
              <a:rPr lang="zh-CN" altLang="en-US" dirty="0">
                <a:solidFill>
                  <a:srgbClr val="FF0066"/>
                </a:solidFill>
                <a:sym typeface="+mn-ea"/>
              </a:rPr>
              <a:t>散文化小说、历史小说，</a:t>
            </a:r>
            <a:r>
              <a:rPr lang="zh-CN" altLang="en-US" dirty="0">
                <a:sym typeface="+mn-ea"/>
              </a:rPr>
              <a:t>还有只是</a:t>
            </a:r>
            <a:r>
              <a:rPr lang="zh-CN" altLang="en-US" dirty="0">
                <a:solidFill>
                  <a:srgbClr val="FF0066"/>
                </a:solidFill>
                <a:sym typeface="+mn-ea"/>
              </a:rPr>
              <a:t>截取生活的横截面平淡叙事的小说</a:t>
            </a:r>
            <a:r>
              <a:rPr lang="zh-CN" altLang="en-US" dirty="0">
                <a:sym typeface="+mn-ea"/>
              </a:rPr>
              <a:t>，它们呈现的特殊叙事技巧。</a:t>
            </a:r>
          </a:p>
          <a:p>
            <a:pPr>
              <a:lnSpc>
                <a:spcPct val="120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851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kern="100" dirty="0" smtClean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第一板块：小说</a:t>
            </a:r>
            <a: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的</a:t>
            </a:r>
            <a:r>
              <a:rPr lang="zh-CN" altLang="en-US" b="1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叙述</a:t>
            </a:r>
            <a: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技巧</a:t>
            </a:r>
            <a:b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zh-CN" altLang="en-US" sz="311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（一）</a:t>
            </a:r>
            <a:r>
              <a:rPr lang="zh-CN" altLang="en-US" sz="3110" b="1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谁来讲</a:t>
            </a:r>
            <a:r>
              <a:rPr lang="zh-CN" altLang="en-US" sz="3110" kern="100" dirty="0"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这个故事？</a:t>
            </a:r>
          </a:p>
          <a:p>
            <a:pPr>
              <a:buBlip>
                <a:blip r:embed="rId2"/>
              </a:buBlip>
            </a:pPr>
            <a:r>
              <a:rPr lang="zh-CN" altLang="en-US" kern="100" dirty="0"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叙述者是谁？</a:t>
            </a:r>
          </a:p>
          <a:p>
            <a:pPr>
              <a:buBlip>
                <a:blip r:embed="rId2"/>
              </a:buBlip>
            </a:pPr>
            <a:r>
              <a:rPr lang="zh-CN" altLang="en-US" kern="100" dirty="0"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叙述的视角      </a:t>
            </a:r>
          </a:p>
          <a:p>
            <a:pPr>
              <a:buBlip>
                <a:blip r:embed="rId2"/>
              </a:buBlip>
            </a:pPr>
            <a:r>
              <a:rPr lang="zh-CN" altLang="en-US" kern="100" dirty="0"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叙述的人称 </a:t>
            </a:r>
          </a:p>
          <a:p>
            <a:pPr>
              <a:buBlip>
                <a:blip r:embed="rId2"/>
              </a:buBlip>
            </a:pPr>
            <a:r>
              <a:rPr lang="zh-CN" altLang="en-US" kern="100" dirty="0">
                <a:solidFill>
                  <a:srgbClr val="00B05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叙述的腔调</a:t>
            </a:r>
            <a:endParaRPr lang="zh-CN" altLang="en-US" kern="100" dirty="0">
              <a:latin typeface="Times New Roman" panose="02020603050405020304"/>
              <a:ea typeface="华文细黑"/>
              <a:cs typeface="Courier New" panose="02070309020205020404"/>
              <a:sym typeface="+mn-ea"/>
            </a:endParaRPr>
          </a:p>
          <a:p>
            <a:pPr marL="0" indent="0">
              <a:buNone/>
            </a:pPr>
            <a:r>
              <a:rPr lang="zh-CN" altLang="en-US" sz="311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（二）</a:t>
            </a:r>
            <a:r>
              <a:rPr lang="zh-CN" altLang="en-US" sz="3110" b="1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怎么讲</a:t>
            </a:r>
            <a:r>
              <a:rPr lang="zh-CN" altLang="en-US" sz="3110" kern="100" dirty="0"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这个故事？</a:t>
            </a:r>
            <a:r>
              <a:rPr lang="zh-CN" altLang="en-US" kern="100" dirty="0"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   </a:t>
            </a:r>
            <a:r>
              <a:rPr lang="en-US" altLang="zh-CN" kern="100" dirty="0" smtClean="0"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——</a:t>
            </a:r>
            <a:r>
              <a:rPr lang="zh-CN" altLang="en-US" sz="2665" kern="100" dirty="0" smtClean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（</a:t>
            </a:r>
            <a:r>
              <a:rPr lang="zh-CN" altLang="en-US" sz="2665" b="1" kern="100" dirty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情节</a:t>
            </a:r>
            <a:r>
              <a:rPr lang="zh-CN" altLang="en-US" sz="2665" kern="100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）叙述的手法</a:t>
            </a:r>
            <a:endParaRPr lang="zh-CN" altLang="en-US" sz="3110" kern="100" dirty="0">
              <a:ln>
                <a:solidFill>
                  <a:srgbClr val="FFC000"/>
                </a:solidFill>
              </a:ln>
              <a:solidFill>
                <a:srgbClr val="FFC000"/>
              </a:solidFill>
              <a:latin typeface="Times New Roman" panose="02020603050405020304"/>
              <a:ea typeface="华文细黑"/>
              <a:cs typeface="Courier New" panose="02070309020205020404"/>
              <a:sym typeface="+mn-ea"/>
            </a:endParaRPr>
          </a:p>
          <a:p>
            <a:pPr marL="0" indent="0">
              <a:buBlip>
                <a:blip r:embed="rId2"/>
              </a:buBlip>
            </a:pPr>
            <a:r>
              <a:rPr lang="zh-CN" altLang="en-US" kern="100" dirty="0"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叙述的顺序</a:t>
            </a:r>
          </a:p>
          <a:p>
            <a:pPr marL="0" indent="0">
              <a:buBlip>
                <a:blip r:embed="rId2"/>
              </a:buBlip>
            </a:pPr>
            <a:r>
              <a:rPr lang="zh-CN" altLang="en-US" kern="100" dirty="0"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叙述的节奏</a:t>
            </a:r>
          </a:p>
          <a:p>
            <a:pPr marL="0" indent="0">
              <a:buBlip>
                <a:blip r:embed="rId2"/>
              </a:buBlip>
            </a:pPr>
            <a:r>
              <a:rPr lang="zh-CN" altLang="en-US" kern="100" dirty="0">
                <a:solidFill>
                  <a:srgbClr val="00B05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叙述的频率</a:t>
            </a:r>
            <a:endParaRPr lang="zh-CN" altLang="en-US" kern="100" dirty="0">
              <a:latin typeface="Times New Roman" panose="02020603050405020304"/>
              <a:ea typeface="华文细黑"/>
              <a:cs typeface="Courier New" panose="02070309020205020404"/>
              <a:sym typeface="+mn-ea"/>
            </a:endParaRPr>
          </a:p>
          <a:p>
            <a:pPr marL="0" indent="0">
              <a:buBlip>
                <a:blip r:embed="rId2"/>
              </a:buBlip>
            </a:pPr>
            <a:r>
              <a:rPr lang="zh-CN" altLang="en-US" kern="100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情节安排（构思）技巧</a:t>
            </a:r>
            <a:r>
              <a:rPr lang="zh-CN" altLang="en-US" kern="100" dirty="0"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：常见、特殊</a:t>
            </a:r>
          </a:p>
          <a:p>
            <a:pPr marL="0" indent="0">
              <a:buBlip>
                <a:blip r:embed="rId2"/>
              </a:buBlip>
            </a:pPr>
            <a:r>
              <a:rPr lang="zh-CN" altLang="en-US" kern="100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特殊的表现手法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224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836712"/>
            <a:ext cx="252028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特殊</a:t>
            </a:r>
            <a:r>
              <a:rPr lang="zh-CN" altLang="en-US" sz="2800" b="1" dirty="0">
                <a:solidFill>
                  <a:srgbClr val="7030A0"/>
                </a:solidFill>
                <a:sym typeface="+mn-ea"/>
              </a:rPr>
              <a:t>情节安排（构思）技巧：</a:t>
            </a:r>
            <a:r>
              <a:rPr lang="zh-CN" altLang="en-US" sz="2800" dirty="0"/>
              <a:t/>
            </a:r>
            <a:br>
              <a:rPr lang="zh-CN" altLang="en-US" sz="2800" dirty="0"/>
            </a:b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576064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ts val="3100"/>
              </a:lnSpc>
            </a:pPr>
            <a:r>
              <a:rPr lang="en-US" altLang="zh-CN" sz="4500" b="1" dirty="0" smtClean="0">
                <a:solidFill>
                  <a:srgbClr val="0000FF"/>
                </a:solidFill>
                <a:latin typeface="+mn-ea"/>
              </a:rPr>
              <a:t>1.</a:t>
            </a:r>
            <a:r>
              <a:rPr lang="zh-CN" altLang="en-US" sz="4500" b="1" dirty="0" smtClean="0">
                <a:solidFill>
                  <a:srgbClr val="0000FF"/>
                </a:solidFill>
                <a:latin typeface="+mn-ea"/>
              </a:rPr>
              <a:t>对话式作用：</a:t>
            </a:r>
            <a:endParaRPr lang="en-US" altLang="zh-CN" sz="4500" b="1" dirty="0" smtClean="0">
              <a:solidFill>
                <a:srgbClr val="0000FF"/>
              </a:solidFill>
              <a:latin typeface="+mn-ea"/>
            </a:endParaRPr>
          </a:p>
          <a:p>
            <a:pPr>
              <a:lnSpc>
                <a:spcPts val="3100"/>
              </a:lnSpc>
            </a:pPr>
            <a:r>
              <a:rPr lang="zh-CN" altLang="en-US" b="1" dirty="0" smtClean="0">
                <a:latin typeface="+mn-ea"/>
              </a:rPr>
              <a:t>（</a:t>
            </a:r>
            <a:r>
              <a:rPr lang="en-US" altLang="zh-CN" b="1" dirty="0" smtClean="0">
                <a:latin typeface="+mn-ea"/>
              </a:rPr>
              <a:t>1</a:t>
            </a:r>
            <a:r>
              <a:rPr lang="zh-CN" altLang="en-US" b="1" dirty="0" smtClean="0">
                <a:latin typeface="+mn-ea"/>
              </a:rPr>
              <a:t>）以</a:t>
            </a:r>
            <a:r>
              <a:rPr lang="zh-CN" altLang="en-US" b="1" dirty="0">
                <a:latin typeface="+mn-ea"/>
              </a:rPr>
              <a:t>对话为主体</a:t>
            </a:r>
            <a:r>
              <a:rPr lang="zh-CN" altLang="en-US" b="1" dirty="0" smtClean="0">
                <a:latin typeface="+mn-ea"/>
              </a:rPr>
              <a:t>，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推进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情节发展</a:t>
            </a:r>
            <a:r>
              <a:rPr lang="zh-CN" altLang="en-US" b="1" dirty="0" smtClean="0">
                <a:latin typeface="+mn-ea"/>
              </a:rPr>
              <a:t>，使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情节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更加集中紧凑</a:t>
            </a:r>
            <a:r>
              <a:rPr lang="zh-CN" altLang="en-US" b="1" dirty="0">
                <a:latin typeface="+mn-ea"/>
              </a:rPr>
              <a:t>；</a:t>
            </a:r>
            <a:r>
              <a:rPr lang="zh-CN" altLang="en-US" b="1" dirty="0">
                <a:solidFill>
                  <a:srgbClr val="0000FF"/>
                </a:solidFill>
                <a:latin typeface="+mn-ea"/>
              </a:rPr>
              <a:t>（情节）</a:t>
            </a:r>
            <a:endParaRPr lang="en-US" altLang="zh-CN" b="1" dirty="0">
              <a:solidFill>
                <a:srgbClr val="0000FF"/>
              </a:solidFill>
              <a:latin typeface="+mn-ea"/>
            </a:endParaRPr>
          </a:p>
          <a:p>
            <a:pPr>
              <a:lnSpc>
                <a:spcPts val="3100"/>
              </a:lnSpc>
            </a:pPr>
            <a:r>
              <a:rPr lang="en-US" altLang="zh-CN" b="1" dirty="0">
                <a:latin typeface="+mn-ea"/>
              </a:rPr>
              <a:t>2.</a:t>
            </a:r>
            <a:r>
              <a:rPr lang="zh-CN" altLang="en-US" b="1" dirty="0">
                <a:latin typeface="+mn-ea"/>
              </a:rPr>
              <a:t>大量的语言描写，有利于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表现人物的个性和思想感情的变化，丰富人物形象</a:t>
            </a:r>
            <a:r>
              <a:rPr lang="zh-CN" altLang="en-US" b="1" dirty="0">
                <a:latin typeface="+mn-ea"/>
              </a:rPr>
              <a:t>；通过对话，某某”和某某的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性格形成鲜明对比</a:t>
            </a:r>
            <a:r>
              <a:rPr lang="zh-CN" altLang="en-US" b="1" dirty="0">
                <a:latin typeface="+mn-ea"/>
              </a:rPr>
              <a:t>；</a:t>
            </a:r>
            <a:r>
              <a:rPr lang="zh-CN" altLang="en-US" b="1" dirty="0">
                <a:solidFill>
                  <a:srgbClr val="0000FF"/>
                </a:solidFill>
                <a:latin typeface="+mn-ea"/>
              </a:rPr>
              <a:t>（人物形象）</a:t>
            </a:r>
            <a:endParaRPr lang="en-US" altLang="zh-CN" b="1" dirty="0">
              <a:solidFill>
                <a:srgbClr val="0000FF"/>
              </a:solidFill>
              <a:latin typeface="+mn-ea"/>
            </a:endParaRPr>
          </a:p>
          <a:p>
            <a:pPr>
              <a:lnSpc>
                <a:spcPts val="3100"/>
              </a:lnSpc>
            </a:pPr>
            <a:r>
              <a:rPr lang="en-US" altLang="zh-CN" b="1" dirty="0">
                <a:latin typeface="+mn-ea"/>
              </a:rPr>
              <a:t>3.</a:t>
            </a:r>
            <a:r>
              <a:rPr lang="zh-CN" altLang="en-US" b="1" dirty="0">
                <a:latin typeface="+mn-ea"/>
              </a:rPr>
              <a:t>某某某的论调，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隐含了作者</a:t>
            </a:r>
            <a:r>
              <a:rPr lang="en-US" altLang="zh-CN" b="1" dirty="0">
                <a:solidFill>
                  <a:srgbClr val="FF0000"/>
                </a:solidFill>
                <a:latin typeface="+mn-ea"/>
              </a:rPr>
              <a:t>……</a:t>
            </a:r>
            <a:r>
              <a:rPr lang="zh-CN" altLang="en-US" b="1" dirty="0">
                <a:latin typeface="+mn-ea"/>
              </a:rPr>
              <a:t>，引起读者共情，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引发读者的思考。</a:t>
            </a:r>
            <a:r>
              <a:rPr lang="zh-CN" altLang="en-US" b="1" dirty="0">
                <a:solidFill>
                  <a:srgbClr val="0000FF"/>
                </a:solidFill>
                <a:latin typeface="+mn-ea"/>
              </a:rPr>
              <a:t>（情感主题、审美感受）</a:t>
            </a:r>
            <a:endParaRPr lang="en-US" altLang="zh-CN" b="1" dirty="0">
              <a:solidFill>
                <a:srgbClr val="0000FF"/>
              </a:solidFill>
              <a:latin typeface="+mn-ea"/>
            </a:endParaRPr>
          </a:p>
          <a:p>
            <a:pPr>
              <a:lnSpc>
                <a:spcPts val="3100"/>
              </a:lnSpc>
            </a:pP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例文</a:t>
            </a:r>
            <a:r>
              <a:rPr lang="en-US" altLang="zh-CN" b="1" dirty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古渡头</a:t>
            </a:r>
            <a:r>
              <a:rPr lang="en-US" altLang="zh-CN" b="1" dirty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：</a:t>
            </a:r>
            <a:r>
              <a:rPr lang="en-US" altLang="zh-CN" b="1" dirty="0" err="1">
                <a:latin typeface="+mn-ea"/>
                <a:cs typeface="黑体" panose="02010609060101010101" pitchFamily="49" charset="-122"/>
              </a:rPr>
              <a:t>作品是</a:t>
            </a:r>
            <a:r>
              <a:rPr lang="en-US" altLang="zh-CN" b="1" dirty="0" err="1">
                <a:solidFill>
                  <a:srgbClr val="C00000"/>
                </a:solidFill>
                <a:latin typeface="+mn-ea"/>
                <a:cs typeface="黑体" panose="02010609060101010101" pitchFamily="49" charset="-122"/>
              </a:rPr>
              <a:t>怎样</a:t>
            </a:r>
            <a:r>
              <a:rPr lang="en-US" altLang="zh-CN" b="1" dirty="0" err="1">
                <a:solidFill>
                  <a:srgbClr val="FF0000"/>
                </a:solidFill>
                <a:latin typeface="+mn-ea"/>
                <a:cs typeface="黑体" panose="02010609060101010101" pitchFamily="49" charset="-122"/>
              </a:rPr>
              <a:t>叙述</a:t>
            </a:r>
            <a:r>
              <a:rPr lang="en-US" altLang="zh-CN" b="1" dirty="0" err="1">
                <a:latin typeface="+mn-ea"/>
                <a:cs typeface="黑体" panose="02010609060101010101" pitchFamily="49" charset="-122"/>
              </a:rPr>
              <a:t>渡夫的故事的？这样写有什么</a:t>
            </a:r>
            <a:r>
              <a:rPr lang="en-US" altLang="zh-CN" b="1" dirty="0" err="1">
                <a:solidFill>
                  <a:srgbClr val="FF0000"/>
                </a:solidFill>
                <a:latin typeface="+mn-ea"/>
                <a:cs typeface="黑体" panose="02010609060101010101" pitchFamily="49" charset="-122"/>
              </a:rPr>
              <a:t>好处</a:t>
            </a:r>
            <a:r>
              <a:rPr lang="en-US" altLang="zh-CN" b="1" dirty="0" err="1">
                <a:latin typeface="+mn-ea"/>
                <a:cs typeface="黑体" panose="02010609060101010101" pitchFamily="49" charset="-122"/>
              </a:rPr>
              <a:t>？请简要分析</a:t>
            </a:r>
            <a:r>
              <a:rPr lang="en-US" altLang="zh-CN" b="1" dirty="0">
                <a:latin typeface="+mn-ea"/>
                <a:cs typeface="黑体" panose="02010609060101010101" pitchFamily="49" charset="-122"/>
              </a:rPr>
              <a:t>。</a:t>
            </a:r>
          </a:p>
          <a:p>
            <a:pPr>
              <a:lnSpc>
                <a:spcPts val="3100"/>
              </a:lnSpc>
            </a:pPr>
            <a:r>
              <a:rPr lang="zh-CN" altLang="en-US" b="1" dirty="0">
                <a:latin typeface="+mn-ea"/>
              </a:rPr>
              <a:t>①以“我”的视角来叙事，使事件显得真实可信；②以“钱’ 为话题，引入渡夫的故事，唤起读者的阅读兴趣；③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多用对话形式</a:t>
            </a:r>
            <a:r>
              <a:rPr lang="zh-CN" altLang="en-US" b="1" dirty="0">
                <a:latin typeface="+mn-ea"/>
              </a:rPr>
              <a:t>，以渡夫之口自述他的经历回，使</a:t>
            </a:r>
            <a:r>
              <a:rPr lang="zh-CN" altLang="en-US" b="1" dirty="0">
                <a:solidFill>
                  <a:srgbClr val="0000FF"/>
                </a:solidFill>
                <a:latin typeface="+mn-ea"/>
              </a:rPr>
              <a:t>叙事更加集中</a:t>
            </a:r>
            <a:r>
              <a:rPr lang="zh-CN" altLang="en-US" b="1" dirty="0">
                <a:latin typeface="+mn-ea"/>
              </a:rPr>
              <a:t>；④情景描写与渡夫讲述相结合，赋予渡夫的故事哀而不伤的诗意美。</a:t>
            </a:r>
            <a:endParaRPr lang="en-US" altLang="zh-CN" b="1" dirty="0">
              <a:latin typeface="+mn-ea"/>
            </a:endParaRPr>
          </a:p>
          <a:p>
            <a:pPr>
              <a:lnSpc>
                <a:spcPts val="3100"/>
              </a:lnSpc>
            </a:pPr>
            <a:endParaRPr lang="zh-CN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46130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11560" y="1052736"/>
            <a:ext cx="367240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706090"/>
          </a:xfrm>
        </p:spPr>
        <p:txBody>
          <a:bodyPr>
            <a:norm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特殊</a:t>
            </a:r>
            <a:r>
              <a:rPr lang="zh-CN" altLang="en-US" sz="2800" b="1" dirty="0">
                <a:solidFill>
                  <a:srgbClr val="7030A0"/>
                </a:solidFill>
                <a:sym typeface="+mn-ea"/>
              </a:rPr>
              <a:t>情节安排（构思）技巧</a:t>
            </a:r>
            <a:r>
              <a:rPr lang="zh-CN" altLang="en-US" sz="2800" b="1" dirty="0" smtClean="0">
                <a:solidFill>
                  <a:srgbClr val="7030A0"/>
                </a:solidFill>
                <a:sym typeface="+mn-ea"/>
              </a:rPr>
              <a:t>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496944" cy="5233784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ts val="2800"/>
              </a:lnSpc>
            </a:pPr>
            <a:r>
              <a:rPr lang="en-US" altLang="zh-CN" sz="5100" dirty="0" smtClean="0">
                <a:solidFill>
                  <a:srgbClr val="0000FF"/>
                </a:solidFill>
              </a:rPr>
              <a:t>2.</a:t>
            </a:r>
            <a:r>
              <a:rPr lang="en-US" altLang="zh-CN" sz="5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5100" b="1" dirty="0" err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历史与现实</a:t>
            </a:r>
            <a:r>
              <a:rPr lang="zh-CN" altLang="en-US" sz="5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交织</a:t>
            </a:r>
            <a:endParaRPr lang="en-US" altLang="zh-CN" sz="51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ts val="2800"/>
              </a:lnSpc>
            </a:pPr>
            <a:r>
              <a:rPr lang="zh-CN" altLang="en-US" b="1" dirty="0" smtClean="0">
                <a:latin typeface="+mn-ea"/>
              </a:rPr>
              <a:t>例题：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2018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年全国一卷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赵一曼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lang="en-US" altLang="zh-CN" b="1" dirty="0" err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小说中</a:t>
            </a:r>
            <a:r>
              <a:rPr lang="en-US" altLang="zh-CN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历史与现实</a:t>
            </a:r>
            <a:r>
              <a:rPr lang="en-US" altLang="zh-CN" b="1" dirty="0" err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交织穿插，这种</a:t>
            </a:r>
            <a:r>
              <a:rPr lang="en-US" altLang="zh-CN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叙述方式</a:t>
            </a:r>
            <a:r>
              <a:rPr lang="en-US" altLang="zh-CN" b="1" dirty="0" err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有哪些</a:t>
            </a:r>
            <a:r>
              <a:rPr lang="en-US" altLang="zh-CN" b="1" dirty="0" err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好处</a:t>
            </a:r>
            <a:r>
              <a:rPr lang="en-US" altLang="zh-CN" b="1" dirty="0" err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？请简要分析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zh-CN" altLang="en-US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（四循环一读者）</a:t>
            </a:r>
            <a:endParaRPr lang="zh-CN" altLang="en-US" b="1" dirty="0">
              <a:solidFill>
                <a:srgbClr val="0000FF"/>
              </a:solidFill>
              <a:latin typeface="+mn-ea"/>
            </a:endParaRPr>
          </a:p>
          <a:p>
            <a:pPr>
              <a:lnSpc>
                <a:spcPts val="2800"/>
              </a:lnSpc>
            </a:pPr>
            <a:r>
              <a:rPr lang="en-US" altLang="zh-CN" b="1" dirty="0">
                <a:latin typeface="+mn-ea"/>
              </a:rPr>
              <a:t>【</a:t>
            </a:r>
            <a:r>
              <a:rPr lang="zh-CN" altLang="en-US" b="1" dirty="0">
                <a:latin typeface="+mn-ea"/>
              </a:rPr>
              <a:t>答案</a:t>
            </a:r>
            <a:r>
              <a:rPr lang="en-US" altLang="zh-CN" b="1" dirty="0">
                <a:latin typeface="+mn-ea"/>
              </a:rPr>
              <a:t>】 ① </a:t>
            </a:r>
            <a:r>
              <a:rPr lang="zh-CN" altLang="en-US" b="1" dirty="0">
                <a:latin typeface="+mn-ea"/>
              </a:rPr>
              <a:t>既能表现当代人对赵一曼女士的尊敬之情，又能表现赵一曼精神的当下意义，使主题</a:t>
            </a:r>
            <a:r>
              <a:rPr lang="zh-CN" altLang="en-US" b="1" dirty="0">
                <a:solidFill>
                  <a:srgbClr val="0000FF"/>
                </a:solidFill>
                <a:latin typeface="+mn-ea"/>
              </a:rPr>
              <a:t>内蕴更深刻；</a:t>
            </a:r>
            <a:r>
              <a:rPr lang="zh-CN" altLang="en-US" b="1" dirty="0">
                <a:latin typeface="+mn-ea"/>
              </a:rPr>
              <a:t> </a:t>
            </a:r>
          </a:p>
          <a:p>
            <a:pPr>
              <a:lnSpc>
                <a:spcPts val="2800"/>
              </a:lnSpc>
            </a:pPr>
            <a:r>
              <a:rPr lang="zh-CN" altLang="en-US" b="1" dirty="0">
                <a:latin typeface="+mn-ea"/>
              </a:rPr>
              <a:t>② 可以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拉开时间距离</a:t>
            </a:r>
            <a:r>
              <a:rPr lang="zh-CN" altLang="en-US" b="1" dirty="0">
                <a:latin typeface="+mn-ea"/>
              </a:rPr>
              <a:t>，更加全面地认识英雄，使人物</a:t>
            </a:r>
            <a:r>
              <a:rPr lang="zh-CN" altLang="en-US" b="1" dirty="0">
                <a:solidFill>
                  <a:srgbClr val="0000FF"/>
                </a:solidFill>
                <a:latin typeface="+mn-ea"/>
              </a:rPr>
              <a:t>形象更加立体；</a:t>
            </a:r>
            <a:endParaRPr lang="en-US" altLang="zh-CN" b="1" dirty="0">
              <a:solidFill>
                <a:srgbClr val="0000FF"/>
              </a:solidFill>
              <a:latin typeface="+mn-ea"/>
            </a:endParaRPr>
          </a:p>
          <a:p>
            <a:pPr marL="0" indent="0">
              <a:lnSpc>
                <a:spcPts val="2800"/>
              </a:lnSpc>
              <a:buNone/>
            </a:pPr>
            <a:r>
              <a:rPr lang="en-US" altLang="zh-CN" b="1" dirty="0">
                <a:latin typeface="+mn-ea"/>
              </a:rPr>
              <a:t>  </a:t>
            </a:r>
            <a:r>
              <a:rPr lang="zh-CN" altLang="en-US" b="1" dirty="0">
                <a:latin typeface="+mn-ea"/>
              </a:rPr>
              <a:t> ③ 灵活使用文献档案，与小说叙述相互印证，使</a:t>
            </a:r>
            <a:r>
              <a:rPr lang="zh-CN" altLang="en-US" b="1" dirty="0">
                <a:solidFill>
                  <a:srgbClr val="0000FF"/>
                </a:solidFill>
                <a:latin typeface="+mn-ea"/>
              </a:rPr>
              <a:t>艺术描写更真实</a:t>
            </a:r>
            <a:r>
              <a:rPr lang="zh-CN" altLang="en-US" b="1" dirty="0">
                <a:latin typeface="+mn-ea"/>
              </a:rPr>
              <a:t>。 </a:t>
            </a:r>
            <a:endParaRPr lang="en-US" altLang="zh-CN" b="1" dirty="0">
              <a:latin typeface="+mn-ea"/>
            </a:endParaRPr>
          </a:p>
          <a:p>
            <a:pPr marL="0" indent="0">
              <a:lnSpc>
                <a:spcPts val="2800"/>
              </a:lnSpc>
              <a:buNone/>
            </a:pPr>
            <a:r>
              <a:rPr lang="zh-CN" altLang="en-US" b="1" dirty="0">
                <a:latin typeface="+mn-ea"/>
              </a:rPr>
              <a:t>改编答案：</a:t>
            </a:r>
            <a:endParaRPr lang="en-US" altLang="zh-CN" b="1" dirty="0">
              <a:latin typeface="+mn-ea"/>
            </a:endParaRPr>
          </a:p>
          <a:p>
            <a:pPr>
              <a:lnSpc>
                <a:spcPts val="2800"/>
              </a:lnSpc>
            </a:pPr>
            <a:r>
              <a:rPr lang="zh-CN" altLang="zh-CN" b="1" dirty="0"/>
              <a:t>答案</a:t>
            </a:r>
            <a:r>
              <a:rPr lang="en-US" altLang="zh-CN" b="1" dirty="0"/>
              <a:t>:</a:t>
            </a:r>
            <a:r>
              <a:rPr lang="zh-CN" altLang="zh-CN" b="1" dirty="0"/>
              <a:t>①对</a:t>
            </a:r>
            <a:r>
              <a:rPr lang="zh-CN" altLang="zh-CN" b="1" dirty="0">
                <a:solidFill>
                  <a:srgbClr val="0000FF"/>
                </a:solidFill>
              </a:rPr>
              <a:t>人物形象的塑造</a:t>
            </a:r>
            <a:r>
              <a:rPr lang="zh-CN" altLang="zh-CN" b="1" dirty="0"/>
              <a:t>上，可以拉开时间距离</a:t>
            </a:r>
            <a:r>
              <a:rPr lang="en-US" altLang="zh-CN" b="1" dirty="0"/>
              <a:t>,</a:t>
            </a:r>
            <a:r>
              <a:rPr lang="zh-CN" altLang="zh-CN" b="1" dirty="0"/>
              <a:t>更加全面地认识英雄</a:t>
            </a:r>
            <a:r>
              <a:rPr lang="en-US" altLang="zh-CN" b="1" dirty="0"/>
              <a:t>,</a:t>
            </a:r>
            <a:r>
              <a:rPr lang="zh-CN" altLang="zh-CN" b="1" dirty="0"/>
              <a:t>使</a:t>
            </a:r>
            <a:r>
              <a:rPr lang="zh-CN" altLang="zh-CN" b="1" dirty="0">
                <a:solidFill>
                  <a:srgbClr val="FF0000"/>
                </a:solidFill>
              </a:rPr>
              <a:t>人物形象更加立体</a:t>
            </a:r>
            <a:r>
              <a:rPr lang="en-US" altLang="zh-CN" b="1" dirty="0">
                <a:solidFill>
                  <a:srgbClr val="FF0000"/>
                </a:solidFill>
              </a:rPr>
              <a:t>;</a:t>
            </a:r>
            <a:endParaRPr lang="zh-CN" altLang="zh-CN" b="1" dirty="0">
              <a:solidFill>
                <a:srgbClr val="FF0000"/>
              </a:solidFill>
            </a:endParaRPr>
          </a:p>
          <a:p>
            <a:pPr>
              <a:lnSpc>
                <a:spcPts val="2800"/>
              </a:lnSpc>
            </a:pPr>
            <a:r>
              <a:rPr lang="zh-CN" altLang="zh-CN" b="1" dirty="0"/>
              <a:t>②对</a:t>
            </a:r>
            <a:r>
              <a:rPr lang="zh-CN" altLang="zh-CN" b="1" dirty="0">
                <a:solidFill>
                  <a:srgbClr val="0000FF"/>
                </a:solidFill>
              </a:rPr>
              <a:t>小说情节上</a:t>
            </a:r>
            <a:r>
              <a:rPr lang="zh-CN" altLang="zh-CN" b="1" dirty="0"/>
              <a:t>，灵活使用文献档案</a:t>
            </a:r>
            <a:r>
              <a:rPr lang="en-US" altLang="zh-CN" b="1" dirty="0"/>
              <a:t>,</a:t>
            </a:r>
            <a:r>
              <a:rPr lang="zh-CN" altLang="zh-CN" b="1" dirty="0"/>
              <a:t>与小说叙述相互印证</a:t>
            </a:r>
            <a:r>
              <a:rPr lang="en-US" altLang="zh-CN" b="1" dirty="0"/>
              <a:t>,</a:t>
            </a:r>
            <a:r>
              <a:rPr lang="zh-CN" altLang="zh-CN" b="1" dirty="0"/>
              <a:t>使</a:t>
            </a:r>
            <a:r>
              <a:rPr lang="zh-CN" altLang="zh-CN" b="1" dirty="0">
                <a:solidFill>
                  <a:srgbClr val="FF0000"/>
                </a:solidFill>
              </a:rPr>
              <a:t>艺术描写更真实。</a:t>
            </a:r>
          </a:p>
          <a:p>
            <a:pPr>
              <a:lnSpc>
                <a:spcPts val="2800"/>
              </a:lnSpc>
            </a:pPr>
            <a:r>
              <a:rPr lang="zh-CN" altLang="zh-CN" b="1" dirty="0"/>
              <a:t>③对小说</a:t>
            </a:r>
            <a:r>
              <a:rPr lang="zh-CN" altLang="zh-CN" b="1" dirty="0">
                <a:solidFill>
                  <a:srgbClr val="0000FF"/>
                </a:solidFill>
              </a:rPr>
              <a:t>主旨表达</a:t>
            </a:r>
            <a:r>
              <a:rPr lang="zh-CN" altLang="zh-CN" b="1" dirty="0"/>
              <a:t>上，既能表现当代人对赵一曼女士的尊敬之情</a:t>
            </a:r>
            <a:r>
              <a:rPr lang="en-US" altLang="zh-CN" b="1" dirty="0"/>
              <a:t>,</a:t>
            </a:r>
            <a:r>
              <a:rPr lang="zh-CN" altLang="zh-CN" b="1" dirty="0"/>
              <a:t>又能表现赵一曼精神的当下意义</a:t>
            </a:r>
            <a:r>
              <a:rPr lang="en-US" altLang="zh-CN" b="1" dirty="0"/>
              <a:t>,</a:t>
            </a:r>
            <a:r>
              <a:rPr lang="zh-CN" altLang="zh-CN" b="1" dirty="0"/>
              <a:t>使</a:t>
            </a:r>
            <a:r>
              <a:rPr lang="zh-CN" altLang="zh-CN" b="1" dirty="0">
                <a:solidFill>
                  <a:srgbClr val="FF0000"/>
                </a:solidFill>
              </a:rPr>
              <a:t>主题内蕴更深刻</a:t>
            </a:r>
            <a:r>
              <a:rPr lang="en-US" altLang="zh-CN" b="1" dirty="0">
                <a:solidFill>
                  <a:srgbClr val="FF0000"/>
                </a:solidFill>
              </a:rPr>
              <a:t>;</a:t>
            </a:r>
            <a:endParaRPr lang="en-US" altLang="zh-CN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ts val="28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10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3568" y="980728"/>
            <a:ext cx="352839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特殊</a:t>
            </a:r>
            <a:r>
              <a:rPr lang="zh-CN" altLang="en-US" sz="2800" b="1" dirty="0">
                <a:solidFill>
                  <a:srgbClr val="7030A0"/>
                </a:solidFill>
                <a:sym typeface="+mn-ea"/>
              </a:rPr>
              <a:t>情节安排（构思）技巧</a:t>
            </a:r>
            <a:r>
              <a:rPr lang="zh-CN" altLang="en-US" sz="2800" b="1" dirty="0" smtClean="0">
                <a:solidFill>
                  <a:srgbClr val="7030A0"/>
                </a:solidFill>
                <a:sym typeface="+mn-ea"/>
              </a:rPr>
              <a:t>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291264" cy="5233784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7030A0"/>
                </a:solidFill>
                <a:sym typeface="+mn-ea"/>
              </a:rPr>
              <a:t>3.</a:t>
            </a:r>
            <a:r>
              <a:rPr lang="zh-CN" altLang="en-US" b="1" dirty="0" smtClean="0">
                <a:solidFill>
                  <a:srgbClr val="7030A0"/>
                </a:solidFill>
                <a:sym typeface="+mn-ea"/>
              </a:rPr>
              <a:t>回忆</a:t>
            </a:r>
            <a:r>
              <a:rPr lang="zh-CN" altLang="en-US" b="1" dirty="0">
                <a:solidFill>
                  <a:srgbClr val="7030A0"/>
                </a:solidFill>
                <a:sym typeface="+mn-ea"/>
              </a:rPr>
              <a:t>与现实交织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95536" y="2060848"/>
            <a:ext cx="82089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方正粗黑宋简体" pitchFamily="2" charset="-122"/>
                <a:ea typeface="方正粗黑宋简体" pitchFamily="2" charset="-122"/>
              </a:rPr>
              <a:t>【2019</a:t>
            </a:r>
            <a:r>
              <a:rPr lang="zh-CN" altLang="en-US" sz="2400" dirty="0">
                <a:latin typeface="方正粗黑宋简体" pitchFamily="2" charset="-122"/>
                <a:ea typeface="方正粗黑宋简体" pitchFamily="2" charset="-122"/>
              </a:rPr>
              <a:t>广州市一测</a:t>
            </a:r>
            <a:r>
              <a:rPr lang="en-US" altLang="zh-CN" sz="2400" dirty="0">
                <a:latin typeface="方正粗黑宋简体" pitchFamily="2" charset="-122"/>
                <a:ea typeface="方正粗黑宋简体" pitchFamily="2" charset="-122"/>
              </a:rPr>
              <a:t>】 《</a:t>
            </a:r>
            <a:r>
              <a:rPr lang="zh-CN" altLang="en-US" sz="2400" dirty="0">
                <a:latin typeface="方正粗黑宋简体" pitchFamily="2" charset="-122"/>
                <a:ea typeface="方正粗黑宋简体" pitchFamily="2" charset="-122"/>
              </a:rPr>
              <a:t>魔笛</a:t>
            </a:r>
            <a:r>
              <a:rPr lang="en-US" altLang="zh-CN" sz="2400" dirty="0">
                <a:latin typeface="方正粗黑宋简体" pitchFamily="2" charset="-122"/>
                <a:ea typeface="方正粗黑宋简体" pitchFamily="2" charset="-122"/>
              </a:rPr>
              <a:t>》</a:t>
            </a:r>
            <a:r>
              <a:rPr lang="zh-CN" altLang="en-US" sz="2400" dirty="0">
                <a:latin typeface="方正粗黑宋简体" pitchFamily="2" charset="-122"/>
                <a:ea typeface="方正粗黑宋简体" pitchFamily="2" charset="-122"/>
              </a:rPr>
              <a:t>：小说在描述朗风考场吹奏乐曲的同时，用大量篇幅写了他对梁老师的</a:t>
            </a:r>
            <a:r>
              <a:rPr lang="zh-CN" altLang="en-US" sz="2400" dirty="0">
                <a:solidFill>
                  <a:srgbClr val="0000FF"/>
                </a:solidFill>
                <a:latin typeface="方正粗黑宋简体" pitchFamily="2" charset="-122"/>
                <a:ea typeface="方正粗黑宋简体" pitchFamily="2" charset="-122"/>
              </a:rPr>
              <a:t>回忆</a:t>
            </a:r>
            <a:r>
              <a:rPr lang="zh-CN" altLang="en-US" sz="2400" dirty="0">
                <a:latin typeface="方正粗黑宋简体" pitchFamily="2" charset="-122"/>
                <a:ea typeface="方正粗黑宋简体" pitchFamily="2" charset="-122"/>
              </a:rPr>
              <a:t>，</a:t>
            </a:r>
            <a:r>
              <a:rPr lang="zh-CN" altLang="en-US" sz="2400" dirty="0">
                <a:solidFill>
                  <a:srgbClr val="0000FF"/>
                </a:solidFill>
                <a:latin typeface="方正粗黑宋简体" pitchFamily="2" charset="-122"/>
                <a:ea typeface="方正粗黑宋简体" pitchFamily="2" charset="-122"/>
              </a:rPr>
              <a:t>这样处理</a:t>
            </a:r>
            <a:r>
              <a:rPr lang="zh-CN" altLang="en-US" sz="2400" dirty="0">
                <a:latin typeface="方正粗黑宋简体" pitchFamily="2" charset="-122"/>
                <a:ea typeface="方正粗黑宋简体" pitchFamily="2" charset="-122"/>
              </a:rPr>
              <a:t>有哪些好处？请结合作品简要分析。 </a:t>
            </a:r>
            <a:endParaRPr lang="en-US" altLang="zh-CN" sz="2400" dirty="0">
              <a:latin typeface="方正粗黑宋简体" pitchFamily="2" charset="-122"/>
              <a:ea typeface="方正粗黑宋简体" pitchFamily="2" charset="-122"/>
            </a:endParaRPr>
          </a:p>
          <a:p>
            <a:r>
              <a:rPr lang="en-US" altLang="zh-CN" sz="2400" dirty="0">
                <a:latin typeface="方正粗黑宋简体" pitchFamily="2" charset="-122"/>
                <a:ea typeface="方正粗黑宋简体" pitchFamily="2" charset="-122"/>
              </a:rPr>
              <a:t>【</a:t>
            </a:r>
            <a:r>
              <a:rPr lang="zh-CN" altLang="en-US" sz="2400" dirty="0">
                <a:latin typeface="方正粗黑宋简体" pitchFamily="2" charset="-122"/>
                <a:ea typeface="方正粗黑宋简体" pitchFamily="2" charset="-122"/>
              </a:rPr>
              <a:t>答案</a:t>
            </a:r>
            <a:r>
              <a:rPr lang="en-US" altLang="zh-CN" sz="2400" dirty="0">
                <a:latin typeface="方正粗黑宋简体" pitchFamily="2" charset="-122"/>
                <a:ea typeface="方正粗黑宋简体" pitchFamily="2" charset="-122"/>
              </a:rPr>
              <a:t>】 ① </a:t>
            </a:r>
            <a:r>
              <a:rPr lang="zh-CN" altLang="en-US" sz="2400" dirty="0">
                <a:latin typeface="方正粗黑宋简体" pitchFamily="2" charset="-122"/>
                <a:ea typeface="方正粗黑宋简体" pitchFamily="2" charset="-122"/>
              </a:rPr>
              <a:t>通过现实和回忆的交织，写出朗风的考试经历和梁老师对他的教导（</a:t>
            </a:r>
            <a:r>
              <a:rPr lang="zh-CN" altLang="en-US" sz="2400" dirty="0">
                <a:solidFill>
                  <a:srgbClr val="0000FF"/>
                </a:solidFill>
                <a:latin typeface="方正粗黑宋简体" pitchFamily="2" charset="-122"/>
                <a:ea typeface="方正粗黑宋简体" pitchFamily="2" charset="-122"/>
              </a:rPr>
              <a:t>先要弄清楚现实和回忆写了什么内容</a:t>
            </a:r>
            <a:r>
              <a:rPr lang="zh-CN" altLang="en-US" sz="2400" dirty="0">
                <a:latin typeface="方正粗黑宋简体" pitchFamily="2" charset="-122"/>
                <a:ea typeface="方正粗黑宋简体" pitchFamily="2" charset="-122"/>
              </a:rPr>
              <a:t>），使小说</a:t>
            </a:r>
            <a:r>
              <a:rPr lang="zh-CN" altLang="en-US" sz="2400" dirty="0">
                <a:solidFill>
                  <a:srgbClr val="0000FF"/>
                </a:solidFill>
                <a:latin typeface="方正粗黑宋简体" pitchFamily="2" charset="-122"/>
                <a:ea typeface="方正粗黑宋简体" pitchFamily="2" charset="-122"/>
              </a:rPr>
              <a:t>情节</a:t>
            </a:r>
            <a:r>
              <a:rPr lang="zh-CN" altLang="en-US" sz="2400" dirty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更丰富完整</a:t>
            </a:r>
            <a:r>
              <a:rPr lang="zh-CN" altLang="en-US" sz="2400" dirty="0">
                <a:latin typeface="方正粗黑宋简体" pitchFamily="2" charset="-122"/>
                <a:ea typeface="方正粗黑宋简体" pitchFamily="2" charset="-122"/>
              </a:rPr>
              <a:t>；</a:t>
            </a:r>
            <a:endParaRPr lang="en-US" altLang="zh-CN" sz="2400" dirty="0">
              <a:latin typeface="方正粗黑宋简体" pitchFamily="2" charset="-122"/>
              <a:ea typeface="方正粗黑宋简体" pitchFamily="2" charset="-122"/>
            </a:endParaRPr>
          </a:p>
          <a:p>
            <a:r>
              <a:rPr lang="zh-CN" altLang="en-US" sz="2400" dirty="0">
                <a:latin typeface="方正粗黑宋简体" pitchFamily="2" charset="-122"/>
                <a:ea typeface="方正粗黑宋简体" pitchFamily="2" charset="-122"/>
              </a:rPr>
              <a:t> ② 既突出了梁老师对艺术孜孜不倦的追求，又塑造了他循循善诱的师长形象，使</a:t>
            </a:r>
            <a:r>
              <a:rPr lang="zh-CN" altLang="en-US" sz="2400" dirty="0">
                <a:solidFill>
                  <a:srgbClr val="0000FF"/>
                </a:solidFill>
                <a:latin typeface="方正粗黑宋简体" pitchFamily="2" charset="-122"/>
                <a:ea typeface="方正粗黑宋简体" pitchFamily="2" charset="-122"/>
              </a:rPr>
              <a:t>人物特征</a:t>
            </a:r>
            <a:r>
              <a:rPr lang="zh-CN" altLang="en-US" sz="2400" dirty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更鲜明</a:t>
            </a:r>
            <a:r>
              <a:rPr lang="zh-CN" altLang="en-US" sz="2400" dirty="0">
                <a:latin typeface="方正粗黑宋简体" pitchFamily="2" charset="-122"/>
                <a:ea typeface="方正粗黑宋简体" pitchFamily="2" charset="-122"/>
              </a:rPr>
              <a:t>；</a:t>
            </a:r>
            <a:endParaRPr lang="en-US" altLang="zh-CN" sz="2400" dirty="0">
              <a:latin typeface="方正粗黑宋简体" pitchFamily="2" charset="-122"/>
              <a:ea typeface="方正粗黑宋简体" pitchFamily="2" charset="-122"/>
            </a:endParaRPr>
          </a:p>
          <a:p>
            <a:r>
              <a:rPr lang="zh-CN" altLang="en-US" sz="2400" dirty="0">
                <a:latin typeface="方正粗黑宋简体" pitchFamily="2" charset="-122"/>
                <a:ea typeface="方正粗黑宋简体" pitchFamily="2" charset="-122"/>
              </a:rPr>
              <a:t> ③ 表达了朗风对梁老师的尊敬和怀念之情，使</a:t>
            </a:r>
            <a:r>
              <a:rPr lang="zh-CN" altLang="en-US" sz="2400" dirty="0">
                <a:solidFill>
                  <a:srgbClr val="0000FF"/>
                </a:solidFill>
                <a:latin typeface="方正粗黑宋简体" pitchFamily="2" charset="-122"/>
                <a:ea typeface="方正粗黑宋简体" pitchFamily="2" charset="-122"/>
              </a:rPr>
              <a:t>主题</a:t>
            </a:r>
            <a:r>
              <a:rPr lang="zh-CN" altLang="en-US" sz="2400" dirty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内涵更深刻</a:t>
            </a:r>
            <a:r>
              <a:rPr lang="zh-CN" altLang="en-US" sz="2400" dirty="0">
                <a:latin typeface="方正粗黑宋简体" pitchFamily="2" charset="-122"/>
                <a:ea typeface="方正粗黑宋简体" pitchFamily="2" charset="-122"/>
              </a:rPr>
              <a:t>。 </a:t>
            </a:r>
            <a:endParaRPr lang="zh-CN" altLang="en-US" sz="2400" dirty="0">
              <a:latin typeface="方正粗黑宋简体" pitchFamily="2" charset="-122"/>
              <a:ea typeface="方正粗黑宋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138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1628800"/>
            <a:ext cx="338437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特殊</a:t>
            </a:r>
            <a:r>
              <a:rPr lang="zh-CN" altLang="en-US" sz="2800" b="1" dirty="0">
                <a:solidFill>
                  <a:srgbClr val="7030A0"/>
                </a:solidFill>
                <a:sym typeface="+mn-ea"/>
              </a:rPr>
              <a:t>情节安排（构思）技巧：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4.</a:t>
            </a:r>
            <a:r>
              <a:rPr lang="zh-CN" altLang="en-US" b="1" dirty="0">
                <a:solidFill>
                  <a:srgbClr val="7030A0"/>
                </a:solidFill>
                <a:sym typeface="+mn-ea"/>
              </a:rPr>
              <a:t>叙述与写景</a:t>
            </a:r>
            <a:r>
              <a:rPr lang="zh-CN" altLang="en-US" b="1" dirty="0" smtClean="0">
                <a:solidFill>
                  <a:srgbClr val="7030A0"/>
                </a:solidFill>
                <a:sym typeface="+mn-ea"/>
              </a:rPr>
              <a:t>交织</a:t>
            </a:r>
            <a:endParaRPr lang="en-US" altLang="zh-CN" b="1" dirty="0" smtClean="0">
              <a:solidFill>
                <a:srgbClr val="7030A0"/>
              </a:solidFill>
              <a:sym typeface="+mn-ea"/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例文</a:t>
            </a:r>
            <a:r>
              <a:rPr lang="en-US" altLang="zh-CN" dirty="0">
                <a:solidFill>
                  <a:srgbClr val="FF0000"/>
                </a:solidFill>
              </a:rPr>
              <a:t>《</a:t>
            </a:r>
            <a:r>
              <a:rPr lang="zh-CN" altLang="en-US" dirty="0">
                <a:solidFill>
                  <a:srgbClr val="FF0000"/>
                </a:solidFill>
              </a:rPr>
              <a:t>古渡头</a:t>
            </a:r>
            <a:r>
              <a:rPr lang="en-US" altLang="zh-CN" dirty="0">
                <a:solidFill>
                  <a:srgbClr val="FF0000"/>
                </a:solidFill>
              </a:rPr>
              <a:t>》</a:t>
            </a:r>
            <a:r>
              <a:rPr lang="zh-CN" altLang="en-US" dirty="0">
                <a:solidFill>
                  <a:srgbClr val="FF0000"/>
                </a:solidFill>
              </a:rPr>
              <a:t>：</a:t>
            </a:r>
            <a:r>
              <a:rPr lang="en-US" altLang="zh-CN" b="1" dirty="0" err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作品是</a:t>
            </a:r>
            <a:r>
              <a:rPr lang="en-US" altLang="zh-CN" b="1" dirty="0" err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怎样</a:t>
            </a:r>
            <a:r>
              <a:rPr lang="en-US" altLang="zh-CN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叙述</a:t>
            </a:r>
            <a:r>
              <a:rPr lang="en-US" altLang="zh-CN" b="1" dirty="0" err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渡夫的故事的？这样写有什么</a:t>
            </a:r>
            <a:r>
              <a:rPr lang="en-US" altLang="zh-CN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好处</a:t>
            </a:r>
            <a:r>
              <a:rPr lang="en-US" altLang="zh-CN" b="1" dirty="0" err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？请简要分析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</a:p>
          <a:p>
            <a:r>
              <a:rPr lang="zh-CN" altLang="en-US" dirty="0"/>
              <a:t>①以</a:t>
            </a:r>
            <a:r>
              <a:rPr lang="zh-CN" altLang="en-US" dirty="0">
                <a:solidFill>
                  <a:srgbClr val="FF0000"/>
                </a:solidFill>
              </a:rPr>
              <a:t>“我”的视角</a:t>
            </a:r>
            <a:r>
              <a:rPr lang="zh-CN" altLang="en-US" dirty="0"/>
              <a:t>来叙事，使事件</a:t>
            </a:r>
            <a:r>
              <a:rPr lang="zh-CN" altLang="en-US" dirty="0">
                <a:solidFill>
                  <a:srgbClr val="0000FF"/>
                </a:solidFill>
              </a:rPr>
              <a:t>显得真实可信</a:t>
            </a:r>
            <a:r>
              <a:rPr lang="zh-CN" altLang="en-US" dirty="0"/>
              <a:t>；②</a:t>
            </a:r>
            <a:r>
              <a:rPr lang="zh-CN" altLang="en-US" dirty="0">
                <a:solidFill>
                  <a:srgbClr val="FF0000"/>
                </a:solidFill>
              </a:rPr>
              <a:t>以“钱’ 为话题，引入渡夫的故事</a:t>
            </a:r>
            <a:r>
              <a:rPr lang="zh-CN" altLang="en-US" dirty="0"/>
              <a:t>，</a:t>
            </a:r>
            <a:r>
              <a:rPr lang="zh-CN" altLang="en-US" dirty="0">
                <a:solidFill>
                  <a:srgbClr val="0000FF"/>
                </a:solidFill>
              </a:rPr>
              <a:t>唤起读者的阅读兴趣</a:t>
            </a:r>
            <a:r>
              <a:rPr lang="zh-CN" altLang="en-US" dirty="0"/>
              <a:t>；③</a:t>
            </a:r>
            <a:r>
              <a:rPr lang="zh-CN" altLang="en-US" dirty="0">
                <a:solidFill>
                  <a:srgbClr val="FF0000"/>
                </a:solidFill>
              </a:rPr>
              <a:t>多用对话形式</a:t>
            </a:r>
            <a:r>
              <a:rPr lang="zh-CN" altLang="en-US" dirty="0"/>
              <a:t>，以渡夫之口自述他的经历回，使</a:t>
            </a:r>
            <a:r>
              <a:rPr lang="zh-CN" altLang="en-US" dirty="0">
                <a:solidFill>
                  <a:srgbClr val="0000FF"/>
                </a:solidFill>
              </a:rPr>
              <a:t>叙事更加集中</a:t>
            </a:r>
            <a:r>
              <a:rPr lang="zh-CN" altLang="en-US" dirty="0"/>
              <a:t>；④</a:t>
            </a:r>
            <a:r>
              <a:rPr lang="zh-CN" altLang="en-US" dirty="0">
                <a:solidFill>
                  <a:srgbClr val="FF0000"/>
                </a:solidFill>
              </a:rPr>
              <a:t>情景描写与渡夫讲述相结合</a:t>
            </a:r>
            <a:r>
              <a:rPr lang="zh-CN" altLang="en-US" dirty="0"/>
              <a:t>，赋予渡夫的故事</a:t>
            </a:r>
            <a:r>
              <a:rPr lang="zh-CN" altLang="en-US" dirty="0">
                <a:solidFill>
                  <a:srgbClr val="0000FF"/>
                </a:solidFill>
              </a:rPr>
              <a:t>哀而不伤的诗意美</a:t>
            </a:r>
            <a:r>
              <a:rPr lang="zh-CN" altLang="en-US" dirty="0"/>
              <a:t>。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431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第一板块：小说的</a:t>
            </a:r>
            <a:r>
              <a:rPr lang="zh-CN" altLang="en-US" b="1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叙述</a:t>
            </a:r>
            <a: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技巧</a:t>
            </a:r>
            <a:b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</a:br>
            <a:r>
              <a:rPr lang="en-US" altLang="zh-CN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——</a:t>
            </a:r>
            <a: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怎么讲故事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686320"/>
          </a:xfrm>
        </p:spPr>
        <p:txBody>
          <a:bodyPr/>
          <a:lstStyle/>
          <a:p>
            <a:r>
              <a:rPr lang="zh-CN" altLang="en-US" dirty="0" smtClean="0"/>
              <a:t>七、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sym typeface="+mn-ea"/>
              </a:rPr>
              <a:t>特殊的表现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sym typeface="+mn-ea"/>
              </a:rPr>
              <a:t>手法</a:t>
            </a:r>
            <a:endParaRPr lang="en-US" altLang="zh-CN" b="1" dirty="0" smtClean="0">
              <a:solidFill>
                <a:schemeClr val="accent6">
                  <a:lumMod val="75000"/>
                </a:schemeClr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在做题时，要灵活处理，文本理解和感受是第一位的。以下流派常用技巧可以熟悉一下：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意识流小说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:</a:t>
            </a:r>
            <a:r>
              <a:rPr lang="zh-CN" altLang="en-US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内心独白、幻觉梦境、时空颠倒等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；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魔幻现实主义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:</a:t>
            </a:r>
            <a:r>
              <a:rPr lang="zh-CN" altLang="en-US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隐喻、象征、预言、神秘、魔幻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；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荒诞派戏剧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:</a:t>
            </a:r>
            <a:r>
              <a:rPr lang="zh-CN" altLang="en-US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夸张、变形、荒诞等。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053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pc="20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注意</a:t>
            </a:r>
            <a:r>
              <a:rPr lang="zh-CN" altLang="zh-CN" b="1" spc="20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审题</a:t>
            </a:r>
            <a:endParaRPr lang="zh-CN" altLang="en-US" dirty="0"/>
          </a:p>
        </p:txBody>
      </p:sp>
      <p:pic>
        <p:nvPicPr>
          <p:cNvPr id="4" name="内容占位符 2"/>
          <p:cNvPicPr>
            <a:picLocks noGrp="1" noChangeAspect="1"/>
          </p:cNvPicPr>
          <p:nvPr>
            <p:ph idx="1"/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11560" y="1196752"/>
            <a:ext cx="7992888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28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pc="2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注意</a:t>
            </a:r>
            <a:r>
              <a:rPr lang="zh-CN" altLang="zh-CN" b="1" spc="2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审题</a:t>
            </a:r>
            <a:endParaRPr lang="zh-CN" altLang="en-US" dirty="0"/>
          </a:p>
        </p:txBody>
      </p:sp>
      <p:pic>
        <p:nvPicPr>
          <p:cNvPr id="4" name="内容占位符 2"/>
          <p:cNvPicPr>
            <a:picLocks noGrp="1" noChangeAspect="1"/>
          </p:cNvPicPr>
          <p:nvPr>
            <p:ph idx="1"/>
          </p:nvPr>
        </p:nvPicPr>
        <p:blipFill>
          <a:blip r:embed="rId2"/>
          <a:srcRect r="-5761" b="35068"/>
          <a:stretch>
            <a:fillRect/>
          </a:stretch>
        </p:blipFill>
        <p:spPr>
          <a:xfrm>
            <a:off x="683568" y="1268760"/>
            <a:ext cx="7776864" cy="1929649"/>
          </a:xfrm>
          <a:prstGeom prst="rect">
            <a:avLst/>
          </a:prstGeom>
        </p:spPr>
      </p:pic>
      <p:pic>
        <p:nvPicPr>
          <p:cNvPr id="5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8633" y="4241483"/>
            <a:ext cx="7693025" cy="133667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389034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例文展示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686320"/>
          </a:xfrm>
        </p:spPr>
        <p:txBody>
          <a:bodyPr/>
          <a:lstStyle/>
          <a:p>
            <a:r>
              <a:rPr lang="zh-CN" altLang="en-US" sz="2400" dirty="0"/>
              <a:t>小说在谋篇布局方面很有</a:t>
            </a:r>
            <a:r>
              <a:rPr lang="zh-CN" altLang="en-US" sz="2400" dirty="0" smtClean="0"/>
              <a:t>特点，请</a:t>
            </a:r>
            <a:r>
              <a:rPr lang="zh-CN" altLang="en-US" sz="2400" dirty="0"/>
              <a:t>简要</a:t>
            </a:r>
            <a:r>
              <a:rPr lang="zh-CN" altLang="en-US" sz="2400" dirty="0" smtClean="0"/>
              <a:t>说明。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水底的微光</a:t>
            </a:r>
            <a:r>
              <a:rPr lang="en-US" altLang="zh-CN" sz="2400" dirty="0" smtClean="0"/>
              <a:t>》</a:t>
            </a:r>
          </a:p>
          <a:p>
            <a:r>
              <a:rPr lang="zh-CN" altLang="en-US" sz="2400" dirty="0" smtClean="0"/>
              <a:t>答案：①</a:t>
            </a:r>
            <a:r>
              <a:rPr lang="zh-CN" altLang="en-US" sz="2400" dirty="0">
                <a:solidFill>
                  <a:srgbClr val="0000FF"/>
                </a:solidFill>
              </a:rPr>
              <a:t>运用插叙手法</a:t>
            </a:r>
            <a:r>
              <a:rPr lang="zh-CN" altLang="en-US" sz="2400" dirty="0"/>
              <a:t>，插入主人公读书、讨薪等内容，交代事件的起因、人物的遭际（使情节的发生发展更合理）。②</a:t>
            </a:r>
            <a:r>
              <a:rPr lang="zh-CN" altLang="en-US" sz="2400" dirty="0">
                <a:solidFill>
                  <a:srgbClr val="0000FF"/>
                </a:solidFill>
              </a:rPr>
              <a:t>现实与回忆交织</a:t>
            </a:r>
            <a:r>
              <a:rPr lang="zh-CN" altLang="en-US" sz="2400" dirty="0"/>
              <a:t>，把主人公在泳池里真实的感受与对故乡、大海、社区图书馆的回忆巧妙融合（巧妙推进故事情节，有利于展现人物心理，突出人物形象）。③</a:t>
            </a:r>
            <a:r>
              <a:rPr lang="zh-CN" altLang="en-US" sz="2400" dirty="0">
                <a:solidFill>
                  <a:srgbClr val="0000FF"/>
                </a:solidFill>
              </a:rPr>
              <a:t>时空集中</a:t>
            </a:r>
            <a:r>
              <a:rPr lang="zh-CN" altLang="en-US" sz="2400" dirty="0"/>
              <a:t>，故事发生在“泳池”这一地点，“他”准备轻生到被工友救起这一时间段（情节紧凑）。④</a:t>
            </a:r>
            <a:r>
              <a:rPr lang="zh-CN" altLang="en-US" sz="2400" dirty="0">
                <a:solidFill>
                  <a:srgbClr val="0000FF"/>
                </a:solidFill>
              </a:rPr>
              <a:t>前后照应</a:t>
            </a:r>
            <a:r>
              <a:rPr lang="zh-CN" altLang="en-US" sz="2400" dirty="0"/>
              <a:t>，如开头结尾都有对浅水区孩子们的描述，之前只能听见他们的说笑，后来看到了他们“明亮的面孔”。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180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zh-CN" altLang="en-US" sz="3200" b="1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回扣教材</a:t>
            </a:r>
            <a:r>
              <a:rPr lang="en-US" altLang="zh-CN" sz="3200" b="1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《</a:t>
            </a:r>
            <a:r>
              <a:rPr lang="zh-CN" altLang="en-US" sz="3200" b="1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祝福</a:t>
            </a:r>
            <a:r>
              <a:rPr lang="en-US" altLang="zh-CN" sz="3200" b="1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》</a:t>
            </a:r>
            <a:r>
              <a:rPr lang="zh-CN" altLang="en-US" sz="3200" b="1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在</a:t>
            </a:r>
            <a:r>
              <a:rPr lang="zh-CN" altLang="en-US" sz="3200" b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叙述</a:t>
            </a:r>
            <a:r>
              <a:rPr lang="zh-CN" altLang="en-US" sz="3200" b="1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上有何特点</a:t>
            </a:r>
            <a:r>
              <a:rPr lang="zh-CN" altLang="en-US" sz="3200" b="1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291264" cy="4945752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）以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第一人称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“我”的所见所闻所感讲述故事，既增添了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故事的真实性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，同时这个线索人物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使得情节紧凑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；</a:t>
            </a:r>
            <a:endParaRPr lang="zh-CN" altLang="en-US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）采取了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倒叙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的手法。祥林嫂悲惨的结局放在开头，巧妙地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设置了悬念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，使读者寄予探求事情的原委，有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一定的吸引力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；</a:t>
            </a:r>
            <a:endParaRPr lang="zh-CN" altLang="en-US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、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首尾呼应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。开头和结尾都有对祝福情景的描写，这种描写前后照应，与祥林嫂悲惨的死形成对比，深化了文章主题。</a:t>
            </a:r>
            <a:endParaRPr lang="en-US" altLang="zh-CN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en-US" altLang="zh-CN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4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、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对比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。祥林嫂在年底祈福的热闹祝福声中悲惨死去</a:t>
            </a:r>
            <a:r>
              <a:rPr lang="en-US" altLang="zh-CN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祝福与死亡、热闹与冷凄</a:t>
            </a:r>
            <a:r>
              <a:rPr lang="en-US" altLang="zh-CN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形成了鲜明的对比，突出了文章主题。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002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第一板块：小说的</a:t>
            </a:r>
            <a:r>
              <a:rPr lang="zh-CN" altLang="en-US" b="1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叙述</a:t>
            </a:r>
            <a: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技巧</a:t>
            </a:r>
            <a:b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</a:br>
            <a:r>
              <a:rPr lang="en-US" altLang="zh-CN" b="1" kern="100" dirty="0" smtClean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——</a:t>
            </a:r>
            <a:r>
              <a:rPr lang="zh-CN" altLang="en-US" b="1" kern="100" dirty="0" smtClean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谁来讲故事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一、</a:t>
            </a:r>
            <a:r>
              <a:rPr lang="zh-CN" altLang="en-US" kern="100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故事是谁讲的？换一个人来讲行不行？</a:t>
            </a:r>
          </a:p>
          <a:p>
            <a:r>
              <a:rPr lang="zh-CN" altLang="en-US" dirty="0">
                <a:solidFill>
                  <a:srgbClr val="F7860C"/>
                </a:solidFill>
              </a:rPr>
              <a:t>叙事人称</a:t>
            </a:r>
            <a:r>
              <a:rPr lang="zh-CN" altLang="en-US" dirty="0"/>
              <a:t>（一、二、三人称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7860C"/>
                </a:solidFill>
              </a:rPr>
              <a:t>叙事的身份</a:t>
            </a:r>
            <a:r>
              <a:rPr lang="zh-CN" altLang="en-US" dirty="0" smtClean="0"/>
              <a:t>（儿童、伙计、知识分子等）</a:t>
            </a:r>
            <a:endParaRPr lang="en-US" altLang="zh-CN" dirty="0"/>
          </a:p>
          <a:p>
            <a:r>
              <a:rPr lang="zh-CN" altLang="en-US" dirty="0">
                <a:solidFill>
                  <a:srgbClr val="F7860C"/>
                </a:solidFill>
              </a:rPr>
              <a:t>叙事视角</a:t>
            </a:r>
            <a:r>
              <a:rPr lang="zh-CN" altLang="en-US" dirty="0" smtClean="0"/>
              <a:t>（全知</a:t>
            </a:r>
            <a:r>
              <a:rPr lang="zh-CN" altLang="en-US" dirty="0"/>
              <a:t>、有</a:t>
            </a:r>
            <a:r>
              <a:rPr lang="zh-CN" altLang="en-US" dirty="0" smtClean="0"/>
              <a:t>限制）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267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第一板块：小说的</a:t>
            </a:r>
            <a:r>
              <a:rPr lang="zh-CN" altLang="en-US" b="1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叙述</a:t>
            </a:r>
            <a: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技巧</a:t>
            </a:r>
            <a:b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</a:br>
            <a:r>
              <a:rPr lang="en-US" altLang="zh-CN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——</a:t>
            </a:r>
            <a: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谁来讲故事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997152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ct val="0"/>
              </a:spcBef>
              <a:defRPr/>
            </a:pPr>
            <a:r>
              <a:rPr lang="zh-CN" altLang="en-US" b="1" dirty="0" smtClean="0">
                <a:solidFill>
                  <a:srgbClr val="FF0000"/>
                </a:solidFill>
              </a:rPr>
              <a:t>一、第一</a:t>
            </a:r>
            <a:r>
              <a:rPr lang="zh-CN" altLang="en-US" b="1" dirty="0">
                <a:solidFill>
                  <a:srgbClr val="FF0000"/>
                </a:solidFill>
              </a:rPr>
              <a:t>人称</a:t>
            </a:r>
            <a:r>
              <a:rPr lang="zh-CN" altLang="en-US" b="1" dirty="0">
                <a:solidFill>
                  <a:srgbClr val="0000FF"/>
                </a:solidFill>
              </a:rPr>
              <a:t>有限视角</a:t>
            </a:r>
            <a:r>
              <a:rPr lang="zh-CN" altLang="en-US" b="1" dirty="0"/>
              <a:t>叙事  </a:t>
            </a:r>
            <a:r>
              <a:rPr lang="en-US" altLang="zh-CN" b="1" dirty="0" smtClean="0"/>
              <a:t>——</a:t>
            </a:r>
            <a:r>
              <a:rPr lang="zh-CN" altLang="en-US" b="1" dirty="0" smtClean="0"/>
              <a:t> </a:t>
            </a:r>
            <a:r>
              <a:rPr lang="zh-CN" altLang="en-US" b="1" dirty="0">
                <a:solidFill>
                  <a:srgbClr val="FF0000"/>
                </a:solidFill>
              </a:rPr>
              <a:t>“我”</a:t>
            </a:r>
            <a:endParaRPr lang="en-US" altLang="zh-CN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defRPr/>
            </a:pPr>
            <a:r>
              <a:rPr lang="zh-CN" altLang="en-US" b="1" dirty="0" smtClean="0">
                <a:solidFill>
                  <a:srgbClr val="FF0000"/>
                </a:solidFill>
              </a:rPr>
              <a:t>（一）非</a:t>
            </a:r>
            <a:r>
              <a:rPr lang="zh-CN" altLang="en-US" b="1" dirty="0">
                <a:solidFill>
                  <a:srgbClr val="FF0000"/>
                </a:solidFill>
              </a:rPr>
              <a:t>“主人公”类型：</a:t>
            </a:r>
            <a:r>
              <a:rPr lang="zh-CN" altLang="en-US" b="1" dirty="0"/>
              <a:t>可以是</a:t>
            </a:r>
            <a:r>
              <a:rPr lang="zh-CN" altLang="en-US" b="1" dirty="0">
                <a:solidFill>
                  <a:srgbClr val="FF0000"/>
                </a:solidFill>
              </a:rPr>
              <a:t>旁观者</a:t>
            </a:r>
            <a:r>
              <a:rPr lang="zh-CN" altLang="en-US" b="1" dirty="0"/>
              <a:t>也可以是</a:t>
            </a:r>
            <a:r>
              <a:rPr lang="zh-CN" altLang="en-US" b="1" dirty="0">
                <a:solidFill>
                  <a:srgbClr val="FF0000"/>
                </a:solidFill>
              </a:rPr>
              <a:t>参与者。</a:t>
            </a:r>
            <a:endParaRPr lang="en-US" altLang="zh-CN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defRPr/>
            </a:pPr>
            <a:r>
              <a:rPr lang="en-US" altLang="zh-CN" b="1" dirty="0" smtClean="0"/>
              <a:t>1.</a:t>
            </a:r>
            <a:r>
              <a:rPr lang="zh-CN" altLang="en-US" b="1" dirty="0" smtClean="0"/>
              <a:t>旁观者：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旁观者</a:t>
            </a:r>
            <a:r>
              <a:rPr lang="zh-CN" altLang="en-US" b="1" u="sng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置身在事件之外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defRPr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可以用</a:t>
            </a:r>
            <a:r>
              <a:rPr lang="zh-CN" altLang="en-US" b="1" u="sng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更冷静疏离的方式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呈现故事，也</a:t>
            </a:r>
            <a:r>
              <a:rPr lang="zh-CN" altLang="en-US" b="1" u="sng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更真实客观</a:t>
            </a:r>
            <a:r>
              <a: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可以</a:t>
            </a:r>
            <a:r>
              <a:rPr lang="zh-CN" altLang="en-US" b="1" u="sng" dirty="0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观察、点</a:t>
            </a:r>
            <a:r>
              <a:rPr lang="zh-CN" altLang="en-US" b="1" u="sng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评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故事里的各种各样的人物，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defRPr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可以坦白自己的不明白之处，</a:t>
            </a:r>
            <a:r>
              <a:rPr lang="zh-CN" altLang="en-US" b="1" u="sng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让读者去思考</a:t>
            </a:r>
            <a:r>
              <a: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defRPr/>
            </a:pPr>
            <a:r>
              <a:rPr lang="en-US" altLang="zh-CN" b="1" dirty="0" smtClean="0"/>
              <a:t>2.</a:t>
            </a:r>
            <a:r>
              <a:rPr lang="zh-CN" altLang="en-US" b="1" dirty="0" smtClean="0"/>
              <a:t>参与者</a:t>
            </a:r>
            <a:r>
              <a:rPr lang="zh-CN" altLang="en-US" b="1" dirty="0"/>
              <a:t>：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参与事件中，与主人公保有某种程度的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联系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，（要考虑到“我”这个参与者的身份作用）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可以</a:t>
            </a:r>
            <a:r>
              <a:rPr lang="zh-CN" altLang="en-US" b="1" u="sng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与主人公直接对话，</a:t>
            </a:r>
            <a:endParaRPr lang="en-US" altLang="zh-CN" b="1" u="sng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        可以</a:t>
            </a:r>
            <a:r>
              <a:rPr lang="zh-CN" altLang="en-US" b="1" u="sng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衬托主人公</a:t>
            </a:r>
            <a:r>
              <a: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可以</a:t>
            </a:r>
            <a:r>
              <a:rPr lang="zh-CN" altLang="en-US" b="1" u="sng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对事件、对人物产生影响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81867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第一板块：小说的</a:t>
            </a:r>
            <a:r>
              <a:rPr lang="zh-CN" altLang="en-US" b="1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叙述</a:t>
            </a:r>
            <a: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技巧</a:t>
            </a:r>
            <a:b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</a:br>
            <a:r>
              <a:rPr lang="en-US" altLang="zh-CN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——</a:t>
            </a:r>
            <a: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谁来讲故事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</a:rPr>
              <a:t>（二）“主人公”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</a:rPr>
              <a:t>类型：</a:t>
            </a:r>
            <a:endParaRPr lang="en-US" altLang="zh-CN" b="1" dirty="0">
              <a:solidFill>
                <a:srgbClr val="FF0000"/>
              </a:solidFill>
              <a:latin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</a:rPr>
              <a:t>     带有浓郁的抒情色彩，</a:t>
            </a:r>
            <a:r>
              <a:rPr lang="zh-CN" altLang="en-US" b="1" dirty="0">
                <a:latin typeface="黑体" pitchFamily="49" charset="-122"/>
              </a:rPr>
              <a:t>也因此具有一种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</a:rPr>
              <a:t>性格化</a:t>
            </a:r>
            <a:r>
              <a:rPr lang="zh-CN" altLang="en-US" b="1" dirty="0">
                <a:latin typeface="黑体" pitchFamily="49" charset="-122"/>
              </a:rPr>
              <a:t>的意义，且读者容易将自己代入“我”的境地中，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</a:rPr>
              <a:t>拉近与“我”的距离</a:t>
            </a:r>
            <a:r>
              <a:rPr lang="zh-CN" altLang="en-US" b="1" dirty="0">
                <a:latin typeface="黑体" pitchFamily="49" charset="-122"/>
              </a:rPr>
              <a:t>。</a:t>
            </a:r>
            <a:endParaRPr lang="en-US" altLang="zh-CN" b="1" dirty="0">
              <a:latin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黑体" pitchFamily="49" charset="-122"/>
              </a:rPr>
              <a:t>如：</a:t>
            </a:r>
            <a:r>
              <a:rPr lang="en-US" altLang="zh-CN" b="1" dirty="0">
                <a:latin typeface="黑体" pitchFamily="49" charset="-122"/>
              </a:rPr>
              <a:t>《</a:t>
            </a:r>
            <a:r>
              <a:rPr lang="zh-CN" altLang="en-US" b="1" dirty="0">
                <a:latin typeface="黑体" pitchFamily="49" charset="-122"/>
              </a:rPr>
              <a:t>麦田里的守望者</a:t>
            </a:r>
            <a:r>
              <a:rPr lang="en-US" altLang="zh-CN" b="1" dirty="0">
                <a:latin typeface="黑体" pitchFamily="49" charset="-122"/>
              </a:rPr>
              <a:t>》</a:t>
            </a:r>
          </a:p>
          <a:p>
            <a:pPr marL="0" indent="0">
              <a:buNone/>
            </a:pPr>
            <a:r>
              <a:rPr lang="zh-CN" altLang="en-US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你要是真想听我讲，你要想知道的第一件事可能是我在什么地方出生，我倒霉的童年是怎样度过，我父亲在生我之前干些什么，以及诸如此类的大卫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科波菲尔式废话，可我老实告诉你，我无意告诉你这一切。首先，这类事情叫我腻烦。其次，我要是细谈我父母的个人私事，他们俩准会大发脾气，对于这类事情，他们最容易生气，特别是我父亲。他们为人倒是挺不错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我并不想说他们的坏话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可他们的确很容易生气，再说，我也不是要告诉你他妈的我整个自传，我想告诉你的只是我在去年圣诞节前所过的那段荒唐生活，后来我的身体垮了，不得不离家到这儿来休养一阵。 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895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第一板块：小说的</a:t>
            </a:r>
            <a:r>
              <a:rPr lang="zh-CN" altLang="en-US" b="1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叙述</a:t>
            </a:r>
            <a: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技巧</a:t>
            </a:r>
            <a:b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</a:br>
            <a:r>
              <a:rPr lang="en-US" altLang="zh-CN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——</a:t>
            </a:r>
            <a:r>
              <a:rPr lang="zh-CN" altLang="en-US" b="1" kern="100" dirty="0">
                <a:solidFill>
                  <a:srgbClr val="7030A0"/>
                </a:solidFill>
                <a:latin typeface="Times New Roman" panose="02020603050405020304"/>
                <a:ea typeface="华文细黑"/>
                <a:cs typeface="Courier New" panose="02070309020205020404"/>
                <a:sym typeface="+mn-ea"/>
              </a:rPr>
              <a:t>谁来讲故事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90000"/>
              </a:lnSpc>
            </a:pP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总结：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第一</a:t>
            </a:r>
            <a:r>
              <a:rPr lang="zh-CN" altLang="en-US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人称</a:t>
            </a:r>
            <a:r>
              <a:rPr lang="en-US" altLang="zh-CN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——“</a:t>
            </a:r>
            <a:r>
              <a:rPr lang="zh-CN" altLang="en-US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我”</a:t>
            </a:r>
            <a:r>
              <a:rPr lang="en-US" altLang="zh-CN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有限视角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特点：</a:t>
            </a:r>
            <a:r>
              <a:rPr lang="zh-CN" altLang="en-US" dirty="0">
                <a:latin typeface="黑体" pitchFamily="2" charset="-122"/>
                <a:ea typeface="黑体" pitchFamily="2" charset="-122"/>
              </a:rPr>
              <a:t>“我”既是故事情节的</a:t>
            </a:r>
            <a:r>
              <a:rPr lang="zh-CN" altLang="en-US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讲述者</a:t>
            </a:r>
            <a:r>
              <a:rPr lang="zh-CN" altLang="en-US" dirty="0">
                <a:latin typeface="黑体" pitchFamily="2" charset="-122"/>
                <a:ea typeface="黑体" pitchFamily="2" charset="-122"/>
              </a:rPr>
              <a:t>又是其中的</a:t>
            </a:r>
            <a:r>
              <a:rPr lang="zh-CN" altLang="en-US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参与者</a:t>
            </a:r>
            <a:r>
              <a:rPr lang="zh-CN" altLang="en-US" dirty="0"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见证者</a:t>
            </a:r>
            <a:r>
              <a:rPr lang="zh-CN" altLang="en-US" dirty="0"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亲历者</a:t>
            </a:r>
            <a:r>
              <a:rPr lang="zh-CN" altLang="en-US" dirty="0">
                <a:latin typeface="黑体" pitchFamily="2" charset="-122"/>
                <a:ea typeface="黑体" pitchFamily="2" charset="-122"/>
              </a:rPr>
              <a:t>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好处：</a:t>
            </a:r>
            <a:r>
              <a:rPr lang="zh-CN" altLang="en-US" dirty="0">
                <a:latin typeface="黑体" pitchFamily="2" charset="-122"/>
                <a:ea typeface="黑体" pitchFamily="2" charset="-122"/>
              </a:rPr>
              <a:t>真实亲切，拉近小说与读者的距离，便于抒情。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不足：</a:t>
            </a:r>
            <a:r>
              <a:rPr lang="zh-CN" altLang="en-US" dirty="0">
                <a:latin typeface="黑体" pitchFamily="2" charset="-122"/>
                <a:ea typeface="黑体" pitchFamily="2" charset="-122"/>
              </a:rPr>
              <a:t>只能局限于叙述人的所见所闻，受到一定的限制，是“有限的讲述”。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注意</a:t>
            </a:r>
            <a:r>
              <a:rPr lang="zh-CN" altLang="en-US" b="1" dirty="0">
                <a:solidFill>
                  <a:schemeClr val="bg2"/>
                </a:solidFill>
                <a:latin typeface="黑体" pitchFamily="2" charset="-122"/>
                <a:ea typeface="黑体" pitchFamily="2" charset="-122"/>
              </a:rPr>
              <a:t>：</a:t>
            </a:r>
            <a:r>
              <a:rPr lang="zh-CN" altLang="en-US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“我”并不等于作者。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举例：</a:t>
            </a:r>
            <a:r>
              <a:rPr lang="zh-CN" altLang="en-US" b="1" dirty="0">
                <a:latin typeface="黑体" pitchFamily="2" charset="-122"/>
                <a:ea typeface="黑体" pitchFamily="2" charset="-122"/>
              </a:rPr>
              <a:t>比如</a:t>
            </a:r>
            <a:r>
              <a:rPr lang="en-US" altLang="zh-CN" b="1" dirty="0"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b="1" dirty="0">
                <a:latin typeface="黑体" pitchFamily="2" charset="-122"/>
                <a:ea typeface="黑体" pitchFamily="2" charset="-122"/>
              </a:rPr>
              <a:t>祝福</a:t>
            </a:r>
            <a:r>
              <a:rPr lang="en-US" altLang="zh-CN" b="1" dirty="0"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b="1" dirty="0">
                <a:latin typeface="黑体" pitchFamily="2" charset="-122"/>
                <a:ea typeface="黑体" pitchFamily="2" charset="-122"/>
              </a:rPr>
              <a:t>中，“我”就无法得知祥林嫂子内心的想法，所以就无从描写她的心理活动了</a:t>
            </a: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。</a:t>
            </a:r>
            <a:endParaRPr lang="en-US" altLang="zh-CN" b="1" dirty="0" smtClean="0"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90000"/>
              </a:lnSpc>
              <a:buNone/>
            </a:pPr>
            <a:endParaRPr lang="en-US" altLang="zh-CN" b="1" dirty="0" smtClean="0"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注意：谈作用时还要考虑叙述者的身份，是</a:t>
            </a:r>
            <a:r>
              <a:rPr lang="zh-CN" altLang="en-US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参与者</a:t>
            </a:r>
            <a:r>
              <a:rPr lang="zh-CN" altLang="en-US" dirty="0"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见证</a:t>
            </a:r>
            <a:r>
              <a:rPr lang="zh-CN" altLang="en-US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者还是亲历</a:t>
            </a:r>
            <a:r>
              <a:rPr lang="zh-CN" altLang="en-US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者</a:t>
            </a: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。</a:t>
            </a:r>
            <a:endParaRPr lang="zh-CN" altLang="en-US" b="1" dirty="0">
              <a:latin typeface="黑体" pitchFamily="2" charset="-122"/>
              <a:ea typeface="黑体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45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19672" y="188640"/>
            <a:ext cx="5976664" cy="100811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28582" y="1412776"/>
            <a:ext cx="828092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/>
              <a:t>《</a:t>
            </a:r>
            <a:r>
              <a:rPr lang="zh-CN" altLang="en-US" sz="2800" b="1" dirty="0"/>
              <a:t>孔乙已</a:t>
            </a:r>
            <a:r>
              <a:rPr lang="en-US" altLang="zh-CN" sz="2800" b="1" dirty="0"/>
              <a:t>》: </a:t>
            </a:r>
            <a:endParaRPr lang="en-US" altLang="zh-CN" sz="2800" b="1" dirty="0" smtClean="0"/>
          </a:p>
          <a:p>
            <a:r>
              <a:rPr lang="en-US" altLang="zh-CN" sz="2800" b="1" dirty="0"/>
              <a:t> </a:t>
            </a:r>
            <a:r>
              <a:rPr lang="en-US" altLang="zh-CN" sz="2800" b="1" dirty="0" smtClean="0"/>
              <a:t>——</a:t>
            </a:r>
            <a:r>
              <a:rPr lang="zh-CN" altLang="en-US" sz="2800" b="1" dirty="0" smtClean="0"/>
              <a:t>限</a:t>
            </a:r>
            <a:r>
              <a:rPr lang="zh-CN" altLang="en-US" sz="2800" b="1" dirty="0"/>
              <a:t>知视角“我”</a:t>
            </a:r>
          </a:p>
          <a:p>
            <a:r>
              <a:rPr lang="en-US" altLang="zh-CN" sz="2800" b="1" dirty="0" smtClean="0"/>
              <a:t>——</a:t>
            </a:r>
            <a:r>
              <a:rPr lang="zh-CN" altLang="en-US" sz="2800" b="1" dirty="0" smtClean="0"/>
              <a:t>“我”</a:t>
            </a:r>
            <a:r>
              <a:rPr lang="zh-CN" altLang="en-US" sz="2800" b="1" dirty="0"/>
              <a:t>的身份</a:t>
            </a:r>
            <a:r>
              <a:rPr lang="en-US" altLang="zh-CN" sz="2800" b="1" dirty="0" smtClean="0"/>
              <a:t>:</a:t>
            </a:r>
          </a:p>
          <a:p>
            <a:r>
              <a:rPr lang="en-US" altLang="zh-CN" sz="2800" b="1" dirty="0"/>
              <a:t>——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咸</a:t>
            </a:r>
            <a:r>
              <a:rPr lang="zh-CN" altLang="en-US" sz="2800" b="1" dirty="0">
                <a:solidFill>
                  <a:srgbClr val="0000FF"/>
                </a:solidFill>
              </a:rPr>
              <a:t>亨酒店</a:t>
            </a:r>
            <a:r>
              <a:rPr lang="zh-CN" altLang="en-US" sz="2800" b="1" dirty="0"/>
              <a:t>里</a:t>
            </a:r>
            <a:r>
              <a:rPr lang="zh-CN" altLang="en-US" sz="2800" b="1" dirty="0">
                <a:solidFill>
                  <a:srgbClr val="0000FF"/>
                </a:solidFill>
              </a:rPr>
              <a:t>十几岁</a:t>
            </a:r>
            <a:r>
              <a:rPr lang="zh-CN" altLang="en-US" sz="2800" b="1" dirty="0"/>
              <a:t>的</a:t>
            </a:r>
            <a:r>
              <a:rPr lang="zh-CN" altLang="en-US" sz="2800" b="1" dirty="0">
                <a:solidFill>
                  <a:srgbClr val="0000FF"/>
                </a:solidFill>
              </a:rPr>
              <a:t>小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伙计</a:t>
            </a:r>
            <a:endParaRPr lang="en-US" altLang="zh-CN" sz="2800" b="1" dirty="0" smtClean="0">
              <a:solidFill>
                <a:srgbClr val="0000FF"/>
              </a:solidFill>
            </a:endParaRPr>
          </a:p>
          <a:p>
            <a:r>
              <a:rPr lang="zh-CN" altLang="en-US" sz="2800" b="1" dirty="0" smtClean="0"/>
              <a:t>为什么</a:t>
            </a:r>
            <a:r>
              <a:rPr lang="zh-CN" altLang="en-US" sz="2800" b="1" dirty="0"/>
              <a:t>要由一个少不更事的小伙计来叙述故事呢</a:t>
            </a:r>
            <a:r>
              <a:rPr lang="en-US" altLang="zh-CN" sz="2800" b="1" dirty="0"/>
              <a:t>?</a:t>
            </a:r>
            <a:r>
              <a:rPr lang="zh-CN" altLang="en-US" sz="2800" b="1" dirty="0"/>
              <a:t>假如</a:t>
            </a:r>
            <a:r>
              <a:rPr lang="zh-CN" altLang="en-US" sz="2800" b="1" dirty="0" smtClean="0"/>
              <a:t>让酒店</a:t>
            </a:r>
            <a:r>
              <a:rPr lang="zh-CN" altLang="en-US" sz="2800" b="1" dirty="0"/>
              <a:t>老板来讲这个故事不好吗</a:t>
            </a:r>
            <a:r>
              <a:rPr lang="en-US" altLang="zh-CN" sz="2800" b="1" dirty="0"/>
              <a:t>?</a:t>
            </a:r>
          </a:p>
          <a:p>
            <a:r>
              <a:rPr lang="en-US" altLang="zh-CN" sz="2800" b="1" dirty="0"/>
              <a:t>1.“</a:t>
            </a:r>
            <a:r>
              <a:rPr lang="zh-CN" altLang="en-US" sz="2800" b="1" dirty="0"/>
              <a:t>我”作为酒店中人，方便以旁观者的身份同时</a:t>
            </a:r>
            <a:r>
              <a:rPr lang="zh-CN" altLang="en-US" sz="2800" b="1" dirty="0" smtClean="0"/>
              <a:t>观察</a:t>
            </a:r>
            <a:r>
              <a:rPr lang="zh-CN" altLang="en-US" sz="2800" b="1" dirty="0"/>
              <a:t>孔乙己的可悲和</a:t>
            </a:r>
            <a:r>
              <a:rPr lang="zh-CN" altLang="en-US" sz="2800" b="1" dirty="0" smtClean="0"/>
              <a:t>可笑和</a:t>
            </a:r>
            <a:r>
              <a:rPr lang="en-US" altLang="zh-CN" sz="2800" b="1" dirty="0" smtClean="0"/>
              <a:t>“</a:t>
            </a:r>
            <a:r>
              <a:rPr lang="zh-CN" altLang="en-US" sz="2800" b="1" dirty="0"/>
              <a:t>看客” 的麻木与残酷</a:t>
            </a:r>
            <a:r>
              <a:rPr lang="zh-CN" altLang="en-US" sz="2800" b="1" dirty="0" smtClean="0"/>
              <a:t>。</a:t>
            </a:r>
            <a:endParaRPr lang="zh-CN" altLang="en-US" sz="2800" b="1" dirty="0"/>
          </a:p>
          <a:p>
            <a:r>
              <a:rPr lang="en-US" altLang="zh-CN" sz="2800" b="1" dirty="0"/>
              <a:t>2.</a:t>
            </a:r>
            <a:r>
              <a:rPr lang="zh-CN" altLang="en-US" sz="2800" b="1" dirty="0"/>
              <a:t>少年的“我”的精神境界也逐步向麻木冷酷的酒客靠拢</a:t>
            </a:r>
            <a:r>
              <a:rPr lang="zh-CN" altLang="en-US" sz="2800" b="1" dirty="0" smtClean="0"/>
              <a:t>、</a:t>
            </a:r>
            <a:r>
              <a:rPr lang="zh-CN" altLang="en-US" sz="2800" b="1" dirty="0"/>
              <a:t>并被同化，就构筑了整个社会的精神悲剧。</a:t>
            </a:r>
          </a:p>
          <a:p>
            <a:endParaRPr lang="zh-CN" altLang="en-US" sz="2800" b="1" dirty="0"/>
          </a:p>
          <a:p>
            <a:endParaRPr lang="en-US" altLang="zh-CN" sz="2800" b="1" dirty="0" smtClean="0"/>
          </a:p>
          <a:p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1780948" y="369530"/>
            <a:ext cx="56541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/>
              <a:t>故事是谁讲</a:t>
            </a:r>
            <a:r>
              <a:rPr lang="zh-CN" altLang="en-US" sz="3600" b="1" dirty="0" smtClean="0"/>
              <a:t>的</a:t>
            </a:r>
            <a:r>
              <a:rPr lang="en-US" altLang="zh-CN" sz="3600" b="1" dirty="0" smtClean="0"/>
              <a:t>——</a:t>
            </a:r>
            <a:r>
              <a:rPr lang="zh-CN" altLang="en-US" sz="3600" b="1" dirty="0" smtClean="0"/>
              <a:t>叙述</a:t>
            </a:r>
            <a:r>
              <a:rPr lang="zh-CN" altLang="en-US" sz="3600" b="1" dirty="0"/>
              <a:t>视角</a:t>
            </a:r>
          </a:p>
        </p:txBody>
      </p:sp>
    </p:spTree>
    <p:extLst>
      <p:ext uri="{BB962C8B-B14F-4D97-AF65-F5344CB8AC3E}">
        <p14:creationId xmlns:p14="http://schemas.microsoft.com/office/powerpoint/2010/main" val="2501498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66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606328492"/>
  <p:tag name="KSO_WM_UNIT_PLACING_PICTURE_USER_VIEWPORT" val="{&quot;height&quot;:6914,&quot;width&quot;:8272}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143</TotalTime>
  <Words>5692</Words>
  <Application>Microsoft Office PowerPoint</Application>
  <PresentationFormat>全屏显示(4:3)</PresentationFormat>
  <Paragraphs>344</Paragraphs>
  <Slides>48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49" baseType="lpstr">
      <vt:lpstr>暗香扑面</vt:lpstr>
      <vt:lpstr>PowerPoint 演示文稿</vt:lpstr>
      <vt:lpstr>PowerPoint 演示文稿</vt:lpstr>
      <vt:lpstr>PowerPoint 演示文稿</vt:lpstr>
      <vt:lpstr>第一板块：小说的叙述技巧 </vt:lpstr>
      <vt:lpstr>第一板块：小说的叙述技巧 ——谁来讲故事</vt:lpstr>
      <vt:lpstr>第一板块：小说的叙述技巧 ——谁来讲故事</vt:lpstr>
      <vt:lpstr>第一板块：小说的叙述技巧 ——谁来讲故事</vt:lpstr>
      <vt:lpstr>第一板块：小说的叙述技巧 ——谁来讲故事</vt:lpstr>
      <vt:lpstr>PowerPoint 演示文稿</vt:lpstr>
      <vt:lpstr>PowerPoint 演示文稿</vt:lpstr>
      <vt:lpstr>PowerPoint 演示文稿</vt:lpstr>
      <vt:lpstr>第一板块：小说的叙述技巧 ——谁来讲故事</vt:lpstr>
      <vt:lpstr>PowerPoint 演示文稿</vt:lpstr>
      <vt:lpstr>PowerPoint 演示文稿</vt:lpstr>
      <vt:lpstr>PowerPoint 演示文稿</vt:lpstr>
      <vt:lpstr>PowerPoint 演示文稿</vt:lpstr>
      <vt:lpstr>叙述人称</vt:lpstr>
      <vt:lpstr>PowerPoint 演示文稿</vt:lpstr>
      <vt:lpstr>   话说当时薛霸双手举起棍来，望林冲脑袋上便劈下来。说时迟，那时快，薛霸的棍恰举起来，只见松树背后雷鸣也似的一声，那条铁禅杖飞将起来，把这水火棍一隔，丢去九霄云外，跳出一个胖大和尚来。喝道：“洒家在林子里听你多时。”两个公人看那和尚时，穿一领皂布直裰、跨一口戒刀，提禅杖，抡起来打两个公人。</vt:lpstr>
      <vt:lpstr>注意点：（一）叙述人称和叙述视角不可简单对应</vt:lpstr>
      <vt:lpstr>注意点：（二）叙述视角并不是唯一的，可多个叙述视角交织转换（故事套故事；听他人讲故事。）  </vt:lpstr>
      <vt:lpstr> 文本中的叙述视角有什么特点？效果如何？ </vt:lpstr>
      <vt:lpstr>注意点：（二）叙述视角并不是唯一的，可多个叙述视角交织转换（故事套故事；听他人讲故事。）</vt:lpstr>
      <vt:lpstr>注意点：（二）叙述视角并不是唯一的，可多个叙述视角交织转换（故事套故事；听他人讲故事。）</vt:lpstr>
      <vt:lpstr>第一板块：小说的叙述技巧 ——怎么讲故事</vt:lpstr>
      <vt:lpstr>第一板块：小说的叙述技巧 ——怎么讲故事</vt:lpstr>
      <vt:lpstr>PowerPoint 演示文稿</vt:lpstr>
      <vt:lpstr>第一板块：小说的叙述技巧 ——怎么讲故事</vt:lpstr>
      <vt:lpstr>第一板块：小说的叙述技巧 ——怎么讲故事</vt:lpstr>
      <vt:lpstr>第一板块：小说的叙述技巧 ——怎么讲故事</vt:lpstr>
      <vt:lpstr>叙述手法之重复与变化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第一板块：小说的叙述技巧 ——怎么讲故事</vt:lpstr>
      <vt:lpstr>第一板块：小说的叙述技巧 ——怎么讲故事</vt:lpstr>
      <vt:lpstr>特殊情节安排（构思）技巧： </vt:lpstr>
      <vt:lpstr>特殊情节安排（构思）技巧：</vt:lpstr>
      <vt:lpstr>特殊情节安排（构思）技巧：</vt:lpstr>
      <vt:lpstr>特殊情节安排（构思）技巧：</vt:lpstr>
      <vt:lpstr>第一板块：小说的叙述技巧 ——怎么讲故事</vt:lpstr>
      <vt:lpstr>注意审题</vt:lpstr>
      <vt:lpstr>注意审题</vt:lpstr>
      <vt:lpstr>例文展示</vt:lpstr>
      <vt:lpstr>回扣教材《祝福》在叙述上有何特点？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ming</dc:creator>
  <cp:lastModifiedBy>ming</cp:lastModifiedBy>
  <cp:revision>101</cp:revision>
  <dcterms:created xsi:type="dcterms:W3CDTF">2020-05-20T10:42:44Z</dcterms:created>
  <dcterms:modified xsi:type="dcterms:W3CDTF">2020-05-20T13:08:05Z</dcterms:modified>
</cp:coreProperties>
</file>