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76" r:id="rId3"/>
    <p:sldId id="277" r:id="rId4"/>
    <p:sldId id="278" r:id="rId5"/>
    <p:sldId id="279" r:id="rId6"/>
    <p:sldId id="280" r:id="rId7"/>
    <p:sldId id="281" r:id="rId8"/>
    <p:sldId id="282" r:id="rId9"/>
    <p:sldId id="283" r:id="rId10"/>
    <p:sldId id="256" r:id="rId11"/>
    <p:sldId id="261" r:id="rId12"/>
    <p:sldId id="259" r:id="rId13"/>
    <p:sldId id="267" r:id="rId14"/>
    <p:sldId id="275" r:id="rId15"/>
    <p:sldId id="262" r:id="rId16"/>
    <p:sldId id="265" r:id="rId17"/>
    <p:sldId id="268" r:id="rId18"/>
    <p:sldId id="263" r:id="rId19"/>
    <p:sldId id="306" r:id="rId20"/>
    <p:sldId id="264" r:id="rId21"/>
    <p:sldId id="271" r:id="rId22"/>
    <p:sldId id="260" r:id="rId23"/>
    <p:sldId id="272" r:id="rId24"/>
    <p:sldId id="273" r:id="rId2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110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5CE96-71DB-4540-832A-50FE17A09AD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27D32-8DC0-4187-8BAE-203593B371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5CE96-71DB-4540-832A-50FE17A09AD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27D32-8DC0-4187-8BAE-203593B371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5CE96-71DB-4540-832A-50FE17A09AD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27D32-8DC0-4187-8BAE-203593B371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5CE96-71DB-4540-832A-50FE17A09AD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27D32-8DC0-4187-8BAE-203593B371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5CE96-71DB-4540-832A-50FE17A09AD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27D32-8DC0-4187-8BAE-203593B371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5CE96-71DB-4540-832A-50FE17A09AD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27D32-8DC0-4187-8BAE-203593B371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5CE96-71DB-4540-832A-50FE17A09AD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27D32-8DC0-4187-8BAE-203593B371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5CE96-71DB-4540-832A-50FE17A09AD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27D32-8DC0-4187-8BAE-203593B371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5CE96-71DB-4540-832A-50FE17A09AD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27D32-8DC0-4187-8BAE-203593B371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5CE96-71DB-4540-832A-50FE17A09AD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27D32-8DC0-4187-8BAE-203593B371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5CE96-71DB-4540-832A-50FE17A09AD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27D32-8DC0-4187-8BAE-203593B371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A5CE96-71DB-4540-832A-50FE17A09AD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F27D32-8DC0-4187-8BAE-203593B3719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-171400"/>
            <a:ext cx="8229600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0000FF"/>
                </a:solidFill>
              </a:rPr>
              <a:t>每周三分钟，知晓天下事</a:t>
            </a:r>
            <a:endParaRPr lang="zh-CN" altLang="en-US" b="1" dirty="0">
              <a:solidFill>
                <a:srgbClr val="0000FF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908721"/>
            <a:ext cx="8964488" cy="2592288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zh-CN" altLang="en-US" sz="14400" b="1" dirty="0" smtClean="0">
                <a:solidFill>
                  <a:srgbClr val="FF3300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国内</a:t>
            </a:r>
            <a:endParaRPr lang="en-US" altLang="zh-CN" sz="14400" b="1" dirty="0" smtClean="0">
              <a:solidFill>
                <a:srgbClr val="FF3300"/>
              </a:solidFill>
              <a:latin typeface="方正小标宋简体" panose="02010601030101010101" pitchFamily="2" charset="-122"/>
              <a:ea typeface="方正小标宋简体" panose="02010601030101010101" pitchFamily="2" charset="-122"/>
            </a:endParaRPr>
          </a:p>
          <a:p>
            <a:r>
              <a:rPr lang="en-US" altLang="zh-CN" sz="11200" b="1" dirty="0" smtClean="0"/>
              <a:t>1</a:t>
            </a:r>
            <a:r>
              <a:rPr lang="zh-CN" altLang="en-US" sz="11200" b="1" dirty="0"/>
              <a:t>）李克强主持召开国务院常务会议，听取国务院第四次大督查情况和重点政策措施落实第三方评估汇报：持续狠抓重大决策部署</a:t>
            </a:r>
            <a:r>
              <a:rPr lang="zh-CN" altLang="en-US" sz="11200" b="1" dirty="0" smtClean="0"/>
              <a:t>落实，促进</a:t>
            </a:r>
            <a:r>
              <a:rPr lang="zh-CN" altLang="en-US" sz="11200" b="1" dirty="0"/>
              <a:t>经济发展和民生改善取得更大成效；</a:t>
            </a:r>
            <a:endParaRPr lang="zh-CN" altLang="en-US" sz="11200" b="1" dirty="0"/>
          </a:p>
          <a:p>
            <a:r>
              <a:rPr lang="en-US" altLang="zh-CN" sz="11200" b="1" dirty="0"/>
              <a:t>2</a:t>
            </a:r>
            <a:r>
              <a:rPr lang="zh-CN" altLang="en-US" sz="11200" b="1" dirty="0"/>
              <a:t>）我国“四纵四横”高铁网已基本建成：拉动沿线城市经济发展，缓解区域发展不平衡；</a:t>
            </a:r>
            <a:endParaRPr lang="zh-CN" altLang="en-US" sz="112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761708"/>
            <a:ext cx="4515751" cy="3096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548680"/>
            <a:ext cx="8640960" cy="57935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4400" b="1" dirty="0" smtClean="0">
                <a:solidFill>
                  <a:srgbClr val="FF0000"/>
                </a:solidFill>
              </a:rPr>
              <a:t>什么是“任务驱动型作文”？</a:t>
            </a:r>
            <a:endParaRPr lang="zh-CN" altLang="en-US" sz="4400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sz="4000" dirty="0" smtClean="0"/>
              <a:t>         </a:t>
            </a:r>
            <a:r>
              <a:rPr lang="zh-CN" altLang="en-US" sz="4000" b="1" dirty="0" smtClean="0">
                <a:solidFill>
                  <a:srgbClr val="0000FF"/>
                </a:solidFill>
              </a:rPr>
              <a:t>就是在提供给考生的开放性、探究性的“叙事性材料”中，增加“任务指令”，要求考生按“指令”，完成写作任务。</a:t>
            </a:r>
            <a:endParaRPr lang="en-US" altLang="zh-CN" sz="4000" b="1" dirty="0" smtClean="0">
              <a:solidFill>
                <a:srgbClr val="0000FF"/>
              </a:solidFill>
            </a:endParaRPr>
          </a:p>
          <a:p>
            <a:pPr marL="0" indent="0">
              <a:buNone/>
            </a:pPr>
            <a:r>
              <a:rPr lang="zh-CN" altLang="en-US" sz="40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（有些作文后有明确的三句话：“对这件事你怎么看？”“表明你的态度”“阐述你的看法”。）</a:t>
            </a:r>
            <a:endParaRPr lang="zh-CN" altLang="en-US" sz="40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-171400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“任务驱动型作文”材料的特点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908720"/>
            <a:ext cx="8784976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400" b="1" dirty="0" smtClean="0"/>
              <a:t>1</a:t>
            </a:r>
            <a:r>
              <a:rPr lang="zh-CN" altLang="en-US" sz="2400" b="1" dirty="0" smtClean="0"/>
              <a:t>、选用来自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现实生活中的事件</a:t>
            </a:r>
            <a:r>
              <a:rPr lang="zh-CN" altLang="en-US" sz="2400" b="1" dirty="0" smtClean="0"/>
              <a:t>，给考生创设出一个真实的交流情境。</a:t>
            </a:r>
            <a:endParaRPr lang="en-US" altLang="zh-CN" sz="2400" b="1" dirty="0" smtClean="0"/>
          </a:p>
          <a:p>
            <a:pPr marL="0" indent="0">
              <a:buNone/>
            </a:pPr>
            <a:r>
              <a:rPr lang="en-US" altLang="zh-CN" sz="2400" b="1" dirty="0" smtClean="0"/>
              <a:t>2</a:t>
            </a:r>
            <a:r>
              <a:rPr lang="zh-CN" altLang="en-US" sz="2400" b="1" dirty="0" smtClean="0"/>
              <a:t>、提供的内容是一个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有争议性的、有多个价值立场</a:t>
            </a:r>
            <a:r>
              <a:rPr lang="zh-CN" altLang="en-US" sz="2400" b="1" dirty="0" smtClean="0"/>
              <a:t>（体现时代价值观多元化）的叙事体事件。</a:t>
            </a:r>
            <a:endParaRPr lang="en-US" altLang="zh-CN" sz="2400" b="1" dirty="0" smtClean="0"/>
          </a:p>
          <a:p>
            <a:pPr marL="0" indent="0">
              <a:buNone/>
            </a:pPr>
            <a:r>
              <a:rPr lang="en-US" altLang="zh-CN" sz="2400" b="1" dirty="0" smtClean="0"/>
              <a:t>3</a:t>
            </a:r>
            <a:r>
              <a:rPr lang="zh-CN" altLang="en-US" sz="2400" b="1" dirty="0" smtClean="0"/>
              <a:t>、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观点辩证：</a:t>
            </a:r>
            <a:r>
              <a:rPr lang="zh-CN" altLang="en-US" sz="2400" b="1" dirty="0" smtClean="0"/>
              <a:t>选择没有高下优劣之分，考生要写出自己喜欢（赞成）的“那一个”，不能随意贬低其他的选择。</a:t>
            </a:r>
            <a:endParaRPr lang="en-US" altLang="zh-CN" sz="2400" b="1" dirty="0" smtClean="0"/>
          </a:p>
          <a:p>
            <a:pPr marL="0" indent="0">
              <a:buNone/>
            </a:pPr>
            <a:endParaRPr lang="en-US" altLang="zh-CN" b="1" dirty="0" smtClean="0">
              <a:solidFill>
                <a:srgbClr val="C00000"/>
              </a:solidFill>
              <a:latin typeface="方正小标宋简体" panose="02010601030101010101" pitchFamily="2" charset="-122"/>
              <a:ea typeface="方正小标宋简体" panose="02010601030101010101" pitchFamily="2" charset="-122"/>
            </a:endParaRPr>
          </a:p>
          <a:p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67544" y="3423357"/>
            <a:ext cx="410445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方正楷体简体" panose="02010601030101010101" pitchFamily="2" charset="-122"/>
                <a:ea typeface="方正楷体简体" panose="02010601030101010101" pitchFamily="2" charset="-122"/>
              </a:rPr>
              <a:t>       </a:t>
            </a:r>
            <a:r>
              <a:rPr lang="zh-CN" altLang="en-US" b="1" dirty="0" smtClean="0">
                <a:solidFill>
                  <a:srgbClr val="0000FF"/>
                </a:solidFill>
                <a:latin typeface="方正楷体简体" panose="02010601030101010101" pitchFamily="2" charset="-122"/>
                <a:ea typeface="方正楷体简体" panose="02010601030101010101" pitchFamily="2" charset="-122"/>
              </a:rPr>
              <a:t>近日</a:t>
            </a:r>
            <a:r>
              <a:rPr lang="zh-CN" altLang="en-US" b="1" dirty="0">
                <a:solidFill>
                  <a:srgbClr val="0000FF"/>
                </a:solidFill>
                <a:latin typeface="方正楷体简体" panose="02010601030101010101" pitchFamily="2" charset="-122"/>
                <a:ea typeface="方正楷体简体" panose="02010601030101010101" pitchFamily="2" charset="-122"/>
              </a:rPr>
              <a:t>，一道“最美人墙”引起了公众关注。</a:t>
            </a:r>
            <a:r>
              <a:rPr lang="en-US" altLang="zh-CN" b="1" dirty="0">
                <a:solidFill>
                  <a:srgbClr val="0000FF"/>
                </a:solidFill>
                <a:latin typeface="方正楷体简体" panose="02010601030101010101" pitchFamily="2" charset="-122"/>
                <a:ea typeface="方正楷体简体" panose="02010601030101010101" pitchFamily="2" charset="-122"/>
              </a:rPr>
              <a:t>8</a:t>
            </a:r>
            <a:r>
              <a:rPr lang="zh-CN" altLang="en-US" b="1" dirty="0">
                <a:solidFill>
                  <a:srgbClr val="0000FF"/>
                </a:solidFill>
                <a:latin typeface="方正楷体简体" panose="02010601030101010101" pitchFamily="2" charset="-122"/>
                <a:ea typeface="方正楷体简体" panose="02010601030101010101" pitchFamily="2" charset="-122"/>
              </a:rPr>
              <a:t>月</a:t>
            </a:r>
            <a:r>
              <a:rPr lang="en-US" altLang="zh-CN" b="1" dirty="0">
                <a:solidFill>
                  <a:srgbClr val="0000FF"/>
                </a:solidFill>
                <a:latin typeface="方正楷体简体" panose="02010601030101010101" pitchFamily="2" charset="-122"/>
                <a:ea typeface="方正楷体简体" panose="02010601030101010101" pitchFamily="2" charset="-122"/>
              </a:rPr>
              <a:t>25</a:t>
            </a:r>
            <a:r>
              <a:rPr lang="zh-CN" altLang="en-US" b="1" dirty="0">
                <a:solidFill>
                  <a:srgbClr val="0000FF"/>
                </a:solidFill>
                <a:latin typeface="方正楷体简体" panose="02010601030101010101" pitchFamily="2" charset="-122"/>
                <a:ea typeface="方正楷体简体" panose="02010601030101010101" pitchFamily="2" charset="-122"/>
              </a:rPr>
              <a:t>日，成都突降暴雨，当地某所职校的教师为了不让没带伞的学生们冒雨赶回宿舍，一个挨着一个地为学生撑起雨伞，上百名教师从教学楼一直连到宿舍楼门口，以“人墙”的形式为学生们搭起了一条风雨廊桥</a:t>
            </a:r>
            <a:r>
              <a:rPr lang="zh-CN" altLang="en-US" b="1" dirty="0" smtClean="0">
                <a:solidFill>
                  <a:srgbClr val="0000FF"/>
                </a:solidFill>
                <a:latin typeface="方正楷体简体" panose="02010601030101010101" pitchFamily="2" charset="-122"/>
                <a:ea typeface="方正楷体简体" panose="02010601030101010101" pitchFamily="2" charset="-122"/>
              </a:rPr>
              <a:t>。很多媒体都对这起事件作出了极为正面的评价，纷纷表示感人并点赞。但也有网友质疑，到底是爱护还是过度保护？对此，你怎么看？综合材料内容及含意作文，体现你的思考和认识。</a:t>
            </a:r>
            <a:endParaRPr lang="zh-CN" altLang="en-US" b="1" dirty="0">
              <a:solidFill>
                <a:srgbClr val="0000FF"/>
              </a:solidFill>
              <a:latin typeface="方正楷体简体" panose="02010601030101010101" pitchFamily="2" charset="-122"/>
              <a:ea typeface="方正楷体简体" panose="02010601030101010101" pitchFamily="2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645024"/>
            <a:ext cx="3878796" cy="2585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620688"/>
            <a:ext cx="7772400" cy="1470025"/>
          </a:xfrm>
        </p:spPr>
        <p:txBody>
          <a:bodyPr/>
          <a:lstStyle/>
          <a:p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2017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年高考语文全国卷一</a:t>
            </a:r>
            <a:b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作文题</a:t>
            </a: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76872"/>
            <a:ext cx="9144000" cy="3495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23462" y="701407"/>
            <a:ext cx="4896544" cy="639361"/>
          </a:xfrm>
        </p:spPr>
        <p:txBody>
          <a:bodyPr>
            <a:norm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</a:rPr>
              <a:t>【2017</a:t>
            </a:r>
            <a:r>
              <a:rPr lang="zh-CN" altLang="en-US" sz="2400" b="1" dirty="0" smtClean="0">
                <a:solidFill>
                  <a:srgbClr val="0000FF"/>
                </a:solidFill>
              </a:rPr>
              <a:t>高考全国卷</a:t>
            </a:r>
            <a:r>
              <a:rPr lang="en-US" altLang="zh-CN" sz="2400" b="1" dirty="0" smtClean="0">
                <a:solidFill>
                  <a:srgbClr val="0000FF"/>
                </a:solidFill>
              </a:rPr>
              <a:t>2</a:t>
            </a:r>
            <a:r>
              <a:rPr lang="zh-CN" altLang="en-US" sz="2400" b="1" dirty="0" smtClean="0">
                <a:solidFill>
                  <a:srgbClr val="0000FF"/>
                </a:solidFill>
              </a:rPr>
              <a:t>高考作文题目</a:t>
            </a:r>
            <a:r>
              <a:rPr lang="en-US" altLang="zh-CN" sz="2400" b="1" dirty="0" smtClean="0">
                <a:solidFill>
                  <a:srgbClr val="0000FF"/>
                </a:solidFill>
              </a:rPr>
              <a:t>】</a:t>
            </a:r>
            <a:endParaRPr lang="zh-CN" altLang="en-US" sz="2400" b="1" dirty="0">
              <a:solidFill>
                <a:srgbClr val="0000FF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340768"/>
            <a:ext cx="4536504" cy="511256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2400" b="1" dirty="0" smtClean="0"/>
              <a:t>从以下</a:t>
            </a:r>
            <a:r>
              <a:rPr lang="en-US" altLang="zh-CN" sz="2400" b="1" dirty="0" smtClean="0"/>
              <a:t>6</a:t>
            </a:r>
            <a:r>
              <a:rPr lang="zh-CN" altLang="en-US" sz="2400" b="1" dirty="0" smtClean="0"/>
              <a:t>个古诗句中选</a:t>
            </a:r>
            <a:r>
              <a:rPr lang="en-US" altLang="zh-CN" sz="2400" b="1" dirty="0" smtClean="0"/>
              <a:t>2</a:t>
            </a:r>
            <a:r>
              <a:rPr lang="zh-CN" altLang="en-US" sz="2400" b="1" dirty="0" smtClean="0"/>
              <a:t>个或者</a:t>
            </a:r>
            <a:r>
              <a:rPr lang="en-US" altLang="zh-CN" sz="2400" b="1" dirty="0" smtClean="0"/>
              <a:t>3</a:t>
            </a:r>
            <a:r>
              <a:rPr lang="zh-CN" altLang="en-US" sz="2400" b="1" dirty="0" smtClean="0"/>
              <a:t>个，自行立意，确定文体，自拟题目。</a:t>
            </a:r>
            <a:endParaRPr lang="zh-CN" altLang="en-US" sz="2400" b="1" dirty="0" smtClean="0"/>
          </a:p>
          <a:p>
            <a:pPr marL="0" indent="0">
              <a:buNone/>
            </a:pPr>
            <a:r>
              <a:rPr lang="en-US" altLang="zh-CN" sz="20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2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、</a:t>
            </a:r>
            <a:r>
              <a:rPr lang="zh-CN" altLang="en-US" sz="20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天行健，君子以自强不息。（</a:t>
            </a:r>
            <a:r>
              <a:rPr lang="en-US" altLang="zh-CN" sz="20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20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周易</a:t>
            </a:r>
            <a:r>
              <a:rPr lang="en-US" altLang="zh-CN" sz="20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r>
              <a:rPr lang="zh-CN" altLang="en-US" sz="20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）</a:t>
            </a:r>
            <a:endParaRPr lang="en-US" altLang="zh-CN" sz="2000" b="1" dirty="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0" indent="0">
              <a:buNone/>
            </a:pPr>
            <a:r>
              <a:rPr lang="en-US" altLang="zh-CN" sz="20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r>
              <a:rPr lang="zh-CN" altLang="en-US" sz="2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、</a:t>
            </a:r>
            <a:r>
              <a:rPr lang="zh-CN" altLang="en-US" sz="20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露从今夜白，月是故乡明。（杜甫）</a:t>
            </a:r>
            <a:endParaRPr lang="zh-CN" altLang="en-US" sz="2000" b="1" dirty="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0" indent="0">
              <a:buNone/>
            </a:pPr>
            <a:r>
              <a:rPr lang="en-US" altLang="zh-CN" sz="20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3</a:t>
            </a:r>
            <a:r>
              <a:rPr lang="zh-CN" altLang="en-US" sz="2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、</a:t>
            </a:r>
            <a:r>
              <a:rPr lang="zh-CN" altLang="en-US" sz="20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何须浅碧深红色，自是花中第一流。（李清照）</a:t>
            </a:r>
            <a:endParaRPr lang="zh-CN" altLang="en-US" sz="2000" b="1" dirty="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0" indent="0">
              <a:buNone/>
            </a:pPr>
            <a:r>
              <a:rPr lang="en-US" altLang="zh-CN" sz="20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4</a:t>
            </a:r>
            <a:r>
              <a:rPr lang="zh-CN" altLang="en-US" sz="2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、</a:t>
            </a:r>
            <a:r>
              <a:rPr lang="zh-CN" altLang="en-US" sz="20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受光于庭户见一堂，受光于天下照四方。（魏源）</a:t>
            </a:r>
            <a:endParaRPr lang="zh-CN" altLang="en-US" sz="2000" b="1" dirty="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0" indent="0">
              <a:buNone/>
            </a:pPr>
            <a:r>
              <a:rPr lang="en-US" altLang="zh-CN" sz="20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5</a:t>
            </a:r>
            <a:r>
              <a:rPr lang="zh-CN" altLang="en-US" sz="2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、</a:t>
            </a:r>
            <a:r>
              <a:rPr lang="zh-CN" altLang="en-US" sz="20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必须敢于正视，这才可望，敢想，敢说，敢做，敢当！（鲁迅）</a:t>
            </a:r>
            <a:endParaRPr lang="zh-CN" altLang="en-US" sz="2000" b="1" dirty="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0" indent="0">
              <a:buNone/>
            </a:pPr>
            <a:r>
              <a:rPr lang="en-US" altLang="zh-CN" sz="20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6</a:t>
            </a:r>
            <a:r>
              <a:rPr lang="zh-CN" altLang="en-US" sz="2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、</a:t>
            </a:r>
            <a:r>
              <a:rPr lang="zh-CN" altLang="en-US" sz="20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数风流人物，还看今朝！（毛泽东）</a:t>
            </a:r>
            <a:endParaRPr lang="zh-CN" altLang="en-US" sz="2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116632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33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新材料作文</a:t>
            </a:r>
            <a:endParaRPr lang="zh-CN" altLang="en-US" sz="3200" dirty="0">
              <a:solidFill>
                <a:srgbClr val="FF330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81047" y="105678"/>
            <a:ext cx="3508653" cy="661034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b="1" dirty="0" smtClean="0">
                <a:solidFill>
                  <a:srgbClr val="0000FF"/>
                </a:solidFill>
              </a:rPr>
              <a:t>阅读</a:t>
            </a:r>
            <a:r>
              <a:rPr lang="zh-CN" altLang="en-US" b="1" dirty="0">
                <a:solidFill>
                  <a:srgbClr val="0000FF"/>
                </a:solidFill>
              </a:rPr>
              <a:t>下面的材料，根据要求写一篇不少于</a:t>
            </a:r>
            <a:r>
              <a:rPr lang="en-US" altLang="zh-CN" b="1" dirty="0">
                <a:solidFill>
                  <a:srgbClr val="0000FF"/>
                </a:solidFill>
              </a:rPr>
              <a:t>800</a:t>
            </a:r>
            <a:r>
              <a:rPr lang="zh-CN" altLang="en-US" b="1" dirty="0">
                <a:solidFill>
                  <a:srgbClr val="0000FF"/>
                </a:solidFill>
              </a:rPr>
              <a:t>字的作文。（</a:t>
            </a:r>
            <a:r>
              <a:rPr lang="en-US" altLang="zh-CN" b="1" dirty="0">
                <a:solidFill>
                  <a:srgbClr val="0000FF"/>
                </a:solidFill>
              </a:rPr>
              <a:t>60</a:t>
            </a:r>
            <a:r>
              <a:rPr lang="zh-CN" altLang="en-US" b="1" dirty="0">
                <a:solidFill>
                  <a:srgbClr val="0000FF"/>
                </a:solidFill>
              </a:rPr>
              <a:t>分）</a:t>
            </a:r>
            <a:endParaRPr lang="zh-CN" altLang="en-US" b="1" dirty="0">
              <a:solidFill>
                <a:srgbClr val="0000FF"/>
              </a:solidFill>
            </a:endParaRPr>
          </a:p>
          <a:p>
            <a:endParaRPr lang="zh-CN" altLang="en-US" b="1" dirty="0">
              <a:solidFill>
                <a:srgbClr val="0000FF"/>
              </a:solidFill>
            </a:endParaRPr>
          </a:p>
          <a:p>
            <a:r>
              <a:rPr lang="zh-CN" altLang="en-US" b="1" dirty="0" smtClean="0"/>
              <a:t>下面</a:t>
            </a:r>
            <a:r>
              <a:rPr lang="zh-CN" altLang="en-US" b="1" dirty="0"/>
              <a:t>是</a:t>
            </a:r>
            <a:r>
              <a:rPr lang="en-US" altLang="zh-CN" b="1" dirty="0"/>
              <a:t>2015</a:t>
            </a:r>
            <a:r>
              <a:rPr lang="zh-CN" altLang="en-US" b="1" dirty="0"/>
              <a:t>年巴黎恐怖袭击案后记者对一对父子的</a:t>
            </a:r>
            <a:r>
              <a:rPr lang="zh-CN" altLang="en-US" b="1" dirty="0" smtClean="0"/>
              <a:t>采访：</a:t>
            </a:r>
            <a:endParaRPr lang="zh-CN" altLang="en-US" b="1" dirty="0"/>
          </a:p>
          <a:p>
            <a:r>
              <a:rPr lang="zh-CN" altLang="en-US" b="1" dirty="0"/>
              <a:t>　　记者：“你知道巴黎发生了什么事吗？” </a:t>
            </a:r>
            <a:endParaRPr lang="zh-CN" altLang="en-US" b="1" dirty="0"/>
          </a:p>
          <a:p>
            <a:r>
              <a:rPr lang="zh-CN" altLang="en-US" b="1" dirty="0"/>
              <a:t>　　小男孩：“知道，他们非常非常坏。他们有枪，他们会射我们。”</a:t>
            </a:r>
            <a:endParaRPr lang="zh-CN" altLang="en-US" b="1" dirty="0"/>
          </a:p>
          <a:p>
            <a:r>
              <a:rPr lang="zh-CN" altLang="en-US" b="1" dirty="0"/>
              <a:t>　　爸爸：“那没关系，他们有枪，但我们有花。”</a:t>
            </a:r>
            <a:endParaRPr lang="zh-CN" altLang="en-US" b="1" dirty="0"/>
          </a:p>
          <a:p>
            <a:r>
              <a:rPr lang="zh-CN" altLang="en-US" b="1" dirty="0"/>
              <a:t>　　“可是，花什么作用都起不到</a:t>
            </a:r>
            <a:r>
              <a:rPr lang="en-US" altLang="zh-CN" b="1" dirty="0"/>
              <a:t>……”</a:t>
            </a:r>
            <a:endParaRPr lang="en-US" altLang="zh-CN" b="1" dirty="0"/>
          </a:p>
          <a:p>
            <a:r>
              <a:rPr lang="zh-CN" altLang="en-US" b="1" dirty="0"/>
              <a:t>　　小男孩疑惑地说。</a:t>
            </a:r>
            <a:endParaRPr lang="zh-CN" altLang="en-US" b="1" dirty="0"/>
          </a:p>
          <a:p>
            <a:r>
              <a:rPr lang="zh-CN" altLang="en-US" b="1" dirty="0"/>
              <a:t>　　“它们当然有作用，”父亲指着地上的花束，“你看，每个人都在献花，那是用来对抗枪的。”  </a:t>
            </a:r>
            <a:endParaRPr lang="zh-CN" altLang="en-US" b="1" dirty="0"/>
          </a:p>
          <a:p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148064" y="836712"/>
            <a:ext cx="553998" cy="524278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b="1" dirty="0">
                <a:solidFill>
                  <a:srgbClr val="FF3300"/>
                </a:solidFill>
              </a:rPr>
              <a:t>立意参考：美好与邪恶对抗关系的思考</a:t>
            </a:r>
            <a:endParaRPr lang="zh-CN" altLang="en-US" sz="2400" b="1" dirty="0">
              <a:solidFill>
                <a:srgbClr val="FF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-171400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</a:rPr>
              <a:t>与“新材料作文的区别”</a:t>
            </a:r>
            <a:endParaRPr lang="zh-CN" altLang="en-US" sz="3600" b="1" dirty="0">
              <a:solidFill>
                <a:srgbClr val="0000FF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692696"/>
            <a:ext cx="8784976" cy="5145435"/>
          </a:xfrm>
        </p:spPr>
        <p:txBody>
          <a:bodyPr>
            <a:noAutofit/>
          </a:bodyPr>
          <a:lstStyle/>
          <a:p>
            <a:r>
              <a:rPr lang="zh-CN" altLang="en-US" sz="2400" b="1" dirty="0"/>
              <a:t>区别</a:t>
            </a:r>
            <a:r>
              <a:rPr lang="zh-CN" altLang="en-US" sz="2400" b="1" dirty="0" smtClean="0"/>
              <a:t>一：</a:t>
            </a:r>
            <a:r>
              <a:rPr lang="zh-CN" altLang="en-US" sz="2400" b="1" dirty="0" smtClean="0">
                <a:solidFill>
                  <a:srgbClr val="FF3300"/>
                </a:solidFill>
              </a:rPr>
              <a:t>如何对待题目中的材料</a:t>
            </a:r>
            <a:endParaRPr lang="en-US" altLang="zh-CN" sz="2400" b="1" dirty="0" smtClean="0">
              <a:solidFill>
                <a:srgbClr val="FF3300"/>
              </a:solidFill>
            </a:endParaRPr>
          </a:p>
          <a:p>
            <a:pPr marL="0" indent="0">
              <a:buNone/>
            </a:pPr>
            <a:r>
              <a:rPr lang="zh-CN" altLang="en-US" sz="2400" b="1" dirty="0" smtClean="0"/>
              <a:t>    </a:t>
            </a:r>
            <a:r>
              <a:rPr lang="zh-CN" altLang="en-US" sz="2400" b="1" dirty="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“新”淡化、舍弃；“驱”就事论理，说深论透。</a:t>
            </a:r>
            <a:endParaRPr lang="en-US" altLang="zh-CN" sz="2400" b="1" dirty="0" smtClean="0"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r>
              <a:rPr lang="zh-CN" altLang="en-US" sz="2400" b="1" dirty="0" smtClean="0"/>
              <a:t>区别二：</a:t>
            </a:r>
            <a:r>
              <a:rPr lang="zh-CN" altLang="en-US" sz="2400" b="1" dirty="0" smtClean="0">
                <a:solidFill>
                  <a:srgbClr val="FF3300"/>
                </a:solidFill>
              </a:rPr>
              <a:t>如何对待题外的素材</a:t>
            </a:r>
            <a:endParaRPr lang="en-US" altLang="zh-CN" sz="2400" b="1" dirty="0" smtClean="0">
              <a:solidFill>
                <a:srgbClr val="FF3300"/>
              </a:solidFill>
            </a:endParaRPr>
          </a:p>
          <a:p>
            <a:pPr marL="0" indent="0">
              <a:buNone/>
            </a:pPr>
            <a:r>
              <a:rPr lang="zh-CN" altLang="en-US" sz="2400" b="1" dirty="0" smtClean="0"/>
              <a:t>     “新”旁征博引，分段论证；“驱”适度引用，忌讳段落。</a:t>
            </a:r>
            <a:endParaRPr lang="en-US" altLang="zh-CN" sz="2400" b="1" dirty="0"/>
          </a:p>
          <a:p>
            <a:pPr marL="0" indent="0">
              <a:buNone/>
            </a:pPr>
            <a:r>
              <a:rPr lang="en-US" altLang="zh-CN" sz="2400" b="1" dirty="0" smtClean="0"/>
              <a:t>         </a:t>
            </a:r>
            <a:r>
              <a:rPr lang="zh-CN" altLang="en-US" sz="2400" b="1" dirty="0" smtClean="0"/>
              <a:t>通俗地说，“任务驱动型作文”是针对材料中的事件，“就事论理，说深论透”，拒绝塞进大段的古今中外的名事、名言论证（如果要引用名事名言，也只是以句子的形式而不是段落的形式，自然生成）。而以前的“新材料作文”，甚至可以提炼观点后，抛弃材料，展开联想来论证观点。</a:t>
            </a:r>
            <a:endParaRPr lang="zh-CN" altLang="en-US" sz="2400" b="1" dirty="0" smtClean="0"/>
          </a:p>
          <a:p>
            <a:pPr marL="0" indent="0">
              <a:buNone/>
            </a:pPr>
            <a:r>
              <a:rPr lang="zh-CN" altLang="en-US" sz="2400" b="1" dirty="0" smtClean="0"/>
              <a:t>         所以，简单地说，“任务驱动型作文”就是去除“新材料作文”中的联想部分，要求考生集中针对材料中的“这件事”，说出独到的多层次的“道理”来，让读者感动与信服。大可不必再去整段整段背诵“作文素材”了。可见，“任务驱动型作文”更强调考生理性思维的训练与理性表达的能力。</a:t>
            </a:r>
            <a:endParaRPr lang="en-US" altLang="zh-CN" sz="2400" b="1" dirty="0" smtClean="0"/>
          </a:p>
          <a:p>
            <a:pPr marL="0" indent="0">
              <a:buNone/>
            </a:pP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solidFill>
                  <a:srgbClr val="0000FF"/>
                </a:solidFill>
              </a:rPr>
              <a:t>“任务驱动型作文”材料</a:t>
            </a:r>
            <a:r>
              <a:rPr lang="zh-CN" altLang="en-US" b="1" dirty="0" smtClean="0">
                <a:solidFill>
                  <a:srgbClr val="0000FF"/>
                </a:solidFill>
              </a:rPr>
              <a:t>的</a:t>
            </a:r>
            <a:r>
              <a:rPr lang="zh-CN" altLang="en-US" b="1" dirty="0">
                <a:solidFill>
                  <a:srgbClr val="0000FF"/>
                </a:solidFill>
              </a:rPr>
              <a:t>类型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zh-CN" altLang="en-US" b="1" dirty="0" smtClean="0"/>
              <a:t>一是</a:t>
            </a:r>
            <a:r>
              <a:rPr lang="zh-CN" altLang="en-US" sz="3600" b="1" dirty="0" smtClean="0">
                <a:solidFill>
                  <a:srgbClr val="FF3300"/>
                </a:solidFill>
              </a:rPr>
              <a:t>侧重选择类</a:t>
            </a:r>
            <a:r>
              <a:rPr lang="zh-CN" altLang="en-US" b="1" dirty="0" smtClean="0"/>
              <a:t>：这类作文，重在选好角度，表明态度和看法，不强求比较。</a:t>
            </a:r>
            <a:endParaRPr lang="en-US" altLang="zh-CN" b="1" dirty="0" smtClean="0"/>
          </a:p>
          <a:p>
            <a:r>
              <a:rPr lang="zh-CN" altLang="en-US" b="1" dirty="0" smtClean="0">
                <a:solidFill>
                  <a:srgbClr val="0000FF"/>
                </a:solidFill>
              </a:rPr>
              <a:t>譬如</a:t>
            </a:r>
            <a:r>
              <a:rPr lang="zh-CN" altLang="en-US" b="1" dirty="0" smtClean="0"/>
              <a:t>：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在上海地铁上，一男子因随地吐痰遭到指责后，竟不停地用污言秽语和指责他的乘客对骂，一黑衣壮汉忍不住，拨开人群走到“吐痰男”跟前踢去一脚，吐痰男顿时安静下来，一语不发，此时，有出来劝架的乘客指责“黑衣男”：“打人是不对的。”更多的人则认可黑衣男的做法。这段视频被上传到网络后，引起更大范围、更多角度的讨论。对于以上事情你怎么看？请你就其中某一个或某一群人的表现，表明你的态度，阐述你的看法，要求综合材料内容及含意，选好角度，确定立意，标题自拟。</a:t>
            </a:r>
            <a:endParaRPr lang="en-US" altLang="zh-CN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b="1" dirty="0" smtClean="0"/>
              <a:t>又</a:t>
            </a:r>
            <a:r>
              <a:rPr lang="zh-CN" altLang="en-US" b="1" dirty="0" smtClean="0">
                <a:solidFill>
                  <a:srgbClr val="0000FF"/>
                </a:solidFill>
              </a:rPr>
              <a:t>譬如</a:t>
            </a:r>
            <a:r>
              <a:rPr lang="en-US" altLang="zh-CN" b="1" dirty="0" smtClean="0"/>
              <a:t>2017</a:t>
            </a:r>
            <a:r>
              <a:rPr lang="zh-CN" altLang="en-US" b="1" dirty="0" smtClean="0"/>
              <a:t>年广二模作文题。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侧重</a:t>
            </a:r>
            <a:r>
              <a:rPr lang="zh-CN" altLang="en-US" b="1" dirty="0">
                <a:solidFill>
                  <a:srgbClr val="FF0000"/>
                </a:solidFill>
              </a:rPr>
              <a:t>选择类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b="1" dirty="0" smtClean="0">
                <a:solidFill>
                  <a:srgbClr val="0000FF"/>
                </a:solidFill>
              </a:rPr>
              <a:t>2017</a:t>
            </a:r>
            <a:r>
              <a:rPr lang="zh-CN" altLang="en-US" b="1" dirty="0" smtClean="0">
                <a:solidFill>
                  <a:srgbClr val="0000FF"/>
                </a:solidFill>
              </a:rPr>
              <a:t>年广二模作文题：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英国</a:t>
            </a:r>
            <a:r>
              <a:rPr lang="zh-CN" altLang="en-US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一位</a:t>
            </a:r>
            <a:r>
              <a:rPr lang="en-US" altLang="zh-CN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17</a:t>
            </a:r>
            <a:r>
              <a:rPr lang="zh-CN" altLang="en-US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岁女孩买彩票获得了</a:t>
            </a:r>
            <a:r>
              <a:rPr lang="en-US" altLang="zh-CN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100</a:t>
            </a:r>
            <a:r>
              <a:rPr lang="zh-CN" altLang="en-US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万英镑大奖。她领取奖金后购置了两套物业，吃喝不愁。周围的人都羡慕她，但百万富豪的身份让她内心焦虑，压力很大，生活并不如意。四年后，她起诉彩票公司，称彩票毁了自己的生活，希望回到获奖前的生活。彩票公司最后聘请财务顾问为她提供理财服务。</a:t>
            </a:r>
            <a:endParaRPr lang="zh-CN" altLang="en-US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b="1" dirty="0"/>
              <a:t>要求：结合材料内容及含意，选好角度，确定立意，明确文体，自拟标题；不要套作，不得抄袭。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</a:rPr>
              <a:t>任务驱动型作文材料的类型</a:t>
            </a:r>
            <a:endParaRPr lang="zh-CN" altLang="en-US" sz="4000" dirty="0">
              <a:solidFill>
                <a:srgbClr val="0000FF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980728"/>
            <a:ext cx="8640960" cy="5688632"/>
          </a:xfrm>
        </p:spPr>
        <p:txBody>
          <a:bodyPr>
            <a:normAutofit fontScale="70000" lnSpcReduction="20000"/>
          </a:bodyPr>
          <a:lstStyle/>
          <a:p>
            <a:r>
              <a:rPr lang="zh-CN" altLang="en-US" b="1" dirty="0"/>
              <a:t>二</a:t>
            </a:r>
            <a:r>
              <a:rPr lang="zh-CN" altLang="en-US" b="1" dirty="0" smtClean="0"/>
              <a:t>是</a:t>
            </a:r>
            <a:r>
              <a:rPr lang="zh-CN" altLang="en-US" sz="4500" b="1" dirty="0" smtClean="0">
                <a:solidFill>
                  <a:srgbClr val="FF3300"/>
                </a:solidFill>
              </a:rPr>
              <a:t>显性比较类</a:t>
            </a:r>
            <a:r>
              <a:rPr lang="zh-CN" altLang="en-US" b="1" dirty="0" smtClean="0"/>
              <a:t>：这类作文，文题中</a:t>
            </a:r>
            <a:r>
              <a:rPr lang="zh-CN" altLang="en-US" b="1" dirty="0"/>
              <a:t>往往</a:t>
            </a:r>
            <a:r>
              <a:rPr lang="zh-CN" altLang="en-US" b="1" dirty="0" smtClean="0"/>
              <a:t>写着“体现你的思考、权衡与选择”。</a:t>
            </a:r>
            <a:endParaRPr lang="en-US" altLang="zh-CN" b="1" dirty="0" smtClean="0"/>
          </a:p>
          <a:p>
            <a:pPr marL="0" indent="0">
              <a:buNone/>
            </a:pPr>
            <a:r>
              <a:rPr lang="zh-CN" altLang="en-US" sz="4000" b="1" dirty="0" smtClean="0">
                <a:solidFill>
                  <a:srgbClr val="0000FF"/>
                </a:solidFill>
              </a:rPr>
              <a:t>         譬如：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某报为了发掘有温度和人情味的新闻，引导读者以温暖的视角看待社会，开设了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暖闻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专栏。编辑部收到三则新闻：一位卖油条的青年多年坚持不用有害的“复炸油”炸油条，给顾客提供新鲜健康的油条，被网友称赞为最帅的良心“油条哥”。一位老父亲从外地来医院看望儿子，看到儿子正在坐诊，忙得抬不起头，根本说不上话。老人家等了两个多小时后，只好挂了个号，和儿子见了一面。某地举办珍品画展，一位男孩在探身观赏时不慎跌倒，损坏了一幅珍贵名画。主办方认为男孩只有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12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岁，又不是故意的，因此仅备案而未报案，希望男孩的心理不要受到影响。从以上新闻中选择一则刊登在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暖闻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专栏上，你认为哪一则更合适？请综合材料内容及含意作文，体现你的思考、权衡与选择。</a:t>
            </a:r>
            <a:endParaRPr lang="zh-CN" altLang="en-US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b="1" dirty="0" smtClean="0"/>
              <a:t>写作要领</a:t>
            </a:r>
            <a:r>
              <a:rPr lang="en-US" altLang="zh-CN" b="1" dirty="0" smtClean="0"/>
              <a:t>——</a:t>
            </a:r>
            <a:r>
              <a:rPr lang="zh-CN" altLang="en-US" b="1" dirty="0" smtClean="0"/>
              <a:t>这种文题往往会提供几个不同角度的平行材料，若要进行比较，就必须找到能领摄它们的公共主题词，比如：三个新闻都很“温暖”，有了这“温暖”二字，几个材料就好“权衡比较”了。</a:t>
            </a:r>
            <a:endParaRPr lang="en-US" altLang="zh-CN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4000" y="205740"/>
            <a:ext cx="8432800" cy="5920740"/>
          </a:xfrm>
        </p:spPr>
        <p:txBody>
          <a:bodyPr>
            <a:normAutofit fontScale="90000"/>
          </a:bodyPr>
          <a:p>
            <a:r>
              <a:rPr lang="zh-CN" altLang="en-US"/>
              <a:t>阅读下面的材料，根据要求写一篇不少于800字的文章。</a:t>
            </a:r>
            <a:endParaRPr lang="zh-CN" altLang="en-US"/>
          </a:p>
          <a:p>
            <a:r>
              <a:rPr lang="zh-CN" altLang="en-US"/>
              <a:t>         </a:t>
            </a:r>
            <a:r>
              <a:rPr lang="zh-CN" altLang="en-US" b="1"/>
              <a:t>几个同学聚在一起谈论传家宝。小张说，他家的传家宝是一个青花罐，有年头有故事。小杜说，他家的传家宝是爷爷留下的几枚勋章。小程说，她家把“忠厚传家久，诗书继世长”的祖训当传家宝。</a:t>
            </a:r>
            <a:endParaRPr lang="zh-CN" altLang="en-US" b="1"/>
          </a:p>
          <a:p>
            <a:r>
              <a:rPr lang="zh-CN" altLang="en-US" b="1"/>
              <a:t>        你认为什么样的传家宝更有价值？请综合材料内容及含意作文，体现你的思考、权衡与选择。</a:t>
            </a:r>
            <a:endParaRPr lang="zh-CN" altLang="en-US" b="1"/>
          </a:p>
          <a:p>
            <a:r>
              <a:rPr lang="zh-CN" altLang="en-US" b="1"/>
              <a:t>       要求选好角度，确定立意，明确文体，自拟标题；不要套作，不得抄袭。</a:t>
            </a:r>
            <a:endParaRPr lang="zh-CN" altLang="en-US" b="1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620688"/>
            <a:ext cx="8568952" cy="6552728"/>
          </a:xfrm>
        </p:spPr>
        <p:txBody>
          <a:bodyPr>
            <a:noAutofit/>
          </a:bodyPr>
          <a:lstStyle/>
          <a:p>
            <a:r>
              <a:rPr lang="zh-CN" altLang="en-US" sz="2400" b="1" dirty="0"/>
              <a:t>三</a:t>
            </a:r>
            <a:r>
              <a:rPr lang="zh-CN" altLang="en-US" sz="2400" b="1" dirty="0" smtClean="0"/>
              <a:t>是</a:t>
            </a:r>
            <a:r>
              <a:rPr lang="zh-CN" altLang="en-US" sz="2400" b="1" dirty="0" smtClean="0">
                <a:solidFill>
                  <a:srgbClr val="FF3300"/>
                </a:solidFill>
              </a:rPr>
              <a:t>隐性比较类</a:t>
            </a:r>
            <a:r>
              <a:rPr lang="zh-CN" altLang="en-US" sz="2400" b="1" dirty="0" smtClean="0"/>
              <a:t>：这类作文，命题者在写作要求上并没有明确冠以“权衡与选择”的字眼，，但考生在落笔时完全可以将几者比较起来写。这样辩证写出来的文章无疑比单一写出来的的文章有厚度。 写作要领</a:t>
            </a:r>
            <a:r>
              <a:rPr lang="en-US" altLang="zh-CN" sz="2400" b="1" dirty="0" smtClean="0"/>
              <a:t>——</a:t>
            </a:r>
            <a:r>
              <a:rPr lang="zh-CN" altLang="en-US" sz="2400" b="1" dirty="0" smtClean="0"/>
              <a:t>紧扣材料，选好角度，辩证比较，突出重点。</a:t>
            </a:r>
            <a:endParaRPr lang="en-US" altLang="zh-CN" sz="2400" b="1" dirty="0" smtClean="0"/>
          </a:p>
          <a:p>
            <a:r>
              <a:rPr lang="zh-CN" altLang="en-US" sz="2800" b="1" dirty="0" smtClean="0">
                <a:solidFill>
                  <a:srgbClr val="0000FF"/>
                </a:solidFill>
              </a:rPr>
              <a:t>譬如：</a:t>
            </a:r>
            <a:r>
              <a:rPr lang="zh-CN" altLang="en-US" sz="24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给好朋友的一封信</a:t>
            </a:r>
            <a:r>
              <a:rPr lang="en-US" altLang="zh-CN" sz="24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——</a:t>
            </a:r>
            <a:r>
              <a:rPr lang="zh-CN" altLang="en-US" sz="24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你的好朋友</a:t>
            </a:r>
            <a:r>
              <a:rPr lang="en-US" altLang="zh-CN" sz="24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XX</a:t>
            </a:r>
            <a:r>
              <a:rPr lang="zh-CN" altLang="en-US" sz="24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是某重点中学高三年级中上水平学生。他对历史特别感兴趣，从高一开始，就立志报考某重点大学历史系。现在毕业在即，班主任李老师动员他报考一般院校，认为这样录取的把握比较大。他父母认为学历史“出路”窄，由于他外语成绩好，所以坚决主张他去报考外经、外贸专业，将来容易找到工作，待遇也比较优厚。他为此感到困惑和苦恼，给你写了一封信，想听听你的意见。请给他写一封回信。</a:t>
            </a:r>
            <a:endParaRPr lang="en-US" altLang="zh-CN" sz="24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400" b="1" dirty="0"/>
              <a:t>又</a:t>
            </a:r>
            <a:r>
              <a:rPr lang="zh-CN" altLang="en-US" sz="2400" b="1" dirty="0" smtClean="0"/>
              <a:t>譬如广一模作文题。</a:t>
            </a:r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260648"/>
            <a:ext cx="8229600" cy="4525963"/>
          </a:xfrm>
        </p:spPr>
        <p:txBody>
          <a:bodyPr>
            <a:normAutofit fontScale="85000" lnSpcReduction="20000"/>
          </a:bodyPr>
          <a:lstStyle/>
          <a:p>
            <a:r>
              <a:rPr lang="en-US" altLang="zh-CN" sz="2800" b="1" dirty="0" smtClean="0"/>
              <a:t>3</a:t>
            </a:r>
            <a:r>
              <a:rPr lang="zh-CN" altLang="en-US" sz="2800" b="1" dirty="0" smtClean="0"/>
              <a:t>）</a:t>
            </a:r>
            <a:r>
              <a:rPr lang="zh-CN" altLang="en-US" sz="2800" b="1" dirty="0"/>
              <a:t>浙江松阳县人民法院判决特大侵犯公民信息案，该案涉超过</a:t>
            </a:r>
            <a:r>
              <a:rPr lang="en-US" altLang="zh-CN" sz="2800" b="1" dirty="0"/>
              <a:t>7</a:t>
            </a:r>
            <a:r>
              <a:rPr lang="zh-CN" altLang="en-US" sz="2800" b="1" dirty="0"/>
              <a:t>亿条公民信息遭泄露，</a:t>
            </a:r>
            <a:r>
              <a:rPr lang="en-US" altLang="zh-CN" sz="2800" b="1" dirty="0"/>
              <a:t>8000</a:t>
            </a:r>
            <a:r>
              <a:rPr lang="zh-CN" altLang="en-US" sz="2800" b="1" dirty="0"/>
              <a:t>余万条公民信息被贩卖；辟谣！褚时健去世系误传，其子：今早还走了</a:t>
            </a:r>
            <a:r>
              <a:rPr lang="en-US" altLang="zh-CN" sz="2800" b="1" dirty="0"/>
              <a:t>1</a:t>
            </a:r>
            <a:r>
              <a:rPr lang="zh-CN" altLang="en-US" sz="2800" b="1" dirty="0"/>
              <a:t>小时买</a:t>
            </a:r>
            <a:r>
              <a:rPr lang="zh-CN" altLang="en-US" sz="2800" b="1" dirty="0" smtClean="0"/>
              <a:t>菜。</a:t>
            </a:r>
            <a:endParaRPr lang="zh-CN" altLang="en-US" sz="2800" b="1" dirty="0"/>
          </a:p>
          <a:p>
            <a:r>
              <a:rPr lang="en-US" altLang="zh-CN" sz="2800" b="1" dirty="0" smtClean="0"/>
              <a:t>4</a:t>
            </a:r>
            <a:r>
              <a:rPr lang="zh-CN" altLang="en-US" sz="2800" b="1" dirty="0" smtClean="0"/>
              <a:t>）</a:t>
            </a:r>
            <a:r>
              <a:rPr lang="zh-CN" altLang="en-US" sz="2800" b="1" dirty="0"/>
              <a:t>国家发改委、国家能源局等十五部委昨日联合印发方案，到</a:t>
            </a:r>
            <a:r>
              <a:rPr lang="en-US" altLang="zh-CN" sz="2800" b="1" dirty="0"/>
              <a:t>2020</a:t>
            </a:r>
            <a:r>
              <a:rPr lang="zh-CN" altLang="en-US" sz="2800" b="1" dirty="0"/>
              <a:t>年，全国将基本实现车用乙醇汽油全覆盖；让医疗资源动起来，中国八成三级医院已开展医联体建设</a:t>
            </a:r>
            <a:r>
              <a:rPr lang="zh-CN" altLang="en-US" sz="2800" b="1" dirty="0" smtClean="0"/>
              <a:t>；</a:t>
            </a:r>
            <a:endParaRPr lang="en-US" altLang="zh-CN" sz="2800" b="1" dirty="0" smtClean="0"/>
          </a:p>
          <a:p>
            <a:r>
              <a:rPr lang="en-US" altLang="zh-CN" sz="2800" b="1" dirty="0" smtClean="0"/>
              <a:t>5</a:t>
            </a:r>
            <a:r>
              <a:rPr lang="zh-CN" altLang="en-US" sz="2800" b="1" dirty="0" smtClean="0"/>
              <a:t>）</a:t>
            </a:r>
            <a:r>
              <a:rPr lang="zh-CN" altLang="en-US" sz="2800" b="1" dirty="0"/>
              <a:t>据相关媒体不完全统计，已经有</a:t>
            </a:r>
            <a:r>
              <a:rPr lang="en-US" altLang="zh-CN" sz="2800" b="1" dirty="0"/>
              <a:t>12</a:t>
            </a:r>
            <a:r>
              <a:rPr lang="zh-CN" altLang="en-US" sz="2800" b="1" dirty="0"/>
              <a:t>个城市叫停共享单车新增投放；</a:t>
            </a:r>
            <a:endParaRPr lang="en-US" altLang="zh-CN" sz="2800" b="1" dirty="0" smtClean="0"/>
          </a:p>
          <a:p>
            <a:r>
              <a:rPr lang="en-US" altLang="zh-CN" sz="2800" b="1" dirty="0"/>
              <a:t>6</a:t>
            </a:r>
            <a:r>
              <a:rPr lang="zh-CN" altLang="en-US" sz="2800" b="1" dirty="0" smtClean="0"/>
              <a:t>）</a:t>
            </a:r>
            <a:r>
              <a:rPr lang="en-US" altLang="zh-CN" sz="2800" b="1" dirty="0"/>
              <a:t>[</a:t>
            </a:r>
            <a:r>
              <a:rPr lang="zh-CN" altLang="en-US" sz="2800" b="1" dirty="0"/>
              <a:t>反腐</a:t>
            </a:r>
            <a:r>
              <a:rPr lang="en-US" altLang="zh-CN" sz="2800" b="1" dirty="0"/>
              <a:t>] </a:t>
            </a:r>
            <a:r>
              <a:rPr lang="zh-CN" altLang="en-US" sz="2800" b="1" dirty="0"/>
              <a:t>北京浙江警方接连破获黑客非法入侵居民家用摄像头案件，与外网相连的摄像头风险突出；最高法规范“民告官”受理：切实保障公民诉讼权利；</a:t>
            </a:r>
            <a:endParaRPr lang="zh-CN" altLang="en-US" sz="2800" b="1" dirty="0"/>
          </a:p>
          <a:p>
            <a:r>
              <a:rPr lang="en-US" altLang="zh-CN" sz="2800" b="1" dirty="0" smtClean="0"/>
              <a:t>7</a:t>
            </a:r>
            <a:r>
              <a:rPr lang="zh-CN" altLang="en-US" sz="2800" b="1" dirty="0" smtClean="0"/>
              <a:t>）</a:t>
            </a:r>
            <a:r>
              <a:rPr lang="zh-CN" altLang="en-US" sz="2800" b="1" dirty="0"/>
              <a:t>虚惊一场！“泰利”和第</a:t>
            </a:r>
            <a:r>
              <a:rPr lang="en-US" altLang="zh-CN" sz="2800" b="1" dirty="0"/>
              <a:t>19</a:t>
            </a:r>
            <a:r>
              <a:rPr lang="zh-CN" altLang="en-US" sz="2800" b="1" dirty="0"/>
              <a:t>号台风“杜苏芮”擦过中国，赴日本，奔越南</a:t>
            </a:r>
            <a:r>
              <a:rPr lang="zh-CN" altLang="en-US" sz="2800" b="1" dirty="0" smtClean="0"/>
              <a:t>；</a:t>
            </a:r>
            <a:endParaRPr lang="en-US" altLang="zh-CN" sz="2800" b="1" dirty="0" smtClean="0"/>
          </a:p>
          <a:p>
            <a:pPr marL="0" indent="0">
              <a:buNone/>
            </a:pPr>
            <a:endParaRPr lang="zh-CN" altLang="en-US" sz="28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560906"/>
            <a:ext cx="2975992" cy="22970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 smtClean="0">
                <a:solidFill>
                  <a:srgbClr val="FF3300"/>
                </a:solidFill>
              </a:rPr>
              <a:t>隐性比</a:t>
            </a:r>
            <a:r>
              <a:rPr lang="zh-CN" altLang="en-US" sz="4000" b="1" dirty="0">
                <a:solidFill>
                  <a:srgbClr val="FF3300"/>
                </a:solidFill>
              </a:rPr>
              <a:t>较类</a:t>
            </a:r>
            <a:endParaRPr lang="zh-CN" altLang="en-US" sz="6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4525963"/>
          </a:xfrm>
        </p:spPr>
        <p:txBody>
          <a:bodyPr>
            <a:noAutofit/>
          </a:bodyPr>
          <a:lstStyle/>
          <a:p>
            <a:r>
              <a:rPr lang="en-US" altLang="zh-CN" sz="2800" b="1" dirty="0">
                <a:solidFill>
                  <a:srgbClr val="0000FF"/>
                </a:solidFill>
              </a:rPr>
              <a:t>2017</a:t>
            </a:r>
            <a:r>
              <a:rPr lang="zh-CN" altLang="en-US" sz="2800" b="1" dirty="0">
                <a:solidFill>
                  <a:srgbClr val="0000FF"/>
                </a:solidFill>
              </a:rPr>
              <a:t>广一模作文</a:t>
            </a:r>
            <a:r>
              <a:rPr lang="zh-CN" altLang="en-US" sz="2800" b="1" dirty="0" smtClean="0">
                <a:solidFill>
                  <a:srgbClr val="0000FF"/>
                </a:solidFill>
              </a:rPr>
              <a:t>题：</a:t>
            </a:r>
            <a:r>
              <a:rPr lang="zh-CN" altLang="en-US" sz="2800" b="1" dirty="0" smtClean="0">
                <a:latin typeface="方正仿宋简体" panose="03000509000000000000" pitchFamily="65" charset="-122"/>
                <a:ea typeface="方正仿宋简体" panose="03000509000000000000" pitchFamily="65" charset="-122"/>
              </a:rPr>
              <a:t>目前</a:t>
            </a:r>
            <a:r>
              <a:rPr lang="zh-CN" altLang="en-US" sz="2800" b="1" dirty="0">
                <a:latin typeface="方正仿宋简体" panose="03000509000000000000" pitchFamily="65" charset="-122"/>
                <a:ea typeface="方正仿宋简体" panose="03000509000000000000" pitchFamily="65" charset="-122"/>
              </a:rPr>
              <a:t>，智能手机行业竞争日趋激烈，国内手机企业纷纷创新以求突破。甲企业致力于硬件的研发，制造性能更好的芯片、更薄的机身、更高像素的摄影头；乙企业着眼于软件的开发，设计更便捷的界面、更人性化的系统；丙企业专注于商业模式的更新，策划更新颖的营销方式、更有效的竞争策略。企业为求发展而积极创新的这些做法，引起了人们更广泛、更深入的讨论和思考。</a:t>
            </a:r>
            <a:endParaRPr lang="zh-CN" altLang="en-US" sz="2800" b="1" dirty="0">
              <a:latin typeface="方正仿宋简体" panose="03000509000000000000" pitchFamily="65" charset="-122"/>
              <a:ea typeface="方正仿宋简体" panose="03000509000000000000" pitchFamily="65" charset="-122"/>
            </a:endParaRPr>
          </a:p>
          <a:p>
            <a:r>
              <a:rPr lang="zh-CN" altLang="en-US" sz="2800" b="1" dirty="0"/>
              <a:t>要求：结合材料内容及含意，选好角度，确定立意，明确文体，自拟标题；不要套作，不得抄袭。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88640"/>
            <a:ext cx="8712968" cy="5937523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zh-CN" altLang="en-US" b="1" dirty="0" smtClean="0">
                <a:solidFill>
                  <a:srgbClr val="0000FF"/>
                </a:solidFill>
              </a:rPr>
              <a:t>                    </a:t>
            </a:r>
            <a:r>
              <a:rPr lang="zh-CN" altLang="en-US" sz="4200" b="1" dirty="0" smtClean="0">
                <a:solidFill>
                  <a:srgbClr val="0000FF"/>
                </a:solidFill>
              </a:rPr>
              <a:t>任务驱动型作文的写作策略</a:t>
            </a:r>
            <a:endParaRPr lang="zh-CN" altLang="en-US" sz="4200" b="1" dirty="0" smtClean="0">
              <a:solidFill>
                <a:srgbClr val="0000FF"/>
              </a:solidFill>
            </a:endParaRPr>
          </a:p>
          <a:p>
            <a:pPr marL="0" indent="0">
              <a:buNone/>
            </a:pPr>
            <a:endParaRPr lang="en-US" altLang="zh-CN" b="1" dirty="0" smtClean="0"/>
          </a:p>
          <a:p>
            <a:pPr marL="0" indent="0">
              <a:buNone/>
            </a:pPr>
            <a:r>
              <a:rPr lang="zh-CN" altLang="en-US" b="1" dirty="0" smtClean="0"/>
              <a:t>第一，首段简述材料，通过简单分析，旗帜鲜明地提出</a:t>
            </a:r>
            <a:r>
              <a:rPr lang="zh-CN" altLang="en-US" b="1" dirty="0" smtClean="0">
                <a:solidFill>
                  <a:srgbClr val="FF3300"/>
                </a:solidFill>
              </a:rPr>
              <a:t>中心论点</a:t>
            </a:r>
            <a:r>
              <a:rPr lang="zh-CN" altLang="en-US" b="1" dirty="0" smtClean="0"/>
              <a:t>，表明自己的态度。</a:t>
            </a:r>
            <a:endParaRPr lang="zh-CN" altLang="en-US" b="1" dirty="0" smtClean="0"/>
          </a:p>
          <a:p>
            <a:pPr marL="0" indent="0">
              <a:buNone/>
            </a:pPr>
            <a:r>
              <a:rPr lang="zh-CN" altLang="en-US" b="1" dirty="0" smtClean="0"/>
              <a:t>第二，分条阐述自己的理由，</a:t>
            </a:r>
            <a:r>
              <a:rPr lang="zh-CN" altLang="en-US" b="1" dirty="0"/>
              <a:t>（</a:t>
            </a:r>
            <a:r>
              <a:rPr lang="zh-CN" altLang="en-US" b="1" dirty="0" smtClean="0"/>
              <a:t>可以</a:t>
            </a:r>
            <a:r>
              <a:rPr lang="zh-CN" altLang="en-US" b="1" dirty="0"/>
              <a:t>破立结合，全面深刻</a:t>
            </a:r>
            <a:r>
              <a:rPr lang="zh-CN" altLang="en-US" b="1" dirty="0" smtClean="0"/>
              <a:t>。）每个自然段都用自己的分论点开头，免得阅卷老师遗漏了重要信息。阐述理由时先紧扣试题材料，深入挖掘，再类比同类相关素材，简单分析，不要另起炉灶。</a:t>
            </a:r>
            <a:r>
              <a:rPr lang="zh-CN" altLang="en-US" b="1" dirty="0" smtClean="0">
                <a:solidFill>
                  <a:srgbClr val="FF3300"/>
                </a:solidFill>
              </a:rPr>
              <a:t>（原因分析、利弊分析）</a:t>
            </a:r>
            <a:endParaRPr lang="zh-CN" altLang="en-US" b="1" dirty="0" smtClean="0">
              <a:solidFill>
                <a:srgbClr val="FF3300"/>
              </a:solidFill>
            </a:endParaRPr>
          </a:p>
          <a:p>
            <a:pPr marL="0" indent="0">
              <a:buNone/>
            </a:pPr>
            <a:r>
              <a:rPr lang="zh-CN" altLang="en-US" b="1" dirty="0" smtClean="0"/>
              <a:t>第三，每个自然段末尾都要照应段首的观点，照应材料核心话题的关键词，免得阅卷老师误判为偏题。</a:t>
            </a:r>
            <a:endParaRPr lang="zh-CN" altLang="en-US" b="1" dirty="0" smtClean="0"/>
          </a:p>
          <a:p>
            <a:pPr marL="0" indent="0">
              <a:buNone/>
            </a:pPr>
            <a:r>
              <a:rPr lang="zh-CN" altLang="en-US" b="1" dirty="0" smtClean="0"/>
              <a:t>第四，类比联想，拓展思路。论述时，考生最好张开想象的翅膀，联想到与试题材料相似（或相反）的新闻事件或名言警句，旁征博引，左右逢源，让自己的观点真正“立”起来。</a:t>
            </a:r>
            <a:r>
              <a:rPr lang="zh-CN" altLang="en-US" b="1" dirty="0" smtClean="0">
                <a:solidFill>
                  <a:srgbClr val="FF3300"/>
                </a:solidFill>
              </a:rPr>
              <a:t>（正反分析）</a:t>
            </a:r>
            <a:endParaRPr lang="zh-CN" altLang="en-US" b="1" dirty="0" smtClean="0">
              <a:solidFill>
                <a:srgbClr val="FF3300"/>
              </a:solidFill>
            </a:endParaRPr>
          </a:p>
          <a:p>
            <a:pPr marL="0" indent="0">
              <a:buNone/>
            </a:pPr>
            <a:r>
              <a:rPr lang="zh-CN" altLang="en-US" b="1" dirty="0" smtClean="0"/>
              <a:t>第五，指出事件的解决办法。</a:t>
            </a:r>
            <a:r>
              <a:rPr lang="zh-CN" altLang="en-US" b="1" dirty="0" smtClean="0">
                <a:solidFill>
                  <a:srgbClr val="FF3300"/>
                </a:solidFill>
              </a:rPr>
              <a:t>（辩证分析）</a:t>
            </a:r>
            <a:endParaRPr lang="en-US" altLang="zh-CN" b="1" dirty="0" smtClean="0">
              <a:solidFill>
                <a:srgbClr val="FF3300"/>
              </a:solidFill>
            </a:endParaRPr>
          </a:p>
          <a:p>
            <a:pPr marL="0" indent="0">
              <a:buNone/>
            </a:pP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04867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1400" dirty="0" smtClean="0"/>
              <a:t>                                                                   </a:t>
            </a:r>
            <a:r>
              <a:rPr lang="zh-CN" altLang="en-US" sz="1400" b="1" dirty="0" smtClean="0"/>
              <a:t>“最美人墙”是过度保护了学生</a:t>
            </a:r>
            <a:endParaRPr lang="en-US" altLang="zh-CN" sz="1400" b="1" dirty="0" smtClean="0"/>
          </a:p>
          <a:p>
            <a:pPr marL="0" indent="0">
              <a:buNone/>
            </a:pPr>
            <a:r>
              <a:rPr lang="zh-CN" altLang="en-US" sz="1400" b="1" dirty="0" smtClean="0"/>
              <a:t>         近日</a:t>
            </a:r>
            <a:r>
              <a:rPr lang="zh-CN" altLang="en-US" sz="1400" b="1" dirty="0"/>
              <a:t>，一道“最美人墙”引起了公众关注</a:t>
            </a:r>
            <a:r>
              <a:rPr lang="zh-CN" altLang="en-US" sz="1400" b="1" dirty="0" smtClean="0"/>
              <a:t>。</a:t>
            </a:r>
            <a:r>
              <a:rPr lang="en-US" altLang="zh-CN" sz="14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  <a:r>
              <a:rPr lang="zh-CN" altLang="en-US" sz="1400" b="1" dirty="0" smtClean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（简洁地引述材料</a:t>
            </a:r>
            <a:r>
              <a:rPr lang="zh-CN" altLang="en-US" sz="14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endParaRPr lang="zh-CN" altLang="en-US" sz="1400" b="1" dirty="0">
              <a:solidFill>
                <a:srgbClr val="0000FF"/>
              </a:solidFill>
            </a:endParaRPr>
          </a:p>
          <a:p>
            <a:pPr marL="0" indent="0">
              <a:buNone/>
            </a:pPr>
            <a:r>
              <a:rPr lang="zh-CN" altLang="en-US" sz="1400" b="1" dirty="0" smtClean="0"/>
              <a:t>         这些</a:t>
            </a:r>
            <a:r>
              <a:rPr lang="zh-CN" altLang="en-US" sz="1400" b="1" dirty="0"/>
              <a:t>老师对学生们的尽心爱护确实令人动容，赢得一片好评也在情理之中</a:t>
            </a:r>
            <a:r>
              <a:rPr lang="zh-CN" altLang="en-US" sz="1400" b="1" dirty="0" smtClean="0"/>
              <a:t>。</a:t>
            </a:r>
            <a:r>
              <a:rPr lang="zh-CN" altLang="en-US" sz="1400" b="1" dirty="0" smtClean="0">
                <a:solidFill>
                  <a:srgbClr val="FF3300"/>
                </a:solidFill>
              </a:rPr>
              <a:t>但在我</a:t>
            </a:r>
            <a:r>
              <a:rPr lang="zh-CN" altLang="en-US" sz="1400" b="1" dirty="0">
                <a:solidFill>
                  <a:srgbClr val="FF3300"/>
                </a:solidFill>
              </a:rPr>
              <a:t>看来，“最美人墙”是过度保护了</a:t>
            </a:r>
            <a:r>
              <a:rPr lang="zh-CN" altLang="en-US" sz="1400" b="1" dirty="0" smtClean="0">
                <a:solidFill>
                  <a:srgbClr val="FF3300"/>
                </a:solidFill>
              </a:rPr>
              <a:t>学生。</a:t>
            </a:r>
            <a:r>
              <a:rPr lang="zh-CN" altLang="en-US" sz="1400" b="1" dirty="0" smtClean="0">
                <a:solidFill>
                  <a:srgbClr val="0000FF"/>
                </a:solidFill>
              </a:rPr>
              <a:t>（中心观点）</a:t>
            </a:r>
            <a:endParaRPr lang="en-US" altLang="zh-CN" sz="1400" b="1" dirty="0" smtClean="0">
              <a:solidFill>
                <a:srgbClr val="0000FF"/>
              </a:solidFill>
            </a:endParaRPr>
          </a:p>
          <a:p>
            <a:pPr marL="0" indent="0">
              <a:buNone/>
            </a:pPr>
            <a:r>
              <a:rPr lang="en-US" altLang="zh-CN" sz="1400" b="1" dirty="0"/>
              <a:t> </a:t>
            </a:r>
            <a:r>
              <a:rPr lang="en-US" altLang="zh-CN" sz="1400" b="1" dirty="0" smtClean="0"/>
              <a:t>        </a:t>
            </a:r>
            <a:r>
              <a:rPr lang="zh-CN" altLang="en-US" sz="1400" b="1" dirty="0" smtClean="0"/>
              <a:t>“最美人墙”</a:t>
            </a:r>
            <a:r>
              <a:rPr lang="zh-CN" altLang="en-US" sz="1400" b="1" dirty="0"/>
              <a:t>虽然“看上去很美”，</a:t>
            </a:r>
            <a:r>
              <a:rPr lang="zh-CN" altLang="en-US" sz="1400" b="1" dirty="0">
                <a:solidFill>
                  <a:srgbClr val="FF3300"/>
                </a:solidFill>
              </a:rPr>
              <a:t>从教育学生的角度来看，却未必是好事。</a:t>
            </a:r>
            <a:r>
              <a:rPr lang="zh-CN" altLang="en-US" sz="1400" b="1" dirty="0"/>
              <a:t>初</a:t>
            </a:r>
            <a:r>
              <a:rPr lang="zh-CN" altLang="en-US" sz="1400" b="1" dirty="0" smtClean="0"/>
              <a:t>看</a:t>
            </a:r>
            <a:r>
              <a:rPr lang="zh-CN" altLang="en-US" sz="1400" b="1" dirty="0"/>
              <a:t>此</a:t>
            </a:r>
            <a:r>
              <a:rPr lang="zh-CN" altLang="en-US" sz="1400" b="1" dirty="0" smtClean="0"/>
              <a:t>消息</a:t>
            </a:r>
            <a:r>
              <a:rPr lang="zh-CN" altLang="en-US" sz="1400" b="1" dirty="0"/>
              <a:t>，我的感觉和大多数人一样，都是“感动”，然而越是细想，心里就越不是滋味。学生们在老师庇护下安然回到宿舍，而老师们却湿着后背在雨中伫立，在这幅场景中，学生们仿佛“特权阶层”一般，理所应当地接受着老师们的牺牲。这样的事，很容易引导学生形成一种“我们比老师更值得爱护”的错误认知，</a:t>
            </a:r>
            <a:r>
              <a:rPr lang="zh-CN" altLang="en-US" sz="1400" b="1" dirty="0">
                <a:solidFill>
                  <a:srgbClr val="FF3300"/>
                </a:solidFill>
              </a:rPr>
              <a:t>使他们的自我定位产生偏差</a:t>
            </a:r>
            <a:r>
              <a:rPr lang="zh-CN" altLang="en-US" sz="1400" b="1" dirty="0" smtClean="0">
                <a:solidFill>
                  <a:srgbClr val="FF3300"/>
                </a:solidFill>
              </a:rPr>
              <a:t>。</a:t>
            </a:r>
            <a:r>
              <a:rPr lang="zh-CN" altLang="en-US" sz="1400" b="1" dirty="0" smtClean="0">
                <a:solidFill>
                  <a:srgbClr val="0000FF"/>
                </a:solidFill>
              </a:rPr>
              <a:t>（原因分析一）</a:t>
            </a:r>
            <a:endParaRPr lang="zh-CN" altLang="en-US" sz="1400" b="1" dirty="0">
              <a:solidFill>
                <a:srgbClr val="0000FF"/>
              </a:solidFill>
            </a:endParaRPr>
          </a:p>
          <a:p>
            <a:pPr marL="0" indent="0">
              <a:buNone/>
            </a:pPr>
            <a:r>
              <a:rPr lang="zh-CN" altLang="en-US" sz="1400" b="1" dirty="0" smtClean="0"/>
              <a:t>         不久</a:t>
            </a:r>
            <a:r>
              <a:rPr lang="zh-CN" altLang="en-US" sz="1400" b="1" dirty="0"/>
              <a:t>之前，一则</a:t>
            </a:r>
            <a:r>
              <a:rPr lang="zh-CN" altLang="en-US" sz="1400" b="1" dirty="0">
                <a:solidFill>
                  <a:srgbClr val="FF3300"/>
                </a:solidFill>
              </a:rPr>
              <a:t>“环卫工背大学生蹚水”</a:t>
            </a:r>
            <a:r>
              <a:rPr lang="zh-CN" altLang="en-US" sz="1400" b="1" dirty="0"/>
              <a:t>的新闻曾经引起热议。当时，大多数人都认为大学生并不比环卫工人更高贵，没有任何理由让环卫工背他们蹚水，这种现象只会助长大学生自矜自大的心态，舆论既然认可环卫工的牺牲并不合理，当牺牲的主体从“环卫工”变成“老师”的时候，又为什么一股脑地唱起了赞歌呢？我想，这其中少不了“教师就是应该无私奉献”这种思维定式的影响，这种思维定式让我们忽视了教师在奉献之外更重要的职责</a:t>
            </a:r>
            <a:r>
              <a:rPr lang="en-US" altLang="zh-CN" sz="1400" b="1" dirty="0"/>
              <a:t>——</a:t>
            </a:r>
            <a:r>
              <a:rPr lang="zh-CN" altLang="en-US" sz="1400" b="1" dirty="0"/>
              <a:t>通过教育塑造学生的人格</a:t>
            </a:r>
            <a:r>
              <a:rPr lang="zh-CN" altLang="en-US" sz="1400" b="1" dirty="0" smtClean="0"/>
              <a:t>。</a:t>
            </a:r>
            <a:r>
              <a:rPr lang="zh-CN" altLang="en-US" sz="1400" b="1" dirty="0" smtClean="0">
                <a:solidFill>
                  <a:srgbClr val="0000FF"/>
                </a:solidFill>
              </a:rPr>
              <a:t>（正反分析一）</a:t>
            </a:r>
            <a:endParaRPr lang="zh-CN" altLang="en-US" sz="1400" b="1" dirty="0">
              <a:solidFill>
                <a:srgbClr val="0000FF"/>
              </a:solidFill>
            </a:endParaRPr>
          </a:p>
          <a:p>
            <a:pPr marL="0" indent="0">
              <a:buNone/>
            </a:pPr>
            <a:r>
              <a:rPr lang="zh-CN" altLang="en-US" sz="1400" b="1" dirty="0" smtClean="0"/>
              <a:t>         我</a:t>
            </a:r>
            <a:r>
              <a:rPr lang="zh-CN" altLang="en-US" sz="1400" b="1" dirty="0"/>
              <a:t>完全相信，绝大多数“人墙”中的老师，都是出于美好的动机自愿为学生撑伞的。我也十分钦佩这种堪称“春蚕到死丝方尽、蜡炬成灰泪始干”的奉献精神。然而，精神可嘉并不能等同于方法正确。在教育问题上，教师的奉献精神固然可贵，</a:t>
            </a:r>
            <a:r>
              <a:rPr lang="zh-CN" altLang="en-US" sz="1400" b="1" dirty="0">
                <a:solidFill>
                  <a:srgbClr val="FF0000"/>
                </a:solidFill>
              </a:rPr>
              <a:t>但科学、合理的教育方式更为重要</a:t>
            </a:r>
            <a:r>
              <a:rPr lang="zh-CN" altLang="en-US" sz="1400" b="1" dirty="0" smtClean="0">
                <a:solidFill>
                  <a:srgbClr val="FF0000"/>
                </a:solidFill>
              </a:rPr>
              <a:t>。</a:t>
            </a:r>
            <a:r>
              <a:rPr lang="zh-CN" altLang="en-US" sz="1400" b="1" dirty="0" smtClean="0">
                <a:solidFill>
                  <a:srgbClr val="0000FF"/>
                </a:solidFill>
              </a:rPr>
              <a:t>（原因分析二）</a:t>
            </a:r>
            <a:r>
              <a:rPr lang="zh-CN" altLang="en-US" sz="1400" b="1" dirty="0" smtClean="0"/>
              <a:t>学校</a:t>
            </a:r>
            <a:r>
              <a:rPr lang="zh-CN" altLang="en-US" sz="1400" b="1" dirty="0"/>
              <a:t>教育对青少年人生观、价值观和世界观的形成，有着不可取代的作用。他们在学校里经历过的事情，将会深刻影响他们对“尊重”“平等”这些基本社会概念的认识和理解，进而影响他们的一生。</a:t>
            </a:r>
            <a:endParaRPr lang="zh-CN" altLang="en-US" sz="1400" b="1" dirty="0"/>
          </a:p>
          <a:p>
            <a:pPr marL="0" indent="0">
              <a:buNone/>
            </a:pPr>
            <a:r>
              <a:rPr lang="zh-CN" altLang="en-US" sz="1400" b="1" dirty="0" smtClean="0"/>
              <a:t>         在</a:t>
            </a:r>
            <a:r>
              <a:rPr lang="zh-CN" altLang="en-US" sz="1400" b="1" dirty="0"/>
              <a:t>这起事件之中，被“人墙”保护的学生们不过十六七岁，正处在成长的关键阶段。在这一时期，他们往往只能被动接受来自外界的反馈，然后依据这些反馈作出判断，完善自己的价值观，而很难主动理解他人的用心。天下大雨，老师们搭起“人墙”当然是出于对学生的爱护，但学生们未必能够理解老师的良苦用心，很可能以为老师的奉献是理所当然的，默认“我比老师更高一等”。</a:t>
            </a:r>
            <a:r>
              <a:rPr lang="zh-CN" altLang="en-US" sz="1400" b="1" dirty="0">
                <a:solidFill>
                  <a:srgbClr val="FF3300"/>
                </a:solidFill>
              </a:rPr>
              <a:t>这种观念一旦固化到学生的心里，自然可能让他们变得冷漠自私</a:t>
            </a:r>
            <a:r>
              <a:rPr lang="zh-CN" altLang="en-US" sz="1400" b="1" dirty="0" smtClean="0">
                <a:solidFill>
                  <a:srgbClr val="FF3300"/>
                </a:solidFill>
              </a:rPr>
              <a:t>。</a:t>
            </a:r>
            <a:r>
              <a:rPr lang="zh-CN" altLang="en-US" sz="1400" b="1" dirty="0" smtClean="0">
                <a:solidFill>
                  <a:srgbClr val="0000FF"/>
                </a:solidFill>
              </a:rPr>
              <a:t>（原因分析三）</a:t>
            </a:r>
            <a:r>
              <a:rPr lang="zh-CN" altLang="en-US" sz="1400" b="1" dirty="0" smtClean="0"/>
              <a:t>反之</a:t>
            </a:r>
            <a:r>
              <a:rPr lang="zh-CN" altLang="en-US" sz="1400" b="1" dirty="0"/>
              <a:t>，让学生们淋淋雨，对他们的健康不会有什么大的损害，还能让他们懂得“未雨绸缪”，学会对自己负责。</a:t>
            </a:r>
            <a:endParaRPr lang="zh-CN" altLang="en-US" sz="1400" b="1" dirty="0"/>
          </a:p>
          <a:p>
            <a:pPr marL="0" indent="0">
              <a:buNone/>
            </a:pPr>
            <a:r>
              <a:rPr lang="zh-CN" altLang="en-US" sz="1400" b="1" dirty="0" smtClean="0"/>
              <a:t>         在</a:t>
            </a:r>
            <a:r>
              <a:rPr lang="zh-CN" altLang="en-US" sz="1400" b="1" dirty="0"/>
              <a:t>如今的社会，</a:t>
            </a:r>
            <a:r>
              <a:rPr lang="zh-CN" altLang="en-US" sz="1400" b="1" dirty="0">
                <a:solidFill>
                  <a:srgbClr val="FF3300"/>
                </a:solidFill>
              </a:rPr>
              <a:t>“小皇帝”“熊孩子”</a:t>
            </a:r>
            <a:r>
              <a:rPr lang="zh-CN" altLang="en-US" sz="1400" b="1" dirty="0"/>
              <a:t>成了相当普遍的社会现象，许多人为之头痛不已。这种现象的根本成因在于这些孩子从小就没有养成尊重他人、尊重自己、人人平等的观念。应当对此负责的正是那些过度宠爱孩子、过度无私奉献的家长和教育者。许多人自己小时候过了苦日子，不想让下一代人也那么苦，于是就把一切能给的都给了孩子，让孩子产生了一种可以不用对自己负责的错觉</a:t>
            </a:r>
            <a:r>
              <a:rPr lang="zh-CN" altLang="en-US" sz="1400" b="1" dirty="0" smtClean="0"/>
              <a:t>。</a:t>
            </a:r>
            <a:r>
              <a:rPr lang="zh-CN" altLang="en-US" sz="1400" b="1" dirty="0" smtClean="0">
                <a:solidFill>
                  <a:srgbClr val="0000FF"/>
                </a:solidFill>
              </a:rPr>
              <a:t>（正反分析二）</a:t>
            </a:r>
            <a:endParaRPr lang="en-US" altLang="zh-CN" sz="1400" b="1" dirty="0" smtClean="0">
              <a:solidFill>
                <a:srgbClr val="0000FF"/>
              </a:solidFill>
            </a:endParaRPr>
          </a:p>
          <a:p>
            <a:pPr marL="0" indent="0">
              <a:buNone/>
            </a:pPr>
            <a:r>
              <a:rPr lang="en-US" altLang="zh-CN" sz="1400" b="1" dirty="0"/>
              <a:t> </a:t>
            </a:r>
            <a:r>
              <a:rPr lang="en-US" altLang="zh-CN" sz="1400" b="1" dirty="0" smtClean="0"/>
              <a:t>        </a:t>
            </a:r>
            <a:r>
              <a:rPr lang="zh-CN" altLang="en-US" sz="1400" b="1" dirty="0" smtClean="0"/>
              <a:t>今天</a:t>
            </a:r>
            <a:r>
              <a:rPr lang="zh-CN" altLang="en-US" sz="1400" b="1" dirty="0"/>
              <a:t>，我们在赞美“最美人墙”中呈现出的人性之善的同时，也该对其不合理之处作出应有的反思，这才是真正对下一代负责的态度</a:t>
            </a:r>
            <a:r>
              <a:rPr lang="zh-CN" altLang="en-US" sz="1400" b="1" dirty="0" smtClean="0"/>
              <a:t>。</a:t>
            </a:r>
            <a:r>
              <a:rPr lang="zh-CN" altLang="en-US" sz="1400" b="1" dirty="0" smtClean="0">
                <a:solidFill>
                  <a:srgbClr val="0000FF"/>
                </a:solidFill>
              </a:rPr>
              <a:t>（辩证分析）</a:t>
            </a:r>
            <a:endParaRPr lang="zh-CN" altLang="en-US" sz="14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1600" dirty="0" smtClean="0"/>
              <a:t>                                                </a:t>
            </a:r>
            <a:r>
              <a:rPr lang="zh-CN" altLang="en-US" sz="2000" b="1" dirty="0" smtClean="0"/>
              <a:t>“最美人墙”</a:t>
            </a:r>
            <a:r>
              <a:rPr lang="zh-CN" altLang="en-US" sz="2000" b="1" dirty="0"/>
              <a:t>的教育意义比保护更重要</a:t>
            </a:r>
            <a:endParaRPr lang="zh-CN" altLang="en-US" sz="2000" b="1" dirty="0"/>
          </a:p>
          <a:p>
            <a:pPr marL="0" indent="0">
              <a:buNone/>
            </a:pPr>
            <a:r>
              <a:rPr lang="en-US" altLang="zh-CN" sz="1600" b="1" dirty="0" smtClean="0"/>
              <a:t>         </a:t>
            </a:r>
            <a:r>
              <a:rPr lang="zh-CN" altLang="en-US" sz="1600" b="1" dirty="0" smtClean="0"/>
              <a:t>近日</a:t>
            </a:r>
            <a:r>
              <a:rPr lang="zh-CN" altLang="en-US" sz="1600" b="1" dirty="0"/>
              <a:t>，一道“最美人墙”引起了公众关注</a:t>
            </a:r>
            <a:r>
              <a:rPr lang="zh-CN" altLang="en-US" sz="1600" b="1" dirty="0" smtClean="0"/>
              <a:t>。</a:t>
            </a:r>
            <a:r>
              <a:rPr lang="en-US" altLang="zh-CN" sz="1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  <a:r>
              <a:rPr lang="zh-CN" altLang="en-US" sz="1600" b="1" dirty="0" smtClean="0">
                <a:solidFill>
                  <a:srgbClr val="0000FF"/>
                </a:solidFill>
              </a:rPr>
              <a:t>（简述材料）</a:t>
            </a:r>
            <a:endParaRPr lang="zh-CN" altLang="en-US" sz="1600" b="1" dirty="0">
              <a:solidFill>
                <a:srgbClr val="0000FF"/>
              </a:solidFill>
            </a:endParaRPr>
          </a:p>
          <a:p>
            <a:pPr marL="0" indent="0">
              <a:buNone/>
            </a:pPr>
            <a:r>
              <a:rPr lang="zh-CN" altLang="en-US" sz="1600" b="1" dirty="0" smtClean="0"/>
              <a:t>         大雨</a:t>
            </a:r>
            <a:r>
              <a:rPr lang="zh-CN" altLang="en-US" sz="1600" b="1" dirty="0"/>
              <a:t>中，老师们用爱心为学生构筑了一条没有风雨的百米长“人墙”，护送学生回寝室。这道“最美人墙”如雨后彩虹，既养眼，也暖心，得到好评和点赞是必然的</a:t>
            </a:r>
            <a:r>
              <a:rPr lang="zh-CN" altLang="en-US" sz="1600" b="1" dirty="0" smtClean="0"/>
              <a:t>。</a:t>
            </a:r>
            <a:r>
              <a:rPr lang="zh-CN" altLang="en-US" sz="1600" b="1" dirty="0" smtClean="0">
                <a:solidFill>
                  <a:srgbClr val="FF3300"/>
                </a:solidFill>
              </a:rPr>
              <a:t>在</a:t>
            </a:r>
            <a:r>
              <a:rPr lang="zh-CN" altLang="en-US" sz="1600" b="1" dirty="0">
                <a:solidFill>
                  <a:srgbClr val="FF3300"/>
                </a:solidFill>
              </a:rPr>
              <a:t>我看来，“最美人墙”的教育意义比保护更</a:t>
            </a:r>
            <a:r>
              <a:rPr lang="zh-CN" altLang="en-US" sz="1600" b="1" dirty="0" smtClean="0">
                <a:solidFill>
                  <a:srgbClr val="FF3300"/>
                </a:solidFill>
              </a:rPr>
              <a:t>重要。</a:t>
            </a:r>
            <a:r>
              <a:rPr lang="zh-CN" altLang="en-US" sz="1600" b="1" dirty="0" smtClean="0">
                <a:solidFill>
                  <a:srgbClr val="0000FF"/>
                </a:solidFill>
              </a:rPr>
              <a:t>（中心论点）</a:t>
            </a:r>
            <a:endParaRPr lang="zh-CN" altLang="en-US" sz="1600" b="1" dirty="0">
              <a:solidFill>
                <a:srgbClr val="0000FF"/>
              </a:solidFill>
            </a:endParaRPr>
          </a:p>
          <a:p>
            <a:pPr marL="0" indent="0">
              <a:buNone/>
            </a:pPr>
            <a:r>
              <a:rPr lang="zh-CN" altLang="en-US" sz="1600" b="1" dirty="0" smtClean="0"/>
              <a:t>         可以</a:t>
            </a:r>
            <a:r>
              <a:rPr lang="zh-CN" altLang="en-US" sz="1600" b="1" dirty="0"/>
              <a:t>肯定地说，“最美人墙”的现实价值是实实在在的。一方面，“最美人墙”是一道“保护墙”，为学生遮风挡雨。虽然老师保护学生是职业要求，但是“最美人墙”也可以称之为“爱心墙”。大雨突然而至，令刚下课的同学们措手不及，寸步难行。在这关键时刻，老师们雨中撑伞，为学生搭起“一条风雨廊桥”，护送学生回寝室，</a:t>
            </a:r>
            <a:r>
              <a:rPr lang="zh-CN" altLang="en-US" sz="1600" b="1" dirty="0">
                <a:solidFill>
                  <a:srgbClr val="FF0000"/>
                </a:solidFill>
              </a:rPr>
              <a:t>是职业情操使然，也是人间大爱使然</a:t>
            </a:r>
            <a:r>
              <a:rPr lang="zh-CN" altLang="en-US" sz="1600" b="1" dirty="0" smtClean="0">
                <a:solidFill>
                  <a:srgbClr val="FF0000"/>
                </a:solidFill>
              </a:rPr>
              <a:t>。</a:t>
            </a:r>
            <a:r>
              <a:rPr lang="zh-CN" altLang="en-US" sz="1600" b="1" dirty="0" smtClean="0">
                <a:solidFill>
                  <a:srgbClr val="0000FF"/>
                </a:solidFill>
              </a:rPr>
              <a:t>（原因分析一）</a:t>
            </a:r>
            <a:endParaRPr lang="zh-CN" altLang="en-US" sz="1600" b="1" dirty="0">
              <a:solidFill>
                <a:srgbClr val="0000FF"/>
              </a:solidFill>
            </a:endParaRPr>
          </a:p>
          <a:p>
            <a:pPr marL="0" indent="0">
              <a:buNone/>
            </a:pPr>
            <a:r>
              <a:rPr lang="zh-CN" altLang="en-US" sz="1600" b="1" dirty="0" smtClean="0"/>
              <a:t>         另一方面</a:t>
            </a:r>
            <a:r>
              <a:rPr lang="zh-CN" altLang="en-US" sz="1600" b="1" dirty="0"/>
              <a:t>，也是更重要的方面，</a:t>
            </a:r>
            <a:r>
              <a:rPr lang="zh-CN" altLang="en-US" sz="1600" b="1" dirty="0">
                <a:solidFill>
                  <a:srgbClr val="FF0000"/>
                </a:solidFill>
              </a:rPr>
              <a:t>“最美人墙”是一道“示范墙”，对学生产生着潜移默化的影响</a:t>
            </a:r>
            <a:r>
              <a:rPr lang="zh-CN" altLang="en-US" sz="1600" b="1" dirty="0" smtClean="0">
                <a:solidFill>
                  <a:srgbClr val="FF0000"/>
                </a:solidFill>
              </a:rPr>
              <a:t>。</a:t>
            </a:r>
            <a:r>
              <a:rPr lang="zh-CN" altLang="en-US" sz="1600" b="1" dirty="0" smtClean="0">
                <a:solidFill>
                  <a:srgbClr val="0000FF"/>
                </a:solidFill>
              </a:rPr>
              <a:t>（原因分析二，利弊分析）</a:t>
            </a:r>
            <a:r>
              <a:rPr lang="zh-CN" altLang="en-US" sz="1600" b="1" dirty="0" smtClean="0"/>
              <a:t>无声</a:t>
            </a:r>
            <a:r>
              <a:rPr lang="zh-CN" altLang="en-US" sz="1600" b="1" dirty="0"/>
              <a:t>而无字的“人墙”，也可以称之为“育人墙”，其育人作用是刻骨铭心的，必定胜过空洞的说教。事实上，“最美人墙”的影响作用获得了立竿见影的效果，一些有伞的同学主动加入到“最美人墙”中，和老师一起为没有伞的同学撑伞。教育往往需要创设情境，而老师的自觉行为，雨中的自然情境，才是最鲜活的教育，也是最有效的教育。学生们都回寝室后，雨中的“最美人墙”消失了，但同学们心中的“最美人墙”不会消失，依然如彩虹般耀眼，温暖着学生，也影响着学生。</a:t>
            </a:r>
            <a:endParaRPr lang="zh-CN" altLang="en-US" sz="1600" b="1" dirty="0"/>
          </a:p>
          <a:p>
            <a:pPr marL="0" indent="0">
              <a:buNone/>
            </a:pPr>
            <a:r>
              <a:rPr lang="zh-CN" altLang="en-US" sz="1600" b="1" dirty="0" smtClean="0"/>
              <a:t>          有</a:t>
            </a:r>
            <a:r>
              <a:rPr lang="zh-CN" altLang="en-US" sz="1600" b="1" dirty="0"/>
              <a:t>这么一段对话。穷人问佛：我为什么这么穷？佛说：因为你没有学会给予别人。穷人说：我什么都没有，如何给予？佛告诉这个穷人：一个人即使没有钱，也可以给予人五样东西。颜施，即微笑处事；言施，多说鼓励赞美和安慰的话</a:t>
            </a:r>
            <a:r>
              <a:rPr lang="zh-CN" altLang="en-US" sz="1600" b="1" dirty="0" smtClean="0"/>
              <a:t>；心</a:t>
            </a:r>
            <a:r>
              <a:rPr lang="zh-CN" altLang="en-US" sz="1600" b="1" dirty="0"/>
              <a:t>施，敞开心扉，对人诚恳；眼施，用善意的眼光给予别人；身施，以行动帮助别人</a:t>
            </a:r>
            <a:r>
              <a:rPr lang="zh-CN" altLang="en-US" sz="1600" b="1" dirty="0" smtClean="0"/>
              <a:t>。</a:t>
            </a:r>
            <a:r>
              <a:rPr lang="zh-CN" altLang="en-US" sz="1600" b="1" dirty="0" smtClean="0">
                <a:solidFill>
                  <a:srgbClr val="0000FF"/>
                </a:solidFill>
              </a:rPr>
              <a:t>（正反分析）</a:t>
            </a:r>
            <a:r>
              <a:rPr lang="zh-CN" altLang="en-US" sz="1600" b="1" dirty="0" smtClean="0"/>
              <a:t>“最美人墙”</a:t>
            </a:r>
            <a:r>
              <a:rPr lang="zh-CN" altLang="en-US" sz="1600" b="1" dirty="0"/>
              <a:t>中每一位老师和学生用无声的行动告诉同学们，什么是给予，也告诉同学们，要学会给予。</a:t>
            </a:r>
            <a:r>
              <a:rPr lang="zh-CN" altLang="en-US" sz="1600" b="1" dirty="0">
                <a:solidFill>
                  <a:srgbClr val="FF3300"/>
                </a:solidFill>
              </a:rPr>
              <a:t>“最美人墙”的这些教育意义比保护学生的作用更重要，更值得称道</a:t>
            </a:r>
            <a:r>
              <a:rPr lang="zh-CN" altLang="en-US" sz="1600" b="1" dirty="0" smtClean="0"/>
              <a:t>。</a:t>
            </a:r>
            <a:r>
              <a:rPr lang="zh-CN" altLang="en-US" sz="1600" b="1" dirty="0" smtClean="0">
                <a:solidFill>
                  <a:srgbClr val="0000FF"/>
                </a:solidFill>
              </a:rPr>
              <a:t>（照应观点，强调观点）</a:t>
            </a:r>
            <a:endParaRPr lang="zh-CN" altLang="en-US" sz="1600" b="1" dirty="0">
              <a:solidFill>
                <a:srgbClr val="0000FF"/>
              </a:solidFill>
            </a:endParaRPr>
          </a:p>
          <a:p>
            <a:pPr marL="0" indent="0">
              <a:buNone/>
            </a:pPr>
            <a:r>
              <a:rPr lang="zh-CN" altLang="en-US" sz="1600" b="1" dirty="0" smtClean="0"/>
              <a:t>         无论</a:t>
            </a:r>
            <a:r>
              <a:rPr lang="zh-CN" altLang="en-US" sz="1600" b="1" dirty="0"/>
              <a:t>在校园里，还是在社会上，都需要这样的“保护墙”和“示范墙”。如果我们的学校能够为学生搭起更多的“风雨廊桥”，那么必将有更多的学生会成为“保护墙”“示范墙”中的主角，我们的社会也必将更加美好</a:t>
            </a:r>
            <a:r>
              <a:rPr lang="zh-CN" altLang="en-US" sz="1600" b="1" dirty="0" smtClean="0"/>
              <a:t>。</a:t>
            </a:r>
            <a:r>
              <a:rPr lang="zh-CN" altLang="en-US" sz="1600" b="1" dirty="0" smtClean="0">
                <a:solidFill>
                  <a:srgbClr val="0000FF"/>
                </a:solidFill>
              </a:rPr>
              <a:t>（辩证分析）</a:t>
            </a:r>
            <a:endParaRPr lang="zh-CN" altLang="en-US" sz="16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260648"/>
            <a:ext cx="8157592" cy="6264696"/>
          </a:xfrm>
        </p:spPr>
        <p:txBody>
          <a:bodyPr>
            <a:normAutofit fontScale="77500" lnSpcReduction="20000"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</a:rPr>
              <a:t>5</a:t>
            </a:r>
            <a:r>
              <a:rPr lang="zh-CN" altLang="en-US" b="1" dirty="0" smtClean="0">
                <a:solidFill>
                  <a:srgbClr val="C00000"/>
                </a:solidFill>
              </a:rPr>
              <a:t>）</a:t>
            </a:r>
            <a:r>
              <a:rPr lang="zh-CN" altLang="en-US" b="1" dirty="0">
                <a:solidFill>
                  <a:srgbClr val="C00000"/>
                </a:solidFill>
              </a:rPr>
              <a:t>环保部：我国已累计淘汰消耗臭氧层物质超过</a:t>
            </a:r>
            <a:r>
              <a:rPr lang="en-US" altLang="zh-CN" b="1" dirty="0">
                <a:solidFill>
                  <a:srgbClr val="C00000"/>
                </a:solidFill>
              </a:rPr>
              <a:t>27</a:t>
            </a:r>
            <a:r>
              <a:rPr lang="zh-CN" altLang="en-US" b="1" dirty="0">
                <a:solidFill>
                  <a:srgbClr val="C00000"/>
                </a:solidFill>
              </a:rPr>
              <a:t>万吨；林科院的评估数据显示，陕西森林与湿地每年放氧量可供</a:t>
            </a:r>
            <a:r>
              <a:rPr lang="en-US" altLang="zh-CN" b="1" dirty="0">
                <a:solidFill>
                  <a:srgbClr val="C00000"/>
                </a:solidFill>
              </a:rPr>
              <a:t>2.1</a:t>
            </a:r>
            <a:r>
              <a:rPr lang="zh-CN" altLang="en-US" b="1" dirty="0">
                <a:solidFill>
                  <a:srgbClr val="C00000"/>
                </a:solidFill>
              </a:rPr>
              <a:t>亿人呼吸；</a:t>
            </a:r>
            <a:endParaRPr lang="zh-CN" altLang="en-US" b="1" dirty="0">
              <a:solidFill>
                <a:srgbClr val="C00000"/>
              </a:solidFill>
            </a:endParaRPr>
          </a:p>
          <a:p>
            <a:r>
              <a:rPr lang="en-US" altLang="zh-CN" b="1" dirty="0"/>
              <a:t>6</a:t>
            </a:r>
            <a:r>
              <a:rPr lang="zh-CN" altLang="en-US" b="1" dirty="0"/>
              <a:t>）辟谣！内蒙古“地壳推移”视频实为青海融冻泥流，专家：不必惊慌，只是气候变暖所致；</a:t>
            </a:r>
            <a:endParaRPr lang="zh-CN" altLang="en-US" b="1" dirty="0"/>
          </a:p>
          <a:p>
            <a:r>
              <a:rPr lang="en-US" altLang="zh-CN" b="1" dirty="0">
                <a:solidFill>
                  <a:srgbClr val="C00000"/>
                </a:solidFill>
              </a:rPr>
              <a:t>7</a:t>
            </a:r>
            <a:r>
              <a:rPr lang="zh-CN" altLang="en-US" b="1" dirty="0">
                <a:solidFill>
                  <a:srgbClr val="C00000"/>
                </a:solidFill>
              </a:rPr>
              <a:t>）国家发展改革委、国家能源局等多个部门近日联合印发</a:t>
            </a:r>
            <a:r>
              <a:rPr lang="en-US" altLang="zh-CN" b="1" dirty="0">
                <a:solidFill>
                  <a:srgbClr val="C00000"/>
                </a:solidFill>
              </a:rPr>
              <a:t>《</a:t>
            </a:r>
            <a:r>
              <a:rPr lang="zh-CN" altLang="en-US" b="1" dirty="0">
                <a:solidFill>
                  <a:srgbClr val="C00000"/>
                </a:solidFill>
              </a:rPr>
              <a:t>实施方案</a:t>
            </a:r>
            <a:r>
              <a:rPr lang="en-US" altLang="zh-CN" b="1" dirty="0">
                <a:solidFill>
                  <a:srgbClr val="C00000"/>
                </a:solidFill>
              </a:rPr>
              <a:t>》</a:t>
            </a:r>
            <a:r>
              <a:rPr lang="zh-CN" altLang="en-US" b="1" dirty="0">
                <a:solidFill>
                  <a:srgbClr val="C00000"/>
                </a:solidFill>
              </a:rPr>
              <a:t>，明确在全国范围内推广使用车用乙醇汽油，到</a:t>
            </a:r>
            <a:r>
              <a:rPr lang="en-US" altLang="zh-CN" b="1" dirty="0">
                <a:solidFill>
                  <a:srgbClr val="C00000"/>
                </a:solidFill>
              </a:rPr>
              <a:t>2020</a:t>
            </a:r>
            <a:r>
              <a:rPr lang="zh-CN" altLang="en-US" b="1" dirty="0">
                <a:solidFill>
                  <a:srgbClr val="C00000"/>
                </a:solidFill>
              </a:rPr>
              <a:t>年基本实现全覆盖；</a:t>
            </a:r>
            <a:endParaRPr lang="zh-CN" altLang="en-US" b="1" dirty="0">
              <a:solidFill>
                <a:srgbClr val="C00000"/>
              </a:solidFill>
            </a:endParaRPr>
          </a:p>
          <a:p>
            <a:r>
              <a:rPr lang="en-US" altLang="zh-CN" b="1" dirty="0"/>
              <a:t>8</a:t>
            </a:r>
            <a:r>
              <a:rPr lang="zh-CN" altLang="en-US" b="1" dirty="0"/>
              <a:t>）</a:t>
            </a:r>
            <a:r>
              <a:rPr lang="en-US" altLang="zh-CN" b="1" dirty="0"/>
              <a:t>[</a:t>
            </a:r>
            <a:r>
              <a:rPr lang="zh-CN" altLang="en-US" b="1" dirty="0"/>
              <a:t>军事</a:t>
            </a:r>
            <a:r>
              <a:rPr lang="en-US" altLang="zh-CN" b="1" dirty="0"/>
              <a:t>] </a:t>
            </a:r>
            <a:r>
              <a:rPr lang="zh-CN" altLang="en-US" b="1" dirty="0"/>
              <a:t>军委机关服务保障改革推进会在京举行，范长龙出席并讲话；中俄海上联合</a:t>
            </a:r>
            <a:r>
              <a:rPr lang="en-US" altLang="zh-CN" b="1" dirty="0"/>
              <a:t>2017</a:t>
            </a:r>
            <a:r>
              <a:rPr lang="zh-CN" altLang="en-US" b="1" dirty="0"/>
              <a:t>联演第二阶段演习我舰艇编队启航；</a:t>
            </a:r>
            <a:endParaRPr lang="zh-CN" altLang="en-US" b="1" dirty="0"/>
          </a:p>
          <a:p>
            <a:r>
              <a:rPr lang="en-US" altLang="zh-CN" b="1" dirty="0">
                <a:solidFill>
                  <a:srgbClr val="C00000"/>
                </a:solidFill>
              </a:rPr>
              <a:t>9</a:t>
            </a:r>
            <a:r>
              <a:rPr lang="zh-CN" altLang="en-US" b="1" dirty="0">
                <a:solidFill>
                  <a:srgbClr val="C00000"/>
                </a:solidFill>
              </a:rPr>
              <a:t>）</a:t>
            </a:r>
            <a:r>
              <a:rPr lang="en-US" altLang="zh-CN" b="1" dirty="0">
                <a:solidFill>
                  <a:srgbClr val="C00000"/>
                </a:solidFill>
              </a:rPr>
              <a:t>[</a:t>
            </a:r>
            <a:r>
              <a:rPr lang="zh-CN" altLang="en-US" b="1" dirty="0">
                <a:solidFill>
                  <a:srgbClr val="C00000"/>
                </a:solidFill>
              </a:rPr>
              <a:t>港澳</a:t>
            </a:r>
            <a:r>
              <a:rPr lang="en-US" altLang="zh-CN" b="1" dirty="0">
                <a:solidFill>
                  <a:srgbClr val="C00000"/>
                </a:solidFill>
              </a:rPr>
              <a:t>] </a:t>
            </a:r>
            <a:r>
              <a:rPr lang="zh-CN" altLang="en-US" b="1" dirty="0">
                <a:solidFill>
                  <a:srgbClr val="C00000"/>
                </a:solidFill>
              </a:rPr>
              <a:t>业界人士：香港有望成“一带一路”融资热土；海陆空搭建“湾区大通道”：催生粤港澳城市群走向国际化；英国称香港“一国两制”面临压力，港府：外国勿干涉；</a:t>
            </a:r>
            <a:endParaRPr lang="zh-CN" altLang="en-US" b="1" dirty="0">
              <a:solidFill>
                <a:srgbClr val="C00000"/>
              </a:solidFill>
            </a:endParaRPr>
          </a:p>
          <a:p>
            <a:r>
              <a:rPr lang="en-US" altLang="zh-CN" b="1" dirty="0"/>
              <a:t>10</a:t>
            </a:r>
            <a:r>
              <a:rPr lang="zh-CN" altLang="en-US" b="1" dirty="0"/>
              <a:t>）</a:t>
            </a:r>
            <a:r>
              <a:rPr lang="en-US" altLang="zh-CN" b="1" dirty="0"/>
              <a:t>[</a:t>
            </a:r>
            <a:r>
              <a:rPr lang="zh-CN" altLang="en-US" b="1" dirty="0"/>
              <a:t>台湾</a:t>
            </a:r>
            <a:r>
              <a:rPr lang="en-US" altLang="zh-CN" b="1" dirty="0"/>
              <a:t>] </a:t>
            </a:r>
            <a:r>
              <a:rPr lang="zh-CN" altLang="en-US" b="1" dirty="0"/>
              <a:t>台湾年金改革明年上线，柯文哲预言民进党一定会很惨；台名嘴到上海后惊呆了：路边摊买个饼都移动支付。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88640"/>
            <a:ext cx="8229600" cy="4525963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zh-CN" altLang="en-US" sz="4100" b="1" dirty="0" smtClean="0">
                <a:solidFill>
                  <a:srgbClr val="FF0000"/>
                </a:solidFill>
              </a:rPr>
              <a:t>国际</a:t>
            </a:r>
            <a:endParaRPr lang="en-US" altLang="zh-CN" sz="4100" b="1" dirty="0" smtClean="0">
              <a:solidFill>
                <a:srgbClr val="FF0000"/>
              </a:solidFill>
            </a:endParaRPr>
          </a:p>
          <a:p>
            <a:r>
              <a:rPr lang="en-US" altLang="zh-CN" b="1" dirty="0"/>
              <a:t>1</a:t>
            </a:r>
            <a:r>
              <a:rPr lang="zh-CN" altLang="en-US" b="1" dirty="0"/>
              <a:t>）人民日报：习近平主席提出的共商共建共享的全球治理理念具有深远意义，为破解当今人类社会面临的共同难题提供了新原则新思路；刘云山将于</a:t>
            </a:r>
            <a:r>
              <a:rPr lang="en-US" altLang="zh-CN" b="1" dirty="0"/>
              <a:t>9</a:t>
            </a:r>
            <a:r>
              <a:rPr lang="zh-CN" altLang="en-US" b="1" dirty="0"/>
              <a:t>月</a:t>
            </a:r>
            <a:r>
              <a:rPr lang="en-US" altLang="zh-CN" b="1" dirty="0"/>
              <a:t>18</a:t>
            </a:r>
            <a:r>
              <a:rPr lang="zh-CN" altLang="en-US" b="1" dirty="0"/>
              <a:t>日至</a:t>
            </a:r>
            <a:r>
              <a:rPr lang="en-US" altLang="zh-CN" b="1" dirty="0"/>
              <a:t>21</a:t>
            </a:r>
            <a:r>
              <a:rPr lang="zh-CN" altLang="en-US" b="1" dirty="0"/>
              <a:t>日访问越南、柬埔寨；</a:t>
            </a:r>
            <a:endParaRPr lang="zh-CN" altLang="en-US" b="1" dirty="0"/>
          </a:p>
          <a:p>
            <a:r>
              <a:rPr lang="en-US" altLang="zh-CN" b="1" dirty="0"/>
              <a:t>2</a:t>
            </a:r>
            <a:r>
              <a:rPr lang="zh-CN" altLang="en-US" b="1" dirty="0"/>
              <a:t>）</a:t>
            </a:r>
            <a:r>
              <a:rPr lang="en-US" altLang="zh-CN" b="1" dirty="0"/>
              <a:t>2017</a:t>
            </a:r>
            <a:r>
              <a:rPr lang="zh-CN" altLang="en-US" b="1" dirty="0"/>
              <a:t>中国“俄罗斯文化节”开幕式音乐会在广州举行；商务部谈中国对美贸易顺差：从不刻意追求，目前状况是市场形成；</a:t>
            </a:r>
            <a:endParaRPr lang="zh-CN" altLang="en-US" b="1" dirty="0"/>
          </a:p>
          <a:p>
            <a:r>
              <a:rPr lang="en-US" altLang="zh-CN" b="1" dirty="0"/>
              <a:t>3</a:t>
            </a:r>
            <a:r>
              <a:rPr lang="zh-CN" altLang="en-US" b="1" dirty="0"/>
              <a:t>）阿拉伯世界首家中国签证申请服务中心落户迪拜； </a:t>
            </a:r>
            <a:endParaRPr lang="zh-CN" altLang="en-US" b="1" dirty="0"/>
          </a:p>
          <a:p>
            <a:r>
              <a:rPr lang="en-US" altLang="zh-CN" b="1" dirty="0"/>
              <a:t>4</a:t>
            </a:r>
            <a:r>
              <a:rPr lang="zh-CN" altLang="en-US" b="1" dirty="0"/>
              <a:t>）英国议会通过</a:t>
            </a:r>
            <a:r>
              <a:rPr lang="en-US" altLang="zh-CN" b="1" dirty="0"/>
              <a:t>《</a:t>
            </a:r>
            <a:r>
              <a:rPr lang="zh-CN" altLang="en-US" b="1" dirty="0"/>
              <a:t>大废除法案</a:t>
            </a:r>
            <a:r>
              <a:rPr lang="en-US" altLang="zh-CN" b="1" dirty="0"/>
              <a:t>》</a:t>
            </a:r>
            <a:r>
              <a:rPr lang="zh-CN" altLang="en-US" b="1" dirty="0"/>
              <a:t>，为“脱欧”扫除法律障碍；</a:t>
            </a:r>
            <a:endParaRPr lang="zh-CN" altLang="en-US" b="1" dirty="0"/>
          </a:p>
          <a:p>
            <a:r>
              <a:rPr lang="en-US" altLang="zh-CN" b="1" dirty="0"/>
              <a:t>5</a:t>
            </a:r>
            <a:r>
              <a:rPr lang="zh-CN" altLang="en-US" b="1" dirty="0"/>
              <a:t>）摩根大通</a:t>
            </a:r>
            <a:r>
              <a:rPr lang="en-US" altLang="zh-CN" b="1" dirty="0"/>
              <a:t>CEO</a:t>
            </a:r>
            <a:r>
              <a:rPr lang="zh-CN" altLang="en-US" b="1" dirty="0"/>
              <a:t>杰米</a:t>
            </a:r>
            <a:r>
              <a:rPr lang="en-US" altLang="zh-CN" b="1" dirty="0"/>
              <a:t>•</a:t>
            </a:r>
            <a:r>
              <a:rPr lang="zh-CN" altLang="en-US" b="1" dirty="0"/>
              <a:t>戴蒙（</a:t>
            </a:r>
            <a:r>
              <a:rPr lang="en-US" altLang="zh-CN" b="1" dirty="0"/>
              <a:t>Jamie </a:t>
            </a:r>
            <a:r>
              <a:rPr lang="en-US" altLang="zh-CN" b="1" dirty="0" err="1"/>
              <a:t>Dimon</a:t>
            </a:r>
            <a:r>
              <a:rPr lang="zh-CN" altLang="en-US" b="1" dirty="0"/>
              <a:t>）：比特币是骗局，将炒掉交易的员工；</a:t>
            </a:r>
            <a:endParaRPr lang="zh-CN" altLang="en-US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748325"/>
            <a:ext cx="3752106" cy="210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88640"/>
            <a:ext cx="8157592" cy="6480720"/>
          </a:xfrm>
        </p:spPr>
        <p:txBody>
          <a:bodyPr>
            <a:normAutofit lnSpcReduction="10000"/>
          </a:bodyPr>
          <a:lstStyle/>
          <a:p>
            <a:r>
              <a:rPr lang="en-US" altLang="zh-CN" b="1" dirty="0"/>
              <a:t>6</a:t>
            </a:r>
            <a:r>
              <a:rPr lang="zh-CN" altLang="en-US" b="1" dirty="0"/>
              <a:t>）法国多地爆发抗议劳动法改革游行，专家：马克龙改革势在必行</a:t>
            </a:r>
            <a:r>
              <a:rPr lang="zh-CN" altLang="en-US" b="1" dirty="0" smtClean="0"/>
              <a:t>；</a:t>
            </a:r>
            <a:endParaRPr lang="en-US" altLang="zh-CN" b="1" dirty="0" smtClean="0"/>
          </a:p>
          <a:p>
            <a:endParaRPr lang="en-US" altLang="zh-CN" b="1" dirty="0" smtClean="0"/>
          </a:p>
          <a:p>
            <a:endParaRPr lang="en-US" altLang="zh-CN" b="1" dirty="0"/>
          </a:p>
          <a:p>
            <a:endParaRPr lang="en-US" altLang="zh-CN" b="1" dirty="0" smtClean="0"/>
          </a:p>
          <a:p>
            <a:endParaRPr lang="en-US" altLang="zh-CN" b="1" dirty="0"/>
          </a:p>
          <a:p>
            <a:endParaRPr lang="en-US" altLang="zh-CN" b="1" dirty="0" smtClean="0"/>
          </a:p>
          <a:p>
            <a:r>
              <a:rPr lang="en-US" altLang="zh-CN" b="1" dirty="0" smtClean="0"/>
              <a:t>7</a:t>
            </a:r>
            <a:r>
              <a:rPr lang="zh-CN" altLang="en-US" b="1" dirty="0"/>
              <a:t>）美商务部初裁中国产工具箱存在补贴行为，将于今年底和明年初就此作出终裁；</a:t>
            </a:r>
            <a:endParaRPr lang="zh-CN" altLang="en-US" b="1" dirty="0"/>
          </a:p>
          <a:p>
            <a:r>
              <a:rPr lang="en-US" altLang="zh-CN" b="1" dirty="0"/>
              <a:t>8</a:t>
            </a:r>
            <a:r>
              <a:rPr lang="zh-CN" altLang="en-US" b="1" dirty="0"/>
              <a:t>）苹果最贵手机</a:t>
            </a:r>
            <a:r>
              <a:rPr lang="en-US" altLang="zh-CN" b="1" dirty="0" err="1"/>
              <a:t>iPhoneX</a:t>
            </a:r>
            <a:r>
              <a:rPr lang="zh-CN" altLang="en-US" b="1" dirty="0"/>
              <a:t>面世：人脸识别，支持无线充电，</a:t>
            </a:r>
            <a:r>
              <a:rPr lang="en-US" altLang="zh-CN" b="1" dirty="0"/>
              <a:t>8388</a:t>
            </a:r>
            <a:r>
              <a:rPr lang="zh-CN" altLang="en-US" b="1" dirty="0"/>
              <a:t>元起售，顶配版本接近万元。</a:t>
            </a:r>
            <a:endParaRPr lang="zh-CN" altLang="en-US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196752"/>
            <a:ext cx="4578032" cy="26094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260648"/>
            <a:ext cx="8784976" cy="6480720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zh-CN" altLang="en-US" sz="12800" b="1" dirty="0" smtClean="0">
                <a:solidFill>
                  <a:srgbClr val="FF0000"/>
                </a:solidFill>
              </a:rPr>
              <a:t>财经证券</a:t>
            </a:r>
            <a:endParaRPr lang="en-US" altLang="zh-CN" sz="12800" b="1" dirty="0" smtClean="0">
              <a:solidFill>
                <a:srgbClr val="FF0000"/>
              </a:solidFill>
            </a:endParaRPr>
          </a:p>
          <a:p>
            <a:r>
              <a:rPr lang="en-US" altLang="zh-CN" sz="11200" b="1" dirty="0"/>
              <a:t>1</a:t>
            </a:r>
            <a:r>
              <a:rPr lang="zh-CN" altLang="en-US" sz="11200" b="1" dirty="0"/>
              <a:t>）比特币中国官方微博昨日发布消息，比特币中国数字资产交易平台停止新用户注册，</a:t>
            </a:r>
            <a:r>
              <a:rPr lang="en-US" altLang="zh-CN" sz="11200" b="1" dirty="0"/>
              <a:t>9</a:t>
            </a:r>
            <a:r>
              <a:rPr lang="zh-CN" altLang="en-US" sz="11200" b="1" dirty="0"/>
              <a:t>月</a:t>
            </a:r>
            <a:r>
              <a:rPr lang="en-US" altLang="zh-CN" sz="11200" b="1" dirty="0"/>
              <a:t>30</a:t>
            </a:r>
            <a:r>
              <a:rPr lang="zh-CN" altLang="en-US" sz="11200" b="1" dirty="0"/>
              <a:t>日将停止所有交易业务；</a:t>
            </a:r>
            <a:endParaRPr lang="zh-CN" altLang="en-US" sz="11200" b="1" dirty="0"/>
          </a:p>
          <a:p>
            <a:r>
              <a:rPr lang="en-US" altLang="zh-CN" sz="11200" b="1" dirty="0"/>
              <a:t>2</a:t>
            </a:r>
            <a:r>
              <a:rPr lang="zh-CN" altLang="en-US" sz="11200" b="1" dirty="0"/>
              <a:t>）</a:t>
            </a:r>
            <a:r>
              <a:rPr lang="en-US" altLang="zh-CN" sz="11200" b="1" dirty="0"/>
              <a:t>55</a:t>
            </a:r>
            <a:r>
              <a:rPr lang="zh-CN" altLang="en-US" sz="11200" b="1" dirty="0"/>
              <a:t>家中央企业被官方命名为“创新型企业”；国有企业结构调整基金成立一年</a:t>
            </a:r>
            <a:r>
              <a:rPr lang="en-US" altLang="zh-CN" sz="11200" b="1" dirty="0"/>
              <a:t>, </a:t>
            </a:r>
            <a:r>
              <a:rPr lang="zh-CN" altLang="en-US" sz="11200" b="1" dirty="0"/>
              <a:t>投资</a:t>
            </a:r>
            <a:r>
              <a:rPr lang="en-US" altLang="zh-CN" sz="11200" b="1" dirty="0"/>
              <a:t>16</a:t>
            </a:r>
            <a:r>
              <a:rPr lang="zh-CN" altLang="en-US" sz="11200" b="1" dirty="0"/>
              <a:t>个项目全部盈利；</a:t>
            </a:r>
            <a:r>
              <a:rPr lang="en-US" altLang="zh-CN" sz="11200" b="1" dirty="0"/>
              <a:t>1-8</a:t>
            </a:r>
            <a:r>
              <a:rPr lang="zh-CN" altLang="en-US" sz="11200" b="1" dirty="0"/>
              <a:t>月份全国固定资产投资（不含农户）增长</a:t>
            </a:r>
            <a:r>
              <a:rPr lang="en-US" altLang="zh-CN" sz="11200" b="1" dirty="0"/>
              <a:t>7.8%</a:t>
            </a:r>
            <a:r>
              <a:rPr lang="zh-CN" altLang="en-US" sz="11200" b="1" dirty="0"/>
              <a:t>；</a:t>
            </a:r>
            <a:endParaRPr lang="zh-CN" altLang="en-US" sz="11200" b="1" dirty="0"/>
          </a:p>
          <a:p>
            <a:r>
              <a:rPr lang="en-US" altLang="zh-CN" sz="11200" b="1" dirty="0"/>
              <a:t>3</a:t>
            </a:r>
            <a:r>
              <a:rPr lang="zh-CN" altLang="en-US" sz="11200" b="1" dirty="0"/>
              <a:t>）下半年以来，中国</a:t>
            </a:r>
            <a:r>
              <a:rPr lang="en-US" altLang="zh-CN" sz="11200" b="1" dirty="0"/>
              <a:t>20</a:t>
            </a:r>
            <a:r>
              <a:rPr lang="zh-CN" altLang="en-US" sz="11200" b="1" dirty="0"/>
              <a:t>余城市“加法”调控楼市，租赁唱主角，推动房地产市场平稳发展</a:t>
            </a:r>
            <a:r>
              <a:rPr lang="zh-CN" altLang="en-US" sz="11200" b="1" dirty="0" smtClean="0"/>
              <a:t>；</a:t>
            </a:r>
            <a:endParaRPr lang="en-US" altLang="zh-CN" sz="11200" b="1" dirty="0" smtClean="0"/>
          </a:p>
          <a:p>
            <a:r>
              <a:rPr lang="en-US" altLang="zh-CN" sz="11200" b="1" dirty="0"/>
              <a:t>4</a:t>
            </a:r>
            <a:r>
              <a:rPr lang="zh-CN" altLang="en-US" sz="11200" b="1" dirty="0"/>
              <a:t>）多地严控消费贷流入房地产，个人消费贷猛增后急刹车，银行贷后监控确存盲点；</a:t>
            </a:r>
            <a:endParaRPr lang="zh-CN" altLang="en-US" sz="11200" b="1" dirty="0"/>
          </a:p>
          <a:p>
            <a:r>
              <a:rPr lang="en-US" altLang="zh-CN" sz="11200" b="1" dirty="0"/>
              <a:t>5</a:t>
            </a:r>
            <a:r>
              <a:rPr lang="zh-CN" altLang="en-US" sz="11200" b="1" dirty="0"/>
              <a:t>）个人房抵贷资金违规流入楼市</a:t>
            </a:r>
            <a:r>
              <a:rPr lang="en-US" altLang="zh-CN" sz="11200" b="1" dirty="0"/>
              <a:t>, </a:t>
            </a:r>
            <a:r>
              <a:rPr lang="zh-CN" altLang="en-US" sz="11200" b="1" dirty="0"/>
              <a:t>中介自称“最长能办</a:t>
            </a:r>
            <a:r>
              <a:rPr lang="en-US" altLang="zh-CN" sz="11200" b="1" dirty="0"/>
              <a:t>25</a:t>
            </a:r>
            <a:r>
              <a:rPr lang="zh-CN" altLang="en-US" sz="11200" b="1" dirty="0"/>
              <a:t>年”</a:t>
            </a:r>
            <a:r>
              <a:rPr lang="en-US" altLang="zh-CN" sz="11200" b="1" dirty="0"/>
              <a:t>,</a:t>
            </a:r>
            <a:r>
              <a:rPr lang="zh-CN" altLang="en-US" sz="11200" b="1" dirty="0"/>
              <a:t>这类行为不符合国家房地产调控政策要求；</a:t>
            </a:r>
            <a:endParaRPr lang="zh-CN" altLang="en-US" sz="11200" b="1" dirty="0"/>
          </a:p>
          <a:p>
            <a:r>
              <a:rPr lang="en-US" altLang="zh-CN" sz="11200" b="1" dirty="0" smtClean="0"/>
              <a:t>6</a:t>
            </a:r>
            <a:r>
              <a:rPr lang="zh-CN" altLang="en-US" sz="11200" b="1" dirty="0" smtClean="0"/>
              <a:t>）昨日收盘：沪指</a:t>
            </a:r>
            <a:r>
              <a:rPr lang="en-US" altLang="zh-CN" sz="11200" b="1" dirty="0" smtClean="0"/>
              <a:t>3371.43/-0.38% </a:t>
            </a:r>
            <a:r>
              <a:rPr lang="zh-CN" altLang="en-US" sz="11200" b="1" dirty="0" smtClean="0"/>
              <a:t>深成指</a:t>
            </a:r>
            <a:r>
              <a:rPr lang="en-US" altLang="zh-CN" sz="11200" b="1" dirty="0" smtClean="0"/>
              <a:t>11070.49/-0.19% </a:t>
            </a:r>
            <a:r>
              <a:rPr lang="zh-CN" altLang="en-US" sz="11200" b="1" dirty="0" smtClean="0"/>
              <a:t>创业板</a:t>
            </a:r>
            <a:r>
              <a:rPr lang="en-US" altLang="zh-CN" sz="11200" b="1" dirty="0" smtClean="0"/>
              <a:t>1879.25/-0.49% </a:t>
            </a:r>
            <a:r>
              <a:rPr lang="zh-CN" altLang="en-US" sz="11200" b="1" dirty="0" smtClean="0"/>
              <a:t>恒指</a:t>
            </a:r>
            <a:r>
              <a:rPr lang="en-US" altLang="zh-CN" sz="11200" b="1" dirty="0" smtClean="0"/>
              <a:t>27777.20/-0.42%</a:t>
            </a:r>
            <a:r>
              <a:rPr lang="zh-CN" altLang="en-US" sz="11200" b="1" dirty="0" smtClean="0"/>
              <a:t>。</a:t>
            </a:r>
            <a:endParaRPr lang="zh-CN" altLang="en-US" sz="11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88640"/>
            <a:ext cx="8229600" cy="4525963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zh-CN" altLang="en-US" b="1" dirty="0" smtClean="0">
                <a:solidFill>
                  <a:srgbClr val="FF0000"/>
                </a:solidFill>
              </a:rPr>
              <a:t>文教体娱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r>
              <a:rPr lang="en-US" altLang="zh-CN" b="1" dirty="0"/>
              <a:t>1</a:t>
            </a:r>
            <a:r>
              <a:rPr lang="zh-CN" altLang="en-US" b="1" dirty="0"/>
              <a:t>）诗咏盛世，圆梦中华，喜迎十九大，第五届中国诗歌节在湖北省宜昌市隆重开幕；</a:t>
            </a:r>
            <a:endParaRPr lang="zh-CN" altLang="en-US" b="1" dirty="0"/>
          </a:p>
          <a:p>
            <a:r>
              <a:rPr lang="en-US" altLang="zh-CN" b="1" dirty="0"/>
              <a:t>2</a:t>
            </a:r>
            <a:r>
              <a:rPr lang="zh-CN" altLang="en-US" b="1" dirty="0"/>
              <a:t>）第四届中国西部交响乐周在呼和浩特、鄂尔多斯、包头等地举办，营造全民欣赏交响乐艺术的浓厚氛围；</a:t>
            </a:r>
            <a:endParaRPr lang="zh-CN" altLang="en-US" b="1" dirty="0"/>
          </a:p>
          <a:p>
            <a:r>
              <a:rPr lang="en-US" altLang="zh-CN" b="1" dirty="0"/>
              <a:t>3</a:t>
            </a:r>
            <a:r>
              <a:rPr lang="zh-CN" altLang="en-US" b="1" dirty="0"/>
              <a:t>）西藏非物质文化遗产保护实现“数字化”，以数字化的形式向中国内地以及世界推广西藏非物质文化遗产；</a:t>
            </a:r>
            <a:endParaRPr lang="zh-CN" altLang="en-US" b="1" dirty="0"/>
          </a:p>
          <a:p>
            <a:r>
              <a:rPr lang="en-US" altLang="zh-CN" b="1" dirty="0"/>
              <a:t>4</a:t>
            </a:r>
            <a:r>
              <a:rPr lang="zh-CN" altLang="en-US" b="1" dirty="0"/>
              <a:t>）全马时代，唯跑者马首是瞻，国内三大金标马拉松赛事各推新政，北马、厦马和上马都成为全马赛事；官宣！法国巴黎将举办</a:t>
            </a:r>
            <a:r>
              <a:rPr lang="en-US" altLang="zh-CN" b="1" dirty="0"/>
              <a:t>2024</a:t>
            </a:r>
            <a:r>
              <a:rPr lang="zh-CN" altLang="en-US" b="1" dirty="0"/>
              <a:t>年奥运会，</a:t>
            </a:r>
            <a:r>
              <a:rPr lang="en-US" altLang="zh-CN" b="1" dirty="0"/>
              <a:t>2028</a:t>
            </a:r>
            <a:r>
              <a:rPr lang="zh-CN" altLang="en-US" b="1" dirty="0"/>
              <a:t>归属洛杉矶；</a:t>
            </a:r>
            <a:r>
              <a:rPr lang="en-US" altLang="zh-CN" b="1" dirty="0"/>
              <a:t>FIFA</a:t>
            </a:r>
            <a:r>
              <a:rPr lang="zh-CN" altLang="en-US" b="1" dirty="0"/>
              <a:t>排名：国足世界第</a:t>
            </a:r>
            <a:r>
              <a:rPr lang="en-US" altLang="zh-CN" b="1" dirty="0"/>
              <a:t>62</a:t>
            </a:r>
            <a:r>
              <a:rPr lang="zh-CN" altLang="en-US" b="1" dirty="0"/>
              <a:t>位亚洲第</a:t>
            </a:r>
            <a:r>
              <a:rPr lang="en-US" altLang="zh-CN" b="1" dirty="0"/>
              <a:t>6</a:t>
            </a:r>
            <a:r>
              <a:rPr lang="zh-CN" altLang="en-US" b="1" dirty="0"/>
              <a:t>，创近</a:t>
            </a:r>
            <a:r>
              <a:rPr lang="en-US" altLang="zh-CN" b="1" dirty="0"/>
              <a:t>12</a:t>
            </a:r>
            <a:r>
              <a:rPr lang="zh-CN" altLang="en-US" b="1" dirty="0"/>
              <a:t>年新高；</a:t>
            </a:r>
            <a:r>
              <a:rPr lang="en-US" altLang="zh-CN" b="1" dirty="0"/>
              <a:t>U19</a:t>
            </a:r>
            <a:r>
              <a:rPr lang="zh-CN" altLang="en-US" b="1" dirty="0"/>
              <a:t>四国女足邀请赛：中国队最后时刻扳平</a:t>
            </a:r>
            <a:r>
              <a:rPr lang="en-US" altLang="zh-CN" b="1" dirty="0"/>
              <a:t>1</a:t>
            </a:r>
            <a:r>
              <a:rPr lang="zh-CN" altLang="en-US" b="1" dirty="0"/>
              <a:t>：</a:t>
            </a:r>
            <a:r>
              <a:rPr lang="en-US" altLang="zh-CN" b="1" dirty="0"/>
              <a:t>1</a:t>
            </a:r>
            <a:r>
              <a:rPr lang="zh-CN" altLang="en-US" b="1" dirty="0"/>
              <a:t>日本，日本女足提前庆祝胜利被打脸。</a:t>
            </a:r>
            <a:endParaRPr lang="zh-CN" altLang="en-US" b="1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590514"/>
            <a:ext cx="3222526" cy="22674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642010"/>
            <a:ext cx="3635896" cy="2164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88640"/>
            <a:ext cx="8784976" cy="6552728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zh-CN" altLang="en-US" sz="3900" b="1" dirty="0" smtClean="0">
                <a:solidFill>
                  <a:srgbClr val="FF0000"/>
                </a:solidFill>
              </a:rPr>
              <a:t>生活服务</a:t>
            </a:r>
            <a:endParaRPr lang="en-US" altLang="zh-CN" sz="3900" b="1" dirty="0" smtClean="0">
              <a:solidFill>
                <a:srgbClr val="FF0000"/>
              </a:solidFill>
            </a:endParaRPr>
          </a:p>
          <a:p>
            <a:r>
              <a:rPr lang="en-US" altLang="zh-CN" b="1" dirty="0"/>
              <a:t>1</a:t>
            </a:r>
            <a:r>
              <a:rPr lang="zh-CN" altLang="en-US" b="1" dirty="0"/>
              <a:t>）北京</a:t>
            </a:r>
            <a:r>
              <a:rPr lang="en-US" altLang="zh-CN" b="1" dirty="0"/>
              <a:t>190</a:t>
            </a:r>
            <a:r>
              <a:rPr lang="zh-CN" altLang="en-US" b="1" dirty="0"/>
              <a:t>套大套型公租房开始网上登记配租，建筑面积约</a:t>
            </a:r>
            <a:r>
              <a:rPr lang="en-US" altLang="zh-CN" b="1" dirty="0"/>
              <a:t>55.60</a:t>
            </a:r>
            <a:r>
              <a:rPr lang="zh-CN" altLang="en-US" b="1" dirty="0"/>
              <a:t>平方米至</a:t>
            </a:r>
            <a:r>
              <a:rPr lang="en-US" altLang="zh-CN" b="1" dirty="0"/>
              <a:t>60.03</a:t>
            </a:r>
            <a:r>
              <a:rPr lang="zh-CN" altLang="en-US" b="1" dirty="0"/>
              <a:t>平方米；</a:t>
            </a:r>
            <a:endParaRPr lang="zh-CN" altLang="en-US" b="1" dirty="0"/>
          </a:p>
          <a:p>
            <a:r>
              <a:rPr lang="en-US" altLang="zh-CN" b="1" dirty="0"/>
              <a:t>2</a:t>
            </a:r>
            <a:r>
              <a:rPr lang="zh-CN" altLang="en-US" b="1" dirty="0"/>
              <a:t>）</a:t>
            </a:r>
            <a:r>
              <a:rPr lang="en-US" altLang="zh-CN" b="1" dirty="0"/>
              <a:t>G40</a:t>
            </a:r>
            <a:r>
              <a:rPr lang="zh-CN" altLang="en-US" b="1" dirty="0"/>
              <a:t>上海长江大桥维修月底结束，为国庆通行保驾护航；防止倒卖通行证，迪士尼日前开始试行电子快速通行证；</a:t>
            </a:r>
            <a:endParaRPr lang="zh-CN" altLang="en-US" b="1" dirty="0"/>
          </a:p>
          <a:p>
            <a:r>
              <a:rPr lang="en-US" altLang="zh-CN" b="1" dirty="0"/>
              <a:t>3</a:t>
            </a:r>
            <a:r>
              <a:rPr lang="zh-CN" altLang="en-US" b="1" dirty="0"/>
              <a:t>）粤</a:t>
            </a:r>
            <a:r>
              <a:rPr lang="en-US" altLang="zh-CN" b="1" dirty="0"/>
              <a:t>1-7</a:t>
            </a:r>
            <a:r>
              <a:rPr lang="zh-CN" altLang="en-US" b="1" dirty="0"/>
              <a:t>月城镇新增就业</a:t>
            </a:r>
            <a:r>
              <a:rPr lang="en-US" altLang="zh-CN" b="1" dirty="0"/>
              <a:t>87.06</a:t>
            </a:r>
            <a:r>
              <a:rPr lang="zh-CN" altLang="en-US" b="1" dirty="0"/>
              <a:t>万人，形势持续向好；广东上半年</a:t>
            </a:r>
            <a:r>
              <a:rPr lang="en-US" altLang="zh-CN" b="1" dirty="0"/>
              <a:t>210</a:t>
            </a:r>
            <a:r>
              <a:rPr lang="zh-CN" altLang="en-US" b="1" dirty="0"/>
              <a:t>多万件缺陷消费品被召回；</a:t>
            </a:r>
            <a:endParaRPr lang="zh-CN" altLang="en-US" b="1" dirty="0"/>
          </a:p>
          <a:p>
            <a:r>
              <a:rPr lang="en-US" altLang="zh-CN" b="1" dirty="0"/>
              <a:t>4</a:t>
            </a:r>
            <a:r>
              <a:rPr lang="zh-CN" altLang="en-US" b="1" dirty="0"/>
              <a:t>）长沙日前宣布，将推出万套定向限价商品住房，部分住房以每平方米</a:t>
            </a:r>
            <a:r>
              <a:rPr lang="en-US" altLang="zh-CN" b="1" dirty="0"/>
              <a:t>4950</a:t>
            </a:r>
            <a:r>
              <a:rPr lang="zh-CN" altLang="en-US" b="1" dirty="0"/>
              <a:t>元的价格向中等偏下收入家庭供应，明显低于长沙楼市均价；</a:t>
            </a:r>
            <a:endParaRPr lang="zh-CN" altLang="en-US" b="1" dirty="0"/>
          </a:p>
          <a:p>
            <a:r>
              <a:rPr lang="en-US" altLang="zh-CN" b="1" dirty="0"/>
              <a:t>5</a:t>
            </a:r>
            <a:r>
              <a:rPr lang="zh-CN" altLang="en-US" b="1" dirty="0"/>
              <a:t>）根据</a:t>
            </a:r>
            <a:r>
              <a:rPr lang="en-US" altLang="zh-CN" b="1" dirty="0"/>
              <a:t>《</a:t>
            </a:r>
            <a:r>
              <a:rPr lang="zh-CN" altLang="en-US" b="1" dirty="0"/>
              <a:t>缺陷汽车产品召回管理条例</a:t>
            </a:r>
            <a:r>
              <a:rPr lang="en-US" altLang="zh-CN" b="1" dirty="0"/>
              <a:t>》</a:t>
            </a:r>
            <a:r>
              <a:rPr lang="zh-CN" altLang="en-US" b="1" dirty="0"/>
              <a:t>要求，大众汽车日前向国家质检总局备案召回计划，将在中国召回</a:t>
            </a:r>
            <a:r>
              <a:rPr lang="en-US" altLang="zh-CN" b="1" dirty="0"/>
              <a:t>480</a:t>
            </a:r>
            <a:r>
              <a:rPr lang="zh-CN" altLang="en-US" b="1" dirty="0"/>
              <a:t>多万辆汽车；</a:t>
            </a:r>
            <a:endParaRPr lang="zh-CN" altLang="en-US" b="1" dirty="0"/>
          </a:p>
          <a:p>
            <a:r>
              <a:rPr lang="en-US" altLang="zh-CN" b="1" dirty="0"/>
              <a:t>6</a:t>
            </a:r>
            <a:r>
              <a:rPr lang="zh-CN" altLang="en-US" b="1" dirty="0"/>
              <a:t>）</a:t>
            </a:r>
            <a:r>
              <a:rPr lang="en-US" altLang="zh-CN" b="1" dirty="0"/>
              <a:t>9</a:t>
            </a:r>
            <a:r>
              <a:rPr lang="zh-CN" altLang="en-US" b="1" dirty="0"/>
              <a:t>月</a:t>
            </a:r>
            <a:r>
              <a:rPr lang="en-US" altLang="zh-CN" b="1" dirty="0"/>
              <a:t>16</a:t>
            </a:r>
            <a:r>
              <a:rPr lang="zh-CN" altLang="en-US" b="1" dirty="0"/>
              <a:t>日广东肇庆或可见“卧佛含丹”天象奇观。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1052736"/>
            <a:ext cx="9144000" cy="4248472"/>
          </a:xfrm>
        </p:spPr>
        <p:txBody>
          <a:bodyPr>
            <a:normAutofit/>
          </a:bodyPr>
          <a:lstStyle/>
          <a:p>
            <a:r>
              <a:rPr lang="zh-CN" altLang="en-US" sz="4000" b="1" dirty="0" smtClean="0"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“</a:t>
            </a:r>
            <a:r>
              <a:rPr lang="zh-CN" altLang="en-US" sz="4000" b="1" dirty="0" smtClean="0">
                <a:solidFill>
                  <a:srgbClr val="0000FF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任务驱动型作文</a:t>
            </a:r>
            <a:r>
              <a:rPr lang="zh-CN" altLang="en-US" sz="4000" b="1" dirty="0" smtClean="0"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”与“</a:t>
            </a:r>
            <a:r>
              <a:rPr lang="zh-CN" altLang="en-US" sz="4000" b="1" dirty="0" smtClean="0">
                <a:solidFill>
                  <a:srgbClr val="0000FF"/>
                </a:solidFill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新材料作文</a:t>
            </a:r>
            <a:r>
              <a:rPr lang="zh-CN" altLang="en-US" sz="4000" b="1" dirty="0" smtClean="0">
                <a:latin typeface="方正小标宋简体" panose="02010601030101010101" pitchFamily="2" charset="-122"/>
                <a:ea typeface="方正小标宋简体" panose="02010601030101010101" pitchFamily="2" charset="-122"/>
              </a:rPr>
              <a:t>”</a:t>
            </a:r>
            <a:br>
              <a:rPr lang="en-US" altLang="zh-CN" sz="4000" b="1" dirty="0"/>
            </a:br>
            <a:r>
              <a:rPr lang="zh-CN" altLang="en-US" sz="4000" b="1" dirty="0" smtClean="0"/>
              <a:t>之</a:t>
            </a:r>
            <a:br>
              <a:rPr lang="en-US" altLang="zh-CN" sz="4000" b="1" dirty="0" smtClean="0"/>
            </a:br>
            <a:r>
              <a:rPr lang="zh-CN" altLang="en-US" sz="5400" dirty="0" smtClean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区别</a:t>
            </a:r>
            <a:r>
              <a:rPr lang="en-US" altLang="zh-CN" sz="4800" b="1" dirty="0" smtClean="0"/>
              <a:t>--</a:t>
            </a:r>
            <a:r>
              <a:rPr lang="zh-CN" altLang="en-US" sz="5400" dirty="0" smtClean="0">
                <a:solidFill>
                  <a:srgbClr val="00B05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审题</a:t>
            </a:r>
            <a:r>
              <a:rPr lang="en-US" altLang="zh-CN" sz="5400" dirty="0" smtClean="0">
                <a:solidFill>
                  <a:srgbClr val="7030A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--</a:t>
            </a:r>
            <a:r>
              <a:rPr lang="zh-CN" altLang="en-US" sz="5400" dirty="0" smtClean="0">
                <a:solidFill>
                  <a:srgbClr val="7030A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思路</a:t>
            </a:r>
            <a:endParaRPr lang="zh-CN" altLang="en-US" sz="5400" dirty="0">
              <a:solidFill>
                <a:srgbClr val="7030A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7779</Words>
  <Application>WPS 演示</Application>
  <PresentationFormat>全屏显示(4:3)</PresentationFormat>
  <Paragraphs>169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8" baseType="lpstr">
      <vt:lpstr>Arial</vt:lpstr>
      <vt:lpstr>宋体</vt:lpstr>
      <vt:lpstr>Wingdings</vt:lpstr>
      <vt:lpstr>方正小标宋简体</vt:lpstr>
      <vt:lpstr>华文琥珀</vt:lpstr>
      <vt:lpstr>华文楷体</vt:lpstr>
      <vt:lpstr>Calibri</vt:lpstr>
      <vt:lpstr>Arial Unicode MS</vt:lpstr>
      <vt:lpstr>微软雅黑</vt:lpstr>
      <vt:lpstr>方正楷体简体</vt:lpstr>
      <vt:lpstr>楷体_GB2312</vt:lpstr>
      <vt:lpstr>华文宋体</vt:lpstr>
      <vt:lpstr>方正仿宋简体</vt:lpstr>
      <vt:lpstr>新宋体</vt:lpstr>
      <vt:lpstr>Office 主题​​</vt:lpstr>
      <vt:lpstr>每周三分钟，知晓天下事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“任务驱动型作文”与“新材料作文” 之 区别--审题--思路</vt:lpstr>
      <vt:lpstr>PowerPoint 演示文稿</vt:lpstr>
      <vt:lpstr>“任务驱动型作文”材料的特点</vt:lpstr>
      <vt:lpstr>2017年高考语文全国卷一 作文题</vt:lpstr>
      <vt:lpstr>【2017高考全国卷2高考作文题目】</vt:lpstr>
      <vt:lpstr>与“新材料作文的区别”</vt:lpstr>
      <vt:lpstr>“任务驱动型作文”材料的类型</vt:lpstr>
      <vt:lpstr>侧重选择类</vt:lpstr>
      <vt:lpstr>任务驱动型作文材料的类型</vt:lpstr>
      <vt:lpstr>PowerPoint 演示文稿</vt:lpstr>
      <vt:lpstr>PowerPoint 演示文稿</vt:lpstr>
      <vt:lpstr>隐性比较类</vt:lpstr>
      <vt:lpstr>PowerPoint 演示文稿</vt:lpstr>
      <vt:lpstr>PowerPoint 演示文稿</vt:lpstr>
      <vt:lpstr>PowerPoint 演示文稿</vt:lpstr>
    </vt:vector>
  </TitlesOfParts>
  <Company>微软用户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35</cp:revision>
  <dcterms:created xsi:type="dcterms:W3CDTF">2017-04-26T11:55:00Z</dcterms:created>
  <dcterms:modified xsi:type="dcterms:W3CDTF">2017-09-21T02:35:26Z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