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5" r:id="rId4"/>
    <p:sldId id="257" r:id="rId6"/>
    <p:sldId id="258" r:id="rId7"/>
    <p:sldId id="284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79" r:id="rId17"/>
    <p:sldId id="262" r:id="rId18"/>
    <p:sldId id="316" r:id="rId19"/>
    <p:sldId id="264" r:id="rId20"/>
    <p:sldId id="315" r:id="rId21"/>
    <p:sldId id="266" r:id="rId22"/>
    <p:sldId id="267" r:id="rId23"/>
    <p:sldId id="268" r:id="rId24"/>
    <p:sldId id="269" r:id="rId25"/>
    <p:sldId id="317" r:id="rId26"/>
    <p:sldId id="270" r:id="rId27"/>
    <p:sldId id="272" r:id="rId28"/>
    <p:sldId id="318" r:id="rId29"/>
    <p:sldId id="274" r:id="rId30"/>
    <p:sldId id="275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10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80AEAB-B218-457A-B9B9-8A8595C382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B50587-41A3-4D5B-848A-57D4E324EEB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1D7708F-81BF-4083-B0C7-2C1E2D5ACA85}" type="slidenum">
              <a:rPr lang="en-US" altLang="zh-CN"/>
            </a:fld>
            <a:endParaRPr lang="en-US" altLang="zh-CN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80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80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B7E18D69-112F-4899-9206-668BE705120F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49950-1DEE-4F27-ADDD-CEE8D5359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F0DA3-4026-4B8B-A9E9-CA71B2BE87D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microsoft.com/office/2007/relationships/media" Target="file:///F:\hu.avi" TargetMode="External"/><Relationship Id="rId7" Type="http://schemas.openxmlformats.org/officeDocument/2006/relationships/video" Target="file:///F:\hu.avi" TargetMode="External"/><Relationship Id="rId6" Type="http://schemas.openxmlformats.org/officeDocument/2006/relationships/image" Target="../media/image2.png"/><Relationship Id="rId5" Type="http://schemas.microsoft.com/office/2007/relationships/media" Target="file:///F:\yu.avi" TargetMode="External"/><Relationship Id="rId4" Type="http://schemas.openxmlformats.org/officeDocument/2006/relationships/video" Target="file:///F:\yu.avi" TargetMode="External"/><Relationship Id="rId3" Type="http://schemas.openxmlformats.org/officeDocument/2006/relationships/image" Target="../media/image1.png"/><Relationship Id="rId2" Type="http://schemas.microsoft.com/office/2007/relationships/media" Target="file:///F:\mao.avi" TargetMode="Externa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11" Type="http://schemas.microsoft.com/office/2007/relationships/media" Target="file:///F:\AVSEQ01.avi" TargetMode="External"/><Relationship Id="rId10" Type="http://schemas.openxmlformats.org/officeDocument/2006/relationships/video" Target="file:///F:\AVSEQ01.avi" TargetMode="External"/><Relationship Id="rId1" Type="http://schemas.openxmlformats.org/officeDocument/2006/relationships/video" Target="file:///F:\mao.avi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jpe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jpeg"/><Relationship Id="rId1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611560" y="2348880"/>
            <a:ext cx="3052118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/>
              <a:t>（　　　　</a:t>
            </a:r>
            <a:r>
              <a:rPr lang="zh-CN" altLang="en-US" sz="3200" b="1" dirty="0" smtClean="0"/>
              <a:t>  ）</a:t>
            </a:r>
            <a:endParaRPr lang="zh-CN" altLang="en-US" sz="3200" b="1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6172200" y="6096000"/>
            <a:ext cx="243205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（　　　　）</a:t>
            </a:r>
            <a:endParaRPr lang="zh-CN" altLang="en-US" b="1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295400" y="6019800"/>
            <a:ext cx="25558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（　　　　）</a:t>
            </a:r>
            <a:endParaRPr lang="zh-CN" altLang="en-US" b="1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6019800" y="2743200"/>
            <a:ext cx="222408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/>
              <a:t>（　　　　）</a:t>
            </a:r>
            <a:endParaRPr lang="zh-CN" altLang="en-US" b="1"/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4191000" y="1752600"/>
            <a:ext cx="1190625" cy="47244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107763" dir="13500000" algn="ctr" rotWithShape="0">
              <a:schemeClr val="bg2"/>
            </a:outerShdw>
          </a:effec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00"/>
                </a:solidFill>
                <a:ea typeface="隶书" pitchFamily="49" charset="-122"/>
              </a:rPr>
              <a:t>动画     成语</a:t>
            </a:r>
            <a:endParaRPr lang="zh-CN" altLang="en-US" sz="6600">
              <a:solidFill>
                <a:srgbClr val="FF3300"/>
              </a:solidFill>
              <a:ea typeface="隶书" pitchFamily="49" charset="-122"/>
            </a:endParaRPr>
          </a:p>
        </p:txBody>
      </p:sp>
      <p:sp>
        <p:nvSpPr>
          <p:cNvPr id="19463" name="WordArt 7"/>
          <p:cNvSpPr>
            <a:spLocks noChangeArrowheads="1" noChangeShapeType="1" noTextEdit="1"/>
          </p:cNvSpPr>
          <p:nvPr/>
        </p:nvSpPr>
        <p:spPr bwMode="auto">
          <a:xfrm rot="5400000">
            <a:off x="4343400" y="457200"/>
            <a:ext cx="914400" cy="13716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kern="10">
                <a:ln w="9525">
                  <a:round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</a:t>
            </a:r>
            <a:endParaRPr lang="zh-CN" altLang="en-US" sz="3600" kern="10">
              <a:ln w="9525">
                <a:round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 rot="5400000">
            <a:off x="4381500" y="3390900"/>
            <a:ext cx="914400" cy="1295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kern="10">
                <a:ln w="9525">
                  <a:round/>
                </a:ln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猜</a:t>
            </a:r>
            <a:endParaRPr lang="zh-CN" altLang="en-US" sz="3600" kern="10">
              <a:ln w="9525">
                <a:round/>
              </a:ln>
              <a:solidFill>
                <a:srgbClr val="CC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043608" y="2420888"/>
            <a:ext cx="2530847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CC"/>
                </a:solidFill>
              </a:rPr>
              <a:t>揠苗助长</a:t>
            </a:r>
            <a:endParaRPr lang="zh-CN" altLang="en-US" sz="3600" b="1" dirty="0">
              <a:solidFill>
                <a:srgbClr val="0033CC"/>
              </a:solidFill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6228184" y="2348880"/>
            <a:ext cx="1981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</a:rPr>
              <a:t>滥竽充数</a:t>
            </a:r>
            <a:endParaRPr lang="zh-CN" altLang="en-US" sz="3200" b="1" dirty="0">
              <a:solidFill>
                <a:srgbClr val="0033CC"/>
              </a:solidFill>
            </a:endParaRP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1619672" y="5661248"/>
            <a:ext cx="1981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</a:rPr>
              <a:t>狐假虎威</a:t>
            </a:r>
            <a:endParaRPr lang="zh-CN" altLang="en-US" sz="3200" b="1" dirty="0">
              <a:solidFill>
                <a:srgbClr val="0033CC"/>
              </a:solidFill>
            </a:endParaRP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6444208" y="5661248"/>
            <a:ext cx="19812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33CC"/>
                </a:solidFill>
              </a:rPr>
              <a:t>叶公好龙</a:t>
            </a:r>
            <a:endParaRPr lang="zh-CN" altLang="en-US" sz="3200" b="1" dirty="0">
              <a:solidFill>
                <a:srgbClr val="0033CC"/>
              </a:solidFill>
            </a:endParaRPr>
          </a:p>
        </p:txBody>
      </p:sp>
      <p:pic>
        <p:nvPicPr>
          <p:cNvPr id="19469" name="mao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52401"/>
            <a:ext cx="3170312" cy="1980456"/>
          </a:xfrm>
          <a:prstGeom prst="rect">
            <a:avLst/>
          </a:prstGeom>
          <a:noFill/>
        </p:spPr>
      </p:pic>
      <p:pic>
        <p:nvPicPr>
          <p:cNvPr id="19470" name="yu.avi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10200" y="152400"/>
            <a:ext cx="3276600" cy="1980456"/>
          </a:xfrm>
          <a:prstGeom prst="rect">
            <a:avLst/>
          </a:prstGeom>
          <a:noFill/>
        </p:spPr>
      </p:pic>
      <p:pic>
        <p:nvPicPr>
          <p:cNvPr id="19471" name="hu.avi">
            <a:hlinkClick r:id="" action="ppaction://media"/>
          </p:cNvPr>
          <p:cNvPicPr>
            <a:picLocks noRot="1" noChangeAspect="1" noChangeArrowheads="1"/>
          </p:cNvPicPr>
          <p:nvPr>
            <a:videoFile r:link="rId7"/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3400" y="3276600"/>
            <a:ext cx="3352800" cy="2168624"/>
          </a:xfrm>
          <a:prstGeom prst="rect">
            <a:avLst/>
          </a:prstGeom>
          <a:noFill/>
        </p:spPr>
      </p:pic>
      <p:pic>
        <p:nvPicPr>
          <p:cNvPr id="19472" name="AVSEQ01.avi">
            <a:hlinkClick r:id="" action="ppaction://media"/>
          </p:cNvPr>
          <p:cNvPicPr>
            <a:picLocks noRot="1" noChangeAspect="1" noChangeArrowheads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410200" y="3352800"/>
            <a:ext cx="3352800" cy="1948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4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194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69"/>
                  </p:tgtEl>
                </p:cond>
              </p:nextCondLst>
            </p:seq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69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4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94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0"/>
                  </p:tgtEl>
                </p:cond>
              </p:nextCondLst>
            </p:seq>
            <p:vide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70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4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94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1"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71"/>
                </p:tgtEl>
              </p:cMediaNode>
            </p:vide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4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8" dur="1" fill="hold"/>
                                        <p:tgtEl>
                                          <p:spTgt spid="194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472"/>
                  </p:tgtEl>
                </p:cond>
              </p:nextCondLst>
            </p:seq>
            <p:video>
              <p:cMediaNode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472"/>
                </p:tgtEl>
              </p:cMediaNode>
            </p:video>
          </p:childTnLst>
        </p:cTn>
      </p:par>
    </p:tnLst>
    <p:bldLst>
      <p:bldP spid="19465" grpId="0" autoUpdateAnimBg="0"/>
      <p:bldP spid="19466" grpId="0" autoUpdateAnimBg="0"/>
      <p:bldP spid="19467" grpId="0" autoUpdateAnimBg="0"/>
      <p:bldP spid="19468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260648"/>
            <a:ext cx="7992888" cy="2785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晓之者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曰：“日月星宿，亦积气中之有光耀</a:t>
            </a:r>
            <a:endParaRPr lang="en-US" altLang="zh-CN" sz="32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者，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只使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坠，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亦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不能有所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中伤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。”</a:t>
            </a:r>
            <a:endParaRPr lang="en-US" altLang="zh-CN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971853" y="-12700"/>
            <a:ext cx="2448272" cy="612648"/>
          </a:xfrm>
          <a:prstGeom prst="wedgeRoundRectCallout">
            <a:avLst>
              <a:gd name="adj1" fmla="val -57923"/>
              <a:gd name="adj2" fmla="val 13201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99"/>
                </a:solidFill>
              </a:rPr>
              <a:t>开导他的人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842744" y="1340386"/>
            <a:ext cx="1512168" cy="972688"/>
          </a:xfrm>
          <a:prstGeom prst="wedgeRoundRectCallout">
            <a:avLst>
              <a:gd name="adj1" fmla="val -77400"/>
              <a:gd name="adj2" fmla="val 6867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伤害，受伤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848396" y="1257330"/>
            <a:ext cx="1368152" cy="792088"/>
          </a:xfrm>
          <a:prstGeom prst="wedgeRoundRectCallout">
            <a:avLst>
              <a:gd name="adj1" fmla="val -65585"/>
              <a:gd name="adj2" fmla="val 9626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纵使，即使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3419872" y="1988840"/>
            <a:ext cx="936104" cy="324616"/>
          </a:xfrm>
          <a:prstGeom prst="wedgeRoundRectCallout">
            <a:avLst>
              <a:gd name="adj1" fmla="val -78063"/>
              <a:gd name="adj2" fmla="val 10748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99"/>
                </a:solidFill>
              </a:rPr>
              <a:t>也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068960"/>
            <a:ext cx="73448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开导他的人说：“日月星辰，也只是聚积在一起的气体之中有光耀的，即使它坠落了，也不会造成伤害。”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4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2276872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其人曰：“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奈</a:t>
            </a:r>
            <a:r>
              <a:rPr lang="zh-CN" altLang="en-US" sz="3200" b="1" dirty="0" smtClean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地坏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何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？”晓之者曰：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3347864" y="1112044"/>
            <a:ext cx="1584176" cy="612648"/>
          </a:xfrm>
          <a:prstGeom prst="wedgeRoundRectCallout">
            <a:avLst>
              <a:gd name="adj1" fmla="val 22402"/>
              <a:gd name="adj2" fmla="val 17699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地塌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220335" y="1111250"/>
            <a:ext cx="3138170" cy="842010"/>
          </a:xfrm>
          <a:prstGeom prst="wedgeRoundRectCallout">
            <a:avLst>
              <a:gd name="adj1" fmla="val -57923"/>
              <a:gd name="adj2" fmla="val 13201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拿</a:t>
            </a:r>
            <a:r>
              <a:rPr lang="en-US" altLang="zh-CN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怎么办？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3284984"/>
            <a:ext cx="49502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这个人说：“地塌了怎么办呢？”开导他的人说：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476672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1800"/>
              </a:spcBef>
            </a:pP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“地，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积块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耳，充塞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四虚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，亡处亡块。若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躇步跐蹈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，终日在地上行止，奈何忧其坏？”</a:t>
            </a:r>
            <a:endParaRPr lang="en-US" altLang="zh-CN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563888" y="0"/>
            <a:ext cx="1584176" cy="612648"/>
          </a:xfrm>
          <a:prstGeom prst="wedgeRoundRectCallout">
            <a:avLst>
              <a:gd name="adj1" fmla="val 22402"/>
              <a:gd name="adj2" fmla="val 17699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四方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308364" y="163195"/>
            <a:ext cx="1584176" cy="612648"/>
          </a:xfrm>
          <a:prstGeom prst="wedgeRoundRectCallout">
            <a:avLst>
              <a:gd name="adj1" fmla="val 22402"/>
              <a:gd name="adj2" fmla="val 17699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踩踏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2700" y="163240"/>
            <a:ext cx="2195736" cy="612648"/>
          </a:xfrm>
          <a:prstGeom prst="wedgeRoundRectCallout">
            <a:avLst>
              <a:gd name="adj1" fmla="val 49366"/>
              <a:gd name="adj2" fmla="val 10952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聚积的土块</a:t>
            </a:r>
            <a:endParaRPr lang="zh-CN" altLang="en-US" sz="2800" b="1" dirty="0">
              <a:solidFill>
                <a:srgbClr val="000099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3284984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“大地是聚积在一起的土块，四处都塞得满满的，没有地方空着，你整天踩踏着它，整天在地上行走，为什么还担心它会塌呢？”</a:t>
            </a:r>
            <a:endParaRPr lang="zh-CN" altLang="en-US" sz="3200" dirty="0"/>
          </a:p>
        </p:txBody>
      </p:sp>
      <p:sp>
        <p:nvSpPr>
          <p:cNvPr id="8" name="文本框 24"/>
          <p:cNvSpPr txBox="1">
            <a:spLocks noChangeArrowheads="1"/>
          </p:cNvSpPr>
          <p:nvPr/>
        </p:nvSpPr>
        <p:spPr bwMode="auto">
          <a:xfrm>
            <a:off x="539750" y="4977130"/>
            <a:ext cx="7835900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故事的发展：对话描写，具体描述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暁之者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对忧天者劝解的过程。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animBg="1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700808"/>
            <a:ext cx="67762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其人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舍然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大喜，晓之者亦舍然大喜。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1187624" y="116632"/>
            <a:ext cx="5616624" cy="972688"/>
          </a:xfrm>
          <a:prstGeom prst="wedgeRoundRectCallout">
            <a:avLst>
              <a:gd name="adj1" fmla="val -27777"/>
              <a:gd name="adj2" fmla="val 14222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释然，消除疑虑的样子。</a:t>
            </a:r>
            <a:endParaRPr lang="en-US" altLang="zh-CN" sz="3200" b="1" dirty="0" smtClean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</a:rPr>
              <a:t>舍，同“释”，解除、消除。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3653" y="2425750"/>
            <a:ext cx="61206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这个人放下心来显得十分高兴，开导他的人也非常高兴。 </a:t>
            </a:r>
            <a:endParaRPr lang="zh-CN" altLang="en-US" sz="3200" dirty="0"/>
          </a:p>
        </p:txBody>
      </p:sp>
      <p:sp>
        <p:nvSpPr>
          <p:cNvPr id="5" name="文本框 24"/>
          <p:cNvSpPr txBox="1">
            <a:spLocks noChangeArrowheads="1"/>
          </p:cNvSpPr>
          <p:nvPr/>
        </p:nvSpPr>
        <p:spPr bwMode="auto">
          <a:xfrm>
            <a:off x="521970" y="3755390"/>
            <a:ext cx="7218680" cy="2529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结局：两个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舍然大喜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忧虑者是因为开导者讲明了他所忧虑之事，解除了它的忧虑；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</a:rPr>
              <a:t>开导者是因为忧虑者的忧虑解除了而兴奋。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照应开头</a:t>
            </a:r>
            <a:r>
              <a:rPr lang="zh-CN" altLang="en-US" sz="3200" b="1" dirty="0">
                <a:solidFill>
                  <a:srgbClr val="00B050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B05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2009113031055667"/>
          <p:cNvPicPr>
            <a:picLocks noChangeAspect="1" noChangeArrowheads="1"/>
          </p:cNvPicPr>
          <p:nvPr/>
        </p:nvPicPr>
        <p:blipFill>
          <a:blip r:embed="rId1" cstate="print">
            <a:lum bright="7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图片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755576" y="548680"/>
            <a:ext cx="7920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1835696" y="836712"/>
            <a:ext cx="5688013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我们必须要知道下面句子的意思</a:t>
            </a:r>
            <a:endParaRPr lang="zh-CN" altLang="en-US" sz="3600" kern="1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39552" y="1844675"/>
            <a:ext cx="8352927" cy="48320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800" dirty="0"/>
              <a:t>1  </a:t>
            </a:r>
            <a:r>
              <a:rPr lang="zh-CN" altLang="en-US" sz="2800" b="1" dirty="0"/>
              <a:t>又有忧彼之所忧者，因往晓之。</a:t>
            </a: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/>
              <a:t>2 </a:t>
            </a:r>
            <a:r>
              <a:rPr lang="zh-CN" altLang="en-US" sz="2800" b="1" dirty="0"/>
              <a:t>充塞四虚，无处无块。</a:t>
            </a: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endParaRPr lang="en-US" altLang="zh-CN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/>
              <a:t>3</a:t>
            </a:r>
            <a:r>
              <a:rPr lang="zh-CN" altLang="en-US" sz="2800" b="1" dirty="0"/>
              <a:t>日月星宿，亦积气中之有光耀者，只使坠，亦不能有所中伤。 </a:t>
            </a: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endParaRPr lang="zh-CN" altLang="en-US" sz="2800" b="1" dirty="0"/>
          </a:p>
          <a:p>
            <a:pPr eaLnBrk="1" hangingPunct="1">
              <a:spcBef>
                <a:spcPct val="50000"/>
              </a:spcBef>
            </a:pPr>
            <a:r>
              <a:rPr lang="en-US" altLang="zh-CN" sz="2800" b="1" dirty="0" smtClean="0"/>
              <a:t>4  </a:t>
            </a:r>
            <a:r>
              <a:rPr lang="zh-CN" altLang="en-US" sz="2800" b="1" dirty="0"/>
              <a:t>奈何忧其坏？</a:t>
            </a:r>
            <a:endParaRPr lang="zh-CN" altLang="en-US" sz="2800" b="1" dirty="0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395536" y="2348880"/>
            <a:ext cx="8136904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</a:rPr>
              <a:t>译：</a:t>
            </a:r>
            <a:r>
              <a:rPr lang="zh-CN" altLang="en-US" sz="2800" b="1" dirty="0">
                <a:solidFill>
                  <a:srgbClr val="FF0000"/>
                </a:solidFill>
              </a:rPr>
              <a:t>又有一个人为这个担忧的人而担忧，于是去开导他。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51520" y="3573016"/>
            <a:ext cx="874846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</a:rPr>
              <a:t>译：</a:t>
            </a:r>
            <a:r>
              <a:rPr lang="zh-CN" altLang="en-US" sz="2800" b="1" dirty="0">
                <a:solidFill>
                  <a:srgbClr val="FF0000"/>
                </a:solidFill>
              </a:rPr>
              <a:t>四处都塞满了土块，没有地方没有土块的。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23528" y="5013176"/>
            <a:ext cx="8568952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</a:rPr>
              <a:t>译</a:t>
            </a:r>
            <a:r>
              <a:rPr lang="zh-CN" altLang="en-US" sz="2800" dirty="0"/>
              <a:t>：</a:t>
            </a:r>
            <a:r>
              <a:rPr lang="zh-CN" altLang="en-US" sz="2800" b="1" dirty="0">
                <a:solidFill>
                  <a:srgbClr val="FF0000"/>
                </a:solidFill>
              </a:rPr>
              <a:t>日月星辰，也不过是聚集在一起的有光的气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体</a:t>
            </a:r>
            <a:r>
              <a:rPr lang="zh-CN" altLang="en-US" sz="2800" b="1" dirty="0">
                <a:solidFill>
                  <a:srgbClr val="FF0000"/>
                </a:solidFill>
              </a:rPr>
              <a:t>，即使坠落，也不会击中甚至打伤人。</a:t>
            </a:r>
            <a:r>
              <a:rPr lang="zh-CN" altLang="en-US" sz="2800" dirty="0"/>
              <a:t> </a:t>
            </a:r>
            <a:endParaRPr lang="zh-CN" altLang="en-US" sz="2800" dirty="0"/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023469" y="6093296"/>
            <a:ext cx="6120531" cy="52322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</a:rPr>
              <a:t>译：</a:t>
            </a:r>
            <a:r>
              <a:rPr lang="zh-CN" altLang="en-US" sz="2800" b="1" dirty="0">
                <a:solidFill>
                  <a:srgbClr val="FF0000"/>
                </a:solidFill>
              </a:rPr>
              <a:t>为什么要担心大地崩塌呢？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8" grpId="0"/>
      <p:bldP spid="102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5"/>
          <p:cNvSpPr txBox="1">
            <a:spLocks noChangeArrowheads="1"/>
          </p:cNvSpPr>
          <p:nvPr/>
        </p:nvSpPr>
        <p:spPr bwMode="auto">
          <a:xfrm>
            <a:off x="561975" y="1468967"/>
            <a:ext cx="7405688" cy="946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spcBef>
                <a:spcPts val="600"/>
              </a:spcBef>
            </a:pPr>
            <a:r>
              <a:rPr lang="zh-CN" altLang="en-US" sz="2600" b="1">
                <a:latin typeface="楷体_GB2312" panose="02010609030101010101" pitchFamily="49" charset="-122"/>
                <a:ea typeface="楷体_GB2312" panose="02010609030101010101" pitchFamily="49" charset="-122"/>
              </a:rPr>
              <a:t>再读课文思考：</a:t>
            </a:r>
            <a:endParaRPr lang="en-US" altLang="zh-CN" sz="2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spcBef>
                <a:spcPts val="600"/>
              </a:spcBef>
            </a:pPr>
            <a:r>
              <a:rPr lang="zh-CN" altLang="en-US" sz="26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文章主要写了什么？可以分为几个层？</a:t>
            </a:r>
            <a:endParaRPr lang="zh-CN" altLang="en-US" sz="26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" name="组合 3"/>
          <p:cNvGrpSpPr/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58373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374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整体感知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pic>
        <p:nvPicPr>
          <p:cNvPr id="58372" name="图片 1"/>
          <p:cNvPicPr>
            <a:picLocks noChangeAspect="1"/>
          </p:cNvPicPr>
          <p:nvPr/>
        </p:nvPicPr>
        <p:blipFill>
          <a:blip r:embed="rId2" cstate="print"/>
          <a:srcRect t="20444"/>
          <a:stretch>
            <a:fillRect/>
          </a:stretch>
        </p:blipFill>
        <p:spPr bwMode="auto">
          <a:xfrm>
            <a:off x="2246313" y="3124200"/>
            <a:ext cx="3810000" cy="3031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24364" y="928370"/>
            <a:ext cx="8295456" cy="5001344"/>
          </a:xfrm>
          <a:noFill/>
        </p:spPr>
        <p:txBody>
          <a:bodyPr lIns="0" tIns="0" rIns="0" bIns="0"/>
          <a:lstStyle/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r>
              <a:rPr lang="en-GB" altLang="en-US" b="1" dirty="0" smtClean="0"/>
              <a:t>       </a:t>
            </a:r>
            <a:r>
              <a:rPr lang="zh-CN" altLang="en-US" sz="2800" b="1" dirty="0" smtClean="0"/>
              <a:t>杞人为什么而忧天？开导他的人是如何</a:t>
            </a:r>
            <a:endParaRPr lang="zh-CN" altLang="en-US" sz="2800" b="1" dirty="0" smtClean="0"/>
          </a:p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r>
              <a:rPr lang="zh-CN" altLang="en-US" sz="2800" b="1" dirty="0" smtClean="0"/>
              <a:t>   开导他的？（用文中话语指出）</a:t>
            </a:r>
            <a:endParaRPr lang="zh-CN" altLang="en-US" sz="2800" b="1" dirty="0" smtClean="0"/>
          </a:p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r>
              <a:rPr lang="zh-CN" altLang="en-US" dirty="0" smtClean="0"/>
              <a:t>             </a:t>
            </a:r>
            <a:endParaRPr lang="zh-CN" altLang="en-US" dirty="0" smtClean="0"/>
          </a:p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endParaRPr lang="zh-CN" altLang="en-US" dirty="0" smtClean="0"/>
          </a:p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r>
              <a:rPr lang="zh-CN" altLang="en-US" dirty="0" smtClean="0"/>
              <a:t>        </a:t>
            </a:r>
            <a:endParaRPr lang="zh-CN" altLang="en-US" dirty="0" smtClean="0"/>
          </a:p>
          <a:p>
            <a:pPr marL="328930" indent="-328930" defTabSz="264795" eaLnBrk="1" hangingPunct="1">
              <a:lnSpc>
                <a:spcPct val="90000"/>
              </a:lnSpc>
              <a:buFontTx/>
              <a:buNone/>
              <a:tabLst>
                <a:tab pos="527050" algn="l"/>
                <a:tab pos="791845" algn="l"/>
                <a:tab pos="1057275" algn="l"/>
                <a:tab pos="1322070" algn="l"/>
                <a:tab pos="1587500" algn="l"/>
                <a:tab pos="1852295" algn="l"/>
                <a:tab pos="2117725" algn="l"/>
                <a:tab pos="2382520" algn="l"/>
                <a:tab pos="2647950" algn="l"/>
                <a:tab pos="2912745" algn="l"/>
                <a:tab pos="3178175" algn="l"/>
                <a:tab pos="3442970" algn="l"/>
                <a:tab pos="3708400" algn="l"/>
                <a:tab pos="3973195" algn="l"/>
                <a:tab pos="4238625" algn="l"/>
                <a:tab pos="4503420" algn="l"/>
                <a:tab pos="4768850" algn="l"/>
                <a:tab pos="5033645" algn="l"/>
                <a:tab pos="5299075" algn="l"/>
                <a:tab pos="5563870" algn="l"/>
                <a:tab pos="5791200" algn="l"/>
              </a:tabLst>
            </a:pPr>
            <a:r>
              <a:rPr lang="en-GB" altLang="en-US" dirty="0" smtClean="0"/>
              <a:t>       </a:t>
            </a:r>
            <a:endParaRPr lang="zh-CN" altLang="en-US" dirty="0" smtClean="0"/>
          </a:p>
        </p:txBody>
      </p:sp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>
            <a:off x="283845" y="166370"/>
            <a:ext cx="3672205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normalizeH="1">
                <a:ln w="12700"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把握文本  </a:t>
            </a:r>
            <a:endParaRPr lang="zh-CN" altLang="en-US" sz="3600" kern="10" normalizeH="1">
              <a:ln w="12700">
                <a:solidFill>
                  <a:srgbClr val="FF00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468313" y="1989455"/>
            <a:ext cx="7416800" cy="518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</a:rPr>
              <a:t>杞国有人忧天地崩坠，身无所寄。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424180" y="2621915"/>
            <a:ext cx="8164195" cy="36271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　晓之者曰：天，积气耳，无处无气。若屈伸呼吸，终日在天中行止，奈何忧崩坠乎？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2  </a:t>
            </a:r>
            <a:r>
              <a:rPr lang="zh-CN" altLang="en-US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晓之者曰：日月星辰，亦积气中之有光耀者，只使坠，亦不能有所中伤。</a:t>
            </a:r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3   </a:t>
            </a:r>
            <a:r>
              <a:rPr lang="zh-CN" altLang="en-US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800" b="1" dirty="0" smtClean="0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</a:rPr>
              <a:t>晓者曰：地，积块耳，充塞四虚，无处无块，若躇步跐蹈，终日在地上行止，奈何忧其坏？　</a:t>
            </a:r>
            <a:endParaRPr lang="en-GB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/>
            <a:endParaRPr lang="zh-CN" altLang="en-US" sz="2800" b="1" dirty="0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 autoUpdateAnimBg="0"/>
      <p:bldP spid="34821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68614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8615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课文解读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68611" name="矩形 4"/>
          <p:cNvSpPr>
            <a:spLocks noChangeArrowheads="1"/>
          </p:cNvSpPr>
          <p:nvPr/>
        </p:nvSpPr>
        <p:spPr bwMode="auto">
          <a:xfrm>
            <a:off x="495300" y="1813985"/>
            <a:ext cx="8215313" cy="548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1.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这个故事的</a:t>
            </a:r>
            <a:r>
              <a:rPr lang="zh-CN" altLang="en-US" sz="25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起因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是什么？（用自己的话语回答）</a:t>
            </a:r>
            <a:endParaRPr lang="zh-CN" altLang="en-US" sz="2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线形标注 2 6"/>
          <p:cNvSpPr/>
          <p:nvPr/>
        </p:nvSpPr>
        <p:spPr>
          <a:xfrm>
            <a:off x="495300" y="3263901"/>
            <a:ext cx="5365750" cy="1841500"/>
          </a:xfrm>
          <a:prstGeom prst="borderCallout2">
            <a:avLst>
              <a:gd name="adj1" fmla="val -50"/>
              <a:gd name="adj2" fmla="val 8071"/>
              <a:gd name="adj3" fmla="val -21187"/>
              <a:gd name="adj4" fmla="val 8523"/>
              <a:gd name="adj5" fmla="val -38291"/>
              <a:gd name="adj6" fmla="val 1529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有个杞国人担心某一天天崩地陷，自己没有地方依托，急得吃不下饭，睡不着觉。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1863" y="2393951"/>
            <a:ext cx="2608262" cy="2887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矩形 4"/>
          <p:cNvSpPr>
            <a:spLocks noChangeArrowheads="1"/>
          </p:cNvSpPr>
          <p:nvPr/>
        </p:nvSpPr>
        <p:spPr bwMode="auto">
          <a:xfrm>
            <a:off x="388938" y="1742018"/>
            <a:ext cx="8528050" cy="10058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2.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开导者</a:t>
            </a:r>
            <a:r>
              <a:rPr lang="zh-CN" altLang="en-US" sz="25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最初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是怎样劝说的？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（用自己的话语回答）</a:t>
            </a:r>
            <a:endParaRPr lang="zh-CN" altLang="en-US" sz="2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endParaRPr lang="zh-CN" altLang="en-US" sz="2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468314" y="3276600"/>
            <a:ext cx="5233987" cy="1449917"/>
          </a:xfrm>
          <a:prstGeom prst="borderCallout2">
            <a:avLst>
              <a:gd name="adj1" fmla="val 685"/>
              <a:gd name="adj2" fmla="val 17165"/>
              <a:gd name="adj3" fmla="val -30526"/>
              <a:gd name="adj4" fmla="val 18524"/>
              <a:gd name="adj5" fmla="val -58928"/>
              <a:gd name="adj6" fmla="val 2441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告诉他，天就是大气聚集在一起，人活动在天中，不用担心。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21388" y="3276601"/>
            <a:ext cx="2806700" cy="2656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4"/>
          <p:cNvSpPr>
            <a:spLocks noChangeArrowheads="1"/>
          </p:cNvSpPr>
          <p:nvPr/>
        </p:nvSpPr>
        <p:spPr bwMode="auto">
          <a:xfrm>
            <a:off x="611560" y="1340768"/>
            <a:ext cx="7272338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3.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杞人又产生了什么新的</a:t>
            </a:r>
            <a:r>
              <a:rPr lang="zh-CN" altLang="en-US" sz="25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忧虑</a:t>
            </a:r>
            <a:r>
              <a:rPr lang="zh-CN" altLang="en-US" sz="25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？（用自己的话</a:t>
            </a:r>
            <a:r>
              <a:rPr lang="en-US" altLang="zh-CN" sz="25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}</a:t>
            </a:r>
            <a:endParaRPr lang="zh-CN" altLang="en-US" sz="2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755576" y="2780928"/>
            <a:ext cx="4929188" cy="1517651"/>
          </a:xfrm>
          <a:prstGeom prst="borderCallout2">
            <a:avLst>
              <a:gd name="adj1" fmla="val 211"/>
              <a:gd name="adj2" fmla="val 15301"/>
              <a:gd name="adj3" fmla="val -29974"/>
              <a:gd name="adj4" fmla="val 17503"/>
              <a:gd name="adj5" fmla="val -66042"/>
              <a:gd name="adj6" fmla="val 743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日月星宿会坠落下来。大地会塌陷下去。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32475" y="2169585"/>
            <a:ext cx="2940050" cy="2688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683568" y="836712"/>
            <a:ext cx="76962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</a:rPr>
              <a:t>寓言是文学作品中的一种体裁，是带有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讽喻和讽刺的</a:t>
            </a:r>
            <a:r>
              <a:rPr lang="zh-CN" altLang="en-US" sz="3200" b="1" dirty="0">
                <a:solidFill>
                  <a:srgbClr val="0000FF"/>
                </a:solidFill>
              </a:rPr>
              <a:t>故事。其篇幅大多简短，主人可以是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人</a:t>
            </a:r>
            <a:r>
              <a:rPr lang="zh-CN" altLang="en-US" sz="3200" b="1" dirty="0">
                <a:solidFill>
                  <a:srgbClr val="0000FF"/>
                </a:solidFill>
              </a:rPr>
              <a:t>，也可以是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拟人化的生物或非生物</a:t>
            </a:r>
            <a:r>
              <a:rPr lang="zh-CN" altLang="en-US" sz="3200" b="1" dirty="0">
                <a:solidFill>
                  <a:srgbClr val="0000FF"/>
                </a:solidFill>
              </a:rPr>
              <a:t>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755576" y="3068960"/>
            <a:ext cx="777240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</a:rPr>
              <a:t>主题多是借此喻彼，借远喻近，借小喻大，使深奥的道理从简单的故事中体现出来，具有鲜明的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哲理性和讽刺性</a:t>
            </a:r>
            <a:r>
              <a:rPr lang="zh-CN" altLang="en-US" sz="3200" b="1" dirty="0">
                <a:solidFill>
                  <a:srgbClr val="0000FF"/>
                </a:solidFill>
              </a:rPr>
              <a:t>。寓言在创作上常采用</a:t>
            </a:r>
            <a:r>
              <a:rPr lang="zh-CN" altLang="en-US" sz="3200" b="1" dirty="0">
                <a:solidFill>
                  <a:srgbClr val="FF0000"/>
                </a:solidFill>
                <a:ea typeface="华文新魏" pitchFamily="2" charset="-122"/>
              </a:rPr>
              <a:t>夸张和拟人</a:t>
            </a:r>
            <a:r>
              <a:rPr lang="zh-CN" altLang="en-US" sz="3200" b="1" dirty="0">
                <a:solidFill>
                  <a:srgbClr val="0000FF"/>
                </a:solidFill>
              </a:rPr>
              <a:t>等表现手法。</a:t>
            </a:r>
            <a:endParaRPr lang="zh-CN" altLang="en-US" sz="32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/>
      <p:bldP spid="143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4"/>
          <p:cNvSpPr>
            <a:spLocks noChangeArrowheads="1"/>
          </p:cNvSpPr>
          <p:nvPr/>
        </p:nvSpPr>
        <p:spPr bwMode="auto">
          <a:xfrm>
            <a:off x="552450" y="1511300"/>
            <a:ext cx="7677150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4.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如何看待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杞人忧天</a:t>
            </a: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中那个“晓之者”的解释？</a:t>
            </a:r>
            <a:endParaRPr lang="en-US" altLang="zh-CN" sz="25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455614" y="2992967"/>
            <a:ext cx="8377237" cy="1968500"/>
          </a:xfrm>
          <a:prstGeom prst="borderCallout2">
            <a:avLst>
              <a:gd name="adj1" fmla="val 211"/>
              <a:gd name="adj2" fmla="val 15301"/>
              <a:gd name="adj3" fmla="val -22725"/>
              <a:gd name="adj4" fmla="val 15607"/>
              <a:gd name="adj5" fmla="val -41152"/>
              <a:gd name="adj6" fmla="val 19650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寓言中那位好心人对天、地、星、月的解释是不科学的，只能代表当时的认识水平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，</a:t>
            </a:r>
            <a:endParaRPr lang="en-US" altLang="zh-CN" sz="24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但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他那种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关心他人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的精神、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耐心诱导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的做法，还是值得称赞的。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4"/>
          <p:cNvSpPr>
            <a:spLocks noChangeArrowheads="1"/>
          </p:cNvSpPr>
          <p:nvPr/>
        </p:nvSpPr>
        <p:spPr bwMode="auto">
          <a:xfrm>
            <a:off x="600076" y="1310218"/>
            <a:ext cx="7280275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5.</a:t>
            </a:r>
            <a:r>
              <a:rPr lang="zh-CN" altLang="en-US" sz="25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从现在来看，我们要不要“忧天”？</a:t>
            </a:r>
            <a:endParaRPr lang="zh-CN" altLang="en-US" sz="25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712788" y="2305051"/>
            <a:ext cx="7980362" cy="2901949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48"/>
              <a:gd name="adj6" fmla="val 2771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从现在来看，杞人忧天的行为似乎并不能简单地看成傻子行为，从新的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宇宙观、环保观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来说，还是有理由的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。     </a:t>
            </a:r>
            <a:endParaRPr lang="en-US" altLang="zh-CN" sz="24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+mj-ea"/>
                <a:ea typeface="+mj-ea"/>
              </a:rPr>
              <a:t>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+mj-ea"/>
                <a:ea typeface="+mj-ea"/>
              </a:rPr>
              <a:t>比如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大气污染、臭氧层遭到严重破坏、太阳黑子对地球的影响、全球气温升高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等问题就值得我们忧虑。所以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我们要“忧天”</a:t>
            </a: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线形标注 2 1"/>
          <p:cNvSpPr/>
          <p:nvPr/>
        </p:nvSpPr>
        <p:spPr>
          <a:xfrm>
            <a:off x="395536" y="2852936"/>
            <a:ext cx="7978775" cy="1507067"/>
          </a:xfrm>
          <a:prstGeom prst="borderCallout2">
            <a:avLst>
              <a:gd name="adj1" fmla="val 211"/>
              <a:gd name="adj2" fmla="val 15301"/>
              <a:gd name="adj3" fmla="val 384"/>
              <a:gd name="adj4" fmla="val 20402"/>
              <a:gd name="adj5" fmla="val -48"/>
              <a:gd name="adj6" fmla="val 27711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一个因忧虑解除而高兴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，</a:t>
            </a:r>
            <a:endParaRPr lang="en-US" altLang="zh-CN" sz="3200" b="1" dirty="0" smtClean="0">
              <a:solidFill>
                <a:srgbClr val="0000FF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 smtClean="0">
                <a:solidFill>
                  <a:srgbClr val="0000FF"/>
                </a:solidFill>
                <a:latin typeface="+mj-ea"/>
                <a:ea typeface="+mj-ea"/>
              </a:rPr>
              <a:t>     </a:t>
            </a:r>
            <a:r>
              <a:rPr lang="zh-CN" altLang="en-US" sz="3200" b="1" dirty="0" smtClean="0">
                <a:solidFill>
                  <a:srgbClr val="0000FF"/>
                </a:solidFill>
                <a:latin typeface="+mj-ea"/>
                <a:ea typeface="+mj-ea"/>
              </a:rPr>
              <a:t>另</a:t>
            </a:r>
            <a:r>
              <a:rPr lang="zh-CN" altLang="en-US" sz="3200" b="1" dirty="0">
                <a:solidFill>
                  <a:srgbClr val="0000FF"/>
                </a:solidFill>
                <a:latin typeface="+mj-ea"/>
                <a:ea typeface="+mj-ea"/>
              </a:rPr>
              <a:t>一个因帮助他人解除了忧虑而高兴。</a:t>
            </a:r>
            <a:endParaRPr lang="zh-CN" altLang="en-US" sz="3200" b="1" dirty="0">
              <a:solidFill>
                <a:srgbClr val="0000FF"/>
              </a:solidFill>
              <a:latin typeface="+mj-ea"/>
              <a:ea typeface="+mj-ea"/>
            </a:endParaRPr>
          </a:p>
        </p:txBody>
      </p:sp>
      <p:sp>
        <p:nvSpPr>
          <p:cNvPr id="73731" name="矩形 4"/>
          <p:cNvSpPr>
            <a:spLocks noChangeArrowheads="1"/>
          </p:cNvSpPr>
          <p:nvPr/>
        </p:nvSpPr>
        <p:spPr bwMode="auto">
          <a:xfrm>
            <a:off x="657225" y="1771651"/>
            <a:ext cx="7280275" cy="4926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6.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两个人都“舍然大喜”，各自的</a:t>
            </a:r>
            <a:r>
              <a:rPr lang="zh-CN" altLang="en-US" sz="25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原因</a:t>
            </a:r>
            <a:r>
              <a:rPr lang="zh-CN" altLang="en-US" sz="25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是什么？</a:t>
            </a:r>
            <a:endParaRPr lang="zh-CN" altLang="en-US" sz="25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762000" y="762000"/>
            <a:ext cx="7239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anose="02010600030101010101" pitchFamily="49" charset="-122"/>
              </a:rPr>
              <a:t>从现象到本质，揭示故事寓意。</a:t>
            </a:r>
            <a:endParaRPr lang="zh-CN" altLang="en-US" sz="4000" b="1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57200" y="2438400"/>
            <a:ext cx="7848600" cy="14652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/>
                <a:ea typeface="方正瘦金书简体" pitchFamily="65" charset="-122"/>
              </a:rPr>
              <a:t>“</a:t>
            </a:r>
            <a:r>
              <a:rPr lang="zh-CN" altLang="en-US" sz="3600" b="1">
                <a:solidFill>
                  <a:srgbClr val="0000FF"/>
                </a:solidFill>
                <a:latin typeface="方正瘦金书简体" pitchFamily="65" charset="-122"/>
                <a:ea typeface="方正瘦金书简体" pitchFamily="65" charset="-122"/>
              </a:rPr>
              <a:t>杞人忧天</a:t>
            </a:r>
            <a:r>
              <a:rPr lang="zh-CN" altLang="en-US" sz="3600" b="1">
                <a:solidFill>
                  <a:srgbClr val="0000FF"/>
                </a:solidFill>
                <a:latin typeface="Times New Roman" panose="02020603050405020304"/>
                <a:ea typeface="方正瘦金书简体" pitchFamily="65" charset="-122"/>
              </a:rPr>
              <a:t>”</a:t>
            </a:r>
            <a:r>
              <a:rPr lang="zh-CN" altLang="en-US" sz="3600" b="1">
                <a:solidFill>
                  <a:srgbClr val="0000FF"/>
                </a:solidFill>
                <a:latin typeface="方正瘦金书简体" pitchFamily="65" charset="-122"/>
                <a:ea typeface="方正瘦金书简体" pitchFamily="65" charset="-122"/>
              </a:rPr>
              <a:t>：比喻没有根据或不必要</a:t>
            </a:r>
            <a:endParaRPr lang="zh-CN" altLang="en-US" sz="3600" b="1">
              <a:solidFill>
                <a:srgbClr val="0000FF"/>
              </a:solidFill>
              <a:latin typeface="方正瘦金书简体" pitchFamily="65" charset="-122"/>
              <a:ea typeface="方正瘦金书简体" pitchFamily="65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瘦金书简体" pitchFamily="65" charset="-122"/>
                <a:ea typeface="方正瘦金书简体" pitchFamily="65" charset="-122"/>
              </a:rPr>
              <a:t>            的忧虑。</a:t>
            </a:r>
            <a:endParaRPr lang="zh-CN" altLang="en-US" sz="3600" b="1">
              <a:solidFill>
                <a:srgbClr val="0000FF"/>
              </a:solidFill>
              <a:latin typeface="方正瘦金书简体" pitchFamily="65" charset="-122"/>
              <a:ea typeface="方正瘦金书简体" pitchFamily="65" charset="-122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228600" y="4572000"/>
            <a:ext cx="8763000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00FF"/>
                </a:solidFill>
                <a:latin typeface="方正姚体" pitchFamily="2" charset="-122"/>
                <a:ea typeface="方正姚体" pitchFamily="2" charset="-122"/>
              </a:rPr>
              <a:t>本文寓意</a:t>
            </a:r>
            <a:r>
              <a:rPr lang="zh-CN" altLang="en-US" sz="3600" b="1">
                <a:solidFill>
                  <a:srgbClr val="0000FF"/>
                </a:solidFill>
                <a:latin typeface="方正姚体" pitchFamily="2" charset="-122"/>
                <a:ea typeface="方正姚体" pitchFamily="2" charset="-122"/>
              </a:rPr>
              <a:t>：要消除没有根据或不必要的忧虑。讽刺那些胸无大志，患得患失的人。</a:t>
            </a:r>
            <a:endParaRPr lang="zh-CN" altLang="en-US" sz="3600" b="1">
              <a:solidFill>
                <a:srgbClr val="0000FF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 autoUpdateAnimBg="0"/>
      <p:bldP spid="9220" grpId="0" bldLvl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3"/>
          <p:cNvGrpSpPr/>
          <p:nvPr/>
        </p:nvGrpSpPr>
        <p:grpSpPr bwMode="auto">
          <a:xfrm>
            <a:off x="257175" y="351367"/>
            <a:ext cx="2062163" cy="726017"/>
            <a:chOff x="1438698" y="982657"/>
            <a:chExt cx="2498303" cy="616461"/>
          </a:xfrm>
        </p:grpSpPr>
        <p:pic>
          <p:nvPicPr>
            <p:cNvPr id="74756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4757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深入探究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7175" y="2017184"/>
            <a:ext cx="8747125" cy="29238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24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《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杞人忧天</a:t>
            </a:r>
            <a:r>
              <a:rPr lang="en-US" altLang="zh-CN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这则寓言对我们有什么启发？</a:t>
            </a:r>
            <a:endParaRPr lang="en-US" altLang="zh-CN" sz="24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24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示例：“天下本无事，庸人自扰之。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”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2400"/>
              </a:spcBef>
            </a:pP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我们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决不做“现代的杞人”，要胸怀大志，心境开阔，认真学习科学知识，为了实现远大的理想，把整个身心投入到学习和工作中去。</a:t>
            </a:r>
            <a:endParaRPr lang="en-US" altLang="zh-CN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5250" y="152401"/>
            <a:ext cx="3257550" cy="912284"/>
          </a:xfrm>
          <a:prstGeom prst="roundRect">
            <a:avLst/>
          </a:prstGeom>
          <a:solidFill>
            <a:srgbClr val="CCFF99"/>
          </a:solidFill>
          <a:ln w="15875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2800" b="1" dirty="0">
                <a:latin typeface="+mj-ea"/>
                <a:ea typeface="+mj-ea"/>
              </a:rPr>
              <a:t>课后习题参考答案</a:t>
            </a:r>
            <a:endParaRPr lang="zh-CN" altLang="en-US" sz="2800" b="1" dirty="0"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50838" y="1221317"/>
            <a:ext cx="8564562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一、阅读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赫耳墨斯和雕像者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》《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蚊子和狮子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，联系自己的生活经验，说说其中蕴含着怎样的道理。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0838" y="2567518"/>
            <a:ext cx="8564562" cy="28284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《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赫耳墨斯和雕像者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通过天神赫耳墨斯自命不凡、主观臆断而在事实面前碰壁的故事，以神喻人，讽刺和批评了那些爱慕虚荣、妄自尊大的人。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《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蚊子和狮子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写蚊子在狮子面前夸口，终于战胜狮子，正当它得意忘形时却被蜘蛛吃掉了。讽刺了那些能够战胜强敌却因得意反被弱者战胜的人。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90513" y="1231901"/>
            <a:ext cx="8564562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二、从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穿井得一人</a:t>
            </a:r>
            <a:r>
              <a:rPr lang="en-US" altLang="zh-CN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中，你获得了怎样的启示？生活中为获得真知真见，避免道听途说，应该怎么做？与同学讨论一下。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90513" y="2834217"/>
            <a:ext cx="8678862" cy="201901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启示：凡事总要调查研究，才能弄清真相。切不可轻信流言，以讹传讹，造成视听混乱。</a:t>
            </a:r>
            <a:endParaRPr lang="en-US" altLang="zh-CN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做法：（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）避免盲从，不人云亦云，以讹传讹；（</a:t>
            </a:r>
            <a:r>
              <a:rPr lang="en-US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）重视调查研究，凡事要动脑筋想一想，多加分析，力辨真伪。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文本框 24"/>
          <p:cNvSpPr txBox="1">
            <a:spLocks noChangeArrowheads="1"/>
          </p:cNvSpPr>
          <p:nvPr/>
        </p:nvSpPr>
        <p:spPr bwMode="auto">
          <a:xfrm>
            <a:off x="396171" y="153144"/>
            <a:ext cx="3528392" cy="640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练习处理：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23838" y="1231900"/>
            <a:ext cx="8564562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三、人们常用“杞人忧天”讽刺那些不必要的担忧，也有人认为其中传达出强烈的忧患意识。你同意哪一种理解呢？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3839" y="2726267"/>
            <a:ext cx="8643937" cy="18651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示例：我同意第二种理解。忧国忧民，匹夫有责。人类进入新世纪，中华民族又一次迎来了科学的春天，为了不辜负这千载难逢的历史机遇，挽救日趋严重的生态危机，早日步入小康社会，每一位中华儿女都义不容辞地该忧地忧天了。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4505325" y="1482303"/>
            <a:ext cx="139065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听到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510031" y="2789555"/>
            <a:ext cx="1389063" cy="749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6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讲述</a:t>
            </a:r>
            <a:endParaRPr lang="zh-CN" altLang="en-US" sz="36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37175" y="3376295"/>
            <a:ext cx="1811338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无，没有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587365" y="3979545"/>
            <a:ext cx="2199005" cy="603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伤害，受伤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226435" y="4663440"/>
            <a:ext cx="2360930" cy="676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20000"/>
              </a:lnSpc>
              <a:spcBef>
                <a:spcPts val="1200"/>
              </a:spcBef>
            </a:pP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为什么</a:t>
            </a:r>
            <a:endParaRPr lang="zh-CN" altLang="en-US" sz="32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-67310" y="977900"/>
            <a:ext cx="8328025" cy="4210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ts val="120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四、解释下列句中加点的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词。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1.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有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闻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而传之者</a:t>
            </a:r>
            <a:r>
              <a:rPr lang="en-US" altLang="zh-CN" sz="2800" b="1" dirty="0" smtClean="0">
                <a:latin typeface="+mn-ea"/>
                <a:ea typeface="+mn-ea"/>
              </a:rPr>
              <a:t>……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2.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国人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道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之，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闻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之于宋君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endParaRPr lang="en-US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3.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天，积气耳，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处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气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4.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只使坠，亦不能有所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中伤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5.</a:t>
            </a:r>
            <a:r>
              <a: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奈何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忧其坏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？</a:t>
            </a:r>
            <a:endParaRPr lang="zh-CN" altLang="en-US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73070" y="2789555"/>
            <a:ext cx="5688965" cy="586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900"/>
              </a:lnSpc>
            </a:pPr>
            <a:r>
              <a:rPr lang="zh-CN" altLang="en-US" sz="28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知道、听说，这里是“使知道”。</a:t>
            </a:r>
            <a:endParaRPr lang="zh-CN" altLang="en-US" sz="2800" b="1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标题 1"/>
          <p:cNvSpPr txBox="1"/>
          <p:nvPr/>
        </p:nvSpPr>
        <p:spPr bwMode="auto">
          <a:xfrm>
            <a:off x="269875" y="2161118"/>
            <a:ext cx="4159250" cy="168063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/>
          <a:lstStyle/>
          <a:p>
            <a:pPr algn="ctr" eaLnBrk="1" hangingPunct="1"/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杞人忧天</a:t>
            </a:r>
            <a:endParaRPr lang="en-US" altLang="zh-CN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algn="ctr" eaLnBrk="1" hangingPunct="1"/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列子</a:t>
            </a:r>
            <a:r>
              <a:rPr lang="en-US" altLang="zh-CN" sz="4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endParaRPr lang="zh-CN" altLang="en-US" sz="4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55299" name="图片 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02114" y="615951"/>
            <a:ext cx="3457575" cy="560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24"/>
          <p:cNvSpPr txBox="1">
            <a:spLocks noChangeArrowheads="1"/>
          </p:cNvSpPr>
          <p:nvPr/>
        </p:nvSpPr>
        <p:spPr bwMode="auto">
          <a:xfrm>
            <a:off x="446336" y="4725144"/>
            <a:ext cx="35283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制作  南港先生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57348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349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背景链接</a:t>
              </a:r>
              <a:endParaRPr lang="zh-CN" altLang="en-US" sz="2800" b="1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7038" y="2114551"/>
            <a:ext cx="8389937" cy="27161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杞人忧天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选自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列子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天瑞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列子集释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，中华书局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2007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年版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），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eaLnBrk="1" hangingPunct="1">
              <a:lnSpc>
                <a:spcPct val="130000"/>
              </a:lnSpc>
              <a:spcBef>
                <a:spcPts val="1200"/>
              </a:spcBef>
            </a:pPr>
            <a:r>
              <a:rPr lang="en-US" altLang="zh-CN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讲述</a:t>
            </a:r>
            <a:r>
              <a:rPr lang="zh-CN" altLang="en-US" sz="32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了一个杞人无事忧天坠地崩的故事，讽刺那些没有意义的担忧。</a:t>
            </a:r>
            <a:endParaRPr lang="zh-CN" altLang="en-US" sz="32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23528" y="1143000"/>
            <a:ext cx="849694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 </a:t>
            </a:r>
            <a:r>
              <a:rPr lang="zh-CN" altLang="en-US" sz="3200" b="1" dirty="0"/>
              <a:t>列子，</a:t>
            </a:r>
            <a:r>
              <a:rPr lang="zh-CN" altLang="en-US" sz="3200" b="1" dirty="0">
                <a:solidFill>
                  <a:srgbClr val="0000FF"/>
                </a:solidFill>
              </a:rPr>
              <a:t>名寇，又名御寇</a:t>
            </a:r>
            <a:r>
              <a:rPr lang="zh-CN" altLang="en-US" sz="3200" b="1" dirty="0"/>
              <a:t>，郑国人，战国前期</a:t>
            </a:r>
            <a:r>
              <a:rPr lang="zh-CN" altLang="en-US" sz="3200" b="1" dirty="0">
                <a:solidFill>
                  <a:srgbClr val="0000FF"/>
                </a:solidFill>
              </a:rPr>
              <a:t>道家代表人物</a:t>
            </a:r>
            <a:r>
              <a:rPr lang="zh-CN" altLang="en-US" sz="3200" b="1" dirty="0"/>
              <a:t>之一，与郑缪公同时。一说与郑顷公同时。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庄子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中有许多关于他的传说。</a:t>
            </a:r>
            <a:endParaRPr lang="zh-CN" altLang="en-US" sz="3200" b="1" dirty="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9552" y="2826127"/>
            <a:ext cx="8136904" cy="30469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 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列子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是</a:t>
            </a:r>
            <a:r>
              <a:rPr lang="zh-CN" altLang="en-US" sz="3200" b="1" dirty="0">
                <a:solidFill>
                  <a:srgbClr val="0000FF"/>
                </a:solidFill>
              </a:rPr>
              <a:t>道教经典之一</a:t>
            </a:r>
            <a:r>
              <a:rPr lang="zh-CN" altLang="en-US" sz="3200" b="1" dirty="0"/>
              <a:t>，其学说本于黄帝、老子，主张</a:t>
            </a:r>
            <a:r>
              <a:rPr lang="zh-CN" altLang="en-US" sz="3200" b="1" dirty="0">
                <a:solidFill>
                  <a:srgbClr val="0000FF"/>
                </a:solidFill>
              </a:rPr>
              <a:t>清净无为</a:t>
            </a:r>
            <a:r>
              <a:rPr lang="zh-CN" altLang="en-US" sz="3200" b="1" dirty="0"/>
              <a:t>。</a:t>
            </a:r>
            <a:r>
              <a:rPr lang="zh-CN" altLang="en-US" sz="3200" b="1" dirty="0">
                <a:solidFill>
                  <a:srgbClr val="FF0066"/>
                </a:solidFill>
              </a:rPr>
              <a:t>里面保存了不少先秦时代的</a:t>
            </a:r>
            <a:r>
              <a:rPr lang="zh-CN" altLang="en-US" sz="3200" b="1" dirty="0">
                <a:solidFill>
                  <a:srgbClr val="00B050"/>
                </a:solidFill>
              </a:rPr>
              <a:t>寓言故事和神话传说</a:t>
            </a:r>
            <a:r>
              <a:rPr lang="zh-CN" altLang="en-US" sz="3200" b="1" dirty="0" smtClean="0"/>
              <a:t>。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 内有很多脍炙人口而又有教育意义的故事，如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《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儿童辩日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》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、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《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歧路亡羊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》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、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《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杞人忧天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》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、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《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愚公移山</a:t>
            </a:r>
            <a:r>
              <a:rPr kumimoji="1" lang="en-US" altLang="zh-CN" sz="3200" b="1" dirty="0" smtClean="0">
                <a:solidFill>
                  <a:srgbClr val="3366FF"/>
                </a:solidFill>
              </a:rPr>
              <a:t>》</a:t>
            </a:r>
            <a:r>
              <a:rPr kumimoji="1" lang="zh-CN" altLang="en-US" sz="3200" b="1" dirty="0" smtClean="0">
                <a:solidFill>
                  <a:srgbClr val="3366FF"/>
                </a:solidFill>
              </a:rPr>
              <a:t>等，都是很有价值的文学遗产。</a:t>
            </a:r>
            <a:endParaRPr lang="zh-CN" altLang="en-US" sz="3200" b="1" dirty="0"/>
          </a:p>
        </p:txBody>
      </p:sp>
      <p:sp>
        <p:nvSpPr>
          <p:cNvPr id="5" name="文本框 24"/>
          <p:cNvSpPr txBox="1">
            <a:spLocks noChangeArrowheads="1"/>
          </p:cNvSpPr>
          <p:nvPr/>
        </p:nvSpPr>
        <p:spPr bwMode="auto">
          <a:xfrm>
            <a:off x="755576" y="260648"/>
            <a:ext cx="352839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作者及作品</a:t>
            </a:r>
            <a:endParaRPr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 bwMode="auto">
          <a:xfrm>
            <a:off x="184150" y="351367"/>
            <a:ext cx="2062163" cy="726017"/>
            <a:chOff x="1438698" y="982657"/>
            <a:chExt cx="2498303" cy="616461"/>
          </a:xfrm>
        </p:grpSpPr>
        <p:pic>
          <p:nvPicPr>
            <p:cNvPr id="3" name="图片 1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42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字词释义</a:t>
              </a:r>
              <a:endParaRPr lang="zh-CN" altLang="en-US" sz="2800" b="1" dirty="0">
                <a:solidFill>
                  <a:srgbClr val="0070C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51520" y="2204864"/>
            <a:ext cx="84241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杞国有人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忧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天地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崩坠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身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亡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寄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废寝食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者。</a:t>
            </a:r>
            <a:endParaRPr lang="zh-CN" altLang="en-US" sz="3200" dirty="0"/>
          </a:p>
        </p:txBody>
      </p:sp>
      <p:sp>
        <p:nvSpPr>
          <p:cNvPr id="6" name="圆角矩形标注 5"/>
          <p:cNvSpPr/>
          <p:nvPr/>
        </p:nvSpPr>
        <p:spPr>
          <a:xfrm>
            <a:off x="257478" y="1196370"/>
            <a:ext cx="1346448" cy="612648"/>
          </a:xfrm>
          <a:prstGeom prst="wedgeRoundRectCallout">
            <a:avLst>
              <a:gd name="adj1" fmla="val 83113"/>
              <a:gd name="adj2" fmla="val 14433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害怕</a:t>
            </a:r>
            <a:endParaRPr lang="zh-CN" altLang="en-US" sz="3200" b="1" dirty="0"/>
          </a:p>
        </p:txBody>
      </p:sp>
      <p:sp>
        <p:nvSpPr>
          <p:cNvPr id="7" name="圆角矩形标注 6"/>
          <p:cNvSpPr/>
          <p:nvPr/>
        </p:nvSpPr>
        <p:spPr>
          <a:xfrm>
            <a:off x="1771804" y="1052230"/>
            <a:ext cx="1296144" cy="900680"/>
          </a:xfrm>
          <a:prstGeom prst="wedgeRoundRectCallout">
            <a:avLst>
              <a:gd name="adj1" fmla="val 92994"/>
              <a:gd name="adj2" fmla="val 10171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崩塌坠落</a:t>
            </a:r>
            <a:endParaRPr lang="zh-CN" altLang="en-US" sz="3200" b="1" dirty="0"/>
          </a:p>
        </p:txBody>
      </p:sp>
      <p:sp>
        <p:nvSpPr>
          <p:cNvPr id="8" name="圆角矩形标注 7"/>
          <p:cNvSpPr/>
          <p:nvPr/>
        </p:nvSpPr>
        <p:spPr>
          <a:xfrm>
            <a:off x="6411461" y="645453"/>
            <a:ext cx="2592288" cy="1044696"/>
          </a:xfrm>
          <a:prstGeom prst="wedgeRoundRectCallout">
            <a:avLst>
              <a:gd name="adj1" fmla="val -8523"/>
              <a:gd name="adj2" fmla="val 11809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睡不着觉，吃不下饭</a:t>
            </a:r>
            <a:endParaRPr lang="zh-CN" altLang="en-US" sz="3200" b="1" dirty="0"/>
          </a:p>
        </p:txBody>
      </p:sp>
      <p:sp>
        <p:nvSpPr>
          <p:cNvPr id="9" name="矩形 8"/>
          <p:cNvSpPr/>
          <p:nvPr/>
        </p:nvSpPr>
        <p:spPr>
          <a:xfrm>
            <a:off x="827584" y="2967335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杞国有一个人担心天会崩塌坠落，自己没有什么地方可以依托，（因此）睡不着觉，吃不下饭。</a:t>
            </a:r>
            <a:endParaRPr lang="zh-CN" altLang="en-US" sz="3200" dirty="0"/>
          </a:p>
        </p:txBody>
      </p:sp>
      <p:sp>
        <p:nvSpPr>
          <p:cNvPr id="10" name="圆角矩形标注 9"/>
          <p:cNvSpPr/>
          <p:nvPr/>
        </p:nvSpPr>
        <p:spPr>
          <a:xfrm>
            <a:off x="3353435" y="882015"/>
            <a:ext cx="1308100" cy="815340"/>
          </a:xfrm>
          <a:prstGeom prst="wedgeRoundRectCallout">
            <a:avLst>
              <a:gd name="adj1" fmla="val 44271"/>
              <a:gd name="adj2" fmla="val 16066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身体，自身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4389120" y="882015"/>
            <a:ext cx="1295400" cy="927100"/>
          </a:xfrm>
          <a:prstGeom prst="wedgeRoundRectCallout">
            <a:avLst>
              <a:gd name="adj1" fmla="val -1225"/>
              <a:gd name="adj2" fmla="val 12595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无，没有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5271770" y="138430"/>
            <a:ext cx="1271270" cy="1163320"/>
          </a:xfrm>
          <a:prstGeom prst="wedgeRoundRectCallout">
            <a:avLst>
              <a:gd name="adj1" fmla="val -1848"/>
              <a:gd name="adj2" fmla="val 15201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</a:rPr>
              <a:t>依托，依附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3" name="文本框 24"/>
          <p:cNvSpPr txBox="1">
            <a:spLocks noChangeArrowheads="1"/>
          </p:cNvSpPr>
          <p:nvPr/>
        </p:nvSpPr>
        <p:spPr bwMode="auto">
          <a:xfrm>
            <a:off x="395605" y="4725035"/>
            <a:ext cx="6638925" cy="118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交代故事的起因。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eaLnBrk="1" hangingPunct="1"/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废寝食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体现其忧虑之深。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bldLvl="0" animBg="1"/>
      <p:bldP spid="11" grpId="0" bldLvl="0" animBg="1"/>
      <p:bldP spid="12" grpId="0" bldLvl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59632" y="2204864"/>
            <a:ext cx="59522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又有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忧彼之所忧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者，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因</a:t>
            </a:r>
            <a:r>
              <a:rPr lang="zh-CN" altLang="en-US" sz="3200" b="1" dirty="0" smtClean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往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晓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之，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755576" y="692696"/>
            <a:ext cx="2592288" cy="1044696"/>
          </a:xfrm>
          <a:prstGeom prst="wedgeRoundRectCallout">
            <a:avLst>
              <a:gd name="adj1" fmla="val 52079"/>
              <a:gd name="adj2" fmla="val 11705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为他的忧虑而担心。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3707651" y="1052736"/>
            <a:ext cx="1296144" cy="612648"/>
          </a:xfrm>
          <a:prstGeom prst="wedgeRoundRectCallout">
            <a:avLst>
              <a:gd name="adj1" fmla="val 63433"/>
              <a:gd name="adj2" fmla="val 1676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CC"/>
                </a:solidFill>
              </a:rPr>
              <a:t>于是</a:t>
            </a:r>
            <a:endParaRPr lang="zh-CN" altLang="en-US" sz="3200" b="1" dirty="0"/>
          </a:p>
        </p:txBody>
      </p:sp>
      <p:sp>
        <p:nvSpPr>
          <p:cNvPr id="5" name="矩形 4"/>
          <p:cNvSpPr/>
          <p:nvPr/>
        </p:nvSpPr>
        <p:spPr>
          <a:xfrm>
            <a:off x="1331640" y="3573016"/>
            <a:ext cx="57438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CC"/>
                </a:solidFill>
              </a:rPr>
              <a:t>有一个担心他（身体）的人</a:t>
            </a:r>
            <a:endParaRPr lang="en-US" altLang="zh-CN" sz="3600" b="1" dirty="0" smtClean="0">
              <a:solidFill>
                <a:srgbClr val="0000CC"/>
              </a:solidFill>
            </a:endParaRPr>
          </a:p>
          <a:p>
            <a:r>
              <a:rPr lang="zh-CN" altLang="en-US" sz="3600" b="1" dirty="0" smtClean="0">
                <a:solidFill>
                  <a:srgbClr val="0000CC"/>
                </a:solidFill>
              </a:rPr>
              <a:t>于是前去开导他，</a:t>
            </a:r>
            <a:endParaRPr lang="zh-CN" altLang="en-US" sz="3600" dirty="0"/>
          </a:p>
        </p:txBody>
      </p:sp>
      <p:sp>
        <p:nvSpPr>
          <p:cNvPr id="6" name="圆角矩形标注 5"/>
          <p:cNvSpPr/>
          <p:nvPr/>
        </p:nvSpPr>
        <p:spPr>
          <a:xfrm>
            <a:off x="6588224" y="1052736"/>
            <a:ext cx="1656184" cy="1044696"/>
          </a:xfrm>
          <a:prstGeom prst="wedgeRoundRectCallout">
            <a:avLst>
              <a:gd name="adj1" fmla="val -78545"/>
              <a:gd name="adj2" fmla="val 8911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告知，开导</a:t>
            </a:r>
            <a:endParaRPr lang="zh-CN" altLang="en-US" sz="3200" b="1" dirty="0"/>
          </a:p>
        </p:txBody>
      </p:sp>
      <p:sp>
        <p:nvSpPr>
          <p:cNvPr id="7" name="圆角矩形标注 6"/>
          <p:cNvSpPr/>
          <p:nvPr/>
        </p:nvSpPr>
        <p:spPr>
          <a:xfrm>
            <a:off x="5004048" y="1124744"/>
            <a:ext cx="1296144" cy="612648"/>
          </a:xfrm>
          <a:prstGeom prst="wedgeRoundRectCallout">
            <a:avLst>
              <a:gd name="adj1" fmla="val -1317"/>
              <a:gd name="adj2" fmla="val 14722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99"/>
                </a:solidFill>
              </a:rPr>
              <a:t>前往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7" grpId="1" animBg="1"/>
      <p:bldP spid="6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124744"/>
            <a:ext cx="792088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曰：“天，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积气</a:t>
            </a:r>
            <a:r>
              <a:rPr lang="zh-CN" altLang="en-US" sz="3200" b="1" dirty="0" smtClean="0">
                <a:solidFill>
                  <a:srgbClr val="00B05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耳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，亡处亡气。</a:t>
            </a:r>
            <a:r>
              <a:rPr lang="zh-CN" altLang="en-US" sz="3200" b="1" dirty="0" smtClean="0">
                <a:solidFill>
                  <a:srgbClr val="92D05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若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屈伸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呼</a:t>
            </a:r>
            <a:endParaRPr lang="en-US" altLang="zh-CN" sz="32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32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en-US" altLang="zh-CN" sz="3200" b="1" dirty="0" smtClean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吸，终日在天中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行止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奈何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忧崩坠乎？”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467544" y="0"/>
            <a:ext cx="2304256" cy="612648"/>
          </a:xfrm>
          <a:prstGeom prst="wedgeRoundRectCallout">
            <a:avLst>
              <a:gd name="adj1" fmla="val 63433"/>
              <a:gd name="adj2" fmla="val 16766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聚积的气体</a:t>
            </a:r>
            <a:endParaRPr lang="zh-CN" altLang="en-US" sz="3200" b="1" dirty="0"/>
          </a:p>
        </p:txBody>
      </p:sp>
      <p:sp>
        <p:nvSpPr>
          <p:cNvPr id="4" name="圆角矩形标注 3"/>
          <p:cNvSpPr/>
          <p:nvPr/>
        </p:nvSpPr>
        <p:spPr>
          <a:xfrm>
            <a:off x="3491880" y="163875"/>
            <a:ext cx="1296144" cy="612648"/>
          </a:xfrm>
          <a:prstGeom prst="wedgeRoundRectCallout">
            <a:avLst>
              <a:gd name="adj1" fmla="val -22577"/>
              <a:gd name="adj2" fmla="val 13495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B050"/>
                </a:solidFill>
              </a:rPr>
              <a:t>罢了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6707475" y="353611"/>
            <a:ext cx="2016224" cy="792088"/>
          </a:xfrm>
          <a:prstGeom prst="wedgeRoundRectCallout">
            <a:avLst>
              <a:gd name="adj1" fmla="val -30308"/>
              <a:gd name="adj2" fmla="val 10163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（四肢）</a:t>
            </a:r>
            <a:r>
              <a:rPr lang="zh-CN" altLang="en-US" sz="3200" b="1" dirty="0" smtClean="0">
                <a:solidFill>
                  <a:srgbClr val="00B050"/>
                </a:solidFill>
                <a:latin typeface="宋体" panose="02010600030101010101" pitchFamily="2" charset="-122"/>
              </a:rPr>
              <a:t>弯曲伸展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2051720" y="1772816"/>
            <a:ext cx="1440160" cy="756664"/>
          </a:xfrm>
          <a:prstGeom prst="wedgeRoundRectCallout">
            <a:avLst>
              <a:gd name="adj1" fmla="val 93392"/>
              <a:gd name="adj2" fmla="val 8179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行动，活动</a:t>
            </a:r>
            <a:endParaRPr lang="zh-CN" altLang="en-US" sz="3200" b="1" dirty="0"/>
          </a:p>
        </p:txBody>
      </p:sp>
      <p:sp>
        <p:nvSpPr>
          <p:cNvPr id="7" name="圆角矩形标注 6"/>
          <p:cNvSpPr/>
          <p:nvPr/>
        </p:nvSpPr>
        <p:spPr>
          <a:xfrm>
            <a:off x="3995936" y="1556792"/>
            <a:ext cx="2088232" cy="828672"/>
          </a:xfrm>
          <a:prstGeom prst="wedgeRoundRectCallout">
            <a:avLst>
              <a:gd name="adj1" fmla="val 5815"/>
              <a:gd name="adj2" fmla="val 114683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为何，为什么</a:t>
            </a:r>
            <a:endParaRPr lang="zh-CN" altLang="en-US" sz="3200" b="1" dirty="0"/>
          </a:p>
        </p:txBody>
      </p:sp>
      <p:sp>
        <p:nvSpPr>
          <p:cNvPr id="8" name="矩形 7"/>
          <p:cNvSpPr/>
          <p:nvPr/>
        </p:nvSpPr>
        <p:spPr>
          <a:xfrm>
            <a:off x="683260" y="3743960"/>
            <a:ext cx="7533640" cy="137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00CC"/>
                </a:solidFill>
              </a:rPr>
              <a:t>说：“天，是聚积在一起的气体，到处都有气体。就像是四肢弯曲伸展和自由呼吸，整天在空气中活动，为什么还担心它会崩坠呢？”</a:t>
            </a:r>
            <a:endParaRPr lang="zh-CN" altLang="en-US" sz="2800" dirty="0"/>
          </a:p>
        </p:txBody>
      </p:sp>
      <p:sp>
        <p:nvSpPr>
          <p:cNvPr id="9" name="圆角矩形标注 8"/>
          <p:cNvSpPr/>
          <p:nvPr/>
        </p:nvSpPr>
        <p:spPr>
          <a:xfrm>
            <a:off x="5436235" y="353695"/>
            <a:ext cx="1031875" cy="512445"/>
          </a:xfrm>
          <a:prstGeom prst="wedgeRoundRectCallout">
            <a:avLst>
              <a:gd name="adj1" fmla="val 68338"/>
              <a:gd name="adj2" fmla="val 16313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 dirty="0">
                <a:solidFill>
                  <a:srgbClr val="00B050"/>
                </a:solidFill>
              </a:rPr>
              <a:t>你</a:t>
            </a:r>
            <a:endParaRPr lang="zh-CN" altLang="en-US" sz="32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5" grpId="0" animBg="1"/>
      <p:bldP spid="6" grpId="0" animBg="1"/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556792"/>
            <a:ext cx="84249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其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人曰：“天果积气，日月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星宿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，不当坠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耶</a:t>
            </a:r>
            <a:r>
              <a:rPr lang="zh-CN" altLang="en-US" sz="32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？”</a:t>
            </a:r>
            <a:endParaRPr lang="zh-CN" altLang="en-US" sz="3200" dirty="0"/>
          </a:p>
        </p:txBody>
      </p:sp>
      <p:sp>
        <p:nvSpPr>
          <p:cNvPr id="3" name="圆角矩形标注 2"/>
          <p:cNvSpPr/>
          <p:nvPr/>
        </p:nvSpPr>
        <p:spPr>
          <a:xfrm>
            <a:off x="514787" y="476672"/>
            <a:ext cx="1346448" cy="612648"/>
          </a:xfrm>
          <a:prstGeom prst="wedgeRoundRectCallout">
            <a:avLst>
              <a:gd name="adj1" fmla="val -41781"/>
              <a:gd name="adj2" fmla="val 16268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000099"/>
                </a:solidFill>
              </a:rPr>
              <a:t>那个</a:t>
            </a:r>
            <a:endParaRPr lang="zh-CN" altLang="en-US" sz="3200" b="1" dirty="0">
              <a:solidFill>
                <a:srgbClr val="000099"/>
              </a:solidFill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7452320" y="476672"/>
            <a:ext cx="1346448" cy="612648"/>
          </a:xfrm>
          <a:prstGeom prst="wedgeRoundRectCallout">
            <a:avLst>
              <a:gd name="adj1" fmla="val -26896"/>
              <a:gd name="adj2" fmla="val 174951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</a:rPr>
              <a:t>呢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79712" y="332656"/>
            <a:ext cx="5220072" cy="1080120"/>
          </a:xfrm>
          <a:prstGeom prst="wedgeRoundRectCallout">
            <a:avLst>
              <a:gd name="adj1" fmla="val 22653"/>
              <a:gd name="adj2" fmla="val 77295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星辰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。宿，我国古代天文学家把某些星的集合体叫宿</a:t>
            </a:r>
            <a:endParaRPr lang="zh-CN" altLang="en-US" sz="3200" b="1" dirty="0"/>
          </a:p>
        </p:txBody>
      </p:sp>
      <p:sp>
        <p:nvSpPr>
          <p:cNvPr id="6" name="矩形 5"/>
          <p:cNvSpPr/>
          <p:nvPr/>
        </p:nvSpPr>
        <p:spPr>
          <a:xfrm>
            <a:off x="1083310" y="2807970"/>
            <a:ext cx="7269480" cy="106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CC"/>
                </a:solidFill>
              </a:rPr>
              <a:t>这个人说：“天果真是聚积在一起的气体，那么日月星辰就不应当坠落了吗？”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4" grpId="0" animBg="1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2978</Words>
  <Application>WPS 演示</Application>
  <PresentationFormat>全屏显示(4:3)</PresentationFormat>
  <Paragraphs>270</Paragraphs>
  <Slides>28</Slides>
  <Notes>2</Notes>
  <HiddenSlides>0</HiddenSlides>
  <MMClips>4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2" baseType="lpstr">
      <vt:lpstr>Arial</vt:lpstr>
      <vt:lpstr>宋体</vt:lpstr>
      <vt:lpstr>Wingdings</vt:lpstr>
      <vt:lpstr>隶书</vt:lpstr>
      <vt:lpstr>华文新魏</vt:lpstr>
      <vt:lpstr>楷体_GB2312</vt:lpstr>
      <vt:lpstr>黑体</vt:lpstr>
      <vt:lpstr>Calibri</vt:lpstr>
      <vt:lpstr>微软雅黑</vt:lpstr>
      <vt:lpstr>Times New Roman</vt:lpstr>
      <vt:lpstr>Times New Roman</vt:lpstr>
      <vt:lpstr>方正瘦金书简体</vt:lpstr>
      <vt:lpstr>方正姚体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Administrator</cp:lastModifiedBy>
  <cp:revision>15</cp:revision>
  <dcterms:created xsi:type="dcterms:W3CDTF">2016-12-14T12:51:00Z</dcterms:created>
  <dcterms:modified xsi:type="dcterms:W3CDTF">2016-12-19T08:40:16Z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