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58" r:id="rId4"/>
    <p:sldId id="257" r:id="rId5"/>
    <p:sldId id="259" r:id="rId6"/>
    <p:sldId id="266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0C1"/>
    <a:srgbClr val="264378"/>
    <a:srgbClr val="F7F7F7"/>
    <a:srgbClr val="4472C4"/>
    <a:srgbClr val="1C3158"/>
    <a:srgbClr val="FFFFFF"/>
    <a:srgbClr val="E6E6E6"/>
    <a:srgbClr val="244072"/>
    <a:srgbClr val="1D32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43351-7209-483B-BF5D-E94A5BC91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E25BF-62D9-4525-85AE-F7FFF96230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5400000">
            <a:off x="-869950" y="869950"/>
            <a:ext cx="6858000" cy="5118100"/>
          </a:xfrm>
          <a:custGeom>
            <a:avLst/>
            <a:gdLst>
              <a:gd name="connsiteX0" fmla="*/ 0 w 6858000"/>
              <a:gd name="connsiteY0" fmla="*/ 5118100 h 5118100"/>
              <a:gd name="connsiteX1" fmla="*/ 0 w 6858000"/>
              <a:gd name="connsiteY1" fmla="*/ 0 h 5118100"/>
              <a:gd name="connsiteX2" fmla="*/ 3057431 w 6858000"/>
              <a:gd name="connsiteY2" fmla="*/ 0 h 5118100"/>
              <a:gd name="connsiteX3" fmla="*/ 6858000 w 6858000"/>
              <a:gd name="connsiteY3" fmla="*/ 5118100 h 511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5118100">
                <a:moveTo>
                  <a:pt x="0" y="5118100"/>
                </a:moveTo>
                <a:lnTo>
                  <a:pt x="0" y="0"/>
                </a:lnTo>
                <a:lnTo>
                  <a:pt x="3057431" y="0"/>
                </a:lnTo>
                <a:lnTo>
                  <a:pt x="6858000" y="5118100"/>
                </a:lnTo>
                <a:close/>
              </a:path>
            </a:pathLst>
          </a:cu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43324" y="2474024"/>
            <a:ext cx="453282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任意多边形: 形状 17"/>
          <p:cNvSpPr/>
          <p:nvPr/>
        </p:nvSpPr>
        <p:spPr>
          <a:xfrm rot="16200000">
            <a:off x="3119884" y="-2214116"/>
            <a:ext cx="6858000" cy="11286232"/>
          </a:xfrm>
          <a:custGeom>
            <a:avLst/>
            <a:gdLst>
              <a:gd name="connsiteX0" fmla="*/ 6858000 w 6858000"/>
              <a:gd name="connsiteY0" fmla="*/ 4808630 h 11286232"/>
              <a:gd name="connsiteX1" fmla="*/ 6858000 w 6858000"/>
              <a:gd name="connsiteY1" fmla="*/ 8907137 h 11286232"/>
              <a:gd name="connsiteX2" fmla="*/ 6858000 w 6858000"/>
              <a:gd name="connsiteY2" fmla="*/ 8917928 h 11286232"/>
              <a:gd name="connsiteX3" fmla="*/ 6858000 w 6858000"/>
              <a:gd name="connsiteY3" fmla="*/ 9126630 h 11286232"/>
              <a:gd name="connsiteX4" fmla="*/ 6858000 w 6858000"/>
              <a:gd name="connsiteY4" fmla="*/ 11286232 h 11286232"/>
              <a:gd name="connsiteX5" fmla="*/ 0 w 6858000"/>
              <a:gd name="connsiteY5" fmla="*/ 11286232 h 11286232"/>
              <a:gd name="connsiteX6" fmla="*/ 0 w 6858000"/>
              <a:gd name="connsiteY6" fmla="*/ 8917928 h 11286232"/>
              <a:gd name="connsiteX7" fmla="*/ 0 w 6858000"/>
              <a:gd name="connsiteY7" fmla="*/ 8907137 h 11286232"/>
              <a:gd name="connsiteX8" fmla="*/ 0 w 6858000"/>
              <a:gd name="connsiteY8" fmla="*/ 0 h 11286232"/>
              <a:gd name="connsiteX9" fmla="*/ 3697897 w 6858000"/>
              <a:gd name="connsiteY9" fmla="*/ 4808630 h 1128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1286232">
                <a:moveTo>
                  <a:pt x="6858000" y="4808630"/>
                </a:moveTo>
                <a:lnTo>
                  <a:pt x="6858000" y="8907137"/>
                </a:lnTo>
                <a:lnTo>
                  <a:pt x="6858000" y="8917928"/>
                </a:lnTo>
                <a:lnTo>
                  <a:pt x="6858000" y="9126630"/>
                </a:lnTo>
                <a:lnTo>
                  <a:pt x="6858000" y="11286232"/>
                </a:lnTo>
                <a:lnTo>
                  <a:pt x="0" y="11286232"/>
                </a:lnTo>
                <a:lnTo>
                  <a:pt x="0" y="8917928"/>
                </a:lnTo>
                <a:lnTo>
                  <a:pt x="0" y="8907137"/>
                </a:lnTo>
                <a:lnTo>
                  <a:pt x="0" y="0"/>
                </a:lnTo>
                <a:lnTo>
                  <a:pt x="3697897" y="4808630"/>
                </a:lnTo>
                <a:close/>
              </a:path>
            </a:pathLst>
          </a:custGeom>
          <a:blipFill dpi="0" rotWithShape="0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2000" t="5000" r="-9000" b="-9000"/>
            </a:stretch>
          </a:blip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80607" y="265955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韩愈</a:t>
            </a:r>
            <a:endParaRPr lang="zh-CN" altLang="en-US" sz="44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98" y="1405065"/>
            <a:ext cx="3932261" cy="14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1619594"/>
            <a:ext cx="12192000" cy="3516185"/>
          </a:xfrm>
          <a:prstGeom prst="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08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18437"/>
          <p:cNvSpPr txBox="1">
            <a:spLocks noChangeArrowheads="1"/>
          </p:cNvSpPr>
          <p:nvPr/>
        </p:nvSpPr>
        <p:spPr bwMode="auto">
          <a:xfrm>
            <a:off x="1622425" y="1632135"/>
            <a:ext cx="8623300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以千里马不遇伯乐，比喻贤才不遇明主，表明作者希望统治者能识别人才、重用人才，使他们能充分发挥才能。全文寄托了作者怀才不遇、壮志难酬的愤懑不平和穷困潦倒之感，并对统治者埋没、摧残人才，进行了讽刺和控诉。</a:t>
            </a:r>
            <a:endParaRPr lang="zh-CN" altLang="en-US"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09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课后思考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32" y="1147762"/>
            <a:ext cx="2838450" cy="2581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99393" y="2704068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如果你是千里马</a:t>
            </a:r>
            <a:r>
              <a:rPr lang="en-US" altLang="zh-CN" sz="3200" dirty="0"/>
              <a:t>,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4807278" y="3729037"/>
            <a:ext cx="4878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你想怎样获得他人的赏识</a:t>
            </a:r>
            <a:r>
              <a:rPr lang="en-US" altLang="zh-CN" sz="3200" dirty="0"/>
              <a:t>?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2794085" y="2274325"/>
            <a:ext cx="942248" cy="886540"/>
          </a:xfrm>
          <a:prstGeom prst="roundRect">
            <a:avLst/>
          </a:prstGeom>
          <a:solidFill>
            <a:srgbClr val="4370C1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10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课后思考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207352" y="1193800"/>
            <a:ext cx="1257300" cy="1714493"/>
          </a:xfrm>
          <a:prstGeom prst="round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5121" y="1306228"/>
            <a:ext cx="1121761" cy="1682642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4150132" y="2439505"/>
            <a:ext cx="67086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找出本文的文言实虚词，并理解其意义和用法。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indent="457200"/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为千里马做传记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indent="457200"/>
            <a:r>
              <a:rPr lang="zh-CN" altLang="en-US" sz="2800" b="1" dirty="0">
                <a:latin typeface="宋体" panose="02010600030101010101" pitchFamily="2" charset="-122"/>
              </a:rPr>
              <a:t>要求：有时间、地点、对象、生平、死亡过程并总结出千里马的死因。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069" y="2404770"/>
            <a:ext cx="3578662" cy="23532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1800" y="982176"/>
            <a:ext cx="5232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世有伯乐，然后有千里马。千里马常有，而伯乐不常有。故虽有名马，祗辱于奴隶人之手，骈死于槽枥之间，不以千里称也。</a:t>
            </a:r>
            <a:endParaRPr lang="zh-CN" altLang="en-US" sz="24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24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马之千里者，一食或尽粟一石。食马者不知其能千里而食也。是马也，虽有千里之能，食不饱，力不足，才美不外见，且欲与常马等不可得，安求其能千里也？</a:t>
            </a:r>
            <a:endParaRPr lang="zh-CN" altLang="en-US" sz="24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24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策之不以其道，食之不能尽其材，鸣之而不能通其意，执策而临之，曰：“天下无马！”呜呼！其真无马邪？其真不知马也！</a:t>
            </a:r>
            <a:endParaRPr lang="zh-CN" altLang="en-US" sz="24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运来 - 马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23500" y="-698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667087" y="1762983"/>
            <a:ext cx="1176606" cy="1176606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85788" y="0"/>
            <a:ext cx="4606212" cy="6858000"/>
          </a:xfrm>
          <a:prstGeom prst="rect">
            <a:avLst/>
          </a:prstGeom>
          <a:solidFill>
            <a:srgbClr val="264378"/>
          </a:solidFill>
          <a:ln>
            <a:noFill/>
          </a:ln>
          <a:effectLst>
            <a:outerShdw blurRad="177800" dist="76200" dir="96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409182" y="2111925"/>
            <a:ext cx="2133504" cy="2133504"/>
          </a:xfrm>
          <a:prstGeom prst="ellipse">
            <a:avLst/>
          </a:prstGeom>
          <a:noFill/>
          <a:ln w="19050">
            <a:solidFill>
              <a:srgbClr val="4370C1"/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557340" y="2260082"/>
            <a:ext cx="1837189" cy="1837189"/>
            <a:chOff x="6557340" y="2260082"/>
            <a:chExt cx="1837189" cy="1837189"/>
          </a:xfrm>
        </p:grpSpPr>
        <p:sp>
          <p:nvSpPr>
            <p:cNvPr id="2" name="椭圆 1"/>
            <p:cNvSpPr/>
            <p:nvPr/>
          </p:nvSpPr>
          <p:spPr>
            <a:xfrm>
              <a:off x="6557340" y="2260082"/>
              <a:ext cx="1837189" cy="1837189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3000000" algn="ctr" rotWithShape="0">
                <a:srgbClr val="000000">
                  <a:alpha val="5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814737" y="2481944"/>
              <a:ext cx="1393464" cy="1393464"/>
            </a:xfrm>
            <a:prstGeom prst="ellipse">
              <a:avLst/>
            </a:prstGeom>
            <a:solidFill>
              <a:srgbClr val="264378"/>
            </a:solidFill>
            <a:ln w="28575">
              <a:noFill/>
            </a:ln>
            <a:effectLst>
              <a:outerShdw blurRad="38100" dist="63500" dir="2400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33426" y="2555867"/>
              <a:ext cx="115608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</a:rPr>
                <a:t>01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14627950" y="1644460"/>
            <a:ext cx="986794" cy="986794"/>
          </a:xfrm>
          <a:prstGeom prst="ellipse">
            <a:avLst/>
          </a:prstGeom>
          <a:gradFill>
            <a:gsLst>
              <a:gs pos="49000">
                <a:schemeClr val="bg1"/>
              </a:gs>
              <a:gs pos="73000">
                <a:schemeClr val="bg1"/>
              </a:gs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4200000" scaled="0"/>
          </a:gradFill>
          <a:ln w="28575">
            <a:gradFill>
              <a:gsLst>
                <a:gs pos="25842">
                  <a:schemeClr val="bg1">
                    <a:lumMod val="85000"/>
                  </a:schemeClr>
                </a:gs>
                <a:gs pos="73000">
                  <a:srgbClr val="F7F7F7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5600000" scaled="0"/>
            </a:gradFill>
          </a:ln>
          <a:effectLst>
            <a:outerShdw blurRad="50800" dist="63500" dir="30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3311815" y="1306302"/>
            <a:ext cx="986794" cy="986794"/>
            <a:chOff x="3620267" y="1433996"/>
            <a:chExt cx="609408" cy="609408"/>
          </a:xfrm>
        </p:grpSpPr>
        <p:sp>
          <p:nvSpPr>
            <p:cNvPr id="7" name="椭圆 6"/>
            <p:cNvSpPr/>
            <p:nvPr/>
          </p:nvSpPr>
          <p:spPr>
            <a:xfrm>
              <a:off x="3696379" y="1523439"/>
              <a:ext cx="430519" cy="430519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30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3620267" y="1433996"/>
              <a:ext cx="609408" cy="609408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369107" y="1958319"/>
            <a:ext cx="669554" cy="669554"/>
            <a:chOff x="3620267" y="1433996"/>
            <a:chExt cx="609408" cy="609408"/>
          </a:xfrm>
        </p:grpSpPr>
        <p:sp>
          <p:nvSpPr>
            <p:cNvPr id="11" name="椭圆 10"/>
            <p:cNvSpPr/>
            <p:nvPr/>
          </p:nvSpPr>
          <p:spPr>
            <a:xfrm>
              <a:off x="3696379" y="1523439"/>
              <a:ext cx="430519" cy="430519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30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20267" y="1433996"/>
              <a:ext cx="609408" cy="609408"/>
            </a:xfrm>
            <a:prstGeom prst="ellipse">
              <a:avLst/>
            </a:prstGeom>
            <a:noFill/>
            <a:ln w="6350"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椭圆 13"/>
          <p:cNvSpPr/>
          <p:nvPr/>
        </p:nvSpPr>
        <p:spPr>
          <a:xfrm>
            <a:off x="15298628" y="4045892"/>
            <a:ext cx="636978" cy="636978"/>
          </a:xfrm>
          <a:prstGeom prst="ellips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15347634" y="4097271"/>
            <a:ext cx="534220" cy="534220"/>
          </a:xfrm>
          <a:prstGeom prst="ellipse">
            <a:avLst/>
          </a:prstGeom>
          <a:gradFill>
            <a:gsLst>
              <a:gs pos="49000">
                <a:schemeClr val="bg1"/>
              </a:gs>
              <a:gs pos="73000">
                <a:schemeClr val="bg1"/>
              </a:gs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4200000" scaled="0"/>
          </a:gradFill>
          <a:ln w="28575">
            <a:gradFill>
              <a:gsLst>
                <a:gs pos="25842">
                  <a:schemeClr val="bg1">
                    <a:lumMod val="85000"/>
                  </a:schemeClr>
                </a:gs>
                <a:gs pos="73000">
                  <a:srgbClr val="F7F7F7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5600000" scaled="0"/>
            </a:gradFill>
          </a:ln>
          <a:effectLst>
            <a:outerShdw blurRad="50800" dist="63500" dir="30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852848" y="1466862"/>
            <a:ext cx="412394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" dist="38100" dir="5400000" algn="ctr" rotWithShape="0">
              <a:srgbClr val="000000">
                <a:alpha val="37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758604" y="7864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新课导入</a:t>
            </a:r>
            <a:endParaRPr lang="zh-CN" altLang="en-US" sz="40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51662" y="2481944"/>
            <a:ext cx="4437660" cy="830997"/>
            <a:chOff x="1383700" y="2003447"/>
            <a:chExt cx="4590432" cy="830997"/>
          </a:xfrm>
        </p:grpSpPr>
        <p:grpSp>
          <p:nvGrpSpPr>
            <p:cNvPr id="31" name="组合 30"/>
            <p:cNvGrpSpPr/>
            <p:nvPr/>
          </p:nvGrpSpPr>
          <p:grpSpPr>
            <a:xfrm>
              <a:off x="1383700" y="2044042"/>
              <a:ext cx="374904" cy="374904"/>
              <a:chOff x="1531866" y="2481944"/>
              <a:chExt cx="374904" cy="374904"/>
            </a:xfrm>
            <a:effectLst>
              <a:outerShdw blurRad="50800" dist="25400" dir="4200000" algn="ctr" rotWithShape="0">
                <a:srgbClr val="000000">
                  <a:alpha val="39000"/>
                </a:srgbClr>
              </a:outerShdw>
            </a:effectLst>
          </p:grpSpPr>
          <p:sp>
            <p:nvSpPr>
              <p:cNvPr id="28" name="椭圆 27"/>
              <p:cNvSpPr/>
              <p:nvPr/>
            </p:nvSpPr>
            <p:spPr>
              <a:xfrm>
                <a:off x="1531866" y="2481944"/>
                <a:ext cx="374904" cy="374904"/>
              </a:xfrm>
              <a:prstGeom prst="ellipse">
                <a:avLst/>
              </a:prstGeom>
              <a:solidFill>
                <a:srgbClr val="2643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1617154" y="2538318"/>
                <a:ext cx="300537" cy="25530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771511" y="2003447"/>
              <a:ext cx="42026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你能讲出几个含有“马”字的四字成语或是诗词名句吗？</a:t>
              </a:r>
              <a:endParaRPr lang="zh-CN" altLang="en-US" sz="2400" dirty="0"/>
            </a:p>
          </p:txBody>
        </p:sp>
      </p:grp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701672" y="3475821"/>
            <a:ext cx="6059313" cy="136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不停蹄  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到成功   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耳东风</a:t>
            </a:r>
            <a:endParaRPr lang="en-US" altLang="zh-CN" sz="3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首是瞻  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革裹尸   一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平川</a:t>
            </a:r>
            <a:endParaRPr lang="en-US" altLang="zh-CN" sz="3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8737" y="4988197"/>
            <a:ext cx="6096000" cy="13691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春风得意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蹄急</a:t>
            </a:r>
            <a:endParaRPr lang="en-US" altLang="zh-CN" sz="3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浅草才能没</a:t>
            </a:r>
            <a:r>
              <a:rPr lang="zh-CN" altLang="en-US" sz="3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</a:t>
            </a:r>
            <a:r>
              <a:rPr lang="zh-CN" altLang="en-US" sz="30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蹄</a:t>
            </a:r>
            <a:endParaRPr lang="zh-CN" altLang="en-US" sz="30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60912 0.0060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56" y="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0.60729 0.0027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65" y="13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0.61016 -0.022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8" y="-11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-0.62903 -0.01435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58" y="-7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-0.60742 -0.00648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7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3" grpId="0" animBg="1"/>
      <p:bldP spid="5" grpId="0" animBg="1"/>
      <p:bldP spid="15" grpId="0" animBg="1"/>
      <p:bldP spid="27" grpId="0"/>
      <p:bldP spid="54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0"/>
            <a:ext cx="5981350" cy="6857999"/>
          </a:xfrm>
          <a:prstGeom prst="rtTriangle">
            <a:avLst/>
          </a:prstGeom>
          <a:solidFill>
            <a:srgbClr val="264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27935" y="2213430"/>
            <a:ext cx="1837189" cy="1837189"/>
          </a:xfrm>
          <a:prstGeom prst="ellipse">
            <a:avLst/>
          </a:prstGeom>
          <a:gradFill>
            <a:gsLst>
              <a:gs pos="49000">
                <a:schemeClr val="bg1"/>
              </a:gs>
              <a:gs pos="73000">
                <a:schemeClr val="bg1"/>
              </a:gs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4200000" scaled="0"/>
          </a:gradFill>
          <a:ln w="28575">
            <a:gradFill>
              <a:gsLst>
                <a:gs pos="25842">
                  <a:schemeClr val="bg1">
                    <a:lumMod val="85000"/>
                  </a:schemeClr>
                </a:gs>
                <a:gs pos="73000">
                  <a:srgbClr val="F7F7F7"/>
                </a:gs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5600000" scaled="0"/>
            </a:gradFill>
          </a:ln>
          <a:effectLst>
            <a:outerShdw blurRad="50800" dist="63500" dir="30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079777" y="2065273"/>
            <a:ext cx="2133504" cy="2133504"/>
          </a:xfrm>
          <a:prstGeom prst="ellipse">
            <a:avLst/>
          </a:prstGeom>
          <a:noFill/>
          <a:ln w="28575">
            <a:gradFill>
              <a:gsLst>
                <a:gs pos="0">
                  <a:schemeClr val="bg1"/>
                </a:gs>
                <a:gs pos="50000">
                  <a:schemeClr val="bg1"/>
                </a:gs>
                <a:gs pos="59000">
                  <a:srgbClr val="264378"/>
                </a:gs>
                <a:gs pos="100000">
                  <a:srgbClr val="002060"/>
                </a:gs>
              </a:gsLst>
              <a:lin ang="2400000" scaled="0"/>
            </a:gra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922595" y="3592287"/>
            <a:ext cx="1212978" cy="1212978"/>
            <a:chOff x="2922595" y="3592287"/>
            <a:chExt cx="1212978" cy="1212978"/>
          </a:xfrm>
        </p:grpSpPr>
        <p:sp>
          <p:nvSpPr>
            <p:cNvPr id="5" name="椭圆 4"/>
            <p:cNvSpPr/>
            <p:nvPr/>
          </p:nvSpPr>
          <p:spPr>
            <a:xfrm>
              <a:off x="3097763" y="3767454"/>
              <a:ext cx="862644" cy="862644"/>
            </a:xfrm>
            <a:prstGeom prst="ellipse">
              <a:avLst/>
            </a:prstGeom>
            <a:gradFill>
              <a:gsLst>
                <a:gs pos="28000">
                  <a:srgbClr val="F7F7F7"/>
                </a:gs>
                <a:gs pos="74000">
                  <a:schemeClr val="bg1"/>
                </a:gs>
                <a:gs pos="0">
                  <a:srgbClr val="E6E6E6"/>
                </a:gs>
                <a:gs pos="100000">
                  <a:srgbClr val="FFFFFF"/>
                </a:gs>
              </a:gsLst>
              <a:lin ang="36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4400000" scaled="0"/>
              </a:gradFill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2922595" y="3592287"/>
              <a:ext cx="1212978" cy="1212978"/>
            </a:xfrm>
            <a:prstGeom prst="ellipse">
              <a:avLst/>
            </a:prstGeom>
            <a:noFill/>
            <a:ln w="19050">
              <a:solidFill>
                <a:srgbClr val="264378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53961" y="4929769"/>
            <a:ext cx="796022" cy="796022"/>
            <a:chOff x="4053961" y="4929769"/>
            <a:chExt cx="796022" cy="796022"/>
          </a:xfrm>
        </p:grpSpPr>
        <p:sp>
          <p:nvSpPr>
            <p:cNvPr id="7" name="椭圆 6"/>
            <p:cNvSpPr/>
            <p:nvPr/>
          </p:nvSpPr>
          <p:spPr>
            <a:xfrm>
              <a:off x="4168916" y="5044723"/>
              <a:ext cx="566114" cy="566114"/>
            </a:xfrm>
            <a:prstGeom prst="ellipse">
              <a:avLst/>
            </a:prstGeom>
            <a:gradFill>
              <a:gsLst>
                <a:gs pos="41000">
                  <a:srgbClr val="F7F7F7"/>
                </a:gs>
                <a:gs pos="74000">
                  <a:schemeClr val="bg1"/>
                </a:gs>
                <a:gs pos="0">
                  <a:srgbClr val="E6E6E6"/>
                </a:gs>
                <a:gs pos="100000">
                  <a:srgbClr val="FFFFFF"/>
                </a:gs>
              </a:gsLst>
              <a:lin ang="36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053961" y="4929769"/>
              <a:ext cx="796022" cy="796022"/>
            </a:xfrm>
            <a:prstGeom prst="ellipse">
              <a:avLst/>
            </a:prstGeom>
            <a:noFill/>
            <a:ln w="12700">
              <a:solidFill>
                <a:srgbClr val="264378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573556" y="24795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</a:t>
            </a:r>
            <a:endParaRPr lang="en-US" altLang="zh-CN" sz="36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6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目标</a:t>
            </a:r>
            <a:endParaRPr lang="zh-CN" altLang="en-US" sz="36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50090" y="1272171"/>
            <a:ext cx="4329404" cy="793102"/>
            <a:chOff x="6643396" y="2434271"/>
            <a:chExt cx="4329404" cy="793102"/>
          </a:xfrm>
        </p:grpSpPr>
        <p:sp>
          <p:nvSpPr>
            <p:cNvPr id="20" name="任意多边形: 形状 19"/>
            <p:cNvSpPr/>
            <p:nvPr/>
          </p:nvSpPr>
          <p:spPr>
            <a:xfrm>
              <a:off x="6643396" y="2434271"/>
              <a:ext cx="2118049" cy="793102"/>
            </a:xfrm>
            <a:custGeom>
              <a:avLst/>
              <a:gdLst>
                <a:gd name="connsiteX0" fmla="*/ 396551 w 2118049"/>
                <a:gd name="connsiteY0" fmla="*/ 0 h 793102"/>
                <a:gd name="connsiteX1" fmla="*/ 1343608 w 2118049"/>
                <a:gd name="connsiteY1" fmla="*/ 0 h 793102"/>
                <a:gd name="connsiteX2" fmla="*/ 1721498 w 2118049"/>
                <a:gd name="connsiteY2" fmla="*/ 0 h 793102"/>
                <a:gd name="connsiteX3" fmla="*/ 2118049 w 2118049"/>
                <a:gd name="connsiteY3" fmla="*/ 0 h 793102"/>
                <a:gd name="connsiteX4" fmla="*/ 2118049 w 2118049"/>
                <a:gd name="connsiteY4" fmla="*/ 396551 h 793102"/>
                <a:gd name="connsiteX5" fmla="*/ 2118049 w 2118049"/>
                <a:gd name="connsiteY5" fmla="*/ 793102 h 793102"/>
                <a:gd name="connsiteX6" fmla="*/ 1721498 w 2118049"/>
                <a:gd name="connsiteY6" fmla="*/ 793102 h 793102"/>
                <a:gd name="connsiteX7" fmla="*/ 1343608 w 2118049"/>
                <a:gd name="connsiteY7" fmla="*/ 793102 h 793102"/>
                <a:gd name="connsiteX8" fmla="*/ 396551 w 2118049"/>
                <a:gd name="connsiteY8" fmla="*/ 793102 h 793102"/>
                <a:gd name="connsiteX9" fmla="*/ 0 w 2118049"/>
                <a:gd name="connsiteY9" fmla="*/ 396551 h 793102"/>
                <a:gd name="connsiteX10" fmla="*/ 396551 w 2118049"/>
                <a:gd name="connsiteY10" fmla="*/ 0 h 79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8049" h="793102">
                  <a:moveTo>
                    <a:pt x="396551" y="0"/>
                  </a:moveTo>
                  <a:lnTo>
                    <a:pt x="1343608" y="0"/>
                  </a:lnTo>
                  <a:lnTo>
                    <a:pt x="1721498" y="0"/>
                  </a:lnTo>
                  <a:lnTo>
                    <a:pt x="2118049" y="0"/>
                  </a:lnTo>
                  <a:lnTo>
                    <a:pt x="2118049" y="396551"/>
                  </a:lnTo>
                  <a:lnTo>
                    <a:pt x="2118049" y="793102"/>
                  </a:lnTo>
                  <a:lnTo>
                    <a:pt x="1721498" y="793102"/>
                  </a:lnTo>
                  <a:lnTo>
                    <a:pt x="1343608" y="793102"/>
                  </a:lnTo>
                  <a:lnTo>
                    <a:pt x="396551" y="793102"/>
                  </a:lnTo>
                  <a:cubicBezTo>
                    <a:pt x="177542" y="793102"/>
                    <a:pt x="0" y="615560"/>
                    <a:pt x="0" y="396551"/>
                  </a:cubicBezTo>
                  <a:cubicBezTo>
                    <a:pt x="0" y="177542"/>
                    <a:pt x="177542" y="0"/>
                    <a:pt x="396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  <a:alpha val="62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" dist="25400" dir="9600000" algn="ctr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6736702" y="2511505"/>
              <a:ext cx="4236098" cy="6386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7F7F7"/>
                </a:gs>
                <a:gs pos="86000">
                  <a:schemeClr val="bg1"/>
                </a:gs>
                <a:gs pos="44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0" scaled="0"/>
            </a:gradFill>
            <a:ln w="1905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00000" scaled="0"/>
              </a:gradFill>
            </a:ln>
            <a:effectLst>
              <a:outerShdw blurRad="50800" dist="25400" dir="8400000" algn="ctr" rotWithShape="0">
                <a:srgbClr val="000000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893066" y="2511505"/>
              <a:ext cx="606284" cy="606284"/>
            </a:xfrm>
            <a:prstGeom prst="ellipse">
              <a:avLst/>
            </a:prstGeom>
            <a:gradFill>
              <a:gsLst>
                <a:gs pos="41000">
                  <a:srgbClr val="F7F7F7"/>
                </a:gs>
                <a:gs pos="74000">
                  <a:schemeClr val="bg1"/>
                </a:gs>
                <a:gs pos="0">
                  <a:srgbClr val="E6E6E6"/>
                </a:gs>
                <a:gs pos="100000">
                  <a:srgbClr val="FFFFFF"/>
                </a:gs>
              </a:gsLst>
              <a:lin ang="36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6913151" y="2537854"/>
              <a:ext cx="566114" cy="566114"/>
            </a:xfrm>
            <a:prstGeom prst="ellipse">
              <a:avLst/>
            </a:prstGeom>
            <a:solidFill>
              <a:srgbClr val="264378"/>
            </a:solidFill>
            <a:ln w="28575">
              <a:noFill/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26332" y="2553037"/>
              <a:ext cx="5629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479265" y="2589964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有感情的朗读课文</a:t>
              </a:r>
              <a:endParaRPr lang="zh-CN" altLang="en-US" sz="2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61520" y="2830049"/>
            <a:ext cx="4329404" cy="793102"/>
            <a:chOff x="6643396" y="2434271"/>
            <a:chExt cx="4329404" cy="793102"/>
          </a:xfrm>
        </p:grpSpPr>
        <p:sp>
          <p:nvSpPr>
            <p:cNvPr id="28" name="任意多边形: 形状 27"/>
            <p:cNvSpPr/>
            <p:nvPr/>
          </p:nvSpPr>
          <p:spPr>
            <a:xfrm>
              <a:off x="6643396" y="2434271"/>
              <a:ext cx="2118049" cy="793102"/>
            </a:xfrm>
            <a:custGeom>
              <a:avLst/>
              <a:gdLst>
                <a:gd name="connsiteX0" fmla="*/ 396551 w 2118049"/>
                <a:gd name="connsiteY0" fmla="*/ 0 h 793102"/>
                <a:gd name="connsiteX1" fmla="*/ 1343608 w 2118049"/>
                <a:gd name="connsiteY1" fmla="*/ 0 h 793102"/>
                <a:gd name="connsiteX2" fmla="*/ 1721498 w 2118049"/>
                <a:gd name="connsiteY2" fmla="*/ 0 h 793102"/>
                <a:gd name="connsiteX3" fmla="*/ 2118049 w 2118049"/>
                <a:gd name="connsiteY3" fmla="*/ 0 h 793102"/>
                <a:gd name="connsiteX4" fmla="*/ 2118049 w 2118049"/>
                <a:gd name="connsiteY4" fmla="*/ 396551 h 793102"/>
                <a:gd name="connsiteX5" fmla="*/ 2118049 w 2118049"/>
                <a:gd name="connsiteY5" fmla="*/ 793102 h 793102"/>
                <a:gd name="connsiteX6" fmla="*/ 1721498 w 2118049"/>
                <a:gd name="connsiteY6" fmla="*/ 793102 h 793102"/>
                <a:gd name="connsiteX7" fmla="*/ 1343608 w 2118049"/>
                <a:gd name="connsiteY7" fmla="*/ 793102 h 793102"/>
                <a:gd name="connsiteX8" fmla="*/ 396551 w 2118049"/>
                <a:gd name="connsiteY8" fmla="*/ 793102 h 793102"/>
                <a:gd name="connsiteX9" fmla="*/ 0 w 2118049"/>
                <a:gd name="connsiteY9" fmla="*/ 396551 h 793102"/>
                <a:gd name="connsiteX10" fmla="*/ 396551 w 2118049"/>
                <a:gd name="connsiteY10" fmla="*/ 0 h 79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8049" h="793102">
                  <a:moveTo>
                    <a:pt x="396551" y="0"/>
                  </a:moveTo>
                  <a:lnTo>
                    <a:pt x="1343608" y="0"/>
                  </a:lnTo>
                  <a:lnTo>
                    <a:pt x="1721498" y="0"/>
                  </a:lnTo>
                  <a:lnTo>
                    <a:pt x="2118049" y="0"/>
                  </a:lnTo>
                  <a:lnTo>
                    <a:pt x="2118049" y="396551"/>
                  </a:lnTo>
                  <a:lnTo>
                    <a:pt x="2118049" y="793102"/>
                  </a:lnTo>
                  <a:lnTo>
                    <a:pt x="1721498" y="793102"/>
                  </a:lnTo>
                  <a:lnTo>
                    <a:pt x="1343608" y="793102"/>
                  </a:lnTo>
                  <a:lnTo>
                    <a:pt x="396551" y="793102"/>
                  </a:lnTo>
                  <a:cubicBezTo>
                    <a:pt x="177542" y="793102"/>
                    <a:pt x="0" y="615560"/>
                    <a:pt x="0" y="396551"/>
                  </a:cubicBezTo>
                  <a:cubicBezTo>
                    <a:pt x="0" y="177542"/>
                    <a:pt x="177542" y="0"/>
                    <a:pt x="396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  <a:alpha val="62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" dist="25400" dir="9600000" algn="ctr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6736702" y="2511505"/>
              <a:ext cx="4236098" cy="6386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7F7F7"/>
                </a:gs>
                <a:gs pos="86000">
                  <a:schemeClr val="bg1"/>
                </a:gs>
                <a:gs pos="44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0" scaled="0"/>
            </a:gradFill>
            <a:ln w="1905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00000" scaled="0"/>
              </a:gradFill>
            </a:ln>
            <a:effectLst>
              <a:outerShdw blurRad="50800" dist="25400" dir="8400000" algn="ctr" rotWithShape="0">
                <a:srgbClr val="000000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6893066" y="2511505"/>
              <a:ext cx="606284" cy="606284"/>
            </a:xfrm>
            <a:prstGeom prst="ellipse">
              <a:avLst/>
            </a:prstGeom>
            <a:gradFill>
              <a:gsLst>
                <a:gs pos="41000">
                  <a:srgbClr val="F7F7F7"/>
                </a:gs>
                <a:gs pos="74000">
                  <a:schemeClr val="bg1"/>
                </a:gs>
                <a:gs pos="0">
                  <a:srgbClr val="E6E6E6"/>
                </a:gs>
                <a:gs pos="100000">
                  <a:srgbClr val="FFFFFF"/>
                </a:gs>
              </a:gsLst>
              <a:lin ang="36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/>
            <p:cNvSpPr/>
            <p:nvPr/>
          </p:nvSpPr>
          <p:spPr>
            <a:xfrm>
              <a:off x="6913151" y="2537854"/>
              <a:ext cx="566114" cy="566114"/>
            </a:xfrm>
            <a:prstGeom prst="ellipse">
              <a:avLst/>
            </a:prstGeom>
            <a:solidFill>
              <a:srgbClr val="264378"/>
            </a:solidFill>
            <a:ln w="28575">
              <a:noFill/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26332" y="2553037"/>
              <a:ext cx="5629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447129" y="2599988"/>
              <a:ext cx="2926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体悟每节所讲的内容</a:t>
              </a:r>
              <a:endParaRPr lang="zh-CN" altLang="en-US" sz="24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550090" y="4251626"/>
            <a:ext cx="4329404" cy="793102"/>
            <a:chOff x="6643396" y="2434271"/>
            <a:chExt cx="4329404" cy="793102"/>
          </a:xfrm>
        </p:grpSpPr>
        <p:sp>
          <p:nvSpPr>
            <p:cNvPr id="42" name="任意多边形: 形状 41"/>
            <p:cNvSpPr/>
            <p:nvPr/>
          </p:nvSpPr>
          <p:spPr>
            <a:xfrm>
              <a:off x="6643396" y="2434271"/>
              <a:ext cx="2118049" cy="793102"/>
            </a:xfrm>
            <a:custGeom>
              <a:avLst/>
              <a:gdLst>
                <a:gd name="connsiteX0" fmla="*/ 396551 w 2118049"/>
                <a:gd name="connsiteY0" fmla="*/ 0 h 793102"/>
                <a:gd name="connsiteX1" fmla="*/ 1343608 w 2118049"/>
                <a:gd name="connsiteY1" fmla="*/ 0 h 793102"/>
                <a:gd name="connsiteX2" fmla="*/ 1721498 w 2118049"/>
                <a:gd name="connsiteY2" fmla="*/ 0 h 793102"/>
                <a:gd name="connsiteX3" fmla="*/ 2118049 w 2118049"/>
                <a:gd name="connsiteY3" fmla="*/ 0 h 793102"/>
                <a:gd name="connsiteX4" fmla="*/ 2118049 w 2118049"/>
                <a:gd name="connsiteY4" fmla="*/ 396551 h 793102"/>
                <a:gd name="connsiteX5" fmla="*/ 2118049 w 2118049"/>
                <a:gd name="connsiteY5" fmla="*/ 793102 h 793102"/>
                <a:gd name="connsiteX6" fmla="*/ 1721498 w 2118049"/>
                <a:gd name="connsiteY6" fmla="*/ 793102 h 793102"/>
                <a:gd name="connsiteX7" fmla="*/ 1343608 w 2118049"/>
                <a:gd name="connsiteY7" fmla="*/ 793102 h 793102"/>
                <a:gd name="connsiteX8" fmla="*/ 396551 w 2118049"/>
                <a:gd name="connsiteY8" fmla="*/ 793102 h 793102"/>
                <a:gd name="connsiteX9" fmla="*/ 0 w 2118049"/>
                <a:gd name="connsiteY9" fmla="*/ 396551 h 793102"/>
                <a:gd name="connsiteX10" fmla="*/ 396551 w 2118049"/>
                <a:gd name="connsiteY10" fmla="*/ 0 h 79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8049" h="793102">
                  <a:moveTo>
                    <a:pt x="396551" y="0"/>
                  </a:moveTo>
                  <a:lnTo>
                    <a:pt x="1343608" y="0"/>
                  </a:lnTo>
                  <a:lnTo>
                    <a:pt x="1721498" y="0"/>
                  </a:lnTo>
                  <a:lnTo>
                    <a:pt x="2118049" y="0"/>
                  </a:lnTo>
                  <a:lnTo>
                    <a:pt x="2118049" y="396551"/>
                  </a:lnTo>
                  <a:lnTo>
                    <a:pt x="2118049" y="793102"/>
                  </a:lnTo>
                  <a:lnTo>
                    <a:pt x="1721498" y="793102"/>
                  </a:lnTo>
                  <a:lnTo>
                    <a:pt x="1343608" y="793102"/>
                  </a:lnTo>
                  <a:lnTo>
                    <a:pt x="396551" y="793102"/>
                  </a:lnTo>
                  <a:cubicBezTo>
                    <a:pt x="177542" y="793102"/>
                    <a:pt x="0" y="615560"/>
                    <a:pt x="0" y="396551"/>
                  </a:cubicBezTo>
                  <a:cubicBezTo>
                    <a:pt x="0" y="177542"/>
                    <a:pt x="177542" y="0"/>
                    <a:pt x="396551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  <a:alpha val="62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" dist="25400" dir="9600000" algn="ctr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6736702" y="2511505"/>
              <a:ext cx="4236098" cy="6386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7F7F7"/>
                </a:gs>
                <a:gs pos="86000">
                  <a:schemeClr val="bg1"/>
                </a:gs>
                <a:gs pos="44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0" scaled="0"/>
            </a:gradFill>
            <a:ln w="1905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00000" scaled="0"/>
              </a:gradFill>
            </a:ln>
            <a:effectLst>
              <a:outerShdw blurRad="50800" dist="25400" dir="8400000" algn="ctr" rotWithShape="0">
                <a:srgbClr val="000000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/>
            <p:cNvSpPr/>
            <p:nvPr/>
          </p:nvSpPr>
          <p:spPr>
            <a:xfrm>
              <a:off x="6893066" y="2511505"/>
              <a:ext cx="606284" cy="606284"/>
            </a:xfrm>
            <a:prstGeom prst="ellipse">
              <a:avLst/>
            </a:prstGeom>
            <a:gradFill>
              <a:gsLst>
                <a:gs pos="41000">
                  <a:srgbClr val="F7F7F7"/>
                </a:gs>
                <a:gs pos="74000">
                  <a:schemeClr val="bg1"/>
                </a:gs>
                <a:gs pos="0">
                  <a:srgbClr val="E6E6E6"/>
                </a:gs>
                <a:gs pos="100000">
                  <a:srgbClr val="FFFFFF"/>
                </a:gs>
              </a:gsLst>
              <a:lin ang="36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/>
            <p:cNvSpPr/>
            <p:nvPr/>
          </p:nvSpPr>
          <p:spPr>
            <a:xfrm>
              <a:off x="6913151" y="2537854"/>
              <a:ext cx="566114" cy="566114"/>
            </a:xfrm>
            <a:prstGeom prst="ellipse">
              <a:avLst/>
            </a:prstGeom>
            <a:solidFill>
              <a:srgbClr val="264378"/>
            </a:solidFill>
            <a:ln w="28575">
              <a:noFill/>
            </a:ln>
            <a:effectLst>
              <a:outerShdw blurRad="50800" dist="635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26332" y="2553037"/>
              <a:ext cx="5575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499350" y="262977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理解作者表达的情感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99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99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99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9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99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99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99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46465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3" name="椭圆 12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9" name="椭圆 18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22" name="椭圆 21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88439" y="1306228"/>
            <a:ext cx="1837189" cy="1837189"/>
            <a:chOff x="6557340" y="2260082"/>
            <a:chExt cx="1837189" cy="1837189"/>
          </a:xfrm>
        </p:grpSpPr>
        <p:sp>
          <p:nvSpPr>
            <p:cNvPr id="27" name="椭圆 26"/>
            <p:cNvSpPr/>
            <p:nvPr/>
          </p:nvSpPr>
          <p:spPr>
            <a:xfrm>
              <a:off x="6557340" y="2260082"/>
              <a:ext cx="1837189" cy="1837189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285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blurRad="50800" dist="63500" dir="78000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85558" y="2481944"/>
              <a:ext cx="1393464" cy="1393464"/>
            </a:xfrm>
            <a:prstGeom prst="ellipse">
              <a:avLst/>
            </a:prstGeom>
            <a:solidFill>
              <a:srgbClr val="264378"/>
            </a:solidFill>
            <a:ln w="28575">
              <a:noFill/>
            </a:ln>
            <a:effectLst>
              <a:outerShdw blurRad="38100" dist="63500" dir="2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49846" y="2824733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</a:rPr>
                <a:t>韩愈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64652" y="1870879"/>
            <a:ext cx="73106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dirty="0"/>
              <a:t>字退之，河阳（现在河南孟州）人，唐代散文家、诗人，散文尤其著名，有“文起八代之衰”的美誉，与柳宗元同为“古文运动”倡导者，是“唐宋八大家”之首。</a:t>
            </a:r>
            <a:endParaRPr lang="zh-CN" altLang="en-US" sz="2800" dirty="0"/>
          </a:p>
          <a:p>
            <a:pPr indent="457200"/>
            <a:r>
              <a:rPr lang="zh-CN" altLang="en-US" sz="2800" dirty="0"/>
              <a:t>    自谓郡望（郡里的显贵家族）昌黎，世称韩昌黎，谥号“文”，又称韩文公，官至吏部侍郎，故又称韩吏部。作品都收在</a:t>
            </a:r>
            <a:r>
              <a:rPr lang="en-US" altLang="zh-CN" sz="2800" dirty="0"/>
              <a:t>《</a:t>
            </a:r>
            <a:r>
              <a:rPr lang="zh-CN" altLang="en-US" sz="2800" dirty="0"/>
              <a:t>昌黎先生集</a:t>
            </a:r>
            <a:r>
              <a:rPr lang="en-US" altLang="zh-CN" sz="2800" dirty="0"/>
              <a:t>》</a:t>
            </a:r>
            <a:r>
              <a:rPr lang="zh-CN" altLang="en-US" sz="2800" dirty="0"/>
              <a:t>里。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694413" y="883924"/>
            <a:ext cx="5497587" cy="5974071"/>
          </a:xfrm>
          <a:prstGeom prst="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46465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整体听读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2" descr="http://p3.so.qhimgs1.com/bdr/_240_/t01f81bcb1fce66d29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1306229"/>
            <a:ext cx="4932363" cy="2654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598413" y="206770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zh-CN" altLang="en-US" sz="2000" b="1" dirty="0">
                <a:solidFill>
                  <a:srgbClr val="26437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世有伯乐，然后有千里马。千里马常有，而伯乐不常有。故虽有名马，祗辱于奴隶人之手，骈死于槽枥之间，不以千里称也。</a:t>
            </a:r>
            <a:endParaRPr lang="en-US" altLang="zh-CN" sz="2000" b="1" dirty="0">
              <a:solidFill>
                <a:srgbClr val="26437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2000" b="1" dirty="0">
                <a:solidFill>
                  <a:srgbClr val="26437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马之千里者，一食或尽粟一石。食马者不知其能千里而食也。是马也，虽有千里之能，食不饱，力不足，才美不外见，且欲与常马等不可得，安求其能千里也？</a:t>
            </a:r>
            <a:endParaRPr lang="zh-CN" altLang="en-US" sz="2000" b="1" dirty="0">
              <a:solidFill>
                <a:srgbClr val="26437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2000" b="1" dirty="0">
                <a:solidFill>
                  <a:srgbClr val="264378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策之不以其道，食之不能尽其材，鸣之而不能通其意，执策而临之，曰：“天下无马！”呜呼！其真无马邪？其真不知马也！</a:t>
            </a:r>
            <a:endParaRPr lang="zh-CN" altLang="en-US" sz="2000" b="1" dirty="0">
              <a:solidFill>
                <a:srgbClr val="26437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endParaRPr lang="zh-CN" altLang="en-US" sz="2000" b="1" dirty="0">
              <a:solidFill>
                <a:srgbClr val="26437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endParaRPr lang="zh-CN" altLang="en-US" sz="2000" b="1" dirty="0">
              <a:solidFill>
                <a:srgbClr val="264378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8" name="马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2587" y="959411"/>
            <a:ext cx="609600" cy="6096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98413" y="485059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0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903"/>
                            </p:stCondLst>
                            <p:childTnLst>
                              <p:par>
                                <p:cTn id="1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81300"/>
            <a:ext cx="12192000" cy="4076700"/>
          </a:xfrm>
          <a:prstGeom prst="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细节感知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1532587" y="1627174"/>
            <a:ext cx="1031557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课文共三小节，每一小节分别阐述了什么观点？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1425654" y="4011370"/>
            <a:ext cx="738664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 说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AutoShape 4"/>
          <p:cNvSpPr/>
          <p:nvPr/>
        </p:nvSpPr>
        <p:spPr bwMode="auto">
          <a:xfrm>
            <a:off x="2251075" y="3101452"/>
            <a:ext cx="304800" cy="3124200"/>
          </a:xfrm>
          <a:prstGeom prst="leftBrace">
            <a:avLst>
              <a:gd name="adj1" fmla="val 58636"/>
              <a:gd name="adj2" fmla="val 50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rou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80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41" name="AutoShape 5"/>
          <p:cNvSpPr>
            <a:spLocks noChangeArrowheads="1"/>
          </p:cNvSpPr>
          <p:nvPr/>
        </p:nvSpPr>
        <p:spPr bwMode="auto">
          <a:xfrm>
            <a:off x="5164137" y="3769790"/>
            <a:ext cx="608013" cy="503237"/>
          </a:xfrm>
          <a:prstGeom prst="downArrow">
            <a:avLst>
              <a:gd name="adj1" fmla="val 50000"/>
              <a:gd name="adj2" fmla="val 25000"/>
            </a:avLst>
          </a:prstGeom>
          <a:noFill/>
          <a:ln w="28575">
            <a:solidFill>
              <a:schemeClr val="bg1"/>
            </a:solidFill>
            <a:miter lim="800000"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80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2611437" y="4423840"/>
            <a:ext cx="571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揭示千里马被埋没的根本原因。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>
            <a:off x="5164137" y="5109640"/>
            <a:ext cx="608013" cy="503237"/>
          </a:xfrm>
          <a:prstGeom prst="downArrow">
            <a:avLst>
              <a:gd name="adj1" fmla="val 50000"/>
              <a:gd name="adj2" fmla="val 25000"/>
            </a:avLst>
          </a:prstGeom>
          <a:noFill/>
          <a:ln w="28575">
            <a:solidFill>
              <a:schemeClr val="bg1"/>
            </a:solidFill>
            <a:miter lim="800000"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80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45" name="Text Box 9"/>
          <p:cNvSpPr txBox="1">
            <a:spLocks noChangeArrowheads="1"/>
          </p:cNvSpPr>
          <p:nvPr/>
        </p:nvSpPr>
        <p:spPr bwMode="auto">
          <a:xfrm>
            <a:off x="2611437" y="3101452"/>
            <a:ext cx="5856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说明伯乐对千里马命运的决定作用。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2611437" y="5684315"/>
            <a:ext cx="6648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对执策者的“不知马”进行辛辣的讽刺。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9316204" y="3769790"/>
            <a:ext cx="67710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层层递进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AutoShape 4"/>
          <p:cNvSpPr/>
          <p:nvPr/>
        </p:nvSpPr>
        <p:spPr bwMode="auto">
          <a:xfrm flipH="1">
            <a:off x="8953500" y="3101452"/>
            <a:ext cx="303212" cy="3124200"/>
          </a:xfrm>
          <a:prstGeom prst="leftBrace">
            <a:avLst>
              <a:gd name="adj1" fmla="val 58636"/>
              <a:gd name="adj2" fmla="val 50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rou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800">
              <a:solidFill>
                <a:schemeClr val="bg1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  <p:bldP spid="41" grpId="0" animBg="1"/>
      <p:bldP spid="43" grpId="0"/>
      <p:bldP spid="44" grpId="0" animBg="1"/>
      <p:bldP spid="45" grpId="0"/>
      <p:bldP spid="46" grpId="0"/>
      <p:bldP spid="47" grpId="0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05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4099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自由诵读，思考问题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40963"/>
          <p:cNvSpPr>
            <a:spLocks noChangeArrowheads="1"/>
          </p:cNvSpPr>
          <p:nvPr/>
        </p:nvSpPr>
        <p:spPr bwMode="auto">
          <a:xfrm>
            <a:off x="1532587" y="1662113"/>
            <a:ext cx="5032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）文中的千里马有什么特征？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532587" y="2355850"/>
            <a:ext cx="3509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264378"/>
                </a:solidFill>
                <a:ea typeface="宋体" panose="02010600030101010101" pitchFamily="2" charset="-122"/>
              </a:rPr>
              <a:t>日行千里、吃得很多</a:t>
            </a:r>
            <a:endParaRPr lang="zh-CN" altLang="en-US" sz="2800" b="1">
              <a:solidFill>
                <a:srgbClr val="264378"/>
              </a:solidFill>
              <a:ea typeface="宋体" panose="02010600030101010101" pitchFamily="2" charset="-122"/>
            </a:endParaRPr>
          </a:p>
        </p:txBody>
      </p:sp>
      <p:sp>
        <p:nvSpPr>
          <p:cNvPr id="33" name="矩形 40966"/>
          <p:cNvSpPr>
            <a:spLocks noChangeArrowheads="1"/>
          </p:cNvSpPr>
          <p:nvPr/>
        </p:nvSpPr>
        <p:spPr bwMode="auto">
          <a:xfrm>
            <a:off x="1532587" y="3165475"/>
            <a:ext cx="5749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韩愈笔下的千里马有哪些遭遇？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532587" y="3978275"/>
            <a:ext cx="8632825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264378"/>
                </a:solidFill>
                <a:ea typeface="宋体" panose="02010600030101010101" pitchFamily="2" charset="-122"/>
              </a:rPr>
              <a:t>祗辱于奴隶人之手，骈死于槽枥之间。</a:t>
            </a:r>
            <a:endParaRPr lang="zh-CN" altLang="en-US" sz="2800" b="1" dirty="0">
              <a:solidFill>
                <a:srgbClr val="264378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264378"/>
                </a:solidFill>
                <a:ea typeface="宋体" panose="02010600030101010101" pitchFamily="2" charset="-122"/>
              </a:rPr>
              <a:t>食不饱，力不足，才美不外见。</a:t>
            </a:r>
            <a:endParaRPr lang="zh-CN" altLang="en-US" sz="2800" b="1" dirty="0">
              <a:solidFill>
                <a:srgbClr val="264378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264378"/>
                </a:solidFill>
                <a:ea typeface="宋体" panose="02010600030101010101" pitchFamily="2" charset="-122"/>
              </a:rPr>
              <a:t>策之不以其道，食之不能尽其材，鸣之而不能通其意。</a:t>
            </a:r>
            <a:endParaRPr lang="zh-CN" altLang="en-US" sz="2800" b="1" dirty="0">
              <a:solidFill>
                <a:srgbClr val="26437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0238" y="17633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06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6159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再读课文，小组讨论，发现问题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063750" y="2745647"/>
            <a:ext cx="6481763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第一段末“也”</a:t>
            </a:r>
            <a:endParaRPr lang="zh-CN" altLang="en-US" sz="2800" dirty="0">
              <a:solidFill>
                <a:srgbClr val="26437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流露出无限痛惜的感情。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第二段末“也”</a:t>
            </a:r>
            <a:endParaRPr lang="zh-CN" altLang="en-US" sz="2800" dirty="0">
              <a:solidFill>
                <a:srgbClr val="26437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反问，有愤怒、谴责的强烈语气。</a:t>
            </a:r>
            <a:endParaRPr lang="zh-CN" altLang="en-US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第三段末“也”</a:t>
            </a:r>
            <a:endParaRPr lang="zh-CN" altLang="en-US" sz="2800" dirty="0">
              <a:solidFill>
                <a:srgbClr val="26437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ea typeface="宋体" panose="02010600030101010101" pitchFamily="2" charset="-122"/>
              </a:rPr>
              <a:t>即有痛切，又有对无知的饲马者的嘲讽。</a:t>
            </a:r>
            <a:endParaRPr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5" name="矩形 41992"/>
          <p:cNvSpPr>
            <a:spLocks noChangeArrowheads="1"/>
          </p:cNvSpPr>
          <p:nvPr/>
        </p:nvSpPr>
        <p:spPr bwMode="auto">
          <a:xfrm>
            <a:off x="1294755" y="932580"/>
            <a:ext cx="10677007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韩愈不仅将自己对千里马的同情挥洒在描绘千里马遭遇的字里行间，他那复杂的情感还寄托在文中每段段末的那三个内涵丰富的“也”字上。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2781300"/>
            <a:ext cx="12192000" cy="4076700"/>
          </a:xfrm>
          <a:prstGeom prst="rect">
            <a:avLst/>
          </a:prstGeom>
          <a:solidFill>
            <a:srgbClr val="264378"/>
          </a:solidFill>
          <a:ln w="28575">
            <a:noFill/>
          </a:ln>
          <a:effectLst>
            <a:outerShdw blurRad="50800" dist="63500" dir="3000000" algn="ctr" rotWithShape="0">
              <a:srgbClr val="000000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351082" y="721453"/>
            <a:ext cx="812893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88439" y="721453"/>
            <a:ext cx="2276213" cy="0"/>
          </a:xfrm>
          <a:prstGeom prst="line">
            <a:avLst/>
          </a:prstGeom>
          <a:ln w="38100">
            <a:solidFill>
              <a:srgbClr val="2643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75153" y="253804"/>
            <a:ext cx="756354" cy="756354"/>
            <a:chOff x="7007494" y="2710237"/>
            <a:chExt cx="936880" cy="936880"/>
          </a:xfrm>
        </p:grpSpPr>
        <p:sp>
          <p:nvSpPr>
            <p:cNvPr id="6" name="椭圆 5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rgbClr val="4370C1"/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24935" y="2827679"/>
              <a:ext cx="701994" cy="701994"/>
              <a:chOff x="6557340" y="2260082"/>
              <a:chExt cx="1837189" cy="18371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57340" y="2260082"/>
                <a:ext cx="1837189" cy="1837189"/>
              </a:xfrm>
              <a:prstGeom prst="ellipse">
                <a:avLst/>
              </a:prstGeom>
              <a:gradFill>
                <a:gsLst>
                  <a:gs pos="49000">
                    <a:schemeClr val="bg1"/>
                  </a:gs>
                  <a:gs pos="73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rgbClr val="FFFFFF"/>
                  </a:gs>
                </a:gsLst>
                <a:lin ang="4200000" scaled="0"/>
              </a:gradFill>
              <a:ln w="3175">
                <a:gradFill>
                  <a:gsLst>
                    <a:gs pos="25842">
                      <a:schemeClr val="bg1">
                        <a:lumMod val="85000"/>
                      </a:schemeClr>
                    </a:gs>
                    <a:gs pos="73000">
                      <a:srgbClr val="F7F7F7"/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5600000" scaled="0"/>
                </a:gradFill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93122" y="2468118"/>
                <a:ext cx="1393465" cy="1393465"/>
              </a:xfrm>
              <a:prstGeom prst="ellipse">
                <a:avLst/>
              </a:prstGeom>
              <a:solidFill>
                <a:srgbClr val="264378"/>
              </a:solidFill>
              <a:ln w="3175">
                <a:noFill/>
              </a:ln>
              <a:effectLst>
                <a:outerShdw blurRad="38100" dist="12700" dir="2400000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81343" y="2312702"/>
                <a:ext cx="1634457" cy="149242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</a:rPr>
                  <a:t>07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25937" y="266067"/>
            <a:ext cx="208238" cy="208238"/>
            <a:chOff x="7007494" y="2710237"/>
            <a:chExt cx="936880" cy="936880"/>
          </a:xfrm>
        </p:grpSpPr>
        <p:sp>
          <p:nvSpPr>
            <p:cNvPr id="12" name="椭圆 11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gradFill>
              <a:gsLst>
                <a:gs pos="49000">
                  <a:schemeClr val="bg1"/>
                </a:gs>
                <a:gs pos="73000">
                  <a:schemeClr val="bg1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lin ang="42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4510" y="183259"/>
            <a:ext cx="208238" cy="208238"/>
            <a:chOff x="7007494" y="2710237"/>
            <a:chExt cx="936880" cy="936880"/>
          </a:xfrm>
        </p:grpSpPr>
        <p:sp>
          <p:nvSpPr>
            <p:cNvPr id="15" name="椭圆 14"/>
            <p:cNvSpPr/>
            <p:nvPr/>
          </p:nvSpPr>
          <p:spPr>
            <a:xfrm>
              <a:off x="7007494" y="2710237"/>
              <a:ext cx="936880" cy="936880"/>
            </a:xfrm>
            <a:prstGeom prst="ellipse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24934" y="2827679"/>
              <a:ext cx="701994" cy="701994"/>
            </a:xfrm>
            <a:prstGeom prst="ellipse">
              <a:avLst/>
            </a:prstGeom>
            <a:solidFill>
              <a:srgbClr val="264378"/>
            </a:soli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010" y="863240"/>
            <a:ext cx="165000" cy="165000"/>
            <a:chOff x="755778" y="973050"/>
            <a:chExt cx="208238" cy="208238"/>
          </a:xfrm>
        </p:grpSpPr>
        <p:sp>
          <p:nvSpPr>
            <p:cNvPr id="18" name="椭圆 17"/>
            <p:cNvSpPr/>
            <p:nvPr/>
          </p:nvSpPr>
          <p:spPr>
            <a:xfrm>
              <a:off x="755778" y="973050"/>
              <a:ext cx="208238" cy="208238"/>
            </a:xfrm>
            <a:prstGeom prst="ellips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1881" y="999154"/>
              <a:ext cx="156030" cy="15603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5600000" scaled="0"/>
            </a:gradFill>
            <a:ln w="3175">
              <a:gradFill>
                <a:gsLst>
                  <a:gs pos="25842">
                    <a:schemeClr val="bg1">
                      <a:lumMod val="85000"/>
                    </a:schemeClr>
                  </a:gs>
                  <a:gs pos="73000">
                    <a:srgbClr val="F7F7F7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5600000" scaled="0"/>
              </a:gradFill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32587" y="136678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学习迁移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41992"/>
          <p:cNvSpPr>
            <a:spLocks noChangeArrowheads="1"/>
          </p:cNvSpPr>
          <p:nvPr/>
        </p:nvSpPr>
        <p:spPr bwMode="auto">
          <a:xfrm>
            <a:off x="1532587" y="1101392"/>
            <a:ext cx="864235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</a:t>
            </a:r>
            <a:r>
              <a:rPr lang="zh-CN" altLang="en-US" sz="3200">
                <a:solidFill>
                  <a:srgbClr val="26437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千里马</a:t>
            </a:r>
            <a:r>
              <a:rPr lang="zh-CN" altLang="en-US" sz="3200">
                <a:solidFill>
                  <a:srgbClr val="26437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 “</a:t>
            </a:r>
            <a:r>
              <a:rPr lang="zh-CN" altLang="en-US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伯乐</a:t>
            </a:r>
            <a:r>
              <a:rPr lang="zh-CN" altLang="en-US" sz="3200">
                <a:solidFill>
                  <a:srgbClr val="26437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 “</a:t>
            </a:r>
            <a:r>
              <a:rPr lang="zh-CN" altLang="en-US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说天下无马的人</a:t>
            </a:r>
            <a:r>
              <a:rPr lang="zh-CN" altLang="en-US" sz="3200">
                <a:solidFill>
                  <a:srgbClr val="26437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3200">
              <a:solidFill>
                <a:srgbClr val="26437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26437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各指什么人？作者想表明什么意思？</a:t>
            </a:r>
            <a:endParaRPr lang="zh-CN" altLang="en-US" sz="3200">
              <a:solidFill>
                <a:srgbClr val="26437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43010"/>
          <p:cNvSpPr>
            <a:spLocks noChangeArrowheads="1"/>
          </p:cNvSpPr>
          <p:nvPr/>
        </p:nvSpPr>
        <p:spPr bwMode="auto">
          <a:xfrm>
            <a:off x="1948720" y="3225703"/>
            <a:ext cx="21082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千里马</a:t>
            </a: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250720" y="3225703"/>
            <a:ext cx="32766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寓指有才能的人。</a:t>
            </a:r>
            <a:endParaRPr lang="zh-CN" altLang="en-US"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43012"/>
          <p:cNvSpPr>
            <a:spLocks noChangeArrowheads="1"/>
          </p:cNvSpPr>
          <p:nvPr/>
        </p:nvSpPr>
        <p:spPr bwMode="auto">
          <a:xfrm>
            <a:off x="1948720" y="4125815"/>
            <a:ext cx="17224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伯乐</a:t>
            </a: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250720" y="4128990"/>
            <a:ext cx="3276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寓指识才的明君。</a:t>
            </a:r>
            <a:endParaRPr lang="zh-CN" altLang="en-US"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43014"/>
          <p:cNvSpPr>
            <a:spLocks noChangeArrowheads="1"/>
          </p:cNvSpPr>
          <p:nvPr/>
        </p:nvSpPr>
        <p:spPr bwMode="auto">
          <a:xfrm>
            <a:off x="1948720" y="5025928"/>
            <a:ext cx="36464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说天下无马的人</a:t>
            </a: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3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520720" y="5033865"/>
            <a:ext cx="3276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寓指封建守旧者。</a:t>
            </a:r>
            <a:endParaRPr lang="zh-CN" altLang="en-US"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右箭头 8"/>
          <p:cNvSpPr/>
          <p:nvPr/>
        </p:nvSpPr>
        <p:spPr>
          <a:xfrm>
            <a:off x="4128357" y="3357465"/>
            <a:ext cx="835025" cy="288925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3" name="右箭头 9"/>
          <p:cNvSpPr/>
          <p:nvPr/>
        </p:nvSpPr>
        <p:spPr>
          <a:xfrm>
            <a:off x="4128357" y="4257578"/>
            <a:ext cx="835025" cy="288925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4" name="右箭头 10"/>
          <p:cNvSpPr/>
          <p:nvPr/>
        </p:nvSpPr>
        <p:spPr>
          <a:xfrm>
            <a:off x="5395182" y="5157690"/>
            <a:ext cx="835025" cy="288925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45869" y="589604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托物寓意</a:t>
            </a:r>
            <a:endParaRPr lang="zh-CN" altLang="en-US" sz="3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49000">
              <a:schemeClr val="bg1"/>
            </a:gs>
            <a:gs pos="73000">
              <a:schemeClr val="bg1"/>
            </a:gs>
            <a:gs pos="0">
              <a:schemeClr val="bg1">
                <a:lumMod val="85000"/>
              </a:schemeClr>
            </a:gs>
            <a:gs pos="100000">
              <a:srgbClr val="FFFFFF"/>
            </a:gs>
          </a:gsLst>
          <a:lin ang="4200000" scaled="0"/>
        </a:gradFill>
        <a:ln w="28575">
          <a:gradFill>
            <a:gsLst>
              <a:gs pos="25842">
                <a:schemeClr val="bg1">
                  <a:lumMod val="85000"/>
                </a:schemeClr>
              </a:gs>
              <a:gs pos="73000">
                <a:srgbClr val="F7F7F7"/>
              </a:gs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5600000" scaled="0"/>
          </a:gradFill>
        </a:ln>
        <a:effectLst>
          <a:outerShdw blurRad="50800" dist="63500" dir="3000000" algn="ctr" rotWithShape="0">
            <a:srgbClr val="000000">
              <a:alpha val="51000"/>
            </a:srgb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宽屏</PresentationFormat>
  <Paragraphs>138</Paragraphs>
  <Slides>13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华文仿宋</vt:lpstr>
      <vt:lpstr>方正粗黑宋简体</vt:lpstr>
      <vt:lpstr>微软雅黑</vt:lpstr>
      <vt:lpstr>仿宋</vt:lpstr>
      <vt:lpstr>等线</vt:lpstr>
      <vt:lpstr>Arial Unicode MS</vt:lpstr>
      <vt:lpstr>等线 Light</vt:lpstr>
      <vt:lpstr>Calibri</vt:lpstr>
      <vt:lpstr>Times New Roman</vt:lpstr>
      <vt:lpstr>华文琥珀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2021-04-27T02:02:00Z</dcterms:created>
  <dcterms:modified xsi:type="dcterms:W3CDTF">2021-05-27T12:01:23Z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7696B7ECD65443D1AC1B318DCA95D0E2</vt:lpwstr>
  </property>
  <property fmtid="{D5CDD505-2E9C-101B-9397-08002B2CF9AE}" pid="3" name="KSOProductBuildVer">
    <vt:lpwstr>2052-11.1.0.10495</vt:lpwstr>
  </property>
</Properties>
</file>