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325" r:id="rId39"/>
    <p:sldId id="326" r:id="rId40"/>
    <p:sldId id="327" r:id="rId41"/>
    <p:sldId id="328" r:id="rId42"/>
    <p:sldId id="329" r:id="rId43"/>
    <p:sldId id="330" r:id="rId44"/>
    <p:sldId id="331" r:id="rId45"/>
    <p:sldId id="332" r:id="rId46"/>
    <p:sldId id="333" r:id="rId47"/>
    <p:sldId id="294" r:id="rId48"/>
    <p:sldId id="295" r:id="rId49"/>
    <p:sldId id="296" r:id="rId50"/>
    <p:sldId id="297" r:id="rId51"/>
    <p:sldId id="298" r:id="rId52"/>
    <p:sldId id="299" r:id="rId53"/>
    <p:sldId id="300" r:id="rId54"/>
    <p:sldId id="301" r:id="rId55"/>
    <p:sldId id="302" r:id="rId56"/>
    <p:sldId id="303" r:id="rId57"/>
    <p:sldId id="304" r:id="rId58"/>
    <p:sldId id="305" r:id="rId59"/>
    <p:sldId id="306" r:id="rId60"/>
    <p:sldId id="307" r:id="rId61"/>
    <p:sldId id="308" r:id="rId62"/>
    <p:sldId id="309" r:id="rId63"/>
    <p:sldId id="310" r:id="rId64"/>
    <p:sldId id="311" r:id="rId65"/>
    <p:sldId id="312" r:id="rId66"/>
    <p:sldId id="313" r:id="rId67"/>
    <p:sldId id="314" r:id="rId68"/>
    <p:sldId id="315" r:id="rId69"/>
    <p:sldId id="316" r:id="rId70"/>
    <p:sldId id="317" r:id="rId71"/>
    <p:sldId id="318" r:id="rId72"/>
    <p:sldId id="319" r:id="rId73"/>
    <p:sldId id="320" r:id="rId74"/>
    <p:sldId id="321" r:id="rId75"/>
    <p:sldId id="322" r:id="rId76"/>
    <p:sldId id="323" r:id="rId77"/>
    <p:sldId id="324" r:id="rId78"/>
    <p:sldId id="274" r:id="rId79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6" d="100"/>
          <a:sy n="76" d="100"/>
        </p:scale>
        <p:origin x="-96" y="-378"/>
      </p:cViewPr>
      <p:guideLst>
        <p:guide orient="horz" pos="2173"/>
        <p:guide pos="38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2" Type="http://schemas.openxmlformats.org/officeDocument/2006/relationships/tableStyles" Target="tableStyles.xml"/><Relationship Id="rId81" Type="http://schemas.openxmlformats.org/officeDocument/2006/relationships/viewProps" Target="viewProps.xml"/><Relationship Id="rId80" Type="http://schemas.openxmlformats.org/officeDocument/2006/relationships/presProps" Target="presProps.xml"/><Relationship Id="rId8" Type="http://schemas.openxmlformats.org/officeDocument/2006/relationships/slide" Target="slides/slide6.xml"/><Relationship Id="rId79" Type="http://schemas.openxmlformats.org/officeDocument/2006/relationships/slide" Target="slides/slide77.xml"/><Relationship Id="rId78" Type="http://schemas.openxmlformats.org/officeDocument/2006/relationships/slide" Target="slides/slide76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audio" Target="../media/audio1.wav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sndAc>
      <p:stSnd>
        <p:snd r:embed="rId11" name="chimes.wav"/>
      </p:stSnd>
    </p:sndAc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audio" Target="../media/audio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audio" Target="../media/audio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audio" Target="../media/audio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4.wav"/><Relationship Id="rId1" Type="http://schemas.openxmlformats.org/officeDocument/2006/relationships/audio" Target="../media/audio1.wav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4.wav"/><Relationship Id="rId2" Type="http://schemas.openxmlformats.org/officeDocument/2006/relationships/audio" Target="../media/audio1.wav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4.wav"/><Relationship Id="rId1" Type="http://schemas.openxmlformats.org/officeDocument/2006/relationships/audio" Target="../media/audio1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4.wav"/><Relationship Id="rId1" Type="http://schemas.openxmlformats.org/officeDocument/2006/relationships/audio" Target="../media/audio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4.wav"/><Relationship Id="rId1" Type="http://schemas.openxmlformats.org/officeDocument/2006/relationships/audio" Target="../media/audio1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4.wav"/><Relationship Id="rId1" Type="http://schemas.openxmlformats.org/officeDocument/2006/relationships/audio" Target="../media/audio1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4.wav"/><Relationship Id="rId1" Type="http://schemas.openxmlformats.org/officeDocument/2006/relationships/audio" Target="../media/audio1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4.wav"/><Relationship Id="rId1" Type="http://schemas.openxmlformats.org/officeDocument/2006/relationships/audio" Target="../media/audio1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4.wav"/><Relationship Id="rId1" Type="http://schemas.openxmlformats.org/officeDocument/2006/relationships/audio" Target="../media/audio1.wav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4.wav"/><Relationship Id="rId1" Type="http://schemas.openxmlformats.org/officeDocument/2006/relationships/audio" Target="../media/audio1.wav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4.wav"/><Relationship Id="rId1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4.wav"/><Relationship Id="rId1" Type="http://schemas.openxmlformats.org/officeDocument/2006/relationships/audio" Target="../media/audio1.wav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4.wav"/><Relationship Id="rId1" Type="http://schemas.openxmlformats.org/officeDocument/2006/relationships/audio" Target="../media/audio1.wav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4.wav"/><Relationship Id="rId1" Type="http://schemas.openxmlformats.org/officeDocument/2006/relationships/audio" Target="../media/audio1.wav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4.wav"/><Relationship Id="rId1" Type="http://schemas.openxmlformats.org/officeDocument/2006/relationships/audio" Target="../media/audio1.wav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4.wav"/><Relationship Id="rId1" Type="http://schemas.openxmlformats.org/officeDocument/2006/relationships/audio" Target="../media/audio1.wav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4.wav"/><Relationship Id="rId1" Type="http://schemas.openxmlformats.org/officeDocument/2006/relationships/audio" Target="../media/audio1.wav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5.wav"/><Relationship Id="rId1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5.wav"/><Relationship Id="rId1" Type="http://schemas.openxmlformats.org/officeDocument/2006/relationships/audio" Target="../media/audio1.wav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5.wav"/><Relationship Id="rId1" Type="http://schemas.openxmlformats.org/officeDocument/2006/relationships/audio" Target="../media/audio1.wav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5.wav"/><Relationship Id="rId1" Type="http://schemas.openxmlformats.org/officeDocument/2006/relationships/audio" Target="../media/audio1.wav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5.wav"/><Relationship Id="rId1" Type="http://schemas.openxmlformats.org/officeDocument/2006/relationships/audio" Target="../media/audio1.wav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5.wav"/><Relationship Id="rId1" Type="http://schemas.openxmlformats.org/officeDocument/2006/relationships/audio" Target="../media/audio1.wav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5.wav"/><Relationship Id="rId1" Type="http://schemas.openxmlformats.org/officeDocument/2006/relationships/audio" Target="../media/audio1.wav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5.wav"/><Relationship Id="rId1" Type="http://schemas.openxmlformats.org/officeDocument/2006/relationships/audio" Target="../media/audio1.wav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6.wav"/><Relationship Id="rId1" Type="http://schemas.openxmlformats.org/officeDocument/2006/relationships/audio" Target="../media/audio1.wav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6.wav"/><Relationship Id="rId1" Type="http://schemas.openxmlformats.org/officeDocument/2006/relationships/audio" Target="../media/audio1.wav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6.wav"/><Relationship Id="rId1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6.wav"/><Relationship Id="rId1" Type="http://schemas.openxmlformats.org/officeDocument/2006/relationships/audio" Target="../media/audio1.wav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6.wav"/><Relationship Id="rId1" Type="http://schemas.openxmlformats.org/officeDocument/2006/relationships/audio" Target="../media/audio1.wav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6.wav"/><Relationship Id="rId1" Type="http://schemas.openxmlformats.org/officeDocument/2006/relationships/audio" Target="../media/audio1.wav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6.wav"/><Relationship Id="rId1" Type="http://schemas.openxmlformats.org/officeDocument/2006/relationships/audio" Target="../media/audio1.wav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6.wav"/><Relationship Id="rId1" Type="http://schemas.openxmlformats.org/officeDocument/2006/relationships/audio" Target="../media/audio1.wav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6.wav"/><Relationship Id="rId1" Type="http://schemas.openxmlformats.org/officeDocument/2006/relationships/audio" Target="../media/audio1.wav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6.wav"/><Relationship Id="rId1" Type="http://schemas.openxmlformats.org/officeDocument/2006/relationships/audio" Target="../media/audio1.wav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554355" y="1356995"/>
            <a:ext cx="1133157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6000" b="1">
                <a:solidFill>
                  <a:srgbClr val="FF0000"/>
                </a:solidFill>
                <a:ea typeface="宋体" panose="02010600030101010101" pitchFamily="2" charset="-122"/>
              </a:rPr>
              <a:t>八下文言文总复习</a:t>
            </a:r>
            <a:endParaRPr lang="zh-CN" sz="60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0" algn="ctr"/>
            <a:endParaRPr lang="zh-CN" altLang="en-US" sz="60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0" algn="ctr"/>
            <a:r>
              <a:rPr lang="en-US" altLang="zh-CN" sz="6000" b="1">
                <a:solidFill>
                  <a:srgbClr val="FF0000"/>
                </a:solidFill>
                <a:ea typeface="宋体" panose="02010600030101010101" pitchFamily="2" charset="-122"/>
              </a:rPr>
              <a:t>2019.6.17</a:t>
            </a:r>
            <a:endParaRPr lang="en-US" altLang="zh-CN" sz="6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147320" y="126365"/>
            <a:ext cx="1184084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8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在《桃花源记》中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渔人离开桃花源后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,“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便扶向路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”,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又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“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处处志之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”,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后来寻找桃花源时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“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寻向所志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”,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却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“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不复得路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”,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作者这样写的目的是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     )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A.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暗示桃花源是个似有而无、似真而幻的境界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是作者虚构的。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B.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暗示通往桃花源的路曲折而遥远。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C.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暗示庸俗的人是无法进入美好境界的。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D.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暗示桃花源已经绝迹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无法寻觅。</a:t>
            </a:r>
            <a:endParaRPr lang="zh-CN" altLang="en-US" sz="3600" b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16420" y="1193800"/>
            <a:ext cx="41338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A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133350" y="227330"/>
            <a:ext cx="11840845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1" dirty="0">
                <a:solidFill>
                  <a:srgbClr val="7030A0"/>
                </a:solidFill>
                <a:latin typeface="宋体" panose="02010600030101010101" pitchFamily="2" charset="-122"/>
              </a:rPr>
              <a:t>9</a:t>
            </a:r>
            <a:r>
              <a:rPr lang="en-US" sz="3600" b="0" dirty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600" b="0" dirty="0">
                <a:solidFill>
                  <a:srgbClr val="7030A0"/>
                </a:solidFill>
                <a:ea typeface="宋体" panose="02010600030101010101" pitchFamily="2" charset="-122"/>
              </a:rPr>
              <a:t>解释下列加点的词语。</a:t>
            </a:r>
            <a:endParaRPr lang="en-US" sz="3600" b="0" dirty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 dirty="0">
                <a:solidFill>
                  <a:srgbClr val="7030A0"/>
                </a:solidFill>
                <a:latin typeface="宋体" panose="02010600030101010101" pitchFamily="2" charset="-122"/>
              </a:rPr>
              <a:t>(1)</a:t>
            </a:r>
            <a:r>
              <a:rPr lang="zh-CN" sz="3600" b="1" u="sng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复</a:t>
            </a:r>
            <a:r>
              <a:rPr lang="zh-CN" sz="3600" b="0" dirty="0">
                <a:solidFill>
                  <a:srgbClr val="7030A0"/>
                </a:solidFill>
                <a:ea typeface="宋体" panose="02010600030101010101" pitchFamily="2" charset="-122"/>
              </a:rPr>
              <a:t>行数十步</a:t>
            </a:r>
            <a:r>
              <a:rPr lang="en-US" sz="3600" b="0" dirty="0">
                <a:solidFill>
                  <a:srgbClr val="7030A0"/>
                </a:solidFill>
                <a:latin typeface="宋体" panose="02010600030101010101" pitchFamily="2" charset="-122"/>
              </a:rPr>
              <a:t>(       ) </a:t>
            </a:r>
            <a:r>
              <a:rPr lang="en-US" sz="3600" b="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(</a:t>
            </a:r>
            <a:r>
              <a:rPr lang="en-US" sz="3600" b="0" dirty="0">
                <a:solidFill>
                  <a:srgbClr val="7030A0"/>
                </a:solidFill>
                <a:latin typeface="宋体" panose="02010600030101010101" pitchFamily="2" charset="-122"/>
              </a:rPr>
              <a:t>2)</a:t>
            </a:r>
            <a:r>
              <a:rPr lang="zh-CN" sz="3600" b="0" dirty="0">
                <a:solidFill>
                  <a:srgbClr val="7030A0"/>
                </a:solidFill>
                <a:ea typeface="宋体" panose="02010600030101010101" pitchFamily="2" charset="-122"/>
              </a:rPr>
              <a:t>屋舍</a:t>
            </a:r>
            <a:r>
              <a:rPr lang="zh-CN" sz="3600" b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俨然</a:t>
            </a:r>
            <a:r>
              <a:rPr lang="en-US" sz="3600" b="0" dirty="0">
                <a:solidFill>
                  <a:srgbClr val="7030A0"/>
                </a:solidFill>
                <a:latin typeface="宋体" panose="02010600030101010101" pitchFamily="2" charset="-122"/>
              </a:rPr>
              <a:t>(            )</a:t>
            </a:r>
            <a:endParaRPr lang="en-US" sz="3600" b="0" dirty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endParaRPr lang="en-US" sz="3600" b="0" dirty="0" smtClean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endParaRPr lang="en-US" sz="3600" dirty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(</a:t>
            </a:r>
            <a:r>
              <a:rPr lang="en-US" sz="3600" b="0" dirty="0">
                <a:solidFill>
                  <a:srgbClr val="7030A0"/>
                </a:solidFill>
                <a:latin typeface="宋体" panose="02010600030101010101" pitchFamily="2" charset="-122"/>
              </a:rPr>
              <a:t>3)</a:t>
            </a:r>
            <a:r>
              <a:rPr lang="zh-CN" sz="3600" b="1" u="sng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具</a:t>
            </a:r>
            <a:r>
              <a:rPr lang="zh-CN" sz="3600" b="0" dirty="0">
                <a:solidFill>
                  <a:srgbClr val="7030A0"/>
                </a:solidFill>
                <a:ea typeface="宋体" panose="02010600030101010101" pitchFamily="2" charset="-122"/>
              </a:rPr>
              <a:t>答之</a:t>
            </a:r>
            <a:r>
              <a:rPr lang="en-US" sz="3600" b="0" dirty="0">
                <a:solidFill>
                  <a:srgbClr val="7030A0"/>
                </a:solidFill>
                <a:latin typeface="宋体" panose="02010600030101010101" pitchFamily="2" charset="-122"/>
              </a:rPr>
              <a:t>(       ) </a:t>
            </a:r>
            <a:r>
              <a:rPr lang="en-US" sz="3600" b="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(</a:t>
            </a:r>
            <a:r>
              <a:rPr lang="en-US" sz="3600" b="0" dirty="0">
                <a:solidFill>
                  <a:srgbClr val="7030A0"/>
                </a:solidFill>
                <a:latin typeface="宋体" panose="02010600030101010101" pitchFamily="2" charset="-122"/>
              </a:rPr>
              <a:t>4)</a:t>
            </a:r>
            <a:r>
              <a:rPr lang="zh-CN" sz="3600" b="0" dirty="0">
                <a:solidFill>
                  <a:srgbClr val="7030A0"/>
                </a:solidFill>
                <a:ea typeface="宋体" panose="02010600030101010101" pitchFamily="2" charset="-122"/>
              </a:rPr>
              <a:t>此中人</a:t>
            </a:r>
            <a:r>
              <a:rPr lang="zh-CN" sz="3600" b="1" u="sng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语</a:t>
            </a:r>
            <a:r>
              <a:rPr lang="zh-CN" sz="3600" b="0" dirty="0">
                <a:solidFill>
                  <a:srgbClr val="7030A0"/>
                </a:solidFill>
                <a:ea typeface="宋体" panose="02010600030101010101" pitchFamily="2" charset="-122"/>
              </a:rPr>
              <a:t>云</a:t>
            </a:r>
            <a:r>
              <a:rPr lang="en-US" sz="3600" b="0" dirty="0">
                <a:solidFill>
                  <a:srgbClr val="7030A0"/>
                </a:solidFill>
                <a:latin typeface="宋体" panose="02010600030101010101" pitchFamily="2" charset="-122"/>
              </a:rPr>
              <a:t>(        )</a:t>
            </a:r>
            <a:endParaRPr lang="en-US" altLang="en-US" sz="3600" b="0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51225" y="868045"/>
            <a:ext cx="156019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又、再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06752" y="781367"/>
            <a:ext cx="24784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3600" b="1" dirty="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整齐的样子</a:t>
            </a:r>
            <a:endParaRPr lang="en-US" altLang="en-US" sz="3600" b="0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08319" y="2444492"/>
            <a:ext cx="11010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3600" b="1" dirty="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详细</a:t>
            </a:r>
            <a:endParaRPr lang="en-US" altLang="en-US" sz="3600" b="0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62843" y="2444492"/>
            <a:ext cx="11010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3600" b="1" dirty="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告诉</a:t>
            </a:r>
            <a:endParaRPr lang="en-US" altLang="en-US" sz="3600" b="0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147320" y="93980"/>
            <a:ext cx="1185418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10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用现代汉语翻译下列句子。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(1)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阡陌交通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鸡犬相闻。</a:t>
            </a:r>
            <a:endParaRPr lang="zh-CN" sz="3600" b="1" u="sng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田间小路交错相通</a:t>
            </a:r>
            <a:r>
              <a:rPr lang="en-US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村落间可以互相听见鸡鸣狗叫的声音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</a:rPr>
              <a:t>。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(2)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率妻子邑人来此绝境。</a:t>
            </a:r>
            <a:endParaRPr lang="zh-CN" sz="3600" b="1" u="sng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率领妻子儿女和同乡人来到这个与人世隔绝的地方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</a:rPr>
              <a:t>。</a:t>
            </a:r>
            <a:endParaRPr lang="zh-CN" altLang="en-US" sz="36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246380" y="237490"/>
            <a:ext cx="1181227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200" b="1">
                <a:solidFill>
                  <a:srgbClr val="7030A0"/>
                </a:solidFill>
                <a:latin typeface="宋体" panose="02010600030101010101" pitchFamily="2" charset="-122"/>
              </a:rPr>
              <a:t>11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请用自己的语言简要描述这两段文字所展现的图景。</a:t>
            </a:r>
            <a:endParaRPr lang="zh-CN" sz="32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解析：</a:t>
            </a:r>
            <a:endParaRPr lang="zh-CN" sz="32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结合景物描写和对桃花源中人的言行的描写来概括。从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土地平旷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屋舍俨然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有良田、美池、桑竹之属。阡陌交通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鸡犬相闻。其中往来种作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男女衣着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悉如外人。黄发垂髫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并怡然自乐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可以看出桃花源景色优美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人民生活安乐。从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便要还家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设酒杀鸡作食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余人各复延至其家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皆出酒食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可以看出桃花源人的淳朴好客。从桃花源不易被发现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及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问今是何世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乃不知有汉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无论魏晋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说明桃花源是一个与人世隔绝的地方。</a:t>
            </a:r>
            <a:endParaRPr lang="zh-CN" sz="32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参考答案：</a:t>
            </a:r>
            <a:endParaRPr lang="zh-CN" sz="32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这两段文字向人们展现了一幅优美宁静的田园风光图画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那里民风淳朴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人们热情好客、和谐幸福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是一个与世隔绝的地方。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245745" y="180340"/>
            <a:ext cx="1177036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阅读下面的文言文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完成第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12~15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题。</a:t>
            </a:r>
            <a:endParaRPr lang="zh-CN" sz="3600" b="0">
              <a:solidFill>
                <a:srgbClr val="7030A0"/>
              </a:solidFill>
              <a:ea typeface="楷体" panose="02010609060101010101" charset="-122"/>
            </a:endParaRPr>
          </a:p>
          <a:p>
            <a:pPr indent="457200" fontAlgn="auto"/>
            <a:r>
              <a:rPr lang="zh-CN" sz="36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" panose="02010609060101010101" charset="-122"/>
              </a:rPr>
              <a:t>世传桃源事,多过其实。考渊明所记,止言先世避秦乱来此,则渔人所见,似是其子孙,非秦人不死者也。又云杀鸡作食,岂有仙而杀者乎?……旧说南阳有菊水,水甘而芳,居民三十余家,饮其水皆寿,或至百二三十岁。蜀青城山老人村,有五世孙者。道极险远,生不识盐</a:t>
            </a:r>
            <a:r>
              <a:rPr lang="zh-CN" sz="3600" b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" panose="02010609060101010101" charset="-122"/>
              </a:rPr>
              <a:t>醯(xī, 即醋)</a:t>
            </a:r>
            <a:r>
              <a:rPr lang="zh-CN" sz="36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" panose="02010609060101010101" charset="-122"/>
              </a:rPr>
              <a:t>,而溪中多</a:t>
            </a:r>
            <a:r>
              <a:rPr lang="zh-CN" sz="36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" panose="02010609060101010101" charset="-122"/>
              </a:rPr>
              <a:t>枸杞[gǒu qǐ]</a:t>
            </a:r>
            <a:r>
              <a:rPr lang="zh-CN" sz="36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" panose="02010609060101010101" charset="-122"/>
              </a:rPr>
              <a:t>,根如龙蛇,饮其水,故寿。近岁道稍通,渐能致五味,而寿益衰,盖其比也。使武陵太守得至焉,则已化为争夺之场久矣。常意天地间若此者甚众,不独桃源。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选自苏轼《和桃源诗序》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)  </a:t>
            </a:r>
            <a:r>
              <a:rPr lang="zh-CN" sz="2800" b="0">
                <a:solidFill>
                  <a:srgbClr val="333333"/>
                </a:solidFill>
                <a:ea typeface="微软雅黑" panose="020B0503020204020204" charset="-122"/>
              </a:rPr>
              <a:t>　</a:t>
            </a:r>
            <a:endParaRPr lang="zh-CN" altLang="en-US" sz="2800" b="0">
              <a:solidFill>
                <a:srgbClr val="FF0000"/>
              </a:solidFill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44010" y="5359400"/>
            <a:ext cx="207137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457200" algn="l" fontAlgn="auto"/>
            <a:r>
              <a:rPr lang="zh-CN" altLang="en-US" sz="1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（翻译在下页）</a:t>
            </a:r>
            <a:endParaRPr lang="zh-CN" altLang="en-US" sz="1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175895" y="119380"/>
            <a:ext cx="11840845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【参考译文】</a:t>
            </a:r>
            <a:r>
              <a:rPr lang="zh-CN" sz="3200" b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微软雅黑" panose="020B0503020204020204" charset="-122"/>
              </a:rPr>
              <a:t>译文</a:t>
            </a:r>
            <a:r>
              <a:rPr lang="en-US" sz="3200" b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</a:rPr>
              <a:t>:</a:t>
            </a:r>
            <a:r>
              <a:rPr lang="zh-CN" sz="3200" b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微软雅黑" panose="020B0503020204020204" charset="-122"/>
              </a:rPr>
              <a:t>　　</a:t>
            </a:r>
            <a:r>
              <a:rPr lang="zh-CN" sz="32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" panose="02010609060101010101" charset="-122"/>
              </a:rPr>
              <a:t>世上所传的桃花源这件事，很多都夸大其词。</a:t>
            </a:r>
            <a:r>
              <a:rPr lang="en-US" sz="32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</a:rPr>
              <a:t> </a:t>
            </a:r>
            <a:r>
              <a:rPr lang="zh-CN" sz="32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" panose="02010609060101010101" charset="-122"/>
              </a:rPr>
              <a:t>考察陶渊明所记载的，都说是先祖逃避秦朝的战乱来到这里，那么渔人所见的都是避乱人的子孙，不是其人，所以说并非那个秦朝人是不死的。</a:t>
            </a:r>
            <a:r>
              <a:rPr lang="en-US" sz="32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</a:rPr>
              <a:t> </a:t>
            </a:r>
            <a:r>
              <a:rPr lang="zh-CN" sz="32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" panose="02010609060101010101" charset="-122"/>
              </a:rPr>
              <a:t>又说杀鸡作为食物，哪里有仙人杀生的？</a:t>
            </a:r>
            <a:r>
              <a:rPr lang="en-US" sz="32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</a:rPr>
              <a:t> </a:t>
            </a:r>
            <a:r>
              <a:rPr lang="zh-CN" sz="32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" panose="02010609060101010101" charset="-122"/>
              </a:rPr>
              <a:t>以前说南阳有菊水，水质香甜，住了三十多家人，喝那里的水都长寿，有的活了一百二三十岁。</a:t>
            </a:r>
            <a:r>
              <a:rPr lang="en-US" sz="32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</a:rPr>
              <a:t> </a:t>
            </a:r>
            <a:r>
              <a:rPr lang="zh-CN" sz="32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" panose="02010609060101010101" charset="-122"/>
              </a:rPr>
              <a:t>四川青城山那里有个老人村，据说五世同堂。道路极其危险遥远，活着的时候不吃盐和醋，而且溪水中有很多枸杞，它的根弯弯曲曲像龙和蛇一样，喝了那的水就会长寿。</a:t>
            </a:r>
            <a:r>
              <a:rPr lang="en-US" sz="32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</a:rPr>
              <a:t> </a:t>
            </a:r>
            <a:r>
              <a:rPr lang="zh-CN" sz="32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" panose="02010609060101010101" charset="-122"/>
              </a:rPr>
              <a:t>近些年道路稍微通畅，逐渐能够接触到日常的调味品，故而寿命减短，所以这就和外面的人寿命差不多了。</a:t>
            </a:r>
            <a:r>
              <a:rPr lang="en-US" sz="32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</a:rPr>
              <a:t> </a:t>
            </a:r>
            <a:r>
              <a:rPr lang="zh-CN" sz="32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" panose="02010609060101010101" charset="-122"/>
              </a:rPr>
              <a:t>当武陵太守得知到了那里的时候，那里已经早就成为很多人争夺的地方。</a:t>
            </a:r>
            <a:r>
              <a:rPr lang="en-US" sz="32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</a:rPr>
              <a:t> </a:t>
            </a:r>
            <a:r>
              <a:rPr lang="zh-CN" sz="32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" panose="02010609060101010101" charset="-122"/>
              </a:rPr>
              <a:t>一般来说，天下像这样的地方很多，不单单是桃花源而已。</a:t>
            </a:r>
            <a:endParaRPr lang="zh-CN" altLang="en-US" sz="3200" b="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楷体" panose="02010609060101010101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2410" y="140970"/>
            <a:ext cx="1175512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12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解释下列句中加点的词。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(1)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饮其水皆</a:t>
            </a:r>
            <a:r>
              <a:rPr 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寿</a:t>
            </a:r>
            <a:endParaRPr lang="zh-CN" sz="36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(2)</a:t>
            </a:r>
            <a:r>
              <a:rPr 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或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至百二三十岁</a:t>
            </a:r>
            <a:endParaRPr lang="zh-CN" sz="36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r>
              <a:rPr 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13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用现代汉语翻译下面的句子。</a:t>
            </a:r>
            <a:endParaRPr lang="zh-CN" sz="36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常意天地间若此者甚众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不独桃源。</a:t>
            </a:r>
            <a:endParaRPr lang="zh-CN" sz="3600" b="1" u="sng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一般来说</a:t>
            </a:r>
            <a:r>
              <a:rPr lang="en-US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天下像这样的地方很多</a:t>
            </a:r>
            <a:r>
              <a:rPr lang="en-US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不单单是桃花源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78225" y="671195"/>
            <a:ext cx="15582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长寿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56100" y="1221740"/>
            <a:ext cx="201739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有的人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</a:t>
            </a:r>
            <a:endParaRPr lang="en-US" altLang="en-US" sz="3600" b="1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161290" y="211455"/>
            <a:ext cx="1182687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14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历代附会《桃花源记》的情况很多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其中有把桃花源说成神仙居住的境地的。苏轼在《和桃源诗序》中认为这种说法是</a:t>
            </a:r>
            <a:r>
              <a:rPr lang="zh-CN" sz="3600" b="0" u="sng">
                <a:solidFill>
                  <a:srgbClr val="7030A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</a:rPr>
              <a:t>　                    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。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用选文中的原句回答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) </a:t>
            </a:r>
            <a:endParaRPr lang="zh-CN" sz="3600" b="1" u="sng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0"/>
            <a:endParaRPr lang="en-US" sz="3600" b="1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15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在这段文字中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作者举了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“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南阳菊水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”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和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“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青城山老人村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”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的事例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是为了说明什么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?</a:t>
            </a:r>
            <a:endParaRPr lang="zh-CN" sz="3600" b="1" u="sng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6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是为了说明桃花源并非仙境</a:t>
            </a:r>
            <a:r>
              <a:rPr lang="en-US" sz="36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,</a:t>
            </a:r>
            <a:r>
              <a:rPr lang="zh-CN" sz="36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只是它与世隔绝</a:t>
            </a:r>
            <a:r>
              <a:rPr lang="en-US" sz="36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,</a:t>
            </a:r>
            <a:r>
              <a:rPr lang="zh-CN" sz="36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水甘食简</a:t>
            </a:r>
            <a:r>
              <a:rPr lang="en-US" sz="36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,</a:t>
            </a:r>
            <a:r>
              <a:rPr lang="zh-CN" sz="36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人皆长寿罢了</a:t>
            </a:r>
            <a:r>
              <a:rPr 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。</a:t>
            </a:r>
            <a:endParaRPr lang="zh-CN" altLang="en-US" sz="3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40840" y="1250950"/>
            <a:ext cx="24784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36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多过其实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。</a:t>
            </a:r>
            <a:endParaRPr lang="en-US" altLang="en-US" sz="3600" b="1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161925" y="199390"/>
            <a:ext cx="11840845" cy="5569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266950"/>
            <a:r>
              <a:rPr lang="zh-CN" sz="3600" b="0" dirty="0">
                <a:solidFill>
                  <a:srgbClr val="7030A0"/>
                </a:solidFill>
                <a:ea typeface="宋体" panose="02010600030101010101" pitchFamily="2" charset="-122"/>
              </a:rPr>
              <a:t>（二）小石潭记   柳宗元</a:t>
            </a:r>
            <a:endParaRPr lang="zh-CN" sz="3600" b="0" dirty="0">
              <a:solidFill>
                <a:srgbClr val="7030A0"/>
              </a:solidFill>
              <a:ea typeface="楷体" panose="02010609060101010101" charset="-122"/>
            </a:endParaRPr>
          </a:p>
          <a:p>
            <a:pPr indent="360045"/>
            <a:r>
              <a:rPr lang="zh-CN" sz="3200" b="0" dirty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" panose="02010609060101010101" charset="-122"/>
              </a:rPr>
              <a:t>从小丘西行百二十步,隔篁竹,闻水声,如鸣珮环,心乐之。伐竹取道,下见小潭,水尤清冽。全石以为底,近岸,卷石底以出,为坻,为屿,为嵁,为岩。青树翠蔓,蒙络摇缀,参差披拂。</a:t>
            </a:r>
            <a:endParaRPr lang="zh-CN" sz="3200" b="0" dirty="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楷体" panose="02010609060101010101" charset="-122"/>
            </a:endParaRPr>
          </a:p>
          <a:p>
            <a:pPr indent="360045"/>
            <a:r>
              <a:rPr lang="zh-CN" sz="3200" b="0" dirty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" panose="02010609060101010101" charset="-122"/>
              </a:rPr>
              <a:t>潭中鱼可百许头,皆若空游无所依,日光下澈,影布石上。佁然不动,俶尔远逝,往来翕忽,似与游者相乐。</a:t>
            </a:r>
            <a:endParaRPr lang="zh-CN" sz="3200" b="0" dirty="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楷体" panose="02010609060101010101" charset="-122"/>
            </a:endParaRPr>
          </a:p>
          <a:p>
            <a:pPr indent="360045"/>
            <a:r>
              <a:rPr lang="zh-CN" sz="3200" b="0" dirty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" panose="02010609060101010101" charset="-122"/>
              </a:rPr>
              <a:t>潭西南而望,斗折蛇行,明灭可见。其岸势犬牙差互,不可知其源。</a:t>
            </a:r>
            <a:endParaRPr lang="zh-CN" sz="3200" b="0" dirty="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楷体" panose="02010609060101010101" charset="-122"/>
            </a:endParaRPr>
          </a:p>
          <a:p>
            <a:pPr indent="360045"/>
            <a:r>
              <a:rPr lang="zh-CN" sz="3200" b="0" dirty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" panose="02010609060101010101" charset="-122"/>
              </a:rPr>
              <a:t>坐潭上,四面竹树环合,寂寥无人,凄神寒骨,悄怆幽邃。以其境过清,不可久居,乃记之而去。</a:t>
            </a:r>
            <a:endParaRPr lang="zh-CN" sz="3200" b="0" dirty="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楷体" panose="02010609060101010101" charset="-122"/>
            </a:endParaRPr>
          </a:p>
          <a:p>
            <a:pPr indent="360045"/>
            <a:r>
              <a:rPr lang="zh-CN" sz="3200" b="0" dirty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" panose="02010609060101010101" charset="-122"/>
              </a:rPr>
              <a:t>同游者:吴武陵,龚古,余弟宗玄。隶而从者,崔氏二小生,曰恕己,曰奉壹。</a:t>
            </a:r>
            <a:endParaRPr lang="zh-CN" altLang="en-US" sz="3200" b="0" dirty="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楷体" panose="02010609060101010101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217805" y="203835"/>
            <a:ext cx="1175512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1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下列句子中加点字的注音有误的一项是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   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)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A.</a:t>
            </a:r>
            <a:r>
              <a:rPr 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佁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然</a:t>
            </a:r>
            <a:r>
              <a:rPr 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(yǐ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)</a:t>
            </a:r>
            <a:r>
              <a:rPr 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隶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而从者</a:t>
            </a:r>
            <a:r>
              <a:rPr 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(lì)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     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B.</a:t>
            </a:r>
            <a:r>
              <a:rPr 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珮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环</a:t>
            </a:r>
            <a:r>
              <a:rPr 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(pèi)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	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寂</a:t>
            </a:r>
            <a:r>
              <a:rPr 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寥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无人</a:t>
            </a:r>
            <a:r>
              <a:rPr 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(liáo)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C.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清</a:t>
            </a:r>
            <a:r>
              <a:rPr 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冽(liè)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	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往来</a:t>
            </a:r>
            <a:r>
              <a:rPr 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翕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忽</a:t>
            </a:r>
            <a:r>
              <a:rPr 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(xī)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     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D.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日光下</a:t>
            </a:r>
            <a:r>
              <a:rPr 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澈(chè)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 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参</a:t>
            </a:r>
            <a:r>
              <a:rPr 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差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披拂</a:t>
            </a:r>
            <a:r>
              <a:rPr 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(chā)</a:t>
            </a:r>
            <a:endParaRPr lang="zh-CN" altLang="en-US" sz="3600" b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00900" y="2419985"/>
            <a:ext cx="477202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l"/>
            <a:r>
              <a:rPr lang="zh-CN" sz="3600">
                <a:solidFill>
                  <a:srgbClr val="7030A0"/>
                </a:solidFill>
                <a:ea typeface="宋体" panose="02010600030101010101" pitchFamily="2" charset="-122"/>
                <a:sym typeface="+mn-ea"/>
              </a:rPr>
              <a:t>【</a:t>
            </a:r>
            <a:r>
              <a:rPr 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“</a:t>
            </a:r>
            <a:r>
              <a:rPr 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差</a:t>
            </a:r>
            <a:r>
              <a:rPr 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”</a:t>
            </a:r>
            <a:r>
              <a:rPr 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应读</a:t>
            </a:r>
            <a:r>
              <a:rPr 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“cī”</a:t>
            </a:r>
            <a:r>
              <a:rPr lang="zh-CN" sz="3600">
                <a:solidFill>
                  <a:srgbClr val="7030A0"/>
                </a:solidFill>
                <a:ea typeface="宋体" panose="02010600030101010101" pitchFamily="2" charset="-122"/>
                <a:sym typeface="+mn-ea"/>
              </a:rPr>
              <a:t>】</a:t>
            </a:r>
            <a:endParaRPr lang="zh-CN" altLang="en-US" sz="3600" b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67775" y="203835"/>
            <a:ext cx="413385" cy="6451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D</a:t>
            </a:r>
            <a:endParaRPr lang="en-US" altLang="en-US" sz="3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247015" y="308610"/>
            <a:ext cx="1172591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39750" fontAlgn="auto"/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（一）桃花源记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节选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)  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陶渊明</a:t>
            </a:r>
            <a:endParaRPr lang="zh-CN" sz="3600" b="0">
              <a:solidFill>
                <a:srgbClr val="7030A0"/>
              </a:solidFill>
              <a:ea typeface="楷体" panose="02010609060101010101" charset="-122"/>
            </a:endParaRPr>
          </a:p>
          <a:p>
            <a:pPr indent="539750" fontAlgn="auto"/>
            <a:r>
              <a:rPr lang="zh-CN" sz="32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" panose="02010609060101010101" charset="-122"/>
              </a:rPr>
              <a:t>①林尽水源,便得一山,山有小口,仿佛若有光。便舍船,从口入。初极狭,才通人。复行数十步,豁然开朗。土地平旷,屋舍俨然,有良田、美池、桑竹之属。阡陌交通,鸡犬相闻。其中往来种作,男女衣着,悉如外人。黄发垂髫,并怡然自乐。</a:t>
            </a:r>
            <a:endParaRPr lang="zh-CN" sz="3200" b="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楷体" panose="02010609060101010101" charset="-122"/>
            </a:endParaRPr>
          </a:p>
          <a:p>
            <a:pPr indent="539750" fontAlgn="auto"/>
            <a:r>
              <a:rPr lang="zh-CN" sz="32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" panose="02010609060101010101" charset="-122"/>
              </a:rPr>
              <a:t>   ②见渔人,乃大惊,问所从来。具答之。便要还家,设酒杀鸡作食。村中闻有此人,咸来问讯。自云先世避秦时乱,率妻子邑人来此绝境,不复出焉,遂与外人间隔。问今是何世,乃不知有汉,无论魏晋。此人一一为具言所闻,皆叹惋。余人各复延至其家,皆出酒食。停数日,辞去。此中人语云:“不足为外人道也。”</a:t>
            </a:r>
            <a:endParaRPr lang="zh-CN" altLang="en-US" sz="3200" b="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楷体" panose="02010609060101010101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218440" y="184785"/>
            <a:ext cx="1167130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2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对下列句子中加点词语的理解错误的一项是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   )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A.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皆</a:t>
            </a:r>
            <a:r>
              <a:rPr 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若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空游无所依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  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若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: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是。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  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B.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不可知</a:t>
            </a:r>
            <a:r>
              <a:rPr 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其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源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     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其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: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指代小溪。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C.</a:t>
            </a:r>
            <a:r>
              <a:rPr 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以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其境过清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	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以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: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因为。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    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D.</a:t>
            </a:r>
            <a:r>
              <a:rPr 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乃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记之而去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	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乃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: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于是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就。</a:t>
            </a:r>
            <a:endParaRPr lang="zh-CN" altLang="en-US" sz="3600" b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2030" y="727710"/>
            <a:ext cx="29337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3600">
                <a:solidFill>
                  <a:srgbClr val="7030A0"/>
                </a:solidFill>
                <a:ea typeface="宋体" panose="02010600030101010101" pitchFamily="2" charset="-122"/>
                <a:sym typeface="+mn-ea"/>
              </a:rPr>
              <a:t>【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若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: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好像</a:t>
            </a:r>
            <a:r>
              <a:rPr lang="zh-CN" sz="3600">
                <a:solidFill>
                  <a:srgbClr val="7030A0"/>
                </a:solidFill>
                <a:ea typeface="宋体" panose="02010600030101010101" pitchFamily="2" charset="-122"/>
                <a:sym typeface="+mn-ea"/>
              </a:rPr>
              <a:t>】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 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87890" y="184785"/>
            <a:ext cx="41338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A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5410" y="204470"/>
            <a:ext cx="1192530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200" b="1">
                <a:solidFill>
                  <a:srgbClr val="7030A0"/>
                </a:solidFill>
                <a:latin typeface="宋体" panose="02010600030101010101" pitchFamily="2" charset="-122"/>
              </a:rPr>
              <a:t>3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用现代汉语翻译下列句子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有误的一项是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(    )</a:t>
            </a:r>
            <a:endParaRPr lang="en-US" sz="32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A.</a:t>
            </a:r>
            <a:r>
              <a:rPr lang="zh-CN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全石以为底</a:t>
            </a:r>
            <a:r>
              <a:rPr lang="en-US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近岸</a:t>
            </a:r>
            <a:r>
              <a:rPr lang="en-US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卷石底以出。</a:t>
            </a:r>
            <a:endParaRPr lang="zh-CN" sz="3200" b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译文</a:t>
            </a:r>
            <a:r>
              <a:rPr lang="en-US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</a:t>
            </a:r>
            <a:r>
              <a:rPr lang="zh-CN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潭以整块的石头为底</a:t>
            </a:r>
            <a:r>
              <a:rPr lang="en-US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靠近岸边的地方</a:t>
            </a:r>
            <a:r>
              <a:rPr lang="en-US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石底周边部分翻卷过来</a:t>
            </a:r>
            <a:r>
              <a:rPr lang="en-US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露出水面。</a:t>
            </a:r>
            <a:endParaRPr lang="en-US" sz="3200" b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en-US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B.</a:t>
            </a:r>
            <a:r>
              <a:rPr lang="zh-CN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潭中鱼可百许头</a:t>
            </a:r>
            <a:r>
              <a:rPr lang="en-US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皆若空游无所依。</a:t>
            </a:r>
            <a:endParaRPr lang="zh-CN" sz="3200" b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译文</a:t>
            </a:r>
            <a:r>
              <a:rPr lang="en-US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</a:t>
            </a:r>
            <a:r>
              <a:rPr lang="zh-CN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潭中的鱼约有一百来条</a:t>
            </a:r>
            <a:r>
              <a:rPr lang="en-US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都好像在空中游动</a:t>
            </a:r>
            <a:r>
              <a:rPr lang="en-US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没有什么依傍的。</a:t>
            </a:r>
            <a:endParaRPr lang="en-US" sz="3200" b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en-US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C.</a:t>
            </a:r>
            <a:r>
              <a:rPr lang="zh-CN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潭西南而望</a:t>
            </a:r>
            <a:r>
              <a:rPr lang="en-US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斗折蛇行</a:t>
            </a:r>
            <a:r>
              <a:rPr lang="en-US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明灭可见。</a:t>
            </a:r>
            <a:endParaRPr lang="zh-CN" sz="3200" b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译文</a:t>
            </a:r>
            <a:r>
              <a:rPr lang="en-US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</a:t>
            </a:r>
            <a:r>
              <a:rPr lang="zh-CN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向潭西南望过去</a:t>
            </a:r>
            <a:r>
              <a:rPr lang="en-US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,(</a:t>
            </a:r>
            <a:r>
              <a:rPr lang="zh-CN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溪水</a:t>
            </a:r>
            <a:r>
              <a:rPr lang="en-US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像北斗星那样曲折</a:t>
            </a:r>
            <a:r>
              <a:rPr lang="en-US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像蛇那样蜿蜒前行</a:t>
            </a:r>
            <a:r>
              <a:rPr lang="en-US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明的暗的都能看见。</a:t>
            </a:r>
            <a:endParaRPr lang="en-US" sz="3200" b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endParaRPr lang="en-US" sz="3200" b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en-US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D.</a:t>
            </a:r>
            <a:r>
              <a:rPr lang="zh-CN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其岸势犬牙差互</a:t>
            </a:r>
            <a:r>
              <a:rPr lang="en-US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不可知其源。</a:t>
            </a:r>
            <a:endParaRPr lang="zh-CN" sz="3200" b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译文</a:t>
            </a:r>
            <a:r>
              <a:rPr lang="en-US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</a:t>
            </a:r>
            <a:r>
              <a:rPr lang="zh-CN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溪岸的形状像狗的牙齿那样交错不齐</a:t>
            </a:r>
            <a:r>
              <a:rPr lang="en-US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2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不知道源头在哪里。</a:t>
            </a:r>
            <a:endParaRPr lang="zh-CN" altLang="en-US" sz="3200" b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56100" y="4178300"/>
            <a:ext cx="78409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sz="32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【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对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明灭可见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的理解错误。根据小溪</a:t>
            </a:r>
            <a:endParaRPr lang="en-US" altLang="en-US" sz="3200" b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5270" y="4599940"/>
            <a:ext cx="107988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曲折的特点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想象其情景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最后一句应译为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时隐时现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zh-CN" sz="32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】</a:t>
            </a:r>
            <a:endParaRPr lang="en-US" altLang="en-US" sz="3200" b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82280" y="204470"/>
            <a:ext cx="38798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C</a:t>
            </a:r>
            <a:endParaRPr lang="en-US" altLang="en-US" sz="32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119380" y="116840"/>
            <a:ext cx="1186815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4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下列对本文的分析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不准确的一项是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   )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A.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文章开头采用未见其形、先闻其声的手法展示小石潭环境的清幽。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B.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文中采用了特写镜头描绘游鱼和潭水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笔墨经济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语言优美。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C.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文章抓住小石潭的景物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从各个方面烘托出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“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水尤清冽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”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的特征和小石潭的幽深之美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手法高超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形象生动。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D.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本文所写景物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透出作者与同游者高兴愉悦的心情。</a:t>
            </a:r>
            <a:endParaRPr lang="zh-CN" sz="36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【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本文着意渲染小石潭寂寞、凄凉、幽怆的气氛,借景抒发了自己在寂寞处境中悲哀、凄怆的感情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】</a:t>
            </a:r>
            <a:endParaRPr lang="zh-CN" altLang="en-US" sz="3600" b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61020" y="116840"/>
            <a:ext cx="41338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D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132715" y="74295"/>
            <a:ext cx="1189736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5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仿照示例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</a:rPr>
              <a:t>赏析句子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。</a:t>
            </a:r>
            <a:endParaRPr lang="zh-CN" sz="36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algn="l"/>
            <a:r>
              <a:rPr 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庭下如积水空明,水中藻、荇交横,盖竹柏影也。</a:t>
            </a:r>
            <a:endParaRPr lang="zh-CN" sz="36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sz="3600" b="1">
                <a:solidFill>
                  <a:srgbClr val="7030A0"/>
                </a:solidFill>
                <a:ea typeface="宋体" panose="02010600030101010101" pitchFamily="2" charset="-122"/>
              </a:rPr>
              <a:t>示例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: </a:t>
            </a:r>
            <a:r>
              <a:rPr lang="zh-CN" sz="36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比喻的修辞手法</a:t>
            </a:r>
            <a:r>
              <a:rPr lang="zh-CN" sz="36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写出了月光的皎洁</a:t>
            </a:r>
            <a:r>
              <a:rPr lang="en-US" sz="36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sz="36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清澈透明</a:t>
            </a:r>
            <a:r>
              <a:rPr lang="en-US" sz="36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sz="36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。句中</a:t>
            </a:r>
            <a:r>
              <a:rPr 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没有</a:t>
            </a:r>
            <a:r>
              <a:rPr lang="en-US" sz="36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</a:t>
            </a:r>
            <a:r>
              <a:rPr lang="en-US" sz="36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字</a:t>
            </a:r>
            <a:r>
              <a:rPr lang="en-US" sz="36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却</a:t>
            </a:r>
            <a:r>
              <a:rPr lang="zh-CN" sz="36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无处不见皎洁的月光</a:t>
            </a:r>
            <a:r>
              <a:rPr lang="en-US" sz="36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6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点染出一个空明澄澈、疏影摇曳、亦真亦幻的美妙境界。</a:t>
            </a:r>
            <a:endParaRPr lang="zh-CN" sz="3600" b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潭中鱼可百许头</a:t>
            </a:r>
            <a:r>
              <a:rPr 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皆若空游无所依。</a:t>
            </a:r>
            <a:endParaRPr lang="zh-CN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【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</a:rPr>
              <a:t>示例：</a:t>
            </a:r>
            <a:r>
              <a:rPr 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正面写了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游鱼,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侧面写了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潭水的清澈透明。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字面只写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鱼,对水</a:t>
            </a:r>
            <a:r>
              <a:rPr 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只字未提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,水清鱼欢的优美画面却展现在读者面前了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】</a:t>
            </a:r>
            <a:endParaRPr lang="zh-CN" altLang="en-US" sz="3600" b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133350" y="197485"/>
            <a:ext cx="1185418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6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本文的作者是               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人名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),     (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朝代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文学家。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 </a:t>
            </a:r>
            <a:endParaRPr lang="en-US" sz="3600" b="1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7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解释下列加点的词。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(1)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水尤</a:t>
            </a:r>
            <a:r>
              <a:rPr lang="zh-CN" sz="36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清冽</a:t>
            </a:r>
            <a:endParaRPr lang="zh-CN" sz="36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(2)</a:t>
            </a:r>
            <a:r>
              <a:rPr 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佁然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不动</a:t>
            </a:r>
            <a:endParaRPr lang="zh-CN" sz="36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(3)</a:t>
            </a:r>
            <a:r>
              <a:rPr lang="zh-CN" sz="36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悄怆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幽邃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(4)</a:t>
            </a:r>
            <a:r>
              <a:rPr lang="zh-CN" sz="36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隶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而从者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90595" y="197485"/>
            <a:ext cx="156019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3600" b="1" u="sng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柳宗元</a:t>
            </a:r>
            <a:endParaRPr lang="en-US" altLang="en-US" sz="3600" b="1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56070" y="197485"/>
            <a:ext cx="11010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3600" b="1" u="sng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唐代</a:t>
            </a:r>
            <a:endParaRPr lang="en-US" altLang="en-US" sz="3600" b="1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67025" y="1270635"/>
            <a:ext cx="15582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清凉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67025" y="1915795"/>
            <a:ext cx="385381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静止不动的样子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67025" y="2435225"/>
            <a:ext cx="15582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凄凉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67025" y="2967355"/>
            <a:ext cx="15582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跟随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246380" y="179070"/>
            <a:ext cx="1178369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8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第一段作者从哪些方面描绘了小石潭的美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?</a:t>
            </a:r>
            <a:endParaRPr lang="zh-CN" sz="36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解析：</a:t>
            </a:r>
            <a:endParaRPr lang="zh-CN" sz="36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0"/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下见小潭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水尤清冽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表明小石潭的水特别清澈。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全石以为底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写小石潭以整块石头为底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近岸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卷石底以出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为坻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为屿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为嵁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为岩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写潭岸岩石形状各异。由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青树翠蔓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蒙络摇缀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参差披拂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可知岸边树木茂盛秀丽。</a:t>
            </a:r>
            <a:endParaRPr lang="zh-CN" sz="36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参考答案：</a:t>
            </a:r>
            <a:endParaRPr lang="zh-CN" sz="36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水特别清澈</a:t>
            </a:r>
            <a:r>
              <a:rPr lang="en-US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以整块石头为底</a:t>
            </a:r>
            <a:r>
              <a:rPr lang="en-US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潭岸岩石形状各异</a:t>
            </a:r>
            <a:r>
              <a:rPr lang="en-US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岸边树木茂盛秀丽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175260" y="116840"/>
            <a:ext cx="1184084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9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.“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影布石上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”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的意思是鱼的影子映在石上。请结合第二段的内容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说说产生这一效果的原因有哪些。</a:t>
            </a:r>
            <a:endParaRPr lang="zh-CN" sz="36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解析：</a:t>
            </a:r>
            <a:endParaRPr lang="zh-CN" sz="36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锁定第二段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在梳理文意的基础上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抓住与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影布石上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原因相关的语句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进行分析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潭中鱼可百许头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皆若空游无所依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从侧面表明小石潭的水特别清澈。另外要抓住其根本因素是石潭面积小。</a:t>
            </a:r>
            <a:endParaRPr lang="zh-CN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参考答案：</a:t>
            </a:r>
            <a:endParaRPr lang="zh-CN" sz="36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algn="l"/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日光折射入潭中,将鱼的影子映在石上,原因是潭水清澈。能够看清鱼影投在石上,原因是石潭面积小。</a:t>
            </a:r>
            <a:endParaRPr lang="zh-CN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161290" y="167005"/>
            <a:ext cx="11798935" cy="6492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200" b="1">
                <a:solidFill>
                  <a:srgbClr val="7030A0"/>
                </a:solidFill>
                <a:latin typeface="宋体" panose="02010600030101010101" pitchFamily="2" charset="-122"/>
              </a:rPr>
              <a:t>10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统观全文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小石潭和作者的境遇有哪些相似之处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?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这些相似之处给作者带来了怎样的感受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?</a:t>
            </a:r>
            <a:endParaRPr lang="zh-CN" sz="32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解析：</a:t>
            </a:r>
            <a:endParaRPr lang="zh-CN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宋体" panose="02010600030101010101" pitchFamily="2" charset="-122"/>
            </a:endParaRPr>
          </a:p>
          <a:p>
            <a:pPr algn="l"/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一问,抓住描写小石潭的境遇的相关语句,结合写作背景,进行对比分析。如“其岸势犬牙差互,不可知其源”与作者被贬后遭遇坎坷、前途迷惘对比。“坐潭上,四面竹树环合,寂寥无人”与作者被贬后孤凄悲凉的心境对比。</a:t>
            </a:r>
            <a:endParaRPr 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第二问,抓住“凄神寒骨,悄怆幽邃”来理解作者当时的感受。</a:t>
            </a:r>
            <a:endParaRPr lang="zh-CN" sz="32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参考答案：</a:t>
            </a:r>
            <a:endParaRPr lang="zh-CN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宋体" panose="02010600030101010101" pitchFamily="2" charset="-122"/>
            </a:endParaRPr>
          </a:p>
          <a:p>
            <a:pPr indent="0"/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石潭岸势曲折、不知其源和作者被贬谪后遭遇坎坷、前途迷惘相似;小石潭周边寂寥无人、凄神寒骨的环境和作者被贬谪后的孤凄悲凉、悲哀深沉的心境相似。给作者带来了幽深冷寂、孤苦悲凉、悲哀深沉的感受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302895" y="183515"/>
            <a:ext cx="1157160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60045" fontAlgn="auto"/>
            <a:r>
              <a:rPr lang="zh-CN" sz="3600" b="1">
                <a:solidFill>
                  <a:srgbClr val="7030A0"/>
                </a:solidFill>
                <a:ea typeface="宋体" panose="02010600030101010101" pitchFamily="2" charset="-122"/>
              </a:rPr>
              <a:t>(三）核舟记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   魏学洢</a:t>
            </a:r>
            <a:endParaRPr lang="zh-CN" sz="3200" b="0">
              <a:solidFill>
                <a:srgbClr val="7030A0"/>
              </a:solidFill>
              <a:ea typeface="楷体" panose="02010609060101010101" charset="-122"/>
            </a:endParaRPr>
          </a:p>
          <a:p>
            <a:pPr indent="720090" fontAlgn="auto"/>
            <a:r>
              <a:rPr lang="zh-CN" sz="32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" panose="02010609060101010101" charset="-122"/>
              </a:rPr>
              <a:t>舟首尾长约八分有奇,高可二黍许。中轩敞者为舱,箬篷覆之。旁开小窗,左右各四,共八扇。启窗而观,雕栏相望焉。闭之,则右刻“山高月小,水落石出”,左刻“清风徐来,水波不兴”,石青糁之。</a:t>
            </a:r>
            <a:endParaRPr lang="zh-CN" sz="3200" b="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楷体" panose="02010609060101010101" charset="-122"/>
            </a:endParaRPr>
          </a:p>
          <a:p>
            <a:pPr indent="720090" fontAlgn="auto"/>
            <a:r>
              <a:rPr lang="zh-CN" sz="32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" panose="02010609060101010101" charset="-122"/>
              </a:rPr>
              <a:t>船头坐三人,中峨冠而多髯者为东坡,佛印居右,鲁直居左。苏、黄共阅一手卷。东坡右手执卷端,左手抚鲁直背。鲁直左手执卷末,右手指卷,如有所语。东坡现右足,鲁直现左足,各微侧,其两膝相比者,各隐卷底衣褶中。佛印绝类弥勒,袒胸露乳,矫首昂视,神情与苏、黄不属。卧右膝,诎右臂支船,而竖其左膝,左臂挂念珠倚之——珠可历历数也。</a:t>
            </a:r>
            <a:endParaRPr lang="zh-CN" altLang="en-US" sz="3200" b="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楷体" panose="02010609060101010101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图片 101"/>
          <p:cNvPicPr/>
          <p:nvPr/>
        </p:nvPicPr>
        <p:blipFill>
          <a:blip r:embed="rId1"/>
          <a:stretch>
            <a:fillRect/>
          </a:stretch>
        </p:blipFill>
        <p:spPr>
          <a:xfrm>
            <a:off x="5953125" y="2931795"/>
            <a:ext cx="285750" cy="257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" name="文本框 102"/>
          <p:cNvSpPr txBox="1"/>
          <p:nvPr/>
        </p:nvSpPr>
        <p:spPr>
          <a:xfrm>
            <a:off x="295275" y="388620"/>
            <a:ext cx="1162812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1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给加点的字注音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或根据拼音写汉字。</a:t>
            </a:r>
            <a:endParaRPr lang="zh-CN" sz="36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罔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不因势象形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         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尝</a:t>
            </a:r>
            <a:r>
              <a:rPr 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贻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余核舟一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         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中峨</a:t>
            </a:r>
            <a:r>
              <a:rPr 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冠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而多髯者为东坡              </a:t>
            </a:r>
            <a:endParaRPr lang="zh-CN" sz="36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jiǎo 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    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首昂视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        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舟尾横卧一</a:t>
            </a:r>
            <a:r>
              <a:rPr 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jí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        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居右者椎</a:t>
            </a:r>
            <a:r>
              <a:rPr 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jì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     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仰面</a:t>
            </a:r>
            <a:endParaRPr lang="zh-CN" altLang="en-US" sz="3600" b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9750" y="916305"/>
            <a:ext cx="1783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en-US" sz="360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wǎnɡ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 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61325" y="916305"/>
            <a:ext cx="109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en-US" sz="360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yí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24120" y="1561465"/>
            <a:ext cx="1554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en-US" sz="360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guān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20140" y="2009140"/>
            <a:ext cx="109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sz="36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矫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79750" y="2543810"/>
            <a:ext cx="13258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sz="36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楫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 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96210" y="3188970"/>
            <a:ext cx="109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sz="36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髻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</a:t>
            </a:r>
            <a:endParaRPr lang="zh-CN" altLang="en-US" sz="3600" b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162560" y="238125"/>
            <a:ext cx="1175512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1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解释下列加点的词语。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(1)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落英</a:t>
            </a:r>
            <a:r>
              <a:rPr lang="zh-CN" sz="36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缤纷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</a:rPr>
              <a:t>                        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)   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(2)</a:t>
            </a:r>
            <a:r>
              <a:rPr lang="zh-CN" sz="3600" b="1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仿佛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若有光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)   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(3)</a:t>
            </a:r>
            <a:r>
              <a:rPr lang="zh-CN" sz="3600" b="1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阡陌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交通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)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(4)</a:t>
            </a:r>
            <a:r>
              <a:rPr lang="zh-CN" sz="3600" b="1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咸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来问讯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</a:rPr>
              <a:t>                      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)   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(5)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便扶</a:t>
            </a:r>
            <a:r>
              <a:rPr lang="zh-CN" sz="3600" b="1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向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路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</a:rPr>
              <a:t>                        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)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(6)</a:t>
            </a:r>
            <a:r>
              <a:rPr lang="zh-CN" sz="3600" b="1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诣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太守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</a:rPr>
              <a:t>             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)     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(7)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欣然</a:t>
            </a:r>
            <a:r>
              <a:rPr lang="zh-CN" sz="3600" b="1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规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往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</a:rPr>
              <a:t>                        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)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54985" y="784225"/>
            <a:ext cx="24784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繁多的样子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37585" y="1308100"/>
            <a:ext cx="500443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隐隐约约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,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形容看不真切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54985" y="1867535"/>
            <a:ext cx="2019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田间小路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54985" y="2303145"/>
            <a:ext cx="133159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全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,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都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54985" y="2948305"/>
            <a:ext cx="156019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先前的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02230" y="3470910"/>
            <a:ext cx="11010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拜访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54985" y="4116070"/>
            <a:ext cx="22498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打算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,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计划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文本框 102"/>
          <p:cNvSpPr txBox="1"/>
          <p:nvPr/>
        </p:nvSpPr>
        <p:spPr>
          <a:xfrm>
            <a:off x="302895" y="241300"/>
            <a:ext cx="1154303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2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解释下列句中加点的词。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(1)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尝</a:t>
            </a:r>
            <a:r>
              <a:rPr 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贻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余核舟一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     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(2)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如有所</a:t>
            </a:r>
            <a:r>
              <a:rPr 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语</a:t>
            </a:r>
            <a:endParaRPr lang="zh-CN" sz="36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(3)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其船背稍</a:t>
            </a:r>
            <a:r>
              <a:rPr 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夷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         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(4)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盖</a:t>
            </a:r>
            <a:r>
              <a:rPr 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简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桃核修狭者为之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16680" y="774065"/>
            <a:ext cx="1554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sz="36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赠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  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93720" y="1349375"/>
            <a:ext cx="1554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sz="36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说话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48685" y="1994535"/>
            <a:ext cx="109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sz="36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平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37785" y="2457450"/>
            <a:ext cx="1554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sz="36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挑选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文本框 102"/>
          <p:cNvSpPr txBox="1"/>
          <p:nvPr/>
        </p:nvSpPr>
        <p:spPr>
          <a:xfrm>
            <a:off x="175895" y="260350"/>
            <a:ext cx="1179766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3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下列句子朗读停顿划分错误的一项是</a:t>
            </a:r>
            <a:endParaRPr lang="zh-CN" sz="36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r>
              <a:rPr lang="en-US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A.</a:t>
            </a:r>
            <a:r>
              <a:rPr lang="zh-CN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细若</a:t>
            </a:r>
            <a:r>
              <a:rPr lang="en-US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蚊足</a:t>
            </a:r>
            <a:r>
              <a:rPr lang="en-US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钩画</a:t>
            </a:r>
            <a:r>
              <a:rPr lang="en-US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了了</a:t>
            </a:r>
            <a:r>
              <a:rPr lang="en-US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B.</a:t>
            </a:r>
            <a:r>
              <a:rPr lang="zh-CN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虞山</a:t>
            </a:r>
            <a:r>
              <a:rPr lang="en-US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王毅叔远甫</a:t>
            </a:r>
            <a:r>
              <a:rPr lang="en-US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刻</a:t>
            </a:r>
            <a:endParaRPr lang="en-US" sz="3600" b="1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en-US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C.</a:t>
            </a:r>
            <a:r>
              <a:rPr lang="zh-CN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苏、黄</a:t>
            </a:r>
            <a:r>
              <a:rPr lang="en-US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共阅</a:t>
            </a:r>
            <a:r>
              <a:rPr lang="en-US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一手卷</a:t>
            </a:r>
            <a:r>
              <a:rPr lang="en-US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D.</a:t>
            </a:r>
            <a:r>
              <a:rPr lang="zh-CN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盖简</a:t>
            </a:r>
            <a:r>
              <a:rPr lang="en-US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桃核修狭者</a:t>
            </a:r>
            <a:r>
              <a:rPr lang="en-US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为之</a:t>
            </a:r>
            <a:endParaRPr lang="zh-CN" sz="3600" b="1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endParaRPr lang="zh-CN" altLang="en-US" sz="36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endParaRPr lang="zh-CN" altLang="en-US" sz="36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endParaRPr lang="zh-CN" altLang="en-US" sz="36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endParaRPr lang="zh-CN" altLang="en-US" sz="3600" b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08880" y="2007870"/>
            <a:ext cx="661035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3600">
                <a:solidFill>
                  <a:srgbClr val="7030A0"/>
                </a:solidFill>
                <a:ea typeface="宋体" panose="02010600030101010101" pitchFamily="2" charset="-122"/>
                <a:sym typeface="+mn-ea"/>
              </a:rPr>
              <a:t>【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D项,正确的朗读停顿划分应为</a:t>
            </a:r>
            <a:endParaRPr lang="zh-CN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/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“盖/简桃核修狭者/为之”。</a:t>
            </a:r>
            <a:r>
              <a:rPr lang="zh-CN" sz="3600">
                <a:solidFill>
                  <a:srgbClr val="7030A0"/>
                </a:solidFill>
                <a:ea typeface="宋体" panose="02010600030101010101" pitchFamily="2" charset="-122"/>
                <a:sym typeface="+mn-ea"/>
              </a:rPr>
              <a:t>】</a:t>
            </a:r>
            <a:endParaRPr lang="zh-CN" altLang="en-US" sz="3600" b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44535" y="260350"/>
            <a:ext cx="868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en-US" sz="360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D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文本框 102"/>
          <p:cNvSpPr txBox="1"/>
          <p:nvPr/>
        </p:nvSpPr>
        <p:spPr>
          <a:xfrm>
            <a:off x="203835" y="182880"/>
            <a:ext cx="1169860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4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对下列句子意思理解错误的一项是</a:t>
            </a:r>
            <a:endParaRPr lang="zh-CN" sz="36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r>
              <a:rPr lang="en-US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A.</a:t>
            </a:r>
            <a:r>
              <a:rPr lang="zh-CN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中轩敞者为舱</a:t>
            </a:r>
            <a:r>
              <a:rPr lang="en-US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</a:t>
            </a:r>
            <a:r>
              <a:rPr lang="zh-CN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中间高起而宽敞的部分是船舱。</a:t>
            </a:r>
            <a:endParaRPr lang="en-US" sz="3600" b="1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en-US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B.</a:t>
            </a:r>
            <a:r>
              <a:rPr lang="zh-CN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舟首尾长约八分有奇</a:t>
            </a:r>
            <a:r>
              <a:rPr lang="en-US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</a:t>
            </a:r>
            <a:r>
              <a:rPr lang="zh-CN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船身长大约八分多一点儿。</a:t>
            </a:r>
            <a:endParaRPr lang="en-US" sz="3600" b="1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en-US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C.</a:t>
            </a:r>
            <a:r>
              <a:rPr lang="zh-CN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盖大苏泛赤壁云</a:t>
            </a:r>
            <a:r>
              <a:rPr lang="en-US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</a:t>
            </a:r>
            <a:r>
              <a:rPr lang="zh-CN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船的顶层刻着大苏游赤壁时的云彩。</a:t>
            </a:r>
            <a:endParaRPr lang="en-US" sz="3600" b="1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en-US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D.</a:t>
            </a:r>
            <a:r>
              <a:rPr lang="zh-CN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能以径寸之木</a:t>
            </a:r>
            <a:r>
              <a:rPr lang="en-US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为宫室、器皿、人物</a:t>
            </a:r>
            <a:r>
              <a:rPr lang="en-US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</a:t>
            </a:r>
            <a:r>
              <a:rPr lang="zh-CN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能用直径一寸的木头雕刻成宫室、器具、人物。</a:t>
            </a:r>
            <a:endParaRPr lang="zh-CN" altLang="en-US" sz="3600" b="1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21905" y="182880"/>
            <a:ext cx="87058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C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文本框 102"/>
          <p:cNvSpPr txBox="1"/>
          <p:nvPr/>
        </p:nvSpPr>
        <p:spPr>
          <a:xfrm>
            <a:off x="203835" y="209550"/>
            <a:ext cx="1182560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5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下列对文章的理解和分析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不正确的一项是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A.</a:t>
            </a:r>
            <a:r>
              <a:rPr lang="zh-CN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作者对船头上苏轼、黄鲁直和佛印的外貌、神情和姿势等方面都进行了详细的描写</a:t>
            </a:r>
            <a:r>
              <a:rPr lang="en-US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显得非常逼真而生动。</a:t>
            </a:r>
            <a:endParaRPr lang="en-US" sz="3600" b="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B.</a:t>
            </a:r>
            <a:r>
              <a:rPr lang="zh-CN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作者介绍船尾部分</a:t>
            </a:r>
            <a:r>
              <a:rPr lang="en-US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写舟子两人</a:t>
            </a:r>
            <a:r>
              <a:rPr lang="en-US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一人悠闲、粗犷</a:t>
            </a:r>
            <a:r>
              <a:rPr lang="en-US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一人神情专注</a:t>
            </a:r>
            <a:r>
              <a:rPr lang="en-US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写出了舟中轻松的气氛</a:t>
            </a:r>
            <a:r>
              <a:rPr lang="en-US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跟船头的情景互相呼应。</a:t>
            </a:r>
            <a:endParaRPr lang="en-US" sz="3600" b="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C.</a:t>
            </a:r>
            <a:r>
              <a:rPr lang="zh-CN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作者在文中运用说明和描写相结合的手法</a:t>
            </a:r>
            <a:r>
              <a:rPr lang="en-US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生动地介绍了王叔远的雕刻作品</a:t>
            </a:r>
            <a:r>
              <a:rPr lang="en-US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表现了他高超的雕刻技艺。</a:t>
            </a:r>
            <a:endParaRPr lang="en-US" sz="3600" b="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D.</a:t>
            </a:r>
            <a:r>
              <a:rPr lang="zh-CN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作者通过细致的观察</a:t>
            </a:r>
            <a:r>
              <a:rPr lang="en-US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准确地把握了雕刻作品的各个细节</a:t>
            </a:r>
            <a:r>
              <a:rPr lang="en-US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并按一定的空间顺序写下来</a:t>
            </a:r>
            <a:r>
              <a:rPr lang="en-US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清楚地表现了它的整体形象。</a:t>
            </a:r>
            <a:endParaRPr lang="zh-CN" altLang="en-US" sz="3600" b="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331325" y="209550"/>
            <a:ext cx="87058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A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文本框 102"/>
          <p:cNvSpPr txBox="1"/>
          <p:nvPr/>
        </p:nvSpPr>
        <p:spPr>
          <a:xfrm>
            <a:off x="175260" y="233045"/>
            <a:ext cx="1176909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6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解释下列加点的词。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(1)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佛印</a:t>
            </a:r>
            <a:r>
              <a:rPr lang="zh-CN" sz="36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绝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类弥勒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(2)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神情与苏、黄不</a:t>
            </a:r>
            <a:r>
              <a:rPr lang="zh-CN" sz="36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属</a:t>
            </a:r>
            <a:endParaRPr lang="zh-CN" sz="36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r>
              <a:rPr 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7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用现代汉语翻译下列句子。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(1)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苏、黄共阅一手卷。</a:t>
            </a:r>
            <a:endParaRPr lang="zh-CN" sz="3600" b="0" u="sng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苏东坡和黄鲁直一同观赏一幅书画卷子</a:t>
            </a:r>
            <a:r>
              <a:rPr lang="zh-CN" sz="3600" b="0">
                <a:solidFill>
                  <a:srgbClr val="FF0000"/>
                </a:solidFill>
                <a:ea typeface="宋体" panose="02010600030101010101" pitchFamily="2" charset="-122"/>
              </a:rPr>
              <a:t>。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(2)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其两膝相比者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各隐卷底衣褶中。</a:t>
            </a:r>
            <a:endParaRPr lang="zh-CN" sz="3600" b="0" u="sng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他们的互相靠近的两膝,各自隐藏在手卷下边的衣褶里</a:t>
            </a:r>
            <a:r>
              <a:rPr lang="zh-CN" sz="3600" b="0">
                <a:solidFill>
                  <a:srgbClr val="FF0000"/>
                </a:solidFill>
                <a:ea typeface="宋体" panose="02010600030101010101" pitchFamily="2" charset="-122"/>
              </a:rPr>
              <a:t>。</a:t>
            </a:r>
            <a:endParaRPr lang="zh-CN" altLang="en-US" sz="36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16680" y="689610"/>
            <a:ext cx="109918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极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69155" y="1334770"/>
            <a:ext cx="15582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类似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</a:t>
            </a:r>
            <a:endParaRPr lang="en-US" altLang="en-US" sz="3600" b="1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文本框 102"/>
          <p:cNvSpPr txBox="1"/>
          <p:nvPr/>
        </p:nvSpPr>
        <p:spPr>
          <a:xfrm>
            <a:off x="147320" y="225425"/>
            <a:ext cx="1191133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8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从选文看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雕刻家的高超技艺主要表现在哪些方面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?</a:t>
            </a:r>
            <a:endParaRPr lang="zh-CN" sz="3600" b="0" u="sng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主要表现在以下三个方面:</a:t>
            </a:r>
            <a:endParaRPr lang="zh-CN" sz="3600" b="1" u="sng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①用料体积小;</a:t>
            </a:r>
            <a:endParaRPr lang="zh-CN" sz="3600" b="1" u="sng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②所刻东西(字、景、人、物)多;</a:t>
            </a:r>
            <a:endParaRPr lang="zh-CN" sz="3600" b="1" u="sng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③刻画细腻逼真,情态毕备,富有诗情画意</a:t>
            </a:r>
            <a:r>
              <a:rPr lang="zh-CN" sz="3600" b="0">
                <a:solidFill>
                  <a:srgbClr val="FF0000"/>
                </a:solidFill>
                <a:ea typeface="宋体" panose="02010600030101010101" pitchFamily="2" charset="-122"/>
              </a:rPr>
              <a:t>。</a:t>
            </a:r>
            <a:endParaRPr lang="en-US" sz="3600" b="1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/>
            <a:r>
              <a:rPr 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9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作者为什么要详细说明刻在舟上的对联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?</a:t>
            </a:r>
            <a:endParaRPr lang="en-US" sz="3600" b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algn="l">
              <a:buNone/>
            </a:pPr>
            <a:r>
              <a:rPr lang="zh-CN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(1)对联是苏轼《赤壁赋》《后赤壁赋》里的句子,点明了作品的主题。</a:t>
            </a:r>
            <a:endParaRPr lang="zh-CN" sz="3600" b="1" u="sng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buNone/>
            </a:pPr>
            <a:r>
              <a:rPr lang="zh-CN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(2)核舟本来就小,居然连上面的对联都看得一清二楚,可见雕刻者技艺之高超。</a:t>
            </a:r>
            <a:endParaRPr lang="zh-CN" sz="3600" b="1" u="sng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文本框 102"/>
          <p:cNvSpPr txBox="1"/>
          <p:nvPr/>
        </p:nvSpPr>
        <p:spPr>
          <a:xfrm>
            <a:off x="119380" y="213360"/>
            <a:ext cx="11826875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rgbClr val="7030A0"/>
                </a:solidFill>
                <a:ea typeface="宋体" panose="02010600030101010101" pitchFamily="2" charset="-122"/>
              </a:rPr>
              <a:t>体验中考</a:t>
            </a:r>
            <a:endParaRPr lang="en-US" sz="3200" b="1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200" b="1">
                <a:solidFill>
                  <a:srgbClr val="7030A0"/>
                </a:solidFill>
                <a:latin typeface="宋体" panose="02010600030101010101" pitchFamily="2" charset="-122"/>
              </a:rPr>
              <a:t>10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.(2017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陕西西安中考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)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阅读语段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按要求完成下面的题目。</a:t>
            </a:r>
            <a:endParaRPr lang="en-US" sz="32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①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一个人讲规矩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才会有礼有节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不卑不亢。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②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这样的人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,  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，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识分寸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,,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懂轻重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是一个令人敬重和信任的人。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③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现代社会对个体的规矩意识有着更高的要求。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④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如果不讲规矩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,     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有损人品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有亏德行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,    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寸步难行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注定一事无成。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  <a:cs typeface="Calibri" panose="020F0502020204030204" charset="0"/>
              </a:rPr>
              <a:t> </a:t>
            </a:r>
            <a:endParaRPr lang="en-US" sz="32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(1)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请将下面的语句分别填在第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②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句的横线上。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(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只填序号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)</a:t>
            </a:r>
            <a:endParaRPr lang="en-US" sz="32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A.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知进退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B.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有操守</a:t>
            </a:r>
            <a:endParaRPr lang="en-US" sz="32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(2)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请提取第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③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句的主干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并写在下面的横线上。</a:t>
            </a:r>
            <a:endParaRPr lang="zh-CN" sz="3200" b="0" u="sng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0"/>
            <a:endParaRPr lang="en-US" sz="32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(3)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第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④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句需补上一组恰当的关联词语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请写在文中第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④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句的横线上。</a:t>
            </a:r>
            <a:endParaRPr lang="zh-CN" altLang="en-US" sz="3200" b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203815" y="1143000"/>
            <a:ext cx="5029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32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B </a:t>
            </a:r>
            <a:endParaRPr lang="en-US" altLang="en-US" sz="32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706735" y="1134932"/>
            <a:ext cx="4292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3200" b="1" u="sng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A</a:t>
            </a:r>
            <a:endParaRPr lang="en-US" altLang="en-US" sz="3200" b="0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94031" y="2630170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sz="3200" b="1" u="sng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而且</a:t>
            </a:r>
            <a:endParaRPr lang="zh-CN" altLang="en-US" sz="3200" b="1" u="sng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4635" y="4620260"/>
            <a:ext cx="22244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32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社会有要求</a:t>
            </a:r>
            <a:endParaRPr lang="en-US" altLang="en-US" sz="32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69580" y="2221864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3200" b="1" u="sng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不但</a:t>
            </a:r>
            <a:endParaRPr lang="en-US" altLang="en-US" sz="3200" b="0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7425" y="150607"/>
            <a:ext cx="11725835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zh-CN" sz="2800" b="1" dirty="0">
                <a:solidFill>
                  <a:srgbClr val="C00000"/>
                </a:solidFill>
              </a:rPr>
              <a:t>《庄子》二则</a:t>
            </a:r>
            <a:endParaRPr lang="zh-CN" altLang="zh-CN" sz="2800" b="1" dirty="0">
              <a:solidFill>
                <a:srgbClr val="C00000"/>
              </a:solidFill>
            </a:endParaRPr>
          </a:p>
          <a:p>
            <a:pPr algn="ctr"/>
            <a:r>
              <a:rPr lang="zh-CN" altLang="zh-CN" sz="2800" b="1" dirty="0">
                <a:solidFill>
                  <a:srgbClr val="C00000"/>
                </a:solidFill>
              </a:rPr>
              <a:t>北冥有鱼</a:t>
            </a:r>
            <a:endParaRPr lang="zh-CN" altLang="zh-CN" sz="2800" b="1" dirty="0">
              <a:solidFill>
                <a:srgbClr val="C00000"/>
              </a:solidFill>
            </a:endParaRPr>
          </a:p>
          <a:p>
            <a:r>
              <a:rPr lang="zh-CN" altLang="zh-CN" sz="28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北冥有鱼，其名为鲲。鲲之大，不知其几千里也；化而为鸟，其名为鹏。鹏之背，不知其几千里也；怒而飞，其翼若垂天之云。是鸟也，海运则将徙于南冥。南冥者，天池也。《齐谐》者，志怪者也。《谐》之言曰：“鹏之徙于南冥也，水击三千里，抟扶摇而上者九万里，去以六月息者也。”野马也，尘埃也，生物之以息相吹也。天之苍苍，其正色邪？其远而无所至极邪？其视下也，亦若是则已矣。</a:t>
            </a:r>
            <a:endParaRPr lang="zh-CN" altLang="zh-CN" sz="2800" b="1" dirty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zh-CN" sz="2800" b="1" dirty="0">
                <a:solidFill>
                  <a:srgbClr val="C00000"/>
                </a:solidFill>
              </a:rPr>
              <a:t>庄子与惠子游于濠梁之上</a:t>
            </a:r>
            <a:endParaRPr lang="zh-CN" altLang="zh-CN" sz="2800" b="1" dirty="0">
              <a:solidFill>
                <a:srgbClr val="C00000"/>
              </a:solidFill>
            </a:endParaRPr>
          </a:p>
          <a:p>
            <a:r>
              <a:rPr lang="zh-CN" altLang="zh-CN" sz="28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庄子与惠子游于濠梁之上。庄子曰：“鯈鱼出游从容，是鱼之乐也。”惠子曰：“子非鱼，安知鱼之乐？”庄子曰：“子非我，安知我不知鱼之乐？”惠子曰：“我非子，固不知子矣；子固非鱼也，子之不知鱼之乐全矣！”庄子曰：“请循其本。子曰‘汝安知鱼乐’云者，既已知吾知之而问我，我知之濠上也。”</a:t>
            </a:r>
            <a:endParaRPr lang="zh-CN" altLang="zh-CN" sz="2800" b="1" dirty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8738" y="302139"/>
            <a:ext cx="1179755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7030A0"/>
                </a:solidFill>
              </a:rPr>
              <a:t>1.</a:t>
            </a:r>
            <a:r>
              <a:rPr lang="zh-CN" altLang="zh-CN" sz="3600" dirty="0">
                <a:solidFill>
                  <a:srgbClr val="7030A0"/>
                </a:solidFill>
              </a:rPr>
              <a:t>下列各组句子中加点的词意思相同的一项是</a:t>
            </a:r>
            <a:r>
              <a:rPr lang="en-US" altLang="zh-CN" sz="3600" dirty="0" smtClean="0">
                <a:solidFill>
                  <a:srgbClr val="7030A0"/>
                </a:solidFill>
              </a:rPr>
              <a:t>(    )</a:t>
            </a:r>
            <a:endParaRPr lang="zh-CN" altLang="zh-CN" sz="3600" dirty="0">
              <a:solidFill>
                <a:srgbClr val="7030A0"/>
              </a:solidFill>
            </a:endParaRPr>
          </a:p>
          <a:p>
            <a:r>
              <a:rPr lang="en-US" altLang="zh-CN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A.</a:t>
            </a:r>
            <a:r>
              <a:rPr lang="zh-CN" altLang="zh-CN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其名为鲲</a:t>
            </a:r>
            <a:r>
              <a:rPr lang="en-US" altLang="zh-CN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zh-CN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有仙则名</a:t>
            </a:r>
            <a:r>
              <a:rPr lang="en-US" altLang="zh-CN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        B.</a:t>
            </a:r>
            <a:r>
              <a:rPr lang="zh-CN" altLang="zh-CN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鹏之徙于南冥</a:t>
            </a:r>
            <a:r>
              <a:rPr lang="en-US" altLang="zh-CN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zh-CN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丈夫之冠也</a:t>
            </a:r>
            <a:endParaRPr lang="zh-CN" altLang="zh-CN" sz="3600" b="1" dirty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C.</a:t>
            </a:r>
            <a:r>
              <a:rPr lang="zh-CN" altLang="zh-CN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其正色邪</a:t>
            </a:r>
            <a:r>
              <a:rPr lang="en-US" altLang="zh-CN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zh-CN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其视下也</a:t>
            </a:r>
            <a:r>
              <a:rPr lang="en-US" altLang="zh-CN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        D</a:t>
            </a:r>
            <a:r>
              <a:rPr lang="zh-CN" altLang="zh-CN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固不知子矣</a:t>
            </a:r>
            <a:r>
              <a:rPr lang="en-US" altLang="zh-CN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zh-CN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子固非鱼也</a:t>
            </a:r>
            <a:endParaRPr lang="zh-CN" altLang="zh-CN" sz="3600" b="1" dirty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600" dirty="0">
                <a:solidFill>
                  <a:srgbClr val="7030A0"/>
                </a:solidFill>
              </a:rPr>
              <a:t>2.</a:t>
            </a:r>
            <a:r>
              <a:rPr lang="zh-CN" altLang="zh-CN" sz="3600" dirty="0">
                <a:solidFill>
                  <a:srgbClr val="7030A0"/>
                </a:solidFill>
              </a:rPr>
              <a:t>下列句子的句式与其他三项不同的一项是</a:t>
            </a:r>
            <a:r>
              <a:rPr lang="en-US" altLang="zh-CN" sz="3600" dirty="0" smtClean="0">
                <a:solidFill>
                  <a:srgbClr val="7030A0"/>
                </a:solidFill>
              </a:rPr>
              <a:t>(   )</a:t>
            </a:r>
            <a:endParaRPr lang="zh-CN" altLang="zh-CN" sz="3600" dirty="0">
              <a:solidFill>
                <a:srgbClr val="7030A0"/>
              </a:solidFill>
            </a:endParaRPr>
          </a:p>
          <a:p>
            <a:r>
              <a:rPr lang="en-US" altLang="zh-CN" sz="3600" dirty="0">
                <a:solidFill>
                  <a:srgbClr val="7030A0"/>
                </a:solidFill>
              </a:rPr>
              <a:t>A.</a:t>
            </a:r>
            <a:r>
              <a:rPr lang="zh-CN" altLang="zh-CN" sz="3600" dirty="0">
                <a:solidFill>
                  <a:srgbClr val="7030A0"/>
                </a:solidFill>
              </a:rPr>
              <a:t>南冥者，天池也</a:t>
            </a:r>
            <a:r>
              <a:rPr lang="en-US" altLang="zh-CN" sz="3600" dirty="0">
                <a:solidFill>
                  <a:srgbClr val="7030A0"/>
                </a:solidFill>
              </a:rPr>
              <a:t>       B</a:t>
            </a:r>
            <a:r>
              <a:rPr lang="zh-CN" altLang="zh-CN" sz="3600" dirty="0">
                <a:solidFill>
                  <a:srgbClr val="7030A0"/>
                </a:solidFill>
              </a:rPr>
              <a:t>《齐谐》者，志怪者</a:t>
            </a:r>
            <a:r>
              <a:rPr lang="zh-CN" altLang="zh-CN" sz="3600" dirty="0" smtClean="0">
                <a:solidFill>
                  <a:srgbClr val="7030A0"/>
                </a:solidFill>
              </a:rPr>
              <a:t>也</a:t>
            </a:r>
            <a:endParaRPr lang="en-US" altLang="zh-CN" sz="3600" dirty="0" smtClean="0">
              <a:solidFill>
                <a:srgbClr val="7030A0"/>
              </a:solidFill>
            </a:endParaRPr>
          </a:p>
          <a:p>
            <a:r>
              <a:rPr lang="en-US" altLang="zh-CN" sz="3600" dirty="0">
                <a:solidFill>
                  <a:srgbClr val="7030A0"/>
                </a:solidFill>
              </a:rPr>
              <a:t>C</a:t>
            </a:r>
            <a:r>
              <a:rPr lang="zh-CN" altLang="zh-CN" sz="3600" dirty="0">
                <a:solidFill>
                  <a:srgbClr val="7030A0"/>
                </a:solidFill>
              </a:rPr>
              <a:t>去以六月息者也</a:t>
            </a:r>
            <a:r>
              <a:rPr lang="en-US" altLang="zh-CN" sz="3600" dirty="0">
                <a:solidFill>
                  <a:srgbClr val="7030A0"/>
                </a:solidFill>
              </a:rPr>
              <a:t>        D.</a:t>
            </a:r>
            <a:r>
              <a:rPr lang="zh-CN" altLang="zh-CN" sz="3600" dirty="0">
                <a:solidFill>
                  <a:srgbClr val="7030A0"/>
                </a:solidFill>
              </a:rPr>
              <a:t>是鱼之乐也。</a:t>
            </a:r>
            <a:endParaRPr lang="zh-CN" altLang="zh-CN" sz="3600" dirty="0">
              <a:solidFill>
                <a:srgbClr val="7030A0"/>
              </a:solidFill>
            </a:endParaRPr>
          </a:p>
          <a:p>
            <a:endParaRPr lang="zh-CN" altLang="zh-CN" sz="3600" dirty="0">
              <a:solidFill>
                <a:srgbClr val="7030A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19330" y="302139"/>
            <a:ext cx="4427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</a:rPr>
              <a:t>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009001" y="2570652"/>
            <a:ext cx="4283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</a:rPr>
              <a:t>C</a:t>
            </a:r>
            <a:endParaRPr lang="zh-CN" altLang="en-US" dirty="0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6667" y="182880"/>
            <a:ext cx="11790381" cy="5077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7030A0"/>
                </a:solidFill>
              </a:rPr>
              <a:t>3.</a:t>
            </a:r>
            <a:r>
              <a:rPr lang="zh-CN" altLang="zh-CN" sz="3600" b="1" dirty="0">
                <a:solidFill>
                  <a:srgbClr val="7030A0"/>
                </a:solidFill>
              </a:rPr>
              <a:t>下列句子的翻译有误的一项是</a:t>
            </a:r>
            <a:r>
              <a:rPr lang="en-US" altLang="zh-CN" sz="3600" b="1" dirty="0" smtClean="0">
                <a:solidFill>
                  <a:srgbClr val="7030A0"/>
                </a:solidFill>
              </a:rPr>
              <a:t>(     )</a:t>
            </a:r>
            <a:endParaRPr lang="zh-CN" altLang="zh-CN" sz="3600" b="1" dirty="0">
              <a:solidFill>
                <a:srgbClr val="7030A0"/>
              </a:solidFill>
            </a:endParaRPr>
          </a:p>
          <a:p>
            <a:r>
              <a:rPr lang="en-US" altLang="zh-CN" sz="3600" b="1" dirty="0">
                <a:solidFill>
                  <a:srgbClr val="7030A0"/>
                </a:solidFill>
              </a:rPr>
              <a:t>A.</a:t>
            </a:r>
            <a:r>
              <a:rPr lang="zh-CN" altLang="zh-CN" sz="3600" b="1" dirty="0">
                <a:solidFill>
                  <a:srgbClr val="7030A0"/>
                </a:solidFill>
              </a:rPr>
              <a:t>怒而飞，其翼若垂天之云。</a:t>
            </a:r>
            <a:r>
              <a:rPr lang="en-US" altLang="zh-CN" sz="3600" b="1" dirty="0">
                <a:solidFill>
                  <a:srgbClr val="7030A0"/>
                </a:solidFill>
              </a:rPr>
              <a:t>  </a:t>
            </a:r>
            <a:r>
              <a:rPr lang="zh-CN" altLang="zh-CN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译文</a:t>
            </a:r>
            <a:r>
              <a:rPr lang="en-US" altLang="zh-CN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:</a:t>
            </a:r>
            <a:r>
              <a:rPr lang="zh-CN" altLang="zh-CN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振翅奋飞，它的翅膀就像悬挂在天空的云</a:t>
            </a:r>
            <a:r>
              <a:rPr lang="zh-CN" altLang="zh-CN" sz="3600" b="1" dirty="0" smtClean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3600" b="1" dirty="0" smtClean="0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600" b="1" dirty="0" smtClean="0">
                <a:solidFill>
                  <a:srgbClr val="7030A0"/>
                </a:solidFill>
              </a:rPr>
              <a:t>B</a:t>
            </a:r>
            <a:r>
              <a:rPr lang="en-US" altLang="zh-CN" sz="3600" b="1" dirty="0">
                <a:solidFill>
                  <a:srgbClr val="7030A0"/>
                </a:solidFill>
              </a:rPr>
              <a:t>.</a:t>
            </a:r>
            <a:r>
              <a:rPr lang="zh-CN" altLang="zh-CN" sz="3600" b="1" dirty="0">
                <a:solidFill>
                  <a:srgbClr val="7030A0"/>
                </a:solidFill>
              </a:rPr>
              <a:t>其视下也</a:t>
            </a:r>
            <a:r>
              <a:rPr lang="en-US" altLang="zh-CN" sz="3600" b="1" dirty="0">
                <a:solidFill>
                  <a:srgbClr val="7030A0"/>
                </a:solidFill>
              </a:rPr>
              <a:t>,</a:t>
            </a:r>
            <a:r>
              <a:rPr lang="zh-CN" altLang="zh-CN" sz="3600" b="1" dirty="0">
                <a:solidFill>
                  <a:srgbClr val="7030A0"/>
                </a:solidFill>
              </a:rPr>
              <a:t>亦若是则已矣。</a:t>
            </a:r>
            <a:r>
              <a:rPr lang="en-US" altLang="zh-CN" sz="3600" b="1" dirty="0">
                <a:solidFill>
                  <a:srgbClr val="7030A0"/>
                </a:solidFill>
              </a:rPr>
              <a:t>   </a:t>
            </a:r>
            <a:r>
              <a:rPr lang="zh-CN" altLang="zh-CN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译文</a:t>
            </a:r>
            <a:r>
              <a:rPr lang="en-US" altLang="zh-CN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:</a:t>
            </a:r>
            <a:r>
              <a:rPr lang="zh-CN" altLang="zh-CN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大鹏在高空往下看</a:t>
            </a:r>
            <a:r>
              <a:rPr lang="en-US" altLang="zh-CN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也不过像人在地面上看天一样罢了</a:t>
            </a:r>
            <a:r>
              <a:rPr lang="zh-CN" altLang="zh-CN" sz="3600" b="1" dirty="0" smtClean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3600" b="1" dirty="0" smtClean="0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600" b="1" dirty="0" smtClean="0">
                <a:solidFill>
                  <a:srgbClr val="7030A0"/>
                </a:solidFill>
              </a:rPr>
              <a:t>C</a:t>
            </a:r>
            <a:r>
              <a:rPr lang="en-US" altLang="zh-CN" sz="3600" b="1" dirty="0">
                <a:solidFill>
                  <a:srgbClr val="7030A0"/>
                </a:solidFill>
              </a:rPr>
              <a:t>.</a:t>
            </a:r>
            <a:r>
              <a:rPr lang="zh-CN" altLang="zh-CN" sz="3600" b="1" dirty="0">
                <a:solidFill>
                  <a:srgbClr val="7030A0"/>
                </a:solidFill>
              </a:rPr>
              <a:t>鲦鱼出游从容，是鱼之乐也。</a:t>
            </a:r>
            <a:r>
              <a:rPr lang="en-US" altLang="zh-CN" sz="3600" b="1" dirty="0">
                <a:solidFill>
                  <a:srgbClr val="7030A0"/>
                </a:solidFill>
              </a:rPr>
              <a:t>   </a:t>
            </a:r>
            <a:r>
              <a:rPr lang="zh-CN" altLang="zh-CN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译文</a:t>
            </a:r>
            <a:r>
              <a:rPr lang="en-US" altLang="zh-CN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:</a:t>
            </a:r>
            <a:r>
              <a:rPr lang="zh-CN" altLang="zh-CN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鲦鱼     出游是多么悠闲自得，这是鱼的快乐啊</a:t>
            </a:r>
            <a:r>
              <a:rPr lang="zh-CN" altLang="zh-CN" sz="3600" b="1" dirty="0" smtClean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3600" b="1" dirty="0" smtClean="0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600" b="1" dirty="0" smtClean="0">
                <a:solidFill>
                  <a:srgbClr val="7030A0"/>
                </a:solidFill>
              </a:rPr>
              <a:t>D</a:t>
            </a:r>
            <a:r>
              <a:rPr lang="en-US" altLang="zh-CN" sz="3600" b="1" dirty="0">
                <a:solidFill>
                  <a:srgbClr val="7030A0"/>
                </a:solidFill>
              </a:rPr>
              <a:t>.</a:t>
            </a:r>
            <a:r>
              <a:rPr lang="zh-CN" altLang="zh-CN" sz="3600" b="1" dirty="0">
                <a:solidFill>
                  <a:srgbClr val="7030A0"/>
                </a:solidFill>
              </a:rPr>
              <a:t>子固非鱼也，子之不知鱼之乐，全矣</a:t>
            </a:r>
            <a:r>
              <a:rPr lang="zh-CN" altLang="zh-CN" sz="3600" b="1" dirty="0" smtClean="0">
                <a:solidFill>
                  <a:srgbClr val="7030A0"/>
                </a:solidFill>
              </a:rPr>
              <a:t>！ </a:t>
            </a:r>
            <a:r>
              <a:rPr lang="zh-CN" altLang="zh-CN" sz="3600" b="1" dirty="0" smtClean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译文</a:t>
            </a:r>
            <a:r>
              <a:rPr lang="en-US" altLang="zh-CN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:</a:t>
            </a:r>
            <a:r>
              <a:rPr lang="zh-CN" altLang="zh-CN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你本来就不是鱼，你不知道鱼的快乐，这是可以完全确定的！</a:t>
            </a:r>
            <a:endParaRPr lang="zh-CN" altLang="zh-CN" sz="3600" b="1" dirty="0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3121" y="182880"/>
            <a:ext cx="4283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7030A0"/>
                </a:solidFill>
              </a:rPr>
              <a:t>C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9079865" y="2933700"/>
            <a:ext cx="11010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zh-CN" sz="36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跟我</a:t>
            </a:r>
            <a:endParaRPr lang="en-US" altLang="zh-CN" sz="3600" b="1" dirty="0" smtClean="0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118745" y="215900"/>
            <a:ext cx="1188275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2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下列加点词语的古今义相同的一项是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   )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A.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阡陌</a:t>
            </a:r>
            <a:r>
              <a:rPr lang="zh-CN" sz="36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交通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　</a:t>
            </a:r>
            <a:endParaRPr lang="zh-CN" sz="36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        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B.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来此</a:t>
            </a:r>
            <a:r>
              <a:rPr lang="zh-CN" sz="3600" b="1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绝境</a:t>
            </a:r>
            <a:endParaRPr lang="zh-CN" sz="3600" b="1" u="sng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宋体" panose="02010600030101010101" pitchFamily="2" charset="-122"/>
            </a:endParaRPr>
          </a:p>
          <a:p>
            <a:pPr indent="0"/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C.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遂与外人</a:t>
            </a:r>
            <a:r>
              <a:rPr lang="zh-CN" sz="3600" b="1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间隔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	         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D.</a:t>
            </a:r>
            <a:r>
              <a:rPr lang="zh-CN" sz="3600" b="1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无论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魏晋</a:t>
            </a:r>
            <a:endParaRPr lang="zh-CN" altLang="en-US" sz="3600" b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01290" y="812800"/>
            <a:ext cx="7298055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36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【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交通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的古义是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交错相通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”,</a:t>
            </a:r>
            <a:endParaRPr 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/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今义是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运输事业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sz="36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】</a:t>
            </a:r>
            <a:endParaRPr lang="en-US" altLang="en-US" sz="3600" b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01290" y="1901190"/>
            <a:ext cx="9134475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3600">
                <a:solidFill>
                  <a:srgbClr val="7030A0"/>
                </a:solidFill>
                <a:ea typeface="宋体" panose="02010600030101010101" pitchFamily="2" charset="-122"/>
                <a:sym typeface="+mn-ea"/>
              </a:rPr>
              <a:t>【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绝境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的古义是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与人世隔绝的地方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”,</a:t>
            </a:r>
            <a:endParaRPr 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/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今义是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没有出路的境地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sz="3600">
                <a:solidFill>
                  <a:srgbClr val="7030A0"/>
                </a:solidFill>
                <a:ea typeface="宋体" panose="02010600030101010101" pitchFamily="2" charset="-122"/>
                <a:sym typeface="+mn-ea"/>
              </a:rPr>
              <a:t>】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74290" y="3540125"/>
            <a:ext cx="95935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3600">
                <a:solidFill>
                  <a:srgbClr val="7030A0"/>
                </a:solidFill>
                <a:ea typeface="宋体" panose="02010600030101010101" pitchFamily="2" charset="-122"/>
                <a:sym typeface="+mn-ea"/>
              </a:rPr>
              <a:t>【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无论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的古义是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不要说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更不必说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”,</a:t>
            </a:r>
            <a:endParaRPr 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/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今为连词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表示在任何条件下结果都不会改变</a:t>
            </a:r>
            <a:r>
              <a:rPr lang="zh-CN" sz="3600">
                <a:solidFill>
                  <a:srgbClr val="7030A0"/>
                </a:solidFill>
                <a:ea typeface="宋体" panose="02010600030101010101" pitchFamily="2" charset="-122"/>
                <a:sym typeface="+mn-ea"/>
              </a:rPr>
              <a:t>】</a:t>
            </a:r>
            <a:endParaRPr lang="zh-CN" altLang="en-US" sz="3600" b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415655" y="215900"/>
            <a:ext cx="41338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C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08790" y="182671"/>
            <a:ext cx="11532198" cy="281615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1187450" algn="l"/>
                <a:tab pos="2163445" algn="l"/>
                <a:tab pos="3143250" algn="l"/>
                <a:tab pos="419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1187450" algn="l"/>
                <a:tab pos="2163445" algn="l"/>
                <a:tab pos="3143250" algn="l"/>
                <a:tab pos="419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1187450" algn="l"/>
                <a:tab pos="2163445" algn="l"/>
                <a:tab pos="3143250" algn="l"/>
                <a:tab pos="419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1187450" algn="l"/>
                <a:tab pos="2163445" algn="l"/>
                <a:tab pos="3143250" algn="l"/>
                <a:tab pos="419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1187450" algn="l"/>
                <a:tab pos="2163445" algn="l"/>
                <a:tab pos="3143250" algn="l"/>
                <a:tab pos="419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1187450" algn="l"/>
                <a:tab pos="2163445" algn="l"/>
                <a:tab pos="3143250" algn="l"/>
                <a:tab pos="419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1187450" algn="l"/>
                <a:tab pos="2163445" algn="l"/>
                <a:tab pos="3143250" algn="l"/>
                <a:tab pos="419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1187450" algn="l"/>
                <a:tab pos="2163445" algn="l"/>
                <a:tab pos="3143250" algn="l"/>
                <a:tab pos="419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1187450" algn="l"/>
                <a:tab pos="2163445" algn="l"/>
                <a:tab pos="3143250" algn="l"/>
                <a:tab pos="419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87450" algn="l"/>
                <a:tab pos="2163445" algn="l"/>
                <a:tab pos="3143250" algn="l"/>
                <a:tab pos="4191000" algn="l"/>
              </a:tabLst>
            </a:pPr>
            <a:r>
              <a:rPr kumimoji="0" lang="zh-CN" altLang="zh-CN" sz="3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</a:rPr>
              <a:t>阅读《北冥有鱼》，完成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</a:rPr>
              <a:t>4-6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</a:rPr>
              <a:t>题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</a:rPr>
              <a:t>.</a:t>
            </a:r>
            <a:endParaRPr kumimoji="0" lang="en-US" alt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87450" algn="l"/>
                <a:tab pos="2163445" algn="l"/>
                <a:tab pos="3143250" algn="l"/>
                <a:tab pos="4191000" algn="l"/>
              </a:tabLst>
            </a:pP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</a:rPr>
              <a:t>4.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</a:rPr>
              <a:t>解释下列句子中加点的词</a:t>
            </a:r>
            <a:endParaRPr kumimoji="0" lang="zh-CN" altLang="en-US" sz="3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 Unicode MS" pitchFamily="34" charset="-122"/>
              <a:ea typeface="黑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87450" algn="l"/>
                <a:tab pos="2163445" algn="l"/>
                <a:tab pos="3143250" algn="l"/>
                <a:tab pos="4191000" algn="l"/>
              </a:tabLst>
            </a:pP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Unicode MS" pitchFamily="34" charset="-122"/>
                <a:ea typeface="黑体" panose="02010609060101010101" pitchFamily="49" charset="-122"/>
              </a:rPr>
              <a:t>(1)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Unicode MS" pitchFamily="34" charset="-122"/>
                <a:ea typeface="黑体" panose="02010609060101010101" pitchFamily="49" charset="-122"/>
              </a:rPr>
              <a:t>怒而飞  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cs typeface="Arial" panose="020B0604020202020204" pitchFamily="34" charset="0"/>
              </a:rPr>
              <a:t>怒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黑体" panose="02010609060101010101" pitchFamily="49" charset="-122"/>
                <a:cs typeface="Arial" panose="020B0604020202020204" pitchFamily="34" charset="0"/>
              </a:rPr>
              <a:t>：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cs typeface="Arial" panose="020B0604020202020204" pitchFamily="34" charset="0"/>
              </a:rPr>
              <a:t> </a:t>
            </a:r>
            <a:endParaRPr kumimoji="0" lang="en-US" altLang="zh-CN" sz="3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 Unicode MS" pitchFamily="34" charset="-122"/>
              <a:ea typeface="黑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87450" algn="l"/>
                <a:tab pos="2163445" algn="l"/>
                <a:tab pos="3143250" algn="l"/>
                <a:tab pos="4191000" algn="l"/>
              </a:tabLst>
            </a:pP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Unicode MS" pitchFamily="34" charset="-122"/>
                <a:ea typeface="黑体" panose="02010609060101010101" pitchFamily="49" charset="-122"/>
              </a:rPr>
              <a:t>(2)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Unicode MS" pitchFamily="34" charset="-122"/>
                <a:ea typeface="黑体" panose="02010609060101010101" pitchFamily="49" charset="-122"/>
              </a:rPr>
              <a:t>志怪者也  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cs typeface="Arial" panose="020B0604020202020204" pitchFamily="34" charset="0"/>
              </a:rPr>
              <a:t>志：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zh-CN" altLang="en-US" sz="6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87450" algn="l"/>
                <a:tab pos="2163445" algn="l"/>
                <a:tab pos="3143250" algn="l"/>
                <a:tab pos="4191000" algn="l"/>
              </a:tabLst>
            </a:pP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(3)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去以六月息者也  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息：</a:t>
            </a:r>
            <a:endParaRPr kumimoji="0" lang="zh-CN" altLang="en-US" sz="6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56556" y="1267584"/>
            <a:ext cx="71909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振奋，这里指用力鼓动翅膀。</a:t>
            </a:r>
            <a:r>
              <a:rPr lang="zh-CN" altLang="en-US" sz="3600" b="1" dirty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149401" y="1896284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记载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14897" y="2352496"/>
            <a:ext cx="43428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187450" algn="l"/>
                <a:tab pos="2163445" algn="l"/>
                <a:tab pos="3143250" algn="l"/>
                <a:tab pos="4191000" algn="l"/>
              </a:tabLst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气息，这里指风</a:t>
            </a:r>
            <a:endParaRPr lang="zh-CN" altLang="en-US" sz="3600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7223" y="195913"/>
            <a:ext cx="11851341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7030A0"/>
                </a:solidFill>
              </a:rPr>
              <a:t>5.</a:t>
            </a:r>
            <a:r>
              <a:rPr lang="zh-CN" altLang="zh-CN" sz="3600" dirty="0">
                <a:solidFill>
                  <a:srgbClr val="7030A0"/>
                </a:solidFill>
              </a:rPr>
              <a:t>把下列句子翻译成现代汉语。</a:t>
            </a:r>
            <a:endParaRPr lang="zh-CN" altLang="zh-CN" sz="3600" dirty="0">
              <a:solidFill>
                <a:srgbClr val="7030A0"/>
              </a:solidFill>
            </a:endParaRPr>
          </a:p>
          <a:p>
            <a:r>
              <a:rPr lang="en-US" altLang="zh-CN" sz="3600" dirty="0">
                <a:solidFill>
                  <a:srgbClr val="7030A0"/>
                </a:solidFill>
              </a:rPr>
              <a:t>(1)</a:t>
            </a:r>
            <a:r>
              <a:rPr lang="zh-CN" altLang="zh-CN" sz="3600" dirty="0">
                <a:solidFill>
                  <a:srgbClr val="7030A0"/>
                </a:solidFill>
              </a:rPr>
              <a:t>是鸟也，海运则将徙于南冥。</a:t>
            </a:r>
            <a:r>
              <a:rPr lang="en-US" altLang="zh-CN" sz="3600" dirty="0">
                <a:solidFill>
                  <a:srgbClr val="7030A0"/>
                </a:solidFill>
              </a:rPr>
              <a:t>  </a:t>
            </a:r>
            <a:endParaRPr lang="en-US" altLang="zh-CN" sz="3600" dirty="0" smtClean="0">
              <a:solidFill>
                <a:srgbClr val="7030A0"/>
              </a:solidFill>
            </a:endParaRPr>
          </a:p>
          <a:p>
            <a:r>
              <a:rPr lang="zh-CN" altLang="zh-CN" sz="2800" b="1" dirty="0" smtClean="0">
                <a:solidFill>
                  <a:srgbClr val="7030A0"/>
                </a:solidFill>
              </a:rPr>
              <a:t>翻译：</a:t>
            </a:r>
            <a:endParaRPr lang="zh-CN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3600" dirty="0" smtClean="0">
              <a:solidFill>
                <a:srgbClr val="7030A0"/>
              </a:solidFill>
            </a:endParaRPr>
          </a:p>
          <a:p>
            <a:r>
              <a:rPr lang="en-US" altLang="zh-CN" sz="3600" dirty="0" smtClean="0">
                <a:solidFill>
                  <a:srgbClr val="7030A0"/>
                </a:solidFill>
              </a:rPr>
              <a:t>(</a:t>
            </a:r>
            <a:r>
              <a:rPr lang="en-US" altLang="zh-CN" sz="3600" dirty="0">
                <a:solidFill>
                  <a:srgbClr val="7030A0"/>
                </a:solidFill>
              </a:rPr>
              <a:t>2)</a:t>
            </a:r>
            <a:r>
              <a:rPr lang="zh-CN" altLang="zh-CN" sz="3600" dirty="0">
                <a:solidFill>
                  <a:srgbClr val="7030A0"/>
                </a:solidFill>
              </a:rPr>
              <a:t>野马也，尘埃也，生物之以息相吹也。</a:t>
            </a:r>
            <a:endParaRPr lang="zh-CN" altLang="zh-CN" sz="3600" dirty="0">
              <a:solidFill>
                <a:srgbClr val="7030A0"/>
              </a:solidFill>
            </a:endParaRPr>
          </a:p>
          <a:p>
            <a:r>
              <a:rPr lang="zh-CN" altLang="zh-CN" sz="2800" b="1" dirty="0">
                <a:solidFill>
                  <a:srgbClr val="7030A0"/>
                </a:solidFill>
              </a:rPr>
              <a:t>翻译</a:t>
            </a:r>
            <a:r>
              <a:rPr lang="zh-CN" altLang="zh-CN" sz="2800" b="1" dirty="0" smtClean="0">
                <a:solidFill>
                  <a:srgbClr val="7030A0"/>
                </a:solidFill>
              </a:rPr>
              <a:t>：</a:t>
            </a:r>
            <a:endParaRPr lang="zh-CN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03350" y="1303909"/>
            <a:ext cx="106452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这只鹏鸟呀，随着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海上汹涌的波涛</a:t>
            </a:r>
            <a:r>
              <a:rPr lang="zh-CN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迁徙到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南方</a:t>
            </a:r>
            <a:r>
              <a:rPr lang="zh-CN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的大海。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03350" y="2894777"/>
            <a:ext cx="105376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山野中的雾气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空中的尘埃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都是生物用气息相吹拂的结果。</a:t>
            </a:r>
            <a:endParaRPr lang="zh-CN" altLang="en-US" dirty="0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9849" y="172122"/>
            <a:ext cx="118872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7030A0"/>
                </a:solidFill>
              </a:rPr>
              <a:t>6.</a:t>
            </a:r>
            <a:r>
              <a:rPr lang="zh-CN" altLang="zh-CN" sz="3600" dirty="0">
                <a:solidFill>
                  <a:srgbClr val="7030A0"/>
                </a:solidFill>
              </a:rPr>
              <a:t>下列对文章的分析与理解不正确的一项是</a:t>
            </a:r>
            <a:r>
              <a:rPr lang="en-US" altLang="zh-CN" sz="3600" dirty="0" smtClean="0"/>
              <a:t>(   )</a:t>
            </a:r>
            <a:endParaRPr lang="zh-CN" altLang="zh-CN" sz="3600" dirty="0"/>
          </a:p>
          <a:p>
            <a:r>
              <a:rPr lang="en-US" altLang="zh-CN" sz="36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A.</a:t>
            </a:r>
            <a:r>
              <a:rPr lang="zh-CN" altLang="zh-CN" sz="36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选文以奇异的想象、夸张的笔法</a:t>
            </a:r>
            <a:r>
              <a:rPr lang="en-US" altLang="zh-CN" sz="36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6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描绘了鲲的变化和鹏展翅翱翔的画面。大鹏要向南飞行</a:t>
            </a:r>
            <a:r>
              <a:rPr lang="en-US" altLang="zh-CN" sz="36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6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须依靠海风的力量</a:t>
            </a:r>
            <a:r>
              <a:rPr lang="en-US" altLang="zh-CN" sz="36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6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说明万物都需要凭外力</a:t>
            </a:r>
            <a:r>
              <a:rPr lang="en-US" altLang="zh-CN" sz="36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6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不是完全的自由。</a:t>
            </a:r>
            <a:endParaRPr lang="zh-CN" altLang="zh-CN" sz="3600" dirty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6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B</a:t>
            </a:r>
            <a:r>
              <a:rPr lang="zh-CN" altLang="zh-CN" sz="36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文章写鹏鸟南飞有所待</a:t>
            </a:r>
            <a:r>
              <a:rPr lang="en-US" altLang="zh-CN" sz="36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6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并以“野马”“尘埃”与之作对比</a:t>
            </a:r>
            <a:r>
              <a:rPr lang="en-US" altLang="zh-CN" sz="36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6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表明万物皆有所待。</a:t>
            </a:r>
            <a:endParaRPr lang="zh-CN" altLang="zh-CN" sz="3600" dirty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6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C.</a:t>
            </a:r>
            <a:r>
              <a:rPr lang="zh-CN" altLang="zh-CN" sz="36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《庄子》一书中很多内容已衍化为成语</a:t>
            </a:r>
            <a:r>
              <a:rPr lang="en-US" altLang="zh-CN" sz="36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6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其中出自《北冥有鱼》的成语有鹏程万里、扶摇直上、无所至极等。</a:t>
            </a:r>
            <a:endParaRPr lang="zh-CN" altLang="zh-CN" sz="3600" dirty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6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D.</a:t>
            </a:r>
            <a:r>
              <a:rPr lang="zh-CN" altLang="zh-CN" sz="36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庄子的语言以夸饰惊人</a:t>
            </a:r>
            <a:r>
              <a:rPr lang="en-US" altLang="zh-CN" sz="36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6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善于运用想象和夸张</a:t>
            </a:r>
            <a:r>
              <a:rPr lang="en-US" altLang="zh-CN" sz="36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6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如文中描写鯉鹏之大</a:t>
            </a:r>
            <a:r>
              <a:rPr lang="en-US" altLang="zh-CN" sz="36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6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“不知其几千里也”“其翼若垂天之云”</a:t>
            </a:r>
            <a:r>
              <a:rPr lang="en-US" altLang="zh-CN" sz="36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6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极富浪漫主义色彩。</a:t>
            </a:r>
            <a:endParaRPr lang="zh-CN" altLang="zh-CN" sz="3600" dirty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893046" y="172788"/>
            <a:ext cx="4283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</a:rPr>
              <a:t>C</a:t>
            </a:r>
            <a:endParaRPr lang="zh-CN" altLang="en-US" dirty="0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4192" y="160939"/>
            <a:ext cx="1180831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7030A0"/>
                </a:solidFill>
              </a:rPr>
              <a:t>阅读《庄子与惠子游于濠梁之上》</a:t>
            </a:r>
            <a:r>
              <a:rPr lang="en-US" altLang="zh-CN" sz="3600" dirty="0">
                <a:solidFill>
                  <a:srgbClr val="7030A0"/>
                </a:solidFill>
              </a:rPr>
              <a:t>,</a:t>
            </a:r>
            <a:r>
              <a:rPr lang="zh-CN" altLang="zh-CN" sz="3600" dirty="0">
                <a:solidFill>
                  <a:srgbClr val="7030A0"/>
                </a:solidFill>
              </a:rPr>
              <a:t>完成</a:t>
            </a:r>
            <a:r>
              <a:rPr lang="en-US" altLang="zh-CN" sz="3600" dirty="0">
                <a:solidFill>
                  <a:srgbClr val="7030A0"/>
                </a:solidFill>
              </a:rPr>
              <a:t>7</a:t>
            </a:r>
            <a:r>
              <a:rPr lang="zh-CN" altLang="zh-CN" sz="3600" dirty="0">
                <a:solidFill>
                  <a:srgbClr val="7030A0"/>
                </a:solidFill>
              </a:rPr>
              <a:t>—</a:t>
            </a:r>
            <a:r>
              <a:rPr lang="en-US" altLang="zh-CN" sz="3600" dirty="0">
                <a:solidFill>
                  <a:srgbClr val="7030A0"/>
                </a:solidFill>
              </a:rPr>
              <a:t>9</a:t>
            </a:r>
            <a:r>
              <a:rPr lang="zh-CN" altLang="zh-CN" sz="3600" dirty="0">
                <a:solidFill>
                  <a:srgbClr val="7030A0"/>
                </a:solidFill>
              </a:rPr>
              <a:t>题。</a:t>
            </a:r>
            <a:endParaRPr lang="zh-CN" altLang="zh-CN" sz="3600" dirty="0">
              <a:solidFill>
                <a:srgbClr val="7030A0"/>
              </a:solidFill>
            </a:endParaRPr>
          </a:p>
          <a:p>
            <a:r>
              <a:rPr lang="en-US" altLang="zh-CN" sz="3600" dirty="0">
                <a:solidFill>
                  <a:srgbClr val="7030A0"/>
                </a:solidFill>
              </a:rPr>
              <a:t>7.</a:t>
            </a:r>
            <a:r>
              <a:rPr lang="zh-CN" altLang="zh-CN" sz="3600" dirty="0">
                <a:solidFill>
                  <a:srgbClr val="7030A0"/>
                </a:solidFill>
              </a:rPr>
              <a:t>解释下列句子中加点的词。</a:t>
            </a:r>
            <a:endParaRPr lang="zh-CN" altLang="zh-CN" sz="3600" dirty="0">
              <a:solidFill>
                <a:srgbClr val="7030A0"/>
              </a:solidFill>
            </a:endParaRPr>
          </a:p>
          <a:p>
            <a:r>
              <a:rPr lang="en-US" altLang="zh-CN" sz="3600" dirty="0">
                <a:solidFill>
                  <a:srgbClr val="7030A0"/>
                </a:solidFill>
              </a:rPr>
              <a:t>(1)</a:t>
            </a:r>
            <a:r>
              <a:rPr lang="zh-CN" altLang="zh-CN" sz="3600" b="1" dirty="0">
                <a:solidFill>
                  <a:srgbClr val="FF0000"/>
                </a:solidFill>
              </a:rPr>
              <a:t>安</a:t>
            </a:r>
            <a:r>
              <a:rPr lang="zh-CN" altLang="zh-CN" sz="3600" dirty="0">
                <a:solidFill>
                  <a:srgbClr val="7030A0"/>
                </a:solidFill>
              </a:rPr>
              <a:t>知鱼之乐 </a:t>
            </a:r>
            <a:r>
              <a:rPr lang="en-US" altLang="zh-CN" sz="3600" dirty="0" smtClean="0">
                <a:solidFill>
                  <a:srgbClr val="7030A0"/>
                </a:solidFill>
              </a:rPr>
              <a:t>      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安：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         </a:t>
            </a:r>
            <a:endParaRPr lang="en-US" altLang="zh-CN" sz="3600" b="1" dirty="0">
              <a:solidFill>
                <a:srgbClr val="FF0000"/>
              </a:solidFill>
            </a:endParaRPr>
          </a:p>
          <a:p>
            <a:r>
              <a:rPr lang="en-US" altLang="zh-CN" sz="3600" dirty="0" smtClean="0">
                <a:solidFill>
                  <a:srgbClr val="7030A0"/>
                </a:solidFill>
              </a:rPr>
              <a:t> </a:t>
            </a:r>
            <a:r>
              <a:rPr lang="en-US" altLang="zh-CN" sz="3600" dirty="0">
                <a:solidFill>
                  <a:srgbClr val="7030A0"/>
                </a:solidFill>
              </a:rPr>
              <a:t>(2)</a:t>
            </a:r>
            <a:r>
              <a:rPr lang="zh-CN" altLang="zh-CN" sz="3600" dirty="0">
                <a:solidFill>
                  <a:srgbClr val="7030A0"/>
                </a:solidFill>
              </a:rPr>
              <a:t>子之不知鱼之乐，</a:t>
            </a:r>
            <a:r>
              <a:rPr lang="zh-CN" altLang="zh-CN" sz="3600" b="1" dirty="0">
                <a:solidFill>
                  <a:srgbClr val="FF0000"/>
                </a:solidFill>
              </a:rPr>
              <a:t>全</a:t>
            </a:r>
            <a:r>
              <a:rPr lang="zh-CN" altLang="zh-CN" sz="3600" dirty="0">
                <a:solidFill>
                  <a:srgbClr val="7030A0"/>
                </a:solidFill>
              </a:rPr>
              <a:t>矣</a:t>
            </a:r>
            <a:r>
              <a:rPr lang="en-US" altLang="zh-CN" sz="3600" dirty="0">
                <a:solidFill>
                  <a:srgbClr val="7030A0"/>
                </a:solidFill>
              </a:rPr>
              <a:t>   </a:t>
            </a:r>
            <a:r>
              <a:rPr lang="en-US" altLang="zh-CN" sz="3600" dirty="0" smtClean="0">
                <a:solidFill>
                  <a:srgbClr val="7030A0"/>
                </a:solidFill>
              </a:rPr>
              <a:t>  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全：</a:t>
            </a:r>
            <a:endParaRPr lang="en-US" altLang="zh-CN" sz="3600" b="1" dirty="0">
              <a:solidFill>
                <a:srgbClr val="FF0000"/>
              </a:solidFill>
            </a:endParaRPr>
          </a:p>
          <a:p>
            <a:r>
              <a:rPr lang="en-US" altLang="zh-CN" sz="3600" dirty="0" smtClean="0">
                <a:solidFill>
                  <a:srgbClr val="7030A0"/>
                </a:solidFill>
              </a:rPr>
              <a:t>(</a:t>
            </a:r>
            <a:r>
              <a:rPr lang="en-US" altLang="zh-CN" sz="3600" dirty="0">
                <a:solidFill>
                  <a:srgbClr val="7030A0"/>
                </a:solidFill>
              </a:rPr>
              <a:t>3)</a:t>
            </a:r>
            <a:r>
              <a:rPr lang="zh-CN" altLang="zh-CN" sz="3600" dirty="0">
                <a:solidFill>
                  <a:srgbClr val="7030A0"/>
                </a:solidFill>
              </a:rPr>
              <a:t>请</a:t>
            </a:r>
            <a:r>
              <a:rPr lang="zh-CN" altLang="zh-CN" sz="3600" b="1" dirty="0">
                <a:solidFill>
                  <a:srgbClr val="FF0000"/>
                </a:solidFill>
              </a:rPr>
              <a:t>循</a:t>
            </a:r>
            <a:r>
              <a:rPr lang="zh-CN" altLang="zh-CN" sz="3600" dirty="0">
                <a:solidFill>
                  <a:srgbClr val="7030A0"/>
                </a:solidFill>
              </a:rPr>
              <a:t>其本</a:t>
            </a:r>
            <a:r>
              <a:rPr lang="en-US" altLang="zh-CN" sz="3600" dirty="0">
                <a:solidFill>
                  <a:srgbClr val="7030A0"/>
                </a:solidFill>
              </a:rPr>
              <a:t>  </a:t>
            </a:r>
            <a:r>
              <a:rPr lang="en-US" altLang="zh-CN" sz="3600" dirty="0" smtClean="0">
                <a:solidFill>
                  <a:srgbClr val="7030A0"/>
                </a:solidFill>
              </a:rPr>
              <a:t>    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循：</a:t>
            </a:r>
            <a:endParaRPr lang="zh-CN" altLang="zh-CN" sz="3600" b="1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42950" y="1268934"/>
            <a:ext cx="12153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FF0000"/>
                </a:solidFill>
              </a:rPr>
              <a:t>怎么</a:t>
            </a:r>
            <a:r>
              <a:rPr lang="en-US" altLang="zh-CN" sz="3600" b="1" dirty="0">
                <a:solidFill>
                  <a:srgbClr val="FF0000"/>
                </a:solidFill>
              </a:rPr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11966" y="1753900"/>
            <a:ext cx="26052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FF0000"/>
                </a:solidFill>
              </a:rPr>
              <a:t>完全，完备</a:t>
            </a:r>
            <a:r>
              <a:rPr lang="en-US" altLang="zh-CN" sz="3600" b="1" dirty="0">
                <a:solidFill>
                  <a:srgbClr val="FF0000"/>
                </a:solidFill>
              </a:rPr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287349" y="2376930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600" b="1" dirty="0">
                <a:solidFill>
                  <a:srgbClr val="FF0000"/>
                </a:solidFill>
              </a:rPr>
              <a:t>追溯</a:t>
            </a:r>
            <a:endParaRPr lang="zh-CN" altLang="zh-CN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5708" y="195912"/>
            <a:ext cx="1184058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7030A0"/>
                </a:solidFill>
              </a:rPr>
              <a:t>8.</a:t>
            </a:r>
            <a:r>
              <a:rPr lang="zh-CN" altLang="zh-CN" sz="3600" dirty="0">
                <a:solidFill>
                  <a:srgbClr val="7030A0"/>
                </a:solidFill>
              </a:rPr>
              <a:t>把下列句子翻译成现代汉语。</a:t>
            </a:r>
            <a:endParaRPr lang="zh-CN" altLang="zh-CN" sz="3600" dirty="0">
              <a:solidFill>
                <a:srgbClr val="7030A0"/>
              </a:solidFill>
            </a:endParaRPr>
          </a:p>
          <a:p>
            <a:r>
              <a:rPr lang="en-US" altLang="zh-CN" sz="3600" dirty="0">
                <a:solidFill>
                  <a:srgbClr val="7030A0"/>
                </a:solidFill>
              </a:rPr>
              <a:t>(1)</a:t>
            </a:r>
            <a:r>
              <a:rPr lang="zh-CN" altLang="zh-CN" sz="3600" dirty="0">
                <a:solidFill>
                  <a:srgbClr val="7030A0"/>
                </a:solidFill>
              </a:rPr>
              <a:t>子非鱼，安知鱼之乐</a:t>
            </a:r>
            <a:r>
              <a:rPr lang="en-US" altLang="zh-CN" sz="3600" dirty="0">
                <a:solidFill>
                  <a:srgbClr val="7030A0"/>
                </a:solidFill>
              </a:rPr>
              <a:t>?    </a:t>
            </a:r>
            <a:endParaRPr lang="en-US" altLang="zh-CN" sz="3600" dirty="0" smtClean="0">
              <a:solidFill>
                <a:srgbClr val="7030A0"/>
              </a:solidFill>
            </a:endParaRPr>
          </a:p>
          <a:p>
            <a:endParaRPr lang="en-US" altLang="zh-CN" sz="3600" dirty="0" smtClean="0">
              <a:solidFill>
                <a:srgbClr val="7030A0"/>
              </a:solidFill>
            </a:endParaRPr>
          </a:p>
          <a:p>
            <a:endParaRPr lang="en-US" altLang="zh-CN" sz="3600" dirty="0" smtClean="0">
              <a:solidFill>
                <a:srgbClr val="7030A0"/>
              </a:solidFill>
            </a:endParaRPr>
          </a:p>
          <a:p>
            <a:r>
              <a:rPr lang="en-US" altLang="zh-CN" sz="3600" dirty="0" smtClean="0">
                <a:solidFill>
                  <a:srgbClr val="7030A0"/>
                </a:solidFill>
              </a:rPr>
              <a:t>(</a:t>
            </a:r>
            <a:r>
              <a:rPr lang="en-US" altLang="zh-CN" sz="3600" dirty="0">
                <a:solidFill>
                  <a:srgbClr val="7030A0"/>
                </a:solidFill>
              </a:rPr>
              <a:t>2)</a:t>
            </a:r>
            <a:r>
              <a:rPr lang="zh-CN" altLang="zh-CN" sz="3600" dirty="0">
                <a:solidFill>
                  <a:srgbClr val="7030A0"/>
                </a:solidFill>
              </a:rPr>
              <a:t>既已知吾知之而问我，我知之濠上也。</a:t>
            </a:r>
            <a:endParaRPr lang="zh-CN" altLang="zh-CN" sz="3600" dirty="0">
              <a:solidFill>
                <a:srgbClr val="7030A0"/>
              </a:solidFill>
            </a:endParaRPr>
          </a:p>
          <a:p>
            <a:r>
              <a:rPr lang="zh-CN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翻译：你已经知道我知道鱼快乐而在问我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.</a:t>
            </a:r>
            <a:r>
              <a:rPr lang="zh-CN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我是在濠水的桥上知道的。</a:t>
            </a:r>
            <a:endParaRPr lang="zh-CN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6443" y="1307704"/>
            <a:ext cx="109943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翻译：你又不是鱼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怎么知道鱼很快乐呢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?</a:t>
            </a:r>
            <a:endParaRPr lang="zh-CN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5153" y="161365"/>
            <a:ext cx="11779623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7030A0"/>
                </a:solidFill>
              </a:rPr>
              <a:t>9.</a:t>
            </a:r>
            <a:r>
              <a:rPr lang="zh-CN" altLang="zh-CN" sz="3600" dirty="0">
                <a:solidFill>
                  <a:srgbClr val="7030A0"/>
                </a:solidFill>
              </a:rPr>
              <a:t>下列对文章的分析与理解不正确的一项是</a:t>
            </a:r>
            <a:r>
              <a:rPr lang="zh-CN" altLang="zh-CN" sz="3600" dirty="0" smtClean="0">
                <a:solidFill>
                  <a:srgbClr val="7030A0"/>
                </a:solidFill>
              </a:rPr>
              <a:t>（</a:t>
            </a:r>
            <a:r>
              <a:rPr lang="en-US" altLang="zh-CN" sz="3600" dirty="0" smtClean="0">
                <a:solidFill>
                  <a:srgbClr val="7030A0"/>
                </a:solidFill>
              </a:rPr>
              <a:t>   </a:t>
            </a:r>
            <a:r>
              <a:rPr lang="zh-CN" altLang="zh-CN" sz="3600" dirty="0" smtClean="0">
                <a:solidFill>
                  <a:srgbClr val="7030A0"/>
                </a:solidFill>
              </a:rPr>
              <a:t>）</a:t>
            </a:r>
            <a:endParaRPr lang="zh-CN" altLang="zh-CN" sz="3600" dirty="0">
              <a:solidFill>
                <a:srgbClr val="7030A0"/>
              </a:solidFill>
            </a:endParaRPr>
          </a:p>
          <a:p>
            <a:r>
              <a:rPr lang="en-US" altLang="zh-CN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A.</a:t>
            </a:r>
            <a:r>
              <a:rPr lang="zh-CN" altLang="zh-CN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选文是一篇语录体议论文</a:t>
            </a:r>
            <a:r>
              <a:rPr lang="en-US" altLang="zh-CN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记叙了庄子与惠子二人在濠水桥上游玩时进行的一场小辩。</a:t>
            </a:r>
            <a:endParaRPr lang="zh-CN" altLang="zh-CN" sz="3600" b="1" dirty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B.</a:t>
            </a:r>
            <a:r>
              <a:rPr lang="zh-CN" altLang="zh-CN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庄子认为鱼很快乐</a:t>
            </a:r>
            <a:r>
              <a:rPr lang="en-US" altLang="zh-CN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表现了他愉悦的心境</a:t>
            </a:r>
            <a:r>
              <a:rPr lang="en-US" altLang="zh-CN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是他内心愉悦的外化</a:t>
            </a:r>
            <a:r>
              <a:rPr lang="en-US" altLang="zh-CN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反映了庄子推崇“自然”</a:t>
            </a:r>
            <a:r>
              <a:rPr lang="en-US" altLang="zh-CN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反对“人为”的思想。</a:t>
            </a:r>
            <a:endParaRPr lang="zh-CN" altLang="zh-CN" sz="3600" b="1" dirty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C.</a:t>
            </a:r>
            <a:r>
              <a:rPr lang="zh-CN" altLang="zh-CN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惠子好辩</a:t>
            </a:r>
            <a:r>
              <a:rPr lang="en-US" altLang="zh-CN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有寻根究底的认知态度</a:t>
            </a:r>
            <a:r>
              <a:rPr lang="en-US" altLang="zh-CN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但缺乏美学意义上的欣赏与关照。庄子偏于美学上的观赏</a:t>
            </a:r>
            <a:r>
              <a:rPr lang="en-US" altLang="zh-CN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能从自由活泼的生命中由衷地感受到轻松、闲适、愉悦。</a:t>
            </a:r>
            <a:endParaRPr lang="zh-CN" altLang="zh-CN" sz="3600" b="1" dirty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D.</a:t>
            </a:r>
            <a:r>
              <a:rPr lang="zh-CN" altLang="zh-CN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庄子没有正面回答惠子的问题</a:t>
            </a:r>
            <a:r>
              <a:rPr lang="en-US" altLang="zh-CN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而采用“以子之矛攻子之盾”</a:t>
            </a:r>
            <a:r>
              <a:rPr lang="en-US" altLang="zh-CN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据理力争</a:t>
            </a:r>
            <a:r>
              <a:rPr lang="en-US" altLang="zh-CN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但也有狡辩的意味。</a:t>
            </a:r>
            <a:endParaRPr lang="zh-CN" altLang="zh-CN" sz="3600" b="1" dirty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288905" y="182762"/>
            <a:ext cx="4764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</a:rPr>
              <a:t>D</a:t>
            </a:r>
            <a:endParaRPr lang="zh-CN" altLang="en-US" dirty="0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3556000" y="2275522"/>
            <a:ext cx="447675" cy="342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5" name="文本框 104"/>
          <p:cNvSpPr txBox="1"/>
          <p:nvPr/>
        </p:nvSpPr>
        <p:spPr>
          <a:xfrm>
            <a:off x="274320" y="245110"/>
            <a:ext cx="11783695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133600"/>
            <a:r>
              <a:rPr lang="zh-CN" sz="3200">
                <a:solidFill>
                  <a:srgbClr val="7030A0"/>
                </a:solidFill>
                <a:ea typeface="宋体" panose="02010600030101010101" pitchFamily="2" charset="-122"/>
                <a:sym typeface="+mn-ea"/>
              </a:rPr>
              <a:t>（五）《礼记》二则</a:t>
            </a:r>
            <a:endParaRPr lang="zh-CN" sz="3200">
              <a:solidFill>
                <a:srgbClr val="7030A0"/>
              </a:solidFill>
              <a:ea typeface="宋体" panose="02010600030101010101" pitchFamily="2" charset="-122"/>
              <a:sym typeface="+mn-ea"/>
            </a:endParaRPr>
          </a:p>
          <a:p>
            <a:pPr indent="2133600" algn="ctr"/>
            <a:r>
              <a:rPr 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1.大道之行也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indent="266700"/>
            <a:r>
              <a:rPr lang="zh-CN" sz="32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" panose="02010609060101010101" charset="-122"/>
              </a:rPr>
              <a:t>大道之行也,天下为公。选贤与能,讲信修睦。故人不独亲其亲,不独子其子,使老有所终,壮有所用,幼有所长,矜、寡、孤、独、废疾者皆有所养,男有分,女有归。货恶其弃于地也,不必藏于己；力恶其不出于身也,不必为己。是故谋闭而不兴,盗窃乱贼而不作,故外户而不闭。是谓大同。</a:t>
            </a:r>
            <a:endParaRPr lang="zh-CN" sz="3200" b="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宋体" panose="02010600030101010101" pitchFamily="2" charset="-122"/>
            </a:endParaRPr>
          </a:p>
          <a:p>
            <a:pPr indent="266700" algn="ctr"/>
            <a:r>
              <a:rPr lang="zh-CN" sz="32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2.虽有嘉肴</a:t>
            </a:r>
            <a:endParaRPr lang="zh-CN" sz="3200" b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楷体" panose="02010609060101010101" charset="-122"/>
            </a:endParaRPr>
          </a:p>
          <a:p>
            <a:pPr indent="266700"/>
            <a:r>
              <a:rPr lang="zh-CN" sz="32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" panose="02010609060101010101" charset="-122"/>
              </a:rPr>
              <a:t>虽有嘉肴,弗食,不知其旨也;虽有至道,弗学,不知其善也。是故学然后知不足,教然后知困。知不足,然后能自反也;知困,然后能自强也。故曰:教学相长也。《兑命》曰“学</a:t>
            </a:r>
            <a:r>
              <a:rPr lang="zh-CN" sz="320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" panose="02010609060101010101" charset="-122"/>
                <a:sym typeface="+mn-ea"/>
              </a:rPr>
              <a:t>【xiào】</a:t>
            </a:r>
            <a:r>
              <a:rPr lang="zh-CN" sz="32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" panose="02010609060101010101" charset="-122"/>
              </a:rPr>
              <a:t>学</a:t>
            </a:r>
            <a:r>
              <a:rPr lang="zh-CN" sz="320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" panose="02010609060101010101" charset="-122"/>
                <a:sym typeface="+mn-ea"/>
              </a:rPr>
              <a:t>【 xué】 </a:t>
            </a:r>
            <a:r>
              <a:rPr lang="zh-CN" sz="32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" panose="02010609060101010101" charset="-122"/>
              </a:rPr>
              <a:t>半”,其此之谓乎!</a:t>
            </a:r>
            <a:endParaRPr lang="zh-CN" altLang="en-US" sz="3200" b="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楷体" panose="02010609060101010101" charset="-122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文本框 104"/>
          <p:cNvSpPr txBox="1"/>
          <p:nvPr/>
        </p:nvSpPr>
        <p:spPr>
          <a:xfrm>
            <a:off x="147320" y="147320"/>
            <a:ext cx="1176909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1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下列加点字注音有误的一项是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 </a:t>
            </a:r>
            <a:r>
              <a:rPr lang="zh-CN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 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 )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A.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嘉肴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(yáo)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　学学半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(xiào)     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B.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矜寡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(guān)   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讲信修睦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(mù)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C.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兑命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(yuè)	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选贤与能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(yǔ)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【</a:t>
            </a:r>
            <a:r>
              <a:rPr lang="zh-CN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“与”在此处是通假字,应读“jǔ”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】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        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D.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男有分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(fèn)  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谋闭而不兴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(móu)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39915" y="147320"/>
            <a:ext cx="41338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C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文本框 104"/>
          <p:cNvSpPr txBox="1"/>
          <p:nvPr/>
        </p:nvSpPr>
        <p:spPr>
          <a:xfrm>
            <a:off x="147320" y="161290"/>
            <a:ext cx="1178369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2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解释下列加点的词。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(1)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不知其</a:t>
            </a:r>
            <a:r>
              <a:rPr 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善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也</a:t>
            </a:r>
            <a:endParaRPr lang="zh-CN" sz="36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(2)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教然后知</a:t>
            </a:r>
            <a:r>
              <a:rPr 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困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(3)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矜、寡、</a:t>
            </a:r>
            <a:r>
              <a:rPr 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孤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、独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(4)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男有</a:t>
            </a:r>
            <a:r>
              <a:rPr 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分</a:t>
            </a:r>
            <a:endParaRPr lang="zh-CN" sz="36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(5)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盗窃乱贼而不</a:t>
            </a:r>
            <a:r>
              <a:rPr 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作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(6)</a:t>
            </a:r>
            <a:r>
              <a:rPr 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故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外户而不闭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20415" y="675005"/>
            <a:ext cx="109918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好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20415" y="1228725"/>
            <a:ext cx="15582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困惑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19600" y="1823085"/>
            <a:ext cx="24765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幼而无父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27275" y="2306955"/>
            <a:ext cx="27070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职分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,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职守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19600" y="2832735"/>
            <a:ext cx="15582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兴起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89045" y="3477895"/>
            <a:ext cx="15582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所以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文本框 104"/>
          <p:cNvSpPr txBox="1"/>
          <p:nvPr/>
        </p:nvSpPr>
        <p:spPr>
          <a:xfrm>
            <a:off x="146685" y="189865"/>
            <a:ext cx="1182687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3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下列朗读停顿划分错误的一项是</a:t>
            </a:r>
            <a:endParaRPr lang="zh-CN" sz="36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A.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故人不独亲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/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其亲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 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【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</a:rPr>
              <a:t>正确的朗读停顿划分应为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: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故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人不独亲其亲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】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      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B.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然后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/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能自强也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C.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是故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/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谋闭而不兴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       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D.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是故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/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学然后知不足</a:t>
            </a:r>
            <a:endParaRPr lang="zh-CN" altLang="en-US" sz="3600" b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53275" y="189865"/>
            <a:ext cx="87058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A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247015" y="227330"/>
            <a:ext cx="1172718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4000" b="1">
                <a:solidFill>
                  <a:srgbClr val="7030A0"/>
                </a:solidFill>
                <a:latin typeface="宋体" panose="02010600030101010101" pitchFamily="2" charset="-122"/>
              </a:rPr>
              <a:t>3</a:t>
            </a:r>
            <a:r>
              <a:rPr lang="en-US" sz="40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4000" b="0">
                <a:solidFill>
                  <a:srgbClr val="7030A0"/>
                </a:solidFill>
                <a:ea typeface="宋体" panose="02010600030101010101" pitchFamily="2" charset="-122"/>
              </a:rPr>
              <a:t>下列句中加点的</a:t>
            </a:r>
            <a:r>
              <a:rPr lang="en-US" sz="4000" b="0">
                <a:solidFill>
                  <a:srgbClr val="7030A0"/>
                </a:solidFill>
                <a:latin typeface="宋体" panose="02010600030101010101" pitchFamily="2" charset="-122"/>
              </a:rPr>
              <a:t>“</a:t>
            </a:r>
            <a:r>
              <a:rPr lang="zh-CN" sz="4000" b="0">
                <a:solidFill>
                  <a:srgbClr val="7030A0"/>
                </a:solidFill>
                <a:ea typeface="宋体" panose="02010600030101010101" pitchFamily="2" charset="-122"/>
              </a:rPr>
              <a:t>之</a:t>
            </a:r>
            <a:r>
              <a:rPr lang="en-US" sz="4000" b="0">
                <a:solidFill>
                  <a:srgbClr val="7030A0"/>
                </a:solidFill>
                <a:latin typeface="宋体" panose="02010600030101010101" pitchFamily="2" charset="-122"/>
              </a:rPr>
              <a:t>”</a:t>
            </a:r>
            <a:r>
              <a:rPr lang="zh-CN" sz="4000" b="0">
                <a:solidFill>
                  <a:srgbClr val="7030A0"/>
                </a:solidFill>
                <a:ea typeface="宋体" panose="02010600030101010101" pitchFamily="2" charset="-122"/>
              </a:rPr>
              <a:t>字的用法与其他三项不同的一项是</a:t>
            </a:r>
            <a:r>
              <a:rPr lang="en-US" sz="4000" b="0">
                <a:solidFill>
                  <a:srgbClr val="7030A0"/>
                </a:solidFill>
                <a:latin typeface="宋体" panose="02010600030101010101" pitchFamily="2" charset="-122"/>
              </a:rPr>
              <a:t>(   )</a:t>
            </a:r>
            <a:endParaRPr lang="en-US" sz="40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4000" b="0">
                <a:solidFill>
                  <a:srgbClr val="7030A0"/>
                </a:solidFill>
                <a:latin typeface="宋体" panose="02010600030101010101" pitchFamily="2" charset="-122"/>
              </a:rPr>
              <a:t>A.</a:t>
            </a:r>
            <a:r>
              <a:rPr lang="zh-CN" sz="4000" b="0">
                <a:solidFill>
                  <a:srgbClr val="7030A0"/>
                </a:solidFill>
                <a:ea typeface="宋体" panose="02010600030101010101" pitchFamily="2" charset="-122"/>
              </a:rPr>
              <a:t>忘路之远近</a:t>
            </a:r>
            <a:r>
              <a:rPr lang="en-US" sz="4000" b="0">
                <a:solidFill>
                  <a:srgbClr val="7030A0"/>
                </a:solidFill>
                <a:latin typeface="宋体" panose="02010600030101010101" pitchFamily="2" charset="-122"/>
              </a:rPr>
              <a:t>	</a:t>
            </a:r>
            <a:endParaRPr lang="en-US" sz="40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4000" b="0">
                <a:solidFill>
                  <a:srgbClr val="7030A0"/>
                </a:solidFill>
                <a:latin typeface="宋体" panose="02010600030101010101" pitchFamily="2" charset="-122"/>
              </a:rPr>
              <a:t>B.</a:t>
            </a:r>
            <a:r>
              <a:rPr lang="zh-CN" sz="4000" b="0">
                <a:solidFill>
                  <a:srgbClr val="7030A0"/>
                </a:solidFill>
                <a:ea typeface="宋体" panose="02010600030101010101" pitchFamily="2" charset="-122"/>
              </a:rPr>
              <a:t>渔人甚异之</a:t>
            </a:r>
            <a:endParaRPr lang="en-US" sz="40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4000" b="0">
                <a:solidFill>
                  <a:srgbClr val="7030A0"/>
                </a:solidFill>
                <a:latin typeface="宋体" panose="02010600030101010101" pitchFamily="2" charset="-122"/>
              </a:rPr>
              <a:t>C.</a:t>
            </a:r>
            <a:r>
              <a:rPr lang="zh-CN" sz="4000" b="0">
                <a:solidFill>
                  <a:srgbClr val="7030A0"/>
                </a:solidFill>
                <a:ea typeface="宋体" panose="02010600030101010101" pitchFamily="2" charset="-122"/>
              </a:rPr>
              <a:t>具答之</a:t>
            </a:r>
            <a:r>
              <a:rPr lang="en-US" sz="4000" b="0">
                <a:solidFill>
                  <a:srgbClr val="7030A0"/>
                </a:solidFill>
                <a:latin typeface="宋体" panose="02010600030101010101" pitchFamily="2" charset="-122"/>
              </a:rPr>
              <a:t>	</a:t>
            </a:r>
            <a:endParaRPr lang="en-US" sz="40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4000" b="0">
                <a:solidFill>
                  <a:srgbClr val="7030A0"/>
                </a:solidFill>
                <a:latin typeface="宋体" panose="02010600030101010101" pitchFamily="2" charset="-122"/>
              </a:rPr>
              <a:t>D.</a:t>
            </a:r>
            <a:r>
              <a:rPr lang="zh-CN" sz="4000" b="0">
                <a:solidFill>
                  <a:srgbClr val="7030A0"/>
                </a:solidFill>
                <a:ea typeface="宋体" panose="02010600030101010101" pitchFamily="2" charset="-122"/>
              </a:rPr>
              <a:t>闻之</a:t>
            </a:r>
            <a:r>
              <a:rPr lang="en-US" sz="40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4000" b="0">
                <a:solidFill>
                  <a:srgbClr val="7030A0"/>
                </a:solidFill>
                <a:ea typeface="宋体" panose="02010600030101010101" pitchFamily="2" charset="-122"/>
              </a:rPr>
              <a:t>欣然规往</a:t>
            </a:r>
            <a:endParaRPr lang="zh-CN" sz="40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endParaRPr lang="zh-CN" altLang="en-US" sz="4000" b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29230" y="840740"/>
            <a:ext cx="4394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40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A</a:t>
            </a:r>
            <a:endParaRPr lang="en-US" altLang="en-US" sz="40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7015" y="3920490"/>
            <a:ext cx="103911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l"/>
            <a:r>
              <a:rPr lang="zh-CN" sz="4000">
                <a:solidFill>
                  <a:srgbClr val="7030A0"/>
                </a:solidFill>
                <a:ea typeface="宋体" panose="02010600030101010101" pitchFamily="2" charset="-122"/>
                <a:sym typeface="+mn-ea"/>
              </a:rPr>
              <a:t>【</a:t>
            </a:r>
            <a:r>
              <a:rPr 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A</a:t>
            </a:r>
            <a:r>
              <a:rPr 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项中</a:t>
            </a:r>
            <a:r>
              <a:rPr 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</a:t>
            </a:r>
            <a:r>
              <a:rPr 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为助词</a:t>
            </a:r>
            <a:r>
              <a:rPr 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其他三项均为代词。</a:t>
            </a:r>
            <a:r>
              <a:rPr lang="zh-CN" sz="4000">
                <a:solidFill>
                  <a:srgbClr val="7030A0"/>
                </a:solidFill>
                <a:ea typeface="宋体" panose="02010600030101010101" pitchFamily="2" charset="-122"/>
                <a:sym typeface="+mn-ea"/>
              </a:rPr>
              <a:t>】</a:t>
            </a:r>
            <a:endParaRPr lang="zh-CN" altLang="en-US" sz="4000" b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文本框 104"/>
          <p:cNvSpPr txBox="1"/>
          <p:nvPr/>
        </p:nvSpPr>
        <p:spPr>
          <a:xfrm>
            <a:off x="217805" y="150495"/>
            <a:ext cx="1175575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4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用现代汉语翻译下列句子。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(1)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知困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然后能自强也。</a:t>
            </a:r>
            <a:endParaRPr lang="zh-CN" sz="3600" b="1" u="sng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知道了不懂的地方</a:t>
            </a:r>
            <a:r>
              <a:rPr lang="en-US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这样以后才能勉励自己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(2)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使老有所终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壮有所用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幼有所长。</a:t>
            </a:r>
            <a:endParaRPr lang="zh-CN" sz="3600" b="1" u="sng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使老年人有终老的保障</a:t>
            </a:r>
            <a:r>
              <a:rPr lang="en-US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壮年人能为社会效力</a:t>
            </a:r>
            <a:r>
              <a:rPr lang="en-US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孩子能健康成长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文本框 104"/>
          <p:cNvSpPr txBox="1"/>
          <p:nvPr/>
        </p:nvSpPr>
        <p:spPr>
          <a:xfrm>
            <a:off x="217805" y="164465"/>
            <a:ext cx="1169860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5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根据释义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写出相应的词语。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(1)</a:t>
            </a:r>
            <a:r>
              <a:rPr lang="zh-CN" sz="36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教和学两方面互相影响和促进</a:t>
            </a:r>
            <a:r>
              <a:rPr lang="en-US" sz="36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6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都得到提高</a:t>
            </a:r>
            <a:r>
              <a:rPr lang="en-US" sz="36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sz="36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sz="3600" b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6.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解释下列句中加点的词。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(1)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女有</a:t>
            </a:r>
            <a:r>
              <a:rPr 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归</a:t>
            </a:r>
            <a:endParaRPr lang="zh-CN" sz="36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(2)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力</a:t>
            </a:r>
            <a:r>
              <a:rPr 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恶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其不出于身也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1480" y="1186180"/>
            <a:ext cx="24765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教学相长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25725" y="2320925"/>
            <a:ext cx="24765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女子出嫁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10455" y="2934335"/>
            <a:ext cx="15582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厌恶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文本框 104"/>
          <p:cNvSpPr txBox="1"/>
          <p:nvPr/>
        </p:nvSpPr>
        <p:spPr>
          <a:xfrm>
            <a:off x="189865" y="225425"/>
            <a:ext cx="1162812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7.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用现代汉语翻译下面的句子。</a:t>
            </a:r>
            <a:endParaRPr lang="zh-CN" sz="36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大道之行也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天下为公。选贤与能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讲信修睦。</a:t>
            </a:r>
            <a:endParaRPr lang="zh-CN" sz="3600" b="1" u="sng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大道施行的时候,天下是公共的。选拔推举品德高尚、有才干的人,讲求诚信,培养和睦气氛。</a:t>
            </a:r>
            <a:endParaRPr lang="zh-CN" sz="36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8.《大道之行也》选文，构想的理想社会具有哪些特点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?</a:t>
            </a:r>
            <a:endParaRPr lang="en-US" sz="36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indent="0"/>
            <a:r>
              <a:rPr 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①人人都能受到全社会的关爱。</a:t>
            </a:r>
            <a:endParaRPr lang="zh-CN" sz="3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②人人都能安居乐业。</a:t>
            </a:r>
            <a:endParaRPr lang="zh-CN" sz="3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③货尽其用,人尽其力。</a:t>
            </a:r>
            <a:endParaRPr lang="zh-CN" sz="3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文本框 104"/>
          <p:cNvSpPr txBox="1"/>
          <p:nvPr/>
        </p:nvSpPr>
        <p:spPr>
          <a:xfrm>
            <a:off x="203835" y="346710"/>
            <a:ext cx="1183957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阅读《虽有嘉肴》，回答9-12题。</a:t>
            </a:r>
            <a:endParaRPr lang="zh-CN" sz="36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9.解释下列句中加点的词。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(1)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教学相</a:t>
            </a:r>
            <a:r>
              <a:rPr 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长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        (2)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然后能自</a:t>
            </a:r>
            <a:r>
              <a:rPr 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反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也</a:t>
            </a:r>
            <a:endParaRPr lang="zh-CN" sz="36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10.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用现代汉语翻译下列句子。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(1)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学然后知不足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教然后知困。</a:t>
            </a:r>
            <a:endParaRPr lang="zh-CN" sz="3600" b="1" u="sng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学习然后才知道自己的不足之处,教然后才知道自己还有困惑的地方。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               </a:t>
            </a:r>
            <a:endParaRPr lang="zh-CN" sz="36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（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2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）知不足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然后能自反也。</a:t>
            </a:r>
            <a:endParaRPr lang="zh-CN" sz="3600" b="1" u="sng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知道不足,这样以后才能反省自己。</a:t>
            </a:r>
            <a:endParaRPr lang="zh-CN" sz="3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71470" y="1405890"/>
            <a:ext cx="15582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促进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17840" y="1405890"/>
            <a:ext cx="15582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反思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文本框 104"/>
          <p:cNvSpPr txBox="1"/>
          <p:nvPr/>
        </p:nvSpPr>
        <p:spPr>
          <a:xfrm>
            <a:off x="231775" y="252095"/>
            <a:ext cx="11741785" cy="60623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11.文章开头使用了哪种论证方法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?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有什么好处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?</a:t>
            </a:r>
            <a:endParaRPr lang="zh-CN" sz="32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</a:t>
            </a:r>
            <a:endParaRPr lang="zh-CN" sz="3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12.学习本身是一种实践活动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必须用实事求是的态度来对待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;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另一方面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教和学是相互促进的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所谓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“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教学相长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”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。请联系自己的学习生活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谈谈你对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“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教学相长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”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的理解。</a:t>
            </a:r>
            <a:endParaRPr lang="zh-CN" sz="32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解析：</a:t>
            </a:r>
            <a:endParaRPr lang="zh-CN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回答时注意兼顾“教”和“学”两个方面。</a:t>
            </a:r>
            <a:endParaRPr lang="zh-CN" sz="32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示例：</a:t>
            </a:r>
            <a:endParaRPr lang="zh-CN" sz="32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通过学习之后才能知道自己不足的地方,通过教人之后才知道自己还有困惑不解的地方。这样无论是自己学习,还是和老师、同学交流,都能促进自己的学习。另外,学生和老师之间也可以互相促进。所以说,教和学是互相促进、共同提高的。</a:t>
            </a:r>
            <a:endParaRPr lang="zh-CN" sz="32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3695" y="713105"/>
            <a:ext cx="24784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类比论证。</a:t>
            </a:r>
            <a:endParaRPr lang="zh-CN" altLang="en-US" sz="3200" b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02230" y="713105"/>
            <a:ext cx="867727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l"/>
            <a:r>
              <a:rPr 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形象地证明了应该学习的道理,浅显易懂。</a:t>
            </a:r>
            <a:endParaRPr lang="zh-CN" altLang="en-US" sz="3200" b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文本框 104"/>
          <p:cNvSpPr txBox="1"/>
          <p:nvPr/>
        </p:nvSpPr>
        <p:spPr>
          <a:xfrm>
            <a:off x="161290" y="122555"/>
            <a:ext cx="11868150" cy="6431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7030A0"/>
                </a:solidFill>
                <a:ea typeface="宋体" panose="02010600030101010101" pitchFamily="2" charset="-122"/>
              </a:rPr>
              <a:t>类文阅读</a:t>
            </a:r>
            <a:r>
              <a:rPr lang="zh-CN" sz="2800" b="0">
                <a:solidFill>
                  <a:srgbClr val="7030A0"/>
                </a:solidFill>
                <a:ea typeface="宋体" panose="02010600030101010101" pitchFamily="2" charset="-122"/>
              </a:rPr>
              <a:t>   阅读下面的文言文</a:t>
            </a:r>
            <a:r>
              <a:rPr lang="en-US" sz="28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2800" b="0">
                <a:solidFill>
                  <a:srgbClr val="7030A0"/>
                </a:solidFill>
                <a:ea typeface="宋体" panose="02010600030101010101" pitchFamily="2" charset="-122"/>
              </a:rPr>
              <a:t>完成第</a:t>
            </a:r>
            <a:r>
              <a:rPr lang="en-US" sz="2800" b="0">
                <a:solidFill>
                  <a:srgbClr val="7030A0"/>
                </a:solidFill>
                <a:latin typeface="宋体" panose="02010600030101010101" pitchFamily="2" charset="-122"/>
              </a:rPr>
              <a:t>14~16</a:t>
            </a:r>
            <a:r>
              <a:rPr lang="zh-CN" sz="2800" b="0">
                <a:solidFill>
                  <a:srgbClr val="7030A0"/>
                </a:solidFill>
                <a:ea typeface="宋体" panose="02010600030101010101" pitchFamily="2" charset="-122"/>
              </a:rPr>
              <a:t>题。 唐太宗论止盗</a:t>
            </a:r>
            <a:endParaRPr lang="zh-CN" sz="2800" b="0">
              <a:solidFill>
                <a:srgbClr val="7030A0"/>
              </a:solidFill>
              <a:ea typeface="楷体" panose="02010609060101010101" charset="-122"/>
            </a:endParaRPr>
          </a:p>
          <a:p>
            <a:pPr indent="0"/>
            <a:r>
              <a:rPr lang="zh-CN" sz="3200" b="0">
                <a:solidFill>
                  <a:srgbClr val="7030A0"/>
                </a:solidFill>
                <a:ea typeface="楷体" panose="02010609060101010101" charset="-122"/>
              </a:rPr>
              <a:t>上(唐太宗)与群臣论止盗,或请重法以禁之,上哂(shěn,讥笑)之曰:“民之所以为盗者,由赋繁役重,官吏贪求,饥寒切(逼迫)身,故不暇顾廉耻耳。朕当去奢省费,轻徭薄赋,选用廉吏,使民衣食有余,则自不为盗,安用重法邪!”自是数年之后,海内升平(太平),路不拾遗,外户不闭,商旅野宿焉。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 </a:t>
            </a:r>
            <a:r>
              <a:rPr 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(</a:t>
            </a:r>
            <a:r>
              <a:rPr 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选自《资治通鉴》</a:t>
            </a:r>
            <a:r>
              <a:rPr 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)</a:t>
            </a:r>
            <a:endParaRPr lang="zh-CN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楷体" panose="02010609060101010101" charset="-122"/>
            </a:endParaRPr>
          </a:p>
          <a:p>
            <a:pPr indent="0"/>
            <a:r>
              <a:rPr lang="zh-CN" sz="2800" b="1">
                <a:solidFill>
                  <a:srgbClr val="FF0000"/>
                </a:solidFill>
                <a:ea typeface="楷体" panose="02010609060101010101" charset="-122"/>
              </a:rPr>
              <a:t>【参考译文】 皇上与群臣议论怎样禁止盗贼，有人请求使用严厉的刑法来制止，皇上微笑着说：“老百姓之所以去做盗贼，是由于赋税太多，劳役、兵役太重，官吏们又贪得无厌，老百姓吃不饱，穿不暖，这是切身的问题，所以也就顾不得廉耻了．我们应当去掉奢侈，节省开支，减轻徭役，少收赋税，选拔和任用廉洁的官吏，使老百姓穿的吃的都有富余，那么他们自然就不会去做盗贼了，何必要用严厉的刑法呢!从这以后，过了几年，天下太平，没有人把别人掉在路上的东西拾了据为己有，大门可以不关，商人和旅客可以露宿．</a:t>
            </a:r>
            <a:endParaRPr lang="zh-CN" altLang="en-US" sz="2800" b="1">
              <a:solidFill>
                <a:srgbClr val="FF0000"/>
              </a:solidFill>
              <a:ea typeface="楷体" panose="02010609060101010101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文本框 104"/>
          <p:cNvSpPr txBox="1"/>
          <p:nvPr/>
        </p:nvSpPr>
        <p:spPr>
          <a:xfrm>
            <a:off x="231775" y="193040"/>
            <a:ext cx="1175512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13.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解释下列句中加点的词。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(1)</a:t>
            </a:r>
            <a:r>
              <a:rPr lang="zh-CN" sz="36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或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请重法以禁之</a:t>
            </a:r>
            <a:endParaRPr lang="zh-CN" sz="36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(2)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朕当</a:t>
            </a:r>
            <a:r>
              <a:rPr lang="zh-CN" sz="3600" b="1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去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奢省费</a:t>
            </a:r>
            <a:endParaRPr lang="zh-CN" sz="36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(3)</a:t>
            </a:r>
            <a:r>
              <a:rPr lang="zh-CN" sz="3600" b="1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轻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徭薄赋</a:t>
            </a:r>
            <a:endParaRPr lang="zh-CN" sz="36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(4)</a:t>
            </a:r>
            <a:r>
              <a:rPr lang="zh-CN" sz="3600" b="1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安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用重法邪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71010" y="741045"/>
            <a:ext cx="201739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有的人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18255" y="1301115"/>
            <a:ext cx="15582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去除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98775" y="1844675"/>
            <a:ext cx="15582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减轻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50895" y="2409190"/>
            <a:ext cx="29375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怎么(哪里)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文本框 104"/>
          <p:cNvSpPr txBox="1"/>
          <p:nvPr/>
        </p:nvSpPr>
        <p:spPr>
          <a:xfrm>
            <a:off x="274320" y="187325"/>
            <a:ext cx="1158621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14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用现代汉语翻译下列句子。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(1)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或请重法以禁之。</a:t>
            </a:r>
            <a:endParaRPr lang="zh-CN" sz="3600" b="1" u="sng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有的人建议加大法律惩罚的力度,以禁止盗窃行为。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                    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(2)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去奢省费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轻徭薄赋。</a:t>
            </a:r>
            <a:endParaRPr lang="zh-CN" sz="3600" b="1" u="sng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杜绝(朝廷的)奢华,减轻(百姓的)徭役和赋税。</a:t>
            </a:r>
            <a:endParaRPr lang="zh-CN" sz="3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15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唐太宗的言论印证了《大道之行也》中的什么思想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?</a:t>
            </a:r>
            <a:endParaRPr lang="zh-CN" sz="36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选贤举能,使民有所养。</a:t>
            </a:r>
            <a:endParaRPr lang="zh-CN" sz="3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文本框 104"/>
          <p:cNvSpPr txBox="1"/>
          <p:nvPr/>
        </p:nvSpPr>
        <p:spPr>
          <a:xfrm>
            <a:off x="161290" y="133350"/>
            <a:ext cx="11755755" cy="63087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0">
                <a:solidFill>
                  <a:srgbClr val="7030A0"/>
                </a:solidFill>
                <a:latin typeface="宋体" panose="02010600030101010101" pitchFamily="2" charset="-122"/>
              </a:rPr>
              <a:t>16.(2017</a:t>
            </a:r>
            <a:r>
              <a:rPr lang="zh-CN" sz="2800" b="0">
                <a:solidFill>
                  <a:srgbClr val="7030A0"/>
                </a:solidFill>
                <a:ea typeface="宋体" panose="02010600030101010101" pitchFamily="2" charset="-122"/>
              </a:rPr>
              <a:t>四川乐山中考</a:t>
            </a:r>
            <a:r>
              <a:rPr lang="en-US" sz="2800" b="0">
                <a:solidFill>
                  <a:srgbClr val="7030A0"/>
                </a:solidFill>
                <a:latin typeface="宋体" panose="02010600030101010101" pitchFamily="2" charset="-122"/>
              </a:rPr>
              <a:t>)</a:t>
            </a:r>
            <a:r>
              <a:rPr lang="zh-CN" sz="2800" b="0">
                <a:solidFill>
                  <a:srgbClr val="7030A0"/>
                </a:solidFill>
                <a:ea typeface="宋体" panose="02010600030101010101" pitchFamily="2" charset="-122"/>
              </a:rPr>
              <a:t>请用</a:t>
            </a:r>
            <a:r>
              <a:rPr 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不超过</a:t>
            </a:r>
            <a:r>
              <a:rPr 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15</a:t>
            </a:r>
            <a:r>
              <a:rPr 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字</a:t>
            </a:r>
            <a:r>
              <a:rPr lang="zh-CN" sz="2800" b="0">
                <a:solidFill>
                  <a:srgbClr val="7030A0"/>
                </a:solidFill>
                <a:ea typeface="宋体" panose="02010600030101010101" pitchFamily="2" charset="-122"/>
              </a:rPr>
              <a:t>的一句话</a:t>
            </a:r>
            <a:r>
              <a:rPr lang="en-US" sz="28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2800" b="0">
                <a:solidFill>
                  <a:srgbClr val="7030A0"/>
                </a:solidFill>
                <a:ea typeface="宋体" panose="02010600030101010101" pitchFamily="2" charset="-122"/>
              </a:rPr>
              <a:t>把下面文段的内容要点补充完整。</a:t>
            </a:r>
            <a:endParaRPr lang="en-US" sz="28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28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2017</a:t>
            </a:r>
            <a:r>
              <a:rPr lang="zh-CN" sz="28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r>
              <a:rPr lang="en-US" sz="28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sz="28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</a:t>
            </a:r>
            <a:r>
              <a:rPr lang="en-US" sz="28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8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中共中央办公厅、国务院办公厅印发的《关于实施中华优秀传统文化传承发展工程的意见》中指出</a:t>
            </a:r>
            <a:r>
              <a:rPr lang="en-US" sz="28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8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要大力弘扬讲仁爱、重民本、守诚信、崇正义、尚和合、求大同等核心思想理念</a:t>
            </a:r>
            <a:r>
              <a:rPr lang="en-US" sz="28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8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大力弘扬自强不息、敬业乐群、扶危济困、见义勇为、孝老爱亲等中华传统美德</a:t>
            </a:r>
            <a:r>
              <a:rPr lang="en-US" sz="28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8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大力弘扬有利于促进社会和谐、鼓励向上向善的思想文化内容。</a:t>
            </a:r>
            <a:r>
              <a:rPr lang="zh-CN" sz="2800" b="0">
                <a:solidFill>
                  <a:srgbClr val="7030A0"/>
                </a:solidFill>
                <a:ea typeface="宋体" panose="02010600030101010101" pitchFamily="2" charset="-122"/>
              </a:rPr>
              <a:t> 《意见》指出</a:t>
            </a:r>
            <a:r>
              <a:rPr lang="en-US" sz="2800" b="0">
                <a:solidFill>
                  <a:srgbClr val="7030A0"/>
                </a:solidFill>
                <a:latin typeface="宋体" panose="02010600030101010101" pitchFamily="2" charset="-122"/>
              </a:rPr>
              <a:t>:</a:t>
            </a:r>
            <a:r>
              <a:rPr lang="zh-CN" sz="2800" b="0">
                <a:solidFill>
                  <a:srgbClr val="7030A0"/>
                </a:solidFill>
                <a:ea typeface="宋体" panose="02010600030101010101" pitchFamily="2" charset="-122"/>
              </a:rPr>
              <a:t>（不超过</a:t>
            </a:r>
            <a:r>
              <a:rPr lang="en-US" sz="2800" b="0">
                <a:solidFill>
                  <a:srgbClr val="7030A0"/>
                </a:solidFill>
                <a:latin typeface="宋体" panose="02010600030101010101" pitchFamily="2" charset="-122"/>
              </a:rPr>
              <a:t>15</a:t>
            </a:r>
            <a:r>
              <a:rPr lang="zh-CN" sz="2800" b="0">
                <a:solidFill>
                  <a:srgbClr val="7030A0"/>
                </a:solidFill>
                <a:ea typeface="宋体" panose="02010600030101010101" pitchFamily="2" charset="-122"/>
              </a:rPr>
              <a:t>字）</a:t>
            </a:r>
            <a:endParaRPr lang="zh-CN" sz="28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解析：</a:t>
            </a:r>
            <a:endParaRPr lang="zh-CN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细读材料,明确《意见》指出,要大力弘扬的“核心思想理念”“中华传统美德”“思想文化内容”都属于</a:t>
            </a:r>
            <a:r>
              <a:rPr 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《意见》</a:t>
            </a:r>
            <a:r>
              <a:rPr lang="zh-CN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所包含的</a:t>
            </a:r>
            <a:r>
              <a:rPr 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关键词</a:t>
            </a:r>
            <a:r>
              <a:rPr lang="zh-CN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“中华优秀传统文化”的范畴。因此,以“大力弘扬”开头的三个句子构成的排比句的内容可以概括为“大力弘扬中华优秀传统文化”。</a:t>
            </a:r>
            <a:endParaRPr lang="zh-CN" sz="2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参考答案： </a:t>
            </a:r>
            <a:r>
              <a:rPr lang="zh-CN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endParaRPr lang="zh-CN" sz="32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要大力弘扬中华优秀传统文化</a:t>
            </a:r>
            <a:endParaRPr lang="zh-CN" sz="3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文本框 104"/>
          <p:cNvSpPr txBox="1"/>
          <p:nvPr/>
        </p:nvSpPr>
        <p:spPr>
          <a:xfrm>
            <a:off x="132715" y="116840"/>
            <a:ext cx="1178369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fontAlgn="auto"/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(六）马　说</a:t>
            </a:r>
            <a:endParaRPr lang="zh-CN" sz="3600" b="0">
              <a:solidFill>
                <a:srgbClr val="7030A0"/>
              </a:solidFill>
              <a:ea typeface="楷体" panose="02010609060101010101" charset="-122"/>
            </a:endParaRPr>
          </a:p>
          <a:p>
            <a:pPr indent="720090" fontAlgn="auto"/>
            <a:r>
              <a:rPr lang="zh-CN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" panose="02010609060101010101" charset="-122"/>
              </a:rPr>
              <a:t>世有伯乐,然后有千里马。千里马常有,而伯乐不常有。故虽有名马,祗辱于奴隶人之手,骈死于槽枥之间,不以千里称也。</a:t>
            </a:r>
            <a:endParaRPr lang="zh-CN" sz="3600" b="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楷体" panose="02010609060101010101" charset="-122"/>
            </a:endParaRPr>
          </a:p>
          <a:p>
            <a:pPr indent="720090" fontAlgn="auto"/>
            <a:r>
              <a:rPr lang="zh-CN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" panose="02010609060101010101" charset="-122"/>
              </a:rPr>
              <a:t>马之千里者,一食或尽粟一石。食马者不知其能千里而食也。是马也,虽有千里之能,食不饱,力不足,才美不外见,且欲与常马等不可得,安求其能千里也?</a:t>
            </a:r>
            <a:endParaRPr lang="zh-CN" sz="3600" b="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楷体" panose="02010609060101010101" charset="-122"/>
            </a:endParaRPr>
          </a:p>
          <a:p>
            <a:pPr indent="720090" fontAlgn="auto"/>
            <a:r>
              <a:rPr lang="zh-CN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" panose="02010609060101010101" charset="-122"/>
              </a:rPr>
              <a:t>策之不以其道,食之不能尽其材,鸣之而不能通其意,执策而临之,曰:“天下无马!”呜呼!其真无马邪?其真不知马也!</a:t>
            </a:r>
            <a:endParaRPr lang="zh-CN" altLang="en-US" sz="3600" b="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楷体" panose="02010609060101010101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260350" y="175260"/>
            <a:ext cx="1178369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4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下列语句中朗读节奏停顿不正确的一项是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   )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A.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率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/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妻子邑人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/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来此绝境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              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B.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不足为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/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外人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/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道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/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也</a:t>
            </a:r>
            <a:endParaRPr lang="zh-CN" sz="36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C.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有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/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良田、美池、桑竹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/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之属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         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D.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其中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/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往来种作</a:t>
            </a:r>
            <a:endParaRPr lang="zh-CN" altLang="en-US" sz="3600" b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0210" y="1816100"/>
            <a:ext cx="890587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l"/>
            <a:r>
              <a:rPr lang="zh-CN" sz="3600">
                <a:solidFill>
                  <a:srgbClr val="7030A0"/>
                </a:solidFill>
                <a:ea typeface="宋体" panose="02010600030101010101" pitchFamily="2" charset="-122"/>
                <a:sym typeface="+mn-ea"/>
              </a:rPr>
              <a:t>【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解析正确停顿应为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: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不足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为外人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道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也</a:t>
            </a:r>
            <a:r>
              <a:rPr lang="zh-CN" sz="3600">
                <a:solidFill>
                  <a:srgbClr val="7030A0"/>
                </a:solidFill>
                <a:ea typeface="宋体" panose="02010600030101010101" pitchFamily="2" charset="-122"/>
                <a:sym typeface="+mn-ea"/>
              </a:rPr>
              <a:t>】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316085" y="345440"/>
            <a:ext cx="41338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B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文本框 104"/>
          <p:cNvSpPr txBox="1"/>
          <p:nvPr/>
        </p:nvSpPr>
        <p:spPr>
          <a:xfrm>
            <a:off x="203835" y="260350"/>
            <a:ext cx="1167130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1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下列加点字的注音有误的一项是</a:t>
            </a:r>
            <a:endParaRPr lang="zh-CN" sz="36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A.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不以千里</a:t>
            </a:r>
            <a:r>
              <a:rPr 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称(chēng)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也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               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B.</a:t>
            </a:r>
            <a:r>
              <a:rPr 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骈(pián)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死于槽枥之间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C.</a:t>
            </a:r>
            <a:r>
              <a:rPr 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食(shí)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马者不知其能千里而食也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 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【</a:t>
            </a:r>
            <a:r>
              <a:rPr 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“食”同“饲”,应读“sì”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】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     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D.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其真无马</a:t>
            </a:r>
            <a:r>
              <a:rPr lang="zh-CN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邪(yé)</a:t>
            </a:r>
            <a:endParaRPr lang="zh-CN" altLang="en-US" sz="360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66305" y="260350"/>
            <a:ext cx="87058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C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文本框 104"/>
          <p:cNvSpPr txBox="1"/>
          <p:nvPr/>
        </p:nvSpPr>
        <p:spPr>
          <a:xfrm>
            <a:off x="330835" y="255270"/>
            <a:ext cx="1147254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2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解释下列各组句子中加点的词。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(1)</a:t>
            </a:r>
            <a:r>
              <a:rPr lang="zh-CN" sz="36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食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不饱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力不足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   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zh-CN" sz="3600" b="1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食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之不能尽其材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(2)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执</a:t>
            </a:r>
            <a:r>
              <a:rPr lang="zh-CN" sz="3600" b="1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策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而临之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   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zh-CN" sz="3600" b="1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策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之不以其道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44010" y="788035"/>
            <a:ext cx="132778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吃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 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46805" y="1363345"/>
            <a:ext cx="362521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同“饲”,喂养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91230" y="2406650"/>
            <a:ext cx="22440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马鞭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   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40100" y="3025140"/>
            <a:ext cx="29356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用马鞭驱赶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文本框 104"/>
          <p:cNvSpPr txBox="1"/>
          <p:nvPr/>
        </p:nvSpPr>
        <p:spPr>
          <a:xfrm>
            <a:off x="260350" y="175260"/>
            <a:ext cx="1164272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3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下列句子中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“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之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”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的意义和用法不同于其他三项的一项是</a:t>
            </a:r>
            <a:endParaRPr lang="zh-CN" sz="36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A.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策之不以其道</a:t>
            </a:r>
            <a:endParaRPr lang="zh-CN" sz="36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B.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食之不能尽其材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C.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执策而临之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	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D.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鸣之而不能通其意</a:t>
            </a:r>
            <a:endParaRPr lang="zh-CN" sz="36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endParaRPr lang="zh-CN" altLang="en-US" sz="3600" b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0350" y="3583940"/>
            <a:ext cx="8448675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l"/>
            <a:r>
              <a:rPr lang="zh-CN" sz="3600">
                <a:solidFill>
                  <a:srgbClr val="7030A0"/>
                </a:solidFill>
                <a:ea typeface="宋体" panose="02010600030101010101" pitchFamily="2" charset="-122"/>
                <a:sym typeface="+mn-ea"/>
              </a:rPr>
              <a:t>【</a:t>
            </a:r>
            <a:r>
              <a:rPr 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A、B、C三项中的“之”都是代词,它。</a:t>
            </a:r>
            <a:endParaRPr lang="zh-CN" sz="3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/>
            <a:r>
              <a:rPr 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D项的“之”是助词。</a:t>
            </a:r>
            <a:r>
              <a:rPr lang="zh-CN" sz="3600">
                <a:solidFill>
                  <a:srgbClr val="7030A0"/>
                </a:solidFill>
                <a:ea typeface="宋体" panose="02010600030101010101" pitchFamily="2" charset="-122"/>
                <a:sym typeface="+mn-ea"/>
              </a:rPr>
              <a:t>】</a:t>
            </a:r>
            <a:endParaRPr lang="zh-CN" altLang="en-US" sz="3600" b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35990" y="717550"/>
            <a:ext cx="87058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D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文本框 104"/>
          <p:cNvSpPr txBox="1"/>
          <p:nvPr/>
        </p:nvSpPr>
        <p:spPr>
          <a:xfrm>
            <a:off x="260350" y="331470"/>
            <a:ext cx="1152906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4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按照要求默写句子。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(1)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《马说》一文中揭示千里马被埋没的根本原因的句子是。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 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(2)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《马说》一文中点明了千里马悲惨遭遇的句子是</a:t>
            </a:r>
            <a:endParaRPr lang="zh-CN" sz="36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endParaRPr lang="zh-CN" altLang="en-US" sz="3600" b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49655" y="1439545"/>
            <a:ext cx="38519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“</a:t>
            </a:r>
            <a:r>
              <a:rPr lang="zh-CN" sz="36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其真不知马也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”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5810" y="2547620"/>
            <a:ext cx="890016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“</a:t>
            </a:r>
            <a:r>
              <a:rPr lang="zh-CN" sz="36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祗辱于奴隶人之手，骈死于槽枥之间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”</a:t>
            </a:r>
            <a:r>
              <a:rPr lang="zh-CN" sz="3600">
                <a:solidFill>
                  <a:srgbClr val="7030A0"/>
                </a:solidFill>
                <a:ea typeface="宋体" panose="02010600030101010101" pitchFamily="2" charset="-122"/>
                <a:sym typeface="+mn-ea"/>
              </a:rPr>
              <a:t>。</a:t>
            </a:r>
            <a:endParaRPr lang="zh-CN" altLang="en-US" sz="3600" b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文本框 104"/>
          <p:cNvSpPr txBox="1"/>
          <p:nvPr/>
        </p:nvSpPr>
        <p:spPr>
          <a:xfrm>
            <a:off x="189230" y="213360"/>
            <a:ext cx="1165669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5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解释下列句中加点的词。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(1)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一食</a:t>
            </a:r>
            <a:r>
              <a:rPr 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或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尽粟一石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  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(2)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鸣之而不能</a:t>
            </a:r>
            <a:r>
              <a:rPr 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通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其意</a:t>
            </a:r>
            <a:endParaRPr lang="zh-CN" sz="36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(3)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且欲与常马</a:t>
            </a:r>
            <a:r>
              <a:rPr 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等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不可得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   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(4)</a:t>
            </a:r>
            <a:r>
              <a:rPr 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安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求其能千里也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00525" y="760095"/>
            <a:ext cx="22440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sz="36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有时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   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40275" y="1321435"/>
            <a:ext cx="15582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sz="36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通晓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52060" y="1853565"/>
            <a:ext cx="27070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sz="36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等同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,</a:t>
            </a:r>
            <a:r>
              <a:rPr lang="zh-CN" sz="36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一样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00525" y="2498725"/>
            <a:ext cx="15582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sz="36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怎么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文本框 104"/>
          <p:cNvSpPr txBox="1"/>
          <p:nvPr/>
        </p:nvSpPr>
        <p:spPr>
          <a:xfrm>
            <a:off x="161925" y="220980"/>
            <a:ext cx="1162812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6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用现代汉语翻译下列句子。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(1)</a:t>
            </a:r>
            <a:r>
              <a:rPr lang="zh-CN" sz="36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食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马者不知其能千里而</a:t>
            </a:r>
            <a:r>
              <a:rPr lang="zh-CN" sz="36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食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也。</a:t>
            </a:r>
            <a:endParaRPr lang="zh-CN" sz="3600" b="1" u="sng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6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喂</a:t>
            </a:r>
            <a:r>
              <a:rPr lang="zh-CN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马的人不知道它是千里马</a:t>
            </a:r>
            <a:r>
              <a:rPr lang="en-US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所以不按照千里马的</a:t>
            </a:r>
            <a:r>
              <a:rPr lang="zh-CN" sz="36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喂养</a:t>
            </a:r>
            <a:r>
              <a:rPr lang="zh-CN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方法喂养它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</a:rPr>
              <a:t>。</a:t>
            </a:r>
            <a:endParaRPr lang="zh-CN" sz="36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（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2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）</a:t>
            </a:r>
            <a:r>
              <a:rPr 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其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真无马邪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?</a:t>
            </a:r>
            <a:r>
              <a:rPr 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其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真不知马也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!</a:t>
            </a:r>
            <a:endParaRPr lang="zh-CN" sz="36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6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难道</a:t>
            </a:r>
            <a:r>
              <a:rPr lang="zh-CN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真的没有千里马吗</a:t>
            </a:r>
            <a:r>
              <a:rPr lang="en-US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r>
              <a:rPr lang="zh-CN" sz="36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恐怕</a:t>
            </a:r>
            <a:r>
              <a:rPr lang="zh-CN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是他们真不识得千里马啊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!</a:t>
            </a:r>
            <a:endParaRPr lang="en-US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文本框 104"/>
          <p:cNvSpPr txBox="1"/>
          <p:nvPr/>
        </p:nvSpPr>
        <p:spPr>
          <a:xfrm>
            <a:off x="218440" y="205105"/>
            <a:ext cx="1171321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200" b="1">
                <a:solidFill>
                  <a:srgbClr val="7030A0"/>
                </a:solidFill>
                <a:latin typeface="宋体" panose="02010600030101010101" pitchFamily="2" charset="-122"/>
              </a:rPr>
              <a:t>7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作者借千里马不遇伯乐的遭遇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反映了当时怎样的社会现实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?</a:t>
            </a:r>
            <a:endParaRPr lang="zh-CN" sz="32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解析：</a:t>
            </a:r>
            <a:endParaRPr lang="zh-CN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抓住能体现作者情感的语句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结合文章托物寓意的手法来理解。</a:t>
            </a:r>
            <a:endParaRPr 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参考答案：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反映了当时的社会不重视人才</a:t>
            </a:r>
            <a:r>
              <a:rPr 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不善于发现和任用人才的现实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sz="32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en-US" sz="3200" b="1">
                <a:solidFill>
                  <a:srgbClr val="7030A0"/>
                </a:solidFill>
                <a:latin typeface="宋体" panose="02010600030101010101" pitchFamily="2" charset="-122"/>
              </a:rPr>
              <a:t>8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结合全文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谈谈成为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“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千里马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”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的必要条件是什么。</a:t>
            </a:r>
            <a:endParaRPr lang="zh-CN" sz="32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解析：</a:t>
            </a:r>
            <a:endParaRPr lang="zh-CN" sz="32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结合千里马的遭遇和被埋没的原因来提炼。</a:t>
            </a:r>
            <a:endParaRPr 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sz="3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参考答案：</a:t>
            </a:r>
            <a:endParaRPr 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要有千里马的才能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要有展示才能的机会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要有能识别人才、欣赏人才的伯乐。</a:t>
            </a:r>
            <a:endParaRPr lang="en-US" sz="3200" b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 </a:t>
            </a:r>
            <a:endParaRPr lang="en-US" altLang="en-US" sz="32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文本框 104"/>
          <p:cNvSpPr txBox="1"/>
          <p:nvPr/>
        </p:nvSpPr>
        <p:spPr>
          <a:xfrm>
            <a:off x="232410" y="253365"/>
            <a:ext cx="11670030" cy="5507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60045" fontAlgn="auto"/>
            <a:r>
              <a:rPr 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《唐诗》二首 茅屋为秋风所破歌</a:t>
            </a:r>
            <a:r>
              <a:rPr 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(</a:t>
            </a:r>
            <a:r>
              <a:rPr 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节选</a:t>
            </a:r>
            <a:r>
              <a:rPr 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)</a:t>
            </a:r>
            <a:endParaRPr lang="zh-CN" sz="3200" b="0">
              <a:solidFill>
                <a:srgbClr val="7030A0"/>
              </a:solidFill>
              <a:ea typeface="楷体" panose="02010609060101010101" charset="-122"/>
            </a:endParaRPr>
          </a:p>
          <a:p>
            <a:pPr indent="360045" fontAlgn="auto"/>
            <a:r>
              <a:rPr lang="zh-CN" sz="2800" b="1">
                <a:solidFill>
                  <a:srgbClr val="7030A0"/>
                </a:solidFill>
                <a:ea typeface="楷体" panose="02010609060101010101" charset="-122"/>
              </a:rPr>
              <a:t>八月秋高风怒号,卷我屋上三重茅。茅飞渡江洒江郊,高者挂罥长林梢,下者飘转沉塘坳。</a:t>
            </a:r>
            <a:endParaRPr lang="zh-CN" sz="2800" b="1">
              <a:solidFill>
                <a:srgbClr val="7030A0"/>
              </a:solidFill>
              <a:ea typeface="楷体" panose="02010609060101010101" charset="-122"/>
            </a:endParaRPr>
          </a:p>
          <a:p>
            <a:pPr indent="360045" fontAlgn="auto"/>
            <a:r>
              <a:rPr lang="zh-CN" sz="2800" b="1">
                <a:solidFill>
                  <a:srgbClr val="7030A0"/>
                </a:solidFill>
                <a:ea typeface="楷体" panose="02010609060101010101" charset="-122"/>
              </a:rPr>
              <a:t>南村群童欺我老无力,忍能对面为盗贼。公然抱茅入竹去,唇焦口燥呼不得,归来倚杖自叹息。</a:t>
            </a:r>
            <a:endParaRPr lang="zh-CN" sz="2800" b="1">
              <a:solidFill>
                <a:srgbClr val="7030A0"/>
              </a:solidFill>
              <a:ea typeface="楷体" panose="02010609060101010101" charset="-122"/>
            </a:endParaRPr>
          </a:p>
          <a:p>
            <a:pPr indent="360045" fontAlgn="auto"/>
            <a:r>
              <a:rPr lang="zh-CN" sz="2800" b="1">
                <a:solidFill>
                  <a:srgbClr val="7030A0"/>
                </a:solidFill>
                <a:ea typeface="楷体" panose="02010609060101010101" charset="-122"/>
              </a:rPr>
              <a:t>俄顷风定云墨色,秋天漠漠向昏黑。布衾多年冷似铁,娇儿恶卧踏里裂。床头屋漏无干处,雨脚如麻未断绝。自经丧乱少睡眠,长夜沾湿何由彻!</a:t>
            </a:r>
            <a:endParaRPr lang="zh-CN" sz="2800" b="1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360045" fontAlgn="auto"/>
            <a:r>
              <a:rPr lang="zh-CN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卖炭翁(节选)      白居易</a:t>
            </a:r>
            <a:endParaRPr lang="zh-CN" sz="3200" b="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楷体" panose="02010609060101010101" charset="-122"/>
            </a:endParaRPr>
          </a:p>
          <a:p>
            <a:pPr indent="360045" fontAlgn="auto"/>
            <a:r>
              <a:rPr lang="zh-CN" sz="3200" b="1">
                <a:solidFill>
                  <a:srgbClr val="7030A0"/>
                </a:solidFill>
                <a:ea typeface="楷体" panose="02010609060101010101" charset="-122"/>
              </a:rPr>
              <a:t>卖炭翁,伐薪烧炭南山中。满面尘灰烟火色,两鬓苍苍十指黑。卖炭得钱何所营?身上衣裳口中食。可怜身上衣正单,心忧炭贱愿天寒。夜来城外一尺雪,晓驾炭车辗冰辙。牛困人饥日已高,市南门外泥中歇。</a:t>
            </a:r>
            <a:endParaRPr lang="zh-CN" altLang="en-US" sz="3200" b="1">
              <a:solidFill>
                <a:srgbClr val="7030A0"/>
              </a:solidFill>
              <a:ea typeface="楷体" panose="02010609060101010101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文本框 104"/>
          <p:cNvSpPr txBox="1"/>
          <p:nvPr/>
        </p:nvSpPr>
        <p:spPr>
          <a:xfrm>
            <a:off x="231775" y="161290"/>
            <a:ext cx="1161351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1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解释下列加点的词。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(1)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八月秋高风怒</a:t>
            </a:r>
            <a:r>
              <a:rPr 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号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 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(2)</a:t>
            </a:r>
            <a:r>
              <a:rPr 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俄顷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风定云墨色</a:t>
            </a:r>
            <a:endParaRPr lang="zh-CN" sz="36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(3)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秋天漠漠</a:t>
            </a:r>
            <a:r>
              <a:rPr 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向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昏黑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 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(4)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大庇天下</a:t>
            </a:r>
            <a:r>
              <a:rPr 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寒士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俱欢颜</a:t>
            </a:r>
            <a:endParaRPr lang="zh-CN" sz="36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(5)</a:t>
            </a:r>
            <a:r>
              <a:rPr 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翩翩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两骑来是谁</a:t>
            </a:r>
            <a:endParaRPr lang="zh-CN" sz="36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(6)</a:t>
            </a:r>
            <a:r>
              <a:rPr 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回</a:t>
            </a:r>
            <a:r>
              <a:rPr lang="zh-CN" sz="3600">
                <a:solidFill>
                  <a:srgbClr val="7030A0"/>
                </a:solidFill>
                <a:ea typeface="宋体" panose="02010600030101010101" pitchFamily="2" charset="-122"/>
              </a:rPr>
              <a:t>车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叱牛牵向北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57675" y="731520"/>
            <a:ext cx="17868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号叫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 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57675" y="1285240"/>
            <a:ext cx="201739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一会儿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57675" y="1823720"/>
            <a:ext cx="17868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接近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 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09210" y="2378075"/>
            <a:ext cx="29356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贫寒的士人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57675" y="2917190"/>
            <a:ext cx="29356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轻快的样子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57675" y="3485515"/>
            <a:ext cx="15582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调转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文本框 104"/>
          <p:cNvSpPr txBox="1"/>
          <p:nvPr/>
        </p:nvSpPr>
        <p:spPr>
          <a:xfrm>
            <a:off x="147320" y="121920"/>
            <a:ext cx="1157160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200" b="1">
                <a:solidFill>
                  <a:srgbClr val="7030A0"/>
                </a:solidFill>
                <a:latin typeface="宋体" panose="02010600030101010101" pitchFamily="2" charset="-122"/>
              </a:rPr>
              <a:t>2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下列加点词意思相同的一项是</a:t>
            </a:r>
            <a:endParaRPr lang="zh-CN" sz="32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A.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高者挂罥</a:t>
            </a:r>
            <a:r>
              <a:rPr 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长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林梢</a:t>
            </a:r>
            <a:r>
              <a:rPr lang="en-US" alt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/</a:t>
            </a:r>
            <a:r>
              <a:rPr lang="zh-CN" sz="3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长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夜沾湿何由彻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     </a:t>
            </a:r>
            <a:endParaRPr lang="en-US" sz="32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B.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卷我屋上</a:t>
            </a:r>
            <a:r>
              <a:rPr lang="zh-CN" sz="3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三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重茅</a:t>
            </a:r>
            <a:r>
              <a:rPr lang="en-US" alt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/</a:t>
            </a:r>
            <a:r>
              <a:rPr lang="zh-CN" sz="3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三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人行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必有我师焉</a:t>
            </a:r>
            <a:endParaRPr lang="zh-CN" sz="32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C.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八月秋</a:t>
            </a:r>
            <a:r>
              <a:rPr lang="zh-CN" sz="3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高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风怒号</a:t>
            </a:r>
            <a:r>
              <a:rPr lang="en-US" alt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/</a:t>
            </a:r>
            <a:r>
              <a:rPr lang="zh-CN" sz="3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高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者挂罥长林梢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         </a:t>
            </a:r>
            <a:endParaRPr lang="en-US" sz="32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D.</a:t>
            </a:r>
            <a:r>
              <a:rPr lang="zh-CN" sz="3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下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者飘转沉塘坳</a:t>
            </a:r>
            <a:r>
              <a:rPr lang="en-US" alt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/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大庇天</a:t>
            </a:r>
            <a:r>
              <a:rPr lang="zh-CN" sz="3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下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寒士俱欢颜</a:t>
            </a:r>
            <a:endParaRPr lang="zh-CN" altLang="en-US" sz="3200" b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42100" y="532765"/>
            <a:ext cx="36487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3200">
                <a:solidFill>
                  <a:srgbClr val="7030A0"/>
                </a:solidFill>
                <a:ea typeface="宋体" panose="02010600030101010101" pitchFamily="2" charset="-122"/>
                <a:sym typeface="+mn-ea"/>
              </a:rPr>
              <a:t>【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高</a:t>
            </a:r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指时间长</a:t>
            </a:r>
            <a:r>
              <a:rPr lang="zh-CN" sz="3200">
                <a:solidFill>
                  <a:srgbClr val="7030A0"/>
                </a:solidFill>
                <a:ea typeface="宋体" panose="02010600030101010101" pitchFamily="2" charset="-122"/>
                <a:sym typeface="+mn-ea"/>
              </a:rPr>
              <a:t>】</a:t>
            </a:r>
            <a:r>
              <a:rPr lang="en-US" sz="32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  </a:t>
            </a:r>
            <a:endParaRPr lang="en-US" altLang="en-US" sz="32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48500" y="1116330"/>
            <a:ext cx="46704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l"/>
            <a:r>
              <a:rPr lang="zh-CN" sz="3200">
                <a:solidFill>
                  <a:srgbClr val="7030A0"/>
                </a:solidFill>
                <a:ea typeface="宋体" panose="02010600030101010101" pitchFamily="2" charset="-122"/>
                <a:sym typeface="+mn-ea"/>
              </a:rPr>
              <a:t>【</a:t>
            </a:r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“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三</a:t>
            </a:r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”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都表示多数。</a:t>
            </a:r>
            <a:r>
              <a:rPr lang="zh-CN" sz="3200">
                <a:solidFill>
                  <a:srgbClr val="7030A0"/>
                </a:solidFill>
                <a:ea typeface="宋体" panose="02010600030101010101" pitchFamily="2" charset="-122"/>
                <a:sym typeface="+mn-ea"/>
              </a:rPr>
              <a:t>】</a:t>
            </a:r>
            <a:endParaRPr lang="en-US" altLang="en-US" sz="32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28740" y="1554480"/>
            <a:ext cx="54889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3200">
                <a:solidFill>
                  <a:srgbClr val="7030A0"/>
                </a:solidFill>
                <a:ea typeface="宋体" panose="02010600030101010101" pitchFamily="2" charset="-122"/>
                <a:sym typeface="+mn-ea"/>
              </a:rPr>
              <a:t>【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表示程度</a:t>
            </a:r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,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深</a:t>
            </a:r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上下距离大</a:t>
            </a:r>
            <a:r>
              <a:rPr lang="zh-CN" sz="3200">
                <a:solidFill>
                  <a:srgbClr val="7030A0"/>
                </a:solidFill>
                <a:ea typeface="宋体" panose="02010600030101010101" pitchFamily="2" charset="-122"/>
                <a:sym typeface="+mn-ea"/>
              </a:rPr>
              <a:t>】</a:t>
            </a:r>
            <a:endParaRPr lang="en-US" altLang="en-US" sz="32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07910" y="2138045"/>
            <a:ext cx="402653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/>
            <a:r>
              <a:rPr lang="zh-CN" sz="3200">
                <a:solidFill>
                  <a:srgbClr val="7030A0"/>
                </a:solidFill>
                <a:ea typeface="宋体" panose="02010600030101010101" pitchFamily="2" charset="-122"/>
                <a:sym typeface="+mn-ea"/>
              </a:rPr>
              <a:t>【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下面</a:t>
            </a:r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,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低</a:t>
            </a:r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/</a:t>
            </a:r>
            <a:endParaRPr lang="en-US" sz="3200" b="1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  <a:p>
            <a:pPr indent="0" algn="l"/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表示一定范围</a:t>
            </a:r>
            <a:r>
              <a:rPr lang="zh-CN" sz="3200">
                <a:solidFill>
                  <a:srgbClr val="7030A0"/>
                </a:solidFill>
                <a:ea typeface="宋体" panose="02010600030101010101" pitchFamily="2" charset="-122"/>
                <a:sym typeface="+mn-ea"/>
              </a:rPr>
              <a:t>】</a:t>
            </a:r>
            <a:endParaRPr lang="zh-CN" altLang="en-US" sz="3200" b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47715" y="121920"/>
            <a:ext cx="79438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l"/>
            <a:r>
              <a:rPr lang="en-US" sz="32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B</a:t>
            </a:r>
            <a:r>
              <a:rPr lang="en-US" sz="32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</a:t>
            </a:r>
            <a:endParaRPr lang="en-US" altLang="en-US" sz="32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175895" y="150495"/>
            <a:ext cx="1191133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5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将下列句子翻译成现代汉语。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(1)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土地平旷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屋舍俨然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有良田、美池、桑竹之属。</a:t>
            </a:r>
            <a:endParaRPr lang="zh-CN" sz="3600" b="1" u="sng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土地平坦宽广</a:t>
            </a:r>
            <a:r>
              <a:rPr lang="en-US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房屋整整齐齐</a:t>
            </a:r>
            <a:r>
              <a:rPr lang="en-US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有肥沃的田地、美丽的池沼、桑树、竹林之类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</a:rPr>
              <a:t>。</a:t>
            </a:r>
            <a:endParaRPr lang="zh-CN" sz="36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（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2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）此中人语云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: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“不足为外人道也。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”</a:t>
            </a:r>
            <a:endParaRPr lang="zh-CN" sz="36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/>
            <a:r>
              <a:rPr lang="zh-CN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村中人告诉(渔人)说:“(我们这个地方)不值得对外面的人说啊。”</a:t>
            </a:r>
            <a:endParaRPr lang="zh-CN" altLang="en-US" sz="3600" b="1" u="sng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文本框 104"/>
          <p:cNvSpPr txBox="1"/>
          <p:nvPr/>
        </p:nvSpPr>
        <p:spPr>
          <a:xfrm>
            <a:off x="147320" y="232410"/>
            <a:ext cx="1159954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3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下列各项中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朗读节奏划分不正确的一项是</a:t>
            </a:r>
            <a:endParaRPr lang="zh-CN" sz="36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A.</a:t>
            </a:r>
            <a:r>
              <a:rPr lang="zh-CN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唇焦口燥</a:t>
            </a:r>
            <a:r>
              <a:rPr lang="en-US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呼不得</a:t>
            </a:r>
            <a:r>
              <a:rPr lang="en-US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B.</a:t>
            </a:r>
            <a:r>
              <a:rPr lang="zh-CN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南村</a:t>
            </a:r>
            <a:r>
              <a:rPr lang="en-US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群童</a:t>
            </a:r>
            <a:r>
              <a:rPr lang="en-US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欺我</a:t>
            </a:r>
            <a:r>
              <a:rPr lang="en-US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老无力</a:t>
            </a:r>
            <a:endParaRPr lang="en-US" sz="3600" b="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C.</a:t>
            </a:r>
            <a:r>
              <a:rPr lang="zh-CN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可怜</a:t>
            </a:r>
            <a:r>
              <a:rPr lang="en-US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身上</a:t>
            </a:r>
            <a:r>
              <a:rPr lang="en-US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衣</a:t>
            </a:r>
            <a:r>
              <a:rPr lang="en-US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正单</a:t>
            </a:r>
            <a:r>
              <a:rPr lang="en-US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D.</a:t>
            </a:r>
            <a:r>
              <a:rPr lang="zh-CN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吾庐</a:t>
            </a:r>
            <a:r>
              <a:rPr lang="en-US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独破</a:t>
            </a:r>
            <a:r>
              <a:rPr lang="en-US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受</a:t>
            </a:r>
            <a:r>
              <a:rPr lang="en-US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sz="36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冻死亦足</a:t>
            </a:r>
            <a:endParaRPr lang="zh-CN" altLang="en-US" sz="3600" b="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560" y="1985645"/>
            <a:ext cx="117113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【</a:t>
            </a:r>
            <a:r>
              <a:rPr lang="en-US" altLang="zh-CN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D</a:t>
            </a:r>
            <a:r>
              <a:rPr lang="zh-CN" altLang="en-US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项</a:t>
            </a:r>
            <a:r>
              <a:rPr 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正确朗读节奏划分应为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: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吾庐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独破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受冻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死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亦足</a:t>
            </a:r>
            <a:r>
              <a:rPr lang="zh-CN" sz="3600">
                <a:solidFill>
                  <a:srgbClr val="7030A0"/>
                </a:solidFill>
                <a:ea typeface="宋体" panose="02010600030101010101" pitchFamily="2" charset="-122"/>
                <a:sym typeface="+mn-ea"/>
              </a:rPr>
              <a:t>】</a:t>
            </a:r>
            <a:endParaRPr lang="zh-CN" altLang="en-US" sz="3600" b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11310" y="232410"/>
            <a:ext cx="87058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D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文本框 104"/>
          <p:cNvSpPr txBox="1"/>
          <p:nvPr/>
        </p:nvSpPr>
        <p:spPr>
          <a:xfrm>
            <a:off x="203835" y="233680"/>
            <a:ext cx="11698605" cy="5507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200" b="1">
                <a:solidFill>
                  <a:srgbClr val="7030A0"/>
                </a:solidFill>
                <a:latin typeface="宋体" panose="02010600030101010101" pitchFamily="2" charset="-122"/>
              </a:rPr>
              <a:t>4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200" b="0">
                <a:solidFill>
                  <a:srgbClr val="7030A0"/>
                </a:solidFill>
                <a:ea typeface="宋体" panose="02010600030101010101" pitchFamily="2" charset="-122"/>
              </a:rPr>
              <a:t>对下列句子意思理解不准确的一项是</a:t>
            </a:r>
            <a:endParaRPr lang="en-US" sz="32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200" b="1">
                <a:solidFill>
                  <a:srgbClr val="002060"/>
                </a:solidFill>
                <a:latin typeface="+mn-ea"/>
                <a:cs typeface="+mn-ea"/>
              </a:rPr>
              <a:t>A.</a:t>
            </a:r>
            <a:r>
              <a:rPr lang="zh-CN" sz="3200" b="1">
                <a:solidFill>
                  <a:srgbClr val="002060"/>
                </a:solidFill>
                <a:latin typeface="+mn-ea"/>
                <a:cs typeface="+mn-ea"/>
              </a:rPr>
              <a:t>茅飞渡江洒江郊。</a:t>
            </a:r>
            <a:r>
              <a:rPr lang="en-US" sz="3200" b="1">
                <a:solidFill>
                  <a:srgbClr val="002060"/>
                </a:solidFill>
                <a:latin typeface="+mn-ea"/>
                <a:cs typeface="+mn-ea"/>
              </a:rPr>
              <a:t> 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     </a:t>
            </a:r>
            <a:endParaRPr lang="en-US" sz="32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zh-CN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译文</a:t>
            </a:r>
            <a:r>
              <a:rPr lang="en-US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</a:t>
            </a:r>
            <a:r>
              <a:rPr lang="zh-CN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茅草乱飞</a:t>
            </a:r>
            <a:r>
              <a:rPr lang="en-US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渡过浣花溪</a:t>
            </a:r>
            <a:r>
              <a:rPr lang="en-US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散落在对岸江边。</a:t>
            </a:r>
            <a:endParaRPr lang="en-US" sz="32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en-US" sz="3200" b="1">
                <a:solidFill>
                  <a:srgbClr val="002060"/>
                </a:solidFill>
                <a:latin typeface="+mn-ea"/>
                <a:cs typeface="+mn-ea"/>
              </a:rPr>
              <a:t>B.秋天漠漠向昏黑。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      </a:t>
            </a:r>
            <a:endParaRPr lang="en-US" sz="32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zh-CN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译文:深秋天色阴沉迷蒙,渐渐黑下来。</a:t>
            </a:r>
            <a:endParaRPr lang="en-US" sz="32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200" b="1">
                <a:solidFill>
                  <a:srgbClr val="002060"/>
                </a:solidFill>
                <a:latin typeface="+mn-ea"/>
                <a:cs typeface="+mn-ea"/>
              </a:rPr>
              <a:t>C.一车炭,千余斤,宫使驱将惜不得。</a:t>
            </a:r>
            <a:endParaRPr lang="zh-CN" sz="32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译文:一车的炭,一千多斤,太监差役们硬是要赶着走,老翁是百般不舍。</a:t>
            </a:r>
            <a:endParaRPr lang="en-US" sz="32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200" b="1">
                <a:solidFill>
                  <a:srgbClr val="002060"/>
                </a:solidFill>
                <a:latin typeface="+mn-ea"/>
                <a:cs typeface="+mn-ea"/>
              </a:rPr>
              <a:t>D.吾庐独破受冻死亦足!</a:t>
            </a:r>
            <a:endParaRPr lang="zh-CN" sz="32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译文:虽然唯独吹破了我的茅屋,自己受冻而死就足够了!</a:t>
            </a:r>
            <a:endParaRPr lang="zh-CN" sz="32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endParaRPr lang="zh-CN" altLang="en-US" sz="3200" b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3835" y="5158105"/>
            <a:ext cx="10390505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l"/>
            <a:r>
              <a:rPr lang="zh-CN" sz="3200">
                <a:solidFill>
                  <a:srgbClr val="7030A0"/>
                </a:solidFill>
                <a:ea typeface="宋体" panose="02010600030101010101" pitchFamily="2" charset="-122"/>
                <a:sym typeface="+mn-ea"/>
              </a:rPr>
              <a:t>【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正确翻译应为</a:t>
            </a:r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: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“即使唯独我的茅屋被吹破</a:t>
            </a:r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,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自己受冻而</a:t>
            </a:r>
            <a:endParaRPr lang="zh-CN" sz="32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  <a:p>
            <a:pPr indent="0" algn="l"/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死也甘心</a:t>
            </a:r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!”</a:t>
            </a:r>
            <a:r>
              <a:rPr lang="zh-CN" sz="3200">
                <a:solidFill>
                  <a:srgbClr val="7030A0"/>
                </a:solidFill>
                <a:ea typeface="宋体" panose="02010600030101010101" pitchFamily="2" charset="-122"/>
                <a:sym typeface="+mn-ea"/>
              </a:rPr>
              <a:t>】</a:t>
            </a:r>
            <a:endParaRPr lang="en-US" altLang="en-US" sz="3200" b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80275" y="233680"/>
            <a:ext cx="79438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D</a:t>
            </a:r>
            <a:r>
              <a:rPr lang="en-US" sz="32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</a:t>
            </a:r>
            <a:endParaRPr lang="en-US" altLang="en-US" sz="3200" b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文本框 104"/>
          <p:cNvSpPr txBox="1"/>
          <p:nvPr/>
        </p:nvSpPr>
        <p:spPr>
          <a:xfrm>
            <a:off x="189865" y="243840"/>
            <a:ext cx="1177036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5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按要求填空。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(1)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《茅屋为秋风所破歌》中表现</a:t>
            </a:r>
            <a:r>
              <a:rPr lang="zh-CN" sz="36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杜甫舍己为人、至死不悔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的决心的两句诗是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: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“</a:t>
            </a:r>
            <a:r>
              <a:rPr lang="zh-CN" sz="36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何时眼前突兀见此屋</a:t>
            </a:r>
            <a:r>
              <a:rPr 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，</a:t>
            </a:r>
            <a:r>
              <a:rPr lang="zh-CN" sz="36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吾庐独破受冻死亦足</a:t>
            </a:r>
            <a:r>
              <a:rPr 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!” </a:t>
            </a:r>
            <a:endParaRPr lang="en-US" sz="3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(2)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《茅屋为秋风所破歌》中表现诗人</a:t>
            </a:r>
            <a:r>
              <a:rPr lang="zh-CN" sz="36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推己及人、忧国忧民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的博大济世情怀的诗句是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: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“安得广厦千万间，大庇天下寒士俱欢颜!”</a:t>
            </a:r>
            <a:endParaRPr lang="en-US" sz="3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(3)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《卖炭翁》中表现卖炭翁</a:t>
            </a:r>
            <a:r>
              <a:rPr lang="zh-CN" sz="36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处境与心情矛盾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的诗句是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:</a:t>
            </a:r>
            <a:endParaRPr lang="zh-CN" sz="36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r>
              <a:rPr 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“可怜身上衣正单，心忧炭贱愿天寒。”</a:t>
            </a:r>
            <a:endParaRPr lang="en-US" sz="3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文本框 104"/>
          <p:cNvSpPr txBox="1"/>
          <p:nvPr/>
        </p:nvSpPr>
        <p:spPr>
          <a:xfrm>
            <a:off x="217805" y="193040"/>
            <a:ext cx="1169860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6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.“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归来倚杖自叹息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”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中的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“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倚杖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”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与诗中哪个词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组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相照应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?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“我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”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叹息什么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?</a:t>
            </a:r>
            <a:endParaRPr lang="zh-CN" sz="36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0"/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倚杖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的意思是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身体倚靠着拐杖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”,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可见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年老体衰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文中</a:t>
            </a:r>
            <a:r>
              <a:rPr lang="en-US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老无力</a:t>
            </a:r>
            <a:r>
              <a:rPr lang="en-US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与此意同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参考答案：</a:t>
            </a:r>
            <a:endParaRPr lang="zh-CN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老无力。</a:t>
            </a:r>
            <a:endParaRPr lang="zh-CN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叹息的内容</a:t>
            </a:r>
            <a:r>
              <a:rPr 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</a:t>
            </a:r>
            <a:endParaRPr lang="en-US" sz="36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自己的苦</a:t>
            </a:r>
            <a:r>
              <a:rPr 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周围人的苦</a:t>
            </a:r>
            <a:r>
              <a:rPr 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战乱给人们带来的痛苦。</a:t>
            </a:r>
            <a:endParaRPr lang="zh-CN" altLang="en-US" sz="36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文本框 104"/>
          <p:cNvSpPr txBox="1"/>
          <p:nvPr/>
        </p:nvSpPr>
        <p:spPr>
          <a:xfrm>
            <a:off x="274320" y="220980"/>
            <a:ext cx="1158621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7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.“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自经丧乱少睡眠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”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表达了诗人怎样的思想感情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?</a:t>
            </a:r>
            <a:endParaRPr lang="zh-CN" sz="36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</a:rPr>
              <a:t>参考答案：</a:t>
            </a:r>
            <a:endParaRPr lang="zh-CN" sz="36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诗人从眼前的处境扩展到安史之乱以来的种种痛苦经历</a:t>
            </a:r>
            <a:r>
              <a:rPr lang="en-US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从风雨飘摇中的茅屋扩展到战乱频繁、残破不堪的国家</a:t>
            </a:r>
            <a:r>
              <a:rPr lang="en-US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表达了诗人关心民间疾苦、忧国忧民的思想感情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sz="36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8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卖炭翁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“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卖炭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”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是为了换得                  和                        。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 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9985" y="2990850"/>
            <a:ext cx="2019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身上衣裳</a:t>
            </a:r>
            <a:endParaRPr lang="zh-CN" altLang="en-US" sz="3600" b="1" u="sng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56955" y="2990850"/>
            <a:ext cx="156019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口中食</a:t>
            </a:r>
            <a:endParaRPr lang="zh-CN" altLang="en-US" sz="3600" b="1" u="sng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文本框 104"/>
          <p:cNvSpPr txBox="1"/>
          <p:nvPr/>
        </p:nvSpPr>
        <p:spPr>
          <a:xfrm>
            <a:off x="204470" y="261620"/>
            <a:ext cx="1178369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9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下列对诗歌内容理解正确的一项是</a:t>
            </a:r>
            <a:endParaRPr lang="zh-CN" sz="36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A.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“伐薪烧炭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”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强调了卖炭翁劳动十分艰辛。</a:t>
            </a:r>
            <a:endParaRPr lang="zh-CN" sz="36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【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</a:rPr>
              <a:t>伐薪烧炭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”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</a:rPr>
              <a:t>只是交代了烧炭需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</a:rPr>
              <a:t>伐薪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”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】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B.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“何所营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”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交代了卖炭翁穷困不堪的生活状况。</a:t>
            </a:r>
            <a:endParaRPr lang="zh-CN" sz="36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【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</a:rPr>
              <a:t>何所营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”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</a:rPr>
              <a:t>的意思是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</a:rPr>
              <a:t>做什么用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”,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</a:rPr>
              <a:t>体现不出卖炭翁的生活状况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】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C.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“可怜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”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表达了诗人对卖炭翁艰难处境的同情。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D.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“愿天寒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”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突出了卖炭翁不怕天寒地冻的精神。</a:t>
            </a:r>
            <a:endParaRPr lang="zh-CN" sz="36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600" b="1">
                <a:solidFill>
                  <a:srgbClr val="7030A0"/>
                </a:solidFill>
                <a:ea typeface="宋体" panose="02010600030101010101" pitchFamily="2" charset="-122"/>
              </a:rPr>
              <a:t>【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</a:rPr>
              <a:t>愿天寒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”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</a:rPr>
              <a:t>突出了卖炭翁希望自己的炭卖个好价钱的心理</a:t>
            </a:r>
            <a:r>
              <a:rPr lang="zh-CN" sz="3600" b="1">
                <a:solidFill>
                  <a:srgbClr val="7030A0"/>
                </a:solidFill>
                <a:ea typeface="宋体" panose="02010600030101010101" pitchFamily="2" charset="-122"/>
              </a:rPr>
              <a:t>】</a:t>
            </a:r>
            <a:endParaRPr lang="zh-CN" altLang="en-US" sz="3600" b="1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20635" y="261620"/>
            <a:ext cx="87058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l"/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C</a:t>
            </a:r>
            <a:r>
              <a:rPr lang="en-US" sz="36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)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文本框 104"/>
          <p:cNvSpPr txBox="1"/>
          <p:nvPr/>
        </p:nvSpPr>
        <p:spPr>
          <a:xfrm>
            <a:off x="154305" y="42545"/>
            <a:ext cx="11882755" cy="61239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rgbClr val="7030A0"/>
                </a:solidFill>
                <a:ea typeface="宋体" panose="02010600030101010101" pitchFamily="2" charset="-122"/>
              </a:rPr>
              <a:t>体验中考</a:t>
            </a:r>
            <a:endParaRPr lang="en-US" sz="3200" b="1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2800" b="1">
                <a:solidFill>
                  <a:srgbClr val="7030A0"/>
                </a:solidFill>
                <a:latin typeface="宋体" panose="02010600030101010101" pitchFamily="2" charset="-122"/>
              </a:rPr>
              <a:t>10</a:t>
            </a:r>
            <a:r>
              <a:rPr lang="en-US" sz="2800" b="0">
                <a:solidFill>
                  <a:srgbClr val="7030A0"/>
                </a:solidFill>
                <a:latin typeface="宋体" panose="02010600030101010101" pitchFamily="2" charset="-122"/>
              </a:rPr>
              <a:t>.(2017</a:t>
            </a:r>
            <a:r>
              <a:rPr lang="zh-CN" sz="2800" b="0">
                <a:solidFill>
                  <a:srgbClr val="7030A0"/>
                </a:solidFill>
                <a:ea typeface="宋体" panose="02010600030101010101" pitchFamily="2" charset="-122"/>
              </a:rPr>
              <a:t>山东东营中考</a:t>
            </a:r>
            <a:r>
              <a:rPr lang="en-US" sz="2800" b="0">
                <a:solidFill>
                  <a:srgbClr val="7030A0"/>
                </a:solidFill>
                <a:latin typeface="宋体" panose="02010600030101010101" pitchFamily="2" charset="-122"/>
              </a:rPr>
              <a:t>)</a:t>
            </a:r>
            <a:r>
              <a:rPr lang="zh-CN" sz="2800" b="0">
                <a:solidFill>
                  <a:srgbClr val="7030A0"/>
                </a:solidFill>
                <a:ea typeface="宋体" panose="02010600030101010101" pitchFamily="2" charset="-122"/>
              </a:rPr>
              <a:t>依次填入横线处的句子最恰当的一项是</a:t>
            </a:r>
            <a:r>
              <a:rPr lang="en-US" sz="3200" b="0">
                <a:solidFill>
                  <a:srgbClr val="7030A0"/>
                </a:solidFill>
                <a:latin typeface="宋体" panose="02010600030101010101" pitchFamily="2" charset="-122"/>
              </a:rPr>
              <a:t>(  )</a:t>
            </a:r>
            <a:endParaRPr lang="zh-CN" sz="32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春</a:t>
            </a: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是那样娇</a:t>
            </a: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那样敏感</a:t>
            </a: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却又那样混沌无涯。一声雷</a:t>
            </a: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2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</a:t>
            </a: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;</a:t>
            </a:r>
            <a:r>
              <a:rPr 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一阵杜鹃啼</a:t>
            </a: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2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</a:t>
            </a: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;</a:t>
            </a:r>
            <a:r>
              <a:rPr 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一阵风起</a:t>
            </a: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2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</a:t>
            </a:r>
            <a:r>
              <a:rPr 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en-US" sz="28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①</a:t>
            </a:r>
            <a:r>
              <a:rPr lang="zh-CN" sz="28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就猛然间惊醒了一山桃花</a:t>
            </a:r>
            <a:endParaRPr lang="en-US" sz="28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0"/>
            <a:r>
              <a:rPr lang="en-US" sz="28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②</a:t>
            </a:r>
            <a:r>
              <a:rPr lang="zh-CN" sz="28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便让每一棵柳吟出一则则白茫茫、虚飘飘说也说不清听也听不清的飞絮</a:t>
            </a:r>
            <a:endParaRPr lang="en-US" sz="28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0"/>
            <a:r>
              <a:rPr lang="en-US" sz="28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③</a:t>
            </a:r>
            <a:r>
              <a:rPr lang="zh-CN" sz="28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则无端地惹哭满天的云</a:t>
            </a:r>
            <a:endParaRPr lang="en-US" sz="28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0"/>
            <a:r>
              <a:rPr lang="en-US" sz="2400" b="1">
                <a:solidFill>
                  <a:srgbClr val="7030A0"/>
                </a:solidFill>
                <a:latin typeface="宋体" panose="02010600030101010101" pitchFamily="2" charset="-122"/>
              </a:rPr>
              <a:t>A.①②③</a:t>
            </a:r>
            <a:r>
              <a:rPr lang="zh-CN" sz="2400" b="1">
                <a:solidFill>
                  <a:srgbClr val="7030A0"/>
                </a:solidFill>
                <a:ea typeface="宋体" panose="02010600030101010101" pitchFamily="2" charset="-122"/>
              </a:rPr>
              <a:t>　</a:t>
            </a:r>
            <a:r>
              <a:rPr lang="en-US" sz="2400" b="1">
                <a:solidFill>
                  <a:srgbClr val="7030A0"/>
                </a:solidFill>
                <a:latin typeface="宋体" panose="02010600030101010101" pitchFamily="2" charset="-122"/>
              </a:rPr>
              <a:t>B.③①②</a:t>
            </a:r>
            <a:r>
              <a:rPr lang="zh-CN" sz="2400" b="1">
                <a:solidFill>
                  <a:srgbClr val="7030A0"/>
                </a:solidFill>
                <a:ea typeface="宋体" panose="02010600030101010101" pitchFamily="2" charset="-122"/>
              </a:rPr>
              <a:t>　</a:t>
            </a:r>
            <a:r>
              <a:rPr lang="en-US" sz="2400" b="1">
                <a:solidFill>
                  <a:srgbClr val="7030A0"/>
                </a:solidFill>
                <a:latin typeface="宋体" panose="02010600030101010101" pitchFamily="2" charset="-122"/>
              </a:rPr>
              <a:t>C.③②①</a:t>
            </a:r>
            <a:r>
              <a:rPr lang="zh-CN" sz="2400" b="1">
                <a:solidFill>
                  <a:srgbClr val="7030A0"/>
                </a:solidFill>
                <a:ea typeface="宋体" panose="02010600030101010101" pitchFamily="2" charset="-122"/>
              </a:rPr>
              <a:t>　</a:t>
            </a:r>
            <a:r>
              <a:rPr lang="en-US" sz="2400" b="1">
                <a:solidFill>
                  <a:srgbClr val="7030A0"/>
                </a:solidFill>
                <a:latin typeface="宋体" panose="02010600030101010101" pitchFamily="2" charset="-122"/>
              </a:rPr>
              <a:t>D.①③②</a:t>
            </a:r>
            <a:endParaRPr lang="en-US" sz="24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解析：</a:t>
            </a:r>
            <a:endParaRPr 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要结合具体语境以及形式表达的需要辨析作答。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一声雷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与第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句的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惹哭满天的云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照应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;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雷声在前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然后下起春雨来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山桃花开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柳絮飘飞。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杜鹃啼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是从声音角度来写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与下句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惊醒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照应。在春风的吹拂下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柳絮飘飞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所以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最后应该填写第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句。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288905" y="497840"/>
            <a:ext cx="2895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B</a:t>
            </a:r>
            <a:endParaRPr lang="zh-CN" altLang="en-US" sz="2800" b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246380" y="225425"/>
            <a:ext cx="1178369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6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按原文填空。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(1)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文中描写桃花源美好的自然环境的句子是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: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土地平旷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　</a:t>
            </a:r>
            <a:r>
              <a:rPr lang="zh-CN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屋舍俨然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有良田、美池、桑竹之属</a:t>
            </a:r>
            <a:r>
              <a:rPr lang="zh-CN" sz="36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en-US" sz="36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(2)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文中体现桃花源人热情好客的句子是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: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</a:t>
            </a:r>
            <a:r>
              <a:rPr lang="en-US" sz="36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便要还家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设酒杀鸡作食</a:t>
            </a:r>
            <a:r>
              <a:rPr lang="zh-CN" sz="36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en-US" sz="36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sz="3600" b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②“</a:t>
            </a:r>
            <a:r>
              <a:rPr lang="zh-CN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余人各复延至其家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　</a:t>
            </a:r>
            <a:r>
              <a:rPr lang="zh-CN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皆出酒食</a:t>
            </a:r>
            <a:r>
              <a:rPr lang="zh-CN" sz="36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en-US" sz="36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(3)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《桃花源记》中描写老人和孩子生活幸福的句子是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:</a:t>
            </a:r>
            <a:endParaRPr 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黄发垂髫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并怡然自乐</a:t>
            </a:r>
            <a:r>
              <a:rPr lang="zh-CN" sz="36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en-US" sz="3600" b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 </a:t>
            </a:r>
            <a:endParaRPr lang="en-US" altLang="en-US" sz="3600" b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147320" y="142240"/>
            <a:ext cx="1185418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7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文学文化常识。</a:t>
            </a:r>
            <a:endParaRPr lang="zh-CN" sz="3600" b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本文作者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,       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</a:rPr>
              <a:t>，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一名潜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字元亮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,     (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朝代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)</a:t>
            </a:r>
            <a:r>
              <a:rPr lang="zh-CN" sz="3600" b="0">
                <a:solidFill>
                  <a:srgbClr val="7030A0"/>
                </a:solidFill>
                <a:ea typeface="宋体" panose="02010600030101010101" pitchFamily="2" charset="-122"/>
              </a:rPr>
              <a:t>著名诗人。代表作有《归去来兮辞并序》《归园田居》                      《五柳先生传》等。</a:t>
            </a:r>
            <a:r>
              <a:rPr lang="en-US" sz="3600" b="0">
                <a:solidFill>
                  <a:srgbClr val="7030A0"/>
                </a:solidFill>
                <a:latin typeface="宋体" panose="02010600030101010101" pitchFamily="2" charset="-122"/>
              </a:rPr>
              <a:t> 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05990" y="656590"/>
            <a:ext cx="156019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陶渊明</a:t>
            </a:r>
            <a:endParaRPr lang="en-US" altLang="en-US" sz="3600" b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10145" y="656590"/>
            <a:ext cx="11010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东晋</a:t>
            </a:r>
            <a:endParaRPr lang="en-US" altLang="en-US" sz="3600" b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25230" y="1301750"/>
            <a:ext cx="29337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3600">
                <a:solidFill>
                  <a:srgbClr val="7030A0"/>
                </a:solidFill>
                <a:ea typeface="宋体" panose="02010600030101010101" pitchFamily="2" charset="-122"/>
                <a:sym typeface="+mn-ea"/>
              </a:rPr>
              <a:t>《</a:t>
            </a:r>
            <a:r>
              <a:rPr lang="zh-CN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桃花源记</a:t>
            </a:r>
            <a:r>
              <a:rPr lang="zh-CN" sz="3600">
                <a:solidFill>
                  <a:srgbClr val="7030A0"/>
                </a:solidFill>
                <a:ea typeface="宋体" panose="02010600030101010101" pitchFamily="2" charset="-122"/>
                <a:sym typeface="+mn-ea"/>
              </a:rPr>
              <a:t>》</a:t>
            </a:r>
            <a:endParaRPr lang="en-US" altLang="en-US" sz="3600" b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12840</Words>
  <Application>WPS 演示</Application>
  <PresentationFormat>自定义</PresentationFormat>
  <Paragraphs>773</Paragraphs>
  <Slides>77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77</vt:i4>
      </vt:variant>
    </vt:vector>
  </HeadingPairs>
  <TitlesOfParts>
    <vt:vector size="88" baseType="lpstr">
      <vt:lpstr>Arial</vt:lpstr>
      <vt:lpstr>宋体</vt:lpstr>
      <vt:lpstr>Wingdings</vt:lpstr>
      <vt:lpstr>楷体</vt:lpstr>
      <vt:lpstr>Calibri</vt:lpstr>
      <vt:lpstr>微软雅黑</vt:lpstr>
      <vt:lpstr>Arial Unicode MS</vt:lpstr>
      <vt:lpstr>Calibri Light</vt:lpstr>
      <vt:lpstr>Arial Unicode MS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公务员局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54</cp:revision>
  <dcterms:created xsi:type="dcterms:W3CDTF">2019-06-14T02:50:00Z</dcterms:created>
  <dcterms:modified xsi:type="dcterms:W3CDTF">2019-06-18T14:07:16Z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2052-10.8.2.6543</vt:lpwstr>
  </property>
</Properties>
</file>