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1"/>
  </p:handoutMasterIdLst>
  <p:sldIdLst>
    <p:sldId id="841" r:id="rId3"/>
    <p:sldId id="814" r:id="rId5"/>
    <p:sldId id="772" r:id="rId6"/>
    <p:sldId id="1049" r:id="rId7"/>
    <p:sldId id="1061" r:id="rId8"/>
    <p:sldId id="1050" r:id="rId9"/>
    <p:sldId id="1051" r:id="rId10"/>
    <p:sldId id="1070" r:id="rId11"/>
    <p:sldId id="1207" r:id="rId12"/>
    <p:sldId id="1054" r:id="rId13"/>
    <p:sldId id="1212" r:id="rId14"/>
    <p:sldId id="1213" r:id="rId15"/>
    <p:sldId id="1211" r:id="rId16"/>
    <p:sldId id="1066" r:id="rId17"/>
    <p:sldId id="1056" r:id="rId18"/>
    <p:sldId id="1057" r:id="rId19"/>
    <p:sldId id="1059" r:id="rId20"/>
    <p:sldId id="1028" r:id="rId21"/>
    <p:sldId id="1067" r:id="rId22"/>
    <p:sldId id="1068" r:id="rId23"/>
    <p:sldId id="1071" r:id="rId24"/>
    <p:sldId id="1108" r:id="rId25"/>
    <p:sldId id="1210" r:id="rId26"/>
    <p:sldId id="1113" r:id="rId27"/>
    <p:sldId id="1112" r:id="rId28"/>
    <p:sldId id="1109" r:id="rId29"/>
    <p:sldId id="1197" r:id="rId30"/>
    <p:sldId id="1198" r:id="rId31"/>
    <p:sldId id="1200" r:id="rId32"/>
    <p:sldId id="1060" r:id="rId33"/>
    <p:sldId id="1192" r:id="rId34"/>
    <p:sldId id="1208" r:id="rId35"/>
    <p:sldId id="1191" r:id="rId36"/>
    <p:sldId id="1013" r:id="rId37"/>
    <p:sldId id="1209" r:id="rId38"/>
    <p:sldId id="812" r:id="rId39"/>
    <p:sldId id="820" r:id="rId40"/>
  </p:sldIdLst>
  <p:sldSz cx="10080625" cy="630047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2437"/>
    <a:srgbClr val="FBEFF3"/>
    <a:srgbClr val="EFE3C9"/>
    <a:srgbClr val="EADEC4"/>
    <a:srgbClr val="EAE2D6"/>
    <a:srgbClr val="0000FF"/>
    <a:srgbClr val="0099FF"/>
    <a:srgbClr val="0066FF"/>
    <a:srgbClr val="3399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50" d="100"/>
          <a:sy n="50" d="100"/>
        </p:scale>
        <p:origin x="-42" y="-426"/>
      </p:cViewPr>
      <p:guideLst>
        <p:guide orient="horz" pos="4004"/>
        <p:guide pos="254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132" name="Rectangle 4"/>
          <p:cNvSpPr>
            <a:spLocks noGrp="1" noRot="1" noChangeAspect="1"/>
          </p:cNvSpPr>
          <p:nvPr>
            <p:ph type="sldImg" idx="2"/>
          </p:nvPr>
        </p:nvSpPr>
        <p:spPr>
          <a:xfrm>
            <a:off x="687388" y="685800"/>
            <a:ext cx="5483225" cy="3429000"/>
          </a:xfrm>
          <a:prstGeom prst="rect">
            <a:avLst/>
          </a:prstGeom>
          <a:noFill/>
          <a:ln w="9525">
            <a:noFill/>
          </a:ln>
        </p:spPr>
      </p:sp>
      <p:sp>
        <p:nvSpPr>
          <p:cNvPr id="5125"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noChangeAspect="1" noTextEdit="1"/>
          </p:cNvSpPr>
          <p:nvPr>
            <p:ph type="sldImg"/>
          </p:nvPr>
        </p:nvSpPr>
        <p:spPr>
          <a:ln>
            <a:miter/>
          </a:ln>
        </p:spPr>
      </p:sp>
      <p:sp>
        <p:nvSpPr>
          <p:cNvPr id="7170" name="备注占位符 2"/>
          <p:cNvSpPr>
            <a:spLocks noGrp="1"/>
          </p:cNvSpPr>
          <p:nvPr>
            <p:ph type="body"/>
          </p:nvPr>
        </p:nvSpPr>
        <p:spPr/>
        <p:txBody>
          <a:bodyPr wrap="square" lIns="91440" tIns="45720" rIns="91440" bIns="45720" anchor="t" anchorCtr="0"/>
          <a:p>
            <a:pPr lvl="0"/>
            <a:endParaRPr lang="zh-CN" altLang="en-US"/>
          </a:p>
        </p:txBody>
      </p:sp>
      <p:sp>
        <p:nvSpPr>
          <p:cNvPr id="7171" name="灯片编号占位符 3"/>
          <p:cNvSpPr txBox="1">
            <a:spLocks noGrp="1"/>
          </p:cNvSpPr>
          <p:nvPr>
            <p:ph type="sldNum" sz="quarter"/>
          </p:nvPr>
        </p:nvSpPr>
        <p:spPr>
          <a:xfrm>
            <a:off x="4024313" y="9721850"/>
            <a:ext cx="3078162" cy="512763"/>
          </a:xfrm>
          <a:prstGeom prst="rect">
            <a:avLst/>
          </a:prstGeom>
          <a:noFill/>
          <a:ln w="9525">
            <a:noFill/>
          </a:ln>
        </p:spPr>
        <p:txBody>
          <a:bodyPr vert="horz" wrap="square" lIns="91440" tIns="45720" rIns="91440" bIns="45720" anchor="b" anchorCtr="0"/>
          <a:p>
            <a:pPr lvl="0" algn="r"/>
            <a:fld id="{9A0DB2DC-4C9A-4742-B13C-FB6460FD3503}" type="slidenum">
              <a:rPr lang="zh-CN" altLang="en-US" sz="1800">
                <a:solidFill>
                  <a:schemeClr val="tx1"/>
                </a:solidFill>
                <a:latin typeface="Calibri" panose="020F0502020204030204"/>
                <a:ea typeface="宋体" panose="02010600030101010101" pitchFamily="2" charset="-122"/>
              </a:rPr>
            </a:fld>
            <a:endParaRPr lang="zh-CN" altLang="en-US" sz="1800">
              <a:solidFill>
                <a:schemeClr val="tx1"/>
              </a:solidFill>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3.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文本框 5"/>
          <p:cNvSpPr txBox="1"/>
          <p:nvPr/>
        </p:nvSpPr>
        <p:spPr>
          <a:xfrm>
            <a:off x="1536700" y="2430145"/>
            <a:ext cx="7193280" cy="982980"/>
          </a:xfrm>
          <a:prstGeom prst="rect">
            <a:avLst/>
          </a:prstGeom>
          <a:noFill/>
          <a:ln w="9525">
            <a:noFill/>
          </a:ln>
        </p:spPr>
        <p:txBody>
          <a:bodyPr wrap="square" anchor="t" anchorCtr="0">
            <a:spAutoFit/>
          </a:bodyPr>
          <a:p>
            <a:pPr algn="dist">
              <a:lnSpc>
                <a:spcPct val="130000"/>
              </a:lnSpc>
              <a:buClrTx/>
              <a:buFontTx/>
            </a:pPr>
            <a:r>
              <a:rPr lang="zh-CN" altLang="en-US" sz="4460" b="1">
                <a:solidFill>
                  <a:schemeClr val="tx1"/>
                </a:solidFill>
                <a:latin typeface="Times New Roman" panose="02020603050405020304" pitchFamily="18" charset="0"/>
                <a:ea typeface="黑体" panose="02010609060101010101" charset="-122"/>
              </a:rPr>
              <a:t>人应当坚持正义</a:t>
            </a:r>
            <a:endParaRPr lang="zh-CN" altLang="en-US" sz="4460" b="1">
              <a:solidFill>
                <a:schemeClr val="tx1"/>
              </a:solidFill>
              <a:latin typeface="Times New Roman" panose="02020603050405020304" pitchFamily="18" charset="0"/>
              <a:ea typeface="黑体" panose="02010609060101010101" charset="-122"/>
            </a:endParaRPr>
          </a:p>
        </p:txBody>
      </p:sp>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727835" y="162560"/>
            <a:ext cx="6644640" cy="755650"/>
          </a:xfrm>
          <a:prstGeom prst="rect">
            <a:avLst/>
          </a:prstGeom>
          <a:noFill/>
        </p:spPr>
        <p:txBody>
          <a:bodyPr wrap="square" rtlCol="0">
            <a:spAutoFit/>
          </a:bodyPr>
          <a:p>
            <a:pPr lvl="2" algn="ctr">
              <a:lnSpc>
                <a:spcPct val="90000"/>
              </a:lnSpc>
            </a:pPr>
            <a:r>
              <a:rPr lang="zh-CN" altLang="en-US" sz="4800"/>
              <a:t>重点字词</a:t>
            </a:r>
            <a:endParaRPr lang="zh-CN" altLang="en-US" sz="4800"/>
          </a:p>
        </p:txBody>
      </p:sp>
      <p:sp>
        <p:nvSpPr>
          <p:cNvPr id="21" name="文本框 20"/>
          <p:cNvSpPr txBox="1"/>
          <p:nvPr/>
        </p:nvSpPr>
        <p:spPr>
          <a:xfrm>
            <a:off x="431800" y="918210"/>
            <a:ext cx="9430385" cy="4225925"/>
          </a:xfrm>
          <a:prstGeom prst="rect">
            <a:avLst/>
          </a:prstGeom>
          <a:noFill/>
        </p:spPr>
        <p:txBody>
          <a:bodyPr wrap="square" rtlCol="0" anchor="t">
            <a:spAutoFit/>
          </a:bodyPr>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服膺(yīng)        恫(dòng)吓      褒(bāo)贬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遭(zāo)殃         名誉(yù)        反驳(bó)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拳拳服膺:诚恳地信奉。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恫吓:威吓,吓唬。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无可非议:没有什么可以指摘的,表示言行合乎情理。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诚惶诚恐:惶恐不安。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毕恭毕敬:形容十分恭敬</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感知全文</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656080" y="414020"/>
            <a:ext cx="6644640" cy="755650"/>
          </a:xfrm>
          <a:prstGeom prst="rect">
            <a:avLst/>
          </a:prstGeom>
          <a:noFill/>
        </p:spPr>
        <p:txBody>
          <a:bodyPr wrap="square" rtlCol="0">
            <a:spAutoFit/>
          </a:bodyPr>
          <a:p>
            <a:pPr lvl="2" algn="ctr">
              <a:lnSpc>
                <a:spcPct val="90000"/>
              </a:lnSpc>
            </a:pPr>
            <a:r>
              <a:rPr lang="zh-CN" altLang="en-US" sz="4800"/>
              <a:t>梳理脉络</a:t>
            </a:r>
            <a:endParaRPr lang="zh-CN" altLang="en-US" sz="4800"/>
          </a:p>
        </p:txBody>
      </p:sp>
      <p:sp>
        <p:nvSpPr>
          <p:cNvPr id="21" name="文本框 20"/>
          <p:cNvSpPr txBox="1"/>
          <p:nvPr/>
        </p:nvSpPr>
        <p:spPr>
          <a:xfrm>
            <a:off x="431800" y="1350010"/>
            <a:ext cx="9430385" cy="4050030"/>
          </a:xfrm>
          <a:prstGeom prst="rect">
            <a:avLst/>
          </a:prstGeom>
          <a:noFill/>
        </p:spPr>
        <p:txBody>
          <a:bodyPr wrap="square" rtlCol="0" anchor="t">
            <a:spAutoFit/>
          </a:bodyPr>
          <a:p>
            <a:pPr algn="l">
              <a:lnSpc>
                <a:spcPct val="110000"/>
              </a:lnSpc>
            </a:pPr>
            <a:r>
              <a:rPr lang="zh-CN" altLang="en-US" sz="2600">
                <a:latin typeface="宋体" panose="02010600030101010101" pitchFamily="2" charset="-122"/>
                <a:ea typeface="宋体" panose="02010600030101010101" pitchFamily="2" charset="-122"/>
                <a:cs typeface="宋体" panose="02010600030101010101" pitchFamily="2" charset="-122"/>
              </a:rPr>
              <a:t>正道        一贯遵守           层步</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600">
                <a:latin typeface="宋体" panose="02010600030101010101" pitchFamily="2" charset="-122"/>
                <a:ea typeface="宋体" panose="02010600030101010101" pitchFamily="2" charset="-122"/>
                <a:cs typeface="宋体" panose="02010600030101010101" pitchFamily="2" charset="-122"/>
              </a:rPr>
              <a:t>道义        听取专家建议       层步</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600">
                <a:latin typeface="宋体" panose="02010600030101010101" pitchFamily="2" charset="-122"/>
                <a:ea typeface="宋体" panose="02010600030101010101" pitchFamily="2" charset="-122"/>
                <a:cs typeface="宋体" panose="02010600030101010101" pitchFamily="2" charset="-122"/>
              </a:rPr>
              <a:t>道理        慎重考虑           铺设</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600">
                <a:latin typeface="宋体" panose="02010600030101010101" pitchFamily="2" charset="-122"/>
                <a:ea typeface="宋体" panose="02010600030101010101" pitchFamily="2" charset="-122"/>
                <a:cs typeface="宋体" panose="02010600030101010101" pitchFamily="2" charset="-122"/>
              </a:rPr>
              <a:t>正当        避免邪恶            垫问 </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10000"/>
              </a:lnSpc>
            </a:pPr>
            <a:r>
              <a:rPr lang="zh-CN" altLang="en-US" sz="2600">
                <a:latin typeface="宋体" panose="02010600030101010101" pitchFamily="2" charset="-122"/>
                <a:ea typeface="宋体" panose="02010600030101010101" pitchFamily="2" charset="-122"/>
                <a:cs typeface="宋体" panose="02010600030101010101" pitchFamily="2" charset="-122"/>
              </a:rPr>
              <a:t>苏格拉底针对格黎东希望自己越狱的建议,抛出了“正道”“道义”“道理”“正当”等一系列他所坚守的“正义”理念,层层铺垫,步步设问,深入浅出地论述了自己唯正义是从的道德信念,说服格黎东放弃劝说自己越狱的努力。</a:t>
            </a:r>
            <a:endParaRPr lang="zh-CN" altLang="en-US" sz="2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656080" y="414020"/>
            <a:ext cx="6644640" cy="755650"/>
          </a:xfrm>
          <a:prstGeom prst="rect">
            <a:avLst/>
          </a:prstGeom>
          <a:noFill/>
        </p:spPr>
        <p:txBody>
          <a:bodyPr wrap="square" rtlCol="0">
            <a:spAutoFit/>
          </a:bodyPr>
          <a:p>
            <a:pPr lvl="2" algn="ctr">
              <a:lnSpc>
                <a:spcPct val="90000"/>
              </a:lnSpc>
            </a:pPr>
            <a:r>
              <a:rPr lang="zh-CN" altLang="en-US" sz="4800"/>
              <a:t>理清思路</a:t>
            </a:r>
            <a:endParaRPr lang="zh-CN" altLang="en-US" sz="4800"/>
          </a:p>
        </p:txBody>
      </p:sp>
      <p:sp>
        <p:nvSpPr>
          <p:cNvPr id="21" name="文本框 20"/>
          <p:cNvSpPr txBox="1"/>
          <p:nvPr/>
        </p:nvSpPr>
        <p:spPr>
          <a:xfrm>
            <a:off x="503555" y="1638300"/>
            <a:ext cx="9430385" cy="2009775"/>
          </a:xfrm>
          <a:prstGeom prst="rect">
            <a:avLst/>
          </a:prstGeom>
          <a:noFill/>
        </p:spPr>
        <p:txBody>
          <a:bodyPr wrap="square" rtlCol="0" anchor="t">
            <a:spAutoFit/>
          </a:bodyPr>
          <a:p>
            <a:pPr algn="l">
              <a:lnSpc>
                <a:spcPct val="120000"/>
              </a:lnSpc>
            </a:pPr>
            <a:r>
              <a:rPr lang="zh-CN" altLang="en-US" sz="2600">
                <a:latin typeface="宋体" panose="02010600030101010101" pitchFamily="2" charset="-122"/>
                <a:ea typeface="宋体" panose="02010600030101010101" pitchFamily="2" charset="-122"/>
                <a:cs typeface="宋体" panose="02010600030101010101" pitchFamily="2" charset="-122"/>
              </a:rPr>
              <a:t>课文主要记录了苏格拉底的思想。苏格拉底先讨论并确定的一个结论是:不是所有的意见都合乎正道，只有符合道义的意见才是正义的。接下来层层铺垫,步步设问，深人浅出地论证了他所坚守的“正义”理念，阐述了自己唯正义是从的道德信念。</a:t>
            </a:r>
            <a:endParaRPr lang="zh-CN" altLang="en-US" sz="2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文本分析</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1224280" y="1781810"/>
            <a:ext cx="7844155" cy="977265"/>
          </a:xfrm>
          <a:prstGeom prst="rect">
            <a:avLst/>
          </a:prstGeom>
          <a:noFill/>
        </p:spPr>
        <p:txBody>
          <a:bodyPr wrap="square" rtlCol="0">
            <a:spAutoFit/>
          </a:bodyPr>
          <a:p>
            <a:pPr algn="l">
              <a:lnSpc>
                <a:spcPct val="180000"/>
              </a:lnSpc>
            </a:pPr>
            <a:r>
              <a:rPr sz="3200">
                <a:latin typeface="黑体" panose="02010609060101010101" charset="-122"/>
                <a:ea typeface="黑体" panose="02010609060101010101" charset="-122"/>
                <a:cs typeface="黑体" panose="02010609060101010101" charset="-122"/>
                <a:sym typeface="+mn-ea"/>
              </a:rPr>
              <a:t>苏格拉底心中的“正义”是什么?</a:t>
            </a:r>
            <a:endParaRPr sz="32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359410" y="1710055"/>
            <a:ext cx="9483090" cy="1466850"/>
          </a:xfrm>
          <a:prstGeom prst="rect">
            <a:avLst/>
          </a:prstGeom>
          <a:noFill/>
          <a:ln w="9525">
            <a:noFill/>
          </a:ln>
        </p:spPr>
        <p:txBody>
          <a:bodyPr wrap="square" anchor="t" anchorCtr="0">
            <a:spAutoFit/>
          </a:bodyPr>
          <a:p>
            <a:pPr algn="just"/>
            <a:r>
              <a:rPr sz="2975"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从文中可以看出苏格拉底心中的“正义”是“正道”“道义”“道理”“正当”等一系列理念的总和。也可以这样理解,正义的人不会伤害别人。</a:t>
            </a:r>
            <a:endParaRPr sz="2975"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1224280" y="1781810"/>
            <a:ext cx="7844155" cy="1088390"/>
          </a:xfrm>
          <a:prstGeom prst="rect">
            <a:avLst/>
          </a:prstGeom>
          <a:noFill/>
        </p:spPr>
        <p:txBody>
          <a:bodyPr wrap="square" rtlCol="0">
            <a:spAutoFit/>
          </a:bodyPr>
          <a:p>
            <a:pPr algn="l">
              <a:lnSpc>
                <a:spcPct val="180000"/>
              </a:lnSpc>
            </a:pPr>
            <a:r>
              <a:rPr sz="3600">
                <a:latin typeface="黑体" panose="02010609060101010101" charset="-122"/>
                <a:ea typeface="黑体" panose="02010609060101010101" charset="-122"/>
                <a:cs typeface="黑体" panose="02010609060101010101" charset="-122"/>
                <a:sym typeface="+mn-ea"/>
              </a:rPr>
              <a:t>苏格拉底不愿意逃跑的原因是什么?</a:t>
            </a:r>
            <a:endParaRPr sz="36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1350010"/>
            <a:ext cx="9483090" cy="1466850"/>
          </a:xfrm>
          <a:prstGeom prst="rect">
            <a:avLst/>
          </a:prstGeom>
          <a:noFill/>
          <a:ln w="9525">
            <a:noFill/>
          </a:ln>
        </p:spPr>
        <p:txBody>
          <a:bodyPr wrap="square" anchor="t" anchorCtr="0">
            <a:spAutoFit/>
          </a:bodyPr>
          <a:p>
            <a:pPr algn="just"/>
            <a:r>
              <a:rPr lang="zh-CN" altLang="en-US" sz="2975"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苏格拉底认为，尽管雅典法庭判处他的罪名纯属诬陷，但他既是雅典的公民,就应该遵守雅典的法律。苏格拉底视“正当”“道义”为绝对的原则，所以舍生取义。</a:t>
            </a:r>
            <a:endParaRPr lang="zh-CN" altLang="en-US" sz="2975"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1224280" y="1781810"/>
            <a:ext cx="7844155" cy="1088390"/>
          </a:xfrm>
          <a:prstGeom prst="rect">
            <a:avLst/>
          </a:prstGeom>
          <a:noFill/>
        </p:spPr>
        <p:txBody>
          <a:bodyPr wrap="square" rtlCol="0">
            <a:spAutoFit/>
          </a:bodyPr>
          <a:p>
            <a:pPr algn="l">
              <a:lnSpc>
                <a:spcPct val="180000"/>
              </a:lnSpc>
            </a:pPr>
            <a:r>
              <a:rPr sz="3600">
                <a:latin typeface="黑体" panose="02010609060101010101" charset="-122"/>
                <a:ea typeface="黑体" panose="02010609060101010101" charset="-122"/>
                <a:cs typeface="黑体" panose="02010609060101010101" charset="-122"/>
                <a:sym typeface="+mn-ea"/>
              </a:rPr>
              <a:t>文章暗含着苏格拉底怎样的处世原则?</a:t>
            </a:r>
            <a:endParaRPr sz="36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目标展示</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1565910"/>
            <a:ext cx="9483090" cy="915670"/>
          </a:xfrm>
          <a:prstGeom prst="rect">
            <a:avLst/>
          </a:prstGeom>
          <a:noFill/>
          <a:ln w="9525">
            <a:noFill/>
          </a:ln>
        </p:spPr>
        <p:txBody>
          <a:bodyPr wrap="square" anchor="t" anchorCtr="0">
            <a:spAutoFit/>
          </a:bodyPr>
          <a:p>
            <a:pPr algn="just">
              <a:lnSpc>
                <a:spcPct val="90000"/>
              </a:lnSpc>
            </a:pPr>
            <a:r>
              <a:rPr lang="zh-CN" altLang="en-US" sz="2975"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苏格拉底唯正义是从。他认为既不能以坏报坏，也不能对人做不正当的事,不管人家对我们做的什么事。</a:t>
            </a:r>
            <a:endParaRPr lang="zh-CN" altLang="en-US" sz="2975"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小组讨论</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1224280" y="1781810"/>
            <a:ext cx="7844155" cy="977265"/>
          </a:xfrm>
          <a:prstGeom prst="rect">
            <a:avLst/>
          </a:prstGeom>
          <a:noFill/>
        </p:spPr>
        <p:txBody>
          <a:bodyPr wrap="square" rtlCol="0">
            <a:spAutoFit/>
          </a:bodyPr>
          <a:p>
            <a:pPr algn="l">
              <a:lnSpc>
                <a:spcPct val="180000"/>
              </a:lnSpc>
            </a:pPr>
            <a:r>
              <a:rPr sz="3200">
                <a:latin typeface="黑体" panose="02010609060101010101" charset="-122"/>
                <a:ea typeface="黑体" panose="02010609060101010101" charset="-122"/>
                <a:cs typeface="黑体" panose="02010609060101010101" charset="-122"/>
                <a:sym typeface="+mn-ea"/>
              </a:rPr>
              <a:t>讨论文章的写作思路。</a:t>
            </a:r>
            <a:endParaRPr sz="32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99085" y="1565910"/>
            <a:ext cx="9483090" cy="3300730"/>
          </a:xfrm>
          <a:prstGeom prst="rect">
            <a:avLst/>
          </a:prstGeom>
          <a:noFill/>
          <a:ln w="9525">
            <a:noFill/>
          </a:ln>
        </p:spPr>
        <p:txBody>
          <a:bodyPr wrap="square" anchor="t" anchorCtr="0">
            <a:spAutoFit/>
          </a:bodyPr>
          <a:p>
            <a:pPr algn="just"/>
            <a:r>
              <a:rPr lang="zh-CN" altLang="en-US" sz="2975" b="0" dirty="0">
                <a:solidFill>
                  <a:schemeClr val="tx1"/>
                </a:solidFill>
                <a:effectLst/>
                <a:latin typeface="楷体" panose="02010609060101010101" charset="-122"/>
                <a:ea typeface="楷体" panose="02010609060101010101" charset="-122"/>
              </a:rPr>
              <a:t>文章开头苏格拉底的第一段话明确了观点:一是过去为苏格拉底所服膺的道理,在受到死亡威胁的时候依然为他信奉;二是应该听从专家的意见。接下来的讨论中,苏格拉底通过举例:一个从事体育锻炼并且以此为业的人应该听从医生的意见,而不是众人的意见，否则就会损害他的健康;从而驳斥了格黎东关于苏格拉底不逃跑众人就会对他产生不好的看法，认为这不能作为出逃的理由。</a:t>
            </a:r>
            <a:endParaRPr lang="zh-CN" altLang="en-US" sz="2975"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845820"/>
            <a:ext cx="9483090" cy="4399915"/>
          </a:xfrm>
          <a:prstGeom prst="rect">
            <a:avLst/>
          </a:prstGeom>
          <a:noFill/>
          <a:ln w="9525">
            <a:noFill/>
          </a:ln>
        </p:spPr>
        <p:txBody>
          <a:bodyPr wrap="square" anchor="t" anchorCtr="0">
            <a:spAutoFit/>
          </a:bodyPr>
          <a:p>
            <a:pPr algn="just"/>
            <a:r>
              <a:rPr lang="zh-CN" altLang="en-US" sz="2800" b="0" dirty="0">
                <a:solidFill>
                  <a:schemeClr val="tx1"/>
                </a:solidFill>
                <a:effectLst/>
                <a:latin typeface="楷体" panose="02010609060101010101" charset="-122"/>
                <a:ea typeface="楷体" panose="02010609060101010101" charset="-122"/>
              </a:rPr>
              <a:t>苏格拉底将“对健康有利的意见”同“对正义有利的意见”等同了起来，认为对正义有利的道理就是“合乎道义的道理”,就如同对健康有利的是医生的意见一样。因此，如果同意一个人的行为应当遵从合理的意见，而不是众人的意见,那么应该听从道义而不是其他。</a:t>
            </a:r>
            <a:endParaRPr lang="zh-CN" altLang="en-US" sz="2800" b="0" dirty="0">
              <a:solidFill>
                <a:schemeClr val="tx1"/>
              </a:solidFill>
              <a:effectLst/>
              <a:latin typeface="楷体" panose="02010609060101010101" charset="-122"/>
              <a:ea typeface="楷体" panose="02010609060101010101" charset="-122"/>
            </a:endParaRPr>
          </a:p>
          <a:p>
            <a:pPr algn="just"/>
            <a:r>
              <a:rPr lang="zh-CN" altLang="en-US" sz="2800" b="0" dirty="0">
                <a:solidFill>
                  <a:schemeClr val="tx1"/>
                </a:solidFill>
                <a:effectLst/>
                <a:latin typeface="楷体" panose="02010609060101010101" charset="-122"/>
                <a:ea typeface="楷体" panose="02010609060101010101" charset="-122"/>
              </a:rPr>
              <a:t>从表面上看，这是一个典型的苏格拉底式的推论过程，但是，在这个推论中有一个隐含条件，不在论证范围内，但却对考察苏格拉底究竟应不应该越狱,具有非常重要的意义。</a:t>
            </a:r>
            <a:endParaRPr lang="zh-CN" altLang="en-US" sz="2800" b="0" dirty="0">
              <a:solidFill>
                <a:schemeClr val="tx1"/>
              </a:solidFill>
              <a:effectLst/>
              <a:latin typeface="楷体" panose="02010609060101010101" charset="-122"/>
              <a:ea typeface="楷体" panose="02010609060101010101" charset="-122"/>
            </a:endParaRPr>
          </a:p>
          <a:p>
            <a:pPr algn="just"/>
            <a:r>
              <a:rPr lang="zh-CN" altLang="en-US" sz="2800" b="0" dirty="0">
                <a:solidFill>
                  <a:schemeClr val="tx1"/>
                </a:solidFill>
                <a:effectLst/>
                <a:latin typeface="楷体" panose="02010609060101010101" charset="-122"/>
                <a:ea typeface="楷体" panose="02010609060101010101" charset="-122"/>
              </a:rPr>
              <a:t>这个隐含条件就是:对正义的坚持,是苏格拉底设立这个推论的“底线”。</a:t>
            </a:r>
            <a:endParaRPr lang="zh-CN" altLang="en-US" sz="2800"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1224280" y="1781810"/>
            <a:ext cx="7844155" cy="2085340"/>
          </a:xfrm>
          <a:prstGeom prst="rect">
            <a:avLst/>
          </a:prstGeom>
          <a:noFill/>
        </p:spPr>
        <p:txBody>
          <a:bodyPr wrap="square" rtlCol="0">
            <a:spAutoFit/>
          </a:bodyPr>
          <a:p>
            <a:pPr algn="l">
              <a:lnSpc>
                <a:spcPct val="180000"/>
              </a:lnSpc>
            </a:pPr>
            <a:r>
              <a:rPr sz="3600">
                <a:latin typeface="黑体" panose="02010609060101010101" charset="-122"/>
                <a:ea typeface="黑体" panose="02010609060101010101" charset="-122"/>
                <a:cs typeface="黑体" panose="02010609060101010101" charset="-122"/>
                <a:sym typeface="+mn-ea"/>
              </a:rPr>
              <a:t>苏格拉底是怎样一步紧推一步驳斥格黎东的?</a:t>
            </a:r>
            <a:endParaRPr sz="36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701675"/>
            <a:ext cx="9483090" cy="4676140"/>
          </a:xfrm>
          <a:prstGeom prst="rect">
            <a:avLst/>
          </a:prstGeom>
          <a:noFill/>
          <a:ln w="9525">
            <a:noFill/>
          </a:ln>
        </p:spPr>
        <p:txBody>
          <a:bodyPr wrap="square" anchor="t" anchorCtr="0">
            <a:spAutoFit/>
          </a:bodyPr>
          <a:p>
            <a:pPr algn="just"/>
            <a:r>
              <a:rPr lang="zh-CN" altLang="en-US" sz="2975" b="0" dirty="0">
                <a:solidFill>
                  <a:schemeClr val="tx1"/>
                </a:solidFill>
                <a:effectLst/>
                <a:latin typeface="楷体" panose="02010609060101010101" charset="-122"/>
                <a:ea typeface="楷体" panose="02010609060101010101" charset="-122"/>
              </a:rPr>
              <a:t>文章开头苏格拉底针对格黎东的话,明确观点“我不但现在奉行，而且一贯遵守的原则是听从道理，凡是经过研究见到无可非议的道理我就拳拳服膺”，表明自己坚守“正道”的观点。</a:t>
            </a:r>
            <a:endParaRPr lang="zh-CN" altLang="en-US" sz="2975" b="0" dirty="0">
              <a:solidFill>
                <a:schemeClr val="tx1"/>
              </a:solidFill>
              <a:effectLst/>
              <a:latin typeface="楷体" panose="02010609060101010101" charset="-122"/>
              <a:ea typeface="楷体" panose="02010609060101010101" charset="-122"/>
            </a:endParaRPr>
          </a:p>
          <a:p>
            <a:pPr algn="just"/>
            <a:r>
              <a:rPr lang="zh-CN" altLang="en-US" sz="2975" b="0" dirty="0">
                <a:solidFill>
                  <a:schemeClr val="tx1"/>
                </a:solidFill>
                <a:effectLst/>
                <a:latin typeface="楷体" panose="02010609060101010101" charset="-122"/>
                <a:ea typeface="楷体" panose="02010609060101010101" charset="-122"/>
              </a:rPr>
              <a:t>接下来苏格拉底举出一个从事体育锻炼并且以此为业的人和医生的例子表明了“道义”的理念。</a:t>
            </a:r>
            <a:endParaRPr lang="zh-CN" altLang="en-US" sz="2975" b="0" dirty="0">
              <a:solidFill>
                <a:schemeClr val="tx1"/>
              </a:solidFill>
              <a:effectLst/>
              <a:latin typeface="楷体" panose="02010609060101010101" charset="-122"/>
              <a:ea typeface="楷体" panose="02010609060101010101" charset="-122"/>
            </a:endParaRPr>
          </a:p>
          <a:p>
            <a:pPr algn="just"/>
            <a:r>
              <a:rPr lang="zh-CN" altLang="en-US" sz="2975" b="0" dirty="0">
                <a:solidFill>
                  <a:schemeClr val="tx1"/>
                </a:solidFill>
                <a:effectLst/>
                <a:latin typeface="楷体" panose="02010609060101010101" charset="-122"/>
                <a:ea typeface="楷体" panose="02010609060101010101" charset="-122"/>
              </a:rPr>
              <a:t>最后,苏格拉底以商量的口吻,正反论说,委婉含蓄地表明了自己对“道理”“正当”的认识。</a:t>
            </a:r>
            <a:endParaRPr lang="zh-CN" altLang="en-US" sz="2975" b="0" dirty="0">
              <a:solidFill>
                <a:schemeClr val="tx1"/>
              </a:solidFill>
              <a:effectLst/>
              <a:latin typeface="楷体" panose="02010609060101010101" charset="-122"/>
              <a:ea typeface="楷体" panose="02010609060101010101" charset="-122"/>
            </a:endParaRPr>
          </a:p>
          <a:p>
            <a:pPr algn="just"/>
            <a:r>
              <a:rPr lang="zh-CN" altLang="en-US" sz="2975" b="0" dirty="0">
                <a:solidFill>
                  <a:schemeClr val="tx1"/>
                </a:solidFill>
                <a:effectLst/>
                <a:latin typeface="楷体" panose="02010609060101010101" charset="-122"/>
                <a:ea typeface="楷体" panose="02010609060101010101" charset="-122"/>
              </a:rPr>
              <a:t>苏格拉底层层铺垫,步步设问,从“正道”“道义”“道理”“正当”这四方面论述自己所坚守的“正义”理念。</a:t>
            </a:r>
            <a:endParaRPr lang="zh-CN" altLang="en-US" sz="2975"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1007745" y="2430145"/>
            <a:ext cx="7844155" cy="730885"/>
          </a:xfrm>
          <a:prstGeom prst="rect">
            <a:avLst/>
          </a:prstGeom>
          <a:noFill/>
        </p:spPr>
        <p:txBody>
          <a:bodyPr wrap="square" rtlCol="0">
            <a:spAutoFit/>
          </a:bodyPr>
          <a:p>
            <a:pPr algn="l">
              <a:lnSpc>
                <a:spcPct val="130000"/>
              </a:lnSpc>
            </a:pPr>
            <a:r>
              <a:rPr sz="3200">
                <a:latin typeface="黑体" panose="02010609060101010101" charset="-122"/>
                <a:ea typeface="黑体" panose="02010609060101010101" charset="-122"/>
                <a:cs typeface="黑体" panose="02010609060101010101" charset="-122"/>
                <a:sym typeface="+mn-ea"/>
              </a:rPr>
              <a:t>总结归纳，赏析艺术特色</a:t>
            </a:r>
            <a:endParaRPr sz="32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701675"/>
            <a:ext cx="9483090" cy="4217670"/>
          </a:xfrm>
          <a:prstGeom prst="rect">
            <a:avLst/>
          </a:prstGeom>
          <a:noFill/>
          <a:ln w="9525">
            <a:noFill/>
          </a:ln>
        </p:spPr>
        <p:txBody>
          <a:bodyPr wrap="square" anchor="t" anchorCtr="0">
            <a:spAutoFit/>
          </a:bodyPr>
          <a:p>
            <a:pPr algn="just"/>
            <a:r>
              <a:rPr lang="zh-CN" altLang="en-US" sz="2975" b="0" dirty="0">
                <a:solidFill>
                  <a:schemeClr val="tx1"/>
                </a:solidFill>
                <a:effectLst/>
                <a:latin typeface="楷体" panose="02010609060101010101" charset="-122"/>
                <a:ea typeface="楷体" panose="02010609060101010101" charset="-122"/>
              </a:rPr>
              <a:t>苏格拉底层层铺垫,步步设问,深入浅出地论证了他所坚守的“正义”理念,阐述了自己唯正义是从的道德信念。</a:t>
            </a:r>
            <a:endParaRPr lang="zh-CN" altLang="en-US" sz="2975" b="0" dirty="0">
              <a:solidFill>
                <a:schemeClr val="tx1"/>
              </a:solidFill>
              <a:effectLst/>
              <a:latin typeface="楷体" panose="02010609060101010101" charset="-122"/>
              <a:ea typeface="楷体" panose="02010609060101010101" charset="-122"/>
            </a:endParaRPr>
          </a:p>
          <a:p>
            <a:pPr algn="just"/>
            <a:r>
              <a:rPr lang="zh-CN" altLang="en-US" sz="2975" b="0" dirty="0">
                <a:solidFill>
                  <a:schemeClr val="tx1"/>
                </a:solidFill>
                <a:effectLst/>
                <a:latin typeface="楷体" panose="02010609060101010101" charset="-122"/>
                <a:ea typeface="楷体" panose="02010609060101010101" charset="-122"/>
              </a:rPr>
              <a:t>苏格拉底针对格黎东的建议，逐条分析,首先,开门见山地问格黎东:“你对我的关怀如果合乎正道，那是非常可贵的;如果不合，那就越关心越难从命了。我们首先必须考虑是不是应当照你说的那样做”并明确观点“我不但现在奉行,而且一贯遵守的原则是听从道理,凡是经过研究见到无可非议的道理我就拳拳服膺”在此抛出了“正道”的观点。</a:t>
            </a:r>
            <a:endParaRPr lang="zh-CN" altLang="en-US" sz="2975"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701675"/>
            <a:ext cx="9483090" cy="3759200"/>
          </a:xfrm>
          <a:prstGeom prst="rect">
            <a:avLst/>
          </a:prstGeom>
          <a:noFill/>
          <a:ln w="9525">
            <a:noFill/>
          </a:ln>
        </p:spPr>
        <p:txBody>
          <a:bodyPr wrap="square" anchor="t" anchorCtr="0">
            <a:spAutoFit/>
          </a:bodyPr>
          <a:p>
            <a:pPr algn="just"/>
            <a:r>
              <a:rPr lang="zh-CN" altLang="en-US" sz="2975" b="0" dirty="0">
                <a:solidFill>
                  <a:schemeClr val="tx1"/>
                </a:solidFill>
                <a:effectLst/>
                <a:latin typeface="楷体" panose="02010609060101010101" charset="-122"/>
                <a:ea typeface="楷体" panose="02010609060101010101" charset="-122"/>
              </a:rPr>
              <a:t>其次,以一位从事体育锻炼并以此为业的人的事情为例，说明人应该听从内行的意见，而不是一般人的意见。作者在这里点明了“道义”的理念。</a:t>
            </a:r>
            <a:endParaRPr lang="zh-CN" altLang="en-US" sz="2975" b="0" dirty="0">
              <a:solidFill>
                <a:schemeClr val="tx1"/>
              </a:solidFill>
              <a:effectLst/>
              <a:latin typeface="楷体" panose="02010609060101010101" charset="-122"/>
              <a:ea typeface="楷体" panose="02010609060101010101" charset="-122"/>
            </a:endParaRPr>
          </a:p>
          <a:p>
            <a:pPr algn="just"/>
            <a:r>
              <a:rPr lang="zh-CN" altLang="en-US" sz="2975" b="0" dirty="0">
                <a:solidFill>
                  <a:schemeClr val="tx1"/>
                </a:solidFill>
                <a:effectLst/>
                <a:latin typeface="楷体" panose="02010609060101010101" charset="-122"/>
                <a:ea typeface="楷体" panose="02010609060101010101" charset="-122"/>
              </a:rPr>
              <a:t>最后,苏格拉底以商量的口吻对格黎东说:“我试图未得雅典人同意释放便离开此地是不是正当。”苏格拉底委婉含蓄地表明了自己的观点:我们是深受道理约束的，一定要慎重考虑我们行事是否正当，无论如何不能做不正当的事。这一部分表明了</a:t>
            </a:r>
            <a:r>
              <a:rPr lang="en-US" altLang="zh-CN" sz="2975" b="0" dirty="0">
                <a:solidFill>
                  <a:schemeClr val="tx1"/>
                </a:solidFill>
                <a:effectLst/>
                <a:latin typeface="楷体" panose="02010609060101010101" charset="-122"/>
                <a:ea typeface="楷体" panose="02010609060101010101" charset="-122"/>
              </a:rPr>
              <a:t>“</a:t>
            </a:r>
            <a:r>
              <a:rPr lang="zh-CN" altLang="en-US" sz="2975" b="0" dirty="0">
                <a:solidFill>
                  <a:schemeClr val="tx1"/>
                </a:solidFill>
                <a:effectLst/>
                <a:latin typeface="楷体" panose="02010609060101010101" charset="-122"/>
                <a:ea typeface="楷体" panose="02010609060101010101" charset="-122"/>
              </a:rPr>
              <a:t>道理</a:t>
            </a:r>
            <a:r>
              <a:rPr lang="en-US" altLang="zh-CN" sz="2975" b="0" dirty="0">
                <a:solidFill>
                  <a:schemeClr val="tx1"/>
                </a:solidFill>
                <a:effectLst/>
                <a:latin typeface="楷体" panose="02010609060101010101" charset="-122"/>
                <a:ea typeface="楷体" panose="02010609060101010101" charset="-122"/>
              </a:rPr>
              <a:t>”“</a:t>
            </a:r>
            <a:r>
              <a:rPr lang="zh-CN" altLang="en-US" sz="2975" b="0" dirty="0">
                <a:solidFill>
                  <a:schemeClr val="tx1"/>
                </a:solidFill>
                <a:effectLst/>
                <a:latin typeface="楷体" panose="02010609060101010101" charset="-122"/>
                <a:ea typeface="楷体" panose="02010609060101010101" charset="-122"/>
              </a:rPr>
              <a:t>正当</a:t>
            </a:r>
            <a:r>
              <a:rPr lang="en-US" altLang="zh-CN" sz="2975" b="0" dirty="0">
                <a:solidFill>
                  <a:schemeClr val="tx1"/>
                </a:solidFill>
                <a:effectLst/>
                <a:latin typeface="楷体" panose="02010609060101010101" charset="-122"/>
                <a:ea typeface="楷体" panose="02010609060101010101" charset="-122"/>
              </a:rPr>
              <a:t>”</a:t>
            </a:r>
            <a:r>
              <a:rPr lang="zh-CN" altLang="en-US" sz="2975" b="0" dirty="0">
                <a:solidFill>
                  <a:schemeClr val="tx1"/>
                </a:solidFill>
                <a:effectLst/>
                <a:latin typeface="楷体" panose="02010609060101010101" charset="-122"/>
                <a:ea typeface="楷体" panose="02010609060101010101" charset="-122"/>
              </a:rPr>
              <a:t>的观点。</a:t>
            </a:r>
            <a:endParaRPr lang="zh-CN" altLang="en-US" sz="2975"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727835" y="162560"/>
            <a:ext cx="6644640" cy="1419860"/>
          </a:xfrm>
          <a:prstGeom prst="rect">
            <a:avLst/>
          </a:prstGeom>
          <a:noFill/>
        </p:spPr>
        <p:txBody>
          <a:bodyPr wrap="square" rtlCol="0">
            <a:spAutoFit/>
          </a:bodyPr>
          <a:p>
            <a:pPr lvl="2" algn="ctr">
              <a:lnSpc>
                <a:spcPct val="90000"/>
              </a:lnSpc>
            </a:pPr>
            <a:endParaRPr lang="zh-CN" altLang="en-US" sz="4800"/>
          </a:p>
          <a:p>
            <a:pPr lvl="2" algn="ctr">
              <a:lnSpc>
                <a:spcPct val="90000"/>
              </a:lnSpc>
            </a:pPr>
            <a:r>
              <a:rPr lang="zh-CN" altLang="en-US" sz="4800"/>
              <a:t>教学目标</a:t>
            </a:r>
            <a:endParaRPr lang="zh-CN" altLang="en-US" sz="4800"/>
          </a:p>
        </p:txBody>
      </p:sp>
      <p:sp>
        <p:nvSpPr>
          <p:cNvPr id="21" name="文本框 20"/>
          <p:cNvSpPr txBox="1"/>
          <p:nvPr/>
        </p:nvSpPr>
        <p:spPr>
          <a:xfrm>
            <a:off x="431800" y="918210"/>
            <a:ext cx="9430385" cy="4831080"/>
          </a:xfrm>
          <a:prstGeom prst="rect">
            <a:avLst/>
          </a:prstGeom>
          <a:noFill/>
        </p:spPr>
        <p:txBody>
          <a:bodyPr wrap="square" rtlCol="0" anchor="t">
            <a:spAutoFit/>
          </a:bodyPr>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1.熟读课文,理解苏格拉底所坚守的“正义”的理念。</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2.学习苏格拉底既以理服人又生动活泼的劝说艺术，培养学生思维的缜密性,准确、严密、清晰地表达自己的思想的能力。</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3.感受人物魅力,学习苏格拉底坚守正义的精神,培养学生的健全人格。</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写作思路</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701675"/>
            <a:ext cx="9483090" cy="5367020"/>
          </a:xfrm>
          <a:prstGeom prst="rect">
            <a:avLst/>
          </a:prstGeom>
          <a:noFill/>
          <a:ln w="9525">
            <a:noFill/>
          </a:ln>
        </p:spPr>
        <p:txBody>
          <a:bodyPr wrap="square" anchor="t" anchorCtr="0">
            <a:spAutoFit/>
          </a:bodyPr>
          <a:p>
            <a:pPr algn="just">
              <a:lnSpc>
                <a:spcPct val="120000"/>
              </a:lnSpc>
            </a:pPr>
            <a:r>
              <a:rPr lang="zh-CN" altLang="en-US" sz="2600" b="0" dirty="0">
                <a:effectLst/>
                <a:latin typeface="楷体" panose="02010609060101010101" charset="-122"/>
                <a:ea typeface="楷体" panose="02010609060101010101" charset="-122"/>
                <a:sym typeface="+mn-ea"/>
              </a:rPr>
              <a:t>文章开头苏格拉底的第一段话明确了观点:一是过去为苏格拉底所服膺的道理,在受到死亡威胁的时候依然为他信奉;二是应该听从专家的意见。接下来的讨论中,苏格拉底通过举例:一个从事体育锻炼并且以此为业的人应该听从医生的意见,而不是众人的意见，否则就会损害他的健康;从而驳斥了格黎东关于苏格拉底不逃跑众人就会对他产生不好的看法，认为这不能作为出逃的理由。苏格拉底将“对健康有利的意见”同“对正义有利的意见”等同了起来，认为对正义有利的道理就是“合乎道义的道理”,就如同对健康有利的是医生的意见一样。因此，如果同意一个人的行为应当遵从合理的意见，而不是众人的意见,那么应该听从道义而不是其他。</a:t>
            </a:r>
            <a:endParaRPr lang="zh-CN" altLang="en-US" sz="2600" b="0" dirty="0">
              <a:solidFill>
                <a:schemeClr val="tx1"/>
              </a:solidFill>
              <a:effectLst/>
              <a:latin typeface="楷体" panose="02010609060101010101" charset="-122"/>
              <a:ea typeface="楷体" panose="02010609060101010101" charset="-122"/>
              <a:sym typeface="+mn-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215900" y="701675"/>
            <a:ext cx="9483090" cy="2968625"/>
          </a:xfrm>
          <a:prstGeom prst="rect">
            <a:avLst/>
          </a:prstGeom>
          <a:noFill/>
          <a:ln w="9525">
            <a:noFill/>
          </a:ln>
        </p:spPr>
        <p:txBody>
          <a:bodyPr wrap="square" anchor="t" anchorCtr="0">
            <a:spAutoFit/>
          </a:bodyPr>
          <a:p>
            <a:pPr algn="just">
              <a:lnSpc>
                <a:spcPct val="120000"/>
              </a:lnSpc>
            </a:pPr>
            <a:endParaRPr lang="zh-CN" altLang="en-US" sz="2600" b="0" dirty="0">
              <a:effectLst/>
              <a:latin typeface="楷体" panose="02010609060101010101" charset="-122"/>
              <a:ea typeface="楷体" panose="02010609060101010101" charset="-122"/>
              <a:sym typeface="+mn-ea"/>
            </a:endParaRPr>
          </a:p>
          <a:p>
            <a:pPr algn="just">
              <a:lnSpc>
                <a:spcPct val="120000"/>
              </a:lnSpc>
            </a:pPr>
            <a:r>
              <a:rPr lang="zh-CN" altLang="en-US" sz="2600" b="0" dirty="0">
                <a:effectLst/>
                <a:latin typeface="楷体" panose="02010609060101010101" charset="-122"/>
                <a:ea typeface="楷体" panose="02010609060101010101" charset="-122"/>
                <a:sym typeface="+mn-ea"/>
              </a:rPr>
              <a:t>从表面上看，这是一个典型的苏格拉底式的推论过程，但是，在这个推论中有一个隐含条件，不在论证范围内，但却对考察苏格拉底究竟应不应该越狱,具有非常重要的意义。</a:t>
            </a:r>
            <a:endParaRPr lang="zh-CN" altLang="en-US" sz="2600" b="0" dirty="0">
              <a:effectLst/>
              <a:latin typeface="楷体" panose="02010609060101010101" charset="-122"/>
              <a:ea typeface="楷体" panose="02010609060101010101" charset="-122"/>
              <a:sym typeface="+mn-ea"/>
            </a:endParaRPr>
          </a:p>
          <a:p>
            <a:pPr algn="just">
              <a:lnSpc>
                <a:spcPct val="120000"/>
              </a:lnSpc>
            </a:pPr>
            <a:r>
              <a:rPr lang="zh-CN" altLang="en-US" sz="2600" b="0" dirty="0">
                <a:effectLst/>
                <a:latin typeface="楷体" panose="02010609060101010101" charset="-122"/>
                <a:ea typeface="楷体" panose="02010609060101010101" charset="-122"/>
                <a:sym typeface="+mn-ea"/>
              </a:rPr>
              <a:t>这个隐含条件就是:对正义的坚持,是苏格拉底设立这个推论的“底线”。</a:t>
            </a:r>
            <a:endParaRPr lang="zh-CN" altLang="en-US" sz="2600"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课堂小结</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143510" y="1205865"/>
            <a:ext cx="9483090" cy="3928110"/>
          </a:xfrm>
          <a:prstGeom prst="rect">
            <a:avLst/>
          </a:prstGeom>
          <a:noFill/>
          <a:ln w="9525">
            <a:noFill/>
          </a:ln>
        </p:spPr>
        <p:txBody>
          <a:bodyPr wrap="square" anchor="t" anchorCtr="0">
            <a:spAutoFit/>
          </a:bodyPr>
          <a:p>
            <a:pPr algn="just">
              <a:lnSpc>
                <a:spcPct val="120000"/>
              </a:lnSpc>
            </a:pPr>
            <a:r>
              <a:rPr lang="zh-CN" altLang="en-US" sz="2600" b="0" dirty="0">
                <a:solidFill>
                  <a:schemeClr val="tx1"/>
                </a:solidFill>
                <a:effectLst/>
                <a:latin typeface="楷体" panose="02010609060101010101" charset="-122"/>
                <a:ea typeface="楷体" panose="02010609060101010101" charset="-122"/>
              </a:rPr>
              <a:t>苏格拉底层层铺垫,步步设问,深入浅出地论证了他所坚守的“正义”理念,阐述了自己唯正义是从的道德信念。</a:t>
            </a:r>
            <a:endParaRPr lang="zh-CN" altLang="en-US" sz="2600" b="0" dirty="0">
              <a:solidFill>
                <a:schemeClr val="tx1"/>
              </a:solidFill>
              <a:effectLst/>
              <a:latin typeface="楷体" panose="02010609060101010101" charset="-122"/>
              <a:ea typeface="楷体" panose="02010609060101010101" charset="-122"/>
            </a:endParaRPr>
          </a:p>
          <a:p>
            <a:pPr algn="just">
              <a:lnSpc>
                <a:spcPct val="120000"/>
              </a:lnSpc>
            </a:pPr>
            <a:r>
              <a:rPr lang="zh-CN" altLang="en-US" sz="2600" b="0" dirty="0">
                <a:solidFill>
                  <a:schemeClr val="tx1"/>
                </a:solidFill>
                <a:effectLst/>
                <a:latin typeface="楷体" panose="02010609060101010101" charset="-122"/>
                <a:ea typeface="楷体" panose="02010609060101010101" charset="-122"/>
              </a:rPr>
              <a:t>苏格拉底针对格黎东的建议，逐条分析,首先,开门见山地问格黎东:“你对我的关怀如果合乎正道，那是非常可贵的;如果不合，那就越关心越难从命了。我们首先必须考虑是不是应当照你说的那样做”并明确观点“我不但现在奉行,而且一贯遵守的原则是听从道理,凡是经过研究见到无可非议的道理我就拳拳服膺”在此抛出了“正道”的观点。</a:t>
            </a:r>
            <a:endParaRPr lang="zh-CN" altLang="en-US" sz="2600"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143510" y="1205865"/>
            <a:ext cx="9483090" cy="4407535"/>
          </a:xfrm>
          <a:prstGeom prst="rect">
            <a:avLst/>
          </a:prstGeom>
          <a:noFill/>
          <a:ln w="9525">
            <a:noFill/>
          </a:ln>
        </p:spPr>
        <p:txBody>
          <a:bodyPr wrap="square" anchor="t" anchorCtr="0">
            <a:spAutoFit/>
          </a:bodyPr>
          <a:p>
            <a:pPr algn="just">
              <a:lnSpc>
                <a:spcPct val="120000"/>
              </a:lnSpc>
            </a:pPr>
            <a:endParaRPr lang="zh-CN" altLang="en-US" sz="2600" b="0" dirty="0">
              <a:solidFill>
                <a:schemeClr val="tx1"/>
              </a:solidFill>
              <a:effectLst/>
              <a:latin typeface="楷体" panose="02010609060101010101" charset="-122"/>
              <a:ea typeface="楷体" panose="02010609060101010101" charset="-122"/>
            </a:endParaRPr>
          </a:p>
          <a:p>
            <a:pPr algn="just">
              <a:lnSpc>
                <a:spcPct val="120000"/>
              </a:lnSpc>
            </a:pPr>
            <a:r>
              <a:rPr lang="zh-CN" altLang="en-US" sz="2600" b="0" dirty="0">
                <a:solidFill>
                  <a:schemeClr val="tx1"/>
                </a:solidFill>
                <a:effectLst/>
                <a:latin typeface="楷体" panose="02010609060101010101" charset="-122"/>
                <a:ea typeface="楷体" panose="02010609060101010101" charset="-122"/>
              </a:rPr>
              <a:t>其次,以一位从事体育锻炼并以此为业的人的事情为例，说明人应该听从内行的意见，而不是一般人的意见。作者在这里点明了“道义”的理念。</a:t>
            </a:r>
            <a:endParaRPr lang="zh-CN" altLang="en-US" sz="2600" b="0" dirty="0">
              <a:solidFill>
                <a:schemeClr val="tx1"/>
              </a:solidFill>
              <a:effectLst/>
              <a:latin typeface="楷体" panose="02010609060101010101" charset="-122"/>
              <a:ea typeface="楷体" panose="02010609060101010101" charset="-122"/>
            </a:endParaRPr>
          </a:p>
          <a:p>
            <a:pPr algn="just">
              <a:lnSpc>
                <a:spcPct val="120000"/>
              </a:lnSpc>
            </a:pPr>
            <a:r>
              <a:rPr lang="zh-CN" altLang="en-US" sz="2600" b="0" dirty="0">
                <a:solidFill>
                  <a:schemeClr val="tx1"/>
                </a:solidFill>
                <a:effectLst/>
                <a:latin typeface="楷体" panose="02010609060101010101" charset="-122"/>
                <a:ea typeface="楷体" panose="02010609060101010101" charset="-122"/>
              </a:rPr>
              <a:t>最后,苏格拉底以商量的口吻对格黎东说:“我试图未得雅典人同意释放便离开此地是不是正当。”苏格拉底委婉含蓄地表明了自己的观点:我们是深受道理约束的，一定要慎重考虑我们行事是否正当，无论如何不能做不正当的事。这一部分表明了“道理”“正当”的观点。</a:t>
            </a:r>
            <a:endParaRPr lang="zh-CN" altLang="en-US" sz="2600" b="0" dirty="0">
              <a:solidFill>
                <a:schemeClr val="tx1"/>
              </a:solidFill>
              <a:effectLst/>
              <a:latin typeface="楷体" panose="02010609060101010101" charset="-122"/>
              <a:ea typeface="楷体" panose="02010609060101010101"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821305" y="257873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作业布置</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custDataLst>
              <p:tags r:id="rId1"/>
            </p:custDataLst>
          </p:nvPr>
        </p:nvSpPr>
        <p:spPr>
          <a:xfrm>
            <a:off x="576042" y="1638457"/>
            <a:ext cx="8552359" cy="2306955"/>
          </a:xfrm>
          <a:prstGeom prst="rect">
            <a:avLst/>
          </a:prstGeom>
          <a:noFill/>
          <a:ln w="9525">
            <a:noFill/>
          </a:ln>
        </p:spPr>
        <p:txBody>
          <a:bodyPr wrap="square" anchor="t" anchorCtr="0">
            <a:spAutoFit/>
          </a:bodyPr>
          <a:p>
            <a:pPr algn="just">
              <a:lnSpc>
                <a:spcPct val="150000"/>
              </a:lnSpc>
            </a:pPr>
            <a:r>
              <a:rPr sz="32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苏格拉底从“正道”“道义”“道理”“正当”等方面论述坚守的“正义”理念。请你从这四点中任选一点，运用逻辑思维论证你的观点。</a:t>
            </a:r>
            <a:endParaRPr sz="32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367790" y="53975"/>
            <a:ext cx="6644640" cy="2084070"/>
          </a:xfrm>
          <a:prstGeom prst="rect">
            <a:avLst/>
          </a:prstGeom>
          <a:noFill/>
        </p:spPr>
        <p:txBody>
          <a:bodyPr wrap="square" rtlCol="0">
            <a:spAutoFit/>
          </a:bodyPr>
          <a:p>
            <a:pPr lvl="2" algn="ctr">
              <a:lnSpc>
                <a:spcPct val="90000"/>
              </a:lnSpc>
            </a:pPr>
            <a:endParaRPr lang="zh-CN" altLang="en-US" sz="4800"/>
          </a:p>
          <a:p>
            <a:pPr lvl="2" algn="ctr">
              <a:lnSpc>
                <a:spcPct val="90000"/>
              </a:lnSpc>
            </a:pPr>
            <a:endParaRPr lang="zh-CN" altLang="en-US" sz="4800"/>
          </a:p>
          <a:p>
            <a:pPr lvl="2" algn="ctr">
              <a:lnSpc>
                <a:spcPct val="90000"/>
              </a:lnSpc>
            </a:pPr>
            <a:r>
              <a:rPr lang="zh-CN" altLang="en-US" sz="4800"/>
              <a:t>教学重难点</a:t>
            </a:r>
            <a:endParaRPr lang="zh-CN" altLang="en-US" sz="4800"/>
          </a:p>
        </p:txBody>
      </p:sp>
      <p:sp>
        <p:nvSpPr>
          <p:cNvPr id="21" name="文本框 20"/>
          <p:cNvSpPr txBox="1"/>
          <p:nvPr/>
        </p:nvSpPr>
        <p:spPr>
          <a:xfrm>
            <a:off x="325120" y="2790190"/>
            <a:ext cx="9430385" cy="1814830"/>
          </a:xfrm>
          <a:prstGeom prst="rect">
            <a:avLst/>
          </a:prstGeom>
          <a:noFill/>
        </p:spPr>
        <p:txBody>
          <a:bodyPr wrap="square" rtlCol="0" anchor="t">
            <a:spAutoFit/>
          </a:bodyPr>
          <a:p>
            <a:pPr algn="l">
              <a:lnSpc>
                <a:spcPct val="100000"/>
              </a:lnSpc>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熟读课文,理解苏格拉底所坚守的“正义”的理念。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学习苏格拉底的劝说艺术，培养学生思维的缜密性，提高学生准确、严密、清晰地表达自己的思想的能力。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文本框 2"/>
          <p:cNvSpPr txBox="1"/>
          <p:nvPr/>
        </p:nvSpPr>
        <p:spPr>
          <a:xfrm>
            <a:off x="5184140" y="1998345"/>
            <a:ext cx="4547235" cy="1014730"/>
          </a:xfrm>
          <a:prstGeom prst="rect">
            <a:avLst/>
          </a:prstGeom>
          <a:noFill/>
        </p:spPr>
        <p:txBody>
          <a:bodyPr wrap="square" rtlCol="0">
            <a:spAutoFit/>
          </a:bodyPr>
          <a:p>
            <a:pPr algn="dist"/>
            <a:r>
              <a:rPr lang="zh-CN" altLang="en-US" sz="6000">
                <a:latin typeface="楷体" panose="02010609060101010101" charset="-122"/>
                <a:ea typeface="楷体" panose="02010609060101010101" charset="-122"/>
              </a:rPr>
              <a:t>基础知识</a:t>
            </a:r>
            <a:endParaRPr lang="zh-CN" altLang="en-US" sz="6000">
              <a:latin typeface="楷体" panose="02010609060101010101" charset="-122"/>
              <a:ea typeface="楷体" panose="0201060906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727835" y="162560"/>
            <a:ext cx="6644640" cy="755650"/>
          </a:xfrm>
          <a:prstGeom prst="rect">
            <a:avLst/>
          </a:prstGeom>
          <a:noFill/>
        </p:spPr>
        <p:txBody>
          <a:bodyPr wrap="square" rtlCol="0">
            <a:spAutoFit/>
          </a:bodyPr>
          <a:p>
            <a:pPr lvl="2" algn="ctr">
              <a:lnSpc>
                <a:spcPct val="90000"/>
              </a:lnSpc>
            </a:pPr>
            <a:r>
              <a:rPr lang="zh-CN" altLang="en-US" sz="4800"/>
              <a:t>作者介绍</a:t>
            </a:r>
            <a:endParaRPr lang="zh-CN" altLang="en-US" sz="4800"/>
          </a:p>
        </p:txBody>
      </p:sp>
      <p:sp>
        <p:nvSpPr>
          <p:cNvPr id="21" name="文本框 20"/>
          <p:cNvSpPr txBox="1"/>
          <p:nvPr/>
        </p:nvSpPr>
        <p:spPr>
          <a:xfrm>
            <a:off x="431800" y="1061720"/>
            <a:ext cx="9430385" cy="5128895"/>
          </a:xfrm>
          <a:prstGeom prst="rect">
            <a:avLst/>
          </a:prstGeom>
          <a:noFill/>
        </p:spPr>
        <p:txBody>
          <a:bodyPr wrap="square" rtlCol="0" anchor="t">
            <a:spAutoFit/>
          </a:bodyPr>
          <a:p>
            <a:pPr algn="l">
              <a:lnSpc>
                <a:spcPct val="130000"/>
              </a:lnSpc>
            </a:pPr>
            <a:r>
              <a:rPr lang="zh-CN" altLang="en-US" sz="2800">
                <a:latin typeface="宋体" panose="02010600030101010101" pitchFamily="2" charset="-122"/>
                <a:ea typeface="宋体" panose="02010600030101010101" pitchFamily="2" charset="-122"/>
                <a:cs typeface="宋体" panose="02010600030101010101" pitchFamily="2" charset="-122"/>
              </a:rPr>
              <a:t>柏拉图(前427前347),古希腊哲学家,与他的老师苏格拉底、学生亚里士多德并称为古希腊“三哲”。柏拉图才思敏捷,研究广泛，著述颇丰。柏拉图的主要哲学思想都是通过对话的形式记载下来的。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800">
                <a:latin typeface="宋体" panose="02010600030101010101" pitchFamily="2" charset="-122"/>
                <a:ea typeface="宋体" panose="02010600030101010101" pitchFamily="2" charset="-122"/>
                <a:cs typeface="宋体" panose="02010600030101010101" pitchFamily="2" charset="-122"/>
              </a:rPr>
              <a:t>主要作品:《申辩篇》《会饮篇》《理想国》《智者篇》《大希庇阿斯篇》等。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800">
                <a:latin typeface="宋体" panose="02010600030101010101" pitchFamily="2" charset="-122"/>
                <a:ea typeface="宋体" panose="02010600030101010101" pitchFamily="2" charset="-122"/>
                <a:cs typeface="宋体" panose="02010600030101010101" pitchFamily="2" charset="-122"/>
              </a:rPr>
              <a:t>苏格拉底(前469-前399),古希腊哲学家，同柏拉图、亚里士多德共同奠定西方文化的哲学基础，对后世的哲学发展影响巨大。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727835" y="162560"/>
            <a:ext cx="6644640" cy="755650"/>
          </a:xfrm>
          <a:prstGeom prst="rect">
            <a:avLst/>
          </a:prstGeom>
          <a:noFill/>
        </p:spPr>
        <p:txBody>
          <a:bodyPr wrap="square" rtlCol="0">
            <a:spAutoFit/>
          </a:bodyPr>
          <a:p>
            <a:pPr lvl="2" algn="ctr">
              <a:lnSpc>
                <a:spcPct val="90000"/>
              </a:lnSpc>
            </a:pPr>
            <a:r>
              <a:rPr lang="zh-CN" altLang="en-US" sz="4800"/>
              <a:t>背景介绍</a:t>
            </a:r>
            <a:endParaRPr lang="zh-CN" altLang="en-US" sz="4800"/>
          </a:p>
        </p:txBody>
      </p:sp>
      <p:sp>
        <p:nvSpPr>
          <p:cNvPr id="21" name="文本框 20"/>
          <p:cNvSpPr txBox="1"/>
          <p:nvPr/>
        </p:nvSpPr>
        <p:spPr>
          <a:xfrm>
            <a:off x="431800" y="918210"/>
            <a:ext cx="9430385" cy="5367020"/>
          </a:xfrm>
          <a:prstGeom prst="rect">
            <a:avLst/>
          </a:prstGeom>
          <a:noFill/>
        </p:spPr>
        <p:txBody>
          <a:bodyPr wrap="square" rtlCol="0" anchor="t">
            <a:spAutoFit/>
          </a:bodyPr>
          <a:p>
            <a:pPr algn="l">
              <a:lnSpc>
                <a:spcPct val="120000"/>
              </a:lnSpc>
            </a:pPr>
            <a:r>
              <a:rPr lang="zh-CN" altLang="en-US" sz="2600">
                <a:latin typeface="宋体" panose="02010600030101010101" pitchFamily="2" charset="-122"/>
                <a:ea typeface="宋体" panose="02010600030101010101" pitchFamily="2" charset="-122"/>
                <a:cs typeface="宋体" panose="02010600030101010101" pitchFamily="2" charset="-122"/>
              </a:rPr>
              <a:t>苏格拉底是古希腊伟大的哲学家。公元前399年，被雅典法庭判处死刑。判决执行前夕,格黎东潜入监狱,提出三个理由劝解苏格拉底逃跑。第一,作为苏格拉底的朋友，他们不用花多少钱就能救其出狱,在这种情况下，即使苏格拉底是自己甘愿服从法律,但在不知情的外人看来,大多数人都会认为是他的朋友未尽心尽力解救他;第二,即使离开雅典,还有很多地方、很多朋友会欢迎苏格拉底的到来;第三,甘愿服刑的做法不仅伤害了朋友,满足了仇人,还遗弃了子女,未能尽到为人父母的责任。然而苏格拉底不赞同逃跑,选择了慷慨赴死。本文选取了苏格拉底长篇论述的序幕和铺垫部分,苏格拉底坚守“正义”,用一系列唯正义是从的道德信念，说服格黎东放弃劝说自己越狱的努力。</a:t>
            </a:r>
            <a:endParaRPr lang="zh-CN" altLang="en-US" sz="2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718310" y="485775"/>
            <a:ext cx="6644640" cy="755650"/>
          </a:xfrm>
          <a:prstGeom prst="rect">
            <a:avLst/>
          </a:prstGeom>
          <a:noFill/>
        </p:spPr>
        <p:txBody>
          <a:bodyPr wrap="square" rtlCol="0">
            <a:spAutoFit/>
          </a:bodyPr>
          <a:p>
            <a:pPr lvl="2" algn="ctr">
              <a:lnSpc>
                <a:spcPct val="90000"/>
              </a:lnSpc>
            </a:pPr>
            <a:r>
              <a:rPr lang="zh-CN" altLang="en-US" sz="4800"/>
              <a:t>文题解读</a:t>
            </a:r>
            <a:endParaRPr lang="zh-CN" altLang="en-US" sz="4800"/>
          </a:p>
        </p:txBody>
      </p:sp>
      <p:sp>
        <p:nvSpPr>
          <p:cNvPr id="21" name="文本框 20"/>
          <p:cNvSpPr txBox="1"/>
          <p:nvPr/>
        </p:nvSpPr>
        <p:spPr>
          <a:xfrm>
            <a:off x="503555" y="1350010"/>
            <a:ext cx="9430385" cy="2934335"/>
          </a:xfrm>
          <a:prstGeom prst="rect">
            <a:avLst/>
          </a:prstGeom>
          <a:noFill/>
        </p:spPr>
        <p:txBody>
          <a:bodyPr wrap="square" rtlCol="0" anchor="t">
            <a:spAutoFit/>
          </a:bodyPr>
          <a:p>
            <a:pPr algn="l">
              <a:lnSpc>
                <a:spcPct val="110000"/>
              </a:lnSpc>
            </a:pPr>
            <a:r>
              <a:rPr lang="zh-CN" altLang="en-US" sz="2800">
                <a:latin typeface="宋体" panose="02010600030101010101" pitchFamily="2" charset="-122"/>
                <a:ea typeface="宋体" panose="02010600030101010101" pitchFamily="2" charset="-122"/>
                <a:cs typeface="宋体" panose="02010600030101010101" pitchFamily="2" charset="-122"/>
              </a:rPr>
              <a:t>正义是一个相对的概念，不同的社会、不同的阶级有不同的正义观。衡量正义的客观标准是这种正义的观点、行为、思想是否促进社会进步,是否符合社会发展的规律，是否满足社会中绝大多数人最大利益的需要。苏格拉底心中的正义是“正道”“道义”“道理”“正当”等一系列理念的总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718310" y="485775"/>
            <a:ext cx="6644640" cy="755650"/>
          </a:xfrm>
          <a:prstGeom prst="rect">
            <a:avLst/>
          </a:prstGeom>
          <a:noFill/>
        </p:spPr>
        <p:txBody>
          <a:bodyPr wrap="square" rtlCol="0">
            <a:spAutoFit/>
          </a:bodyPr>
          <a:p>
            <a:pPr lvl="2" algn="ctr">
              <a:lnSpc>
                <a:spcPct val="90000"/>
              </a:lnSpc>
            </a:pPr>
            <a:r>
              <a:rPr lang="zh-CN" altLang="en-US" sz="4800"/>
              <a:t>文学常识：对话体</a:t>
            </a:r>
            <a:endParaRPr lang="zh-CN" altLang="en-US" sz="4800"/>
          </a:p>
        </p:txBody>
      </p:sp>
      <p:sp>
        <p:nvSpPr>
          <p:cNvPr id="21" name="文本框 20"/>
          <p:cNvSpPr txBox="1"/>
          <p:nvPr/>
        </p:nvSpPr>
        <p:spPr>
          <a:xfrm>
            <a:off x="503555" y="1350010"/>
            <a:ext cx="9430385" cy="2934335"/>
          </a:xfrm>
          <a:prstGeom prst="rect">
            <a:avLst/>
          </a:prstGeom>
          <a:noFill/>
        </p:spPr>
        <p:txBody>
          <a:bodyPr wrap="square" rtlCol="0" anchor="t">
            <a:spAutoFit/>
          </a:bodyPr>
          <a:p>
            <a:pPr algn="l">
              <a:lnSpc>
                <a:spcPct val="110000"/>
              </a:lnSpc>
            </a:pPr>
            <a:r>
              <a:rPr lang="zh-CN" altLang="en-US" sz="2800">
                <a:latin typeface="宋体" panose="02010600030101010101" pitchFamily="2" charset="-122"/>
                <a:ea typeface="宋体" panose="02010600030101010101" pitchFamily="2" charset="-122"/>
                <a:cs typeface="宋体" panose="02010600030101010101" pitchFamily="2" charset="-122"/>
              </a:rPr>
              <a:t>以人物对话为基本结构方式和表现形式而写成的一种类型。主要是在作品人物之间的对话中叙述事件、展开情节、交代环境和刻画人物性格。对话的内容可以是对话人亲身经历的叙述和感受心理的自白，也可以是转述别人的生活见闻,可以两人对话,也可以是多人从不同角度对同一事件的叙述和评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tags/tag1.xml><?xml version="1.0" encoding="utf-8"?>
<p:tagLst xmlns:p="http://schemas.openxmlformats.org/presentationml/2006/main">
  <p:tag name="AS_UNIQUEID" val="414"/>
</p:tagLst>
</file>

<file path=ppt/tags/tag10.xml><?xml version="1.0" encoding="utf-8"?>
<p:tagLst xmlns:p="http://schemas.openxmlformats.org/presentationml/2006/main">
  <p:tag name="AS_UNIQUEID" val="414"/>
</p:tagLst>
</file>

<file path=ppt/tags/tag11.xml><?xml version="1.0" encoding="utf-8"?>
<p:tagLst xmlns:p="http://schemas.openxmlformats.org/presentationml/2006/main">
  <p:tag name="AS_UNIQUEID" val="414"/>
</p:tagLst>
</file>

<file path=ppt/tags/tag12.xml><?xml version="1.0" encoding="utf-8"?>
<p:tagLst xmlns:p="http://schemas.openxmlformats.org/presentationml/2006/main">
  <p:tag name="AS_UNIQUEID" val="414"/>
</p:tagLst>
</file>

<file path=ppt/tags/tag13.xml><?xml version="1.0" encoding="utf-8"?>
<p:tagLst xmlns:p="http://schemas.openxmlformats.org/presentationml/2006/main">
  <p:tag name="AS_UNIQUEID" val="414"/>
</p:tagLst>
</file>

<file path=ppt/tags/tag2.xml><?xml version="1.0" encoding="utf-8"?>
<p:tagLst xmlns:p="http://schemas.openxmlformats.org/presentationml/2006/main">
  <p:tag name="AS_UNIQUEID" val="414"/>
</p:tagLst>
</file>

<file path=ppt/tags/tag3.xml><?xml version="1.0" encoding="utf-8"?>
<p:tagLst xmlns:p="http://schemas.openxmlformats.org/presentationml/2006/main">
  <p:tag name="AS_UNIQUEID" val="414"/>
</p:tagLst>
</file>

<file path=ppt/tags/tag4.xml><?xml version="1.0" encoding="utf-8"?>
<p:tagLst xmlns:p="http://schemas.openxmlformats.org/presentationml/2006/main">
  <p:tag name="AS_UNIQUEID" val="414"/>
</p:tagLst>
</file>

<file path=ppt/tags/tag5.xml><?xml version="1.0" encoding="utf-8"?>
<p:tagLst xmlns:p="http://schemas.openxmlformats.org/presentationml/2006/main">
  <p:tag name="AS_UNIQUEID" val="414"/>
</p:tagLst>
</file>

<file path=ppt/tags/tag6.xml><?xml version="1.0" encoding="utf-8"?>
<p:tagLst xmlns:p="http://schemas.openxmlformats.org/presentationml/2006/main">
  <p:tag name="AS_UNIQUEID" val="414"/>
</p:tagLst>
</file>

<file path=ppt/tags/tag7.xml><?xml version="1.0" encoding="utf-8"?>
<p:tagLst xmlns:p="http://schemas.openxmlformats.org/presentationml/2006/main">
  <p:tag name="AS_UNIQUEID" val="414"/>
</p:tagLst>
</file>

<file path=ppt/tags/tag8.xml><?xml version="1.0" encoding="utf-8"?>
<p:tagLst xmlns:p="http://schemas.openxmlformats.org/presentationml/2006/main">
  <p:tag name="AS_UNIQUEID" val="414"/>
</p:tagLst>
</file>

<file path=ppt/tags/tag9.xml><?xml version="1.0" encoding="utf-8"?>
<p:tagLst xmlns:p="http://schemas.openxmlformats.org/presentationml/2006/main">
  <p:tag name="AS_UNIQUEID" val="414"/>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自定义设计方案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3611</Words>
  <Application>WPS 演示</Application>
  <PresentationFormat>自定义</PresentationFormat>
  <Paragraphs>125</Paragraphs>
  <Slides>37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37</vt:i4>
      </vt:variant>
    </vt:vector>
  </HeadingPairs>
  <TitlesOfParts>
    <vt:vector size="49" baseType="lpstr">
      <vt:lpstr>Arial</vt:lpstr>
      <vt:lpstr>宋体</vt:lpstr>
      <vt:lpstr>Wingdings</vt:lpstr>
      <vt:lpstr>方正华隶_GBK</vt:lpstr>
      <vt:lpstr>隶书</vt:lpstr>
      <vt:lpstr>Times New Roman</vt:lpstr>
      <vt:lpstr>黑体</vt:lpstr>
      <vt:lpstr>Calibri</vt:lpstr>
      <vt:lpstr>楷体</vt:lpstr>
      <vt:lpstr>微软雅黑</vt:lpstr>
      <vt:lpstr>Arial Unicode MS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惠通工作室</dc:creator>
  <cp:lastModifiedBy>Administrator</cp:lastModifiedBy>
  <cp:revision>715</cp:revision>
  <dcterms:created xsi:type="dcterms:W3CDTF">2014-03-12T03:20:00Z</dcterms:created>
  <dcterms:modified xsi:type="dcterms:W3CDTF">2022-09-28T01:19:55Z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2052-11.8.6.8810</vt:lpwstr>
  </property>
  <property fmtid="{D5CDD505-2E9C-101B-9397-08002B2CF9AE}" pid="3" name="ICV">
    <vt:lpwstr>5954AFDDD5AB4C60BB8A85E0E713E496</vt:lpwstr>
  </property>
</Properties>
</file>