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7" r:id="rId3"/>
    <p:sldId id="293" r:id="rId4"/>
    <p:sldId id="296" r:id="rId5"/>
    <p:sldId id="297" r:id="rId6"/>
    <p:sldId id="294" r:id="rId7"/>
    <p:sldId id="302" r:id="rId8"/>
    <p:sldId id="300" r:id="rId9"/>
    <p:sldId id="257" r:id="rId10"/>
    <p:sldId id="290" r:id="rId11"/>
    <p:sldId id="291" r:id="rId12"/>
    <p:sldId id="289" r:id="rId14"/>
    <p:sldId id="286" r:id="rId15"/>
    <p:sldId id="301" r:id="rId16"/>
    <p:sldId id="303" r:id="rId17"/>
    <p:sldId id="304" r:id="rId18"/>
    <p:sldId id="305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5EB"/>
    <a:srgbClr val="03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022600" y="3397250"/>
            <a:ext cx="63373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 rot="5400000">
            <a:off x="5218907" y="1158081"/>
            <a:ext cx="1631950" cy="2303463"/>
            <a:chOff x="4655841" y="2780928"/>
            <a:chExt cx="2592289" cy="2592288"/>
          </a:xfrm>
        </p:grpSpPr>
        <p:sp>
          <p:nvSpPr>
            <p:cNvPr id="10" name="六边形 9"/>
            <p:cNvSpPr/>
            <p:nvPr/>
          </p:nvSpPr>
          <p:spPr>
            <a:xfrm>
              <a:off x="4655841" y="2780928"/>
              <a:ext cx="2592289" cy="2592288"/>
            </a:xfrm>
            <a:prstGeom prst="hexagon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655842" y="2779143"/>
              <a:ext cx="1296144" cy="129703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03914" y="4077966"/>
              <a:ext cx="1296144" cy="1295251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5951986" y="2779143"/>
              <a:ext cx="1296144" cy="129703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79950" y="1355725"/>
            <a:ext cx="27109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 smtClean="0">
                <a:solidFill>
                  <a:schemeClr val="bg1"/>
                </a:solidFill>
                <a:latin typeface="Microsoft Yi Baiti" panose="03000500000000000000" pitchFamily="66" charset="0"/>
              </a:rPr>
              <a:t>2017</a:t>
            </a:r>
            <a:endParaRPr lang="zh-CN" altLang="en-US" sz="9600" dirty="0">
              <a:solidFill>
                <a:schemeClr val="bg1"/>
              </a:solidFill>
              <a:latin typeface="Microsoft Yi Baiti" panose="03000500000000000000" pitchFamily="66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022600" y="3286540"/>
            <a:ext cx="6337300" cy="9707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22600" y="4307303"/>
            <a:ext cx="6337300" cy="1209929"/>
          </a:xfrm>
        </p:spPr>
        <p:txBody>
          <a:bodyPr/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CFD72-6D26-4836-969E-46CD1AF5F3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BD898-D697-4A27-AE2D-56B524E116C6}" type="slidenum">
              <a:rPr lang="zh-CN" altLang="en-US"/>
            </a:fld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022600" y="4146550"/>
            <a:ext cx="63373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29067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734D2-BC90-42D9-925A-DE104F5F902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44FFD-752B-47AC-AC36-5CBD7B7EAF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8892D-ED90-46B3-ACC0-EB611F9AADD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8F742-3241-4EF1-B7D0-C5EA0BD846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7C671-0D77-4774-A735-859221E5692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30BD8-D0B1-4D6E-B066-6244872E33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72816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08919"/>
            <a:ext cx="5157787" cy="348074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72816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08919"/>
            <a:ext cx="5183188" cy="348074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C3D6C-B18B-4994-8B04-13B35FFD4CC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FD296-6298-4CBD-963E-9ADCF87479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022600" y="3397250"/>
            <a:ext cx="63373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022600" y="4146550"/>
            <a:ext cx="63373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 bwMode="auto">
          <a:xfrm rot="5400000">
            <a:off x="5218907" y="1158081"/>
            <a:ext cx="1631950" cy="2303463"/>
            <a:chOff x="4655841" y="2780928"/>
            <a:chExt cx="2592289" cy="2592288"/>
          </a:xfrm>
        </p:grpSpPr>
        <p:sp>
          <p:nvSpPr>
            <p:cNvPr id="9" name="六边形 8"/>
            <p:cNvSpPr/>
            <p:nvPr/>
          </p:nvSpPr>
          <p:spPr>
            <a:xfrm>
              <a:off x="4655841" y="2780928"/>
              <a:ext cx="2592289" cy="2592288"/>
            </a:xfrm>
            <a:prstGeom prst="hexagon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55842" y="2779143"/>
              <a:ext cx="1296144" cy="129703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5303914" y="4077966"/>
              <a:ext cx="1296144" cy="1295251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951986" y="2779143"/>
              <a:ext cx="1296144" cy="129703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79950" y="1355725"/>
            <a:ext cx="27109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 smtClean="0">
                <a:solidFill>
                  <a:schemeClr val="bg1"/>
                </a:solidFill>
                <a:latin typeface="Microsoft Yi Baiti" panose="03000500000000000000" pitchFamily="66" charset="0"/>
              </a:rPr>
              <a:t>2017</a:t>
            </a:r>
            <a:endParaRPr lang="zh-CN" altLang="en-US" sz="9600" dirty="0">
              <a:solidFill>
                <a:schemeClr val="bg1"/>
              </a:solidFill>
              <a:latin typeface="Microsoft Yi Baiti" panose="03000500000000000000" pitchFamily="66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3263900"/>
            <a:ext cx="6337300" cy="101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A7ECC-D101-4688-AB4C-5C4F552FEE1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3D86D-2A70-4E82-A6C0-66DB256377BB}" type="slidenum">
              <a:rPr lang="zh-CN" altLang="en-US"/>
            </a:fld>
            <a:endParaRPr lang="zh-CN" altLang="en-US"/>
          </a:p>
        </p:txBody>
      </p:sp>
      <p:sp>
        <p:nvSpPr>
          <p:cNvPr id="15" name="内容占位符 14"/>
          <p:cNvSpPr>
            <a:spLocks noGrp="1"/>
          </p:cNvSpPr>
          <p:nvPr>
            <p:ph sz="quarter" idx="13" hasCustomPrompt="1"/>
          </p:nvPr>
        </p:nvSpPr>
        <p:spPr>
          <a:xfrm>
            <a:off x="3022600" y="4365526"/>
            <a:ext cx="6337300" cy="970061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DB3CF-3853-424D-9309-D1832F2409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A3C42-4C1E-420B-A732-6CC268A075F9}" type="slidenum">
              <a:rPr lang="zh-CN" altLang="en-US"/>
            </a:fld>
            <a:endParaRPr lang="zh-CN" altLang="en-US"/>
          </a:p>
        </p:txBody>
      </p:sp>
      <p:grpSp>
        <p:nvGrpSpPr>
          <p:cNvPr id="5" name="组合 4"/>
          <p:cNvGrpSpPr/>
          <p:nvPr/>
        </p:nvGrpSpPr>
        <p:grpSpPr bwMode="auto">
          <a:xfrm rot="-5400000">
            <a:off x="318294" y="108744"/>
            <a:ext cx="431800" cy="611188"/>
            <a:chOff x="4655841" y="2780926"/>
            <a:chExt cx="2592292" cy="2592290"/>
          </a:xfrm>
        </p:grpSpPr>
        <p:sp>
          <p:nvSpPr>
            <p:cNvPr id="6" name="六边形 5"/>
            <p:cNvSpPr/>
            <p:nvPr/>
          </p:nvSpPr>
          <p:spPr>
            <a:xfrm>
              <a:off x="4655841" y="2780926"/>
              <a:ext cx="2592292" cy="2592290"/>
            </a:xfrm>
            <a:prstGeom prst="hexagon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4655841" y="2780926"/>
              <a:ext cx="1296146" cy="1299513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5303914" y="4080439"/>
              <a:ext cx="1296146" cy="129277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5951987" y="2780926"/>
              <a:ext cx="1296146" cy="1299513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29370" y="365125"/>
            <a:ext cx="132442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9879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60340F-F146-4626-B00C-1BEA502468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FC8500-DF2D-44A9-AA5A-D67BB831319E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509af6c4a7578ad3817094fb209f1dc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3725" y="337820"/>
            <a:ext cx="5505450" cy="6182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14815" y="1494790"/>
            <a:ext cx="117792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孔乙己</a:t>
            </a:r>
            <a:endParaRPr lang="zh-CN" altLang="en-US" sz="9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8485" y="495300"/>
            <a:ext cx="11035665" cy="6202045"/>
          </a:xfrm>
        </p:spPr>
        <p:txBody>
          <a:bodyPr/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到鲁镇五年 春天阿毛被狼衔去。秋天到鲁镇。年底祭祀时很闲。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到鲁镇六年 祝福时柳妈建议她捐门槛。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到鲁镇七年 秋天捐门槛。冬天祭祀，仍不能拿酒杯和筷子。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到鲁镇八年 头发花白，记忆尤其坏。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到鲁镇九年 被赶出鲁四老爷家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沦为乞丐</a:t>
            </a:r>
            <a:r>
              <a:rPr lang="zh-CN" altLang="en-US" sz="4400">
                <a:sym typeface="+mn-ea"/>
              </a:rPr>
              <a:t>。</a:t>
            </a:r>
            <a:endParaRPr lang="zh-CN" altLang="en-US" sz="4400">
              <a:solidFill>
                <a:schemeClr val="bg1"/>
              </a:solidFill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到鲁镇十三年 问我三个问题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死亡 。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" y="-93345"/>
            <a:ext cx="10515600" cy="1325563"/>
          </a:xfrm>
        </p:spPr>
        <p:txBody>
          <a:bodyPr/>
          <a:p>
            <a:r>
              <a:rPr lang="en-US" altLang="zh-CN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、死者档案</a:t>
            </a:r>
            <a:endParaRPr lang="zh-CN" altLang="en-US" sz="4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54710" y="1019810"/>
          <a:ext cx="10206990" cy="2957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4845"/>
                <a:gridCol w="2757805"/>
                <a:gridCol w="2756535"/>
                <a:gridCol w="2757805"/>
              </a:tblGrid>
              <a:tr h="58293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初来鲁镇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再来鲁镇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临死之前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年龄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27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服饰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面貌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592513" y="3886200"/>
            <a:ext cx="5080000" cy="426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2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854710" y="3977005"/>
          <a:ext cx="10207625" cy="2378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5480"/>
                <a:gridCol w="2757805"/>
                <a:gridCol w="2756535"/>
                <a:gridCol w="2757805"/>
              </a:tblGrid>
              <a:tr h="59499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眼睛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8371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命运变化</a:t>
                      </a: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889885" y="1553210"/>
            <a:ext cx="22148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二十六七岁</a:t>
            </a:r>
            <a:endParaRPr lang="zh-CN" altLang="en-US" sz="32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4030" y="1553210"/>
            <a:ext cx="22148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三十一二岁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519795" y="1553210"/>
            <a:ext cx="22783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四十岁上下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2834005" y="2071370"/>
            <a:ext cx="25908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白头绳 乌裙 月白背心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5513070" y="2086610"/>
            <a:ext cx="301371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白头绳 乌裙 月白背心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8356600" y="2056130"/>
            <a:ext cx="260413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手拄竹竿 手提竹篮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2806065" y="3001010"/>
            <a:ext cx="26466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脸色青黄 面颊红红的</a:t>
            </a:r>
            <a:endParaRPr lang="zh-CN" altLang="en-US" sz="32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3400" y="3001010"/>
            <a:ext cx="27432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脸色青黄 失去血色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8336915" y="2976880"/>
            <a:ext cx="301307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头发全白脸黄中带黑</a:t>
            </a:r>
            <a:endParaRPr lang="zh-CN" altLang="en-US" sz="3200"/>
          </a:p>
        </p:txBody>
      </p:sp>
      <p:sp>
        <p:nvSpPr>
          <p:cNvPr id="17" name="文本框 16"/>
          <p:cNvSpPr txBox="1"/>
          <p:nvPr/>
        </p:nvSpPr>
        <p:spPr>
          <a:xfrm>
            <a:off x="3012440" y="3937000"/>
            <a:ext cx="2202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顺着眼</a:t>
            </a:r>
            <a:endParaRPr lang="zh-CN" altLang="en-US" sz="3200"/>
          </a:p>
        </p:txBody>
      </p:sp>
      <p:sp>
        <p:nvSpPr>
          <p:cNvPr id="18" name="文本框 17"/>
          <p:cNvSpPr txBox="1"/>
          <p:nvPr/>
        </p:nvSpPr>
        <p:spPr>
          <a:xfrm>
            <a:off x="5674360" y="3985895"/>
            <a:ext cx="16979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顺着眼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8362950" y="3977005"/>
            <a:ext cx="14020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间一轮</a:t>
            </a:r>
            <a:endParaRPr lang="zh-CN" altLang="en-US" sz="3200"/>
          </a:p>
        </p:txBody>
      </p:sp>
      <p:sp>
        <p:nvSpPr>
          <p:cNvPr id="20" name="文本框 19"/>
          <p:cNvSpPr txBox="1"/>
          <p:nvPr/>
        </p:nvSpPr>
        <p:spPr>
          <a:xfrm>
            <a:off x="2921000" y="4765675"/>
            <a:ext cx="20345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立春之日丈夫死去</a:t>
            </a:r>
            <a:endParaRPr lang="zh-CN" altLang="en-US" sz="3200"/>
          </a:p>
        </p:txBody>
      </p:sp>
      <p:sp>
        <p:nvSpPr>
          <p:cNvPr id="21" name="文本框 20"/>
          <p:cNvSpPr txBox="1"/>
          <p:nvPr/>
        </p:nvSpPr>
        <p:spPr>
          <a:xfrm>
            <a:off x="5654040" y="4565015"/>
            <a:ext cx="266128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开春之时 暮春时节逼迫改嫁 痛失爱子</a:t>
            </a:r>
            <a:endParaRPr lang="zh-CN" altLang="en-US" sz="3200"/>
          </a:p>
        </p:txBody>
      </p:sp>
      <p:sp>
        <p:nvSpPr>
          <p:cNvPr id="22" name="文本框 21"/>
          <p:cNvSpPr txBox="1"/>
          <p:nvPr/>
        </p:nvSpPr>
        <p:spPr>
          <a:xfrm>
            <a:off x="8315325" y="4765675"/>
            <a:ext cx="27457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迎春时节命归黄泉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10" grpId="0"/>
      <p:bldP spid="14" grpId="0"/>
      <p:bldP spid="17" grpId="0"/>
      <p:bldP spid="20" grpId="0"/>
      <p:bldP spid="8" grpId="0"/>
      <p:bldP spid="11" grpId="0"/>
      <p:bldP spid="15" grpId="0"/>
      <p:bldP spid="18" grpId="0"/>
      <p:bldP spid="21" grpId="0"/>
      <p:bldP spid="9" grpId="0"/>
      <p:bldP spid="13" grpId="0"/>
      <p:bldP spid="16" grpId="0"/>
      <p:bldP spid="19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627380"/>
            <a:ext cx="11653520" cy="592582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到鲁镇以前 二十六七岁，在卫家山和祥林结婚。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到鲁镇元年 春天死了丈夫，年底（冬初）逃到鲁镇做工。祝福时很忙。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到鲁镇二年 春天改嫁。年底生阿毛。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到鲁镇三年 卫婆子说她交了好运。阿毛两岁。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到鲁镇四年 贺老六死。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到鲁镇五年 春天阿毛被狼衔去。秋天到鲁镇。年底祭祀时很闲。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到鲁镇六年 祝福时柳妈建议她捐门槛。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到鲁镇七年 秋天捐门槛。冬天祭祀，仍不能拿酒杯和筷子。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到鲁镇八年 头发花白，记忆尤其坏。 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到鲁镇九年 被赶出鲁四老爷家</a:t>
            </a:r>
            <a:r>
              <a:rPr lang="en-US" alt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沦为乞丐</a:t>
            </a:r>
            <a:r>
              <a:rPr lang="zh-CN" altLang="en-US" sz="2800">
                <a:solidFill>
                  <a:schemeClr val="bg1"/>
                </a:solidFill>
              </a:rPr>
              <a:t>。</a:t>
            </a:r>
            <a:endParaRPr lang="zh-CN" altLang="en-US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到鲁镇十三年 问我三个问题</a:t>
            </a:r>
            <a:r>
              <a:rPr lang="en-US" alt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死亡 。</a:t>
            </a:r>
            <a:r>
              <a:rPr lang="zh-CN" altLang="en-US" sz="2800">
                <a:solidFill>
                  <a:schemeClr val="bg1"/>
                </a:solidFill>
              </a:rPr>
              <a:t>  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670" y="1905"/>
            <a:ext cx="3230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祥林嫂年表：</a:t>
            </a:r>
            <a:endParaRPr lang="zh-CN" altLang="en-US" sz="40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欲知后事如何，且听下回分解！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1130" y="2122805"/>
            <a:ext cx="4019550" cy="2139950"/>
          </a:xfrm>
        </p:spPr>
        <p:txBody>
          <a:bodyPr/>
          <a:p>
            <a:pPr marL="0" indent="0" algn="ctr">
              <a:buNone/>
            </a:pPr>
            <a:r>
              <a:rPr lang="zh-CN" altLang="en-US" sz="15000">
                <a:latin typeface="楷体" panose="02010609060101010101" charset="-122"/>
                <a:ea typeface="楷体" panose="02010609060101010101" charset="-122"/>
              </a:rPr>
              <a:t>再见</a:t>
            </a:r>
            <a:endParaRPr lang="zh-CN" altLang="en-US" sz="15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3" grpId="2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知人   认识鲁迅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50680" y="1295400"/>
            <a:ext cx="1444625" cy="4605020"/>
          </a:xfrm>
        </p:spPr>
        <p:txBody>
          <a:bodyPr/>
          <a:p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少年闰土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内容占位符 3" descr="2014519163120319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6535" y="333375"/>
            <a:ext cx="7796530" cy="58566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t01a55b842069ae8c8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96440" y="193675"/>
            <a:ext cx="8420100" cy="5049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84700" y="5243195"/>
            <a:ext cx="376301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寿镜吾</a:t>
            </a:r>
            <a:endParaRPr lang="zh-CN" altLang="en-US" sz="8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t018375a8d4c04abc8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93570" y="283845"/>
            <a:ext cx="5332730" cy="6290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78495" y="1466850"/>
            <a:ext cx="1198880" cy="3749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阿</a:t>
            </a:r>
            <a:endParaRPr lang="zh-CN" altLang="en-US" sz="8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endParaRPr lang="en-US" altLang="zh-CN" sz="8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sz="8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t016c87bff8bad6595b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4255" y="263525"/>
            <a:ext cx="10143490" cy="60972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关于鲁迅的评价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96415"/>
            <a:ext cx="6172835" cy="4351655"/>
          </a:xfrm>
        </p:spPr>
        <p:txBody>
          <a:bodyPr/>
          <a:p>
            <a:pPr marL="0" indent="0">
              <a:buNone/>
            </a:pPr>
            <a:r>
              <a:rPr lang="zh-CN" altLang="en-US"/>
              <a:t>一、“中国文化革命的主将”，“不但是伟大的文学家，而且是伟大的思想家和伟大的革命家”。“向着敌人冲锋陷阵的最正确、最勇敢、最坚决、最忠实、最热忱的空前的民族英雄。”</a:t>
            </a:r>
            <a:r>
              <a:rPr lang="en-US" altLang="zh-CN"/>
              <a:t>——</a:t>
            </a:r>
            <a:r>
              <a:rPr lang="zh-CN" altLang="en-US">
                <a:sym typeface="+mn-ea"/>
              </a:rPr>
              <a:t>毛主席《新民主主义论》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二、</a:t>
            </a:r>
            <a:r>
              <a:rPr lang="zh-CN" altLang="en-US"/>
              <a:t>日本著名作家，诺贝尔文学奖获得者大江健三郎评价鲁迅：“二十世纪亚洲最伟大作家。”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C:\Users\Administrator\Desktop\201451916312031924.jpg201451916312031924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2065" y="0"/>
            <a:ext cx="12202160" cy="69640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77215" y="871855"/>
            <a:ext cx="10858500" cy="575183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12月23日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回到鲁镇，住在鲁四老爷家。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12月24日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午饭后，访朋友回来在河边见到祥林嫂，她问我三个问题。回来觉得心里不安。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12月25日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午饭后还是看朋友。鲁镇人都忙着准备“祝福”。傍晚，听到祥林嫂的死讯。晚饭后，回想祥林嫂的一生。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12月26日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五更被爆竹惊醒。天亮，离开鲁镇。 </a:t>
            </a: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215" y="-90805"/>
            <a:ext cx="2976880" cy="9626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1、 日记：</a:t>
            </a:r>
            <a:endParaRPr lang="zh-CN" altLang="en-US" sz="44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020" y="28575"/>
            <a:ext cx="10515600" cy="959485"/>
          </a:xfrm>
        </p:spPr>
        <p:txBody>
          <a:bodyPr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  <a:sym typeface="+mn-ea"/>
              </a:rPr>
              <a:t>祥林嫂年表：</a:t>
            </a:r>
            <a:endParaRPr lang="zh-CN" altLang="en-US" sz="4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765" y="1140460"/>
            <a:ext cx="10897870" cy="5417185"/>
          </a:xfrm>
        </p:spPr>
        <p:txBody>
          <a:bodyPr/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到鲁镇以前 二十六七岁，在卫家山和祥林结婚。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到鲁镇元年 春天死了丈夫，年底（冬初）逃到鲁镇做工。祝福时很忙。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到鲁镇二年 春天改嫁。年底生阿毛。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到鲁镇三年 卫婆子说她交了好运。阿毛两岁。 </a:t>
            </a:r>
            <a:endParaRPr lang="zh-CN" altLang="en-US" sz="4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到鲁镇四年 贺老六死。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1308"/>
</p:tagLst>
</file>

<file path=ppt/tags/tag10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7"/>
  <p:tag name="KSO_WM_UNIT_TYPE" val="f"/>
  <p:tag name="KSO_WM_UNIT_INDEX" val="1"/>
  <p:tag name="KSO_WM_UNIT_ID" val="custom160107_2*f*1"/>
  <p:tag name="KSO_WM_UNIT_CLEAR" val="1"/>
  <p:tag name="KSO_WM_UNIT_LAYERLEVEL" val="1"/>
  <p:tag name="KSO_WM_UNIT_VALUE" val="455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p="http://schemas.openxmlformats.org/presentationml/2006/main">
  <p:tag name="KSO_WM_TEMPLATE_CATEGORY" val="basetag"/>
  <p:tag name="KSO_WM_TEMPLATE_INDEX" val="20161308"/>
  <p:tag name="KSO_WM_TAG_VERSION" val="1.0"/>
  <p:tag name="KSO_WM_SLIDE_ID" val="custom160107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52*81"/>
  <p:tag name="KSO_WM_SLIDE_SIZE" val="855*400"/>
</p:tagLst>
</file>

<file path=ppt/tags/tag13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4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5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6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7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8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19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1308"/>
</p:tagLst>
</file>

<file path=ppt/tags/tag20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3.xml><?xml version="1.0" encoding="utf-8"?>
<p:tagLst xmlns:p="http://schemas.openxmlformats.org/presentationml/2006/main">
  <p:tag name="KSO_WM_TEMPLATE_CATEGORY" val="basetag"/>
  <p:tag name="KSO_WM_TEMPLATE_INDEX" val="20161308"/>
  <p:tag name="KSO_WM_TAG_VERSION" val="1.0"/>
  <p:tag name="KSO_WM_TEMPLATE_THUMBS_INDEX" val="1、2、4、5、8、10、13、16、18"/>
  <p:tag name="KSO_WM_BEAUTIFY_FLAG" val="#wm#"/>
</p:tagLst>
</file>

<file path=ppt/tags/tag4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5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6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7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8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ags/tag9.xml><?xml version="1.0" encoding="utf-8"?>
<p:tagLst xmlns:p="http://schemas.openxmlformats.org/presentationml/2006/main">
  <p:tag name="KSO_WM_BEAUTIFY_FLAG" val="#wm#"/>
  <p:tag name="KSO_WM_TEMPLATE_CATEGORY" val="basetag"/>
  <p:tag name="KSO_WM_TEMPLATE_INDEX" val="201613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WPS 演示</Application>
  <PresentationFormat>宽屏</PresentationFormat>
  <Paragraphs>115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Microsoft Yi Baiti</vt:lpstr>
      <vt:lpstr>楷体</vt:lpstr>
      <vt:lpstr>楷体_GB2312</vt:lpstr>
      <vt:lpstr>微软雅黑</vt:lpstr>
      <vt:lpstr>黑体</vt:lpstr>
      <vt:lpstr>PMingLiU</vt:lpstr>
      <vt:lpstr>Lucida Sans Unicode</vt:lpstr>
      <vt:lpstr>Comic Sans MS</vt:lpstr>
      <vt:lpstr>Office 主题</vt:lpstr>
      <vt:lpstr>PowerPoint 演示文稿</vt:lpstr>
      <vt:lpstr>少年闰土</vt:lpstr>
      <vt:lpstr>PowerPoint 演示文稿</vt:lpstr>
      <vt:lpstr>PowerPoint 演示文稿</vt:lpstr>
      <vt:lpstr>PowerPoint 演示文稿</vt:lpstr>
      <vt:lpstr>关于鲁迅的评价</vt:lpstr>
      <vt:lpstr>PowerPoint 演示文稿</vt:lpstr>
      <vt:lpstr>PowerPoint 演示文稿</vt:lpstr>
      <vt:lpstr>祥林嫂年表：</vt:lpstr>
      <vt:lpstr>PowerPoint 演示文稿</vt:lpstr>
      <vt:lpstr>1、死者档案</vt:lpstr>
      <vt:lpstr>PowerPoint 演示文稿</vt:lpstr>
      <vt:lpstr>欲知后事如何，且听下回分解！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2017-04-22T01:17:00Z</dcterms:created>
  <dcterms:modified xsi:type="dcterms:W3CDTF">2017-04-23T01:40:32Z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