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87" r:id="rId2"/>
    <p:sldId id="288" r:id="rId3"/>
    <p:sldId id="289" r:id="rId4"/>
    <p:sldId id="290" r:id="rId5"/>
    <p:sldId id="331" r:id="rId6"/>
    <p:sldId id="327" r:id="rId7"/>
    <p:sldId id="328" r:id="rId8"/>
    <p:sldId id="310" r:id="rId9"/>
    <p:sldId id="293" r:id="rId10"/>
    <p:sldId id="329" r:id="rId11"/>
    <p:sldId id="330" r:id="rId12"/>
    <p:sldId id="311" r:id="rId13"/>
    <p:sldId id="307" r:id="rId14"/>
    <p:sldId id="332" r:id="rId15"/>
    <p:sldId id="312" r:id="rId16"/>
    <p:sldId id="292" r:id="rId17"/>
    <p:sldId id="333" r:id="rId18"/>
    <p:sldId id="334" r:id="rId19"/>
    <p:sldId id="336" r:id="rId20"/>
    <p:sldId id="291" r:id="rId21"/>
    <p:sldId id="337" r:id="rId22"/>
    <p:sldId id="339" r:id="rId23"/>
    <p:sldId id="294" r:id="rId24"/>
    <p:sldId id="340" r:id="rId25"/>
    <p:sldId id="30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DFDFB"/>
    <a:srgbClr val="F7FAE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71" d="100"/>
          <a:sy n="71" d="100"/>
        </p:scale>
        <p:origin x="-1158" y="-300"/>
      </p:cViewPr>
      <p:guideLst>
        <p:guide orient="horz" pos="2122"/>
        <p:guide pos="21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33685-EBFB-4B95-913A-DFEFCEB19951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AD6A0-C615-4EB0-97F7-F641CE3765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/>
          <a:srcRect l="398" t="28519"/>
          <a:stretch>
            <a:fillRect/>
          </a:stretch>
        </p:blipFill>
        <p:spPr>
          <a:xfrm>
            <a:off x="1" y="-12701"/>
            <a:ext cx="12189980" cy="685703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632188" y="3178254"/>
            <a:ext cx="826216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632188" y="1341121"/>
            <a:ext cx="8262165" cy="171648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gradFill flip="none" rotWithShape="1">
                  <a:gsLst>
                    <a:gs pos="65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3700-D2F0-4E3A-A777-D3760E40E04A}" type="datetimeFigureOut">
              <a:rPr lang="zh-CN" altLang="en-US" smtClean="0"/>
              <a:pPr/>
              <a:t>2017/10/11 Wednesday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71551" y="76620"/>
            <a:ext cx="10277474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971550" y="1047750"/>
            <a:ext cx="10277475" cy="4863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33115" y="236258"/>
            <a:ext cx="2730782" cy="22431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8542979" y="2946444"/>
            <a:ext cx="7879080" cy="10156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病</a:t>
            </a:r>
            <a:r>
              <a:rPr lang="zh-CN" altLang="en-US" sz="6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句类</a:t>
            </a:r>
            <a:r>
              <a:rPr lang="zh-CN" altLang="en-US" sz="6000" b="1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型的辨析及修</a:t>
            </a:r>
            <a:r>
              <a:rPr lang="zh-CN" altLang="en-US" sz="6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2484 0.102351 C -0.093567 0.061920 -0.102576 0.077797 -0.086149 0.051820 C -0.078488 0.013811 -0.072177 0.017655 -0.057323 0.010444 C -0.053951 0.016221 -0.049438 0.017655 -0.046741 0.026799 C -0.032561 0.072020 -0.057773 0.037876 -0.036158 0.060486 C -0.020612 0.056143 -0.005084 0.043632 0.011118 0.043632 C 0.025989 0.043632 0.044007 0.061920 0.058636 0.068653 C 0.074164 0.066243 0.090384 0.067697 0.106137 0.060486 C 0.109301 0.058553 0.110650 0.044609 0.113573 0.043632 C 0.120783 0.042198 0.127752 0.049410 0.134963 0.051820 C 0.136986 0.060486 0.137211 0.072997 0.140358 0.076841 C 0.146669 0.086941 0.161073 0.093674 0.161073 0.094630 C 0.212863 0.087897 0.252496 0.075387 0.303610 0.068653 C 0.308781 0.058075 0.313501 0.042198 0.319139 0.035465 C 0.321836 0.032576 0.325000 0.031143 0.327698 0.026799 C 0.352910 -0.017445 0.333093 0.000344 0.353809 -0.014078 C 0.356506 -0.019855 0.358322 -0.030433 0.361469 -0.030433 C 0.364841 -0.030433 0.366864 -0.018900 0.369354 -0.014078 C 0.372951 -0.008322 0.376323 -0.003022 0.379937 0.001799 C 0.381960 0.010444 0.382634 0.021999 0.385332 0.026799 C 0.390070 0.035943 0.401102 0.043632 0.401102 0.044609 C 0.418428 0.041242 0.436222 0.040266 0.453773 0.035465 C 0.464131 0.032576 0.469543 0.005166 0.480126 0.001799 C 0.541374 -0.017923 0.537086 -0.014078 0.593371 -0.014078 L 0.622646 0.093674 " pathEditMode="relative" rAng="0" ptsTypes="AAAAAAAAAAAAAAAAAAAAAAAAA">
                                      <p:cBhvr>
                                        <p:cTn id="16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" y="-6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448 0.013334 L 0.857917 0.024537 " pathEditMode="relative" rAng="0" ptsTypes="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120" y="99060"/>
            <a:ext cx="155448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练习：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40485" y="403860"/>
            <a:ext cx="1101852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、你必须提前赶到那儿，否则如果你不赶去的话，就会完不成任务。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52600" y="1132205"/>
            <a:ext cx="6583680" cy="1290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（将“如果你不赶去的话”删除）【重复多余】</a:t>
            </a:r>
          </a:p>
          <a:p>
            <a:pPr algn="l">
              <a:lnSpc>
                <a:spcPct val="130000"/>
              </a:lnSpc>
            </a:pP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05" y="1852295"/>
            <a:ext cx="492760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、他胸前戴着五颜六色的大红花。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99835" y="1852295"/>
            <a:ext cx="354965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将“五颜六色的”删除）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1485" y="2555240"/>
            <a:ext cx="1012444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、当我和小刚走上立交桥时，望着川流不息的人群和车辆，都非常激动。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89125" y="3126105"/>
            <a:ext cx="6888480" cy="1050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当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“时”删除）【成分残缺，缺少主语】</a:t>
            </a: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640" y="3795395"/>
            <a:ext cx="930084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 为了避免今后不再发生类似事故，我们必须尽快健全安全制度。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95870" y="4472305"/>
            <a:ext cx="4450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（将“不”删除）【否定多余】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1485" y="4932680"/>
            <a:ext cx="1128903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、为了全面推广利用菜籽饼或棉籽饼喂猪,加速发展养猪事业,这个县举办了三期饲养员技术培训班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093720" y="5674360"/>
            <a:ext cx="895223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宾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语残缺,句中“推广”的宾语应该是“经验”,而不应是“喂猪”；在“喂猪”</a:t>
            </a:r>
          </a:p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后面加上“的经验”句子就通了.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6715" y="83820"/>
            <a:ext cx="11418570" cy="129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6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最近又发动了全面的质量大检查运动,要在这个运动中建立与加强技术管理制度等一系列的工作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6080" y="883285"/>
            <a:ext cx="746125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谓语残缺.“建立与加强”的宾语是“制度”,而不可能是“工作”.</a:t>
            </a:r>
          </a:p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这样,只有在“建立”前加上“完成”一词,句子才通顺.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6715" y="1981200"/>
            <a:ext cx="54216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7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、今天,市里不少领导来我校莅临指导.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39840" y="1981200"/>
            <a:ext cx="419862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谓语重复.“莅临”就是“来”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7680" y="3002280"/>
            <a:ext cx="90792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8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、经过广泛的讨论,反复的修改,新的奖酬金制度终于付诸于实施了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7375" y="4084320"/>
            <a:ext cx="1054163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介词多余.“诸”在这里本来就有“之于”的意思,再加上介词“于”,就重复了.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295650" y="2170860"/>
            <a:ext cx="501523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03  </a:t>
            </a:r>
            <a: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结构混乱</a:t>
            </a: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41425" y="3724275"/>
            <a:ext cx="10130790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所谓结构混乱,指将两个意思或两种句式缠绕在一起说,造成语句不通顺.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3"/>
          <p:cNvSpPr/>
          <p:nvPr/>
        </p:nvSpPr>
        <p:spPr>
          <a:xfrm>
            <a:off x="697230" y="1240155"/>
            <a:ext cx="6283960" cy="4773295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5"/>
          <p:cNvSpPr/>
          <p:nvPr/>
        </p:nvSpPr>
        <p:spPr>
          <a:xfrm>
            <a:off x="6113145" y="2380615"/>
            <a:ext cx="5782945" cy="4306570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2" name="矩形 1"/>
          <p:cNvSpPr/>
          <p:nvPr/>
        </p:nvSpPr>
        <p:spPr>
          <a:xfrm>
            <a:off x="1363345" y="-50800"/>
            <a:ext cx="90690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zh-CN" altLang="en-US" sz="4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常见的结构混乱的句子主要有以下两种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77975" y="2943225"/>
            <a:ext cx="402209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、句式杂糅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25740" y="3914140"/>
            <a:ext cx="3112770" cy="97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②前后脱节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8680" y="693420"/>
            <a:ext cx="90792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、.感冒退热冲剂的主要成分是大青叶、板兰根、草河车配制成的.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6860" y="1501140"/>
            <a:ext cx="11638280" cy="1211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句式杂糅.实际上这句话是由两句话拼接成的,可改为“</a:t>
            </a:r>
            <a:r>
              <a:rPr lang="zh-CN" altLang="en-US" sz="2000" b="1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感冒退热冲剂的主要成分是大青叶、板兰根、草河车.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”也可改为“</a:t>
            </a:r>
            <a:r>
              <a:rPr lang="zh-CN" altLang="en-US" sz="20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感冒退热冲剂是大青叶、板兰根、草河车配制成的.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6280" y="3051810"/>
            <a:ext cx="93840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、他们本着保证质量、降低成本为原则,使用了新的工艺和新的技术.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8680" y="3794760"/>
            <a:ext cx="1076452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前后脱节.前面如改成“</a:t>
            </a:r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本着……的原则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”或改为“</a:t>
            </a:r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以……为原则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”,前后两个分句语脉就流畅了.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56560" y="1735668"/>
            <a:ext cx="501523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04  </a:t>
            </a:r>
            <a: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语序不当</a:t>
            </a: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9200" y="3733165"/>
            <a:ext cx="1015238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所谓语序不当,是指词语或句子的先后顺序错乱,从而造 成文理不通的毛病.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29920" y="1365250"/>
            <a:ext cx="5432425" cy="3410585"/>
            <a:chOff x="1042988" y="2273002"/>
            <a:chExt cx="3503612" cy="1309688"/>
          </a:xfrm>
        </p:grpSpPr>
        <p:sp>
          <p:nvSpPr>
            <p:cNvPr id="10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32725" y="2537330"/>
              <a:ext cx="2647265" cy="247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句子成分次序不当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122327" y="2531488"/>
              <a:ext cx="578524" cy="253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0685" y="3864610"/>
            <a:ext cx="5661660" cy="2994025"/>
            <a:chOff x="1042988" y="3331865"/>
            <a:chExt cx="3503612" cy="1309688"/>
          </a:xfrm>
          <a:solidFill>
            <a:srgbClr val="92D050"/>
          </a:solidFill>
        </p:grpSpPr>
        <p:sp>
          <p:nvSpPr>
            <p:cNvPr id="14" name="Freeform 8"/>
            <p:cNvSpPr/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50678" y="3522860"/>
              <a:ext cx="2088231" cy="30915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1" dirty="0"/>
                <a:t>词序不当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172248" y="3543136"/>
              <a:ext cx="578524" cy="28888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3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80455" y="1364615"/>
            <a:ext cx="5540375" cy="3411220"/>
            <a:chOff x="4635500" y="1720552"/>
            <a:chExt cx="3503612" cy="13096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8" name="Freeform 5"/>
            <p:cNvSpPr/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37663" y="1970240"/>
              <a:ext cx="2088231" cy="2713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1" dirty="0"/>
                <a:t>分句次序不当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159007" y="1982155"/>
              <a:ext cx="578524" cy="25355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3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80455" y="3707130"/>
            <a:ext cx="5540375" cy="3150870"/>
            <a:chOff x="4635500" y="2781002"/>
            <a:chExt cx="3503612" cy="1309688"/>
          </a:xfrm>
          <a:solidFill>
            <a:srgbClr val="92D050"/>
          </a:solidFill>
        </p:grpSpPr>
        <p:sp>
          <p:nvSpPr>
            <p:cNvPr id="22" name="Freeform 6"/>
            <p:cNvSpPr/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80227" y="2969175"/>
              <a:ext cx="2088231" cy="29376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1" dirty="0"/>
                <a:t>主客体颠倒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5159007" y="2950815"/>
              <a:ext cx="578524" cy="27450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3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5"/>
          <p:cNvGrpSpPr/>
          <p:nvPr/>
        </p:nvGrpSpPr>
        <p:grpSpPr bwMode="auto">
          <a:xfrm>
            <a:off x="-421640" y="152400"/>
            <a:ext cx="8440420" cy="601980"/>
            <a:chOff x="6168776" y="1221671"/>
            <a:chExt cx="9744949" cy="818117"/>
          </a:xfrm>
        </p:grpSpPr>
        <p:sp>
          <p:nvSpPr>
            <p:cNvPr id="26" name="圆角矩形 25"/>
            <p:cNvSpPr/>
            <p:nvPr/>
          </p:nvSpPr>
          <p:spPr>
            <a:xfrm>
              <a:off x="6168776" y="1221671"/>
              <a:ext cx="7921621" cy="81811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8065419" y="1318326"/>
              <a:ext cx="7848306" cy="6256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eaLnBrk="1" hangingPunct="1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pitchFamily="34" charset="-122"/>
                </a:rPr>
                <a:t>语序不当主要有以下几种情形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0080" y="312420"/>
            <a:ext cx="686244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1 这是三本我买的精美的很有教育意义的中文小说</a:t>
            </a: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635" y="883285"/>
            <a:ext cx="1142936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本句</a:t>
            </a:r>
            <a:r>
              <a:rPr lang="zh-CN" altLang="en-US" sz="2000" b="1" dirty="0" smtClean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定语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的顺序不当.正确语序应该是：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这是我买的三本很有教育意义的、精美的中文小说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.“我买的”,表领</a:t>
            </a:r>
            <a:r>
              <a:rPr lang="zh-CN" altLang="en-US" sz="2000" b="1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属性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词语；“三本”,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数量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短语；“很有教育意义的”,</a:t>
            </a:r>
            <a:r>
              <a:rPr lang="zh-CN" altLang="en-US" sz="20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动词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短语；“精美的”</a:t>
            </a:r>
            <a:r>
              <a:rPr lang="zh-CN" altLang="en-US" sz="2000" b="1" dirty="0" smtClean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形容词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短语；“中文”,表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性质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的名词.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0080" y="2286000"/>
            <a:ext cx="341884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、他把红烧肉没有做好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4500" y="2856865"/>
            <a:ext cx="1136650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本句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状语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的顺序不当.正确的语序是：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他没有把红烧肉做好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.“把”字结构做状语时,要放在</a:t>
            </a:r>
            <a:r>
              <a:rPr lang="zh-CN" altLang="en-US" sz="2000" b="1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否定词后面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0080" y="3457575"/>
            <a:ext cx="886142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3.世界上万事万物都永远在那儿发展、运动、变化,语言也是这样.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4500" y="4137025"/>
            <a:ext cx="113995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词序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不当.“发展”“运动”“变化”,三个词语之间,首先应该是“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运动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”,由运动引起“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变化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”,有变化才能“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发展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”.因此,正确的语序应该是“……永远在那儿运动、变化、发展……”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1635" y="5135880"/>
            <a:ext cx="1047242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4.我本想这次能在家乡同你见面,回家后才知道由于你正忙着搞科研,不回来了.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2610" y="5706745"/>
            <a:ext cx="1116393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关联词语位置不当</a:t>
            </a: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.在复句中,前后两个分句主语一致时,关联词应放在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主语</a:t>
            </a: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后面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.这句话正确的说法应该是“……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才知道你由于正忙着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……”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040" y="632460"/>
            <a:ext cx="83426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5 为支援灾区人民,村里的人宁愿献出大米,也要自己吃玉米面.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2715" y="1203325"/>
            <a:ext cx="11407775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解析：</a:t>
            </a:r>
            <a:r>
              <a:rPr lang="zh-CN" altLang="en-US" sz="2400" b="1" u="sng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复句分句颠倒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.正确的说法应该是“……宁愿自己吃玉米面,也要献出大米.”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1040" y="2529840"/>
            <a:ext cx="68186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6 他从小在这长大,这里的山山水水,对他太熟悉了.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03935" y="3657600"/>
            <a:ext cx="614807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主客体颠倒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.应该把“对”提到“</a:t>
            </a: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这里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”前面.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56560" y="1735668"/>
            <a:ext cx="5015230" cy="2731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05  表意不明</a:t>
            </a:r>
            <a:endParaRPr lang="en-US" altLang="zh-CN" sz="66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9200" y="3733165"/>
            <a:ext cx="1015238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所谓表意不明,指的是因为词义不准,词性误用,指代不清,语有歧义等影响了表意的明确.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40250" y="967468"/>
            <a:ext cx="311150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01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搭配不当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540250" y="1767568"/>
            <a:ext cx="463550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02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成分残缺或赘余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540250" y="2537188"/>
            <a:ext cx="311150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03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结构混乱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540250" y="3428728"/>
            <a:ext cx="311150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04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语序不当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1520" y="1371600"/>
            <a:ext cx="221488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病句类型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3323590" y="4320540"/>
            <a:ext cx="311150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05  表意不明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-3323590" y="5212080"/>
            <a:ext cx="2933065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06.不合逻辑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8750 0.019074 L 0.643021 -0.014260 " pathEditMode="relative" rAng="0" ptsTypes="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6250 -0.024444 L 0.646823 -0.026481 " pathEditMode="relative" rAng="0" ptsTypes="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29" grpId="0"/>
      <p:bldP spid="30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2"/>
          <p:cNvSpPr/>
          <p:nvPr/>
        </p:nvSpPr>
        <p:spPr>
          <a:xfrm>
            <a:off x="589280" y="1682115"/>
            <a:ext cx="3902710" cy="372491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7"/>
          <p:cNvSpPr txBox="1"/>
          <p:nvPr/>
        </p:nvSpPr>
        <p:spPr>
          <a:xfrm>
            <a:off x="1099820" y="3178175"/>
            <a:ext cx="288163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 </a:t>
            </a:r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表意不明</a:t>
            </a:r>
          </a:p>
        </p:txBody>
      </p:sp>
      <p:sp>
        <p:nvSpPr>
          <p:cNvPr id="34" name="Freeform 5"/>
          <p:cNvSpPr/>
          <p:nvPr/>
        </p:nvSpPr>
        <p:spPr bwMode="auto">
          <a:xfrm>
            <a:off x="4945643" y="1055399"/>
            <a:ext cx="1241775" cy="5096271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6465570" y="561340"/>
            <a:ext cx="4906010" cy="1120775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6465570" y="2152015"/>
            <a:ext cx="4911090" cy="1287780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6465570" y="3916680"/>
            <a:ext cx="4911090" cy="1244600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6465570" y="5538470"/>
            <a:ext cx="4907280" cy="1144270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23"/>
          <p:cNvSpPr txBox="1"/>
          <p:nvPr/>
        </p:nvSpPr>
        <p:spPr>
          <a:xfrm>
            <a:off x="7000240" y="887095"/>
            <a:ext cx="3648710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①代词指代不明</a:t>
            </a:r>
          </a:p>
        </p:txBody>
      </p:sp>
      <p:sp>
        <p:nvSpPr>
          <p:cNvPr id="44" name="TextBox 25"/>
          <p:cNvSpPr txBox="1"/>
          <p:nvPr/>
        </p:nvSpPr>
        <p:spPr>
          <a:xfrm>
            <a:off x="7018020" y="2487930"/>
            <a:ext cx="380111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②数目不确切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27"/>
          <p:cNvSpPr txBox="1"/>
          <p:nvPr/>
        </p:nvSpPr>
        <p:spPr>
          <a:xfrm>
            <a:off x="7018020" y="4231640"/>
            <a:ext cx="375729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③范围不确定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7376093" y="5803082"/>
            <a:ext cx="3084579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④歧义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/>
      <p:bldP spid="34" grpId="0" bldLvl="0" animBg="1"/>
      <p:bldP spid="35" grpId="0" bldLvl="0" animBg="1"/>
      <p:bldP spid="37" grpId="0" bldLvl="0" animBg="1"/>
      <p:bldP spid="39" grpId="0" bldLvl="0" animBg="1"/>
      <p:bldP spid="41" grpId="0" bldLvl="0" animBg="1"/>
      <p:bldP spid="42" grpId="0"/>
      <p:bldP spid="44" grpId="0"/>
      <p:bldP spid="46" grpId="0"/>
      <p:bldP spid="48" grpId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200" y="220980"/>
            <a:ext cx="790829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1.棺材后面跟着三个妇女——死者的母亲和她的两个女儿.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010" y="906780"/>
            <a:ext cx="120319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指代不明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.句中“她”究竟指谁?“死者”还是“母亲”?如果指代“死者”,“她的”就应该去掉才好.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200" y="1463040"/>
            <a:ext cx="60312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2.参加这次活动的有我校师生将近四百多人.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10590" y="1805305"/>
            <a:ext cx="10371455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数目不确切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.“将近”与“四百多人”矛盾.宜根据实际情况,删去“将近”或“多”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0710" y="2758440"/>
            <a:ext cx="78600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3.从六十岁到九十九岁的老太太被特许坐着车子参加游行.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010" y="3161665"/>
            <a:ext cx="10972165" cy="1211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范围不确定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.从字面上看,好像59岁以下和100岁以上的都没有坐车参加游行的权力.应改为</a:t>
            </a:r>
          </a:p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“六十岁以上的”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7200" y="4465320"/>
            <a:ext cx="916622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4.大家对护林员揭发林业局带头偷运木料的问题,普遍感到非常气愤.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0710" y="5288280"/>
            <a:ext cx="1096899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u="sng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歧义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.大家“气愤”的是什么?是护林员揭发问题这件事还是护林员揭发出来的问题?如果在“揭发”后面加上一个“的”字,歧义就消除了.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956560" y="1735668"/>
            <a:ext cx="4968875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0 6.不合逻辑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9835" y="3580765"/>
            <a:ext cx="1015238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所谓不合逻辑,指的是由于概念使用、分类、判断失误造成的语病.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/>
          <p:cNvSpPr/>
          <p:nvPr/>
        </p:nvSpPr>
        <p:spPr>
          <a:xfrm rot="16200000">
            <a:off x="5020692" y="3489289"/>
            <a:ext cx="1979680" cy="2709369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 rot="16200000">
            <a:off x="5020689" y="1372281"/>
            <a:ext cx="1979680" cy="2709369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836035" y="838835"/>
            <a:ext cx="5749925" cy="2050415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0800000">
            <a:off x="1795145" y="2463165"/>
            <a:ext cx="6389370" cy="1482090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655820" y="3620770"/>
            <a:ext cx="4930140" cy="1723390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0800000">
            <a:off x="1587500" y="5001260"/>
            <a:ext cx="5981700" cy="1776730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7"/>
          <p:cNvSpPr txBox="1"/>
          <p:nvPr/>
        </p:nvSpPr>
        <p:spPr>
          <a:xfrm>
            <a:off x="4183380" y="1586865"/>
            <a:ext cx="453834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</a:rPr>
              <a:t> ①不符合客观事实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3422015" y="2896870"/>
            <a:ext cx="377571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②前后矛盾</a:t>
            </a:r>
          </a:p>
        </p:txBody>
      </p:sp>
      <p:sp>
        <p:nvSpPr>
          <p:cNvPr id="16" name="TextBox 10"/>
          <p:cNvSpPr txBox="1"/>
          <p:nvPr/>
        </p:nvSpPr>
        <p:spPr>
          <a:xfrm>
            <a:off x="5067300" y="4105910"/>
            <a:ext cx="389763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zh-CN" altLang="en-US" sz="4000" dirty="0" smtClean="0">
                <a:solidFill>
                  <a:schemeClr val="bg1"/>
                </a:solidFill>
              </a:rPr>
              <a:t>③分类列举不当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2961005" y="5582285"/>
            <a:ext cx="405828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 ④否定失当</a:t>
            </a:r>
          </a:p>
        </p:txBody>
      </p:sp>
      <p:grpSp>
        <p:nvGrpSpPr>
          <p:cNvPr id="21" name="组合 15"/>
          <p:cNvGrpSpPr/>
          <p:nvPr/>
        </p:nvGrpSpPr>
        <p:grpSpPr bwMode="auto">
          <a:xfrm>
            <a:off x="-421640" y="152400"/>
            <a:ext cx="8726805" cy="525780"/>
            <a:chOff x="6168776" y="1221671"/>
            <a:chExt cx="6635815" cy="606624"/>
          </a:xfrm>
        </p:grpSpPr>
        <p:sp>
          <p:nvSpPr>
            <p:cNvPr id="22" name="圆角矩形 21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3" name="文本框 13"/>
            <p:cNvSpPr txBox="1">
              <a:spLocks noChangeArrowheads="1"/>
            </p:cNvSpPr>
            <p:nvPr/>
          </p:nvSpPr>
          <p:spPr bwMode="auto">
            <a:xfrm>
              <a:off x="6834600" y="1233423"/>
              <a:ext cx="5969991" cy="5311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eaLnBrk="1" hangingPunct="1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pitchFamily="34" charset="-122"/>
                </a:rPr>
                <a:t> 常见的不合逻辑的语病有如下几种：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5" grpId="0"/>
      <p:bldP spid="16" grpId="0"/>
      <p:bldP spid="17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4840" y="342900"/>
            <a:ext cx="977582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1.地主资产阶级竭力宣扬“劳心者治人,劳力者治于人”的修正主义观点.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0" y="913765"/>
            <a:ext cx="1219200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不符合客观事实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.“劳心者治人”的观点是封建主义的,地主资产阶级也不可能去宣扬修正主义的观点.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2920" y="1725295"/>
            <a:ext cx="60312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2.电影快开演了,观众们争先恐后地鱼贯入场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1320" y="2296160"/>
            <a:ext cx="1138999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前后矛盾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.“鱼贯”是一个接一个地,应该是很有次序的,与前面的“争先恐后”矛盾了.“争先恐后”就应该“蜂拥”而上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2920" y="3444240"/>
            <a:ext cx="825182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3.今天下午,我们班的任务是扫地、拔草、垫道和搞校园卫生.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-163830" y="4015105"/>
            <a:ext cx="1235583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分类列举不当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.扫地、拔草、垫道都是“搞校园卫生”的具体内容,不能用表并列关系的“和”来连接.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4840" y="4704715"/>
            <a:ext cx="799084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4.科学发展到今天,谁也不会否认地球不是绕着太阳运行的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16610" y="5867400"/>
            <a:ext cx="1045083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否定失当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.整句话用了三重否定,造成语意的混乱.只有将后一个“不”删去,句子才通顺.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27120" y="2328306"/>
            <a:ext cx="5293360" cy="1678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4687" y="649605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303270" y="1446108"/>
            <a:ext cx="501523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01  </a:t>
            </a:r>
            <a: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搭配不当</a:t>
            </a: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0160" y="6972935"/>
            <a:ext cx="9954895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3600" b="1" dirty="0" smtClean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所谓搭配不当,是指几个词在用作句中相关成分时,意义上不能互相搭配.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729 -0.546204 " pathEditMode="relative" rAng="0" ptsTypes="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930090" y="2737088"/>
            <a:ext cx="2051605" cy="18497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/>
          </a:p>
        </p:txBody>
      </p:sp>
      <p:sp>
        <p:nvSpPr>
          <p:cNvPr id="9" name="椭圆 22"/>
          <p:cNvSpPr/>
          <p:nvPr/>
        </p:nvSpPr>
        <p:spPr>
          <a:xfrm>
            <a:off x="3221355" y="153035"/>
            <a:ext cx="8413750" cy="6689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2904351" y="3679384"/>
            <a:ext cx="68257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91210" y="3286125"/>
            <a:ext cx="2190750" cy="61277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 </a:t>
            </a:r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搭配不当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9305" y="1370965"/>
            <a:ext cx="8667115" cy="46164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①主语和谓语搭配不当.</a:t>
            </a: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②动词和宾语搭配不当.</a:t>
            </a: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③附加成分与中心语搭配不当</a:t>
            </a: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④主语和宾语意义上搭配不当</a:t>
            </a:r>
          </a:p>
          <a:p>
            <a:pPr algn="just">
              <a:lnSpc>
                <a:spcPct val="150000"/>
              </a:lnSpc>
            </a:pPr>
            <a:endParaRPr lang="en-US" altLang="zh-CN" sz="4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5234305" y="5004435"/>
            <a:ext cx="503682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5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）关联词语搭配不当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8750 0.017778 L 0.809115 0.017778 " pathEditMode="relative" rAng="0" ptsTypes="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23" grpId="0"/>
      <p:bldP spid="24" grpId="0"/>
      <p:bldP spid="2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200" y="205740"/>
            <a:ext cx="63360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1.辽太祖耶律阿保机的陵墓葬于谷内西北坡上.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05430" y="532765"/>
            <a:ext cx="658114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主谓搭配不当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.“陵墓”不能“葬”,应改为“建”.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9885" y="1222375"/>
            <a:ext cx="1102550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2.他马上召集常委会进行研究,统一安排了现场会的内容、时间和出席人员,以及会议中应注意的问题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0080" y="2272665"/>
            <a:ext cx="96697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动宾搭配不当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.“安排”会议内容、时间等还可以,“安排”“问题”就不妥当了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0520" y="2764155"/>
            <a:ext cx="5639435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3.他打量着闯王带着谦逊微笑的英明面孔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02865" y="3023235"/>
            <a:ext cx="652018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定语中心词搭配不当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.“英明”不能修饰“面孔”.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0520" y="3834765"/>
            <a:ext cx="57264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4.在他旁边,横眉立目地站着两个持枪卫兵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19345" y="4133850"/>
            <a:ext cx="671322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状语中心词搭配不当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.“横眉立目”不能修饰“站”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3840" y="4808220"/>
            <a:ext cx="71234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5. 在这次考试中能否取得好成绩,关键在于刻苦用功.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-283845" y="5180965"/>
            <a:ext cx="1229233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解析：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一面两面搭配不当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.前面“能否”着眼于两个方面,后面却只从“刻苦用功”一方面说,显然就不合适了.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3840" y="5992495"/>
            <a:ext cx="633603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6.畅销全国的金龙牌补脑液不愧为中成药验方.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79870" y="6233160"/>
            <a:ext cx="530733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主语宾语搭配不当</a:t>
            </a:r>
            <a:r>
              <a:rPr lang="zh-CN" altLang="en-US" sz="20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.“补脑液”不能是“验方”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115" y="129540"/>
            <a:ext cx="11875135" cy="713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巩固练习：</a:t>
            </a:r>
          </a:p>
          <a:p>
            <a:pPr algn="l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1. 刚上第一节课，老师就给我们留下了美好而深厚的印象。</a:t>
            </a:r>
          </a:p>
          <a:p>
            <a:pPr algn="l">
              <a:lnSpc>
                <a:spcPct val="130000"/>
              </a:lnSpc>
            </a:pP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、语文学习不是一朝一夕的事，只要多读多写，日积月累，才能真正学好语文。</a:t>
            </a:r>
          </a:p>
          <a:p>
            <a:pPr algn="l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  秋天的北京是一个美丽的季节。</a:t>
            </a:r>
          </a:p>
          <a:p>
            <a:pPr algn="l">
              <a:lnSpc>
                <a:spcPct val="130000"/>
              </a:lnSpc>
            </a:pP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.  境内外毒品贩子企图通过贩毒发财的幻梦，在我们缉毒人员的严厉打击下，一次又一次地失败了。</a:t>
            </a:r>
          </a:p>
          <a:p>
            <a:pPr algn="l">
              <a:lnSpc>
                <a:spcPct val="130000"/>
              </a:lnSpc>
            </a:pP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l">
              <a:lnSpc>
                <a:spcPct val="130000"/>
              </a:lnSpc>
            </a:pPr>
            <a:endParaRPr lang="zh-CN" altLang="en-US" sz="32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1640" y="1447800"/>
            <a:ext cx="992441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深厚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2400" b="1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深刻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”）【修饰语与中心语搭配不当】 </a:t>
            </a:r>
          </a:p>
          <a:p>
            <a:pPr algn="l">
              <a:lnSpc>
                <a:spcPct val="130000"/>
              </a:lnSpc>
            </a:pPr>
            <a:endParaRPr lang="en-US" altLang="zh-CN" sz="24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4030" y="2615565"/>
            <a:ext cx="80060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才能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2800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就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”）【关联词语搭配不当】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5360" y="4036695"/>
            <a:ext cx="871728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季节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2800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城市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”）【是字句主宾搭配不当】</a:t>
            </a:r>
          </a:p>
          <a:p>
            <a:pPr algn="l">
              <a:lnSpc>
                <a:spcPct val="130000"/>
              </a:lnSpc>
            </a:pP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600" y="5781040"/>
            <a:ext cx="7650480" cy="1210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失败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2800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破灭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”）【主谓搭配不当】</a:t>
            </a:r>
          </a:p>
          <a:p>
            <a:pPr algn="l">
              <a:lnSpc>
                <a:spcPct val="130000"/>
              </a:lnSpc>
            </a:pPr>
            <a:endParaRPr lang="zh-CN" altLang="en-US" sz="28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340" y="327660"/>
            <a:ext cx="11668760" cy="2251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5</a:t>
            </a:r>
            <a:r>
              <a:rPr lang="zh-CN" altLang="en-US" sz="36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.  课堂教学是对学生进行教育的重要阵地。</a:t>
            </a:r>
          </a:p>
          <a:p>
            <a:pPr algn="l">
              <a:lnSpc>
                <a:spcPct val="130000"/>
              </a:lnSpc>
            </a:pPr>
            <a:endParaRPr lang="en-US" altLang="zh-CN" sz="3600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6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6</a:t>
            </a:r>
            <a:r>
              <a:rPr lang="zh-CN" altLang="en-US" sz="36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. 我们要广泛地阅读课外书籍，来丰富自己的知识领域。</a:t>
            </a: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160" y="1047750"/>
            <a:ext cx="9326880" cy="1531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3600" dirty="0" smtClean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教学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”删除）【是字句主宾搭配不当】</a:t>
            </a:r>
          </a:p>
          <a:p>
            <a:pPr algn="l">
              <a:lnSpc>
                <a:spcPct val="130000"/>
              </a:lnSpc>
            </a:pP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8180" y="2385060"/>
            <a:ext cx="10835640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丰富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”改为“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扩大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”【动宾搭配不当】</a:t>
            </a:r>
          </a:p>
          <a:p>
            <a:pPr algn="l">
              <a:lnSpc>
                <a:spcPct val="130000"/>
              </a:lnSpc>
            </a:pPr>
            <a:endParaRPr lang="zh-CN" altLang="en-US" sz="36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040" y="3105150"/>
            <a:ext cx="4805045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7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、我开始做不耐烦的作业。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1620" y="3916680"/>
            <a:ext cx="1125220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（将“做”与“不耐烦的”调换位置）【修饰语与中心语搭配不当 或语序不当】</a:t>
            </a:r>
          </a:p>
          <a:p>
            <a:pPr algn="l">
              <a:lnSpc>
                <a:spcPct val="130000"/>
              </a:lnSpc>
            </a:pPr>
            <a:endParaRPr lang="zh-CN" altLang="en-US" sz="28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6565" y="5029200"/>
            <a:ext cx="8225155" cy="650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8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、这部作品虽然大致翻阅一下，也要花不少时间。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89660" y="5687060"/>
            <a:ext cx="1001268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（将“虽然”改为“即使”） 【关联词语搭配不当】</a:t>
            </a: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331085" y="2299548"/>
            <a:ext cx="752983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02  </a:t>
            </a:r>
            <a:r>
              <a:rPr lang="zh-CN" altLang="en-US" sz="66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成分残缺或赘余</a:t>
            </a:r>
            <a:endParaRPr lang="zh-CN" altLang="en-US" sz="66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1373839" y="1903368"/>
            <a:ext cx="1930712" cy="17407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/>
          </a:p>
        </p:txBody>
      </p:sp>
      <p:sp>
        <p:nvSpPr>
          <p:cNvPr id="8" name="TextBox 2"/>
          <p:cNvSpPr txBox="1"/>
          <p:nvPr/>
        </p:nvSpPr>
        <p:spPr>
          <a:xfrm>
            <a:off x="1801495" y="2574925"/>
            <a:ext cx="1166495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sz="2700" dirty="0">
                <a:solidFill>
                  <a:schemeClr val="tx1">
                    <a:lumMod val="75000"/>
                  </a:schemeClr>
                </a:solidFill>
                <a:sym typeface="+mn-ea"/>
              </a:rPr>
              <a:t>残  缺</a:t>
            </a:r>
            <a:endParaRPr lang="zh-CN" altLang="en-US" sz="2700" b="1" dirty="0"/>
          </a:p>
        </p:txBody>
      </p:sp>
      <p:sp>
        <p:nvSpPr>
          <p:cNvPr id="9" name="矩形 3"/>
          <p:cNvSpPr/>
          <p:nvPr/>
        </p:nvSpPr>
        <p:spPr>
          <a:xfrm>
            <a:off x="3304240" y="1771810"/>
            <a:ext cx="8034481" cy="1544996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/>
          <p:cNvSpPr/>
          <p:nvPr/>
        </p:nvSpPr>
        <p:spPr bwMode="auto">
          <a:xfrm>
            <a:off x="1373839" y="3952513"/>
            <a:ext cx="1930712" cy="17407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/>
          </a:p>
        </p:txBody>
      </p:sp>
      <p:sp>
        <p:nvSpPr>
          <p:cNvPr id="13" name="矩形 3"/>
          <p:cNvSpPr/>
          <p:nvPr/>
        </p:nvSpPr>
        <p:spPr>
          <a:xfrm>
            <a:off x="3551255" y="4147980"/>
            <a:ext cx="8034481" cy="1544996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1"/>
          <p:cNvSpPr txBox="1"/>
          <p:nvPr/>
        </p:nvSpPr>
        <p:spPr>
          <a:xfrm>
            <a:off x="3378835" y="3316886"/>
            <a:ext cx="85127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700" b="1" dirty="0" smtClean="0"/>
              <a:t>输入标题</a:t>
            </a:r>
            <a:endParaRPr lang="zh-CN" altLang="en-US" sz="2700" b="1" dirty="0"/>
          </a:p>
        </p:txBody>
      </p:sp>
      <p:sp>
        <p:nvSpPr>
          <p:cNvPr id="21" name="TextBox 15"/>
          <p:cNvSpPr txBox="1"/>
          <p:nvPr/>
        </p:nvSpPr>
        <p:spPr>
          <a:xfrm>
            <a:off x="1913252" y="4614449"/>
            <a:ext cx="851272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700" b="1" dirty="0" smtClean="0"/>
              <a:t>赘余</a:t>
            </a:r>
          </a:p>
        </p:txBody>
      </p:sp>
      <p:sp>
        <p:nvSpPr>
          <p:cNvPr id="25" name="TextBox 19"/>
          <p:cNvSpPr txBox="1"/>
          <p:nvPr/>
        </p:nvSpPr>
        <p:spPr>
          <a:xfrm>
            <a:off x="3916045" y="2186305"/>
            <a:ext cx="7305040" cy="956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65"/>
              </a:lnSpc>
            </a:pPr>
            <a:r>
              <a:rPr sz="1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3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残缺：缺主、谓、宾语；缺必要的</a:t>
            </a:r>
          </a:p>
          <a:p>
            <a:pPr algn="just">
              <a:lnSpc>
                <a:spcPts val="1865"/>
              </a:lnSpc>
            </a:pPr>
            <a:endParaRPr sz="36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endParaRPr sz="36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r>
              <a:rPr sz="36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修饰成分,附加成分.</a:t>
            </a:r>
          </a:p>
        </p:txBody>
      </p:sp>
      <p:sp>
        <p:nvSpPr>
          <p:cNvPr id="27" name="TextBox 21"/>
          <p:cNvSpPr txBox="1"/>
          <p:nvPr/>
        </p:nvSpPr>
        <p:spPr>
          <a:xfrm>
            <a:off x="4325620" y="4454525"/>
            <a:ext cx="6485255" cy="956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65"/>
              </a:lnSpc>
            </a:pPr>
            <a:r>
              <a:rPr sz="3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赘余：主、谓、宾语多余；</a:t>
            </a:r>
          </a:p>
          <a:p>
            <a:pPr algn="just">
              <a:lnSpc>
                <a:spcPts val="1865"/>
              </a:lnSpc>
            </a:pPr>
            <a:endParaRPr sz="3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endParaRPr sz="36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865"/>
              </a:lnSpc>
            </a:pPr>
            <a:r>
              <a:rPr sz="36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修饰成分,附加成分多余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bldLvl="0" animBg="1"/>
      <p:bldP spid="11" grpId="0" bldLvl="0" animBg="1"/>
      <p:bldP spid="13" grpId="0" bldLvl="0" animBg="1"/>
      <p:bldP spid="17" grpId="0"/>
      <p:bldP spid="21" grpId="0"/>
      <p:bldP spid="25" grpId="0"/>
      <p:bldP spid="27" grpId="0"/>
      <p:bldP spid="31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lnSpc>
            <a:spcPct val="130000"/>
          </a:lnSpc>
          <a:defRPr lang="zh-CN" altLang="en-US" sz="3600" b="1" dirty="0" smtClean="0">
            <a:solidFill>
              <a:schemeClr val="tx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3023</Words>
  <Application>Microsoft Office PowerPoint</Application>
  <PresentationFormat>自定义</PresentationFormat>
  <Paragraphs>182</Paragraphs>
  <Slides>25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第一PPT，www.1ppt.com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16说课模板</dc:title>
  <dc:creator>Administrator</dc:creator>
  <cp:lastModifiedBy>Administrator</cp:lastModifiedBy>
  <cp:revision>44</cp:revision>
  <dcterms:created xsi:type="dcterms:W3CDTF">2015-06-25T04:58:00Z</dcterms:created>
  <dcterms:modified xsi:type="dcterms:W3CDTF">2017-10-11T00:18:48Z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