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4" r:id="rId22"/>
    <p:sldId id="275" r:id="rId23"/>
    <p:sldId id="276" r:id="rId24"/>
    <p:sldId id="277" r:id="rId25"/>
    <p:sldId id="278" r:id="rId26"/>
    <p:sldId id="279" r:id="rId27"/>
    <p:sldId id="280" r:id="rId28"/>
    <p:sldId id="283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p>
            <a:r>
              <a:rPr lang="zh-CN" altLang="en-US" sz="9600" b="1"/>
              <a:t>从士林到官场</a:t>
            </a:r>
            <a:endParaRPr lang="zh-CN" altLang="en-US" sz="96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4800" b="1"/>
              <a:t>《儒林外史》与《官场现形记》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解读文本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1、注音:</a:t>
            </a:r>
            <a:endParaRPr lang="zh-CN" altLang="en-US" sz="4000"/>
          </a:p>
          <a:p>
            <a:r>
              <a:rPr lang="zh-CN" altLang="en-US" sz="4000"/>
              <a:t> 肄（    ）业   廪（    ）生  衣衾（     ）  </a:t>
            </a:r>
            <a:endParaRPr lang="zh-CN" altLang="en-US" sz="4000"/>
          </a:p>
          <a:p>
            <a:r>
              <a:rPr lang="zh-CN" altLang="en-US" sz="4000"/>
              <a:t>装奁（     ） 诰（     ）命  权厝（    ）</a:t>
            </a:r>
            <a:endParaRPr lang="zh-CN" altLang="en-US" sz="4000"/>
          </a:p>
          <a:p>
            <a:r>
              <a:rPr lang="zh-CN" altLang="en-US" sz="4000"/>
              <a:t>装殓（      ） 泥淖（     ） 冠冕（      ） </a:t>
            </a:r>
            <a:endParaRPr lang="zh-CN" altLang="en-US" sz="4000"/>
          </a:p>
          <a:p>
            <a:r>
              <a:rPr lang="zh-CN" altLang="en-US" sz="4000"/>
              <a:t> 直 裰（       ）  戛（   ）然而止</a:t>
            </a:r>
            <a:endParaRPr lang="zh-CN" altLang="en-US" sz="4000"/>
          </a:p>
          <a:p>
            <a:endParaRPr lang="zh-CN" altLang="en-US" sz="4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ym typeface="+mn-ea"/>
              </a:rPr>
              <a:t>梳理情节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3200"/>
          </a:p>
          <a:p>
            <a:r>
              <a:rPr lang="zh-CN" altLang="en-US" sz="3200"/>
              <a:t>（1）、请用简练的语言概括故事情节。</a:t>
            </a:r>
            <a:endParaRPr lang="zh-CN" altLang="en-US" sz="3200"/>
          </a:p>
          <a:p>
            <a:endParaRPr lang="zh-CN" altLang="en-US" sz="3600"/>
          </a:p>
          <a:p>
            <a:r>
              <a:rPr lang="zh-CN" altLang="en-US" sz="3200"/>
              <a:t>（2）、选文主要写了哪几件事？最主要的是什么事？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3、课文节选部分的匡超人，已经从一个心地善良的青年堕落成为无耻之徒，他的无耻行为是通过哪些具体的事情反映出来的？</a:t>
            </a:r>
            <a:endParaRPr lang="zh-CN" altLang="en-US"/>
          </a:p>
          <a:p>
            <a:r>
              <a:rPr lang="zh-CN" altLang="en-US"/>
              <a:t>为自己开脱辩解 </a:t>
            </a:r>
            <a:endParaRPr lang="zh-CN" altLang="en-US"/>
          </a:p>
          <a:p>
            <a:r>
              <a:rPr lang="zh-CN" altLang="en-US"/>
              <a:t>对待家人的态度 执意送夫人下乡    </a:t>
            </a:r>
            <a:endParaRPr lang="zh-CN" altLang="en-US"/>
          </a:p>
          <a:p>
            <a:r>
              <a:rPr lang="zh-CN" altLang="en-US"/>
              <a:t>隐瞒婚史，再结夫妻    </a:t>
            </a:r>
            <a:endParaRPr lang="zh-CN" altLang="en-US"/>
          </a:p>
          <a:p>
            <a:r>
              <a:rPr lang="zh-CN" altLang="en-US"/>
              <a:t>置办丧事    </a:t>
            </a:r>
            <a:endParaRPr lang="zh-CN" altLang="en-US"/>
          </a:p>
          <a:p>
            <a:r>
              <a:rPr lang="zh-CN" altLang="en-US"/>
              <a:t>对待儒林旧友的态度 潘三入狱，恕不探望    </a:t>
            </a:r>
            <a:endParaRPr lang="zh-CN" altLang="en-US"/>
          </a:p>
          <a:p>
            <a:r>
              <a:rPr lang="zh-CN" altLang="en-US"/>
              <a:t>恬不知耻自夸 误用“先儒”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人物形象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/>
              <a:t>是一个虚伪狡诈、迂腐辛辣的士林丑恶之人，他的言行举止与儒林众生相比，有过之无不及。他的语言、心理活动已使儒林众生丑相毕现，他的行为结果却如此令人生厌与不屑。</a:t>
            </a:r>
            <a:endParaRPr lang="zh-CN" altLang="en-US" sz="4400"/>
          </a:p>
          <a:p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探究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580" y="1337945"/>
            <a:ext cx="12136120" cy="4351655"/>
          </a:xfrm>
        </p:spPr>
        <p:txBody>
          <a:bodyPr>
            <a:noAutofit/>
          </a:bodyPr>
          <a:p>
            <a:r>
              <a:rPr lang="en-US" altLang="zh-CN" sz="3200"/>
              <a:t>1</a:t>
            </a:r>
            <a:r>
              <a:rPr lang="zh-CN" altLang="en-US" sz="3200"/>
              <a:t>、作者塑造匡超人这个人物形象的社会意义是什么？</a:t>
            </a:r>
            <a:endParaRPr lang="zh-CN" altLang="en-US" sz="3200"/>
          </a:p>
          <a:p>
            <a:r>
              <a:rPr lang="zh-CN" altLang="en-US" sz="3200"/>
              <a:t>小说共55回，却用了5回多来塑造匡超人这个人物形象，作者通过这样一个原本淳朴善良的青年士子精神生命毁灭的悲剧，告诉读者，在封建的主流意识中，功名富贵是衡量一个人的人生价值的最重要的砝码。生活其中的青年士子，精神无所依归，只能按照统治阶级规定好的路线前行，为了达到目的，他们学会了吹牛拍马、坑蒙拐骗、装腔作势，逐渐丧失了淳朴的本性。同时告诉人们作者所处时代的儒林已经是一个大染缸，匡超人的变质堕落的过程正是儒林熏染的结果。匡超人的形象别具意义，作者借助他把儒林中那些附庸风雅者与追求功名富贵者集中到一起，既展示了士人秀才们的酸腐，又显示出对追求功名富贵者的辛辣讽刺。只匡超人一个便已穷极文士情态，尽展儒林的痛与丑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2</a:t>
            </a:r>
            <a:r>
              <a:rPr lang="zh-CN" altLang="en-US"/>
              <a:t>、匡超人由善良变丑恶、由勤勉变迂腐的过程，责任到底在谁？</a:t>
            </a:r>
            <a:endParaRPr lang="zh-CN" altLang="en-US"/>
          </a:p>
          <a:p>
            <a:r>
              <a:rPr lang="zh-CN" altLang="en-US"/>
              <a:t>匡超人人物性格的形成、他的变质,一方面是受社会环境的影响,另一方面,又有其自身的因素。对“功名富贵”的追求是匡超人变质的首要内因。当尽孝与科举功名道路发生冲突时,匡超人选择的是后者利己原则,这是理解匡超人这个人物变质的关键,也是这个典型人物的总特征。过人的精力、智力和外“乖”内“韧”的性格是匡超人变质的又一重要内因。未发迹的他已初露势利之心。匡超人自身的内因和外因交互作用,才形成匡超人这个典型人物。他的变质堕落不仅是他个人的悲剧,而且更具有社会性和时代性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《官场现形记》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0" y="1337945"/>
            <a:ext cx="11004550" cy="4351655"/>
          </a:xfrm>
        </p:spPr>
        <p:txBody>
          <a:bodyPr>
            <a:noAutofit/>
          </a:bodyPr>
          <a:p>
            <a:r>
              <a:rPr lang="en-US" altLang="zh-CN" sz="3200"/>
              <a:t>1</a:t>
            </a:r>
            <a:r>
              <a:rPr lang="zh-CN" altLang="en-US" sz="3200"/>
              <a:t>、关于作者</a:t>
            </a:r>
            <a:endParaRPr lang="zh-CN" altLang="en-US" sz="3200"/>
          </a:p>
          <a:p>
            <a:r>
              <a:rPr lang="zh-CN" altLang="en-US" sz="3200"/>
              <a:t>李宝嘉(1867—1906)，晚清小说家。又名宝凯，字伯元，别号南亭亭长，笔名游戏主人、讴歌变俗人等。李宝嘉3岁丧父，随母亲与堂伯父李翼清一家合住。受堂伯父抚教养育，擅长八股诗赋，能书画篆刻，多才多艺。</a:t>
            </a:r>
            <a:endParaRPr lang="zh-CN" altLang="en-US" sz="3200"/>
          </a:p>
          <a:p>
            <a:r>
              <a:rPr lang="zh-CN" altLang="en-US" sz="3200"/>
              <a:t>光绪二十二年(1896)到上海，先编撰《指南报》，次年五月创办《游戏报》，并设“文社”。光绪二十七年(1901)，他将《游戏报》转让，另办《世界繁华报》。这些报纸是中国小报的鼻祖，它“假游戏之说，以隐寓劝惩”，虽然谈风月，说勾栏，载社会新闻，但也嘲骂腐朽的官僚买办，暴露社会种种黑暗，为创作谴责小说积累了丰富的素材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2、《官场现形记》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《官场现形记》是晚清谴责小说中最有代表性的作品，四大谴责小说之一。共60回，结构安排与《儒林外史》相仿，演述一人后即转入下一人，如此蝉联而下。作品以晚清官场为表现对象，集中描写封建社会崩溃时期旧官场的种种腐败、黑暗和丑恶的情形。这里既有军机大臣、总督巡抚、提督道台，也有知县典吏、管带佐杂，他们或龌龊卑鄙或昏聩糊涂或腐败堕落，构成一幅清末官僚的百丑图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小说采用若干相对独立的短篇故事蝉联而下的结构方式，虽不免于松散枝蔓，然亦适应敏锐地反映广阔的社会人生的需要。白描传神，是其所长。</a:t>
            </a:r>
            <a:endParaRPr lang="zh-CN" altLang="en-US" sz="3200"/>
          </a:p>
          <a:p>
            <a:r>
              <a:rPr lang="zh-CN" altLang="en-US" sz="3200"/>
              <a:t>小说还充分运用了夸张、漫画化的闹剧手法，尤喜撕破人生的假面。如浙江巡抚博理堂，自命崇尚理学，讲究“慎独”功夫，却偏有“叩辕门荡妇觅情郎”一幕好戏。《官场现形记》艺术上的缺陷是冗长、拖沓，人物情节间有雷同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3、“晚清四大谴责小说” </a:t>
            </a:r>
            <a:endParaRPr lang="zh-CN" altLang="en-US" sz="3600"/>
          </a:p>
          <a:p>
            <a:endParaRPr lang="zh-CN" altLang="en-US" sz="4000"/>
          </a:p>
          <a:p>
            <a:r>
              <a:rPr lang="zh-CN" altLang="en-US" sz="3600"/>
              <a:t>鲁迅认为的晚清四大谴责小说是中国清末4部谴责小说的合称 。即李宝嘉（李伯元）的《官场现形记》、吴沃尧（吴趼人）的《二十年目睹之怪现状》、刘鹗的《老残游记》、曾朴的《孽海花》。</a:t>
            </a:r>
            <a:endParaRPr lang="zh-CN" altLang="en-US"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《儒林外史》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05585"/>
            <a:ext cx="10515600" cy="4351338"/>
          </a:xfrm>
        </p:spPr>
        <p:txBody>
          <a:bodyPr>
            <a:noAutofit/>
          </a:bodyPr>
          <a:p>
            <a:r>
              <a:rPr lang="zh-CN" altLang="en-US"/>
              <a:t>1．介绍作者</a:t>
            </a:r>
            <a:endParaRPr lang="zh-CN" altLang="en-US"/>
          </a:p>
          <a:p>
            <a:r>
              <a:rPr lang="zh-CN" altLang="en-US"/>
              <a:t>吴敬梓（1701—1754年），字敏轩，一字文木，号粒民，清代小说家，汉族，安徽全椒人。幼即颖异，善记诵。稍长，补官学弟子员。尤精《文选》，赋援笔立成。不善治生，性豪迈，不数年，旧产挥霍俱尽，时或至于绝粮。雍正十三年，（公元一七三五年）巡抚赵国辚举以应“博学鸿词”，不赴。移家金陵，为文坛盟主。晚年，自号文木老人，客扬州，尤落拓纵酒。后卒于客中。敬梓生平最恶举业，费20年心血所著《儒林外史》五十五回，专写熬中于此者之真相，幽默诙谐，读之捧腹。他出身于仕宦名门，小时候受到良好教育，对文学创作表现出特别的天赋，及至成年，因为随父亲到各处做官而有机会获得包括官场内幕的大量见识。吴敬梓22岁时，父亲去世，家族内部因为财产和权力而展开了激烈的争斗。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选文解读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字音识记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埋怨(mán) 排揎(×uan) 绺(liǔ) 新畲(shē) 落拓(tuò) 剃发(tì)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褥子(rù) 豁琅(1óng) 孽障(niè) 搭讪(shàn)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92225"/>
            <a:ext cx="10515600" cy="4351338"/>
          </a:xfrm>
        </p:spPr>
        <p:txBody>
          <a:bodyPr>
            <a:noAutofit/>
          </a:bodyPr>
          <a:p>
            <a:r>
              <a:rPr lang="zh-CN" altLang="en-US"/>
              <a:t>1、涉及的有关情节</a:t>
            </a:r>
            <a:endParaRPr lang="zh-CN" altLang="en-US"/>
          </a:p>
          <a:p>
            <a:r>
              <a:rPr lang="zh-CN" altLang="en-US"/>
              <a:t>何藩台本是盐法道的道台，因为本省主管财赋和人事的藩台空缺，所以临时代理这个职务。他天生“爱钱”，但怕别人说闲话，一直不敢公开卖官。可是，新任的藩台马上就要来了，如果再不抓紧时间，就来不及了，于是他利令智昏，由他的几个兄弟、幕友充当掮客，开始了公开卖官的勾当。果然是门庭若市，“生意火爆”。他的兄弟三荷包替他拉了一桩买卖：九江府出缺，有人想以两千两银子的价格代理一两个月。他认为“一个知府只值两吊银子，未免太便宜了”，因此提高了价格，要三荷包再去说和。结果价格没有说上去，倒是三荷包自己该得的回扣谈清了。三荷包拍着胸脯承诺保证办成，于是就来和藩台大人商量。接下来就是本文节选的部分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28345"/>
            <a:ext cx="10515600" cy="4351338"/>
          </a:xfrm>
        </p:spPr>
        <p:txBody>
          <a:bodyPr>
            <a:noAutofit/>
          </a:bodyPr>
          <a:p>
            <a:r>
              <a:rPr lang="zh-CN" altLang="en-US"/>
              <a:t>2、概括本文主要情节，了解“误会”及作用。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三荷包回到衙里，“本想做个反跌文章”，使个“引船就岸”的计策，于是先说“那事闹坏了”，“好等他哥来还价”，结果惹恼了何藩台，引来了一顿埋怨。本来何藩台埋怨的是三荷包办事不力，但三荷包受了别人好处，心里有鬼，以为被大哥“看破了隐情”，感觉面上无光，也不禁一时火起，同何藩台吵了起来。吵闹之中，三荷包把何藩台如何用金钱铺路，加官进爵，又如何经手卖官的情况，一五一十算了个清清楚楚，揭了个体无完肤。最后甚至动起了手，把自己有了三个月身孕的嫂子撞翻在地，这才“搭讪着就溜之乎也”。</a:t>
            </a:r>
            <a:endParaRPr lang="zh-CN" altLang="en-US"/>
          </a:p>
          <a:p>
            <a:r>
              <a:rPr lang="zh-CN" altLang="en-US"/>
              <a:t>这段“兄弟阋墙”的故事可以说是整个何藩台卖官故事的发展和高潮部分。作者通过两个“误会”(讲故事的一种手段)，使得一个平淡的故事得到了富有戏剧性的发展并最终达到了高潮，同时把三荷包的无赖蛮横、何藩台的丑陋发家史揭露得淋漓尽致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阅读1-3节，分析误会之一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370" y="1734185"/>
            <a:ext cx="12012930" cy="4351655"/>
          </a:xfrm>
        </p:spPr>
        <p:txBody>
          <a:bodyPr>
            <a:noAutofit/>
          </a:bodyPr>
          <a:p>
            <a:r>
              <a:rPr lang="zh-CN" altLang="en-US" sz="3200"/>
              <a:t>第一个“误会”是兄弟俩吵架的起因，何藩台埋怨兄弟办事不力，三荷包却以为大哥看破了他的隐情，所以火冒三丈，才开始言语不择，揭露大哥的发家史以及兄弟俩肮脏的卖官交易。在这段文字中，三荷包理直气壮地数落何藩台，何藩台只能“气得脸似冬瓜一般的青”，“绺着胡子”，“一声也不言语”。</a:t>
            </a:r>
            <a:endParaRPr lang="zh-CN" altLang="en-US" sz="3200"/>
          </a:p>
          <a:p>
            <a:r>
              <a:rPr lang="zh-CN" altLang="en-US" sz="3200"/>
              <a:t>因此，三荷包觉得自己占了理，越说越得意，“索性高谈阔论起来。一头说，一头走，背着手，仰着头，在地下踱来踱去”。结果把个何藩台“气得索索的抖”“白瞪着眼，只是吹胡子”。在这些细节中，两个人的表情和反应各不相同：三荷包活脱脱一副无赖、蛮横、愚蠢的小人嘴脸，何藩台却是一副丑事被揭发时，尴尬、无奈和气愤的表情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问题：三荷包的话反映了什么样的社会现实？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 sz="3200"/>
              <a:t>爸爸不在的时候，共总剩下也有十来万银子。先是你捐知县，捐了一万多，弄到一个实缺……我们有钱，还怕娶不得亲，捐不得官!</a:t>
            </a:r>
            <a:endParaRPr lang="zh-CN" altLang="en-US" sz="3200"/>
          </a:p>
          <a:p>
            <a:r>
              <a:rPr lang="zh-CN" altLang="en-US" sz="3200"/>
              <a:t>玉山的王梦梅，是个一万二；萍乡的周小辫子八千；新昌胡子根六千；上饶莫桂英五千五；吉水陆子龄五千；庐陵黄落甫六千四；新畲赵苓州四千五；新建王尔梅三千五；南昌蒋大化三千；铅山孔庆辂、武陵卢子庭，都是二千；还有些一千、八百的，一时也记不清，至少亦有二三十注。“</a:t>
            </a:r>
            <a:endParaRPr lang="zh-CN" altLang="en-US" sz="3200"/>
          </a:p>
          <a:p>
            <a:r>
              <a:rPr lang="zh-CN" altLang="en-US" sz="3200"/>
              <a:t>明确：作者巧妙地借助三荷包的口将官场中买官卖官的情形一一道来，生动地再现了当时社会的黑暗与腐败。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阅读4-5节，分析误会之二。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7500" y="1353185"/>
            <a:ext cx="11861800" cy="4351655"/>
          </a:xfrm>
        </p:spPr>
        <p:txBody>
          <a:bodyPr>
            <a:noAutofit/>
          </a:bodyPr>
          <a:p>
            <a:r>
              <a:rPr lang="zh-CN" altLang="en-US"/>
              <a:t>第二个“误会”使得故事达到了高潮。何藩台本想起身丢掉烟枪，去找师爷，结果由于气急败坏，起得太猛，带翻了一只茶碗，可是三荷包却以为“他哥动手要打他”。于是，“便把马褂一脱，卷了卷袖子，一个老虎势，望他哥怀里扑将来”。两人扭在一起，纠缠起来。家人拉不开，只得请来了何太太，结果又不小心被三荷包撞在了肚子上，疼得坐在地上出汗。三荷包趁机溜走，这场闹剧才巧妙地煞了尾。在这段故事中，动作描写比较突出，特别是两个人动手时的动作，写得热热闹闹，两个人好像有什么深仇大恨，一个“扑”上来，“往前直顶”，“使着全副力气”，一个又“竭力抵挡”，“揪”在一起；一个喊着“你打死我罢”，一个喊着‘‘要死死在一块儿”。平日里做老爷的那种威严和体面荡然无存了，看上去就像两个无赖在打架。个别细节，像“那三荷包却不隰防他哥此刻松手，仍旧使着全副气力往前直顶；等到他哥坐下，他却扑了一个空，齐头拿头顶在他嫂子肚皮上。”把三荷包的莽撞、无赖刻画得非常形象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" y="545465"/>
            <a:ext cx="11754485" cy="4351655"/>
          </a:xfrm>
        </p:spPr>
        <p:txBody>
          <a:bodyPr>
            <a:noAutofit/>
          </a:bodyPr>
          <a:p>
            <a:r>
              <a:rPr lang="zh-CN" altLang="en-US" sz="3200"/>
              <a:t>其实，“误会”只是两人闹翻的浅层次的原因，只是作者为了表现强烈的矛盾冲突而特意设置的。实际上“兄弟阋墙”的闹剧有着深层次的原因，根本原因就在于分赃不均。何藩台为了自己加官进爵，动用了本来属于自己兄弟的那部分家产，在以后的卖官勾当中，他凭借自己家长的权威和官员的身份，肯定从中拿到了大头，对此，三荷包早有不满，把帐目记得清清楚楚就是明证。而三荷包在这个勾当中，也有很多的机会中饱私囊(在前回与泥菩萨的商议中可以看出)，何藩台也一定清楚。总之，在卖官鬻爵的无耻勾当中，两个人虽然是默契合作，但贪婪和自私的本性使他们也在互相欺骗、互相争斗，只是他们互相依存的关系，使得彼此都没有撕破脸皮。作者巧妙设置了两个“误会”，使得他们的不满一步步升级，最终伴随着怒气和怨气一总爆发出来。因此，这场闹剧实际上是平日种种矛盾积蓄的结果，也是平日勾心斗角的一次总爆发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3、主旨概括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从何藩台兄弟俩因误会而“阋”而“打”的情节中了解到起根本原因是分赃不均，通过三荷包的揭短，暴露了晚清官场的黑暗，暗示了知识阶层对于社会前途命运的担忧和失望。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72210"/>
            <a:ext cx="10515600" cy="4351338"/>
          </a:xfrm>
        </p:spPr>
        <p:txBody>
          <a:bodyPr>
            <a:noAutofit/>
          </a:bodyPr>
          <a:p>
            <a:r>
              <a:rPr lang="zh-CN" altLang="en-US" sz="3200"/>
              <a:t>经历了这场变故，吴敬梓既无心做官，对虚伪的人际关系又深感厌恶，无意进取功名。安徽巡抚推荐他应博学鸿词考试，他竟装病不去。他不善持家，遇贫即施，家产卖尽，直至1754年53岁去逝时，一直过着清贫的生活。 </a:t>
            </a:r>
            <a:endParaRPr lang="zh-CN" altLang="en-US" sz="3200"/>
          </a:p>
          <a:p>
            <a:r>
              <a:rPr lang="zh-CN" altLang="en-US" sz="3200"/>
              <a:t>吴敬梓一生创作了大量的诗歌、散文和史学研究著作，有《文木山房诗文集》十二卷，今存四卷。不过，确立他在中国文学史上的杰出地位的，是他创作的长篇讽刺小说《儒林外史》。这部小说大约用了他近20年的时间，直到49岁时才完成。人们在他的家乡建立了用来纪念他的“吴敬梓纪念馆”；南京秦淮河畔桃叶渡也建立了“吴敬梓故居”。</a:t>
            </a:r>
            <a:endParaRPr lang="zh-CN" altLang="en-US"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2．了解《儒林外史》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《儒林外史》是我国文学史上一部杰出的现实主义的章回体长篇讽刺小说。鲁迅先生评为“如集诸碎锦，合为帖子，虽非巨幅，而时见珍异。”全书故事情节虽没有一个主干，可是有一个中心贯穿其间，那就是反对科举制度和封建礼教的毒害，讽刺因热衷功名富贵而造成的极端虚伪、恶劣的社会风习。这样的思想内容，在当时无疑是有其重大的现实意义和教育意义的。加上它那准确、生动、洗练的白话语言，栩栩如生的人物形象塑造，优美细腻的景物描写，出色的讽刺手法，艺术上也获得了巨大的成功。当然，由于时代的局限，作者在书中虽然批判了黑暗的现实，却把理想寄托在“品学兼优”的士大夫身上，宣扬古礼古乐，看不到改变儒林和社会的真正出路，这是应该加以批判的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2480" y="499110"/>
            <a:ext cx="11050905" cy="4351655"/>
          </a:xfrm>
        </p:spPr>
        <p:txBody>
          <a:bodyPr>
            <a:noAutofit/>
          </a:bodyPr>
          <a:p>
            <a:r>
              <a:rPr lang="zh-CN" altLang="en-US" sz="3200"/>
              <a:t>《儒林外史》全书56章，由许多个生动的故事联起来，这些故事都是以真人真事为原型塑造的。全书的中心内容，就是抨击僵化的考试制度和由此带来的严重社会问题. </a:t>
            </a:r>
            <a:endParaRPr lang="zh-CN" altLang="en-US" sz="3200"/>
          </a:p>
          <a:p>
            <a:r>
              <a:rPr lang="zh-CN" altLang="en-US" sz="3200"/>
              <a:t>《儒林外史》是我国古代讽刺文学的典范，吴敬梓对生活在封建末世和科举制度下的封建文人群像的成功塑造，以及对吃人的科举、礼教和腐败事态的生动描绘，使他成为我国文学史上批判现实主义的杰出作家之一。《儒林外史》不仅直接影响了近代谴责小说，而且对现代讽刺文学也有深刻的启发。现在，《儒林外史》已被译成英、法、德、俄、日等多种文字，成为一部世界性的文学名著。有的外国学者认为：这是一部讽刺迂腐与卖弄的作品，然而却可称为世界上一部最不引经据典、最饶诗意的散文叙述体之典范。它可与意大利薄加丘、西班牙塞万提斯、法国巴尔扎克等人的作品相抗衡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3、小说第15-18回里的匡超人形象。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第15回：匡超人头一年跟着一个卖柴的客人来省城杭州，在柴行里记账，不想客人消折了本钱，不得回家，于是流落在此。遇到马二先生，受到夸奖：“又勤学，又敏捷，可敬可敬！”并且得到他十两银子的资助。马二先生让他回乡读书，“图个日后宦途相见”；并且告诉他，书中自有黄金屋，书中自有千钟粟，书中自有颜如玉。从马二先生这里，匡超人第一次知道能够求取功名富贵，“显亲扬名”“才是大孝”。这是马二先生给他上的第一课。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第16回：回到家乡乐清县，匡超人见人作躬打揖，甚是知书达礼。整日杀猪磨豆腐，帮助久病在床的老父亲出恭，念书至四更鼓。作品中运用大量的细节描写，突出匡超人是个顶极孝子和酷爱读书之人。因他的知书达礼和勤奋苦读，受到知县的提拔，中了相公。 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98905"/>
            <a:ext cx="10515600" cy="4351338"/>
          </a:xfrm>
        </p:spPr>
        <p:txBody>
          <a:bodyPr>
            <a:noAutofit/>
          </a:bodyPr>
          <a:p>
            <a:r>
              <a:rPr lang="zh-CN" altLang="en-US" sz="3200"/>
              <a:t>第17回：因知县提拔中了相公，却因知县遇事，将会祸及于匡超人，于是，他只得躲回杭州，旧地重游。客舍中遇到景兰江，景兰江不喜欢马二先生的时文（功名），在一次众人饮酒之时，景兰江问道：“众位先生所讲中进士，是为名？是为利？”众人道：“是为名。”景又说道：“可知道赵爷虽不曾中进士，外面诗选上刻着他的诗几十处，行遍天下，哪个不晓得有个赵雪斋先生？只怕比进士还享名多着呢。”匡超人听得，才知道天下还有这一种道理。——除了马二先生说的功名富贵之外，还有士林秀才们的附庸风雅之趣。经过这一番见识之后，匡超人的思想与精神发生了急剧的变化。 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06425"/>
            <a:ext cx="10515600" cy="4351338"/>
          </a:xfrm>
        </p:spPr>
        <p:txBody>
          <a:bodyPr>
            <a:noAutofit/>
          </a:bodyPr>
          <a:p>
            <a:r>
              <a:rPr lang="zh-CN" altLang="en-US" sz="3200"/>
              <a:t>第18、19回里写到他与潘三的相遇，则使他彻底陷入了腐化堕落的儒林大染缸。在潘三眼里，“这一班人（西湖诗会诸友）是有名的呆子。”景兰江因为做诗把头巾店的本钱做得精光，并且告诫匡二相公，“在客边要做些有想头的事，这样人同他混缠做甚么？” </a:t>
            </a:r>
            <a:endParaRPr lang="zh-CN" altLang="en-US" sz="3200"/>
          </a:p>
          <a:p>
            <a:r>
              <a:rPr lang="zh-CN" altLang="en-US" sz="3200"/>
              <a:t>在潘三的招待之下，匡超人先是做起了赌场的抽头，接着为潘老爷弄回批、假文书，经过潘三的出谋划策，成为考场枪手，干起了替考的勾当。在潘三看来，“像这都是有些想头的事，也不枉费一番精神，和那些呆瘟缠甚么！”匡超人果然听了潘三的话，和那边的名士来往稀少。后来，在潘三的一手策划之下，娶巡抚衙差郑老爹的三女儿为妻。从此，匡超人便彻底堕落为一个无耻可笑可鄙之徒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6058</Words>
  <Application>WPS 演示</Application>
  <PresentationFormat>宽屏</PresentationFormat>
  <Paragraphs>135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Arial Unicode MS</vt:lpstr>
      <vt:lpstr>Calibri Light</vt:lpstr>
      <vt:lpstr>Courier New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hnhmw</dc:creator>
  <cp:lastModifiedBy>hnhmw</cp:lastModifiedBy>
  <cp:revision>2</cp:revision>
  <dcterms:created xsi:type="dcterms:W3CDTF">2018-03-18T08:49:38Z</dcterms:created>
  <dcterms:modified xsi:type="dcterms:W3CDTF">2018-03-18T09:38:16Z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