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60" r:id="rId4"/>
    <p:sldId id="904" r:id="rId5"/>
    <p:sldId id="1497" r:id="rId6"/>
    <p:sldId id="1371" r:id="rId7"/>
    <p:sldId id="1409" r:id="rId8"/>
    <p:sldId id="1498" r:id="rId9"/>
    <p:sldId id="1499" r:id="rId10"/>
    <p:sldId id="1500" r:id="rId11"/>
    <p:sldId id="1501" r:id="rId12"/>
    <p:sldId id="1478" r:id="rId13"/>
    <p:sldId id="1482" r:id="rId14"/>
    <p:sldId id="1502" r:id="rId15"/>
    <p:sldId id="1504" r:id="rId16"/>
    <p:sldId id="1505" r:id="rId17"/>
    <p:sldId id="1503" r:id="rId18"/>
    <p:sldId id="1506" r:id="rId19"/>
    <p:sldId id="1483" r:id="rId20"/>
    <p:sldId id="1507" r:id="rId21"/>
    <p:sldId id="1508" r:id="rId22"/>
    <p:sldId id="1509" r:id="rId23"/>
    <p:sldId id="1510" r:id="rId24"/>
    <p:sldId id="1513" r:id="rId25"/>
    <p:sldId id="1511" r:id="rId26"/>
    <p:sldId id="1512" r:id="rId27"/>
    <p:sldId id="1490" r:id="rId28"/>
    <p:sldId id="1514" r:id="rId29"/>
    <p:sldId id="1491" r:id="rId30"/>
    <p:sldId id="1516" r:id="rId31"/>
    <p:sldId id="1515" r:id="rId32"/>
    <p:sldId id="1517" r:id="rId33"/>
    <p:sldId id="1518" r:id="rId34"/>
    <p:sldId id="1493" r:id="rId35"/>
    <p:sldId id="1520" r:id="rId36"/>
  </p:sldIdLst>
  <p:sldSz cx="12190095" cy="6859270"/>
  <p:notesSz cx="6858000" cy="9144000"/>
  <p:custDataLst>
    <p:tags r:id="rId37"/>
  </p:custDataLst>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67" autoAdjust="0"/>
    <p:restoredTop sz="96318" autoAdjust="0"/>
  </p:normalViewPr>
  <p:slideViewPr>
    <p:cSldViewPr>
      <p:cViewPr varScale="1">
        <p:scale>
          <a:sx n="113" d="100"/>
          <a:sy n="113" d="100"/>
        </p:scale>
        <p:origin x="684" y="84"/>
      </p:cViewPr>
      <p:guideLst>
        <p:guide orient="horz" pos="2162"/>
        <p:guide pos="3839"/>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2"/>
        <p:guide pos="2160"/>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tags" Target="tags/tag1.xml"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slide" Target="slides/slide1.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2</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3</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4</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9</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16</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33</a:t>
            </a:fld>
            <a:endParaRPr lang="en-US" altLang="zh-CN"/>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spTree>
      <p:nvGrpSpPr>
        <p:cNvPr id="1" name=""/>
        <p:cNvGrpSpPr/>
        <p:nvPr/>
      </p:nvGrpSpPr>
      <p:grpSpPr>
        <a:xfrm>
          <a:off x="0" y="0"/>
          <a:ext cx="0" cy="0"/>
        </a:xfrm>
      </p:grpSpPr>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6_空白">
    <p:spTree>
      <p:nvGrpSpPr>
        <p:cNvPr id="1" name=""/>
        <p:cNvGrpSpPr/>
        <p:nvPr/>
      </p:nvGrpSpPr>
      <p:grpSpPr>
        <a:xfrm>
          <a:off x="0" y="0"/>
          <a:ext cx="0" cy="0"/>
        </a:xfrm>
      </p:grpSpPr>
      <p:sp>
        <p:nvSpPr>
          <p:cNvPr id="4" name="矩形 3"/>
          <p:cNvSpPr/>
          <p:nvPr userDrawn="1"/>
        </p:nvSpPr>
        <p:spPr>
          <a:xfrm>
            <a:off x="0" y="3799588"/>
            <a:ext cx="12190413" cy="30600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5_空白">
    <p:spTree>
      <p:nvGrpSpPr>
        <p:cNvPr id="1" name=""/>
        <p:cNvGrpSpPr/>
        <p:nvPr/>
      </p:nvGrpSpPr>
      <p:grpSpPr>
        <a:xfrm>
          <a:off x="0" y="0"/>
          <a:ext cx="0" cy="0"/>
        </a:xfrm>
      </p:grpSpPr>
      <p:sp>
        <p:nvSpPr>
          <p:cNvPr id="4" name="矩形 3"/>
          <p:cNvSpPr/>
          <p:nvPr userDrawn="1"/>
        </p:nvSpPr>
        <p:spPr>
          <a:xfrm>
            <a:off x="0" y="3429794"/>
            <a:ext cx="12190413" cy="342979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7_空白">
    <p:spTree>
      <p:nvGrpSpPr>
        <p:cNvPr id="1" name=""/>
        <p:cNvGrpSpPr/>
        <p:nvPr/>
      </p:nvGrpSpPr>
      <p:grpSpPr>
        <a:xfrm>
          <a:off x="0" y="0"/>
          <a:ext cx="0" cy="0"/>
        </a:xfrm>
      </p:grpSpPr>
      <p:sp>
        <p:nvSpPr>
          <p:cNvPr id="4" name="矩形 3"/>
          <p:cNvSpPr/>
          <p:nvPr userDrawn="1"/>
        </p:nvSpPr>
        <p:spPr>
          <a:xfrm>
            <a:off x="0" y="2708788"/>
            <a:ext cx="12190413" cy="415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8_空白">
    <p:spTree>
      <p:nvGrpSpPr>
        <p:cNvPr id="1" name=""/>
        <p:cNvGrpSpPr/>
        <p:nvPr/>
      </p:nvGrpSpPr>
      <p:grpSpPr>
        <a:xfrm>
          <a:off x="0" y="0"/>
          <a:ext cx="0" cy="0"/>
        </a:xfrm>
      </p:grpSpPr>
      <p:sp>
        <p:nvSpPr>
          <p:cNvPr id="4" name="矩形 3"/>
          <p:cNvSpPr/>
          <p:nvPr userDrawn="1"/>
        </p:nvSpPr>
        <p:spPr>
          <a:xfrm>
            <a:off x="0" y="1588"/>
            <a:ext cx="12190413" cy="68580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6_空白">
    <p:spTree>
      <p:nvGrpSpPr>
        <p:cNvPr id="1" name=""/>
        <p:cNvGrpSpPr/>
        <p:nvPr/>
      </p:nvGrpSpPr>
      <p:grpSpPr>
        <a:xfrm>
          <a:off x="0" y="0"/>
          <a:ext cx="0" cy="0"/>
        </a:xfrm>
      </p:grpSpPr>
      <p:sp>
        <p:nvSpPr>
          <p:cNvPr id="2" name="矩形 1"/>
          <p:cNvSpPr/>
          <p:nvPr userDrawn="1"/>
        </p:nvSpPr>
        <p:spPr>
          <a:xfrm>
            <a:off x="0" y="5950074"/>
            <a:ext cx="12190413" cy="90951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2_空白">
    <p:spTree>
      <p:nvGrpSpPr>
        <p:cNvPr id="1" name=""/>
        <p:cNvGrpSpPr/>
        <p:nvPr/>
      </p:nvGrpSpPr>
      <p:grpSpPr>
        <a:xfrm>
          <a:off x="0" y="0"/>
          <a:ext cx="0" cy="0"/>
        </a:xfrm>
      </p:grpSpPr>
      <p:sp>
        <p:nvSpPr>
          <p:cNvPr id="2" name="矩形 1"/>
          <p:cNvSpPr/>
          <p:nvPr userDrawn="1"/>
        </p:nvSpPr>
        <p:spPr>
          <a:xfrm>
            <a:off x="0" y="5588788"/>
            <a:ext cx="12190413" cy="127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6_空白">
    <p:spTree>
      <p:nvGrpSpPr>
        <p:cNvPr id="1" name=""/>
        <p:cNvGrpSpPr/>
        <p:nvPr/>
      </p:nvGrpSpPr>
      <p:grpSpPr>
        <a:xfrm>
          <a:off x="0" y="0"/>
          <a:ext cx="0" cy="0"/>
        </a:xfrm>
      </p:grpSpPr>
      <p:sp>
        <p:nvSpPr>
          <p:cNvPr id="2" name="矩形 1"/>
          <p:cNvSpPr/>
          <p:nvPr userDrawn="1"/>
        </p:nvSpPr>
        <p:spPr>
          <a:xfrm>
            <a:off x="0" y="5228788"/>
            <a:ext cx="12190413" cy="163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1_空白">
    <p:spTree>
      <p:nvGrpSpPr>
        <p:cNvPr id="1" name=""/>
        <p:cNvGrpSpPr/>
        <p:nvPr/>
      </p:nvGrpSpPr>
      <p:grpSpPr>
        <a:xfrm>
          <a:off x="0" y="0"/>
          <a:ext cx="0" cy="0"/>
        </a:xfrm>
      </p:grpSpPr>
      <p:sp>
        <p:nvSpPr>
          <p:cNvPr id="2" name="矩形 1"/>
          <p:cNvSpPr/>
          <p:nvPr userDrawn="1"/>
        </p:nvSpPr>
        <p:spPr>
          <a:xfrm>
            <a:off x="0" y="4868788"/>
            <a:ext cx="12190413" cy="199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3_空白">
    <p:spTree>
      <p:nvGrpSpPr>
        <p:cNvPr id="1" name=""/>
        <p:cNvGrpSpPr/>
        <p:nvPr/>
      </p:nvGrpSpPr>
      <p:grpSpPr>
        <a:xfrm>
          <a:off x="0" y="0"/>
          <a:ext cx="0" cy="0"/>
        </a:xfrm>
      </p:grpSpPr>
      <p:sp>
        <p:nvSpPr>
          <p:cNvPr id="2" name="矩形 1"/>
          <p:cNvSpPr/>
          <p:nvPr userDrawn="1"/>
        </p:nvSpPr>
        <p:spPr>
          <a:xfrm>
            <a:off x="0" y="4508788"/>
            <a:ext cx="12190413" cy="235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0_空白">
    <p:spTree>
      <p:nvGrpSpPr>
        <p:cNvPr id="1" name=""/>
        <p:cNvGrpSpPr/>
        <p:nvPr/>
      </p:nvGrpSpPr>
      <p:grpSpPr>
        <a:xfrm>
          <a:off x="0" y="0"/>
          <a:ext cx="0" cy="0"/>
        </a:xfrm>
      </p:grpSpPr>
      <p:sp>
        <p:nvSpPr>
          <p:cNvPr id="2" name="矩形 1"/>
          <p:cNvSpPr/>
          <p:nvPr userDrawn="1"/>
        </p:nvSpPr>
        <p:spPr>
          <a:xfrm>
            <a:off x="0" y="4411588"/>
            <a:ext cx="12190413" cy="24480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5_空白">
    <p:spTree>
      <p:nvGrpSpPr>
        <p:cNvPr id="1" name=""/>
        <p:cNvGrpSpPr/>
        <p:nvPr/>
      </p:nvGrpSpPr>
      <p:grpSpPr>
        <a:xfrm>
          <a:off x="0" y="0"/>
          <a:ext cx="0" cy="0"/>
        </a:xfrm>
      </p:grpSpPr>
      <p:sp>
        <p:nvSpPr>
          <p:cNvPr id="2" name="矩形 1"/>
          <p:cNvSpPr/>
          <p:nvPr userDrawn="1"/>
        </p:nvSpPr>
        <p:spPr>
          <a:xfrm>
            <a:off x="0" y="4149874"/>
            <a:ext cx="12190413" cy="270971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4_空白">
    <p:spTree>
      <p:nvGrpSpPr>
        <p:cNvPr id="1" name=""/>
        <p:cNvGrpSpPr/>
        <p:nvPr/>
      </p:nvGrpSpPr>
      <p:grpSpPr>
        <a:xfrm>
          <a:off x="0" y="0"/>
          <a:ext cx="0" cy="0"/>
        </a:xfrm>
      </p:grpSpPr>
      <p:sp>
        <p:nvSpPr>
          <p:cNvPr id="2" name="矩形 1"/>
          <p:cNvSpPr/>
          <p:nvPr userDrawn="1"/>
        </p:nvSpPr>
        <p:spPr>
          <a:xfrm>
            <a:off x="0" y="3788788"/>
            <a:ext cx="12190413" cy="307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image" Target="../media/image1.png" /><Relationship Id="rId16" Type="http://schemas.microsoft.com/office/2007/relationships/hdphoto" Target="../media/image2.wdp"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3" name="图片 2"/>
          <p:cNvPicPr>
            <a:picLocks noChangeAspect="1"/>
          </p:cNvPicPr>
          <p:nvPr userDrawn="1"/>
        </p:nvPicPr>
        <p:blipFill>
          <a:blip r:embed="rId15">
            <a:duotone>
              <a:schemeClr val="bg2">
                <a:shade val="45000"/>
                <a:satMod val="135000"/>
              </a:schemeClr>
              <a:prstClr val="white"/>
            </a:duotone>
            <a:extLst>
              <a:ext uri="{BEBA8EAE-BF5A-486C-A8C5-ECC9F3942E4B}">
                <a14:imgProps xmlns:a14="http://schemas.microsoft.com/office/drawing/2010/main">
                  <a14:imgLayer r:embed="rId16">
                    <a14:imgEffect>
                      <a14:brightnessContrast bright="3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2000" cy="6858000"/>
          </a:xfrm>
          <a:prstGeom prst="rect">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3.png" /><Relationship Id="rId3"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5.png" /><Relationship Id="rId3" Type="http://schemas.openxmlformats.org/officeDocument/2006/relationships/image" Target="../media/image16.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7.png" /><Relationship Id="rId3" Type="http://schemas.openxmlformats.org/officeDocument/2006/relationships/image" Target="../media/image18.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7.png" /><Relationship Id="rId3" Type="http://schemas.openxmlformats.org/officeDocument/2006/relationships/image" Target="../media/image19.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7.png" /><Relationship Id="rId3" Type="http://schemas.openxmlformats.org/officeDocument/2006/relationships/image" Target="../media/image19.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7.png" /><Relationship Id="rId3" Type="http://schemas.openxmlformats.org/officeDocument/2006/relationships/image" Target="../media/image19.png" /><Relationship Id="rId4" Type="http://schemas.openxmlformats.org/officeDocument/2006/relationships/image" Target="../media/image20.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7.png" /><Relationship Id="rId3" Type="http://schemas.openxmlformats.org/officeDocument/2006/relationships/image" Target="../media/image21.png" /><Relationship Id="rId4" Type="http://schemas.openxmlformats.org/officeDocument/2006/relationships/image" Target="../media/image22.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5.xml" /><Relationship Id="rId3" Type="http://schemas.openxmlformats.org/officeDocument/2006/relationships/image" Target="../media/image7.png" /><Relationship Id="rId4" Type="http://schemas.openxmlformats.org/officeDocument/2006/relationships/image" Target="../media/image8.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3.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4.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5.jpeg" /><Relationship Id="rId4" Type="http://schemas.openxmlformats.org/officeDocument/2006/relationships/image" Target="../media/image6.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png" /><Relationship Id="rId3" Type="http://schemas.openxmlformats.org/officeDocument/2006/relationships/image" Target="../media/image23.png" /><Relationship Id="rId4" Type="http://schemas.openxmlformats.org/officeDocument/2006/relationships/image" Target="../media/image19.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4.png" /><Relationship Id="rId3" Type="http://schemas.openxmlformats.org/officeDocument/2006/relationships/image" Target="../media/image19.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6.png" /><Relationship Id="rId3" Type="http://schemas.openxmlformats.org/officeDocument/2006/relationships/image" Target="../media/image19.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7.png" /><Relationship Id="rId3" Type="http://schemas.openxmlformats.org/officeDocument/2006/relationships/image" Target="../media/image26.png" /><Relationship Id="rId4" Type="http://schemas.openxmlformats.org/officeDocument/2006/relationships/image" Target="../media/image28.png" /><Relationship Id="rId5" Type="http://schemas.openxmlformats.org/officeDocument/2006/relationships/image" Target="../media/image29.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0.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1.png" /><Relationship Id="rId3" Type="http://schemas.openxmlformats.org/officeDocument/2006/relationships/image" Target="../media/image32.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3.png" /><Relationship Id="rId3" Type="http://schemas.openxmlformats.org/officeDocument/2006/relationships/image" Target="../media/image34.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5.jpeg" /><Relationship Id="rId4" Type="http://schemas.openxmlformats.org/officeDocument/2006/relationships/image" Target="../media/image6.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3.png" /><Relationship Id="rId3" Type="http://schemas.openxmlformats.org/officeDocument/2006/relationships/image" Target="../media/image34.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3.png" /><Relationship Id="rId3" Type="http://schemas.openxmlformats.org/officeDocument/2006/relationships/image" Target="../media/image34.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5.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6.xml" /><Relationship Id="rId3" Type="http://schemas.openxmlformats.org/officeDocument/2006/relationships/image" Target="../media/image7.png" /><Relationship Id="rId4" Type="http://schemas.openxmlformats.org/officeDocument/2006/relationships/image" Target="../media/image8.png" /><Relationship Id="rId5" Type="http://schemas.openxmlformats.org/officeDocument/2006/relationships/image" Target="../media/image3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3.xml" /><Relationship Id="rId3" Type="http://schemas.openxmlformats.org/officeDocument/2006/relationships/image" Target="../media/image7.png" /><Relationship Id="rId4" Type="http://schemas.openxmlformats.org/officeDocument/2006/relationships/image" Target="../media/image8.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9.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0.png" /><Relationship Id="rId3" Type="http://schemas.openxmlformats.org/officeDocument/2006/relationships/image" Target="../media/image11.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2.png" /><Relationship Id="rId3" Type="http://schemas.openxmlformats.org/officeDocument/2006/relationships/image" Target="../media/image13.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14.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4.xml" /><Relationship Id="rId3" Type="http://schemas.openxmlformats.org/officeDocument/2006/relationships/image" Target="../media/image7.png" /><Relationship Id="rId4" Type="http://schemas.openxmlformats.org/officeDocument/2006/relationships/image" Target="../media/image8.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3574926" cy="54947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494209" y="215560"/>
            <a:ext cx="144016" cy="14401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1857" y="1873"/>
            <a:ext cx="3251211" cy="523220"/>
          </a:xfrm>
          <a:prstGeom prst="rect">
            <a:avLst/>
          </a:prstGeom>
          <a:noFill/>
          <a:ln>
            <a:noFill/>
          </a:ln>
        </p:spPr>
        <p:txBody>
          <a:bodyPr wrap="none">
            <a:spAutoFit/>
          </a:bodyPr>
          <a:lstStyle/>
          <a:p>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核心内容</a:t>
            </a:r>
            <a:r>
              <a:rPr lang="en-US" altLang="zh-CN" sz="2800" b="1" kern="100" smtClean="0">
                <a:latin typeface="楷体" panose="02010609060101010101" pitchFamily="49" charset="-122"/>
                <a:ea typeface="楷体" panose="02010609060101010101" pitchFamily="49" charset="-122"/>
                <a:cs typeface="Times New Roman" panose="02020603050405020304" pitchFamily="18" charset="0"/>
              </a:rPr>
              <a:t> </a:t>
            </a:r>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导图概</a:t>
            </a:r>
            <a:r>
              <a:rPr lang="zh-CN" altLang="en-US" sz="2800" b="1" kern="100" smtClean="0">
                <a:latin typeface="楷体" panose="02010609060101010101" pitchFamily="49" charset="-122"/>
                <a:ea typeface="楷体" panose="02010609060101010101" pitchFamily="49" charset="-122"/>
                <a:cs typeface="Times New Roman" panose="02020603050405020304" pitchFamily="18" charset="0"/>
              </a:rPr>
              <a:t>览</a:t>
            </a:r>
            <a:endParaRPr lang="zh-CN" altLang="en-US" sz="2800" b="1" kern="100">
              <a:latin typeface="楷体" panose="02010609060101010101" pitchFamily="49" charset="-122"/>
              <a:ea typeface="楷体" panose="02010609060101010101" pitchFamily="49" charset="-122"/>
              <a:cs typeface="Times New Roman" panose="02020603050405020304" pitchFamily="18" charset="0"/>
            </a:endParaRPr>
          </a:p>
        </p:txBody>
      </p:sp>
      <p:cxnSp>
        <p:nvCxnSpPr>
          <p:cNvPr id="6" name="直接连接符 5"/>
          <p:cNvCxnSpPr>
            <a:stCxn id="4" idx="3"/>
          </p:cNvCxnSpPr>
          <p:nvPr/>
        </p:nvCxnSpPr>
        <p:spPr>
          <a:xfrm>
            <a:off x="3638225" y="287568"/>
            <a:ext cx="8552188" cy="0"/>
          </a:xfrm>
          <a:prstGeom prst="line">
            <a:avLst/>
          </a:prstGeom>
        </p:spPr>
        <p:style>
          <a:lnRef idx="1">
            <a:schemeClr val="accent6"/>
          </a:lnRef>
          <a:fillRef idx="0">
            <a:schemeClr val="accent6"/>
          </a:fillRef>
          <a:effectRef idx="0">
            <a:schemeClr val="accent6"/>
          </a:effectRef>
          <a:fontRef idx="minor">
            <a:schemeClr val="tx1"/>
          </a:fontRef>
        </p:style>
      </p:cxnSp>
      <p:pic>
        <p:nvPicPr>
          <p:cNvPr id="102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055015" y="549211"/>
            <a:ext cx="9042792" cy="440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3"/>
          <a:stretch>
            <a:fillRect/>
          </a:stretch>
        </p:blipFill>
        <p:spPr>
          <a:xfrm>
            <a:off x="0" y="4700905"/>
            <a:ext cx="12190095" cy="2158365"/>
          </a:xfrm>
          <a:prstGeom prst="rect">
            <a:avLst/>
          </a:prstGeom>
          <a:effectLst>
            <a:softEdge rad="635000"/>
          </a:effectLst>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622300" y="981710"/>
            <a:ext cx="4003040" cy="2305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34010" y="3429635"/>
            <a:ext cx="4396740"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26035" y="5762625"/>
            <a:ext cx="5349875" cy="582295"/>
          </a:xfrm>
          <a:prstGeom prst="rect">
            <a:avLst/>
          </a:prstGeom>
        </p:spPr>
        <p:txBody>
          <a:bodyPr wrap="square" lIns="121898" tIns="60948" rIns="121898" bIns="60948">
            <a:spAutoFit/>
          </a:bodyPr>
          <a:lstStyle/>
          <a:p>
            <a:pPr algn="r">
              <a:lnSpc>
                <a:spcPct val="150000"/>
              </a:lnSpc>
              <a:spcAft>
                <a:spcPct val="0"/>
              </a:spcAft>
            </a:pPr>
            <a:r>
              <a:rPr lang="en-US" altLang="zh-CN" sz="2000" b="1" kern="100">
                <a:latin typeface="Times New Roman" panose="02020603050405020304" pitchFamily="18" charset="0"/>
                <a:ea typeface="宋体" panose="02010600030101010101" pitchFamily="2" charset="-122"/>
                <a:cs typeface="Courier New" panose="02070309020205020404" pitchFamily="49" charset="0"/>
              </a:rPr>
              <a:t>(</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rPr>
              <a:t>摘自杨伟《</a:t>
            </a:r>
            <a:r>
              <a:rPr lang="en-US" altLang="zh-CN" sz="2000" b="1" kern="100">
                <a:latin typeface="Times New Roman" panose="02020603050405020304" pitchFamily="18" charset="0"/>
                <a:ea typeface="宋体" panose="02010600030101010101" pitchFamily="2" charset="-122"/>
                <a:cs typeface="Courier New" panose="02070309020205020404" pitchFamily="49" charset="0"/>
              </a:rPr>
              <a:t>2015</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rPr>
              <a:t>年中国图书零售市场发展》</a:t>
            </a:r>
            <a:r>
              <a:rPr lang="en-US" altLang="zh-CN" sz="2000" b="1" kern="100">
                <a:latin typeface="Times New Roman" panose="02020603050405020304" pitchFamily="18" charset="0"/>
                <a:ea typeface="宋体" panose="02010600030101010101" pitchFamily="2" charset="-122"/>
                <a:cs typeface="Courier New" panose="02070309020205020404" pitchFamily="49" charset="0"/>
              </a:rPr>
              <a:t>)</a:t>
            </a:r>
            <a:endParaRPr lang="en-US" altLang="zh-CN" sz="2000" b="1" kern="100">
              <a:effectLst/>
              <a:latin typeface="Times New Roman" panose="02020603050405020304" pitchFamily="18" charset="0"/>
              <a:ea typeface="宋体" panose="02010600030101010101" pitchFamily="2" charset="-122"/>
              <a:cs typeface="Courier New" panose="02070309020205020404" pitchFamily="49" charset="0"/>
            </a:endParaRPr>
          </a:p>
        </p:txBody>
      </p:sp>
      <p:sp>
        <p:nvSpPr>
          <p:cNvPr id="3" name="平行四边形 2"/>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9206" y="60355"/>
            <a:ext cx="11412000" cy="766445"/>
          </a:xfrm>
          <a:prstGeom prst="rect">
            <a:avLst/>
          </a:prstGeom>
        </p:spPr>
        <p:txBody>
          <a:bodyPr wrap="square" lIns="121898" tIns="60948" rIns="121898" bIns="60948">
            <a:spAutoFit/>
          </a:bodyPr>
          <a:lstStyle/>
          <a:p>
            <a:pPr algn="just">
              <a:lnSpc>
                <a:spcPct val="150000"/>
              </a:lnSpc>
              <a:spcAft>
                <a:spcPct val="0"/>
              </a:spcAft>
            </a:pPr>
            <a:r>
              <a:rPr lang="zh-CN" altLang="zh-CN" sz="2800" b="1" kern="10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边练边悟</a:t>
            </a:r>
            <a:r>
              <a:rPr lang="en-US" altLang="zh-CN" sz="2800" b="1" kern="100">
                <a:solidFill>
                  <a:schemeClr val="accent6">
                    <a:lumMod val="75000"/>
                  </a:schemeClr>
                </a:solidFill>
                <a:latin typeface="+mj-ea"/>
                <a:ea typeface="+mj-ea"/>
                <a:cs typeface="Courier New" panose="02070309020205020404" pitchFamily="49" charset="0"/>
              </a:rPr>
              <a:t>2</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　</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2" name="矩形 1"/>
          <p:cNvSpPr/>
          <p:nvPr/>
        </p:nvSpPr>
        <p:spPr>
          <a:xfrm>
            <a:off x="5230495" y="142240"/>
            <a:ext cx="6768465" cy="5321935"/>
          </a:xfrm>
          <a:prstGeom prst="rect">
            <a:avLst/>
          </a:prstGeom>
        </p:spPr>
        <p:txBody>
          <a:bodyPr wrap="square" lIns="121898" tIns="60948" rIns="121898" bIns="60948">
            <a:spAutoFit/>
          </a:bodyPr>
          <a:lstStyle/>
          <a:p>
            <a:pPr algn="just">
              <a:lnSpc>
                <a:spcPct val="13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下列对材料相关内容的理解和分析，</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不正确</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的一项是</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A.2015</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年，中国图书零售市场主要有实体书店和网店两大渠道，其中</a:t>
            </a:r>
            <a:r>
              <a:rPr lang="zh-CN" altLang="zh-CN" sz="2000" b="1" kern="100" smtClean="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实体</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书店</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渠道市场码洋规模达到</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344</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亿元，</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网店</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渠道达到</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280</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亿元。</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B.</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实体书店</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渠道市场码洋规模</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2014</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年实现了</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3.94%</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的年度增长率，</a:t>
            </a:r>
            <a:r>
              <a:rPr lang="en-US" altLang="zh-CN" sz="2000" b="1" kern="100" smtClean="0">
                <a:latin typeface="Times New Roman" panose="02020603050405020304" pitchFamily="18" charset="0"/>
                <a:ea typeface="方正中等线简体" panose="03000509000000000000" pitchFamily="65" charset="-122"/>
                <a:cs typeface="Courier New" panose="02070309020205020404" pitchFamily="49" charset="0"/>
              </a:rPr>
              <a:t>2015</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年</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市场码洋规模继续保持增长，年度增长率达到</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0.29%</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C.2010—2015</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年，</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网店渠道市场</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码洋规模保持高速增长，可见，目前</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国内</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图书零售市场当中，网络销售是图书出版业赢利的重要方式。</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D.</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实体书店</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在经历了</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2010—2015</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年</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增速下降</a:t>
            </a:r>
            <a:r>
              <a:rPr lang="en-US" altLang="zh-CN" sz="2000" b="1" kern="100">
                <a:solidFill>
                  <a:srgbClr val="0000FF"/>
                </a:solidFill>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负增长</a:t>
            </a:r>
            <a:r>
              <a:rPr lang="en-US" altLang="zh-CN" sz="2000" b="1" kern="100">
                <a:solidFill>
                  <a:srgbClr val="0000FF"/>
                </a:solidFill>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销售回暖</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的过程</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之后，其市场码洋规模与年度增长率也将趋于平稳。</a:t>
            </a:r>
            <a:endParaRPr lang="zh-CN" altLang="zh-CN" sz="20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6" name="TextBox 19"/>
          <p:cNvSpPr txBox="1"/>
          <p:nvPr/>
        </p:nvSpPr>
        <p:spPr>
          <a:xfrm>
            <a:off x="5014898" y="4078000"/>
            <a:ext cx="756098" cy="784830"/>
          </a:xfrm>
          <a:prstGeom prst="rect">
            <a:avLst/>
          </a:prstGeom>
          <a:noFill/>
        </p:spPr>
        <p:txBody>
          <a:bodyPr wrap="square" rtlCol="0">
            <a:spAutoFit/>
          </a:bodyPr>
          <a:lstStyle/>
          <a:p>
            <a:pPr defTabSz="1219200"/>
            <a:r>
              <a:rPr lang="zh-CN" altLang="en-US" sz="4500" b="1">
                <a:solidFill>
                  <a:srgbClr val="C00000"/>
                </a:solidFill>
                <a:latin typeface="华文细黑" panose="02010600040101010101" pitchFamily="2" charset="-122"/>
                <a:ea typeface="华文细黑" panose="02010600040101010101" pitchFamily="2" charset="-122"/>
              </a:rPr>
              <a:t>√</a:t>
            </a:r>
            <a:endParaRPr lang="zh-CN" altLang="en-US" sz="4500" b="1">
              <a:solidFill>
                <a:srgbClr val="C00000"/>
              </a:solidFill>
              <a:latin typeface="华文细黑" panose="02010600040101010101" pitchFamily="2" charset="-122"/>
              <a:ea typeface="华文细黑" panose="02010600040101010101" pitchFamily="2" charset="-122"/>
            </a:endParaRPr>
          </a:p>
        </p:txBody>
      </p:sp>
      <p:sp>
        <p:nvSpPr>
          <p:cNvPr id="4" name="矩形 3"/>
          <p:cNvSpPr/>
          <p:nvPr/>
        </p:nvSpPr>
        <p:spPr>
          <a:xfrm>
            <a:off x="5372735" y="5229860"/>
            <a:ext cx="6440170" cy="1568450"/>
          </a:xfrm>
          <a:prstGeom prst="rect">
            <a:avLst/>
          </a:prstGeom>
        </p:spPr>
        <p:txBody>
          <a:bodyPr wrap="square">
            <a:spAutoFit/>
          </a:bodyPr>
          <a:lstStyle/>
          <a:p>
            <a:pPr algn="just">
              <a:lnSpc>
                <a:spcPct val="100000"/>
              </a:lnSpc>
              <a:spcAft>
                <a:spcPct val="0"/>
              </a:spcAft>
            </a:pPr>
            <a:r>
              <a:rPr lang="zh-CN" altLang="zh-CN" sz="16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a:t>
            </a:r>
            <a:r>
              <a:rPr lang="zh-CN" altLang="zh-CN" sz="1600"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1600" kern="100">
                <a:latin typeface="Times New Roman" panose="02020603050405020304" pitchFamily="18" charset="0"/>
                <a:cs typeface="Courier New" panose="02070309020205020404" pitchFamily="49" charset="0"/>
              </a:rPr>
              <a:t>D</a:t>
            </a:r>
            <a:r>
              <a:rPr lang="zh-CN" altLang="zh-CN" sz="1600" kern="100">
                <a:latin typeface="Times New Roman" panose="02020603050405020304" pitchFamily="18" charset="0"/>
                <a:cs typeface="Times New Roman" panose="02020603050405020304" pitchFamily="18" charset="0"/>
              </a:rPr>
              <a:t>项是根据图</a:t>
            </a:r>
            <a:r>
              <a:rPr lang="en-US" altLang="zh-CN" sz="1600" kern="100">
                <a:latin typeface="Times New Roman" panose="02020603050405020304" pitchFamily="18" charset="0"/>
                <a:cs typeface="Courier New" panose="02070309020205020404" pitchFamily="49" charset="0"/>
              </a:rPr>
              <a:t>1</a:t>
            </a:r>
            <a:r>
              <a:rPr lang="zh-CN" altLang="zh-CN" sz="1600" kern="100">
                <a:latin typeface="Times New Roman" panose="02020603050405020304" pitchFamily="18" charset="0"/>
                <a:cs typeface="Times New Roman" panose="02020603050405020304" pitchFamily="18" charset="0"/>
              </a:rPr>
              <a:t>做出的推断。从图</a:t>
            </a:r>
            <a:r>
              <a:rPr lang="en-US" altLang="zh-CN" sz="1600" kern="100">
                <a:latin typeface="Times New Roman" panose="02020603050405020304" pitchFamily="18" charset="0"/>
                <a:cs typeface="Courier New" panose="02070309020205020404" pitchFamily="49" charset="0"/>
              </a:rPr>
              <a:t>1</a:t>
            </a:r>
            <a:r>
              <a:rPr lang="zh-CN" altLang="zh-CN" sz="1600" kern="100">
                <a:latin typeface="Times New Roman" panose="02020603050405020304" pitchFamily="18" charset="0"/>
                <a:cs typeface="Times New Roman" panose="02020603050405020304" pitchFamily="18" charset="0"/>
              </a:rPr>
              <a:t>可以看出：</a:t>
            </a:r>
            <a:r>
              <a:rPr lang="en-US" altLang="zh-CN" sz="1600" kern="100">
                <a:latin typeface="Times New Roman" panose="02020603050405020304" pitchFamily="18" charset="0"/>
                <a:cs typeface="Courier New" panose="02070309020205020404" pitchFamily="49" charset="0"/>
              </a:rPr>
              <a:t>2010</a:t>
            </a:r>
            <a:r>
              <a:rPr lang="zh-CN" altLang="zh-CN" sz="1600" kern="100">
                <a:latin typeface="Times New Roman" panose="02020603050405020304" pitchFamily="18" charset="0"/>
                <a:cs typeface="Times New Roman" panose="02020603050405020304" pitchFamily="18" charset="0"/>
              </a:rPr>
              <a:t>年到</a:t>
            </a:r>
            <a:r>
              <a:rPr lang="en-US" altLang="zh-CN" sz="1600" kern="100">
                <a:latin typeface="Times New Roman" panose="02020603050405020304" pitchFamily="18" charset="0"/>
                <a:cs typeface="Courier New" panose="02070309020205020404" pitchFamily="49" charset="0"/>
              </a:rPr>
              <a:t>2011</a:t>
            </a:r>
            <a:r>
              <a:rPr lang="zh-CN" altLang="zh-CN" sz="1600" kern="100">
                <a:latin typeface="Times New Roman" panose="02020603050405020304" pitchFamily="18" charset="0"/>
                <a:cs typeface="Times New Roman" panose="02020603050405020304" pitchFamily="18" charset="0"/>
              </a:rPr>
              <a:t>年增速上升；</a:t>
            </a:r>
            <a:r>
              <a:rPr lang="en-US" altLang="zh-CN" sz="1600" kern="100">
                <a:latin typeface="Times New Roman" panose="02020603050405020304" pitchFamily="18" charset="0"/>
                <a:cs typeface="Courier New" panose="02070309020205020404" pitchFamily="49" charset="0"/>
              </a:rPr>
              <a:t>2011</a:t>
            </a:r>
            <a:r>
              <a:rPr lang="zh-CN" altLang="zh-CN" sz="1600" kern="100">
                <a:latin typeface="Times New Roman" panose="02020603050405020304" pitchFamily="18" charset="0"/>
                <a:cs typeface="Times New Roman" panose="02020603050405020304" pitchFamily="18" charset="0"/>
              </a:rPr>
              <a:t>年到</a:t>
            </a:r>
            <a:r>
              <a:rPr lang="en-US" altLang="zh-CN" sz="1600" kern="100">
                <a:latin typeface="Times New Roman" panose="02020603050405020304" pitchFamily="18" charset="0"/>
                <a:cs typeface="Courier New" panose="02070309020205020404" pitchFamily="49" charset="0"/>
              </a:rPr>
              <a:t>2012</a:t>
            </a:r>
            <a:r>
              <a:rPr lang="zh-CN" altLang="zh-CN" sz="1600" kern="100">
                <a:latin typeface="Times New Roman" panose="02020603050405020304" pitchFamily="18" charset="0"/>
                <a:cs typeface="Times New Roman" panose="02020603050405020304" pitchFamily="18" charset="0"/>
              </a:rPr>
              <a:t>年增速下降，开始负增长；</a:t>
            </a:r>
            <a:r>
              <a:rPr lang="en-US" altLang="zh-CN" sz="1600" kern="100">
                <a:latin typeface="Times New Roman" panose="02020603050405020304" pitchFamily="18" charset="0"/>
                <a:cs typeface="Courier New" panose="02070309020205020404" pitchFamily="49" charset="0"/>
              </a:rPr>
              <a:t>2013</a:t>
            </a:r>
            <a:r>
              <a:rPr lang="zh-CN" altLang="zh-CN" sz="1600" kern="100">
                <a:latin typeface="Times New Roman" panose="02020603050405020304" pitchFamily="18" charset="0"/>
                <a:cs typeface="Times New Roman" panose="02020603050405020304" pitchFamily="18" charset="0"/>
              </a:rPr>
              <a:t>年到</a:t>
            </a:r>
            <a:r>
              <a:rPr lang="en-US" altLang="zh-CN" sz="1600" kern="100">
                <a:latin typeface="Times New Roman" panose="02020603050405020304" pitchFamily="18" charset="0"/>
                <a:cs typeface="Courier New" panose="02070309020205020404" pitchFamily="49" charset="0"/>
              </a:rPr>
              <a:t>2014</a:t>
            </a:r>
            <a:r>
              <a:rPr lang="zh-CN" altLang="zh-CN" sz="1600" kern="100">
                <a:latin typeface="Times New Roman" panose="02020603050405020304" pitchFamily="18" charset="0"/>
                <a:cs typeface="Times New Roman" panose="02020603050405020304" pitchFamily="18" charset="0"/>
              </a:rPr>
              <a:t>年由负增长转为正增长，销售开始回暖；</a:t>
            </a:r>
            <a:r>
              <a:rPr lang="en-US" altLang="zh-CN" sz="1600" kern="100">
                <a:latin typeface="Times New Roman" panose="02020603050405020304" pitchFamily="18" charset="0"/>
                <a:cs typeface="Courier New" panose="02070309020205020404" pitchFamily="49" charset="0"/>
              </a:rPr>
              <a:t>2014</a:t>
            </a:r>
            <a:r>
              <a:rPr lang="zh-CN" altLang="zh-CN" sz="1600" kern="100">
                <a:latin typeface="Times New Roman" panose="02020603050405020304" pitchFamily="18" charset="0"/>
                <a:cs typeface="Times New Roman" panose="02020603050405020304" pitchFamily="18" charset="0"/>
              </a:rPr>
              <a:t>年到</a:t>
            </a:r>
            <a:r>
              <a:rPr lang="en-US" altLang="zh-CN" sz="1600" kern="100">
                <a:latin typeface="Times New Roman" panose="02020603050405020304" pitchFamily="18" charset="0"/>
                <a:cs typeface="Courier New" panose="02070309020205020404" pitchFamily="49" charset="0"/>
              </a:rPr>
              <a:t>2015</a:t>
            </a:r>
            <a:r>
              <a:rPr lang="zh-CN" altLang="zh-CN" sz="1600" kern="100">
                <a:latin typeface="Times New Roman" panose="02020603050405020304" pitchFamily="18" charset="0"/>
                <a:cs typeface="Times New Roman" panose="02020603050405020304" pitchFamily="18" charset="0"/>
              </a:rPr>
              <a:t>年增速又开始下降。可见</a:t>
            </a:r>
            <a:r>
              <a:rPr lang="en-US" altLang="zh-CN" sz="1600" kern="100">
                <a:latin typeface="Times New Roman" panose="02020603050405020304" pitchFamily="18" charset="0"/>
                <a:cs typeface="Courier New" panose="02070309020205020404" pitchFamily="49" charset="0"/>
              </a:rPr>
              <a:t>D</a:t>
            </a:r>
            <a:r>
              <a:rPr lang="zh-CN" altLang="zh-CN" sz="1600" kern="100">
                <a:latin typeface="Times New Roman" panose="02020603050405020304" pitchFamily="18" charset="0"/>
                <a:cs typeface="Times New Roman" panose="02020603050405020304" pitchFamily="18" charset="0"/>
              </a:rPr>
              <a:t>项前半部分的表述不够准确。同时</a:t>
            </a:r>
            <a:r>
              <a:rPr lang="en-US" altLang="zh-CN" sz="1600" kern="100">
                <a:latin typeface="Times New Roman" panose="02020603050405020304" pitchFamily="18" charset="0"/>
                <a:cs typeface="Courier New" panose="02070309020205020404" pitchFamily="49" charset="0"/>
              </a:rPr>
              <a:t>D</a:t>
            </a:r>
            <a:r>
              <a:rPr lang="zh-CN" altLang="zh-CN" sz="1600" kern="100">
                <a:latin typeface="Times New Roman" panose="02020603050405020304" pitchFamily="18" charset="0"/>
                <a:cs typeface="Times New Roman" panose="02020603050405020304" pitchFamily="18" charset="0"/>
              </a:rPr>
              <a:t>项后半部分的推断也很难成立。</a:t>
            </a:r>
            <a:r>
              <a:rPr lang="en-US" altLang="zh-CN" sz="1600" kern="100">
                <a:latin typeface="Times New Roman" panose="02020603050405020304" pitchFamily="18" charset="0"/>
                <a:cs typeface="Courier New" panose="02070309020205020404" pitchFamily="49" charset="0"/>
              </a:rPr>
              <a:t>2010—2015</a:t>
            </a:r>
            <a:r>
              <a:rPr lang="zh-CN" altLang="zh-CN" sz="1600" kern="100">
                <a:latin typeface="Times New Roman" panose="02020603050405020304" pitchFamily="18" charset="0"/>
                <a:cs typeface="Times New Roman" panose="02020603050405020304" pitchFamily="18" charset="0"/>
              </a:rPr>
              <a:t>年实体书店的年度增长率很不稳定，这很难推断出</a:t>
            </a:r>
            <a:r>
              <a:rPr lang="en-US" altLang="zh-CN" sz="1600" kern="100">
                <a:latin typeface="Times New Roman" panose="02020603050405020304" pitchFamily="18" charset="0"/>
                <a:cs typeface="Courier New" panose="02070309020205020404" pitchFamily="49" charset="0"/>
              </a:rPr>
              <a:t>2015</a:t>
            </a:r>
            <a:r>
              <a:rPr lang="zh-CN" altLang="zh-CN" sz="1600" kern="100">
                <a:latin typeface="Times New Roman" panose="02020603050405020304" pitchFamily="18" charset="0"/>
                <a:cs typeface="Times New Roman" panose="02020603050405020304" pitchFamily="18" charset="0"/>
              </a:rPr>
              <a:t>年之后，其年度增长率会变得平稳。</a:t>
            </a:r>
            <a:endParaRPr lang="zh-CN" altLang="zh-CN" sz="1600" kern="100">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2558" y="276186"/>
            <a:ext cx="1692653" cy="523220"/>
          </a:xfrm>
          <a:prstGeom prst="rect">
            <a:avLst/>
          </a:prstGeom>
          <a:solidFill>
            <a:srgbClr val="FDFDFD"/>
          </a:solidFill>
        </p:spPr>
        <p:txBody>
          <a:bodyPr wrap="square">
            <a:spAutoFit/>
          </a:bodyPr>
          <a:lstStyle/>
          <a:p>
            <a:pPr algn="ctr"/>
            <a:r>
              <a:rPr lang="zh-CN" altLang="en-US" sz="2800" b="1" smtClean="0">
                <a:latin typeface="+mj-ea"/>
                <a:ea typeface="+mj-ea"/>
              </a:rPr>
              <a:t>特别关注</a:t>
            </a:r>
            <a:endParaRPr lang="zh-CN" altLang="en-US" sz="2800" b="1">
              <a:latin typeface="+mj-ea"/>
              <a:ea typeface="+mj-ea"/>
            </a:endParaRPr>
          </a:p>
        </p:txBody>
      </p:sp>
      <p:cxnSp>
        <p:nvCxnSpPr>
          <p:cNvPr id="3" name="直接连接符 2"/>
          <p:cNvCxnSpPr/>
          <p:nvPr/>
        </p:nvCxnSpPr>
        <p:spPr>
          <a:xfrm flipV="1">
            <a:off x="2134766" y="537796"/>
            <a:ext cx="10059476" cy="0"/>
          </a:xfrm>
          <a:prstGeom prst="line">
            <a:avLst/>
          </a:prstGeom>
          <a:ln w="6350"/>
        </p:spPr>
        <p:style>
          <a:lnRef idx="1">
            <a:schemeClr val="dk1"/>
          </a:lnRef>
          <a:fillRef idx="0">
            <a:schemeClr val="dk1"/>
          </a:fillRef>
          <a:effectRef idx="0">
            <a:schemeClr val="dk1"/>
          </a:effectRef>
          <a:fontRef idx="minor">
            <a:schemeClr val="tx1"/>
          </a:fontRef>
        </p:style>
      </p:cxnSp>
      <p:sp>
        <p:nvSpPr>
          <p:cNvPr id="4" name="矩形 3"/>
          <p:cNvSpPr/>
          <p:nvPr/>
        </p:nvSpPr>
        <p:spPr>
          <a:xfrm>
            <a:off x="128636" y="447725"/>
            <a:ext cx="186880" cy="1868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00286" y="447725"/>
            <a:ext cx="186880" cy="1868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5341" y="-99372"/>
            <a:ext cx="11572430" cy="968375"/>
          </a:xfrm>
          <a:prstGeom prst="rect">
            <a:avLst/>
          </a:prstGeom>
        </p:spPr>
        <p:txBody>
          <a:bodyPr>
            <a:spAutoFit/>
          </a:bodyPr>
          <a:lstStyle/>
          <a:p>
            <a:pPr algn="ctr">
              <a:lnSpc>
                <a:spcPct val="150000"/>
              </a:lnSpc>
              <a:spcAft>
                <a:spcPct val="0"/>
              </a:spcAft>
            </a:pPr>
            <a:r>
              <a:rPr lang="zh-CN" altLang="zh-CN" sz="2800" kern="100">
                <a:latin typeface="Times New Roman" panose="02020603050405020304" pitchFamily="18" charset="0"/>
                <a:cs typeface="Times New Roman" panose="02020603050405020304" pitchFamily="18" charset="0"/>
              </a:rPr>
              <a:t>思维导图选项题</a:t>
            </a:r>
            <a:endParaRPr lang="zh-CN" altLang="zh-CN" sz="2800" kern="100">
              <a:latin typeface="Times New Roman" panose="02020603050405020304" pitchFamily="18" charset="0"/>
              <a:cs typeface="Times New Roman" panose="02020603050405020304" pitchFamily="18" charset="0"/>
            </a:endParaRPr>
          </a:p>
          <a:p>
            <a:pPr indent="711200" algn="just">
              <a:lnSpc>
                <a:spcPct val="150000"/>
              </a:lnSpc>
              <a:spcAft>
                <a:spcPct val="0"/>
              </a:spcAft>
            </a:pPr>
            <a:endParaRPr lang="zh-CN" altLang="zh-CN" sz="1000"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7" name="图片 6"/>
          <p:cNvPicPr>
            <a:picLocks noChangeAspect="1"/>
          </p:cNvPicPr>
          <p:nvPr/>
        </p:nvPicPr>
        <p:blipFill>
          <a:blip r:embed="rId2"/>
          <a:stretch>
            <a:fillRect/>
          </a:stretch>
        </p:blipFill>
        <p:spPr>
          <a:xfrm>
            <a:off x="406400" y="799465"/>
            <a:ext cx="7978775" cy="2307590"/>
          </a:xfrm>
          <a:prstGeom prst="rect">
            <a:avLst/>
          </a:prstGeom>
        </p:spPr>
      </p:pic>
      <p:sp>
        <p:nvSpPr>
          <p:cNvPr id="8" name="文本框 7"/>
          <p:cNvSpPr txBox="1"/>
          <p:nvPr/>
        </p:nvSpPr>
        <p:spPr>
          <a:xfrm>
            <a:off x="315595" y="3107055"/>
            <a:ext cx="11525250" cy="3476625"/>
          </a:xfrm>
          <a:prstGeom prst="rect">
            <a:avLst/>
          </a:prstGeom>
          <a:noFill/>
          <a:ln w="9525">
            <a:noFill/>
          </a:ln>
        </p:spPr>
        <p:txBody>
          <a:bodyPr wrap="square">
            <a:spAutoFit/>
          </a:bodyPr>
          <a:lstStyle/>
          <a:p>
            <a:pPr indent="266700">
              <a:lnSpc>
                <a:spcPct val="110000"/>
              </a:lnSpc>
            </a:pPr>
            <a:r>
              <a:rPr lang="zh-CN" sz="2000" b="0">
                <a:ea typeface="黑体" panose="02010609060101010101" charset="-122"/>
              </a:rPr>
              <a:t>材料三：</a:t>
            </a:r>
            <a:endParaRPr lang="zh-CN" sz="2000" b="0">
              <a:cs typeface="楷体_GB2312" charset="0"/>
            </a:endParaRPr>
          </a:p>
          <a:p>
            <a:pPr indent="266700">
              <a:lnSpc>
                <a:spcPct val="110000"/>
              </a:lnSpc>
            </a:pPr>
            <a:r>
              <a:rPr lang="en-US" altLang="zh-CN" sz="2000" b="0">
                <a:cs typeface="楷体_GB2312" charset="0"/>
              </a:rPr>
              <a:t>       </a:t>
            </a:r>
            <a:r>
              <a:rPr lang="en-US" altLang="zh-CN" sz="2000" b="0">
                <a:solidFill>
                  <a:srgbClr val="002060"/>
                </a:solidFill>
                <a:cs typeface="楷体_GB2312" charset="0"/>
              </a:rPr>
              <a:t> </a:t>
            </a:r>
            <a:r>
              <a:rPr lang="zh-CN" sz="2000" b="0">
                <a:solidFill>
                  <a:srgbClr val="002060"/>
                </a:solidFill>
                <a:cs typeface="楷体_GB2312" charset="0"/>
              </a:rPr>
              <a:t>港珠澳大桥岛隧工程智能建造以信息化为基础，运用大数据、云计算及物联网等先进技术，创造具有感知储存能力、学习判断能力的智能设备、智能控制系统等，扩展、延伸工程建设者的感知能力、预测能力、控制能力及作业能力，将机器智能与人类智慧紧密结合，形成人机一体化智能建造系统，使工程建设更为安全。智能建造平台由感知层、网络层、数据层、应用支撑层及应用层组成。感知层是基础，借助卫星等多种技术手段，采集各类数据信息，类似人的眼睛等感官；网络层利用光纤通信网等技术，将感知层采集的各类数据信息传输至数据层，类似人体神经系统；数据层中存储着大量的数据信息资源，借助数据库、云存储等智能存储手段，实现信息资源的有效存储和共享；应用支撑层是运算中心，类似于大脑，实现数据融合，最终在应用层形成各种智能控制系统，辅助工程建设者进行决策。</a:t>
            </a:r>
            <a:endParaRPr lang="zh-CN" altLang="en-US" sz="2000" b="0">
              <a:solidFill>
                <a:srgbClr val="002060"/>
              </a:solidFill>
              <a:cs typeface="楷体_GB2312" charset="0"/>
            </a:endParaRPr>
          </a:p>
        </p:txBody>
      </p:sp>
      <p:pic>
        <p:nvPicPr>
          <p:cNvPr id="9" name="图片 8"/>
          <p:cNvPicPr>
            <a:picLocks noChangeAspect="1"/>
          </p:cNvPicPr>
          <p:nvPr/>
        </p:nvPicPr>
        <p:blipFill>
          <a:blip r:embed="rId3"/>
          <a:stretch>
            <a:fillRect/>
          </a:stretch>
        </p:blipFill>
        <p:spPr>
          <a:xfrm>
            <a:off x="8543290" y="1047115"/>
            <a:ext cx="3360420" cy="18821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2558" y="276186"/>
            <a:ext cx="1692653" cy="523220"/>
          </a:xfrm>
          <a:prstGeom prst="rect">
            <a:avLst/>
          </a:prstGeom>
          <a:solidFill>
            <a:srgbClr val="FDFDFD"/>
          </a:solidFill>
        </p:spPr>
        <p:txBody>
          <a:bodyPr wrap="square">
            <a:spAutoFit/>
          </a:bodyPr>
          <a:lstStyle/>
          <a:p>
            <a:pPr algn="ctr"/>
            <a:r>
              <a:rPr lang="zh-CN" altLang="en-US" sz="2800" b="1" smtClean="0">
                <a:latin typeface="+mj-ea"/>
                <a:ea typeface="+mj-ea"/>
              </a:rPr>
              <a:t>特别关注</a:t>
            </a:r>
            <a:endParaRPr lang="zh-CN" altLang="en-US" sz="2800" b="1">
              <a:latin typeface="+mj-ea"/>
              <a:ea typeface="+mj-ea"/>
            </a:endParaRPr>
          </a:p>
        </p:txBody>
      </p:sp>
      <p:cxnSp>
        <p:nvCxnSpPr>
          <p:cNvPr id="3" name="直接连接符 2"/>
          <p:cNvCxnSpPr/>
          <p:nvPr/>
        </p:nvCxnSpPr>
        <p:spPr>
          <a:xfrm flipV="1">
            <a:off x="2134766" y="537796"/>
            <a:ext cx="10059476" cy="0"/>
          </a:xfrm>
          <a:prstGeom prst="line">
            <a:avLst/>
          </a:prstGeom>
          <a:ln w="6350"/>
        </p:spPr>
        <p:style>
          <a:lnRef idx="1">
            <a:schemeClr val="dk1"/>
          </a:lnRef>
          <a:fillRef idx="0">
            <a:schemeClr val="dk1"/>
          </a:fillRef>
          <a:effectRef idx="0">
            <a:schemeClr val="dk1"/>
          </a:effectRef>
          <a:fontRef idx="minor">
            <a:schemeClr val="tx1"/>
          </a:fontRef>
        </p:style>
      </p:cxnSp>
      <p:sp>
        <p:nvSpPr>
          <p:cNvPr id="4" name="矩形 3"/>
          <p:cNvSpPr/>
          <p:nvPr/>
        </p:nvSpPr>
        <p:spPr>
          <a:xfrm>
            <a:off x="128636" y="447725"/>
            <a:ext cx="186880" cy="1868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00286" y="447725"/>
            <a:ext cx="186880" cy="1868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5341" y="-99372"/>
            <a:ext cx="11572430" cy="968375"/>
          </a:xfrm>
          <a:prstGeom prst="rect">
            <a:avLst/>
          </a:prstGeom>
        </p:spPr>
        <p:txBody>
          <a:bodyPr>
            <a:spAutoFit/>
          </a:bodyPr>
          <a:lstStyle/>
          <a:p>
            <a:pPr algn="ctr">
              <a:lnSpc>
                <a:spcPct val="150000"/>
              </a:lnSpc>
              <a:spcAft>
                <a:spcPct val="0"/>
              </a:spcAft>
            </a:pPr>
            <a:r>
              <a:rPr lang="zh-CN" altLang="zh-CN" sz="2800" kern="100">
                <a:latin typeface="Times New Roman" panose="02020603050405020304" pitchFamily="18" charset="0"/>
                <a:cs typeface="Times New Roman" panose="02020603050405020304" pitchFamily="18" charset="0"/>
              </a:rPr>
              <a:t>思维导图选项题</a:t>
            </a:r>
            <a:endParaRPr lang="zh-CN" altLang="zh-CN" sz="2800" kern="100">
              <a:latin typeface="Times New Roman" panose="02020603050405020304" pitchFamily="18" charset="0"/>
              <a:cs typeface="Times New Roman" panose="02020603050405020304" pitchFamily="18" charset="0"/>
            </a:endParaRPr>
          </a:p>
          <a:p>
            <a:pPr indent="711200" algn="just">
              <a:lnSpc>
                <a:spcPct val="150000"/>
              </a:lnSpc>
              <a:spcAft>
                <a:spcPct val="0"/>
              </a:spcAft>
            </a:pPr>
            <a:endParaRPr lang="zh-CN" altLang="zh-CN" sz="1000"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7" name="图片 6"/>
          <p:cNvPicPr>
            <a:picLocks noChangeAspect="1"/>
          </p:cNvPicPr>
          <p:nvPr/>
        </p:nvPicPr>
        <p:blipFill>
          <a:blip r:embed="rId2"/>
          <a:srcRect b="41469"/>
          <a:stretch>
            <a:fillRect/>
          </a:stretch>
        </p:blipFill>
        <p:spPr>
          <a:xfrm>
            <a:off x="406400" y="799465"/>
            <a:ext cx="7978775" cy="1704340"/>
          </a:xfrm>
          <a:prstGeom prst="rect">
            <a:avLst/>
          </a:prstGeom>
        </p:spPr>
      </p:pic>
      <p:sp>
        <p:nvSpPr>
          <p:cNvPr id="8" name="文本框 7"/>
          <p:cNvSpPr txBox="1"/>
          <p:nvPr/>
        </p:nvSpPr>
        <p:spPr>
          <a:xfrm>
            <a:off x="315595" y="2668905"/>
            <a:ext cx="11525250" cy="4092575"/>
          </a:xfrm>
          <a:prstGeom prst="rect">
            <a:avLst/>
          </a:prstGeom>
          <a:noFill/>
          <a:ln w="9525">
            <a:noFill/>
          </a:ln>
        </p:spPr>
        <p:txBody>
          <a:bodyPr wrap="square">
            <a:spAutoFit/>
          </a:bodyPr>
          <a:lstStyle/>
          <a:p>
            <a:pPr indent="266700">
              <a:lnSpc>
                <a:spcPct val="130000"/>
              </a:lnSpc>
            </a:pPr>
            <a:r>
              <a:rPr lang="zh-CN" sz="2000" b="0">
                <a:ea typeface="黑体" panose="02010609060101010101" charset="-122"/>
              </a:rPr>
              <a:t>材料三：</a:t>
            </a:r>
            <a:endParaRPr lang="zh-CN" sz="2000" b="0">
              <a:cs typeface="楷体_GB2312" charset="0"/>
            </a:endParaRPr>
          </a:p>
          <a:p>
            <a:pPr indent="266700">
              <a:lnSpc>
                <a:spcPct val="130000"/>
              </a:lnSpc>
            </a:pPr>
            <a:r>
              <a:rPr lang="en-US" altLang="zh-CN" sz="2000" b="0">
                <a:cs typeface="楷体_GB2312" charset="0"/>
              </a:rPr>
              <a:t>       </a:t>
            </a:r>
            <a:r>
              <a:rPr lang="en-US" altLang="zh-CN" sz="2000" b="0">
                <a:solidFill>
                  <a:srgbClr val="002060"/>
                </a:solidFill>
                <a:cs typeface="楷体_GB2312" charset="0"/>
              </a:rPr>
              <a:t> </a:t>
            </a:r>
            <a:r>
              <a:rPr lang="zh-CN" sz="2000" b="0">
                <a:solidFill>
                  <a:srgbClr val="002060"/>
                </a:solidFill>
                <a:cs typeface="楷体_GB2312" charset="0"/>
              </a:rPr>
              <a:t>港珠澳大桥</a:t>
            </a:r>
            <a:r>
              <a:rPr lang="zh-CN" sz="2000" b="0">
                <a:solidFill>
                  <a:srgbClr val="FF0000"/>
                </a:solidFill>
                <a:cs typeface="楷体_GB2312" charset="0"/>
              </a:rPr>
              <a:t>岛隧工程智能建造</a:t>
            </a:r>
            <a:r>
              <a:rPr lang="zh-CN" sz="2000" b="0">
                <a:solidFill>
                  <a:srgbClr val="002060"/>
                </a:solidFill>
                <a:cs typeface="楷体_GB2312" charset="0"/>
              </a:rPr>
              <a:t>以信息化为基础，运用大数据、云计算及物联网等先进技术，</a:t>
            </a:r>
            <a:r>
              <a:rPr lang="zh-CN" sz="2000" b="0">
                <a:solidFill>
                  <a:srgbClr val="0000FF"/>
                </a:solidFill>
                <a:cs typeface="楷体_GB2312" charset="0"/>
              </a:rPr>
              <a:t>创造</a:t>
            </a:r>
            <a:r>
              <a:rPr lang="zh-CN" sz="2000" b="0">
                <a:solidFill>
                  <a:srgbClr val="002060"/>
                </a:solidFill>
                <a:cs typeface="楷体_GB2312" charset="0"/>
              </a:rPr>
              <a:t>具有感知储存能力、学习判断能力的</a:t>
            </a:r>
            <a:r>
              <a:rPr lang="zh-CN" sz="2000" b="0">
                <a:solidFill>
                  <a:srgbClr val="FF0000"/>
                </a:solidFill>
                <a:cs typeface="楷体_GB2312" charset="0"/>
              </a:rPr>
              <a:t>智能设备、智能控制系统等</a:t>
            </a:r>
            <a:r>
              <a:rPr lang="zh-CN" sz="2000" b="0">
                <a:solidFill>
                  <a:srgbClr val="002060"/>
                </a:solidFill>
                <a:cs typeface="楷体_GB2312" charset="0"/>
              </a:rPr>
              <a:t>，</a:t>
            </a:r>
            <a:r>
              <a:rPr lang="zh-CN" sz="2000" b="0">
                <a:solidFill>
                  <a:srgbClr val="0000FF"/>
                </a:solidFill>
                <a:cs typeface="楷体_GB2312" charset="0"/>
              </a:rPr>
              <a:t>扩展、延伸</a:t>
            </a:r>
            <a:r>
              <a:rPr lang="zh-CN" sz="2000" b="0">
                <a:solidFill>
                  <a:srgbClr val="FF0000"/>
                </a:solidFill>
                <a:cs typeface="楷体_GB2312" charset="0"/>
              </a:rPr>
              <a:t>工程建设者的感知</a:t>
            </a:r>
            <a:r>
              <a:rPr lang="zh-CN" sz="2000" b="0">
                <a:solidFill>
                  <a:srgbClr val="002060"/>
                </a:solidFill>
                <a:cs typeface="楷体_GB2312" charset="0"/>
              </a:rPr>
              <a:t>能力、预测能力、控制能力及作业</a:t>
            </a:r>
            <a:r>
              <a:rPr lang="zh-CN" sz="2000" b="0">
                <a:solidFill>
                  <a:srgbClr val="FF0000"/>
                </a:solidFill>
                <a:cs typeface="楷体_GB2312" charset="0"/>
              </a:rPr>
              <a:t>能力</a:t>
            </a:r>
            <a:r>
              <a:rPr lang="zh-CN" sz="2000" b="0">
                <a:solidFill>
                  <a:srgbClr val="002060"/>
                </a:solidFill>
                <a:cs typeface="楷体_GB2312" charset="0"/>
              </a:rPr>
              <a:t>，</a:t>
            </a:r>
            <a:r>
              <a:rPr lang="zh-CN" sz="2000" b="0">
                <a:solidFill>
                  <a:schemeClr val="bg1">
                    <a:lumMod val="75000"/>
                  </a:schemeClr>
                </a:solidFill>
                <a:effectLst>
                  <a:outerShdw blurRad="38100" dist="25400" dir="5400000" algn="ctr" rotWithShape="0">
                    <a:srgbClr val="6E747A">
                      <a:alpha val="43000"/>
                    </a:srgbClr>
                  </a:outerShdw>
                </a:effectLst>
                <a:cs typeface="楷体_GB2312" charset="0"/>
              </a:rPr>
              <a:t>将机器智能与人类智慧紧密结合，形成人机一体化智能建造系统，使工程建设更为安全。智能建造平台由感知层、网络层、数据层、应用支撑层及应用层组成。感知层是基础，借助卫星等多种技术手段，采集各类数据信息，类似人的眼睛等感官；网络层利用光纤通信网等技术，将感知层采集的各类数据信息传输至数据层，类似人体神经系统；数据层中存储着大量的数据信息资源，借助数据库、云存储等智能存储手段，实现信息资源的有效存储和共享；应用支撑层是运算中心，类似于大脑，实现数据融合，最终在应用层形成各种智能控制系统，辅助工程建设者进行决策。</a:t>
            </a:r>
            <a:endParaRPr lang="zh-CN" altLang="en-US" sz="2000" b="0">
              <a:solidFill>
                <a:schemeClr val="bg1">
                  <a:lumMod val="75000"/>
                </a:schemeClr>
              </a:solidFill>
              <a:effectLst>
                <a:outerShdw blurRad="38100" dist="25400" dir="5400000" algn="ctr" rotWithShape="0">
                  <a:srgbClr val="6E747A">
                    <a:alpha val="43000"/>
                  </a:srgbClr>
                </a:outerShdw>
              </a:effectLst>
              <a:cs typeface="楷体_GB2312" charset="0"/>
            </a:endParaRPr>
          </a:p>
        </p:txBody>
      </p:sp>
      <p:pic>
        <p:nvPicPr>
          <p:cNvPr id="9" name="图片 8"/>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399145" y="692785"/>
            <a:ext cx="2186305" cy="20313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2558" y="276186"/>
            <a:ext cx="1692653" cy="523220"/>
          </a:xfrm>
          <a:prstGeom prst="rect">
            <a:avLst/>
          </a:prstGeom>
          <a:solidFill>
            <a:srgbClr val="FDFDFD"/>
          </a:solidFill>
        </p:spPr>
        <p:txBody>
          <a:bodyPr wrap="square">
            <a:spAutoFit/>
          </a:bodyPr>
          <a:lstStyle/>
          <a:p>
            <a:pPr algn="ctr"/>
            <a:r>
              <a:rPr lang="zh-CN" altLang="en-US" sz="2800" b="1" smtClean="0">
                <a:latin typeface="+mj-ea"/>
                <a:ea typeface="+mj-ea"/>
              </a:rPr>
              <a:t>特别关注</a:t>
            </a:r>
            <a:endParaRPr lang="zh-CN" altLang="en-US" sz="2800" b="1">
              <a:latin typeface="+mj-ea"/>
              <a:ea typeface="+mj-ea"/>
            </a:endParaRPr>
          </a:p>
        </p:txBody>
      </p:sp>
      <p:cxnSp>
        <p:nvCxnSpPr>
          <p:cNvPr id="3" name="直接连接符 2"/>
          <p:cNvCxnSpPr/>
          <p:nvPr/>
        </p:nvCxnSpPr>
        <p:spPr>
          <a:xfrm flipV="1">
            <a:off x="2134766" y="537796"/>
            <a:ext cx="10059476" cy="0"/>
          </a:xfrm>
          <a:prstGeom prst="line">
            <a:avLst/>
          </a:prstGeom>
          <a:ln w="6350"/>
        </p:spPr>
        <p:style>
          <a:lnRef idx="1">
            <a:schemeClr val="dk1"/>
          </a:lnRef>
          <a:fillRef idx="0">
            <a:schemeClr val="dk1"/>
          </a:fillRef>
          <a:effectRef idx="0">
            <a:schemeClr val="dk1"/>
          </a:effectRef>
          <a:fontRef idx="minor">
            <a:schemeClr val="tx1"/>
          </a:fontRef>
        </p:style>
      </p:cxnSp>
      <p:sp>
        <p:nvSpPr>
          <p:cNvPr id="4" name="矩形 3"/>
          <p:cNvSpPr/>
          <p:nvPr/>
        </p:nvSpPr>
        <p:spPr>
          <a:xfrm>
            <a:off x="128636" y="447725"/>
            <a:ext cx="186880" cy="1868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00286" y="447725"/>
            <a:ext cx="186880" cy="1868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5341" y="-99372"/>
            <a:ext cx="11572430" cy="968375"/>
          </a:xfrm>
          <a:prstGeom prst="rect">
            <a:avLst/>
          </a:prstGeom>
        </p:spPr>
        <p:txBody>
          <a:bodyPr>
            <a:spAutoFit/>
          </a:bodyPr>
          <a:lstStyle/>
          <a:p>
            <a:pPr algn="ctr">
              <a:lnSpc>
                <a:spcPct val="150000"/>
              </a:lnSpc>
              <a:spcAft>
                <a:spcPct val="0"/>
              </a:spcAft>
            </a:pPr>
            <a:r>
              <a:rPr lang="zh-CN" altLang="zh-CN" sz="2800" kern="100">
                <a:latin typeface="Times New Roman" panose="02020603050405020304" pitchFamily="18" charset="0"/>
                <a:cs typeface="Times New Roman" panose="02020603050405020304" pitchFamily="18" charset="0"/>
              </a:rPr>
              <a:t>思维导图选项题</a:t>
            </a:r>
            <a:endParaRPr lang="zh-CN" altLang="zh-CN" sz="2800" kern="100">
              <a:latin typeface="Times New Roman" panose="02020603050405020304" pitchFamily="18" charset="0"/>
              <a:cs typeface="Times New Roman" panose="02020603050405020304" pitchFamily="18" charset="0"/>
            </a:endParaRPr>
          </a:p>
          <a:p>
            <a:pPr indent="711200" algn="just">
              <a:lnSpc>
                <a:spcPct val="150000"/>
              </a:lnSpc>
              <a:spcAft>
                <a:spcPct val="0"/>
              </a:spcAft>
            </a:pPr>
            <a:endParaRPr lang="zh-CN" altLang="zh-CN" sz="1000"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7" name="图片 6"/>
          <p:cNvPicPr>
            <a:picLocks noChangeAspect="1"/>
          </p:cNvPicPr>
          <p:nvPr/>
        </p:nvPicPr>
        <p:blipFill>
          <a:blip r:embed="rId2"/>
          <a:srcRect b="41469"/>
          <a:stretch>
            <a:fillRect/>
          </a:stretch>
        </p:blipFill>
        <p:spPr>
          <a:xfrm>
            <a:off x="406400" y="799465"/>
            <a:ext cx="7978775" cy="1704340"/>
          </a:xfrm>
          <a:prstGeom prst="rect">
            <a:avLst/>
          </a:prstGeom>
        </p:spPr>
      </p:pic>
      <p:sp>
        <p:nvSpPr>
          <p:cNvPr id="8" name="文本框 7"/>
          <p:cNvSpPr txBox="1"/>
          <p:nvPr/>
        </p:nvSpPr>
        <p:spPr>
          <a:xfrm>
            <a:off x="315595" y="2668905"/>
            <a:ext cx="11525250" cy="3630930"/>
          </a:xfrm>
          <a:prstGeom prst="rect">
            <a:avLst/>
          </a:prstGeom>
          <a:noFill/>
          <a:ln w="9525">
            <a:noFill/>
          </a:ln>
        </p:spPr>
        <p:txBody>
          <a:bodyPr wrap="square">
            <a:spAutoFit/>
          </a:bodyPr>
          <a:lstStyle/>
          <a:p>
            <a:pPr indent="266700">
              <a:lnSpc>
                <a:spcPct val="130000"/>
              </a:lnSpc>
            </a:pPr>
            <a:r>
              <a:rPr lang="zh-CN" sz="2000" b="0">
                <a:ea typeface="黑体" panose="02010609060101010101" charset="-122"/>
              </a:rPr>
              <a:t>材料三：</a:t>
            </a:r>
            <a:endParaRPr lang="zh-CN" sz="2000" b="0">
              <a:cs typeface="楷体_GB2312" charset="0"/>
            </a:endParaRPr>
          </a:p>
          <a:p>
            <a:pPr indent="266700">
              <a:lnSpc>
                <a:spcPct val="170000"/>
              </a:lnSpc>
            </a:pPr>
            <a:r>
              <a:rPr lang="en-US" altLang="zh-CN" sz="2000" b="0">
                <a:cs typeface="楷体_GB2312" charset="0"/>
              </a:rPr>
              <a:t>       </a:t>
            </a:r>
            <a:r>
              <a:rPr lang="en-US" altLang="zh-CN" sz="2000" b="0">
                <a:solidFill>
                  <a:srgbClr val="002060"/>
                </a:solidFill>
                <a:cs typeface="楷体_GB2312" charset="0"/>
              </a:rPr>
              <a:t> </a:t>
            </a:r>
            <a:r>
              <a:rPr lang="zh-CN" sz="2000" b="0">
                <a:solidFill>
                  <a:schemeClr val="tx1"/>
                </a:solidFill>
                <a:effectLst>
                  <a:outerShdw blurRad="38100" dist="19050" dir="2700000" algn="tl" rotWithShape="0">
                    <a:schemeClr val="dk1">
                      <a:alpha val="40000"/>
                    </a:schemeClr>
                  </a:outerShdw>
                </a:effectLst>
                <a:cs typeface="楷体_GB2312" charset="0"/>
              </a:rPr>
              <a:t>将</a:t>
            </a:r>
            <a:r>
              <a:rPr lang="zh-CN" sz="2000" b="0">
                <a:solidFill>
                  <a:srgbClr val="FF0000"/>
                </a:solidFill>
                <a:effectLst>
                  <a:outerShdw blurRad="38100" dist="19050" dir="2700000" algn="tl" rotWithShape="0">
                    <a:schemeClr val="dk1">
                      <a:alpha val="40000"/>
                    </a:schemeClr>
                  </a:outerShdw>
                </a:effectLst>
                <a:cs typeface="楷体_GB2312" charset="0"/>
              </a:rPr>
              <a:t>机器智能与人类智慧紧密结合</a:t>
            </a:r>
            <a:r>
              <a:rPr lang="zh-CN" sz="2000" b="0">
                <a:solidFill>
                  <a:schemeClr val="tx1"/>
                </a:solidFill>
                <a:effectLst>
                  <a:outerShdw blurRad="38100" dist="19050" dir="2700000" algn="tl" rotWithShape="0">
                    <a:schemeClr val="dk1">
                      <a:alpha val="40000"/>
                    </a:schemeClr>
                  </a:outerShdw>
                </a:effectLst>
                <a:cs typeface="楷体_GB2312" charset="0"/>
              </a:rPr>
              <a:t>，</a:t>
            </a:r>
            <a:r>
              <a:rPr lang="zh-CN" sz="2000" b="0">
                <a:solidFill>
                  <a:srgbClr val="0000FF"/>
                </a:solidFill>
                <a:effectLst>
                  <a:outerShdw blurRad="38100" dist="19050" dir="2700000" algn="tl" rotWithShape="0">
                    <a:schemeClr val="dk1">
                      <a:alpha val="40000"/>
                    </a:schemeClr>
                  </a:outerShdw>
                </a:effectLst>
                <a:cs typeface="楷体_GB2312" charset="0"/>
              </a:rPr>
              <a:t>形成</a:t>
            </a:r>
            <a:r>
              <a:rPr lang="zh-CN" sz="2000" b="0">
                <a:solidFill>
                  <a:srgbClr val="FF0000"/>
                </a:solidFill>
                <a:effectLst>
                  <a:outerShdw blurRad="38100" dist="19050" dir="2700000" algn="tl" rotWithShape="0">
                    <a:schemeClr val="dk1">
                      <a:alpha val="40000"/>
                    </a:schemeClr>
                  </a:outerShdw>
                </a:effectLst>
                <a:cs typeface="楷体_GB2312" charset="0"/>
              </a:rPr>
              <a:t>人机一体化智能建造系统</a:t>
            </a:r>
            <a:r>
              <a:rPr lang="zh-CN" sz="2000" b="0">
                <a:solidFill>
                  <a:schemeClr val="tx1"/>
                </a:solidFill>
                <a:effectLst>
                  <a:outerShdw blurRad="38100" dist="19050" dir="2700000" algn="tl" rotWithShape="0">
                    <a:schemeClr val="dk1">
                      <a:alpha val="40000"/>
                    </a:schemeClr>
                  </a:outerShdw>
                </a:effectLst>
                <a:cs typeface="楷体_GB2312" charset="0"/>
              </a:rPr>
              <a:t>，</a:t>
            </a:r>
            <a:r>
              <a:rPr lang="zh-CN" sz="2000" b="0">
                <a:solidFill>
                  <a:srgbClr val="0000FF"/>
                </a:solidFill>
                <a:effectLst>
                  <a:outerShdw blurRad="38100" dist="19050" dir="2700000" algn="tl" rotWithShape="0">
                    <a:schemeClr val="dk1">
                      <a:alpha val="40000"/>
                    </a:schemeClr>
                  </a:outerShdw>
                </a:effectLst>
                <a:cs typeface="楷体_GB2312" charset="0"/>
              </a:rPr>
              <a:t>使</a:t>
            </a:r>
            <a:r>
              <a:rPr lang="zh-CN" sz="2000" b="0">
                <a:solidFill>
                  <a:srgbClr val="FF0000"/>
                </a:solidFill>
                <a:effectLst>
                  <a:outerShdw blurRad="38100" dist="19050" dir="2700000" algn="tl" rotWithShape="0">
                    <a:schemeClr val="dk1">
                      <a:alpha val="40000"/>
                    </a:schemeClr>
                  </a:outerShdw>
                </a:effectLst>
                <a:cs typeface="楷体_GB2312" charset="0"/>
              </a:rPr>
              <a:t>工程建设</a:t>
            </a:r>
            <a:r>
              <a:rPr lang="zh-CN" sz="2000" b="0">
                <a:solidFill>
                  <a:schemeClr val="tx1"/>
                </a:solidFill>
                <a:effectLst>
                  <a:outerShdw blurRad="38100" dist="19050" dir="2700000" algn="tl" rotWithShape="0">
                    <a:schemeClr val="dk1">
                      <a:alpha val="40000"/>
                    </a:schemeClr>
                  </a:outerShdw>
                </a:effectLst>
                <a:cs typeface="楷体_GB2312" charset="0"/>
              </a:rPr>
              <a:t>更为</a:t>
            </a:r>
            <a:r>
              <a:rPr lang="zh-CN" sz="2000" b="0">
                <a:solidFill>
                  <a:srgbClr val="FF0000"/>
                </a:solidFill>
                <a:effectLst>
                  <a:outerShdw blurRad="38100" dist="19050" dir="2700000" algn="tl" rotWithShape="0">
                    <a:schemeClr val="dk1">
                      <a:alpha val="40000"/>
                    </a:schemeClr>
                  </a:outerShdw>
                </a:effectLst>
                <a:cs typeface="楷体_GB2312" charset="0"/>
              </a:rPr>
              <a:t>安全</a:t>
            </a:r>
            <a:r>
              <a:rPr lang="zh-CN" sz="2000" b="0">
                <a:solidFill>
                  <a:schemeClr val="tx1"/>
                </a:solidFill>
                <a:effectLst>
                  <a:outerShdw blurRad="38100" dist="19050" dir="2700000" algn="tl" rotWithShape="0">
                    <a:schemeClr val="dk1">
                      <a:alpha val="40000"/>
                    </a:schemeClr>
                  </a:outerShdw>
                </a:effectLst>
                <a:cs typeface="楷体_GB2312" charset="0"/>
              </a:rPr>
              <a:t>。</a:t>
            </a:r>
            <a:r>
              <a:rPr lang="zh-CN" sz="2000" b="0">
                <a:solidFill>
                  <a:schemeClr val="bg1">
                    <a:lumMod val="85000"/>
                  </a:schemeClr>
                </a:solidFill>
                <a:effectLst>
                  <a:outerShdw blurRad="38100" dist="19050" dir="2700000" algn="tl" rotWithShape="0">
                    <a:schemeClr val="dk1">
                      <a:alpha val="40000"/>
                    </a:schemeClr>
                  </a:outerShdw>
                </a:effectLst>
                <a:cs typeface="楷体_GB2312" charset="0"/>
              </a:rPr>
              <a:t>智能建造平台由感知层、网络层、数据层、应用支撑层及应用层组成。感知层是基础，借助卫星等多种技术手段，采集各类数据信息，类似人的眼睛等感官；网络层利用光纤通信网等技术，将感知层采集的各类数据信息传输至数据层，类似人体神经系统；数据层中存储着大量的数据信息资源，借助数据库、云存储等智能存储手段，实现信息资源的有效存储和共享；应用支撑层是运算中心，类似于大脑，实现数据融合，最终在应用层形成各种智能控制系统，辅助工程建设者进行决策。</a:t>
            </a:r>
            <a:endParaRPr lang="zh-CN" altLang="en-US" sz="2000" b="0">
              <a:solidFill>
                <a:schemeClr val="bg1">
                  <a:lumMod val="85000"/>
                </a:schemeClr>
              </a:solidFill>
              <a:effectLst>
                <a:outerShdw blurRad="38100" dist="19050" dir="2700000" algn="tl" rotWithShape="0">
                  <a:schemeClr val="dk1">
                    <a:alpha val="40000"/>
                  </a:schemeClr>
                </a:outerShdw>
              </a:effectLst>
              <a:cs typeface="楷体_GB2312" charset="0"/>
            </a:endParaRPr>
          </a:p>
        </p:txBody>
      </p:sp>
      <p:pic>
        <p:nvPicPr>
          <p:cNvPr id="9" name="图片 8"/>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399145" y="692785"/>
            <a:ext cx="2186305" cy="20313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2558" y="276186"/>
            <a:ext cx="1692653" cy="523220"/>
          </a:xfrm>
          <a:prstGeom prst="rect">
            <a:avLst/>
          </a:prstGeom>
          <a:solidFill>
            <a:srgbClr val="FDFDFD"/>
          </a:solidFill>
        </p:spPr>
        <p:txBody>
          <a:bodyPr wrap="square">
            <a:spAutoFit/>
          </a:bodyPr>
          <a:lstStyle/>
          <a:p>
            <a:pPr algn="ctr"/>
            <a:r>
              <a:rPr lang="zh-CN" altLang="en-US" sz="2800" b="1" smtClean="0">
                <a:latin typeface="+mj-ea"/>
                <a:ea typeface="+mj-ea"/>
              </a:rPr>
              <a:t>特别关注</a:t>
            </a:r>
            <a:endParaRPr lang="zh-CN" altLang="en-US" sz="2800" b="1">
              <a:latin typeface="+mj-ea"/>
              <a:ea typeface="+mj-ea"/>
            </a:endParaRPr>
          </a:p>
        </p:txBody>
      </p:sp>
      <p:cxnSp>
        <p:nvCxnSpPr>
          <p:cNvPr id="3" name="直接连接符 2"/>
          <p:cNvCxnSpPr/>
          <p:nvPr/>
        </p:nvCxnSpPr>
        <p:spPr>
          <a:xfrm flipV="1">
            <a:off x="2134766" y="537796"/>
            <a:ext cx="10059476" cy="0"/>
          </a:xfrm>
          <a:prstGeom prst="line">
            <a:avLst/>
          </a:prstGeom>
          <a:ln w="6350"/>
        </p:spPr>
        <p:style>
          <a:lnRef idx="1">
            <a:schemeClr val="dk1"/>
          </a:lnRef>
          <a:fillRef idx="0">
            <a:schemeClr val="dk1"/>
          </a:fillRef>
          <a:effectRef idx="0">
            <a:schemeClr val="dk1"/>
          </a:effectRef>
          <a:fontRef idx="minor">
            <a:schemeClr val="tx1"/>
          </a:fontRef>
        </p:style>
      </p:cxnSp>
      <p:sp>
        <p:nvSpPr>
          <p:cNvPr id="4" name="矩形 3"/>
          <p:cNvSpPr/>
          <p:nvPr/>
        </p:nvSpPr>
        <p:spPr>
          <a:xfrm>
            <a:off x="128636" y="447725"/>
            <a:ext cx="186880" cy="1868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00286" y="447725"/>
            <a:ext cx="186880" cy="1868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5341" y="-99372"/>
            <a:ext cx="11572430" cy="968375"/>
          </a:xfrm>
          <a:prstGeom prst="rect">
            <a:avLst/>
          </a:prstGeom>
        </p:spPr>
        <p:txBody>
          <a:bodyPr>
            <a:spAutoFit/>
          </a:bodyPr>
          <a:lstStyle/>
          <a:p>
            <a:pPr algn="ctr">
              <a:lnSpc>
                <a:spcPct val="150000"/>
              </a:lnSpc>
              <a:spcAft>
                <a:spcPct val="0"/>
              </a:spcAft>
            </a:pPr>
            <a:r>
              <a:rPr lang="zh-CN" altLang="zh-CN" sz="2800" kern="100">
                <a:latin typeface="Times New Roman" panose="02020603050405020304" pitchFamily="18" charset="0"/>
                <a:cs typeface="Times New Roman" panose="02020603050405020304" pitchFamily="18" charset="0"/>
              </a:rPr>
              <a:t>思维导图选项题</a:t>
            </a:r>
            <a:endParaRPr lang="zh-CN" altLang="zh-CN" sz="2800" kern="100">
              <a:latin typeface="Times New Roman" panose="02020603050405020304" pitchFamily="18" charset="0"/>
              <a:cs typeface="Times New Roman" panose="02020603050405020304" pitchFamily="18" charset="0"/>
            </a:endParaRPr>
          </a:p>
          <a:p>
            <a:pPr indent="711200" algn="just">
              <a:lnSpc>
                <a:spcPct val="150000"/>
              </a:lnSpc>
              <a:spcAft>
                <a:spcPct val="0"/>
              </a:spcAft>
            </a:pPr>
            <a:endParaRPr lang="zh-CN" altLang="zh-CN" sz="1000"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7" name="图片 6"/>
          <p:cNvPicPr>
            <a:picLocks noChangeAspect="1"/>
          </p:cNvPicPr>
          <p:nvPr/>
        </p:nvPicPr>
        <p:blipFill>
          <a:blip r:embed="rId2"/>
          <a:srcRect t="56687"/>
          <a:stretch>
            <a:fillRect/>
          </a:stretch>
        </p:blipFill>
        <p:spPr>
          <a:xfrm>
            <a:off x="406400" y="1070610"/>
            <a:ext cx="7978775" cy="2036445"/>
          </a:xfrm>
          <a:prstGeom prst="rect">
            <a:avLst/>
          </a:prstGeom>
        </p:spPr>
      </p:pic>
      <p:sp>
        <p:nvSpPr>
          <p:cNvPr id="8" name="文本框 7"/>
          <p:cNvSpPr txBox="1"/>
          <p:nvPr/>
        </p:nvSpPr>
        <p:spPr>
          <a:xfrm>
            <a:off x="315595" y="3107055"/>
            <a:ext cx="11525250" cy="3046095"/>
          </a:xfrm>
          <a:prstGeom prst="rect">
            <a:avLst/>
          </a:prstGeom>
          <a:noFill/>
          <a:ln w="9525">
            <a:noFill/>
          </a:ln>
        </p:spPr>
        <p:txBody>
          <a:bodyPr wrap="square">
            <a:spAutoFit/>
          </a:bodyPr>
          <a:lstStyle/>
          <a:p>
            <a:pPr indent="266700">
              <a:lnSpc>
                <a:spcPct val="110000"/>
              </a:lnSpc>
            </a:pPr>
            <a:r>
              <a:rPr lang="zh-CN" sz="2000" b="0">
                <a:ea typeface="黑体" panose="02010609060101010101" charset="-122"/>
              </a:rPr>
              <a:t>材料三：</a:t>
            </a:r>
            <a:endParaRPr lang="zh-CN" sz="2000" b="0">
              <a:cs typeface="楷体_GB2312" charset="0"/>
            </a:endParaRPr>
          </a:p>
          <a:p>
            <a:pPr indent="266700">
              <a:lnSpc>
                <a:spcPct val="170000"/>
              </a:lnSpc>
            </a:pPr>
            <a:r>
              <a:rPr lang="en-US" altLang="zh-CN" sz="2000" b="0">
                <a:cs typeface="楷体_GB2312" charset="0"/>
              </a:rPr>
              <a:t>      </a:t>
            </a:r>
            <a:r>
              <a:rPr lang="en-US" altLang="zh-CN" sz="2000" b="0">
                <a:solidFill>
                  <a:schemeClr val="tx1"/>
                </a:solidFill>
                <a:effectLst>
                  <a:outerShdw blurRad="38100" dist="19050" dir="2700000" algn="tl" rotWithShape="0">
                    <a:schemeClr val="dk1">
                      <a:alpha val="40000"/>
                    </a:schemeClr>
                  </a:outerShdw>
                </a:effectLst>
                <a:cs typeface="楷体_GB2312" charset="0"/>
              </a:rPr>
              <a:t>  </a:t>
            </a:r>
            <a:r>
              <a:rPr lang="zh-CN" sz="2000" b="0">
                <a:solidFill>
                  <a:schemeClr val="tx1"/>
                </a:solidFill>
                <a:effectLst>
                  <a:outerShdw blurRad="38100" dist="19050" dir="2700000" algn="tl" rotWithShape="0">
                    <a:schemeClr val="dk1">
                      <a:alpha val="40000"/>
                    </a:schemeClr>
                  </a:outerShdw>
                </a:effectLst>
                <a:cs typeface="楷体_GB2312" charset="0"/>
              </a:rPr>
              <a:t>智能建造平台由感知层、网络层、数据层、应用支撑层及应用层组成。感知层是基础，借助卫星等多种技术手段，采集各类数据信息，类似人的眼睛等感官；</a:t>
            </a:r>
            <a:r>
              <a:rPr lang="zh-CN" sz="2000" b="0">
                <a:solidFill>
                  <a:srgbClr val="FF0000"/>
                </a:solidFill>
                <a:effectLst>
                  <a:outerShdw blurRad="38100" dist="19050" dir="2700000" algn="tl" rotWithShape="0">
                    <a:schemeClr val="dk1">
                      <a:alpha val="40000"/>
                    </a:schemeClr>
                  </a:outerShdw>
                </a:effectLst>
                <a:cs typeface="楷体_GB2312" charset="0"/>
              </a:rPr>
              <a:t>网络层</a:t>
            </a:r>
            <a:r>
              <a:rPr lang="zh-CN" sz="2000" b="0">
                <a:solidFill>
                  <a:schemeClr val="tx1"/>
                </a:solidFill>
                <a:effectLst>
                  <a:outerShdw blurRad="38100" dist="19050" dir="2700000" algn="tl" rotWithShape="0">
                    <a:schemeClr val="dk1">
                      <a:alpha val="40000"/>
                    </a:schemeClr>
                  </a:outerShdw>
                </a:effectLst>
                <a:cs typeface="楷体_GB2312" charset="0"/>
              </a:rPr>
              <a:t>利用光纤通信网等技术，将</a:t>
            </a:r>
            <a:r>
              <a:rPr lang="zh-CN" sz="2000" b="0">
                <a:solidFill>
                  <a:srgbClr val="FF0000"/>
                </a:solidFill>
                <a:effectLst>
                  <a:outerShdw blurRad="38100" dist="19050" dir="2700000" algn="tl" rotWithShape="0">
                    <a:schemeClr val="dk1">
                      <a:alpha val="40000"/>
                    </a:schemeClr>
                  </a:outerShdw>
                </a:effectLst>
                <a:cs typeface="楷体_GB2312" charset="0"/>
              </a:rPr>
              <a:t>感知层采集的</a:t>
            </a:r>
            <a:r>
              <a:rPr lang="zh-CN" sz="2000" b="0">
                <a:solidFill>
                  <a:schemeClr val="tx1"/>
                </a:solidFill>
                <a:effectLst>
                  <a:outerShdw blurRad="38100" dist="19050" dir="2700000" algn="tl" rotWithShape="0">
                    <a:schemeClr val="dk1">
                      <a:alpha val="40000"/>
                    </a:schemeClr>
                  </a:outerShdw>
                </a:effectLst>
                <a:cs typeface="楷体_GB2312" charset="0"/>
              </a:rPr>
              <a:t>各类</a:t>
            </a:r>
            <a:r>
              <a:rPr lang="zh-CN" sz="2000" b="0">
                <a:solidFill>
                  <a:srgbClr val="FF0000"/>
                </a:solidFill>
                <a:effectLst>
                  <a:outerShdw blurRad="38100" dist="19050" dir="2700000" algn="tl" rotWithShape="0">
                    <a:schemeClr val="dk1">
                      <a:alpha val="40000"/>
                    </a:schemeClr>
                  </a:outerShdw>
                </a:effectLst>
                <a:cs typeface="楷体_GB2312" charset="0"/>
              </a:rPr>
              <a:t>数据信息</a:t>
            </a:r>
            <a:r>
              <a:rPr lang="zh-CN" sz="2000" b="0">
                <a:solidFill>
                  <a:srgbClr val="0000FF"/>
                </a:solidFill>
                <a:effectLst>
                  <a:outerShdw blurRad="38100" dist="19050" dir="2700000" algn="tl" rotWithShape="0">
                    <a:schemeClr val="dk1">
                      <a:alpha val="40000"/>
                    </a:schemeClr>
                  </a:outerShdw>
                </a:effectLst>
                <a:cs typeface="楷体_GB2312" charset="0"/>
              </a:rPr>
              <a:t>传输至</a:t>
            </a:r>
            <a:r>
              <a:rPr lang="zh-CN" sz="2000" b="0">
                <a:solidFill>
                  <a:srgbClr val="FF0000"/>
                </a:solidFill>
                <a:effectLst>
                  <a:outerShdw blurRad="38100" dist="19050" dir="2700000" algn="tl" rotWithShape="0">
                    <a:schemeClr val="dk1">
                      <a:alpha val="40000"/>
                    </a:schemeClr>
                  </a:outerShdw>
                </a:effectLst>
                <a:cs typeface="楷体_GB2312" charset="0"/>
              </a:rPr>
              <a:t>数据层</a:t>
            </a:r>
            <a:r>
              <a:rPr lang="zh-CN" sz="2000" b="0">
                <a:solidFill>
                  <a:schemeClr val="tx1"/>
                </a:solidFill>
                <a:effectLst>
                  <a:outerShdw blurRad="38100" dist="19050" dir="2700000" algn="tl" rotWithShape="0">
                    <a:schemeClr val="dk1">
                      <a:alpha val="40000"/>
                    </a:schemeClr>
                  </a:outerShdw>
                </a:effectLst>
                <a:cs typeface="楷体_GB2312" charset="0"/>
              </a:rPr>
              <a:t>，类似人体神经系统；</a:t>
            </a:r>
            <a:r>
              <a:rPr lang="zh-CN" sz="2000" b="0">
                <a:solidFill>
                  <a:schemeClr val="bg1">
                    <a:lumMod val="75000"/>
                  </a:schemeClr>
                </a:solidFill>
                <a:effectLst>
                  <a:outerShdw blurRad="38100" dist="19050" dir="2700000" algn="tl" rotWithShape="0">
                    <a:schemeClr val="dk1">
                      <a:alpha val="40000"/>
                    </a:schemeClr>
                  </a:outerShdw>
                </a:effectLst>
                <a:cs typeface="楷体_GB2312" charset="0"/>
              </a:rPr>
              <a:t>数据层中存储着大量的数据信息资源，借助数据库、云存储等智能存储手段，实现信息资源的有效存储和共享；应用支撑层是运算中心，类似于大脑，实现数据融合，最终在应用层形成各种智能控制系统，辅助工程建设者进行决策。</a:t>
            </a:r>
            <a:endParaRPr lang="zh-CN" altLang="en-US" sz="2000" b="0">
              <a:solidFill>
                <a:schemeClr val="bg1">
                  <a:lumMod val="75000"/>
                </a:schemeClr>
              </a:solidFill>
              <a:effectLst>
                <a:outerShdw blurRad="38100" dist="19050" dir="2700000" algn="tl" rotWithShape="0">
                  <a:schemeClr val="dk1">
                    <a:alpha val="40000"/>
                  </a:schemeClr>
                </a:outerShdw>
              </a:effectLst>
              <a:cs typeface="楷体_GB2312" charset="0"/>
            </a:endParaRPr>
          </a:p>
        </p:txBody>
      </p:sp>
      <p:pic>
        <p:nvPicPr>
          <p:cNvPr id="9" name="图片 8"/>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5590540" y="1052830"/>
            <a:ext cx="2186305" cy="2031365"/>
          </a:xfrm>
          <a:prstGeom prst="rect">
            <a:avLst/>
          </a:prstGeom>
        </p:spPr>
      </p:pic>
      <p:pic>
        <p:nvPicPr>
          <p:cNvPr id="10" name="图片 9"/>
          <p:cNvPicPr>
            <a:picLocks noChangeAspect="1"/>
          </p:cNvPicPr>
          <p:nvPr/>
        </p:nvPicPr>
        <p:blipFill>
          <a:blip r:embed="rId4"/>
          <a:stretch>
            <a:fillRect/>
          </a:stretch>
        </p:blipFill>
        <p:spPr>
          <a:xfrm>
            <a:off x="8327390" y="1052830"/>
            <a:ext cx="3333115" cy="20135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2558" y="276186"/>
            <a:ext cx="1692653" cy="523220"/>
          </a:xfrm>
          <a:prstGeom prst="rect">
            <a:avLst/>
          </a:prstGeom>
          <a:solidFill>
            <a:srgbClr val="FDFDFD"/>
          </a:solidFill>
        </p:spPr>
        <p:txBody>
          <a:bodyPr wrap="square">
            <a:spAutoFit/>
          </a:bodyPr>
          <a:lstStyle/>
          <a:p>
            <a:pPr algn="ctr"/>
            <a:r>
              <a:rPr lang="zh-CN" altLang="en-US" sz="2800" b="1" smtClean="0">
                <a:latin typeface="+mj-ea"/>
                <a:ea typeface="+mj-ea"/>
              </a:rPr>
              <a:t>特别关注</a:t>
            </a:r>
            <a:endParaRPr lang="zh-CN" altLang="en-US" sz="2800" b="1">
              <a:latin typeface="+mj-ea"/>
              <a:ea typeface="+mj-ea"/>
            </a:endParaRPr>
          </a:p>
        </p:txBody>
      </p:sp>
      <p:cxnSp>
        <p:nvCxnSpPr>
          <p:cNvPr id="3" name="直接连接符 2"/>
          <p:cNvCxnSpPr/>
          <p:nvPr/>
        </p:nvCxnSpPr>
        <p:spPr>
          <a:xfrm flipV="1">
            <a:off x="2134766" y="537796"/>
            <a:ext cx="10059476" cy="0"/>
          </a:xfrm>
          <a:prstGeom prst="line">
            <a:avLst/>
          </a:prstGeom>
          <a:ln w="6350"/>
        </p:spPr>
        <p:style>
          <a:lnRef idx="1">
            <a:schemeClr val="dk1"/>
          </a:lnRef>
          <a:fillRef idx="0">
            <a:schemeClr val="dk1"/>
          </a:fillRef>
          <a:effectRef idx="0">
            <a:schemeClr val="dk1"/>
          </a:effectRef>
          <a:fontRef idx="minor">
            <a:schemeClr val="tx1"/>
          </a:fontRef>
        </p:style>
      </p:cxnSp>
      <p:sp>
        <p:nvSpPr>
          <p:cNvPr id="4" name="矩形 3"/>
          <p:cNvSpPr/>
          <p:nvPr/>
        </p:nvSpPr>
        <p:spPr>
          <a:xfrm>
            <a:off x="128636" y="447725"/>
            <a:ext cx="186880" cy="1868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00286" y="447725"/>
            <a:ext cx="186880" cy="1868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15341" y="-99372"/>
            <a:ext cx="11572430" cy="968375"/>
          </a:xfrm>
          <a:prstGeom prst="rect">
            <a:avLst/>
          </a:prstGeom>
        </p:spPr>
        <p:txBody>
          <a:bodyPr>
            <a:spAutoFit/>
          </a:bodyPr>
          <a:lstStyle/>
          <a:p>
            <a:pPr algn="ctr">
              <a:lnSpc>
                <a:spcPct val="150000"/>
              </a:lnSpc>
              <a:spcAft>
                <a:spcPct val="0"/>
              </a:spcAft>
            </a:pPr>
            <a:r>
              <a:rPr lang="zh-CN" altLang="zh-CN" sz="2800" kern="100">
                <a:latin typeface="Times New Roman" panose="02020603050405020304" pitchFamily="18" charset="0"/>
                <a:cs typeface="Times New Roman" panose="02020603050405020304" pitchFamily="18" charset="0"/>
              </a:rPr>
              <a:t>思维导图选项题</a:t>
            </a:r>
            <a:endParaRPr lang="zh-CN" altLang="zh-CN" sz="2800" kern="100">
              <a:latin typeface="Times New Roman" panose="02020603050405020304" pitchFamily="18" charset="0"/>
              <a:cs typeface="Times New Roman" panose="02020603050405020304" pitchFamily="18" charset="0"/>
            </a:endParaRPr>
          </a:p>
          <a:p>
            <a:pPr indent="711200" algn="just">
              <a:lnSpc>
                <a:spcPct val="150000"/>
              </a:lnSpc>
              <a:spcAft>
                <a:spcPct val="0"/>
              </a:spcAft>
            </a:pPr>
            <a:endParaRPr lang="zh-CN" altLang="zh-CN" sz="1000"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7" name="图片 6"/>
          <p:cNvPicPr>
            <a:picLocks noChangeAspect="1"/>
          </p:cNvPicPr>
          <p:nvPr/>
        </p:nvPicPr>
        <p:blipFill>
          <a:blip r:embed="rId2"/>
          <a:srcRect t="56687"/>
          <a:stretch>
            <a:fillRect/>
          </a:stretch>
        </p:blipFill>
        <p:spPr>
          <a:xfrm>
            <a:off x="406400" y="1070610"/>
            <a:ext cx="7978775" cy="2036445"/>
          </a:xfrm>
          <a:prstGeom prst="rect">
            <a:avLst/>
          </a:prstGeom>
        </p:spPr>
      </p:pic>
      <p:sp>
        <p:nvSpPr>
          <p:cNvPr id="8" name="文本框 7"/>
          <p:cNvSpPr txBox="1"/>
          <p:nvPr/>
        </p:nvSpPr>
        <p:spPr>
          <a:xfrm>
            <a:off x="315595" y="3107055"/>
            <a:ext cx="11525250" cy="3046095"/>
          </a:xfrm>
          <a:prstGeom prst="rect">
            <a:avLst/>
          </a:prstGeom>
          <a:noFill/>
          <a:ln w="9525">
            <a:noFill/>
          </a:ln>
        </p:spPr>
        <p:txBody>
          <a:bodyPr wrap="square">
            <a:spAutoFit/>
          </a:bodyPr>
          <a:lstStyle/>
          <a:p>
            <a:pPr indent="266700">
              <a:lnSpc>
                <a:spcPct val="110000"/>
              </a:lnSpc>
            </a:pPr>
            <a:r>
              <a:rPr lang="zh-CN" sz="2000" b="0">
                <a:ea typeface="黑体" panose="02010609060101010101" charset="-122"/>
              </a:rPr>
              <a:t>材料三：</a:t>
            </a:r>
            <a:endParaRPr lang="zh-CN" sz="2000" b="0">
              <a:cs typeface="楷体_GB2312" charset="0"/>
            </a:endParaRPr>
          </a:p>
          <a:p>
            <a:pPr indent="266700">
              <a:lnSpc>
                <a:spcPct val="170000"/>
              </a:lnSpc>
            </a:pPr>
            <a:r>
              <a:rPr lang="en-US" altLang="zh-CN" sz="2000" b="0">
                <a:cs typeface="楷体_GB2312" charset="0"/>
              </a:rPr>
              <a:t>       </a:t>
            </a:r>
            <a:r>
              <a:rPr lang="en-US" altLang="zh-CN" sz="2000" b="0">
                <a:solidFill>
                  <a:schemeClr val="bg1">
                    <a:lumMod val="75000"/>
                  </a:schemeClr>
                </a:solidFill>
                <a:cs typeface="楷体_GB2312" charset="0"/>
              </a:rPr>
              <a:t> </a:t>
            </a:r>
            <a:r>
              <a:rPr lang="zh-CN" sz="2000" b="0">
                <a:solidFill>
                  <a:schemeClr val="bg1">
                    <a:lumMod val="75000"/>
                  </a:schemeClr>
                </a:solidFill>
                <a:cs typeface="楷体_GB2312" charset="0"/>
              </a:rPr>
              <a:t>智能建造平台由感知层、网络层、数据层、应用支撑层及应用层组成。感知层是基础，借助卫星等多种技术手段，采集各类数据信息，类似人的眼睛等感官；网络层利用光纤通信网等技术，将感知层采集的各类数据信息传输至数据层，类似人体神经系统；</a:t>
            </a:r>
            <a:r>
              <a:rPr lang="zh-CN" sz="2000" b="0">
                <a:solidFill>
                  <a:srgbClr val="FF0000"/>
                </a:solidFill>
                <a:cs typeface="楷体_GB2312" charset="0"/>
              </a:rPr>
              <a:t>数据层</a:t>
            </a:r>
            <a:r>
              <a:rPr lang="zh-CN" sz="2000" b="0">
                <a:solidFill>
                  <a:srgbClr val="002060"/>
                </a:solidFill>
                <a:cs typeface="楷体_GB2312" charset="0"/>
              </a:rPr>
              <a:t>中存储着大量的数据信息资源，</a:t>
            </a:r>
            <a:r>
              <a:rPr lang="zh-CN" sz="2000" b="0">
                <a:solidFill>
                  <a:srgbClr val="0000FF"/>
                </a:solidFill>
                <a:cs typeface="楷体_GB2312" charset="0"/>
              </a:rPr>
              <a:t>借助</a:t>
            </a:r>
            <a:r>
              <a:rPr lang="zh-CN" sz="2000" b="0">
                <a:solidFill>
                  <a:srgbClr val="FF0000"/>
                </a:solidFill>
                <a:cs typeface="楷体_GB2312" charset="0"/>
              </a:rPr>
              <a:t>数据库、云存储等智能存储手段</a:t>
            </a:r>
            <a:r>
              <a:rPr lang="zh-CN" sz="2000" b="0">
                <a:solidFill>
                  <a:srgbClr val="002060"/>
                </a:solidFill>
                <a:cs typeface="楷体_GB2312" charset="0"/>
              </a:rPr>
              <a:t>，</a:t>
            </a:r>
            <a:r>
              <a:rPr lang="zh-CN" sz="2000" b="0">
                <a:solidFill>
                  <a:srgbClr val="0000FF"/>
                </a:solidFill>
                <a:cs typeface="楷体_GB2312" charset="0"/>
              </a:rPr>
              <a:t>实现</a:t>
            </a:r>
            <a:r>
              <a:rPr lang="zh-CN" sz="2000" b="0">
                <a:solidFill>
                  <a:srgbClr val="002060"/>
                </a:solidFill>
                <a:cs typeface="楷体_GB2312" charset="0"/>
              </a:rPr>
              <a:t>信息资源的有效存储和共享；应用支撑层是运算中心，类似于大脑，实现</a:t>
            </a:r>
            <a:r>
              <a:rPr lang="zh-CN" sz="2000" b="0">
                <a:solidFill>
                  <a:srgbClr val="FF0000"/>
                </a:solidFill>
                <a:cs typeface="楷体_GB2312" charset="0"/>
              </a:rPr>
              <a:t>数据融合</a:t>
            </a:r>
            <a:r>
              <a:rPr lang="zh-CN" sz="2000" b="0">
                <a:solidFill>
                  <a:srgbClr val="002060"/>
                </a:solidFill>
                <a:cs typeface="楷体_GB2312" charset="0"/>
              </a:rPr>
              <a:t>，最终在应用层形成各种智能控制系统，辅助工程建设者进行决策。</a:t>
            </a:r>
            <a:endParaRPr lang="zh-CN" altLang="en-US" sz="2000" b="0">
              <a:solidFill>
                <a:srgbClr val="002060"/>
              </a:solidFill>
              <a:cs typeface="楷体_GB2312" charset="0"/>
            </a:endParaRPr>
          </a:p>
        </p:txBody>
      </p:sp>
      <p:pic>
        <p:nvPicPr>
          <p:cNvPr id="9" name="图片 8"/>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5302885" y="981075"/>
            <a:ext cx="2447925" cy="2359025"/>
          </a:xfrm>
          <a:prstGeom prst="rect">
            <a:avLst/>
          </a:prstGeom>
        </p:spPr>
      </p:pic>
      <p:pic>
        <p:nvPicPr>
          <p:cNvPr id="10" name="图片 9"/>
          <p:cNvPicPr>
            <a:picLocks noChangeAspect="1"/>
          </p:cNvPicPr>
          <p:nvPr/>
        </p:nvPicPr>
        <p:blipFill>
          <a:blip r:embed="rId4"/>
          <a:stretch>
            <a:fillRect/>
          </a:stretch>
        </p:blipFill>
        <p:spPr>
          <a:xfrm>
            <a:off x="7607300" y="981075"/>
            <a:ext cx="4280535" cy="21564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4" name="直接连接符 13"/>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7" name="平行四边形 16"/>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选准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选项    认真</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比对</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矩形 8"/>
          <p:cNvSpPr/>
          <p:nvPr/>
        </p:nvSpPr>
        <p:spPr>
          <a:xfrm>
            <a:off x="389255" y="693420"/>
            <a:ext cx="8302625" cy="4772025"/>
          </a:xfrm>
          <a:prstGeom prst="rect">
            <a:avLst/>
          </a:prstGeom>
        </p:spPr>
        <p:txBody>
          <a:bodyPr wrap="square" lIns="121898" tIns="60948" rIns="121898" bIns="60948">
            <a:spAutoFit/>
          </a:bodyPr>
          <a:lstStyle/>
          <a:p>
            <a:pPr indent="713740" algn="just">
              <a:lnSpc>
                <a:spcPct val="140000"/>
              </a:lnSpc>
              <a:spcAft>
                <a:spcPct val="0"/>
              </a:spcAft>
            </a:pPr>
            <a:r>
              <a:rPr lang="zh-CN" altLang="zh-CN" b="1" kern="100" spc="-100">
                <a:solidFill>
                  <a:srgbClr val="FF0000"/>
                </a:solidFill>
                <a:latin typeface="黑体" panose="02010609060101010101" charset="-122"/>
                <a:ea typeface="黑体" panose="02010609060101010101" charset="-122"/>
                <a:cs typeface="黑体" panose="02010609060101010101" charset="-122"/>
                <a:sym typeface="+mn-ea"/>
              </a:rPr>
              <a:t>概括分析</a:t>
            </a:r>
            <a:r>
              <a:rPr lang="zh-CN" altLang="zh-CN" b="1" kern="100" spc="-100">
                <a:solidFill>
                  <a:srgbClr val="0070C0"/>
                </a:solidFill>
                <a:latin typeface="黑体" panose="02010609060101010101" charset="-122"/>
                <a:ea typeface="黑体" panose="02010609060101010101" charset="-122"/>
                <a:cs typeface="黑体" panose="02010609060101010101" charset="-122"/>
                <a:sym typeface="+mn-ea"/>
              </a:rPr>
              <a:t>类选择题</a:t>
            </a:r>
            <a:r>
              <a:rPr lang="en-US" altLang="zh-CN" b="1" kern="100" spc="-100">
                <a:solidFill>
                  <a:srgbClr val="0070C0"/>
                </a:solidFill>
                <a:latin typeface="黑体" panose="02010609060101010101" charset="-122"/>
                <a:ea typeface="黑体" panose="02010609060101010101" charset="-122"/>
                <a:cs typeface="黑体" panose="02010609060101010101" charset="-122"/>
                <a:sym typeface="+mn-ea"/>
              </a:rPr>
              <a:t>——</a:t>
            </a:r>
            <a:r>
              <a:rPr lang="zh-CN" altLang="zh-CN" b="1" kern="100" spc="-100">
                <a:solidFill>
                  <a:srgbClr val="0070C0"/>
                </a:solidFill>
                <a:latin typeface="黑体" panose="02010609060101010101" charset="-122"/>
                <a:ea typeface="黑体" panose="02010609060101010101" charset="-122"/>
                <a:cs typeface="黑体" panose="02010609060101010101" charset="-122"/>
                <a:sym typeface="+mn-ea"/>
              </a:rPr>
              <a:t>理解性比对，准确概括、分析</a:t>
            </a:r>
            <a:endParaRPr lang="zh-CN" altLang="zh-CN" b="1" kern="100" spc="-100">
              <a:latin typeface="黑体" panose="02010609060101010101" charset="-122"/>
              <a:ea typeface="黑体" panose="02010609060101010101" charset="-122"/>
              <a:cs typeface="黑体" panose="02010609060101010101" charset="-122"/>
            </a:endParaRPr>
          </a:p>
          <a:p>
            <a:pPr indent="711200" algn="just">
              <a:lnSpc>
                <a:spcPct val="140000"/>
              </a:lnSpc>
              <a:spcAft>
                <a:spcPct val="0"/>
              </a:spcAft>
            </a:pPr>
            <a:r>
              <a:rPr lang="zh-CN" altLang="zh-CN"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非连续性文本第二道选择题，重点考查考生对材料信息的分析概括能力，能力层级较高，选项对文本考查的跨度大，可能不再局限于对某一段或某一句话的理解，而是对整则材料乃至几则材料的分析。</a:t>
            </a:r>
            <a:endParaRPr lang="zh-CN" altLang="zh-CN"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endParaRPr>
          </a:p>
          <a:p>
            <a:pPr indent="711200" algn="just">
              <a:lnSpc>
                <a:spcPct val="140000"/>
              </a:lnSpc>
              <a:spcAft>
                <a:spcPct val="0"/>
              </a:spcAft>
            </a:pPr>
            <a:r>
              <a:rPr lang="en-US" altLang="zh-CN" b="1" kern="100" spc="-100">
                <a:latin typeface="Times New Roman" panose="02020603050405020304" pitchFamily="18" charset="0"/>
                <a:ea typeface="方正中等线简体" panose="03000509000000000000" pitchFamily="65" charset="-122"/>
                <a:cs typeface="Courier New" panose="02070309020205020404" pitchFamily="49" charset="0"/>
                <a:sym typeface="+mn-ea"/>
              </a:rPr>
              <a:t>(1)</a:t>
            </a:r>
            <a:r>
              <a:rPr lang="zh-CN" altLang="zh-CN"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概括的</a:t>
            </a:r>
            <a:r>
              <a:rPr lang="zh-CN" altLang="zh-CN" b="1" kern="100" spc="-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对象是否准确</a:t>
            </a:r>
            <a:r>
              <a:rPr lang="zh-CN" altLang="zh-CN"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a:t>
            </a:r>
            <a:endParaRPr lang="zh-CN" altLang="zh-CN" b="1" kern="100" spc="-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r>
              <a:rPr lang="en-US" altLang="zh-CN" b="1" kern="100" spc="-100">
                <a:latin typeface="Times New Roman" panose="02020603050405020304" pitchFamily="18" charset="0"/>
                <a:ea typeface="方正中等线简体" panose="03000509000000000000" pitchFamily="65" charset="-122"/>
                <a:cs typeface="Courier New" panose="02070309020205020404" pitchFamily="49" charset="0"/>
                <a:sym typeface="+mn-ea"/>
              </a:rPr>
              <a:t>(2)</a:t>
            </a:r>
            <a:r>
              <a:rPr lang="zh-CN" altLang="zh-CN"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概括的</a:t>
            </a:r>
            <a:r>
              <a:rPr lang="zh-CN" altLang="zh-CN" b="1" kern="100" spc="-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内容是否全面</a:t>
            </a:r>
            <a:r>
              <a:rPr lang="zh-CN" altLang="zh-CN"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，是否无中生有。</a:t>
            </a:r>
            <a:endParaRPr lang="zh-CN" altLang="zh-CN" b="1" kern="100" spc="-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r>
              <a:rPr lang="en-US" altLang="zh-CN" b="1" kern="100" spc="-100">
                <a:latin typeface="Times New Roman" panose="02020603050405020304" pitchFamily="18" charset="0"/>
                <a:ea typeface="方正中等线简体" panose="03000509000000000000" pitchFamily="65" charset="-122"/>
                <a:cs typeface="Courier New" panose="02070309020205020404" pitchFamily="49" charset="0"/>
                <a:sym typeface="+mn-ea"/>
              </a:rPr>
              <a:t>(3)</a:t>
            </a:r>
            <a:r>
              <a:rPr lang="zh-CN" altLang="zh-CN" b="1" kern="100" spc="-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叙述或阐释的方法</a:t>
            </a:r>
            <a:r>
              <a:rPr lang="zh-CN" altLang="zh-CN"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是否恰当。</a:t>
            </a:r>
            <a:endParaRPr lang="zh-CN" altLang="zh-CN"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endParaRPr>
          </a:p>
          <a:p>
            <a:pPr indent="711200" algn="just">
              <a:lnSpc>
                <a:spcPct val="140000"/>
              </a:lnSpc>
              <a:spcAft>
                <a:spcPct val="0"/>
              </a:spcAft>
            </a:pPr>
            <a:r>
              <a:rPr lang="zh-CN" altLang="zh-CN"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 </a:t>
            </a:r>
            <a:r>
              <a:rPr lang="en-US" altLang="zh-CN"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   </a:t>
            </a:r>
            <a:r>
              <a:rPr lang="zh-CN" altLang="zh-CN"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如材料中没有</a:t>
            </a:r>
            <a:r>
              <a:rPr lang="en-US" altLang="zh-CN" b="1" kern="100" spc="-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详叙</a:t>
            </a:r>
            <a:r>
              <a:rPr lang="en-US" altLang="zh-CN" b="1" kern="100" spc="-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，而选项概括为</a:t>
            </a:r>
            <a:r>
              <a:rPr lang="en-US" altLang="zh-CN" b="1" kern="100" spc="-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详叙</a:t>
            </a:r>
            <a:r>
              <a:rPr lang="en-US" altLang="zh-CN" b="1" kern="100" spc="-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等</a:t>
            </a:r>
            <a:r>
              <a:rPr lang="zh-CN" altLang="zh-CN" b="1" kern="100" spc="-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a:t>
            </a:r>
            <a:endParaRPr lang="zh-CN" altLang="zh-CN" b="1" kern="100" spc="-100" smtClean="0">
              <a:effectLst/>
              <a:latin typeface="Times New Roman" panose="02020603050405020304" pitchFamily="18" charset="0"/>
              <a:ea typeface="方正中等线简体" panose="03000509000000000000" pitchFamily="65" charset="-122"/>
              <a:cs typeface="Times New Roman" panose="02020603050405020304" pitchFamily="18" charset="0"/>
              <a:sym typeface="+mn-ea"/>
            </a:endParaRPr>
          </a:p>
        </p:txBody>
      </p:sp>
      <p:pic>
        <p:nvPicPr>
          <p:cNvPr id="2" name="图片 1"/>
          <p:cNvPicPr>
            <a:picLocks noChangeAspect="1"/>
          </p:cNvPicPr>
          <p:nvPr/>
        </p:nvPicPr>
        <p:blipFill>
          <a:blip r:embed="rId3"/>
          <a:stretch>
            <a:fillRect/>
          </a:stretch>
        </p:blipFill>
        <p:spPr>
          <a:xfrm>
            <a:off x="9191625" y="3501390"/>
            <a:ext cx="2505075" cy="2486025"/>
          </a:xfrm>
          <a:prstGeom prst="rect">
            <a:avLst/>
          </a:prstGeom>
        </p:spPr>
      </p:pic>
      <p:pic>
        <p:nvPicPr>
          <p:cNvPr id="3" name="图片 2"/>
          <p:cNvPicPr>
            <a:picLocks noChangeAspect="1"/>
          </p:cNvPicPr>
          <p:nvPr/>
        </p:nvPicPr>
        <p:blipFill>
          <a:blip r:embed="rId4"/>
          <a:stretch>
            <a:fillRect/>
          </a:stretch>
        </p:blipFill>
        <p:spPr>
          <a:xfrm>
            <a:off x="9229090" y="900430"/>
            <a:ext cx="2429510" cy="237744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6574" y="45874"/>
            <a:ext cx="11377264" cy="6739255"/>
          </a:xfrm>
          <a:prstGeom prst="rect">
            <a:avLst/>
          </a:prstGeom>
        </p:spPr>
        <p:txBody>
          <a:bodyPr wrap="square">
            <a:spAutoFit/>
          </a:bodyPr>
          <a:lstStyle/>
          <a:p>
            <a:pPr algn="just">
              <a:lnSpc>
                <a:spcPct val="150000"/>
              </a:lnSpc>
              <a:spcAft>
                <a:spcPct val="0"/>
              </a:spcAft>
            </a:pPr>
            <a:r>
              <a:rPr lang="zh-CN" altLang="zh-CN" sz="2800" b="1" kern="10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边练边悟</a:t>
            </a:r>
            <a:r>
              <a:rPr lang="en-US" altLang="zh-CN" sz="2800" b="1" kern="100">
                <a:solidFill>
                  <a:schemeClr val="accent6">
                    <a:lumMod val="75000"/>
                  </a:schemeClr>
                </a:solidFill>
                <a:latin typeface="+mj-ea"/>
                <a:ea typeface="+mj-ea"/>
                <a:cs typeface="Courier New" panose="02070309020205020404" pitchFamily="49" charset="0"/>
              </a:rPr>
              <a:t>3</a:t>
            </a:r>
            <a:r>
              <a:rPr lang="zh-CN" altLang="zh-CN" sz="2800" kern="100">
                <a:latin typeface="+mj-ea"/>
                <a:ea typeface="+mj-ea"/>
                <a:cs typeface="Times New Roman" panose="02020603050405020304" pitchFamily="18" charset="0"/>
              </a:rPr>
              <a:t>　</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阅读下面的文字，完成文后题目。</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3740" algn="just">
              <a:lnSpc>
                <a:spcPct val="15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材料一</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大数据能够记录过去发生的事情，分析人们现在的行为状态，并预测人们未来的活动轨迹。数据的开发和共享也成为信息利用的一种重要方式，对经济运行、生活方式、社会治理产生重要影响。因此，有必要对数据开发和共享行为设置专门规范，加强对个人信息和隐私等权利的保护，促进数据产业健康发展。数据开发和共享中收集、使用个人信息，除了应当遵循合法、正当、必要的原则，还应当遵循最小化使用原则。</a:t>
            </a:r>
            <a:endPar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endParaRPr>
          </a:p>
          <a:p>
            <a:pPr indent="711200" algn="just">
              <a:lnSpc>
                <a:spcPct val="150000"/>
              </a:lnSpc>
              <a:spcAft>
                <a:spcPct val="0"/>
              </a:spcAf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在我国大数据产业发展过程中，既要鼓励数据开发、利用和共享，以充分发挥信息的效用，也要注重保护信息权利人的个人信息和隐私等权利。企业在进行数据开发和共享时，应对相关数据是否涉及个人信息、隐私进行必要审查，遵循法律保护个人信息、隐私的一般规则。可以探索建立明确的数据保密等级与公开等级，既充分保障个人隐私、个人信息等权利，也为数据的利用、流通等提供便利，以促进数据有序开发和共享</a:t>
            </a:r>
            <a:r>
              <a:rPr lang="zh-CN" altLang="zh-CN" sz="2000" b="1"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en-US" altLang="zh-CN" sz="2000" b="1" kern="100" smtClean="0">
              <a:latin typeface="Times New Roman" panose="02020603050405020304" pitchFamily="18" charset="0"/>
              <a:ea typeface="楷体_GB2312" panose="02010609030101010101" pitchFamily="49" charset="-122"/>
              <a:cs typeface="Times New Roman" panose="02020603050405020304" pitchFamily="18" charset="0"/>
            </a:endParaRPr>
          </a:p>
          <a:p>
            <a:pPr algn="r">
              <a:lnSpc>
                <a:spcPct val="150000"/>
              </a:lnSpc>
              <a:spcAft>
                <a:spcPct val="0"/>
              </a:spcAft>
            </a:pPr>
            <a:r>
              <a:rPr lang="en-US" altLang="zh-CN" sz="2000" b="1" kern="100" smtClean="0">
                <a:latin typeface="Times New Roman" panose="02020603050405020304" pitchFamily="18" charset="0"/>
                <a:ea typeface="Times New Roman" panose="02020603050405020304" pitchFamily="18" charset="0"/>
                <a:cs typeface="Times New Roman" panose="02020603050405020304" pitchFamily="18" charset="0"/>
                <a:sym typeface="+mn-ea"/>
              </a:rPr>
              <a:t>(</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摘编自王利明《促进数据有序开发和共享》</a:t>
            </a:r>
            <a:r>
              <a:rPr lang="zh-CN" altLang="zh-CN" sz="2000" b="1" kern="100" smtClean="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2000" b="1" kern="100" smtClean="0">
              <a:latin typeface="Times New Roman" panose="02020603050405020304" pitchFamily="18" charset="0"/>
              <a:ea typeface="宋体" panose="02010600030101010101" pitchFamily="2" charset="-122"/>
              <a:cs typeface="Times New Roman" panose="02020603050405020304" pitchFamily="18" charset="0"/>
            </a:endParaRPr>
          </a:p>
          <a:p>
            <a:pPr algn="r">
              <a:lnSpc>
                <a:spcPct val="150000"/>
              </a:lnSpc>
              <a:spcAft>
                <a:spcPct val="0"/>
              </a:spcAft>
            </a:pPr>
            <a:r>
              <a:rPr lang="zh-CN" altLang="zh-CN" sz="2000" b="1" kern="100" smtClean="0">
                <a:latin typeface="Times New Roman" panose="02020603050405020304" pitchFamily="18" charset="0"/>
                <a:ea typeface="宋体" panose="02010600030101010101" pitchFamily="2" charset="-122"/>
                <a:cs typeface="Times New Roman" panose="02020603050405020304" pitchFamily="18" charset="0"/>
                <a:sym typeface="+mn-ea"/>
              </a:rPr>
              <a:t>《人民日报》</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2019</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年</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7</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月</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23</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日</a:t>
            </a:r>
            <a:r>
              <a:rPr lang="en-US" altLang="zh-CN" sz="2000" b="1" kern="100" smtClean="0">
                <a:latin typeface="Times New Roman" panose="02020603050405020304" pitchFamily="18" charset="0"/>
                <a:ea typeface="宋体" panose="02010600030101010101" pitchFamily="2" charset="-122"/>
                <a:cs typeface="Courier New" panose="02070309020205020404" pitchFamily="49" charset="0"/>
                <a:sym typeface="+mn-ea"/>
              </a:rPr>
              <a:t>)</a:t>
            </a:r>
            <a:endParaRPr lang="en-US" altLang="zh-CN" sz="2000" b="1" kern="100" smtClean="0">
              <a:effectLst/>
              <a:latin typeface="Times New Roman" panose="02020603050405020304" pitchFamily="18" charset="0"/>
              <a:ea typeface="宋体" panose="02010600030101010101" pitchFamily="2" charset="-122"/>
              <a:cs typeface="Courier New" panose="02070309020205020404" pitchFamily="49" charset="0"/>
              <a:sym typeface="+mn-ea"/>
            </a:endParaRPr>
          </a:p>
        </p:txBody>
      </p: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6400" y="45720"/>
            <a:ext cx="7483475" cy="5908040"/>
          </a:xfrm>
          <a:prstGeom prst="rect">
            <a:avLst/>
          </a:prstGeom>
        </p:spPr>
        <p:txBody>
          <a:bodyPr wrap="square">
            <a:spAutoFit/>
          </a:bodyPr>
          <a:lstStyle/>
          <a:p>
            <a:pPr algn="just">
              <a:lnSpc>
                <a:spcPct val="150000"/>
              </a:lnSpc>
              <a:spcAft>
                <a:spcPct val="0"/>
              </a:spcAft>
            </a:pPr>
            <a:r>
              <a:rPr lang="zh-CN" altLang="zh-CN" sz="2800" b="1" kern="10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边练边悟</a:t>
            </a:r>
            <a:r>
              <a:rPr lang="en-US" altLang="zh-CN" sz="2800" b="1" kern="100">
                <a:solidFill>
                  <a:schemeClr val="accent6">
                    <a:lumMod val="75000"/>
                  </a:schemeClr>
                </a:solidFill>
                <a:latin typeface="+mj-ea"/>
                <a:ea typeface="+mj-ea"/>
                <a:cs typeface="Courier New" panose="02070309020205020404" pitchFamily="49" charset="0"/>
              </a:rPr>
              <a:t>3</a:t>
            </a:r>
            <a:r>
              <a:rPr lang="zh-CN" altLang="zh-CN" sz="2800" kern="100">
                <a:latin typeface="+mj-ea"/>
                <a:ea typeface="+mj-ea"/>
                <a:cs typeface="Times New Roman" panose="02020603050405020304" pitchFamily="18" charset="0"/>
              </a:rPr>
              <a:t>　</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阅读下面的文字，完成文后题目。</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3740" algn="just">
              <a:lnSpc>
                <a:spcPct val="14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材料二：</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面对前所未知的新型传染性疾病，我们秉持科学精神、科学态度，把遵循科学规律贯穿到决策指挥、病患治疗、技术攻关、社会治理各方面全过程。在没有特效药的情况下，实行中西医结合，先后推出八版全国新冠肺炎诊疗方案，筛选出</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三药三方</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等临床有效的中药西药和冶疗办法，被多个国家借鉴和使用。无论是抢建方舱医院，还是多条技术路线研发疫苗；无论是开展大规模核酸检测、大数据追踪溯源和健康码识别，还是分区分级差异化防控、有序推进复工复产，都是对科学精神的尊崇和弘扬，都为战胜疫情提供了强大科技支撑</a:t>
            </a:r>
            <a:r>
              <a:rPr lang="zh-CN" altLang="zh-CN" sz="2000" b="1"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en-US" altLang="zh-CN" sz="2000" b="1" kern="100" smtClean="0">
              <a:latin typeface="Times New Roman" panose="02020603050405020304" pitchFamily="18" charset="0"/>
              <a:ea typeface="楷体_GB2312" panose="02010609030101010101" pitchFamily="49" charset="-122"/>
              <a:cs typeface="Times New Roman" panose="02020603050405020304" pitchFamily="18" charset="0"/>
            </a:endParaRPr>
          </a:p>
          <a:p>
            <a:pPr indent="711200" algn="r">
              <a:lnSpc>
                <a:spcPct val="140000"/>
              </a:lnSpc>
              <a:spcAft>
                <a:spcPct val="0"/>
              </a:spcAft>
            </a:pP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摘自习近平总书记《在全国抗击新冠肺炎疫情</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1200" algn="r">
              <a:lnSpc>
                <a:spcPct val="140000"/>
              </a:lnSpc>
              <a:spcAft>
                <a:spcPct val="0"/>
              </a:spcAft>
            </a:pP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表彰大会上的讲话》，</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2020</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年</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9</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月</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8</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日</a:t>
            </a:r>
            <a:r>
              <a:rPr lang="en-US" altLang="zh-CN" sz="2000" b="1" kern="100" smtClean="0">
                <a:latin typeface="Times New Roman" panose="02020603050405020304" pitchFamily="18" charset="0"/>
                <a:ea typeface="宋体" panose="02010600030101010101" pitchFamily="2" charset="-122"/>
                <a:cs typeface="Courier New" panose="02070309020205020404" pitchFamily="49" charset="0"/>
                <a:sym typeface="+mn-ea"/>
              </a:rPr>
              <a:t>)</a:t>
            </a:r>
            <a:endParaRPr lang="en-US" altLang="zh-CN" sz="2000" b="1" kern="100" smtClean="0">
              <a:effectLst/>
              <a:latin typeface="Times New Roman" panose="02020603050405020304" pitchFamily="18" charset="0"/>
              <a:ea typeface="宋体" panose="02010600030101010101" pitchFamily="2" charset="-122"/>
              <a:cs typeface="Courier New" panose="02070309020205020404" pitchFamily="49" charset="0"/>
              <a:sym typeface="+mn-ea"/>
            </a:endParaRPr>
          </a:p>
        </p:txBody>
      </p: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stretch>
            <a:fillRect/>
          </a:stretch>
        </p:blipFill>
        <p:spPr>
          <a:xfrm>
            <a:off x="8183245" y="1773555"/>
            <a:ext cx="3693160" cy="2872105"/>
          </a:xfrm>
          <a:prstGeom prst="rect">
            <a:avLst/>
          </a:prstGeom>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6400" y="45720"/>
            <a:ext cx="7423150" cy="5815965"/>
          </a:xfrm>
          <a:prstGeom prst="rect">
            <a:avLst/>
          </a:prstGeom>
        </p:spPr>
        <p:txBody>
          <a:bodyPr wrap="square">
            <a:spAutoFit/>
          </a:bodyPr>
          <a:lstStyle/>
          <a:p>
            <a:pPr algn="just">
              <a:lnSpc>
                <a:spcPct val="150000"/>
              </a:lnSpc>
              <a:spcAft>
                <a:spcPct val="0"/>
              </a:spcAft>
            </a:pPr>
            <a:r>
              <a:rPr lang="zh-CN" altLang="zh-CN" sz="2800" b="1" kern="10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边练边悟</a:t>
            </a:r>
            <a:r>
              <a:rPr lang="en-US" altLang="zh-CN" sz="2800" b="1" kern="100">
                <a:solidFill>
                  <a:schemeClr val="accent6">
                    <a:lumMod val="75000"/>
                  </a:schemeClr>
                </a:solidFill>
                <a:latin typeface="+mj-ea"/>
                <a:ea typeface="+mj-ea"/>
                <a:cs typeface="Courier New" panose="02070309020205020404" pitchFamily="49" charset="0"/>
              </a:rPr>
              <a:t>3</a:t>
            </a:r>
            <a:r>
              <a:rPr lang="zh-CN" altLang="zh-CN" sz="2800" kern="100">
                <a:latin typeface="+mj-ea"/>
                <a:ea typeface="+mj-ea"/>
                <a:cs typeface="Times New Roman" panose="02020603050405020304" pitchFamily="18" charset="0"/>
              </a:rPr>
              <a:t>　</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阅读下面的文字，完成文后题目。</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3740" algn="just">
              <a:lnSpc>
                <a:spcPct val="150000"/>
              </a:lnSpc>
              <a:spcAft>
                <a:spcPct val="0"/>
              </a:spcAft>
            </a:pP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材料三</a:t>
            </a: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zh-CN" altLang="zh-CN" sz="2000" b="1" kern="100" spc="-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在本次疫情发生后，社会各界力量迅速行动，将</a:t>
            </a:r>
            <a:r>
              <a:rPr lang="en-US" altLang="zh-CN" sz="2000" b="1" kern="100" spc="-100">
                <a:latin typeface="Times New Roman" panose="02020603050405020304" pitchFamily="18" charset="0"/>
                <a:ea typeface="楷体_GB2312" panose="02010609030101010101" pitchFamily="49" charset="-122"/>
                <a:cs typeface="Courier New" panose="02070309020205020404" pitchFamily="49" charset="0"/>
                <a:sym typeface="+mn-ea"/>
              </a:rPr>
              <a:t>AI</a:t>
            </a: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能力、大数据追踪判断能力、机器人服务应用到疫情防控的各个环节，展现了显著的价值。</a:t>
            </a:r>
            <a:endParaRPr lang="zh-CN" altLang="zh-CN" sz="2000" b="1" kern="100" spc="-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r>
              <a:rPr lang="en-US" altLang="zh-CN" sz="2000" b="1" kern="100" spc="-100">
                <a:latin typeface="Times New Roman" panose="02020603050405020304" pitchFamily="18" charset="0"/>
                <a:ea typeface="楷体_GB2312" panose="02010609030101010101" pitchFamily="49" charset="-122"/>
                <a:cs typeface="Courier New" panose="02070309020205020404" pitchFamily="49" charset="0"/>
                <a:sym typeface="+mn-ea"/>
              </a:rPr>
              <a:t>IDC</a:t>
            </a: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中国助理研究总监卢言霞认为：</a:t>
            </a:r>
            <a:r>
              <a:rPr lang="en-US" altLang="zh-CN" sz="2000" b="1" kern="100" spc="-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此次事件也暴露出了智能化发展的一些瓶颈。疫情过后，国家层面需要考虑如何持续促进不同机构间数据共享，统筹数据资源。技术提供商需要考虑如何确保疫情期间获得的新客户成为持续的客户，如何综合疫情实践做好长期的</a:t>
            </a:r>
            <a:r>
              <a:rPr lang="en-US" altLang="zh-CN" sz="2000" b="1" kern="100" spc="-100">
                <a:latin typeface="Times New Roman" panose="02020603050405020304" pitchFamily="18" charset="0"/>
                <a:ea typeface="楷体_GB2312" panose="02010609030101010101" pitchFamily="49" charset="-122"/>
                <a:cs typeface="Courier New" panose="02070309020205020404" pitchFamily="49" charset="0"/>
                <a:sym typeface="+mn-ea"/>
              </a:rPr>
              <a:t>AI</a:t>
            </a: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产品规划，同时要避免进入疫情中</a:t>
            </a:r>
            <a:r>
              <a:rPr lang="en-US" altLang="zh-CN" sz="2000" b="1" kern="100" spc="-100">
                <a:latin typeface="Times New Roman" panose="02020603050405020304" pitchFamily="18" charset="0"/>
                <a:ea typeface="楷体_GB2312" panose="02010609030101010101" pitchFamily="49" charset="-122"/>
                <a:cs typeface="Courier New" panose="02070309020205020404" pitchFamily="49" charset="0"/>
                <a:sym typeface="+mn-ea"/>
              </a:rPr>
              <a:t>AI</a:t>
            </a: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应用的红海市场。</a:t>
            </a:r>
            <a:r>
              <a:rPr lang="en-US" altLang="zh-CN" sz="2000" b="1" kern="100" spc="-100" smtClean="0">
                <a:latin typeface="宋体" panose="02010600030101010101" pitchFamily="2" charset="-122"/>
                <a:ea typeface="方正中等线简体" panose="03000509000000000000" pitchFamily="65" charset="-122"/>
                <a:cs typeface="Times New Roman" panose="02020603050405020304" pitchFamily="18" charset="0"/>
                <a:sym typeface="+mn-ea"/>
              </a:rPr>
              <a:t>”</a:t>
            </a:r>
            <a:endParaRPr lang="en-US" altLang="zh-CN" sz="2000" b="1" kern="100" spc="-100" smtClean="0">
              <a:latin typeface="宋体" panose="02010600030101010101" pitchFamily="2" charset="-122"/>
              <a:ea typeface="方正中等线简体" panose="03000509000000000000" pitchFamily="65" charset="-122"/>
              <a:cs typeface="Times New Roman" panose="02020603050405020304" pitchFamily="18" charset="0"/>
            </a:endParaRPr>
          </a:p>
          <a:p>
            <a:pPr indent="711200" algn="r">
              <a:lnSpc>
                <a:spcPct val="150000"/>
              </a:lnSpc>
              <a:spcAft>
                <a:spcPct val="0"/>
              </a:spcAft>
            </a:pP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摘编自《复盘疫情防控中的数据智能应用》</a:t>
            </a:r>
            <a:r>
              <a:rPr lang="zh-CN" altLang="zh-CN" sz="2000" b="1" kern="100" smtClean="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2000" b="1" kern="100" smtClean="0">
              <a:latin typeface="Times New Roman" panose="02020603050405020304" pitchFamily="18" charset="0"/>
              <a:ea typeface="宋体" panose="02010600030101010101" pitchFamily="2" charset="-122"/>
              <a:cs typeface="Times New Roman" panose="02020603050405020304" pitchFamily="18" charset="0"/>
            </a:endParaRPr>
          </a:p>
          <a:p>
            <a:pPr indent="711200" algn="r">
              <a:lnSpc>
                <a:spcPct val="150000"/>
              </a:lnSpc>
              <a:spcAft>
                <a:spcPct val="0"/>
              </a:spcAft>
            </a:pPr>
            <a:r>
              <a:rPr lang="zh-CN" altLang="zh-CN" sz="2000" b="1" kern="100" smtClean="0">
                <a:latin typeface="Times New Roman" panose="02020603050405020304" pitchFamily="18" charset="0"/>
                <a:ea typeface="宋体" panose="02010600030101010101" pitchFamily="2" charset="-122"/>
                <a:cs typeface="Times New Roman" panose="02020603050405020304" pitchFamily="18" charset="0"/>
                <a:sym typeface="+mn-ea"/>
              </a:rPr>
              <a:t>中国</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存储网</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2020</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年</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3</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月</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23</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日</a:t>
            </a:r>
            <a:r>
              <a:rPr lang="en-US" altLang="zh-CN" sz="2000" b="1" kern="100" smtClean="0">
                <a:latin typeface="Times New Roman" panose="02020603050405020304" pitchFamily="18" charset="0"/>
                <a:ea typeface="宋体" panose="02010600030101010101" pitchFamily="2" charset="-122"/>
                <a:cs typeface="Courier New" panose="02070309020205020404" pitchFamily="49" charset="0"/>
                <a:sym typeface="+mn-ea"/>
              </a:rPr>
              <a:t>)</a:t>
            </a:r>
            <a:endParaRPr lang="en-US" altLang="zh-CN" sz="2000" b="1" kern="100" smtClean="0">
              <a:effectLst/>
              <a:latin typeface="Times New Roman" panose="02020603050405020304" pitchFamily="18" charset="0"/>
              <a:ea typeface="宋体" panose="02010600030101010101" pitchFamily="2" charset="-122"/>
              <a:cs typeface="Courier New" panose="02070309020205020404" pitchFamily="49" charset="0"/>
              <a:sym typeface="+mn-ea"/>
            </a:endParaRPr>
          </a:p>
        </p:txBody>
      </p:sp>
      <p:sp>
        <p:nvSpPr>
          <p:cNvPr id="2" name="平行四边形 1"/>
          <p:cNvSpPr/>
          <p:nvPr/>
        </p:nvSpPr>
        <p:spPr>
          <a:xfrm>
            <a:off x="-241498" y="97171"/>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stretch>
            <a:fillRect/>
          </a:stretch>
        </p:blipFill>
        <p:spPr>
          <a:xfrm>
            <a:off x="8039100" y="1629410"/>
            <a:ext cx="3919855" cy="3223260"/>
          </a:xfrm>
          <a:prstGeom prst="rect">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406400" y="716915"/>
            <a:ext cx="8538210" cy="6306820"/>
          </a:xfrm>
          <a:prstGeom prst="rect">
            <a:avLst/>
          </a:prstGeom>
        </p:spPr>
        <p:txBody>
          <a:bodyPr wrap="square" lIns="121898" tIns="60948" rIns="121898" bIns="60948">
            <a:spAutoFit/>
          </a:bodyPr>
          <a:lstStyle/>
          <a:p>
            <a:pPr indent="713740" algn="ctr">
              <a:lnSpc>
                <a:spcPct val="150000"/>
              </a:lnSpc>
              <a:spcAft>
                <a:spcPct val="0"/>
              </a:spcAf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信息筛选与整合的原则与意识</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3740" algn="just">
              <a:lnSpc>
                <a:spcPct val="150000"/>
              </a:lnSpc>
              <a:spcAft>
                <a:spcPct val="0"/>
              </a:spcAft>
            </a:pPr>
            <a:r>
              <a:rPr lang="en-US" altLang="zh-CN" sz="2000" b="1" kern="100">
                <a:solidFill>
                  <a:srgbClr val="FF0000"/>
                </a:solidFill>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尊重文本原则</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r>
              <a:rPr lang="en-US" altLang="zh-CN" sz="2000"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rPr>
              <a:t>排除自身主观因素的干扰，不以个人平素所获知识取代文本事实。</a:t>
            </a:r>
            <a:endPar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endParaRPr>
          </a:p>
          <a:p>
            <a:pPr indent="713740" algn="just">
              <a:lnSpc>
                <a:spcPct val="150000"/>
              </a:lnSpc>
              <a:spcAft>
                <a:spcPct val="0"/>
              </a:spcAft>
            </a:pPr>
            <a:r>
              <a:rPr lang="en-US" altLang="zh-CN" sz="2000" b="1" kern="100">
                <a:solidFill>
                  <a:srgbClr val="FF0000"/>
                </a:solidFill>
                <a:latin typeface="Times New Roman" panose="02020603050405020304" pitchFamily="18" charset="0"/>
                <a:ea typeface="方正中等线简体" panose="03000509000000000000" pitchFamily="65" charset="-122"/>
                <a:cs typeface="Courier New" panose="02070309020205020404" pitchFamily="49" charset="0"/>
                <a:sym typeface="+mn-ea"/>
              </a:rPr>
              <a:t>2.</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统观意识和结构意识</a:t>
            </a:r>
            <a:endParaRPr lang="zh-CN" altLang="zh-CN" sz="2000" kern="100">
              <a:solidFill>
                <a:srgbClr val="FF0000"/>
              </a:solidFill>
              <a:latin typeface="宋体" panose="02010600030101010101" pitchFamily="2" charset="-122"/>
              <a:ea typeface="宋体" panose="02010600030101010101" pitchFamily="2" charset="-122"/>
              <a:cs typeface="Courier New" panose="02070309020205020404" pitchFamily="49" charset="0"/>
            </a:endParaRPr>
          </a:p>
          <a:p>
            <a:pPr indent="713740" algn="just">
              <a:lnSpc>
                <a:spcPct val="150000"/>
              </a:lnSpc>
              <a:spcAft>
                <a:spcPct val="0"/>
              </a:spcAft>
            </a:pPr>
            <a:r>
              <a:rPr lang="en-US" altLang="zh-CN" sz="2000" b="1" kern="100">
                <a:solidFill>
                  <a:srgbClr val="C00000"/>
                </a:solidFill>
                <a:latin typeface="Times New Roman" panose="02020603050405020304" pitchFamily="18" charset="0"/>
                <a:ea typeface="方正中等线简体" panose="03000509000000000000" pitchFamily="65" charset="-122"/>
                <a:cs typeface="Courier New" panose="02070309020205020404" pitchFamily="49" charset="0"/>
                <a:sym typeface="+mn-ea"/>
              </a:rPr>
              <a:t>(1)</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统观意识</a:t>
            </a:r>
            <a:r>
              <a:rPr lang="zh-CN" altLang="zh-CN" sz="20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从整体上把握文本。</a:t>
            </a:r>
            <a:endPar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endParaRPr>
          </a:p>
          <a:p>
            <a:pPr indent="713740" algn="just">
              <a:lnSpc>
                <a:spcPct val="150000"/>
              </a:lnSpc>
              <a:spcAft>
                <a:spcPct val="0"/>
              </a:spcAft>
            </a:pP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 </a:t>
            </a:r>
            <a:r>
              <a:rPr lang="en-US"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     </a:t>
            </a: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sym typeface="+mn-ea"/>
              </a:rPr>
              <a:t>①</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文本主要说的是什么问题；</a:t>
            </a:r>
            <a:endPar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endParaRPr>
          </a:p>
          <a:p>
            <a:pPr indent="713740" algn="just">
              <a:lnSpc>
                <a:spcPct val="150000"/>
              </a:lnSpc>
              <a:spcAft>
                <a:spcPct val="0"/>
              </a:spcAft>
            </a:pP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sym typeface="+mn-ea"/>
              </a:rPr>
              <a:t>   ②</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作者的立场、观点、态度是怎样的；</a:t>
            </a:r>
            <a:endPar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endParaRPr>
          </a:p>
          <a:p>
            <a:pPr indent="713740" algn="just">
              <a:lnSpc>
                <a:spcPct val="150000"/>
              </a:lnSpc>
              <a:spcAft>
                <a:spcPct val="0"/>
              </a:spcAft>
            </a:pP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 </a:t>
            </a:r>
            <a:r>
              <a:rPr lang="en-US"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     </a:t>
            </a:r>
            <a:r>
              <a:rPr lang="en-US" altLang="zh-CN" sz="2000" kern="100">
                <a:latin typeface="宋体" panose="02010600030101010101" pitchFamily="2" charset="-122"/>
                <a:ea typeface="方正中等线简体" panose="03000509000000000000" pitchFamily="65" charset="-122"/>
                <a:cs typeface="Times New Roman" panose="02020603050405020304" pitchFamily="18" charset="0"/>
                <a:sym typeface="+mn-ea"/>
              </a:rPr>
              <a:t>③</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文本是按照怎样的顺序布局谋篇、组织文章的，段落之间的关系如何。</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r>
              <a:rPr lang="en-US" altLang="zh-CN" sz="2000" b="1" kern="100">
                <a:solidFill>
                  <a:srgbClr val="C00000"/>
                </a:solidFill>
                <a:latin typeface="Times New Roman" panose="02020603050405020304" pitchFamily="18" charset="0"/>
                <a:ea typeface="方正中等线简体" panose="03000509000000000000" pitchFamily="65" charset="-122"/>
                <a:cs typeface="Courier New" panose="02070309020205020404" pitchFamily="49" charset="0"/>
                <a:sym typeface="+mn-ea"/>
              </a:rPr>
              <a:t>(2)</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结构意识。</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强化文本结构意识并以此进行阅读，有利于对重点语段的准确把握，也有利于做好中心语句、关键信息的筛选，达到准确解读，正确、具体解答题目的目的。</a:t>
            </a:r>
            <a:endParaRPr lang="zh-CN" altLang="zh-CN" sz="2000" kern="100">
              <a:effectLst/>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endParaRPr lang="zh-CN" altLang="zh-CN" sz="2000" kern="100">
              <a:effectLst/>
              <a:latin typeface="宋体" panose="02010600030101010101" pitchFamily="2" charset="-122"/>
              <a:ea typeface="宋体" panose="02010600030101010101" pitchFamily="2" charset="-122"/>
              <a:cs typeface="Courier New" panose="02070309020205020404" pitchFamily="49" charset="0"/>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信息筛</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整    精</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00" name="图片 99"/>
          <p:cNvPicPr/>
          <p:nvPr/>
        </p:nvPicPr>
        <p:blipFill>
          <a:blip r:embed="rId3"/>
          <a:stretch>
            <a:fillRect/>
          </a:stretch>
        </p:blipFill>
        <p:spPr>
          <a:xfrm>
            <a:off x="8987155" y="4005580"/>
            <a:ext cx="3001645" cy="2439670"/>
          </a:xfrm>
          <a:prstGeom prst="rect">
            <a:avLst/>
          </a:prstGeom>
          <a:noFill/>
          <a:ln w="9525">
            <a:noFill/>
          </a:ln>
        </p:spPr>
      </p:pic>
      <p:pic>
        <p:nvPicPr>
          <p:cNvPr id="3" name="图片 2"/>
          <p:cNvPicPr>
            <a:picLocks noChangeAspect="1"/>
          </p:cNvPicPr>
          <p:nvPr/>
        </p:nvPicPr>
        <p:blipFill>
          <a:blip r:embed="rId4"/>
          <a:stretch>
            <a:fillRect/>
          </a:stretch>
        </p:blipFill>
        <p:spPr>
          <a:xfrm>
            <a:off x="9263380" y="909320"/>
            <a:ext cx="2353945" cy="272415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6400" y="45720"/>
            <a:ext cx="11280775" cy="7114540"/>
          </a:xfrm>
          <a:prstGeom prst="rect">
            <a:avLst/>
          </a:prstGeom>
        </p:spPr>
        <p:txBody>
          <a:bodyPr wrap="square">
            <a:spAutoFit/>
          </a:bodyPr>
          <a:lstStyle/>
          <a:p>
            <a:pPr algn="just">
              <a:lnSpc>
                <a:spcPct val="130000"/>
              </a:lnSpc>
              <a:spcAft>
                <a:spcPct val="0"/>
              </a:spcAft>
            </a:pPr>
            <a:r>
              <a:rPr lang="zh-CN" altLang="zh-CN" sz="2800" b="1" kern="10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边练边悟</a:t>
            </a:r>
            <a:r>
              <a:rPr lang="en-US" altLang="zh-CN" sz="2800" b="1" kern="100">
                <a:solidFill>
                  <a:schemeClr val="accent6">
                    <a:lumMod val="75000"/>
                  </a:schemeClr>
                </a:solidFill>
                <a:latin typeface="+mj-ea"/>
                <a:ea typeface="+mj-ea"/>
                <a:cs typeface="Courier New" panose="02070309020205020404" pitchFamily="49" charset="0"/>
              </a:rPr>
              <a:t>3</a:t>
            </a:r>
            <a:r>
              <a:rPr lang="zh-CN" altLang="zh-CN" sz="2800" b="1" kern="100">
                <a:latin typeface="+mj-ea"/>
                <a:ea typeface="+mj-ea"/>
                <a:cs typeface="Times New Roman" panose="02020603050405020304" pitchFamily="18" charset="0"/>
              </a:rPr>
              <a:t>　</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阅读下面的文字，完成文后题目。</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3740" algn="just">
              <a:lnSpc>
                <a:spcPct val="13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材料四：</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30000"/>
              </a:lnSpc>
              <a:spcAft>
                <a:spcPct val="0"/>
              </a:spcAf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在这场疫情防控阻击战中，大数据技术展现出广阔的应用前景，其与交通、医疗、教育等领域的深度融合，提升了疫情防控的组织和执行效率，是科学战疫的重要利剑。不过，在此次疫情应对中，也暴露出大数据及其智能技术在发展应用中存在的诸多瓶颈和制约。</a:t>
            </a:r>
            <a:endPar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endParaRPr>
          </a:p>
          <a:p>
            <a:pPr indent="711200" algn="just">
              <a:lnSpc>
                <a:spcPct val="130000"/>
              </a:lnSpc>
              <a:spcAft>
                <a:spcPct val="0"/>
              </a:spcAf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大数据的核心在于多源数据的互联互通，但此次疫情防控中数据分散割裂、聚而不通、通而不用的问题较为明显。数据开放共享不足，信息孤岛问题突出。进入后疫情时代，数据多元化、高通量、分散随机等特点进一步凸显。作为一项复杂的系统性工程，大数据技术发展亟须补短板、强韧性。要加快打通多方数据壁垒，提升治理数字化水平。国家层面应给予数据汇聚适度授权，探索基于区块链技术的数据共享新模式，实现跨部门、跨平台、多源头数据的开放共享。结合数字身份标识技术，增强接入数据可信认证，推进国家人口基础数据、法人单位信息数据、空间地理基础数据等后疫情相关数据的跨部门、跨区域开放共享。</a:t>
            </a:r>
            <a:endPar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endParaRPr>
          </a:p>
          <a:p>
            <a:pPr indent="711200" algn="just">
              <a:lnSpc>
                <a:spcPct val="130000"/>
              </a:lnSpc>
              <a:spcAft>
                <a:spcPct val="0"/>
              </a:spcAf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加快厘清数据权责边界，落实大数据监管监督。明确大数据存储、使用、传输、发布的权责关系，提升大数据安全管理水平，筑牢后疫情时代大数据安全韧性。</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1200" algn="r">
              <a:lnSpc>
                <a:spcPct val="130000"/>
              </a:lnSpc>
              <a:spcAft>
                <a:spcPct val="0"/>
              </a:spcAft>
            </a:pP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摘编自王光辉《后疫情时代大数据技术亟须补短板》</a:t>
            </a:r>
            <a:r>
              <a:rPr lang="zh-CN" altLang="zh-CN" sz="2000" b="1" kern="100" smtClean="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2000" b="1" kern="100" smtClean="0">
              <a:latin typeface="Times New Roman" panose="02020603050405020304" pitchFamily="18" charset="0"/>
              <a:ea typeface="宋体" panose="02010600030101010101" pitchFamily="2" charset="-122"/>
              <a:cs typeface="Times New Roman" panose="02020603050405020304" pitchFamily="18" charset="0"/>
            </a:endParaRPr>
          </a:p>
          <a:p>
            <a:pPr indent="711200" algn="r">
              <a:lnSpc>
                <a:spcPct val="130000"/>
              </a:lnSpc>
              <a:spcAft>
                <a:spcPct val="0"/>
              </a:spcAft>
            </a:pPr>
            <a:r>
              <a:rPr lang="zh-CN" altLang="zh-CN" sz="2000" b="1" kern="100" smtClean="0">
                <a:latin typeface="Times New Roman" panose="02020603050405020304" pitchFamily="18" charset="0"/>
                <a:ea typeface="宋体" panose="02010600030101010101" pitchFamily="2" charset="-122"/>
                <a:cs typeface="Times New Roman" panose="02020603050405020304" pitchFamily="18" charset="0"/>
                <a:sym typeface="+mn-ea"/>
              </a:rPr>
              <a:t>《光明日报》</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2020</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年</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9</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月</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11</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日</a:t>
            </a:r>
            <a:r>
              <a:rPr lang="en-US" altLang="zh-CN" sz="2000" b="1" kern="100">
                <a:latin typeface="Times New Roman" panose="02020603050405020304" pitchFamily="18" charset="0"/>
                <a:ea typeface="宋体" panose="02010600030101010101" pitchFamily="2" charset="-122"/>
                <a:cs typeface="Courier New" panose="02070309020205020404" pitchFamily="49" charset="0"/>
                <a:sym typeface="+mn-ea"/>
              </a:rPr>
              <a:t>)</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3740" algn="just">
              <a:lnSpc>
                <a:spcPct val="150000"/>
              </a:lnSpc>
              <a:spcAft>
                <a:spcPct val="0"/>
              </a:spcAft>
            </a:pPr>
            <a:endParaRPr lang="en-US" altLang="zh-CN" sz="2000" b="1" kern="100" smtClean="0">
              <a:effectLst/>
              <a:latin typeface="Times New Roman" panose="02020603050405020304" pitchFamily="18" charset="0"/>
              <a:ea typeface="宋体" panose="02010600030101010101" pitchFamily="2" charset="-122"/>
              <a:cs typeface="Courier New" panose="02070309020205020404" pitchFamily="49" charset="0"/>
              <a:sym typeface="+mn-ea"/>
            </a:endParaRPr>
          </a:p>
        </p:txBody>
      </p: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90500" y="621665"/>
            <a:ext cx="8122920" cy="4246245"/>
          </a:xfrm>
          <a:prstGeom prst="rect">
            <a:avLst/>
          </a:prstGeom>
        </p:spPr>
        <p:txBody>
          <a:bodyPr wrap="square">
            <a:spAutoFit/>
          </a:bodyPr>
          <a:lstStyle/>
          <a:p>
            <a:pPr algn="just">
              <a:lnSpc>
                <a:spcPct val="150000"/>
              </a:lnSpc>
              <a:spcAft>
                <a:spcPct val="0"/>
              </a:spcAft>
            </a:pP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下列对材料相关内容的概括和分析，不正确的一项是</a:t>
            </a:r>
            <a:endParaRPr lang="zh-CN" altLang="zh-CN" sz="900" b="1" kern="100">
              <a:solidFill>
                <a:srgbClr val="0000FF"/>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A.</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推出八版新冠肺炎诊疗方案、多条技术路线研发疫苗、开展大规模</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核</a:t>
            </a:r>
            <a:endPar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酸</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检测等举措，都体现了尊重科学的抗疫精神。</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B.</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有关人士认为，后疫情时代，技术提供商应该稳定客户资源，做好</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人</a:t>
            </a:r>
            <a:endPar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工智</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能产品长期规划，创造良性竞争的发展环境。</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C.</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大数据技术、人工智能技术为战胜疫情提供了强大的科技支撑，在</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以</a:t>
            </a:r>
            <a:endPar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后</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的公共卫生应急事件中会有广阔的应用前景。</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D.</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百度地图推出疫情查询工具，阿里推出健康码、成立医疗物资供给</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专</a:t>
            </a:r>
            <a:endPar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项</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基金，都是大数据技术在疫情中的应用实例。</a:t>
            </a:r>
            <a:endParaRPr lang="zh-CN" altLang="zh-CN" sz="20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 name="平行四边形 1"/>
          <p:cNvSpPr/>
          <p:nvPr/>
        </p:nvSpPr>
        <p:spPr>
          <a:xfrm>
            <a:off x="-241498" y="97171"/>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a:stretch>
            <a:fillRect/>
          </a:stretch>
        </p:blipFill>
        <p:spPr>
          <a:xfrm>
            <a:off x="8471535" y="1125220"/>
            <a:ext cx="3324225" cy="2193290"/>
          </a:xfrm>
          <a:prstGeom prst="rect">
            <a:avLst/>
          </a:prstGeom>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90500" y="621665"/>
            <a:ext cx="8122920" cy="1938020"/>
          </a:xfrm>
          <a:prstGeom prst="rect">
            <a:avLst/>
          </a:prstGeom>
        </p:spPr>
        <p:txBody>
          <a:bodyPr wrap="square">
            <a:spAutoFit/>
          </a:bodyPr>
          <a:lstStyle/>
          <a:p>
            <a:pPr algn="just">
              <a:lnSpc>
                <a:spcPct val="150000"/>
              </a:lnSpc>
              <a:spcAft>
                <a:spcPct val="0"/>
              </a:spcAft>
            </a:pP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下列对材料相关内容的概括和分析，不正确的一项是</a:t>
            </a:r>
            <a:endParaRPr lang="zh-CN" altLang="zh-CN" sz="900" b="1" kern="100">
              <a:solidFill>
                <a:srgbClr val="0000FF"/>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A.</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推出八版新冠肺炎诊疗方案、多条技术路线研发疫苗、开展大规模</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核</a:t>
            </a:r>
            <a:endPar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酸</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检测</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等举措</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，都体现了尊重科学的抗疫精神。</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endParaRPr lang="zh-CN" altLang="zh-CN" sz="20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 name="平行四边形 1"/>
          <p:cNvSpPr/>
          <p:nvPr/>
        </p:nvSpPr>
        <p:spPr>
          <a:xfrm>
            <a:off x="-241498" y="97171"/>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a:stretch>
            <a:fillRect/>
          </a:stretch>
        </p:blipFill>
        <p:spPr>
          <a:xfrm>
            <a:off x="8662035" y="909320"/>
            <a:ext cx="3324225" cy="2193290"/>
          </a:xfrm>
          <a:prstGeom prst="rect">
            <a:avLst/>
          </a:prstGeom>
        </p:spPr>
      </p:pic>
      <p:sp>
        <p:nvSpPr>
          <p:cNvPr id="3" name="矩形 2"/>
          <p:cNvSpPr/>
          <p:nvPr/>
        </p:nvSpPr>
        <p:spPr>
          <a:xfrm>
            <a:off x="190500" y="2133600"/>
            <a:ext cx="8352790" cy="4831080"/>
          </a:xfrm>
          <a:prstGeom prst="rect">
            <a:avLst/>
          </a:prstGeom>
        </p:spPr>
        <p:txBody>
          <a:bodyPr wrap="square">
            <a:spAutoFit/>
          </a:bodyPr>
          <a:lstStyle/>
          <a:p>
            <a:pPr indent="713740" algn="just">
              <a:lnSpc>
                <a:spcPct val="140000"/>
              </a:lnSpc>
              <a:spcAft>
                <a:spcPct val="0"/>
              </a:spcAft>
            </a:pPr>
            <a:r>
              <a:rPr lang="zh-CN" altLang="zh-CN" sz="2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材料二：</a:t>
            </a:r>
            <a:endParaRPr lang="zh-CN" altLang="zh-CN" sz="2000" b="1" kern="100">
              <a:solidFill>
                <a:srgbClr val="002060"/>
              </a:solidFill>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面对前所未知的新型传染性疾病，我们秉持科学精神、科学态度，把遵循科学规律贯穿到决策指挥、病患治疗、技术攻关、社会治理各方面全过程。在没有特效药的情况下，实行中西医结合，先后</a:t>
            </a:r>
            <a:r>
              <a:rPr lang="zh-CN" altLang="zh-CN" sz="20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推出八版全国新冠肺炎诊疗方案，</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筛选出</a:t>
            </a:r>
            <a:r>
              <a:rPr lang="en-US" altLang="zh-CN" sz="2000" b="1" kern="10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三药三方</a:t>
            </a:r>
            <a:r>
              <a:rPr lang="en-US" altLang="zh-CN" sz="2000" b="1" kern="10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等临床有效的中药西药和冶疗办法，被多个国家借鉴和使用。无论是抢建方舱医院，还是</a:t>
            </a:r>
            <a:r>
              <a:rPr lang="zh-CN" altLang="zh-CN" sz="20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多条技术路线研发疫苗</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；无论是</a:t>
            </a:r>
            <a:r>
              <a:rPr lang="zh-CN" altLang="zh-CN" sz="20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开展大规模核酸检测</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、大数据追踪溯源和健康码识别，还是分区分级差异化防控、有序推进复工复产，</a:t>
            </a:r>
            <a:r>
              <a:rPr lang="zh-CN" altLang="zh-CN" sz="20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都是对科学精神的尊崇</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和弘扬，都为战胜疫情提供了强大科技支撑</a:t>
            </a:r>
            <a:r>
              <a:rPr lang="zh-CN" altLang="zh-CN" sz="2000" b="1" kern="100" smtClean="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en-US" altLang="zh-CN" sz="2000" b="1" kern="100" smtClean="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endParaRPr>
          </a:p>
          <a:p>
            <a:pPr indent="711200" algn="r">
              <a:lnSpc>
                <a:spcPct val="140000"/>
              </a:lnSpc>
              <a:spcAft>
                <a:spcPct val="0"/>
              </a:spcAft>
            </a:pPr>
            <a:r>
              <a:rPr lang="en-US" altLang="zh-CN" sz="2000" b="1" kern="100">
                <a:solidFill>
                  <a:srgbClr val="002060"/>
                </a:solidFill>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sz="2000" b="1" kern="10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mn-ea"/>
              </a:rPr>
              <a:t>摘自习近平总书记《在全国抗击新冠肺炎疫情</a:t>
            </a:r>
            <a:endParaRPr lang="zh-CN" altLang="zh-CN" sz="2000" b="1" kern="100">
              <a:solidFill>
                <a:srgbClr val="002060"/>
              </a:solidFill>
              <a:latin typeface="宋体" panose="02010600030101010101" pitchFamily="2" charset="-122"/>
              <a:ea typeface="宋体" panose="02010600030101010101" pitchFamily="2" charset="-122"/>
              <a:cs typeface="Courier New" panose="02070309020205020404" pitchFamily="49" charset="0"/>
            </a:endParaRPr>
          </a:p>
          <a:p>
            <a:pPr indent="711200" algn="r">
              <a:lnSpc>
                <a:spcPct val="140000"/>
              </a:lnSpc>
              <a:spcAft>
                <a:spcPct val="0"/>
              </a:spcAft>
            </a:pPr>
            <a:r>
              <a:rPr lang="zh-CN" altLang="zh-CN" sz="2000" b="1" kern="10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mn-ea"/>
              </a:rPr>
              <a:t>表彰大会上的讲话》，</a:t>
            </a:r>
            <a:r>
              <a:rPr lang="en-US" altLang="zh-CN" sz="2000" b="1" kern="100">
                <a:solidFill>
                  <a:srgbClr val="002060"/>
                </a:solidFill>
                <a:latin typeface="Times New Roman" panose="02020603050405020304" pitchFamily="18" charset="0"/>
                <a:ea typeface="宋体" panose="02010600030101010101" pitchFamily="2" charset="-122"/>
                <a:cs typeface="Courier New" panose="02070309020205020404" pitchFamily="49" charset="0"/>
                <a:sym typeface="+mn-ea"/>
              </a:rPr>
              <a:t>2020</a:t>
            </a:r>
            <a:r>
              <a:rPr lang="zh-CN" altLang="zh-CN" sz="2000" b="1" kern="10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mn-ea"/>
              </a:rPr>
              <a:t>年</a:t>
            </a:r>
            <a:r>
              <a:rPr lang="en-US" altLang="zh-CN" sz="2000" b="1" kern="100">
                <a:solidFill>
                  <a:srgbClr val="002060"/>
                </a:solidFill>
                <a:latin typeface="Times New Roman" panose="02020603050405020304" pitchFamily="18" charset="0"/>
                <a:ea typeface="宋体" panose="02010600030101010101" pitchFamily="2" charset="-122"/>
                <a:cs typeface="Courier New" panose="02070309020205020404" pitchFamily="49" charset="0"/>
                <a:sym typeface="+mn-ea"/>
              </a:rPr>
              <a:t>9</a:t>
            </a:r>
            <a:r>
              <a:rPr lang="zh-CN" altLang="zh-CN" sz="2000" b="1" kern="10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mn-ea"/>
              </a:rPr>
              <a:t>月</a:t>
            </a:r>
            <a:r>
              <a:rPr lang="en-US" altLang="zh-CN" sz="2000" b="1" kern="100">
                <a:solidFill>
                  <a:srgbClr val="002060"/>
                </a:solidFill>
                <a:latin typeface="Times New Roman" panose="02020603050405020304" pitchFamily="18" charset="0"/>
                <a:ea typeface="宋体" panose="02010600030101010101" pitchFamily="2" charset="-122"/>
                <a:cs typeface="Courier New" panose="02070309020205020404" pitchFamily="49" charset="0"/>
                <a:sym typeface="+mn-ea"/>
              </a:rPr>
              <a:t>8</a:t>
            </a:r>
            <a:r>
              <a:rPr lang="zh-CN" altLang="zh-CN" sz="2000" b="1" kern="10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mn-ea"/>
              </a:rPr>
              <a:t>日</a:t>
            </a:r>
            <a:r>
              <a:rPr lang="en-US" altLang="zh-CN" sz="2000" b="1" kern="100" smtClean="0">
                <a:solidFill>
                  <a:srgbClr val="002060"/>
                </a:solidFill>
                <a:latin typeface="Times New Roman" panose="02020603050405020304" pitchFamily="18" charset="0"/>
                <a:ea typeface="宋体" panose="02010600030101010101" pitchFamily="2" charset="-122"/>
                <a:cs typeface="Courier New" panose="02070309020205020404" pitchFamily="49" charset="0"/>
                <a:sym typeface="+mn-ea"/>
              </a:rPr>
              <a:t>)</a:t>
            </a:r>
            <a:endParaRPr lang="en-US" altLang="zh-CN" sz="2000" b="1" kern="100" smtClean="0">
              <a:solidFill>
                <a:srgbClr val="002060"/>
              </a:solidFill>
              <a:effectLst/>
              <a:latin typeface="Times New Roman" panose="02020603050405020304" pitchFamily="18" charset="0"/>
              <a:ea typeface="宋体" panose="02010600030101010101" pitchFamily="2" charset="-122"/>
              <a:cs typeface="Courier New" panose="02070309020205020404" pitchFamily="49" charset="0"/>
              <a:sym typeface="+mn-ea"/>
            </a:endParaRPr>
          </a:p>
        </p:txBody>
      </p:sp>
      <p:pic>
        <p:nvPicPr>
          <p:cNvPr id="5" name="图片 4"/>
          <p:cNvPicPr>
            <a:picLocks noChangeAspect="1"/>
          </p:cNvPicPr>
          <p:nvPr/>
        </p:nvPicPr>
        <p:blipFill>
          <a:blip r:embed="rId3"/>
          <a:stretch>
            <a:fillRect/>
          </a:stretch>
        </p:blipFill>
        <p:spPr>
          <a:xfrm>
            <a:off x="8687435" y="3314700"/>
            <a:ext cx="3299460" cy="2468880"/>
          </a:xfrm>
          <a:prstGeom prst="rect">
            <a:avLst/>
          </a:prstGeom>
        </p:spPr>
      </p:pic>
      <p:pic>
        <p:nvPicPr>
          <p:cNvPr id="9" name="图片 8"/>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6095365" y="981710"/>
            <a:ext cx="1631950" cy="15163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06400" y="40640"/>
            <a:ext cx="8122920" cy="2399665"/>
          </a:xfrm>
          <a:prstGeom prst="rect">
            <a:avLst/>
          </a:prstGeom>
        </p:spPr>
        <p:txBody>
          <a:bodyPr wrap="square">
            <a:spAutoFit/>
          </a:bodyPr>
          <a:lstStyle/>
          <a:p>
            <a:pPr algn="just">
              <a:lnSpc>
                <a:spcPct val="150000"/>
              </a:lnSpc>
              <a:spcAft>
                <a:spcPct val="0"/>
              </a:spcAft>
            </a:pP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下列对材料相关内容的概括和分析，不正确的一项是</a:t>
            </a:r>
            <a:endParaRPr lang="zh-CN" altLang="zh-CN" sz="900" b="1" kern="100">
              <a:solidFill>
                <a:srgbClr val="0000FF"/>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A.</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推出八版新冠肺炎诊疗方案、多条技术路线研发疫苗、开展大规模</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核</a:t>
            </a:r>
            <a:endPar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酸</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检测等举措，都体现了尊重科学的抗疫精神。</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B.</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有关人士认为，后疫情时代，技术提供商应该稳定客户资源，做好</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人</a:t>
            </a:r>
            <a:endPar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工智</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能产品长期规划，创造良性竞争的发展环境。</a:t>
            </a:r>
            <a:endParaRPr lang="zh-CN" altLang="zh-CN" sz="20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 name="平行四边形 1"/>
          <p:cNvSpPr/>
          <p:nvPr/>
        </p:nvSpPr>
        <p:spPr>
          <a:xfrm>
            <a:off x="-241498" y="97171"/>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8745" y="2613025"/>
            <a:ext cx="10065385" cy="4246245"/>
          </a:xfrm>
          <a:prstGeom prst="rect">
            <a:avLst/>
          </a:prstGeom>
        </p:spPr>
        <p:txBody>
          <a:bodyPr wrap="square">
            <a:spAutoFit/>
          </a:bodyPr>
          <a:lstStyle/>
          <a:p>
            <a:pPr indent="713740" algn="just">
              <a:lnSpc>
                <a:spcPct val="150000"/>
              </a:lnSpc>
              <a:spcAft>
                <a:spcPct val="0"/>
              </a:spcAft>
            </a:pPr>
            <a:r>
              <a:rPr lang="zh-CN" altLang="zh-CN" sz="2000" b="1" kern="100" spc="-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材料三</a:t>
            </a:r>
            <a:r>
              <a:rPr lang="zh-CN" altLang="zh-CN" sz="2000" b="1" kern="100" spc="-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zh-CN" altLang="zh-CN" sz="2000" b="1" kern="100" spc="-100">
              <a:solidFill>
                <a:srgbClr val="002060"/>
              </a:solidFill>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r>
              <a:rPr lang="zh-CN" altLang="zh-CN" sz="2000" b="1" kern="100" spc="-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在本次疫情发生后，社会各界力量迅速行动，将</a:t>
            </a:r>
            <a:r>
              <a:rPr lang="en-US" altLang="zh-CN" sz="2000" b="1" kern="100" spc="-100">
                <a:solidFill>
                  <a:srgbClr val="002060"/>
                </a:solidFill>
                <a:latin typeface="Times New Roman" panose="02020603050405020304" pitchFamily="18" charset="0"/>
                <a:ea typeface="楷体_GB2312" panose="02010609030101010101" pitchFamily="49" charset="-122"/>
                <a:cs typeface="Courier New" panose="02070309020205020404" pitchFamily="49" charset="0"/>
                <a:sym typeface="+mn-ea"/>
              </a:rPr>
              <a:t>AI</a:t>
            </a:r>
            <a:r>
              <a:rPr lang="zh-CN" altLang="zh-CN" sz="2000" b="1" kern="100" spc="-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能力、大数据追踪判断能力、机器人服务应用到疫情防控的各个环节，展现了显著的价值。</a:t>
            </a:r>
            <a:endParaRPr lang="zh-CN" altLang="zh-CN" sz="2000" b="1" kern="100" spc="-100">
              <a:solidFill>
                <a:srgbClr val="002060"/>
              </a:solidFill>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r>
              <a:rPr lang="en-US" altLang="zh-CN" sz="2000" b="1" kern="100" spc="-100">
                <a:solidFill>
                  <a:srgbClr val="FF0000"/>
                </a:solidFill>
                <a:latin typeface="Times New Roman" panose="02020603050405020304" pitchFamily="18" charset="0"/>
                <a:ea typeface="楷体_GB2312" panose="02010609030101010101" pitchFamily="49" charset="-122"/>
                <a:cs typeface="Courier New" panose="02070309020205020404" pitchFamily="49" charset="0"/>
                <a:sym typeface="+mn-ea"/>
              </a:rPr>
              <a:t>IDC</a:t>
            </a:r>
            <a:r>
              <a:rPr lang="zh-CN" altLang="zh-CN" sz="2000" b="1" kern="100" spc="-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中国助理研究总监卢言霞认为</a:t>
            </a:r>
            <a:r>
              <a:rPr lang="zh-CN" altLang="zh-CN" sz="2000" b="1" kern="100" spc="-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a:t>
            </a:r>
            <a:r>
              <a:rPr lang="en-US" altLang="zh-CN" sz="2000" b="1" kern="100" spc="-10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spc="-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此次事件也暴露出了智能化发展的一些瓶颈。</a:t>
            </a:r>
            <a:r>
              <a:rPr lang="zh-CN" altLang="zh-CN" sz="2000" b="1" kern="100" spc="-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疫情过后</a:t>
            </a:r>
            <a:r>
              <a:rPr lang="zh-CN" altLang="zh-CN" sz="2000" b="1" kern="100" spc="-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，国家层面需要考虑如何持续促进不同机构间数据共享，统筹数据资源。</a:t>
            </a:r>
            <a:r>
              <a:rPr lang="zh-CN" altLang="zh-CN" sz="2000" b="1" kern="100" spc="-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技术提供商需要考虑如何确保疫情期间获得的新客户成为持续的客户</a:t>
            </a:r>
            <a:r>
              <a:rPr lang="zh-CN" altLang="zh-CN" sz="2000" b="1" kern="100" spc="-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，如何综合疫情实践</a:t>
            </a:r>
            <a:r>
              <a:rPr lang="zh-CN" altLang="zh-CN" sz="2000" b="1" kern="100" spc="-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做好长期的</a:t>
            </a:r>
            <a:r>
              <a:rPr lang="en-US" altLang="zh-CN" sz="2000" b="1" kern="100" spc="-100">
                <a:solidFill>
                  <a:srgbClr val="FF0000"/>
                </a:solidFill>
                <a:latin typeface="Times New Roman" panose="02020603050405020304" pitchFamily="18" charset="0"/>
                <a:ea typeface="楷体_GB2312" panose="02010609030101010101" pitchFamily="49" charset="-122"/>
                <a:cs typeface="Courier New" panose="02070309020205020404" pitchFamily="49" charset="0"/>
                <a:sym typeface="+mn-ea"/>
              </a:rPr>
              <a:t>AI</a:t>
            </a:r>
            <a:r>
              <a:rPr lang="zh-CN" altLang="zh-CN" sz="2000" b="1" kern="100" spc="-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产品规划</a:t>
            </a:r>
            <a:r>
              <a:rPr lang="zh-CN" altLang="zh-CN" sz="2000" b="1" kern="100" spc="-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，同时要</a:t>
            </a:r>
            <a:r>
              <a:rPr lang="zh-CN" altLang="zh-CN" sz="2000" b="1" kern="100" spc="-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避免进入疫情中</a:t>
            </a:r>
            <a:r>
              <a:rPr lang="en-US" altLang="zh-CN" sz="2000" b="1" kern="100" spc="-100">
                <a:solidFill>
                  <a:srgbClr val="FF0000"/>
                </a:solidFill>
                <a:latin typeface="Times New Roman" panose="02020603050405020304" pitchFamily="18" charset="0"/>
                <a:ea typeface="楷体_GB2312" panose="02010609030101010101" pitchFamily="49" charset="-122"/>
                <a:cs typeface="Courier New" panose="02070309020205020404" pitchFamily="49" charset="0"/>
                <a:sym typeface="+mn-ea"/>
              </a:rPr>
              <a:t>AI</a:t>
            </a:r>
            <a:r>
              <a:rPr lang="zh-CN" altLang="zh-CN" sz="2000" b="1" kern="100" spc="-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应用的红海市场</a:t>
            </a:r>
            <a:r>
              <a:rPr lang="zh-CN" altLang="zh-CN" sz="2000" b="1" kern="100" spc="-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a:t>
            </a:r>
            <a:r>
              <a:rPr lang="en-US" altLang="zh-CN" sz="2000" b="1" kern="100" spc="-100" smtClean="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endParaRPr lang="en-US" altLang="zh-CN" sz="2000" b="1" kern="100" spc="-100" smtClean="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endParaRPr>
          </a:p>
          <a:p>
            <a:pPr indent="711200" algn="r">
              <a:lnSpc>
                <a:spcPct val="150000"/>
              </a:lnSpc>
              <a:spcAft>
                <a:spcPct val="0"/>
              </a:spcAft>
            </a:pPr>
            <a:r>
              <a:rPr lang="en-US" altLang="zh-CN" sz="2000" b="1" kern="100">
                <a:solidFill>
                  <a:srgbClr val="002060"/>
                </a:solidFill>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sz="2000" b="1" kern="10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mn-ea"/>
              </a:rPr>
              <a:t>摘编自《复盘疫情防控中的数据智能应用》</a:t>
            </a:r>
            <a:r>
              <a:rPr lang="zh-CN" altLang="zh-CN" sz="2000" b="1" kern="100" smtClean="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altLang="zh-CN" sz="2000" b="1" kern="100" smtClean="0">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a:p>
            <a:pPr indent="711200" algn="r">
              <a:lnSpc>
                <a:spcPct val="150000"/>
              </a:lnSpc>
              <a:spcAft>
                <a:spcPct val="0"/>
              </a:spcAft>
            </a:pPr>
            <a:r>
              <a:rPr lang="zh-CN" altLang="zh-CN" sz="2000" b="1" kern="100" smtClean="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mn-ea"/>
              </a:rPr>
              <a:t>中国</a:t>
            </a:r>
            <a:r>
              <a:rPr lang="zh-CN" altLang="zh-CN" sz="2000" b="1" kern="10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mn-ea"/>
              </a:rPr>
              <a:t>存储网</a:t>
            </a:r>
            <a:r>
              <a:rPr lang="en-US" altLang="zh-CN" sz="2000" b="1" kern="100">
                <a:solidFill>
                  <a:srgbClr val="002060"/>
                </a:solidFill>
                <a:latin typeface="Times New Roman" panose="02020603050405020304" pitchFamily="18" charset="0"/>
                <a:ea typeface="宋体" panose="02010600030101010101" pitchFamily="2" charset="-122"/>
                <a:cs typeface="Courier New" panose="02070309020205020404" pitchFamily="49" charset="0"/>
                <a:sym typeface="+mn-ea"/>
              </a:rPr>
              <a:t>2020</a:t>
            </a:r>
            <a:r>
              <a:rPr lang="zh-CN" altLang="zh-CN" sz="2000" b="1" kern="10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mn-ea"/>
              </a:rPr>
              <a:t>年</a:t>
            </a:r>
            <a:r>
              <a:rPr lang="en-US" altLang="zh-CN" sz="2000" b="1" kern="100">
                <a:solidFill>
                  <a:srgbClr val="002060"/>
                </a:solidFill>
                <a:latin typeface="Times New Roman" panose="02020603050405020304" pitchFamily="18" charset="0"/>
                <a:ea typeface="宋体" panose="02010600030101010101" pitchFamily="2" charset="-122"/>
                <a:cs typeface="Courier New" panose="02070309020205020404" pitchFamily="49" charset="0"/>
                <a:sym typeface="+mn-ea"/>
              </a:rPr>
              <a:t>3</a:t>
            </a:r>
            <a:r>
              <a:rPr lang="zh-CN" altLang="zh-CN" sz="2000" b="1" kern="10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mn-ea"/>
              </a:rPr>
              <a:t>月</a:t>
            </a:r>
            <a:r>
              <a:rPr lang="en-US" altLang="zh-CN" sz="2000" b="1" kern="100">
                <a:solidFill>
                  <a:srgbClr val="002060"/>
                </a:solidFill>
                <a:latin typeface="Times New Roman" panose="02020603050405020304" pitchFamily="18" charset="0"/>
                <a:ea typeface="宋体" panose="02010600030101010101" pitchFamily="2" charset="-122"/>
                <a:cs typeface="Courier New" panose="02070309020205020404" pitchFamily="49" charset="0"/>
                <a:sym typeface="+mn-ea"/>
              </a:rPr>
              <a:t>23</a:t>
            </a:r>
            <a:r>
              <a:rPr lang="zh-CN" altLang="zh-CN" sz="2000" b="1" kern="100">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mn-ea"/>
              </a:rPr>
              <a:t>日</a:t>
            </a:r>
            <a:r>
              <a:rPr lang="en-US" altLang="zh-CN" sz="2000" b="1" kern="100" smtClean="0">
                <a:solidFill>
                  <a:srgbClr val="002060"/>
                </a:solidFill>
                <a:latin typeface="Times New Roman" panose="02020603050405020304" pitchFamily="18" charset="0"/>
                <a:ea typeface="宋体" panose="02010600030101010101" pitchFamily="2" charset="-122"/>
                <a:cs typeface="Courier New" panose="02070309020205020404" pitchFamily="49" charset="0"/>
                <a:sym typeface="+mn-ea"/>
              </a:rPr>
              <a:t>)</a:t>
            </a:r>
            <a:endParaRPr lang="en-US" altLang="zh-CN" sz="2000" b="1" kern="100" smtClean="0">
              <a:solidFill>
                <a:srgbClr val="002060"/>
              </a:solidFill>
              <a:effectLst/>
              <a:latin typeface="Times New Roman" panose="02020603050405020304" pitchFamily="18" charset="0"/>
              <a:ea typeface="宋体" panose="02010600030101010101" pitchFamily="2" charset="-122"/>
              <a:cs typeface="Courier New" panose="02070309020205020404" pitchFamily="49" charset="0"/>
              <a:sym typeface="+mn-ea"/>
            </a:endParaRPr>
          </a:p>
        </p:txBody>
      </p:sp>
      <p:pic>
        <p:nvPicPr>
          <p:cNvPr id="5" name="图片 4"/>
          <p:cNvPicPr>
            <a:picLocks noChangeAspect="1"/>
          </p:cNvPicPr>
          <p:nvPr/>
        </p:nvPicPr>
        <p:blipFill>
          <a:blip r:embed="rId2"/>
          <a:stretch>
            <a:fillRect/>
          </a:stretch>
        </p:blipFill>
        <p:spPr>
          <a:xfrm>
            <a:off x="9263380" y="837565"/>
            <a:ext cx="2311400" cy="1900555"/>
          </a:xfrm>
          <a:prstGeom prst="rect">
            <a:avLst/>
          </a:prstGeom>
        </p:spPr>
      </p:pic>
      <p:pic>
        <p:nvPicPr>
          <p:cNvPr id="9" name="图片 8"/>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311265" y="981710"/>
            <a:ext cx="2186305" cy="20313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06400" y="40640"/>
            <a:ext cx="8122920" cy="1476375"/>
          </a:xfrm>
          <a:prstGeom prst="rect">
            <a:avLst/>
          </a:prstGeom>
        </p:spPr>
        <p:txBody>
          <a:bodyPr wrap="square">
            <a:spAutoFit/>
          </a:bodyPr>
          <a:lstStyle/>
          <a:p>
            <a:pPr algn="just">
              <a:lnSpc>
                <a:spcPct val="150000"/>
              </a:lnSpc>
              <a:spcAft>
                <a:spcPct val="0"/>
              </a:spcAft>
            </a:pP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下列对材料相关内容的概括和分析，不正确的一项是</a:t>
            </a:r>
            <a:endParaRPr lang="zh-CN" altLang="zh-CN" sz="900" b="1" kern="100">
              <a:solidFill>
                <a:srgbClr val="0000FF"/>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C.</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大数据技术、人工智能技术为战胜疫情提供了强大的科技支撑，在</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以</a:t>
            </a:r>
            <a:endPar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后</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的公共卫生应急事件中会有广阔的应用前景。</a:t>
            </a:r>
            <a:endParaRPr lang="zh-CN" altLang="zh-CN" sz="20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 name="平行四边形 1"/>
          <p:cNvSpPr/>
          <p:nvPr/>
        </p:nvSpPr>
        <p:spPr>
          <a:xfrm>
            <a:off x="-241498" y="97171"/>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62255" y="1629410"/>
            <a:ext cx="11280775" cy="4646295"/>
          </a:xfrm>
          <a:prstGeom prst="rect">
            <a:avLst/>
          </a:prstGeom>
        </p:spPr>
        <p:txBody>
          <a:bodyPr wrap="square">
            <a:spAutoFit/>
          </a:bodyPr>
          <a:lstStyle/>
          <a:p>
            <a:pPr indent="713740" algn="just">
              <a:lnSpc>
                <a:spcPct val="14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材料二：</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无论是抢建方舱医院，还是</a:t>
            </a:r>
            <a:r>
              <a:rPr lang="zh-CN" altLang="zh-CN" sz="20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多条技术路线</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研发疫苗；无论是开展大规模核酸检测、大</a:t>
            </a:r>
            <a:r>
              <a:rPr lang="zh-CN" altLang="zh-CN" sz="20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数据追踪溯源和健康码识别</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，还是分区分级差异化防控、有序推进复工复产，都是对科学精神的尊崇和弘扬，</a:t>
            </a:r>
            <a:r>
              <a:rPr lang="zh-CN" altLang="zh-CN" sz="20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都为战胜疫情提供了强大科技支撑</a:t>
            </a:r>
            <a:r>
              <a:rPr lang="zh-CN" altLang="zh-CN" sz="2000" b="1" kern="100" smtClean="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zh-CN" altLang="zh-CN" sz="2000" b="1" kern="100" smtClean="0">
              <a:latin typeface="Times New Roman" panose="02020603050405020304" pitchFamily="18" charset="0"/>
              <a:ea typeface="楷体_GB2312" panose="02010609030101010101" pitchFamily="49" charset="-122"/>
              <a:cs typeface="Times New Roman" panose="02020603050405020304" pitchFamily="18" charset="0"/>
              <a:sym typeface="+mn-ea"/>
            </a:endParaRPr>
          </a:p>
          <a:p>
            <a:pPr indent="711200" algn="just">
              <a:lnSpc>
                <a:spcPct val="140000"/>
              </a:lnSpc>
              <a:spcAft>
                <a:spcPct val="0"/>
              </a:spcAft>
            </a:pP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材料三</a:t>
            </a: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zh-CN" altLang="zh-CN" sz="2000" b="1" kern="100" spc="-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在本次疫情发生后，社会各界力量迅速行动，</a:t>
            </a:r>
            <a:r>
              <a:rPr lang="zh-CN" altLang="zh-CN" sz="2000" b="1" kern="100" spc="-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将</a:t>
            </a:r>
            <a:r>
              <a:rPr lang="en-US" altLang="zh-CN" sz="2000" b="1" kern="100" spc="-100">
                <a:solidFill>
                  <a:srgbClr val="FF0000"/>
                </a:solidFill>
                <a:latin typeface="Times New Roman" panose="02020603050405020304" pitchFamily="18" charset="0"/>
                <a:ea typeface="楷体_GB2312" panose="02010609030101010101" pitchFamily="49" charset="-122"/>
                <a:cs typeface="Courier New" panose="02070309020205020404" pitchFamily="49" charset="0"/>
                <a:sym typeface="+mn-ea"/>
              </a:rPr>
              <a:t>AI</a:t>
            </a:r>
            <a:r>
              <a:rPr lang="zh-CN" altLang="zh-CN" sz="2000" b="1" kern="100" spc="-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能力、大数据追踪判断能力、机器人服务应用到疫情防控的各个环节，展现了显著的价值。</a:t>
            </a:r>
            <a:endParaRPr lang="zh-CN" altLang="zh-CN" sz="2000" b="1" kern="100" spc="-100">
              <a:solidFill>
                <a:srgbClr val="FF0000"/>
              </a:solidFill>
              <a:latin typeface="宋体" panose="02010600030101010101" pitchFamily="2" charset="-122"/>
              <a:ea typeface="宋体" panose="02010600030101010101" pitchFamily="2" charset="-122"/>
              <a:cs typeface="Courier New" panose="02070309020205020404" pitchFamily="49" charset="0"/>
            </a:endParaRPr>
          </a:p>
          <a:p>
            <a:pPr indent="713740" algn="just">
              <a:lnSpc>
                <a:spcPct val="12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材料四：</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20000"/>
              </a:lnSpc>
              <a:spcAft>
                <a:spcPct val="0"/>
              </a:spcAf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在这场疫情防控阻击战中，</a:t>
            </a:r>
            <a:r>
              <a:rPr lang="zh-CN" altLang="zh-CN" sz="20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大数据技术展现出广阔的应用前景</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，其与交通、医疗、教育等领域的深度融合，提升了疫情防控的组织和执行效率，是科学战疫的重要利剑。不过，在此次疫情应对中，也暴露出大数据及其智能技术在发展应用中存在的诸多瓶颈和制约。</a:t>
            </a:r>
            <a:endParaRPr lang="en-US" altLang="zh-CN" sz="2000" b="1" kern="100" smtClean="0">
              <a:effectLst/>
              <a:latin typeface="Times New Roman" panose="02020603050405020304" pitchFamily="18" charset="0"/>
              <a:ea typeface="宋体" panose="02010600030101010101" pitchFamily="2" charset="-122"/>
              <a:cs typeface="Courier New" panose="02070309020205020404" pitchFamily="49" charset="0"/>
              <a:sym typeface="+mn-ea"/>
            </a:endParaRPr>
          </a:p>
        </p:txBody>
      </p:sp>
      <p:pic>
        <p:nvPicPr>
          <p:cNvPr id="5" name="图片 4"/>
          <p:cNvPicPr>
            <a:picLocks noChangeAspect="1"/>
          </p:cNvPicPr>
          <p:nvPr/>
        </p:nvPicPr>
        <p:blipFill>
          <a:blip r:embed="rId2"/>
          <a:stretch>
            <a:fillRect/>
          </a:stretch>
        </p:blipFill>
        <p:spPr>
          <a:xfrm>
            <a:off x="9479280" y="261620"/>
            <a:ext cx="1553845" cy="1769110"/>
          </a:xfrm>
          <a:prstGeom prst="rect">
            <a:avLst/>
          </a:prstGeom>
        </p:spPr>
      </p:pic>
      <p:pic>
        <p:nvPicPr>
          <p:cNvPr id="9" name="图片 8"/>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455410" y="189230"/>
            <a:ext cx="2186305" cy="203136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06400" y="40640"/>
            <a:ext cx="8122920" cy="4246245"/>
          </a:xfrm>
          <a:prstGeom prst="rect">
            <a:avLst/>
          </a:prstGeom>
        </p:spPr>
        <p:txBody>
          <a:bodyPr wrap="square">
            <a:spAutoFit/>
          </a:bodyPr>
          <a:lstStyle/>
          <a:p>
            <a:pPr algn="just">
              <a:lnSpc>
                <a:spcPct val="150000"/>
              </a:lnSpc>
              <a:spcAft>
                <a:spcPct val="0"/>
              </a:spcAft>
            </a:pP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下列对材料相关内容的概括和分析，不正确的一项是</a:t>
            </a:r>
            <a:endParaRPr lang="zh-CN" altLang="zh-CN" sz="900" b="1" kern="100">
              <a:solidFill>
                <a:srgbClr val="0000FF"/>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A.</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推出八版新冠肺炎诊疗方案、多条技术路线研发疫苗、开展大规模</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核</a:t>
            </a:r>
            <a:endPar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酸</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检测等举措，都体现了尊重科学的抗疫精神。</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B.</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有关人士认为，后疫情时代，技术提供商应该稳定客户资源，做好</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人</a:t>
            </a:r>
            <a:endPar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工智</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能产品长期规划，创造良性竞争的发展环境。</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C.</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大数据技术、人工智能技术为战胜疫情提供了强大的科技支撑，在</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以</a:t>
            </a:r>
            <a:endPar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smtClean="0">
                <a:latin typeface="Times New Roman" panose="02020603050405020304" pitchFamily="18" charset="0"/>
                <a:ea typeface="方正中等线简体" panose="03000509000000000000" pitchFamily="65" charset="-122"/>
                <a:cs typeface="Times New Roman" panose="02020603050405020304" pitchFamily="18" charset="0"/>
              </a:rPr>
              <a:t>后</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的公共卫生应急事件中会有广阔的应用前景。</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D.</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百度地图</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推出疫情查询工具，阿里推出</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健康码</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、成立</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医疗物资供给</a:t>
            </a:r>
            <a:r>
              <a:rPr lang="zh-CN" altLang="zh-CN" sz="2000" b="1" kern="100" smtClean="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专</a:t>
            </a:r>
            <a:endParaRPr lang="en-US" altLang="zh-CN" sz="2000" b="1" kern="100" smtClean="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en-US"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 </a:t>
            </a:r>
            <a:r>
              <a:rPr lang="en-US" altLang="zh-CN" sz="2000" b="1" kern="100" smtClean="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smtClean="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项</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基金</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，都是</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大数据技术</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在疫情中的应用实例。</a:t>
            </a:r>
            <a:endParaRPr lang="zh-CN" altLang="zh-CN" sz="20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3" name="TextBox 19"/>
          <p:cNvSpPr txBox="1"/>
          <p:nvPr/>
        </p:nvSpPr>
        <p:spPr>
          <a:xfrm>
            <a:off x="262558" y="3213923"/>
            <a:ext cx="756098" cy="784830"/>
          </a:xfrm>
          <a:prstGeom prst="rect">
            <a:avLst/>
          </a:prstGeom>
          <a:noFill/>
        </p:spPr>
        <p:txBody>
          <a:bodyPr wrap="square" rtlCol="0">
            <a:spAutoFit/>
          </a:bodyPr>
          <a:lstStyle/>
          <a:p>
            <a:pPr defTabSz="1219200"/>
            <a:r>
              <a:rPr lang="zh-CN" altLang="en-US" sz="4500" b="1">
                <a:solidFill>
                  <a:srgbClr val="C00000"/>
                </a:solidFill>
                <a:latin typeface="华文细黑" panose="02010600040101010101" pitchFamily="2" charset="-122"/>
                <a:ea typeface="华文细黑" panose="02010600040101010101" pitchFamily="2" charset="-122"/>
              </a:rPr>
              <a:t>√</a:t>
            </a:r>
            <a:endParaRPr lang="zh-CN" altLang="en-US" sz="4500" b="1">
              <a:solidFill>
                <a:srgbClr val="C00000"/>
              </a:solidFill>
              <a:latin typeface="华文细黑" panose="02010600040101010101" pitchFamily="2" charset="-122"/>
              <a:ea typeface="华文细黑" panose="02010600040101010101" pitchFamily="2" charset="-122"/>
            </a:endParaRPr>
          </a:p>
        </p:txBody>
      </p:sp>
      <p:sp>
        <p:nvSpPr>
          <p:cNvPr id="5" name="矩形 4"/>
          <p:cNvSpPr/>
          <p:nvPr/>
        </p:nvSpPr>
        <p:spPr>
          <a:xfrm>
            <a:off x="406574" y="5950074"/>
            <a:ext cx="11377264" cy="657872"/>
          </a:xfrm>
          <a:prstGeom prst="rect">
            <a:avLst/>
          </a:prstGeom>
        </p:spPr>
        <p:txBody>
          <a:bodyPr wrap="square">
            <a:spAutoFit/>
          </a:bodyPr>
          <a:lstStyle/>
          <a:p>
            <a:pPr algn="just">
              <a:lnSpc>
                <a:spcPct val="150000"/>
              </a:lnSpc>
              <a:spcAft>
                <a:spcPct val="0"/>
              </a:spcAft>
            </a:pPr>
            <a:r>
              <a:rPr lang="zh-CN" altLang="zh-CN" sz="28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a:t>
            </a:r>
            <a:r>
              <a:rPr lang="zh-CN" altLang="zh-CN" sz="2800" kern="100">
                <a:latin typeface="Times New Roman" panose="02020603050405020304" pitchFamily="18" charset="0"/>
                <a:ea typeface="仿宋_GB2312" panose="02010609030101010101" pitchFamily="49" charset="-122"/>
                <a:cs typeface="Times New Roman" panose="02020603050405020304" pitchFamily="18" charset="0"/>
              </a:rPr>
              <a:t>　</a:t>
            </a:r>
            <a:r>
              <a:rPr lang="en-US" altLang="zh-CN" sz="2800" kern="100">
                <a:latin typeface="宋体" panose="02010600030101010101" pitchFamily="2" charset="-122"/>
                <a:cs typeface="Times New Roman" panose="02020603050405020304" pitchFamily="18" charset="0"/>
              </a:rPr>
              <a:t>“</a:t>
            </a:r>
            <a:r>
              <a:rPr lang="zh-CN" altLang="zh-CN" sz="2800" kern="100">
                <a:latin typeface="Times New Roman" panose="02020603050405020304" pitchFamily="18" charset="0"/>
                <a:cs typeface="Times New Roman" panose="02020603050405020304" pitchFamily="18" charset="0"/>
              </a:rPr>
              <a:t>成立医疗物资供给专项基金</a:t>
            </a:r>
            <a:r>
              <a:rPr lang="en-US" altLang="zh-CN" sz="2800" kern="100">
                <a:latin typeface="宋体" panose="02010600030101010101" pitchFamily="2" charset="-122"/>
                <a:cs typeface="Times New Roman" panose="02020603050405020304" pitchFamily="18" charset="0"/>
              </a:rPr>
              <a:t>”</a:t>
            </a:r>
            <a:r>
              <a:rPr lang="zh-CN" altLang="zh-CN" sz="2800" kern="100">
                <a:latin typeface="Times New Roman" panose="02020603050405020304" pitchFamily="18" charset="0"/>
                <a:cs typeface="Times New Roman" panose="02020603050405020304" pitchFamily="18" charset="0"/>
              </a:rPr>
              <a:t>不属此列。</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2"/>
          <a:stretch>
            <a:fillRect/>
          </a:stretch>
        </p:blipFill>
        <p:spPr>
          <a:xfrm>
            <a:off x="622300" y="4438015"/>
            <a:ext cx="3329940" cy="1512570"/>
          </a:xfrm>
          <a:prstGeom prst="rect">
            <a:avLst/>
          </a:prstGeom>
        </p:spPr>
      </p:pic>
      <p:pic>
        <p:nvPicPr>
          <p:cNvPr id="6" name="图片 5"/>
          <p:cNvPicPr>
            <a:picLocks noChangeAspect="1"/>
          </p:cNvPicPr>
          <p:nvPr/>
        </p:nvPicPr>
        <p:blipFill>
          <a:blip r:embed="rId3"/>
          <a:stretch>
            <a:fillRect/>
          </a:stretch>
        </p:blipFill>
        <p:spPr>
          <a:xfrm>
            <a:off x="6167120" y="3998595"/>
            <a:ext cx="1553845" cy="1769110"/>
          </a:xfrm>
          <a:prstGeom prst="rect">
            <a:avLst/>
          </a:prstGeom>
        </p:spPr>
      </p:pic>
      <p:pic>
        <p:nvPicPr>
          <p:cNvPr id="7" name="图片 6"/>
          <p:cNvPicPr>
            <a:picLocks noChangeAspect="1"/>
          </p:cNvPicPr>
          <p:nvPr/>
        </p:nvPicPr>
        <p:blipFill>
          <a:blip r:embed="rId4"/>
          <a:stretch>
            <a:fillRect/>
          </a:stretch>
        </p:blipFill>
        <p:spPr>
          <a:xfrm>
            <a:off x="8615045" y="3789680"/>
            <a:ext cx="3279140" cy="2103755"/>
          </a:xfrm>
          <a:prstGeom prst="rect">
            <a:avLst/>
          </a:prstGeom>
        </p:spPr>
      </p:pic>
      <p:pic>
        <p:nvPicPr>
          <p:cNvPr id="8" name="图片 7"/>
          <p:cNvPicPr>
            <a:picLocks noChangeAspect="1"/>
          </p:cNvPicPr>
          <p:nvPr/>
        </p:nvPicPr>
        <p:blipFill>
          <a:blip r:embed="rId5"/>
          <a:stretch>
            <a:fillRect/>
          </a:stretch>
        </p:blipFill>
        <p:spPr>
          <a:xfrm>
            <a:off x="8903335" y="582930"/>
            <a:ext cx="2595880" cy="263080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90500" y="685800"/>
            <a:ext cx="11303000" cy="2399665"/>
          </a:xfrm>
          <a:prstGeom prst="rect">
            <a:avLst/>
          </a:prstGeom>
        </p:spPr>
        <p:txBody>
          <a:bodyPr wrap="square">
            <a:spAutoFit/>
          </a:bodyPr>
          <a:lstStyle/>
          <a:p>
            <a:pPr algn="just">
              <a:lnSpc>
                <a:spcPct val="150000"/>
              </a:lnSpc>
              <a:spcAft>
                <a:spcPct val="0"/>
              </a:spcAft>
            </a:pPr>
            <a:r>
              <a:rPr lang="zh-CN" altLang="zh-CN" sz="20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下列不属于</a:t>
            </a:r>
            <a:r>
              <a:rPr lang="en-US" altLang="zh-CN" sz="2000" b="1" kern="100">
                <a:solidFill>
                  <a:schemeClr val="tx1"/>
                </a:solidFill>
                <a:effectLst>
                  <a:outerShdw blurRad="38100" dist="19050" dir="2700000" algn="tl" rotWithShape="0">
                    <a:schemeClr val="dk1">
                      <a:alpha val="40000"/>
                    </a:schemeClr>
                  </a:outerShdw>
                </a:effectLst>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促进数据有序开发和共享工作</a:t>
            </a:r>
            <a:r>
              <a:rPr lang="en-US" altLang="zh-CN" sz="2000" b="1" kern="100">
                <a:solidFill>
                  <a:schemeClr val="tx1"/>
                </a:solidFill>
                <a:effectLst>
                  <a:outerShdw blurRad="38100" dist="19050" dir="2700000" algn="tl" rotWithShape="0">
                    <a:schemeClr val="dk1">
                      <a:alpha val="40000"/>
                    </a:schemeClr>
                  </a:outerShdw>
                </a:effectLst>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的一项是</a:t>
            </a:r>
            <a:endParaRPr lang="zh-CN" altLang="zh-CN" sz="900" b="1" kern="1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Courier New" panose="02070309020205020404" pitchFamily="49" charset="0"/>
              </a:rPr>
              <a:t>A.</a:t>
            </a:r>
            <a:r>
              <a:rPr lang="zh-CN" altLang="zh-CN" sz="20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记录过去发生的事情，分析人们现在的行为状态，预测人们未来的</a:t>
            </a:r>
            <a:r>
              <a:rPr lang="zh-CN" altLang="zh-CN" sz="2000" b="1" kern="100" smtClean="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活动</a:t>
            </a:r>
            <a:r>
              <a:rPr lang="zh-CN" altLang="zh-CN" sz="20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轨迹。</a:t>
            </a:r>
            <a:endParaRPr lang="zh-CN" altLang="zh-CN" sz="900" b="1" kern="1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Courier New" panose="02070309020205020404" pitchFamily="49" charset="0"/>
              </a:rPr>
              <a:t>B.</a:t>
            </a:r>
            <a:r>
              <a:rPr lang="zh-CN" altLang="zh-CN" sz="20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设置专门规范，加强对个人信息和隐私等权利的保护，促进数据</a:t>
            </a:r>
            <a:r>
              <a:rPr lang="zh-CN" altLang="zh-CN" sz="2000" b="1" kern="100" smtClean="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产业健康</a:t>
            </a:r>
            <a:r>
              <a:rPr lang="zh-CN" altLang="zh-CN" sz="20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发展。</a:t>
            </a:r>
            <a:endParaRPr lang="zh-CN" altLang="zh-CN" sz="900" b="1" kern="1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Courier New" panose="02070309020205020404" pitchFamily="49" charset="0"/>
              </a:rPr>
              <a:t>C.</a:t>
            </a:r>
            <a:r>
              <a:rPr lang="zh-CN" altLang="zh-CN" sz="20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收集、使用个人信息，除遵循合法、正当、必要的原则，还应遵循</a:t>
            </a:r>
            <a:r>
              <a:rPr lang="zh-CN" altLang="zh-CN" sz="2000" b="1" kern="100" smtClean="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最小</a:t>
            </a:r>
            <a:r>
              <a:rPr lang="zh-CN" altLang="zh-CN" sz="20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化使用原则。</a:t>
            </a:r>
            <a:endParaRPr lang="zh-CN" altLang="zh-CN" sz="900" b="1" kern="1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Courier New" panose="02070309020205020404" pitchFamily="49" charset="0"/>
              </a:rPr>
              <a:t>D.</a:t>
            </a:r>
            <a:r>
              <a:rPr lang="zh-CN" altLang="zh-CN" sz="20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企业对相关数据进行必要的审查，以遵循法律保护个人信息、隐私</a:t>
            </a:r>
            <a:r>
              <a:rPr lang="zh-CN" altLang="zh-CN" sz="2000" b="1" kern="100" smtClean="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的一般</a:t>
            </a:r>
            <a:r>
              <a:rPr lang="zh-CN" altLang="zh-CN" sz="20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rPr>
              <a:t>规则。</a:t>
            </a:r>
            <a:endParaRPr lang="zh-CN" altLang="zh-CN" sz="20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2" name="平行四边形 1"/>
          <p:cNvSpPr/>
          <p:nvPr/>
        </p:nvSpPr>
        <p:spPr>
          <a:xfrm>
            <a:off x="-241498" y="97171"/>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8745" y="3141980"/>
            <a:ext cx="11225530" cy="3415030"/>
          </a:xfrm>
          <a:prstGeom prst="rect">
            <a:avLst/>
          </a:prstGeom>
        </p:spPr>
        <p:txBody>
          <a:bodyPr wrap="square">
            <a:spAutoFit/>
            <a:scene3d>
              <a:camera prst="orthographicFront"/>
              <a:lightRig rig="threePt" dir="t"/>
            </a:scene3d>
          </a:bodyPr>
          <a:lstStyle/>
          <a:p>
            <a:pPr indent="713740" algn="just">
              <a:lnSpc>
                <a:spcPct val="150000"/>
              </a:lnSpc>
              <a:spcAft>
                <a:spcPct val="0"/>
              </a:spcAft>
            </a:pPr>
            <a:r>
              <a:rPr lang="zh-CN" altLang="zh-CN" sz="16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方正中等线简体" panose="03000509000000000000" pitchFamily="65" charset="-122"/>
                <a:cs typeface="Times New Roman" panose="02020603050405020304" pitchFamily="18" charset="0"/>
                <a:sym typeface="+mn-ea"/>
              </a:rPr>
              <a:t>材料一</a:t>
            </a:r>
            <a:r>
              <a:rPr lang="zh-CN" altLang="zh-CN" sz="16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楷体_GB2312" panose="02010609030101010101" pitchFamily="49" charset="-122"/>
                <a:cs typeface="Times New Roman" panose="02020603050405020304" pitchFamily="18" charset="0"/>
                <a:sym typeface="+mn-ea"/>
              </a:rPr>
              <a:t>：大数据能够记录过去发生的事情，分析人们现在的行为状态，并预测人们未来的活动轨迹。数据的开发和共享也成为信息利用的一种重要方式，对经济运行、生活方式、社会治理产生重要影响。因此，有必要对数据开发和共享行为设置专门规范，加强对个人信息和隐私等权利的保护，促进数据产业健康发展。数据开发和共享中收集、使用个人信息，除了应当遵循合法、正当、必要的原则，还应当遵循最小化使用原则。</a:t>
            </a:r>
            <a:endParaRPr lang="zh-CN" altLang="zh-CN" sz="16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楷体_GB2312" panose="02010609030101010101" pitchFamily="49" charset="-122"/>
              <a:cs typeface="Times New Roman" panose="02020603050405020304" pitchFamily="18" charset="0"/>
            </a:endParaRPr>
          </a:p>
          <a:p>
            <a:pPr indent="711200" algn="just">
              <a:lnSpc>
                <a:spcPct val="150000"/>
              </a:lnSpc>
              <a:spcAft>
                <a:spcPct val="0"/>
              </a:spcAft>
            </a:pPr>
            <a:r>
              <a:rPr lang="zh-CN" altLang="zh-CN" sz="1600" b="1"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楷体_GB2312" panose="02010609030101010101" pitchFamily="49" charset="-122"/>
                <a:cs typeface="Times New Roman" panose="02020603050405020304" pitchFamily="18" charset="0"/>
                <a:sym typeface="+mn-ea"/>
              </a:rPr>
              <a:t>在我国大数据产业发展过程中，既要鼓励数据开发、利用和共享，以充分发挥信息的效用，也要注重保护信息权利人的个人信息和隐私等权利。企业在进行数据开发和共享时，应对相关数据是否涉及个人信息、隐私进行必要审查，遵循法律保护个人信息、隐私的一般规则。可以探索建立明确的数据保密等级与公开等级，既充分保障个人隐私、个人信息等权利，也为数据的利用、流通等提供便利，以促进数据有序开发和共享</a:t>
            </a:r>
            <a:r>
              <a:rPr lang="zh-CN" altLang="zh-CN" sz="1600" b="1" kern="100" smtClean="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en-US" altLang="zh-CN" sz="1600" b="1" kern="100" smtClean="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楷体_GB2312" panose="02010609030101010101" pitchFamily="49" charset="-122"/>
              <a:cs typeface="Times New Roman" panose="02020603050405020304" pitchFamily="18" charset="0"/>
            </a:endParaRPr>
          </a:p>
          <a:p>
            <a:pPr indent="713740" algn="just">
              <a:lnSpc>
                <a:spcPct val="150000"/>
              </a:lnSpc>
              <a:spcAft>
                <a:spcPct val="0"/>
              </a:spcAft>
            </a:pPr>
            <a:endParaRPr lang="en-US" altLang="zh-CN" sz="1600" b="1" kern="100" smtClean="0">
              <a:solidFill>
                <a:schemeClr val="tx1"/>
              </a:solidFill>
              <a:effectLst>
                <a:outerShdw blurRad="38100" dist="19050" dir="2700000" algn="tl" rotWithShape="0">
                  <a:schemeClr val="dk1">
                    <a:alpha val="40000"/>
                  </a:schemeClr>
                </a:outerShdw>
              </a:effectLst>
              <a:latin typeface="Times New Roman" panose="02020603050405020304" pitchFamily="18" charset="0"/>
              <a:ea typeface="楷体_GB2312" panose="02010609030101010101" pitchFamily="49" charset="-122"/>
              <a:cs typeface="Times New Roman" panose="02020603050405020304" pitchFamily="18" charset="0"/>
              <a:sym typeface="+mn-ea"/>
            </a:endParaRPr>
          </a:p>
        </p:txBody>
      </p:sp>
      <p:pic>
        <p:nvPicPr>
          <p:cNvPr id="6" name="图片 5"/>
          <p:cNvPicPr>
            <a:picLocks noChangeAspect="1"/>
          </p:cNvPicPr>
          <p:nvPr/>
        </p:nvPicPr>
        <p:blipFill>
          <a:blip r:embed="rId2"/>
          <a:stretch>
            <a:fillRect/>
          </a:stretch>
        </p:blipFill>
        <p:spPr>
          <a:xfrm>
            <a:off x="9839325" y="1075690"/>
            <a:ext cx="1974215" cy="1619885"/>
          </a:xfrm>
          <a:prstGeom prst="rect">
            <a:avLst/>
          </a:prstGeom>
        </p:spPr>
      </p:pic>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6400" y="693420"/>
            <a:ext cx="11303000" cy="2399665"/>
          </a:xfrm>
          <a:prstGeom prst="rect">
            <a:avLst/>
          </a:prstGeom>
        </p:spPr>
        <p:txBody>
          <a:bodyPr wrap="square">
            <a:spAutoFit/>
          </a:bodyPr>
          <a:lstStyle/>
          <a:p>
            <a:pPr algn="just">
              <a:lnSpc>
                <a:spcPct val="150000"/>
              </a:lnSpc>
              <a:spcAft>
                <a:spcPct val="0"/>
              </a:spcAft>
            </a:pP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下列不属于</a:t>
            </a:r>
            <a:r>
              <a:rPr lang="en-US" altLang="zh-CN" sz="2000" b="1" kern="100">
                <a:solidFill>
                  <a:srgbClr val="0000FF"/>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促进数据有序开发和共享工作</a:t>
            </a:r>
            <a:r>
              <a:rPr lang="en-US" altLang="zh-CN" sz="2000" b="1" kern="100">
                <a:solidFill>
                  <a:srgbClr val="0000FF"/>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的一项是</a:t>
            </a:r>
            <a:endParaRPr lang="zh-CN" altLang="zh-CN" sz="900" b="1" kern="100">
              <a:solidFill>
                <a:srgbClr val="0000FF"/>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solidFill>
                  <a:srgbClr val="7030A0"/>
                </a:solidFill>
                <a:latin typeface="Times New Roman" panose="02020603050405020304" pitchFamily="18" charset="0"/>
                <a:ea typeface="方正中等线简体" panose="03000509000000000000" pitchFamily="65" charset="-122"/>
                <a:cs typeface="Courier New" panose="02070309020205020404" pitchFamily="49" charset="0"/>
              </a:rPr>
              <a:t>A.</a:t>
            </a:r>
            <a:r>
              <a:rPr lang="zh-CN" altLang="zh-CN" sz="20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记录过去发生的事情，分析人们现在的行为状态，预测人们未来的</a:t>
            </a:r>
            <a:r>
              <a:rPr lang="zh-CN" altLang="zh-CN" sz="2000" b="1" kern="100" smtClean="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活动</a:t>
            </a:r>
            <a:r>
              <a:rPr lang="zh-CN" altLang="zh-CN" sz="2000" b="1" kern="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rPr>
              <a:t>轨迹。</a:t>
            </a:r>
            <a:endParaRPr lang="zh-CN" altLang="zh-CN" sz="900" b="1" kern="100">
              <a:solidFill>
                <a:srgbClr val="7030A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solidFill>
                  <a:srgbClr val="002060"/>
                </a:solidFill>
                <a:latin typeface="Times New Roman" panose="02020603050405020304" pitchFamily="18" charset="0"/>
                <a:ea typeface="方正中等线简体" panose="03000509000000000000" pitchFamily="65" charset="-122"/>
                <a:cs typeface="Courier New" panose="02070309020205020404" pitchFamily="49" charset="0"/>
              </a:rPr>
              <a:t>B.</a:t>
            </a:r>
            <a:r>
              <a:rPr lang="zh-CN" altLang="zh-CN" sz="2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设置专门规范，加强对个人信息和隐私等权利的保护，促进数据</a:t>
            </a:r>
            <a:r>
              <a:rPr lang="zh-CN" altLang="zh-CN" sz="2000" b="1" kern="100" smtClean="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产业健康</a:t>
            </a:r>
            <a:r>
              <a:rPr lang="zh-CN" altLang="zh-CN" sz="20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发展。</a:t>
            </a:r>
            <a:endParaRPr lang="zh-CN" altLang="zh-CN" sz="900" b="1" kern="100">
              <a:solidFill>
                <a:srgbClr val="002060"/>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solidFill>
                  <a:srgbClr val="0000FF"/>
                </a:solidFill>
                <a:latin typeface="Times New Roman" panose="02020603050405020304" pitchFamily="18" charset="0"/>
                <a:ea typeface="方正中等线简体" panose="03000509000000000000" pitchFamily="65" charset="-122"/>
                <a:cs typeface="Courier New" panose="02070309020205020404" pitchFamily="49" charset="0"/>
              </a:rPr>
              <a:t>C.</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收集、使用个人信息，除遵循合法、正当、必要的原则，还应遵循</a:t>
            </a:r>
            <a:r>
              <a:rPr lang="zh-CN" altLang="zh-CN" sz="2000" b="1" kern="100" smtClean="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最小</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化使用原则。</a:t>
            </a:r>
            <a:endParaRPr lang="zh-CN" altLang="zh-CN" sz="900" b="1" kern="100">
              <a:solidFill>
                <a:srgbClr val="0000FF"/>
              </a:solidFill>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en-US" altLang="zh-CN" sz="2000" b="1" kern="100">
                <a:solidFill>
                  <a:srgbClr val="C00000"/>
                </a:solidFill>
                <a:latin typeface="Times New Roman" panose="02020603050405020304" pitchFamily="18" charset="0"/>
                <a:ea typeface="方正中等线简体" panose="03000509000000000000" pitchFamily="65" charset="-122"/>
                <a:cs typeface="Courier New" panose="02070309020205020404" pitchFamily="49" charset="0"/>
              </a:rPr>
              <a:t>D.</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企业对相关数据进行必要的审查，以遵循法律保护个人信息、隐私</a:t>
            </a:r>
            <a:r>
              <a:rPr lang="zh-CN" altLang="zh-CN" sz="2000" b="1" kern="100" smtClean="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的一般</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规则。</a:t>
            </a:r>
            <a:endParaRPr lang="zh-CN" altLang="zh-CN" sz="2000" b="1" kern="100">
              <a:solidFill>
                <a:srgbClr val="C00000"/>
              </a:solidFill>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4" name="TextBox 19"/>
          <p:cNvSpPr txBox="1"/>
          <p:nvPr/>
        </p:nvSpPr>
        <p:spPr>
          <a:xfrm>
            <a:off x="262558" y="1125027"/>
            <a:ext cx="756098" cy="784830"/>
          </a:xfrm>
          <a:prstGeom prst="rect">
            <a:avLst/>
          </a:prstGeom>
          <a:noFill/>
        </p:spPr>
        <p:txBody>
          <a:bodyPr wrap="square" rtlCol="0">
            <a:spAutoFit/>
          </a:bodyPr>
          <a:lstStyle/>
          <a:p>
            <a:pPr defTabSz="1219200"/>
            <a:r>
              <a:rPr lang="zh-CN" altLang="en-US" sz="4500" b="1">
                <a:solidFill>
                  <a:srgbClr val="C00000"/>
                </a:solidFill>
                <a:latin typeface="华文细黑" panose="02010600040101010101" pitchFamily="2" charset="-122"/>
                <a:ea typeface="华文细黑" panose="02010600040101010101" pitchFamily="2" charset="-122"/>
              </a:rPr>
              <a:t>√</a:t>
            </a:r>
            <a:endParaRPr lang="zh-CN" altLang="en-US" sz="4500" b="1">
              <a:solidFill>
                <a:srgbClr val="C00000"/>
              </a:solidFill>
              <a:latin typeface="华文细黑" panose="02010600040101010101" pitchFamily="2" charset="-122"/>
              <a:ea typeface="华文细黑" panose="02010600040101010101" pitchFamily="2" charset="-122"/>
            </a:endParaRPr>
          </a:p>
        </p:txBody>
      </p:sp>
      <p:sp>
        <p:nvSpPr>
          <p:cNvPr id="2" name="平行四边形 1"/>
          <p:cNvSpPr/>
          <p:nvPr/>
        </p:nvSpPr>
        <p:spPr>
          <a:xfrm>
            <a:off x="-241498" y="97171"/>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8745" y="3141980"/>
            <a:ext cx="11225530" cy="3415030"/>
          </a:xfrm>
          <a:prstGeom prst="rect">
            <a:avLst/>
          </a:prstGeom>
        </p:spPr>
        <p:txBody>
          <a:bodyPr wrap="square">
            <a:spAutoFit/>
          </a:bodyPr>
          <a:lstStyle/>
          <a:p>
            <a:pPr indent="713740" algn="just">
              <a:lnSpc>
                <a:spcPct val="150000"/>
              </a:lnSpc>
              <a:spcAft>
                <a:spcPct val="0"/>
              </a:spcAft>
            </a:pPr>
            <a:r>
              <a:rPr lang="zh-CN" altLang="zh-CN" sz="16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材料一</a:t>
            </a:r>
            <a:r>
              <a:rPr lang="zh-CN" altLang="zh-CN" sz="1600" b="1" kern="100">
                <a:latin typeface="Times New Roman" panose="02020603050405020304" pitchFamily="18" charset="0"/>
                <a:ea typeface="楷体_GB2312" panose="02010609030101010101" pitchFamily="49" charset="-122"/>
                <a:cs typeface="Times New Roman" panose="02020603050405020304" pitchFamily="18" charset="0"/>
                <a:sym typeface="+mn-ea"/>
              </a:rPr>
              <a:t>：</a:t>
            </a:r>
            <a:r>
              <a:rPr lang="zh-CN" altLang="zh-CN" sz="1600" b="1" kern="100">
                <a:solidFill>
                  <a:srgbClr val="7030A0"/>
                </a:solidFill>
                <a:latin typeface="Times New Roman" panose="02020603050405020304" pitchFamily="18" charset="0"/>
                <a:ea typeface="楷体_GB2312" panose="02010609030101010101" pitchFamily="49" charset="-122"/>
                <a:cs typeface="Times New Roman" panose="02020603050405020304" pitchFamily="18" charset="0"/>
                <a:sym typeface="+mn-ea"/>
              </a:rPr>
              <a:t>大数据能够记录过去发生的事情，分析人们现在的行为状态，并预测人们未来的活动轨迹。</a:t>
            </a:r>
            <a:r>
              <a:rPr lang="zh-CN" altLang="zh-CN" sz="1600" b="1" kern="100">
                <a:latin typeface="Times New Roman" panose="02020603050405020304" pitchFamily="18" charset="0"/>
                <a:ea typeface="楷体_GB2312" panose="02010609030101010101" pitchFamily="49" charset="-122"/>
                <a:cs typeface="Times New Roman" panose="02020603050405020304" pitchFamily="18" charset="0"/>
                <a:sym typeface="+mn-ea"/>
              </a:rPr>
              <a:t>数据的开发和共享也成为信息利用的一种重要方式，对经济运行、生活方式、社会治理产生重要影响。因此，有必要对</a:t>
            </a:r>
            <a:r>
              <a:rPr lang="zh-CN" altLang="zh-CN" sz="16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数据开发和共享行为设置专门规范，加强对个人信息和隐私等权利的保护，促进数据产业健康发展。</a:t>
            </a:r>
            <a:r>
              <a:rPr lang="zh-CN" altLang="zh-CN" sz="1600" b="1" kern="100">
                <a:latin typeface="Times New Roman" panose="02020603050405020304" pitchFamily="18" charset="0"/>
                <a:ea typeface="楷体_GB2312" panose="02010609030101010101" pitchFamily="49" charset="-122"/>
                <a:cs typeface="Times New Roman" panose="02020603050405020304" pitchFamily="18" charset="0"/>
                <a:sym typeface="+mn-ea"/>
              </a:rPr>
              <a:t>数据开发和共享中</a:t>
            </a:r>
            <a:r>
              <a:rPr lang="zh-CN" altLang="zh-CN" sz="16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收集、使用个人信息，除了应当遵循合法、正当、必要的原则，还应当遵循最小化使用原则。</a:t>
            </a:r>
            <a:endParaRPr lang="zh-CN" altLang="zh-CN" sz="16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endParaRPr>
          </a:p>
          <a:p>
            <a:pPr indent="711200" algn="just">
              <a:lnSpc>
                <a:spcPct val="150000"/>
              </a:lnSpc>
              <a:spcAft>
                <a:spcPct val="0"/>
              </a:spcAft>
            </a:pPr>
            <a:r>
              <a:rPr lang="zh-CN" altLang="zh-CN" sz="1600" b="1" kern="100">
                <a:latin typeface="Times New Roman" panose="02020603050405020304" pitchFamily="18" charset="0"/>
                <a:ea typeface="楷体_GB2312" panose="02010609030101010101" pitchFamily="49" charset="-122"/>
                <a:cs typeface="Times New Roman" panose="02020603050405020304" pitchFamily="18" charset="0"/>
                <a:sym typeface="+mn-ea"/>
              </a:rPr>
              <a:t>在我国大数据产业发展过程中，既要鼓励数据开发、利用和共享，以充分发挥信息的效用，也要注重保护信息权利人的个人信息和隐私等权利。</a:t>
            </a:r>
            <a:r>
              <a:rPr lang="zh-CN" altLang="zh-CN" sz="16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sym typeface="+mn-ea"/>
              </a:rPr>
              <a:t>企业在进行数据开发和共享时，应对相关数据是否涉及个人信息、隐私进行必要审查，遵循法律保护个人信息、隐私的一般规则。</a:t>
            </a:r>
            <a:r>
              <a:rPr lang="zh-CN" altLang="zh-CN" sz="1600" b="1" kern="100">
                <a:latin typeface="Times New Roman" panose="02020603050405020304" pitchFamily="18" charset="0"/>
                <a:ea typeface="楷体_GB2312" panose="02010609030101010101" pitchFamily="49" charset="-122"/>
                <a:cs typeface="Times New Roman" panose="02020603050405020304" pitchFamily="18" charset="0"/>
                <a:sym typeface="+mn-ea"/>
              </a:rPr>
              <a:t>可以探索建立明确的数据保密等级与公开等级，既充分保障个人隐私、个人信息等权利，也为数据的利用、流通等提供便利，以促进数据有序开发和共享</a:t>
            </a:r>
            <a:r>
              <a:rPr lang="zh-CN" altLang="zh-CN" sz="1600" b="1"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en-US" altLang="zh-CN" sz="1600" b="1" kern="100" smtClean="0">
              <a:latin typeface="Times New Roman" panose="02020603050405020304" pitchFamily="18" charset="0"/>
              <a:ea typeface="楷体_GB2312" panose="02010609030101010101" pitchFamily="49" charset="-122"/>
              <a:cs typeface="Times New Roman" panose="02020603050405020304" pitchFamily="18" charset="0"/>
            </a:endParaRPr>
          </a:p>
          <a:p>
            <a:pPr indent="713740" algn="just">
              <a:lnSpc>
                <a:spcPct val="150000"/>
              </a:lnSpc>
              <a:spcAft>
                <a:spcPct val="0"/>
              </a:spcAft>
            </a:pPr>
            <a:endParaRPr lang="zh-CN" altLang="zh-CN" sz="1600" b="1" kern="100" smtClean="0">
              <a:effectLst/>
              <a:latin typeface="宋体" panose="02010600030101010101" pitchFamily="2" charset="-122"/>
              <a:ea typeface="宋体" panose="02010600030101010101" pitchFamily="2" charset="-122"/>
              <a:cs typeface="Courier New" panose="02070309020205020404" pitchFamily="49" charset="0"/>
              <a:sym typeface="+mn-ea"/>
            </a:endParaRPr>
          </a:p>
        </p:txBody>
      </p:sp>
      <p:sp>
        <p:nvSpPr>
          <p:cNvPr id="6" name="矩形 5"/>
          <p:cNvSpPr/>
          <p:nvPr/>
        </p:nvSpPr>
        <p:spPr>
          <a:xfrm>
            <a:off x="406574" y="6165859"/>
            <a:ext cx="11377264" cy="645160"/>
          </a:xfrm>
          <a:prstGeom prst="rect">
            <a:avLst/>
          </a:prstGeom>
        </p:spPr>
        <p:txBody>
          <a:bodyPr wrap="square">
            <a:spAutoFit/>
          </a:bodyPr>
          <a:lstStyle/>
          <a:p>
            <a:pPr algn="just">
              <a:lnSpc>
                <a:spcPct val="150000"/>
              </a:lnSpc>
              <a:spcAft>
                <a:spcPct val="0"/>
              </a:spcAft>
            </a:pPr>
            <a:r>
              <a:rPr lang="zh-CN" altLang="zh-CN"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a:t>
            </a:r>
            <a:r>
              <a:rPr lang="zh-CN" altLang="zh-CN" kern="100">
                <a:latin typeface="Times New Roman" panose="02020603050405020304" pitchFamily="18" charset="0"/>
                <a:ea typeface="仿宋_GB2312" panose="02010609030101010101" pitchFamily="49" charset="-122"/>
                <a:cs typeface="Times New Roman" panose="02020603050405020304" pitchFamily="18" charset="0"/>
              </a:rPr>
              <a:t>　</a:t>
            </a:r>
            <a:r>
              <a:rPr lang="en-US" altLang="zh-CN" kern="100">
                <a:latin typeface="Times New Roman" panose="02020603050405020304" pitchFamily="18" charset="0"/>
                <a:cs typeface="Courier New" panose="02070309020205020404" pitchFamily="49" charset="0"/>
              </a:rPr>
              <a:t>A</a:t>
            </a:r>
            <a:r>
              <a:rPr lang="zh-CN" altLang="zh-CN" kern="100">
                <a:latin typeface="Times New Roman" panose="02020603050405020304" pitchFamily="18" charset="0"/>
                <a:cs typeface="Times New Roman" panose="02020603050405020304" pitchFamily="18" charset="0"/>
              </a:rPr>
              <a:t>项只是总体介绍大数据的作用，并非</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促进数据有序开发和共享</a:t>
            </a:r>
            <a:r>
              <a:rPr lang="en-US" altLang="zh-CN" kern="100">
                <a:latin typeface="宋体" panose="02010600030101010101" pitchFamily="2"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的工作。</a:t>
            </a:r>
            <a:endParaRPr lang="zh-CN" altLang="zh-CN" kern="100">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平行四边形 1"/>
          <p:cNvSpPr/>
          <p:nvPr/>
        </p:nvSpPr>
        <p:spPr>
          <a:xfrm>
            <a:off x="-241498" y="97171"/>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0500" y="981710"/>
            <a:ext cx="8330565" cy="5754370"/>
          </a:xfrm>
          <a:prstGeom prst="rect">
            <a:avLst/>
          </a:prstGeom>
        </p:spPr>
        <p:txBody>
          <a:bodyPr wrap="square">
            <a:spAutoFit/>
          </a:bodyPr>
          <a:lstStyle/>
          <a:p>
            <a:pPr indent="713740" algn="just">
              <a:lnSpc>
                <a:spcPct val="13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材料四：</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30000"/>
              </a:lnSpc>
              <a:spcAft>
                <a:spcPct val="0"/>
              </a:spcAf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大数据的核心在于多源数据的互联互通，但此次疫情防控中数据分散割裂、聚而不通、通而不用的问题较为明显。数据开放共享不足，</a:t>
            </a:r>
            <a:r>
              <a:rPr lang="zh-CN" altLang="zh-CN" sz="2000" kern="100">
                <a:solidFill>
                  <a:srgbClr val="C00000"/>
                </a:solidFill>
                <a:latin typeface="经典特黑简" panose="02010609010101010101" charset="-122"/>
                <a:ea typeface="经典特黑简" panose="02010609010101010101" charset="-122"/>
                <a:cs typeface="Times New Roman" panose="02020603050405020304" pitchFamily="18" charset="0"/>
                <a:sym typeface="+mn-ea"/>
              </a:rPr>
              <a:t>信息孤岛问题</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突出。进入后疫情时代，数据多元化、高通量、分散随机等特点进一步凸显。作为一项复杂的系统性工程，大数据技术发展亟须补短板、强韧性。要加快打通多方数据壁垒，提升治理数字化水平。国家层面应给予数据汇聚适度授权，探索基于区块链技术的数据共享新模式，实现跨部门、跨平台、多源头数据的开放共享。结合数字身份标识技术，增强接入数据可信认证，推进国家人口基础数据、法人单位信息数据、空间地理基础数据等后疫情相关数据的跨部门、跨区域开放共享。</a:t>
            </a:r>
            <a:endPar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endParaRPr>
          </a:p>
          <a:p>
            <a:pPr indent="711200" algn="just">
              <a:lnSpc>
                <a:spcPct val="130000"/>
              </a:lnSpc>
              <a:spcAft>
                <a:spcPct val="0"/>
              </a:spcAf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加快厘清数据权责边界，落实大数据监管监督。明确大数据存储、使用、传输、发布的权责关系，提升大数据安全管理水平，筑牢后疫情时代大数据安全韧性。</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3740" algn="just">
              <a:lnSpc>
                <a:spcPct val="150000"/>
              </a:lnSpc>
              <a:spcAft>
                <a:spcPct val="0"/>
              </a:spcAft>
            </a:pPr>
            <a:endParaRPr lang="en-US" altLang="zh-CN" sz="2000" b="1" kern="100" smtClean="0">
              <a:effectLst/>
              <a:latin typeface="Times New Roman" panose="02020603050405020304" pitchFamily="18" charset="0"/>
              <a:ea typeface="宋体" panose="02010600030101010101" pitchFamily="2" charset="-122"/>
              <a:cs typeface="Courier New" panose="02070309020205020404" pitchFamily="49" charset="0"/>
              <a:sym typeface="+mn-ea"/>
            </a:endParaRPr>
          </a:p>
        </p:txBody>
      </p:sp>
      <p:sp>
        <p:nvSpPr>
          <p:cNvPr id="3" name="矩形 2"/>
          <p:cNvSpPr/>
          <p:nvPr/>
        </p:nvSpPr>
        <p:spPr>
          <a:xfrm>
            <a:off x="334437" y="117369"/>
            <a:ext cx="11305256" cy="553085"/>
          </a:xfrm>
          <a:prstGeom prst="rect">
            <a:avLst/>
          </a:prstGeom>
        </p:spPr>
        <p:txBody>
          <a:bodyPr wrap="square">
            <a:spAutoFit/>
          </a:bodyPr>
          <a:lstStyle/>
          <a:p>
            <a:pPr algn="just">
              <a:lnSpc>
                <a:spcPct val="150000"/>
              </a:lnSpc>
              <a:spcAft>
                <a:spcPct val="0"/>
              </a:spcAft>
            </a:pPr>
            <a:r>
              <a:rPr lang="zh-CN" altLang="zh-CN" sz="2000" b="1" kern="100">
                <a:latin typeface="黑体" panose="02010609060101010101" charset="-122"/>
                <a:ea typeface="黑体" panose="02010609060101010101" charset="-122"/>
                <a:cs typeface="黑体" panose="02010609060101010101" charset="-122"/>
              </a:rPr>
              <a:t>主观题：后疫情时代，如何应对</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信息孤岛</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问题？请根据材料，从三个层面简要概括。</a:t>
            </a:r>
            <a:endParaRPr lang="zh-CN" altLang="zh-CN" sz="2000" b="1" kern="100">
              <a:effectLst/>
              <a:latin typeface="黑体" panose="02010609060101010101" charset="-122"/>
              <a:ea typeface="黑体" panose="02010609060101010101" charset="-122"/>
              <a:cs typeface="黑体" panose="02010609060101010101" charset="-122"/>
            </a:endParaRPr>
          </a:p>
        </p:txBody>
      </p:sp>
      <p:pic>
        <p:nvPicPr>
          <p:cNvPr id="4" name="图片 3"/>
          <p:cNvPicPr>
            <a:picLocks noChangeAspect="1"/>
          </p:cNvPicPr>
          <p:nvPr/>
        </p:nvPicPr>
        <p:blipFill>
          <a:blip r:embed="rId2"/>
          <a:stretch>
            <a:fillRect/>
          </a:stretch>
        </p:blipFill>
        <p:spPr>
          <a:xfrm>
            <a:off x="8759190" y="3573780"/>
            <a:ext cx="2928620" cy="2881630"/>
          </a:xfrm>
          <a:prstGeom prst="rect">
            <a:avLst/>
          </a:prstGeom>
        </p:spPr>
      </p:pic>
      <p:pic>
        <p:nvPicPr>
          <p:cNvPr id="6" name="图片 5"/>
          <p:cNvPicPr>
            <a:picLocks noChangeAspect="1"/>
          </p:cNvPicPr>
          <p:nvPr/>
        </p:nvPicPr>
        <p:blipFill>
          <a:blip r:embed="rId3"/>
          <a:stretch>
            <a:fillRect/>
          </a:stretch>
        </p:blipFill>
        <p:spPr>
          <a:xfrm>
            <a:off x="8759190" y="1007745"/>
            <a:ext cx="2781935" cy="2484755"/>
          </a:xfrm>
          <a:prstGeom prst="rect">
            <a:avLst/>
          </a:prstGeom>
        </p:spPr>
      </p:pic>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平行四边形 1"/>
          <p:cNvSpPr/>
          <p:nvPr/>
        </p:nvSpPr>
        <p:spPr>
          <a:xfrm>
            <a:off x="-241498" y="97171"/>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0500" y="981710"/>
            <a:ext cx="8330565" cy="5593080"/>
          </a:xfrm>
          <a:prstGeom prst="rect">
            <a:avLst/>
          </a:prstGeom>
        </p:spPr>
        <p:txBody>
          <a:bodyPr wrap="square">
            <a:spAutoFit/>
          </a:bodyPr>
          <a:lstStyle/>
          <a:p>
            <a:pPr indent="713740" algn="just">
              <a:lnSpc>
                <a:spcPct val="13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材料四：</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30000"/>
              </a:lnSpc>
              <a:spcAft>
                <a:spcPct val="0"/>
              </a:spcAft>
            </a:pP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sym typeface="+mn-ea"/>
              </a:rPr>
              <a:t>大数据的核心在于多源数据的互联互通，但此次疫情防控中数据分散割裂、聚而不通、通而不用的问题较为明显。数据开放共享不足，</a:t>
            </a:r>
            <a:r>
              <a:rPr lang="zh-CN" altLang="zh-CN" sz="1800" kern="100">
                <a:solidFill>
                  <a:srgbClr val="C00000"/>
                </a:solidFill>
                <a:latin typeface="经典特黑简" panose="02010609010101010101" charset="-122"/>
                <a:ea typeface="经典特黑简" panose="02010609010101010101" charset="-122"/>
                <a:cs typeface="Times New Roman" panose="02020603050405020304" pitchFamily="18" charset="0"/>
                <a:sym typeface="+mn-ea"/>
              </a:rPr>
              <a:t>信息孤岛问题</a:t>
            </a: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sym typeface="+mn-ea"/>
              </a:rPr>
              <a:t>突出。进入后疫情时代，数据多元化、高通量、分散随机等特点进一步凸显。作为一项复杂的系统性工程，大数据技术发展亟须补短板、强韧性。要加快打通多方数据壁垒，提升治理数字化水平。</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国家层面应给予数据汇聚适度授权，探索基于区块链技术的数据共享新模式，实现跨部门、跨平台、多源头数据的开放共享。结合数字身份标识技术，增强接入数据可信认证，推进国家人口基础数据、法人单位信息数据、空间地理基础数据等后疫情相关数据的跨部门、跨区域开放共享。</a:t>
            </a:r>
            <a:endPar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endParaRPr>
          </a:p>
          <a:p>
            <a:pPr indent="711200" algn="just">
              <a:lnSpc>
                <a:spcPct val="130000"/>
              </a:lnSpc>
              <a:spcAft>
                <a:spcPct val="0"/>
              </a:spcAft>
            </a:pP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加快厘清数据权责边界，落实大数据监管监督。明确大数据存储、使用、传输、发布的权责关系，提升大数据安全管理水平，筑牢后疫情时代大数据安全韧性。</a:t>
            </a:r>
            <a:endParaRPr lang="zh-CN" altLang="zh-CN" sz="2000" b="1" kern="100">
              <a:solidFill>
                <a:srgbClr val="002060"/>
              </a:solidFill>
              <a:latin typeface="宋体" panose="02010600030101010101" pitchFamily="2" charset="-122"/>
              <a:ea typeface="宋体" panose="02010600030101010101" pitchFamily="2" charset="-122"/>
              <a:cs typeface="Courier New" panose="02070309020205020404" pitchFamily="49" charset="0"/>
            </a:endParaRPr>
          </a:p>
          <a:p>
            <a:pPr indent="713740" algn="just">
              <a:lnSpc>
                <a:spcPct val="150000"/>
              </a:lnSpc>
              <a:spcAft>
                <a:spcPct val="0"/>
              </a:spcAft>
            </a:pPr>
            <a:endParaRPr lang="zh-CN" altLang="zh-CN" sz="2000" b="1" kern="100" smtClean="0">
              <a:solidFill>
                <a:srgbClr val="002060"/>
              </a:solidFill>
              <a:effectLst/>
              <a:latin typeface="宋体" panose="02010600030101010101" pitchFamily="2" charset="-122"/>
              <a:ea typeface="宋体" panose="02010600030101010101" pitchFamily="2" charset="-122"/>
              <a:cs typeface="Courier New" panose="02070309020205020404" pitchFamily="49" charset="0"/>
              <a:sym typeface="+mn-ea"/>
            </a:endParaRPr>
          </a:p>
        </p:txBody>
      </p:sp>
      <p:sp>
        <p:nvSpPr>
          <p:cNvPr id="3" name="矩形 2"/>
          <p:cNvSpPr/>
          <p:nvPr/>
        </p:nvSpPr>
        <p:spPr>
          <a:xfrm>
            <a:off x="334437" y="117369"/>
            <a:ext cx="11305256" cy="553085"/>
          </a:xfrm>
          <a:prstGeom prst="rect">
            <a:avLst/>
          </a:prstGeom>
        </p:spPr>
        <p:txBody>
          <a:bodyPr wrap="square">
            <a:spAutoFit/>
          </a:bodyPr>
          <a:lstStyle/>
          <a:p>
            <a:pPr algn="just">
              <a:lnSpc>
                <a:spcPct val="150000"/>
              </a:lnSpc>
              <a:spcAft>
                <a:spcPct val="0"/>
              </a:spcAft>
            </a:pPr>
            <a:r>
              <a:rPr lang="zh-CN" altLang="zh-CN" sz="2000" b="1" kern="100">
                <a:latin typeface="黑体" panose="02010609060101010101" charset="-122"/>
                <a:ea typeface="黑体" panose="02010609060101010101" charset="-122"/>
                <a:cs typeface="黑体" panose="02010609060101010101" charset="-122"/>
              </a:rPr>
              <a:t>主观题：后疫情时代，如何应对</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信息孤岛</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问题？请根据材料，从三个层面简要概括。</a:t>
            </a:r>
            <a:endParaRPr lang="zh-CN" altLang="zh-CN" sz="2000" b="1" kern="100">
              <a:effectLst/>
              <a:latin typeface="黑体" panose="02010609060101010101" charset="-122"/>
              <a:ea typeface="黑体" panose="02010609060101010101" charset="-122"/>
              <a:cs typeface="黑体" panose="02010609060101010101" charset="-122"/>
            </a:endParaRPr>
          </a:p>
        </p:txBody>
      </p:sp>
      <p:pic>
        <p:nvPicPr>
          <p:cNvPr id="6" name="图片 5"/>
          <p:cNvPicPr>
            <a:picLocks noChangeAspect="1"/>
          </p:cNvPicPr>
          <p:nvPr/>
        </p:nvPicPr>
        <p:blipFill>
          <a:blip r:embed="rId2"/>
          <a:stretch>
            <a:fillRect/>
          </a:stretch>
        </p:blipFill>
        <p:spPr>
          <a:xfrm>
            <a:off x="8789035" y="4006215"/>
            <a:ext cx="3133725" cy="1943100"/>
          </a:xfrm>
          <a:prstGeom prst="rect">
            <a:avLst/>
          </a:prstGeom>
        </p:spPr>
      </p:pic>
      <p:pic>
        <p:nvPicPr>
          <p:cNvPr id="7" name="图片 6"/>
          <p:cNvPicPr>
            <a:picLocks noChangeAspect="1"/>
          </p:cNvPicPr>
          <p:nvPr/>
        </p:nvPicPr>
        <p:blipFill>
          <a:blip r:embed="rId3"/>
          <a:stretch>
            <a:fillRect/>
          </a:stretch>
        </p:blipFill>
        <p:spPr>
          <a:xfrm>
            <a:off x="8831580" y="1413510"/>
            <a:ext cx="3048000" cy="2019300"/>
          </a:xfrm>
          <a:prstGeom prst="rect">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信息筛</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整    精</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00" name="图片 99"/>
          <p:cNvPicPr/>
          <p:nvPr/>
        </p:nvPicPr>
        <p:blipFill>
          <a:blip r:embed="rId3"/>
          <a:stretch>
            <a:fillRect/>
          </a:stretch>
        </p:blipFill>
        <p:spPr>
          <a:xfrm>
            <a:off x="8987155" y="4005580"/>
            <a:ext cx="3001645" cy="2439670"/>
          </a:xfrm>
          <a:prstGeom prst="rect">
            <a:avLst/>
          </a:prstGeom>
          <a:noFill/>
          <a:ln w="9525">
            <a:noFill/>
          </a:ln>
        </p:spPr>
      </p:pic>
      <p:pic>
        <p:nvPicPr>
          <p:cNvPr id="3" name="图片 2"/>
          <p:cNvPicPr>
            <a:picLocks noChangeAspect="1"/>
          </p:cNvPicPr>
          <p:nvPr/>
        </p:nvPicPr>
        <p:blipFill>
          <a:blip r:embed="rId4"/>
          <a:stretch>
            <a:fillRect/>
          </a:stretch>
        </p:blipFill>
        <p:spPr>
          <a:xfrm>
            <a:off x="9263380" y="909320"/>
            <a:ext cx="2353945" cy="2724150"/>
          </a:xfrm>
          <a:prstGeom prst="rect">
            <a:avLst/>
          </a:prstGeom>
        </p:spPr>
      </p:pic>
      <p:sp>
        <p:nvSpPr>
          <p:cNvPr id="10" name="矩形 9"/>
          <p:cNvSpPr/>
          <p:nvPr/>
        </p:nvSpPr>
        <p:spPr>
          <a:xfrm>
            <a:off x="262890" y="765810"/>
            <a:ext cx="8237220" cy="5291455"/>
          </a:xfrm>
          <a:prstGeom prst="rect">
            <a:avLst/>
          </a:prstGeom>
        </p:spPr>
        <p:txBody>
          <a:bodyPr wrap="square" lIns="121898" tIns="60948" rIns="121898" bIns="60948">
            <a:spAutoFit/>
          </a:bodyPr>
          <a:lstStyle/>
          <a:p>
            <a:pPr indent="713740" algn="just">
              <a:lnSpc>
                <a:spcPct val="140000"/>
              </a:lnSpc>
              <a:spcAft>
                <a:spcPct val="0"/>
              </a:spcAft>
            </a:pPr>
            <a:r>
              <a:rPr lang="zh-CN" altLang="zh-CN" sz="20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信息筛选与整合的步骤与方法</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第一步是</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筛选信息</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，就是根据特定要求</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标准</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从文中检索并提炼相关信息。</a:t>
            </a:r>
            <a:endPar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endParaRPr>
          </a:p>
          <a:p>
            <a:pPr indent="711200" algn="just">
              <a:lnSpc>
                <a:spcPct val="14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第二步是</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整合信息</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，就是根据特定要求</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标准</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对筛选所得的有效信息进行归纳、重组、综合。</a:t>
            </a:r>
            <a:endPar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endParaRPr>
          </a:p>
          <a:p>
            <a:pPr indent="711200" algn="just">
              <a:lnSpc>
                <a:spcPct val="14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命题者在转述信息过程中使用了一些设误手段来迷惑考生，这些设误手段</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sym typeface="+mn-ea"/>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有的叫设误陷阱</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sym typeface="+mn-ea"/>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主要有：</a:t>
            </a:r>
            <a:endPar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endParaRPr>
          </a:p>
          <a:p>
            <a:pPr indent="711200" algn="just">
              <a:lnSpc>
                <a:spcPct val="140000"/>
              </a:lnSpc>
              <a:spcAft>
                <a:spcPct val="0"/>
              </a:spcAft>
            </a:pP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偷换概念、曲解文意、</a:t>
            </a:r>
            <a:endPar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endParaRPr>
          </a:p>
          <a:p>
            <a:pPr indent="711200" algn="just">
              <a:lnSpc>
                <a:spcPct val="140000"/>
              </a:lnSpc>
              <a:spcAft>
                <a:spcPct val="0"/>
              </a:spcAft>
            </a:pP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无中生有、因果混乱、</a:t>
            </a:r>
            <a:endPar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endParaRPr>
          </a:p>
          <a:p>
            <a:pPr indent="711200" algn="just">
              <a:lnSpc>
                <a:spcPct val="140000"/>
              </a:lnSpc>
              <a:spcAft>
                <a:spcPct val="0"/>
              </a:spcAft>
            </a:pP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以偏概全、张冠李戴、</a:t>
            </a:r>
            <a:endPar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endParaRPr>
          </a:p>
          <a:p>
            <a:pPr indent="711200" algn="just">
              <a:lnSpc>
                <a:spcPct val="140000"/>
              </a:lnSpc>
              <a:spcAft>
                <a:spcPct val="0"/>
              </a:spcAft>
            </a:pP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混淆时态</a:t>
            </a:r>
            <a:r>
              <a:rPr lang="en-US"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a:t>
            </a:r>
            <a:endParaRPr lang="en-US"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endParaRPr>
          </a:p>
          <a:p>
            <a:pPr indent="711200" algn="just">
              <a:lnSpc>
                <a:spcPct val="14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考生须识破这些设误手段，才能准确判断选项信息的正误。</a:t>
            </a:r>
            <a:endParaRPr lang="zh-CN" altLang="zh-CN" sz="20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平行四边形 1"/>
          <p:cNvSpPr/>
          <p:nvPr/>
        </p:nvSpPr>
        <p:spPr>
          <a:xfrm>
            <a:off x="-241498" y="97171"/>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0500" y="981710"/>
            <a:ext cx="8330565" cy="5593080"/>
          </a:xfrm>
          <a:prstGeom prst="rect">
            <a:avLst/>
          </a:prstGeom>
        </p:spPr>
        <p:txBody>
          <a:bodyPr wrap="square">
            <a:spAutoFit/>
          </a:bodyPr>
          <a:lstStyle/>
          <a:p>
            <a:pPr indent="713740" algn="just">
              <a:lnSpc>
                <a:spcPct val="13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材料四：</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30000"/>
              </a:lnSpc>
              <a:spcAft>
                <a:spcPct val="0"/>
              </a:spcAft>
            </a:pP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sym typeface="+mn-ea"/>
              </a:rPr>
              <a:t>大数据的核心在于多源数据的互联互通，但此次疫情防控中数据分散割裂、聚而不通、通而不用的问题较为明显。数据开放共享不足，</a:t>
            </a:r>
            <a:r>
              <a:rPr lang="zh-CN" altLang="zh-CN" sz="1800" kern="100">
                <a:solidFill>
                  <a:srgbClr val="C00000"/>
                </a:solidFill>
                <a:latin typeface="经典特黑简" panose="02010609010101010101" charset="-122"/>
                <a:ea typeface="经典特黑简" panose="02010609010101010101" charset="-122"/>
                <a:cs typeface="Times New Roman" panose="02020603050405020304" pitchFamily="18" charset="0"/>
                <a:sym typeface="+mn-ea"/>
              </a:rPr>
              <a:t>信息孤岛问题</a:t>
            </a: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sym typeface="+mn-ea"/>
              </a:rPr>
              <a:t>突出。进入后疫情时代，数据多元化、高通量、分散随机等特点进一步凸显。作为一项复杂的系统性工程，大数据技术发展亟须补短板、强韧性。要加快打通多方数据壁垒，提升治理数字化水平。</a:t>
            </a:r>
            <a:r>
              <a:rPr lang="zh-CN" altLang="zh-CN" sz="2000" b="1" kern="100">
                <a:solidFill>
                  <a:srgbClr val="FF0000"/>
                </a:solidFill>
                <a:latin typeface="黑体" panose="02010609060101010101" charset="-122"/>
                <a:ea typeface="黑体" panose="02010609060101010101" charset="-122"/>
                <a:cs typeface="Times New Roman" panose="02020603050405020304" pitchFamily="18" charset="0"/>
                <a:sym typeface="+mn-ea"/>
              </a:rPr>
              <a:t>国家层面</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应给予数据汇聚适度授权，探索基于区块链技术的数据共享新模式，实现跨部门、跨平台、多源头数据的开放共享。</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结合数字身份标识</a:t>
            </a:r>
            <a:r>
              <a:rPr lang="zh-CN" altLang="zh-CN" sz="2000" b="1" kern="100">
                <a:solidFill>
                  <a:srgbClr val="FF0000"/>
                </a:solidFill>
                <a:latin typeface="黑体" panose="02010609060101010101" charset="-122"/>
                <a:ea typeface="黑体" panose="02010609060101010101" charset="-122"/>
                <a:cs typeface="Times New Roman" panose="02020603050405020304" pitchFamily="18" charset="0"/>
                <a:sym typeface="+mn-ea"/>
              </a:rPr>
              <a:t>技术</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，增强接入数据可信认证，推进国家人口基础数据、法人单位信息数据、空间地理基础数据等后疫情相关数据的跨部门、跨区域开放共享。</a:t>
            </a:r>
            <a:endPar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endParaRPr>
          </a:p>
          <a:p>
            <a:pPr indent="711200" algn="just">
              <a:lnSpc>
                <a:spcPct val="130000"/>
              </a:lnSpc>
              <a:spcAft>
                <a:spcPct val="0"/>
              </a:spcAft>
            </a:pPr>
            <a:r>
              <a:rPr lang="zh-CN" altLang="zh-CN" sz="2000" b="1" kern="100">
                <a:solidFill>
                  <a:srgbClr val="7030A0"/>
                </a:solidFill>
                <a:latin typeface="Times New Roman" panose="02020603050405020304" pitchFamily="18" charset="0"/>
                <a:ea typeface="楷体_GB2312" panose="02010609030101010101" pitchFamily="49" charset="-122"/>
                <a:cs typeface="Times New Roman" panose="02020603050405020304" pitchFamily="18" charset="0"/>
                <a:sym typeface="+mn-ea"/>
              </a:rPr>
              <a:t>加快厘清数据权责边界，落实大数据监管监督。明确大数据存储、使用、传输、发布的权责关系，提升大数据安全管理水平，筑牢后疫情时代</a:t>
            </a:r>
            <a:r>
              <a:rPr lang="zh-CN" altLang="zh-CN" sz="2000" b="1" kern="100">
                <a:solidFill>
                  <a:srgbClr val="FF0000"/>
                </a:solidFill>
                <a:latin typeface="黑体" panose="02010609060101010101" charset="-122"/>
                <a:ea typeface="黑体" panose="02010609060101010101" charset="-122"/>
                <a:cs typeface="Times New Roman" panose="02020603050405020304" pitchFamily="18" charset="0"/>
                <a:sym typeface="+mn-ea"/>
              </a:rPr>
              <a:t>大数据安全韧性</a:t>
            </a:r>
            <a:r>
              <a:rPr lang="zh-CN" altLang="zh-CN" sz="2000" b="1" kern="100">
                <a:solidFill>
                  <a:srgbClr val="7030A0"/>
                </a:solidFill>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zh-CN" altLang="zh-CN" sz="2000" b="1" kern="100">
              <a:solidFill>
                <a:srgbClr val="002060"/>
              </a:solidFill>
              <a:latin typeface="宋体" panose="02010600030101010101" pitchFamily="2" charset="-122"/>
              <a:ea typeface="宋体" panose="02010600030101010101" pitchFamily="2" charset="-122"/>
              <a:cs typeface="Courier New" panose="02070309020205020404" pitchFamily="49" charset="0"/>
            </a:endParaRPr>
          </a:p>
          <a:p>
            <a:pPr indent="713740" algn="just">
              <a:lnSpc>
                <a:spcPct val="150000"/>
              </a:lnSpc>
              <a:spcAft>
                <a:spcPct val="0"/>
              </a:spcAft>
            </a:pPr>
            <a:endParaRPr lang="zh-CN" altLang="zh-CN" sz="2000" b="1" kern="100" smtClean="0">
              <a:solidFill>
                <a:srgbClr val="002060"/>
              </a:solidFill>
              <a:effectLst/>
              <a:latin typeface="宋体" panose="02010600030101010101" pitchFamily="2" charset="-122"/>
              <a:ea typeface="宋体" panose="02010600030101010101" pitchFamily="2" charset="-122"/>
              <a:cs typeface="Courier New" panose="02070309020205020404" pitchFamily="49" charset="0"/>
              <a:sym typeface="+mn-ea"/>
            </a:endParaRPr>
          </a:p>
        </p:txBody>
      </p:sp>
      <p:sp>
        <p:nvSpPr>
          <p:cNvPr id="3" name="矩形 2"/>
          <p:cNvSpPr/>
          <p:nvPr/>
        </p:nvSpPr>
        <p:spPr>
          <a:xfrm>
            <a:off x="334437" y="117369"/>
            <a:ext cx="11305256" cy="553085"/>
          </a:xfrm>
          <a:prstGeom prst="rect">
            <a:avLst/>
          </a:prstGeom>
        </p:spPr>
        <p:txBody>
          <a:bodyPr wrap="square">
            <a:spAutoFit/>
          </a:bodyPr>
          <a:lstStyle/>
          <a:p>
            <a:pPr algn="just">
              <a:lnSpc>
                <a:spcPct val="150000"/>
              </a:lnSpc>
              <a:spcAft>
                <a:spcPct val="0"/>
              </a:spcAft>
            </a:pPr>
            <a:r>
              <a:rPr lang="zh-CN" altLang="zh-CN" sz="2000" b="1" kern="100">
                <a:latin typeface="黑体" panose="02010609060101010101" charset="-122"/>
                <a:ea typeface="黑体" panose="02010609060101010101" charset="-122"/>
                <a:cs typeface="黑体" panose="02010609060101010101" charset="-122"/>
              </a:rPr>
              <a:t>主观题：后疫情时代，如何应对</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信息孤岛</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问题？请根据材料，从</a:t>
            </a:r>
            <a:r>
              <a:rPr lang="zh-CN" altLang="zh-CN" sz="2000" b="1" kern="100">
                <a:solidFill>
                  <a:srgbClr val="FF0000"/>
                </a:solidFill>
                <a:latin typeface="黑体" panose="02010609060101010101" charset="-122"/>
                <a:ea typeface="黑体" panose="02010609060101010101" charset="-122"/>
                <a:cs typeface="黑体" panose="02010609060101010101" charset="-122"/>
              </a:rPr>
              <a:t>三个层面</a:t>
            </a:r>
            <a:r>
              <a:rPr lang="zh-CN" altLang="zh-CN" sz="2000" b="1" kern="100">
                <a:latin typeface="黑体" panose="02010609060101010101" charset="-122"/>
                <a:ea typeface="黑体" panose="02010609060101010101" charset="-122"/>
                <a:cs typeface="黑体" panose="02010609060101010101" charset="-122"/>
              </a:rPr>
              <a:t>简要概括。</a:t>
            </a:r>
            <a:endParaRPr lang="zh-CN" altLang="zh-CN" sz="2000" b="1" kern="100">
              <a:effectLst/>
              <a:latin typeface="黑体" panose="02010609060101010101" charset="-122"/>
              <a:ea typeface="黑体" panose="02010609060101010101" charset="-122"/>
              <a:cs typeface="黑体" panose="02010609060101010101" charset="-122"/>
            </a:endParaRPr>
          </a:p>
        </p:txBody>
      </p:sp>
      <p:pic>
        <p:nvPicPr>
          <p:cNvPr id="6" name="图片 5"/>
          <p:cNvPicPr>
            <a:picLocks noChangeAspect="1"/>
          </p:cNvPicPr>
          <p:nvPr/>
        </p:nvPicPr>
        <p:blipFill>
          <a:blip r:embed="rId2"/>
          <a:stretch>
            <a:fillRect/>
          </a:stretch>
        </p:blipFill>
        <p:spPr>
          <a:xfrm>
            <a:off x="8789035" y="4006215"/>
            <a:ext cx="3133725" cy="1943100"/>
          </a:xfrm>
          <a:prstGeom prst="rect">
            <a:avLst/>
          </a:prstGeom>
        </p:spPr>
      </p:pic>
      <p:pic>
        <p:nvPicPr>
          <p:cNvPr id="7" name="图片 6"/>
          <p:cNvPicPr>
            <a:picLocks noChangeAspect="1"/>
          </p:cNvPicPr>
          <p:nvPr/>
        </p:nvPicPr>
        <p:blipFill>
          <a:blip r:embed="rId3"/>
          <a:stretch>
            <a:fillRect/>
          </a:stretch>
        </p:blipFill>
        <p:spPr>
          <a:xfrm>
            <a:off x="8831580" y="1413510"/>
            <a:ext cx="3048000" cy="2019300"/>
          </a:xfrm>
          <a:prstGeom prst="rect">
            <a:avLst/>
          </a:prstGeom>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平行四边形 1"/>
          <p:cNvSpPr/>
          <p:nvPr/>
        </p:nvSpPr>
        <p:spPr>
          <a:xfrm>
            <a:off x="-241498" y="97171"/>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0500" y="981710"/>
            <a:ext cx="8330565" cy="5593080"/>
          </a:xfrm>
          <a:prstGeom prst="rect">
            <a:avLst/>
          </a:prstGeom>
        </p:spPr>
        <p:txBody>
          <a:bodyPr wrap="square">
            <a:spAutoFit/>
          </a:bodyPr>
          <a:lstStyle/>
          <a:p>
            <a:pPr indent="713740" algn="just">
              <a:lnSpc>
                <a:spcPct val="130000"/>
              </a:lnSpc>
              <a:spcAft>
                <a:spcPct val="0"/>
              </a:spcAf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材料四：</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30000"/>
              </a:lnSpc>
              <a:spcAft>
                <a:spcPct val="0"/>
              </a:spcAft>
            </a:pP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sym typeface="+mn-ea"/>
              </a:rPr>
              <a:t>大数据的核心在于多源数据的互联互通，但此次疫情防控中数据分散割裂、聚而不通、通而不用的问题较为明显。数据开放共享不足，</a:t>
            </a:r>
            <a:r>
              <a:rPr lang="zh-CN" altLang="zh-CN" sz="1800" kern="100">
                <a:solidFill>
                  <a:srgbClr val="C00000"/>
                </a:solidFill>
                <a:latin typeface="经典特黑简" panose="02010609010101010101" charset="-122"/>
                <a:ea typeface="经典特黑简" panose="02010609010101010101" charset="-122"/>
                <a:cs typeface="Times New Roman" panose="02020603050405020304" pitchFamily="18" charset="0"/>
                <a:sym typeface="+mn-ea"/>
              </a:rPr>
              <a:t>信息孤岛问题</a:t>
            </a: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sym typeface="+mn-ea"/>
              </a:rPr>
              <a:t>突出。进入后疫情时代，数据多元化、高通量、分散随机等特点进一步凸显。作为一项复杂的系统性工程，大数据技术发展亟须补短板、强韧性。要加快打通多方数据壁垒，提升治理数字化水平。</a:t>
            </a:r>
            <a:r>
              <a:rPr lang="zh-CN" altLang="zh-CN" sz="2000" b="1" kern="100">
                <a:solidFill>
                  <a:srgbClr val="FF0000"/>
                </a:solidFill>
                <a:latin typeface="黑体" panose="02010609060101010101" charset="-122"/>
                <a:ea typeface="黑体" panose="02010609060101010101" charset="-122"/>
                <a:cs typeface="Times New Roman" panose="02020603050405020304" pitchFamily="18" charset="0"/>
                <a:sym typeface="+mn-ea"/>
              </a:rPr>
              <a:t>国家层面</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应给予数据汇聚</a:t>
            </a:r>
            <a:r>
              <a:rPr lang="zh-CN" altLang="zh-CN" sz="2000" b="1" kern="100">
                <a:solidFill>
                  <a:srgbClr val="002060"/>
                </a:solidFill>
                <a:latin typeface="经典特黑简" panose="02010609010101010101" charset="-122"/>
                <a:ea typeface="经典特黑简" panose="02010609010101010101" charset="-122"/>
                <a:cs typeface="Times New Roman" panose="02020603050405020304" pitchFamily="18" charset="0"/>
                <a:sym typeface="+mn-ea"/>
              </a:rPr>
              <a:t>适度授权</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，探索基于区块链技术的数据共享新模式，</a:t>
            </a:r>
            <a:r>
              <a:rPr lang="zh-CN" altLang="zh-CN" sz="2000" b="1" kern="100">
                <a:solidFill>
                  <a:srgbClr val="002060"/>
                </a:solidFill>
                <a:latin typeface="经典特黑简" panose="02010609010101010101" charset="-122"/>
                <a:ea typeface="经典特黑简" panose="02010609010101010101" charset="-122"/>
                <a:cs typeface="Times New Roman" panose="02020603050405020304" pitchFamily="18" charset="0"/>
                <a:sym typeface="+mn-ea"/>
              </a:rPr>
              <a:t>实现</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跨部门、跨平台、多源头</a:t>
            </a:r>
            <a:r>
              <a:rPr lang="zh-CN" altLang="zh-CN" sz="2000" b="1" kern="100">
                <a:solidFill>
                  <a:srgbClr val="002060"/>
                </a:solidFill>
                <a:latin typeface="经典特黑简" panose="02010609010101010101" charset="-122"/>
                <a:ea typeface="经典特黑简" panose="02010609010101010101" charset="-122"/>
                <a:cs typeface="Times New Roman" panose="02020603050405020304" pitchFamily="18" charset="0"/>
                <a:sym typeface="+mn-ea"/>
              </a:rPr>
              <a:t>数据的开放共享</a:t>
            </a:r>
            <a:r>
              <a:rPr lang="zh-CN" altLang="zh-CN" sz="2000" b="1" kern="100">
                <a:solidFill>
                  <a:srgbClr val="002060"/>
                </a:solidFill>
                <a:latin typeface="Times New Roman" panose="02020603050405020304" pitchFamily="18" charset="0"/>
                <a:ea typeface="楷体_GB2312" panose="02010609030101010101" pitchFamily="49" charset="-122"/>
                <a:cs typeface="Times New Roman" panose="02020603050405020304" pitchFamily="18" charset="0"/>
                <a:sym typeface="+mn-ea"/>
              </a:rPr>
              <a:t>。</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结合数字身份标识</a:t>
            </a:r>
            <a:r>
              <a:rPr lang="zh-CN" altLang="zh-CN" sz="2000" b="1" kern="100">
                <a:solidFill>
                  <a:srgbClr val="FF0000"/>
                </a:solidFill>
                <a:latin typeface="黑体" panose="02010609060101010101" charset="-122"/>
                <a:ea typeface="黑体" panose="02010609060101010101" charset="-122"/>
                <a:cs typeface="Times New Roman" panose="02020603050405020304" pitchFamily="18" charset="0"/>
                <a:sym typeface="+mn-ea"/>
              </a:rPr>
              <a:t>技术</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，增强接入数据可信认证，推进国家人口基础数据、法人单位信息数据、空间地理基础数据等后疫情相关数据的</a:t>
            </a:r>
            <a:r>
              <a:rPr lang="zh-CN" altLang="zh-CN" sz="2000" b="1" kern="100">
                <a:solidFill>
                  <a:srgbClr val="0000FF"/>
                </a:solidFill>
                <a:latin typeface="经典特黑简" panose="02010609010101010101" charset="-122"/>
                <a:ea typeface="经典特黑简" panose="02010609010101010101" charset="-122"/>
                <a:cs typeface="Times New Roman" panose="02020603050405020304" pitchFamily="18" charset="0"/>
                <a:sym typeface="+mn-ea"/>
              </a:rPr>
              <a:t>跨部门、跨区域开放共享</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endParaRPr>
          </a:p>
          <a:p>
            <a:pPr indent="711200" algn="just">
              <a:lnSpc>
                <a:spcPct val="130000"/>
              </a:lnSpc>
              <a:spcAft>
                <a:spcPct val="0"/>
              </a:spcAft>
            </a:pPr>
            <a:r>
              <a:rPr lang="zh-CN" altLang="zh-CN" sz="2000" b="1" kern="100">
                <a:solidFill>
                  <a:srgbClr val="7030A0"/>
                </a:solidFill>
                <a:latin typeface="经典特黑简" panose="02010609010101010101" charset="-122"/>
                <a:ea typeface="经典特黑简" panose="02010609010101010101" charset="-122"/>
                <a:cs typeface="Times New Roman" panose="02020603050405020304" pitchFamily="18" charset="0"/>
                <a:sym typeface="+mn-ea"/>
              </a:rPr>
              <a:t>加快厘清数据权责边界，落实大数据监管监督</a:t>
            </a:r>
            <a:r>
              <a:rPr lang="zh-CN" altLang="zh-CN" sz="2000" b="1" kern="100">
                <a:solidFill>
                  <a:srgbClr val="7030A0"/>
                </a:solidFill>
                <a:latin typeface="Times New Roman" panose="02020603050405020304" pitchFamily="18" charset="0"/>
                <a:ea typeface="楷体_GB2312" panose="02010609030101010101" pitchFamily="49" charset="-122"/>
                <a:cs typeface="Times New Roman" panose="02020603050405020304" pitchFamily="18" charset="0"/>
                <a:sym typeface="+mn-ea"/>
              </a:rPr>
              <a:t>。明确大数据存储、使用、传输、发布的权责关系，</a:t>
            </a:r>
            <a:r>
              <a:rPr lang="zh-CN" altLang="zh-CN" sz="2000" b="1" kern="100">
                <a:solidFill>
                  <a:srgbClr val="7030A0"/>
                </a:solidFill>
                <a:latin typeface="经典特黑简" panose="02010609010101010101" charset="-122"/>
                <a:ea typeface="经典特黑简" panose="02010609010101010101" charset="-122"/>
                <a:cs typeface="Times New Roman" panose="02020603050405020304" pitchFamily="18" charset="0"/>
                <a:sym typeface="+mn-ea"/>
              </a:rPr>
              <a:t>提升大数据安全管理水平</a:t>
            </a:r>
            <a:r>
              <a:rPr lang="zh-CN" altLang="zh-CN" sz="2000" b="1" kern="100">
                <a:solidFill>
                  <a:srgbClr val="7030A0"/>
                </a:solidFill>
                <a:latin typeface="Times New Roman" panose="02020603050405020304" pitchFamily="18" charset="0"/>
                <a:ea typeface="楷体_GB2312" panose="02010609030101010101" pitchFamily="49" charset="-122"/>
                <a:cs typeface="Times New Roman" panose="02020603050405020304" pitchFamily="18" charset="0"/>
                <a:sym typeface="+mn-ea"/>
              </a:rPr>
              <a:t>，筑牢后疫情时代</a:t>
            </a:r>
            <a:r>
              <a:rPr lang="zh-CN" altLang="zh-CN" sz="2000" b="1" kern="100">
                <a:solidFill>
                  <a:srgbClr val="FF0000"/>
                </a:solidFill>
                <a:latin typeface="黑体" panose="02010609060101010101" charset="-122"/>
                <a:ea typeface="黑体" panose="02010609060101010101" charset="-122"/>
                <a:cs typeface="Times New Roman" panose="02020603050405020304" pitchFamily="18" charset="0"/>
                <a:sym typeface="+mn-ea"/>
              </a:rPr>
              <a:t>大数据安全韧性</a:t>
            </a:r>
            <a:r>
              <a:rPr lang="zh-CN" altLang="zh-CN" sz="2000" b="1" kern="100">
                <a:solidFill>
                  <a:srgbClr val="7030A0"/>
                </a:solidFill>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zh-CN" altLang="zh-CN" sz="2000" b="1" kern="100">
              <a:solidFill>
                <a:srgbClr val="002060"/>
              </a:solidFill>
              <a:latin typeface="宋体" panose="02010600030101010101" pitchFamily="2" charset="-122"/>
              <a:ea typeface="宋体" panose="02010600030101010101" pitchFamily="2" charset="-122"/>
              <a:cs typeface="Courier New" panose="02070309020205020404" pitchFamily="49" charset="0"/>
            </a:endParaRPr>
          </a:p>
          <a:p>
            <a:pPr indent="713740" algn="just">
              <a:lnSpc>
                <a:spcPct val="150000"/>
              </a:lnSpc>
              <a:spcAft>
                <a:spcPct val="0"/>
              </a:spcAft>
            </a:pPr>
            <a:endParaRPr lang="zh-CN" altLang="zh-CN" sz="2000" b="1" kern="100" smtClean="0">
              <a:solidFill>
                <a:srgbClr val="002060"/>
              </a:solidFill>
              <a:effectLst/>
              <a:latin typeface="宋体" panose="02010600030101010101" pitchFamily="2" charset="-122"/>
              <a:ea typeface="宋体" panose="02010600030101010101" pitchFamily="2" charset="-122"/>
              <a:cs typeface="Courier New" panose="02070309020205020404" pitchFamily="49" charset="0"/>
              <a:sym typeface="+mn-ea"/>
            </a:endParaRPr>
          </a:p>
        </p:txBody>
      </p:sp>
      <p:sp>
        <p:nvSpPr>
          <p:cNvPr id="3" name="矩形 2"/>
          <p:cNvSpPr/>
          <p:nvPr/>
        </p:nvSpPr>
        <p:spPr>
          <a:xfrm>
            <a:off x="334437" y="117369"/>
            <a:ext cx="11305256" cy="553085"/>
          </a:xfrm>
          <a:prstGeom prst="rect">
            <a:avLst/>
          </a:prstGeom>
        </p:spPr>
        <p:txBody>
          <a:bodyPr wrap="square">
            <a:spAutoFit/>
          </a:bodyPr>
          <a:lstStyle/>
          <a:p>
            <a:pPr algn="just">
              <a:lnSpc>
                <a:spcPct val="150000"/>
              </a:lnSpc>
              <a:spcAft>
                <a:spcPct val="0"/>
              </a:spcAft>
            </a:pPr>
            <a:r>
              <a:rPr lang="zh-CN" altLang="zh-CN" sz="2000" b="1" kern="100">
                <a:latin typeface="黑体" panose="02010609060101010101" charset="-122"/>
                <a:ea typeface="黑体" panose="02010609060101010101" charset="-122"/>
                <a:cs typeface="黑体" panose="02010609060101010101" charset="-122"/>
              </a:rPr>
              <a:t>主观题：后疫情时代，</a:t>
            </a:r>
            <a:r>
              <a:rPr lang="zh-CN" altLang="zh-CN" sz="2000" b="1" kern="100">
                <a:solidFill>
                  <a:srgbClr val="FF0000"/>
                </a:solidFill>
                <a:latin typeface="黑体" panose="02010609060101010101" charset="-122"/>
                <a:ea typeface="黑体" panose="02010609060101010101" charset="-122"/>
                <a:cs typeface="黑体" panose="02010609060101010101" charset="-122"/>
              </a:rPr>
              <a:t>如何应对</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信息孤岛</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问题？请根据材料，从</a:t>
            </a:r>
            <a:r>
              <a:rPr lang="zh-CN" altLang="zh-CN" sz="2000" b="1" kern="100">
                <a:solidFill>
                  <a:srgbClr val="FF0000"/>
                </a:solidFill>
                <a:latin typeface="黑体" panose="02010609060101010101" charset="-122"/>
                <a:ea typeface="黑体" panose="02010609060101010101" charset="-122"/>
                <a:cs typeface="黑体" panose="02010609060101010101" charset="-122"/>
              </a:rPr>
              <a:t>三个层面</a:t>
            </a:r>
            <a:r>
              <a:rPr lang="zh-CN" altLang="zh-CN" sz="2000" b="1" kern="100">
                <a:latin typeface="黑体" panose="02010609060101010101" charset="-122"/>
                <a:ea typeface="黑体" panose="02010609060101010101" charset="-122"/>
                <a:cs typeface="黑体" panose="02010609060101010101" charset="-122"/>
              </a:rPr>
              <a:t>简要概括。</a:t>
            </a:r>
            <a:endParaRPr lang="zh-CN" altLang="zh-CN" sz="2000" b="1" kern="100">
              <a:effectLst/>
              <a:latin typeface="黑体" panose="02010609060101010101" charset="-122"/>
              <a:ea typeface="黑体" panose="02010609060101010101" charset="-122"/>
              <a:cs typeface="黑体" panose="02010609060101010101" charset="-122"/>
            </a:endParaRPr>
          </a:p>
        </p:txBody>
      </p:sp>
      <p:pic>
        <p:nvPicPr>
          <p:cNvPr id="6" name="图片 5"/>
          <p:cNvPicPr>
            <a:picLocks noChangeAspect="1"/>
          </p:cNvPicPr>
          <p:nvPr/>
        </p:nvPicPr>
        <p:blipFill>
          <a:blip r:embed="rId2"/>
          <a:stretch>
            <a:fillRect/>
          </a:stretch>
        </p:blipFill>
        <p:spPr>
          <a:xfrm>
            <a:off x="8789035" y="4006215"/>
            <a:ext cx="3133725" cy="1943100"/>
          </a:xfrm>
          <a:prstGeom prst="rect">
            <a:avLst/>
          </a:prstGeom>
        </p:spPr>
      </p:pic>
      <p:pic>
        <p:nvPicPr>
          <p:cNvPr id="7" name="图片 6"/>
          <p:cNvPicPr>
            <a:picLocks noChangeAspect="1"/>
          </p:cNvPicPr>
          <p:nvPr/>
        </p:nvPicPr>
        <p:blipFill>
          <a:blip r:embed="rId3"/>
          <a:stretch>
            <a:fillRect/>
          </a:stretch>
        </p:blipFill>
        <p:spPr>
          <a:xfrm>
            <a:off x="8831580" y="1413510"/>
            <a:ext cx="3048000" cy="2019300"/>
          </a:xfrm>
          <a:prstGeom prst="rect">
            <a:avLst/>
          </a:prstGeom>
        </p:spPr>
      </p:pic>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262255" y="693420"/>
            <a:ext cx="5701665" cy="1753235"/>
          </a:xfrm>
          <a:prstGeom prst="rect">
            <a:avLst/>
          </a:prstGeom>
        </p:spPr>
        <p:txBody>
          <a:bodyPr wrap="square">
            <a:spAutoFit/>
          </a:bodyPr>
          <a:lstStyle/>
          <a:p>
            <a:pPr algn="ctr">
              <a:lnSpc>
                <a:spcPct val="150000"/>
              </a:lnSpc>
              <a:spcAft>
                <a:spcPct val="0"/>
              </a:spcAft>
            </a:pP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主观题</a:t>
            </a:r>
            <a:endPar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后疫情时代，如何应对</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信息孤岛</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问题？</a:t>
            </a:r>
            <a:endPar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pP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请根据材料，从三个层面简要概括。</a:t>
            </a:r>
            <a:endParaRPr lang="zh-CN" altLang="zh-CN"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4" name="矩形 3"/>
          <p:cNvSpPr/>
          <p:nvPr/>
        </p:nvSpPr>
        <p:spPr>
          <a:xfrm>
            <a:off x="6022975" y="693420"/>
            <a:ext cx="5834380" cy="3969385"/>
          </a:xfrm>
          <a:prstGeom prst="rect">
            <a:avLst/>
          </a:prstGeom>
        </p:spPr>
        <p:txBody>
          <a:bodyPr wrap="square">
            <a:spAutoFit/>
          </a:bodyPr>
          <a:lstStyle/>
          <a:p>
            <a:pPr algn="ctr">
              <a:lnSpc>
                <a:spcPct val="150000"/>
              </a:lnSpc>
              <a:spcAft>
                <a:spcPct val="0"/>
              </a:spcAft>
            </a:pPr>
            <a:r>
              <a:rPr lang="zh-CN" altLang="zh-CN" kern="100">
                <a:solidFill>
                  <a:srgbClr val="0000FF"/>
                </a:solidFill>
                <a:latin typeface="宋体" panose="02010600030101010101" pitchFamily="2" charset="-122"/>
                <a:ea typeface="微软雅黑" panose="020b0503020204020204" pitchFamily="34" charset="-122"/>
                <a:cs typeface="Courier New" panose="02070309020205020404" pitchFamily="49" charset="0"/>
              </a:rPr>
              <a:t>答案</a:t>
            </a:r>
            <a:r>
              <a:rPr lang="zh-CN" altLang="zh-CN" kern="100">
                <a:latin typeface="宋体" panose="02010600030101010101" pitchFamily="2" charset="-122"/>
                <a:ea typeface="方正中等线简体" panose="03000509000000000000" pitchFamily="65" charset="-122"/>
                <a:cs typeface="Courier New" panose="02070309020205020404" pitchFamily="49" charset="0"/>
              </a:rPr>
              <a:t>　</a:t>
            </a:r>
            <a:endParaRPr lang="zh-CN" altLang="zh-CN" kern="100">
              <a:latin typeface="宋体" panose="02010600030101010101" pitchFamily="2" charset="-122"/>
              <a:ea typeface="方正中等线简体" panose="03000509000000000000" pitchFamily="65" charset="-122"/>
              <a:cs typeface="Courier New" panose="02070309020205020404" pitchFamily="49" charset="0"/>
            </a:endParaRPr>
          </a:p>
          <a:p>
            <a:pPr algn="just">
              <a:lnSpc>
                <a:spcPct val="150000"/>
              </a:lnSpc>
              <a:spcAft>
                <a:spcPct val="0"/>
              </a:spcAft>
            </a:pPr>
            <a:r>
              <a:rPr lang="zh-CN" altLang="zh-CN" kern="100">
                <a:solidFill>
                  <a:srgbClr val="C00000"/>
                </a:solidFill>
                <a:latin typeface="宋体" panose="02010600030101010101" pitchFamily="2" charset="-122"/>
                <a:cs typeface="Courier New" panose="02070309020205020404" pitchFamily="49" charset="0"/>
              </a:rPr>
              <a:t>国家层面：加强统筹，适度授权，促进数据共享。</a:t>
            </a:r>
            <a:endParaRPr lang="zh-CN" altLang="zh-CN" kern="100">
              <a:solidFill>
                <a:srgbClr val="C00000"/>
              </a:solidFill>
              <a:latin typeface="宋体" panose="02010600030101010101" pitchFamily="2" charset="-122"/>
              <a:cs typeface="Courier New" panose="02070309020205020404" pitchFamily="49" charset="0"/>
            </a:endParaRPr>
          </a:p>
          <a:p>
            <a:pPr algn="just">
              <a:lnSpc>
                <a:spcPct val="150000"/>
              </a:lnSpc>
              <a:spcAft>
                <a:spcPct val="0"/>
              </a:spcAft>
            </a:pPr>
            <a:r>
              <a:rPr lang="zh-CN" altLang="zh-CN" kern="100">
                <a:solidFill>
                  <a:srgbClr val="C00000"/>
                </a:solidFill>
                <a:latin typeface="宋体" panose="02010600030101010101" pitchFamily="2" charset="-122"/>
                <a:cs typeface="Courier New" panose="02070309020205020404" pitchFamily="49" charset="0"/>
              </a:rPr>
              <a:t>技术层面：加强技术探索和创新，推进数据开发、利用和共享。</a:t>
            </a:r>
            <a:endParaRPr lang="zh-CN" altLang="zh-CN" kern="100">
              <a:solidFill>
                <a:srgbClr val="C00000"/>
              </a:solidFill>
              <a:latin typeface="宋体" panose="02010600030101010101" pitchFamily="2" charset="-122"/>
              <a:cs typeface="Courier New" panose="02070309020205020404" pitchFamily="49" charset="0"/>
            </a:endParaRPr>
          </a:p>
          <a:p>
            <a:pPr algn="just">
              <a:lnSpc>
                <a:spcPct val="150000"/>
              </a:lnSpc>
              <a:spcAft>
                <a:spcPct val="0"/>
              </a:spcAft>
            </a:pPr>
            <a:r>
              <a:rPr lang="zh-CN" altLang="zh-CN" kern="100">
                <a:solidFill>
                  <a:srgbClr val="C00000"/>
                </a:solidFill>
                <a:latin typeface="宋体" panose="02010600030101010101" pitchFamily="2" charset="-122"/>
                <a:cs typeface="Courier New" panose="02070309020205020404" pitchFamily="49" charset="0"/>
              </a:rPr>
              <a:t>信息安全层面：厘清权责边界，落实监督，保护个人隐私，提升大数据安全管理水平。</a:t>
            </a:r>
            <a:endParaRPr lang="zh-CN" altLang="zh-CN" kern="100">
              <a:solidFill>
                <a:srgbClr val="C00000"/>
              </a:solidFill>
              <a:effectLst/>
              <a:latin typeface="宋体" panose="02010600030101010101" pitchFamily="2" charset="-122"/>
              <a:ea typeface="宋体" panose="02010600030101010101" pitchFamily="2" charset="-122"/>
              <a:cs typeface="Courier New" panose="02070309020205020404" pitchFamily="49" charset="0"/>
            </a:endParaRPr>
          </a:p>
        </p:txBody>
      </p:sp>
      <p:sp>
        <p:nvSpPr>
          <p:cNvPr id="2" name="平行四边形 1"/>
          <p:cNvSpPr/>
          <p:nvPr/>
        </p:nvSpPr>
        <p:spPr>
          <a:xfrm>
            <a:off x="-241498" y="97171"/>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stretch>
            <a:fillRect/>
          </a:stretch>
        </p:blipFill>
        <p:spPr>
          <a:xfrm>
            <a:off x="406400" y="3286125"/>
            <a:ext cx="5196205" cy="29394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blinds(horizontal)">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4" name="直接连接符 13"/>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7" name="平行四边形 16"/>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选准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选项    认真</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比对</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矩形 8"/>
          <p:cNvSpPr/>
          <p:nvPr/>
        </p:nvSpPr>
        <p:spPr>
          <a:xfrm>
            <a:off x="406400" y="845820"/>
            <a:ext cx="8302625" cy="6022975"/>
          </a:xfrm>
          <a:prstGeom prst="rect">
            <a:avLst/>
          </a:prstGeom>
        </p:spPr>
        <p:txBody>
          <a:bodyPr wrap="square" lIns="121898" tIns="60948" rIns="121898" bIns="60948">
            <a:spAutoFit/>
          </a:bodyPr>
          <a:lstStyle/>
          <a:p>
            <a:pPr indent="713740" algn="l">
              <a:lnSpc>
                <a:spcPct val="170000"/>
              </a:lnSpc>
              <a:spcAft>
                <a:spcPct val="0"/>
              </a:spcAft>
            </a:pPr>
            <a:r>
              <a:rPr lang="zh-CN" altLang="zh-CN" b="1" kern="100">
                <a:solidFill>
                  <a:srgbClr val="FF0000"/>
                </a:solidFill>
                <a:latin typeface="黑体" panose="02010609060101010101" charset="-122"/>
                <a:ea typeface="黑体" panose="02010609060101010101" charset="-122"/>
                <a:cs typeface="黑体" panose="02010609060101010101" charset="-122"/>
              </a:rPr>
              <a:t>一、理解分析类</a:t>
            </a:r>
            <a:r>
              <a:rPr lang="zh-CN" altLang="zh-CN" b="1" kern="100">
                <a:solidFill>
                  <a:srgbClr val="0070C0"/>
                </a:solidFill>
                <a:latin typeface="黑体" panose="02010609060101010101" charset="-122"/>
                <a:ea typeface="黑体" panose="02010609060101010101" charset="-122"/>
                <a:cs typeface="黑体" panose="02010609060101010101" charset="-122"/>
              </a:rPr>
              <a:t>选择题</a:t>
            </a:r>
            <a:r>
              <a:rPr lang="en-US" altLang="zh-CN" b="1" kern="100">
                <a:solidFill>
                  <a:srgbClr val="0070C0"/>
                </a:solidFill>
                <a:latin typeface="黑体" panose="02010609060101010101" charset="-122"/>
                <a:ea typeface="黑体" panose="02010609060101010101" charset="-122"/>
                <a:cs typeface="黑体" panose="02010609060101010101" charset="-122"/>
              </a:rPr>
              <a:t>——</a:t>
            </a:r>
            <a:r>
              <a:rPr lang="zh-CN" altLang="zh-CN" b="1" kern="100">
                <a:solidFill>
                  <a:srgbClr val="0070C0"/>
                </a:solidFill>
                <a:latin typeface="黑体" panose="02010609060101010101" charset="-122"/>
                <a:ea typeface="黑体" panose="02010609060101010101" charset="-122"/>
                <a:cs typeface="黑体" panose="02010609060101010101" charset="-122"/>
              </a:rPr>
              <a:t>理解性比对</a:t>
            </a:r>
            <a:endParaRPr lang="zh-CN" altLang="zh-CN" b="1" kern="100">
              <a:solidFill>
                <a:srgbClr val="0070C0"/>
              </a:solidFill>
              <a:latin typeface="黑体" panose="02010609060101010101" charset="-122"/>
              <a:ea typeface="黑体" panose="02010609060101010101" charset="-122"/>
              <a:cs typeface="黑体" panose="02010609060101010101" charset="-122"/>
            </a:endParaRPr>
          </a:p>
          <a:p>
            <a:pPr indent="713740" algn="ctr">
              <a:lnSpc>
                <a:spcPct val="170000"/>
              </a:lnSpc>
              <a:spcAft>
                <a:spcPct val="0"/>
              </a:spcAft>
            </a:pPr>
            <a:r>
              <a:rPr lang="zh-CN" altLang="zh-CN" b="1" kern="100" spc="-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非连续性文本第一道选择题</a:t>
            </a:r>
            <a:endParaRPr lang="zh-CN" altLang="zh-CN" b="1" kern="100">
              <a:solidFill>
                <a:srgbClr val="0000FF"/>
              </a:solidFill>
              <a:latin typeface="黑体" panose="02010609060101010101" charset="-122"/>
              <a:ea typeface="黑体" panose="02010609060101010101" charset="-122"/>
              <a:cs typeface="黑体" panose="02010609060101010101" charset="-122"/>
            </a:endParaRPr>
          </a:p>
          <a:p>
            <a:pPr indent="713740" algn="l">
              <a:lnSpc>
                <a:spcPct val="170000"/>
              </a:lnSpc>
              <a:spcAft>
                <a:spcPct val="0"/>
              </a:spcAft>
            </a:pP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sym typeface="+mn-ea"/>
              </a:rPr>
              <a:t> </a:t>
            </a:r>
            <a:r>
              <a:rPr lang="en-US" altLang="zh-CN" b="1" kern="100">
                <a:latin typeface="黑体" panose="02010609060101010101" charset="-122"/>
                <a:ea typeface="黑体" panose="02010609060101010101" charset="-122"/>
                <a:cs typeface="黑体" panose="02010609060101010101" charset="-122"/>
                <a:sym typeface="+mn-ea"/>
              </a:rPr>
              <a:t>   </a:t>
            </a:r>
            <a:r>
              <a:rPr lang="en-US" altLang="zh-CN" b="1"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1.</a:t>
            </a:r>
            <a:r>
              <a:rPr lang="zh-CN" altLang="zh-CN" b="1"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文字材料信息比对</a:t>
            </a:r>
            <a:endParaRPr lang="zh-CN" altLang="zh-CN" b="1"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indent="713740" algn="l">
              <a:lnSpc>
                <a:spcPct val="170000"/>
              </a:lnSpc>
              <a:spcAft>
                <a:spcPct val="0"/>
              </a:spcAft>
            </a:pPr>
            <a:r>
              <a:rPr lang="en-US" altLang="zh-CN" b="1"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    2.</a:t>
            </a:r>
            <a:r>
              <a:rPr lang="zh-CN" altLang="zh-CN" b="1"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图表材料信息比对</a:t>
            </a:r>
            <a:endParaRPr lang="zh-CN" altLang="zh-CN" b="1" kern="10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a:p>
            <a:pPr indent="713740" algn="l">
              <a:lnSpc>
                <a:spcPct val="170000"/>
              </a:lnSpc>
              <a:spcAft>
                <a:spcPct val="0"/>
              </a:spcAft>
            </a:pPr>
            <a:r>
              <a:rPr lang="zh-CN" altLang="zh-CN" b="1" kern="100" spc="-100">
                <a:solidFill>
                  <a:srgbClr val="FF0000"/>
                </a:solidFill>
                <a:latin typeface="黑体" panose="02010609060101010101" charset="-122"/>
                <a:ea typeface="黑体" panose="02010609060101010101" charset="-122"/>
                <a:cs typeface="黑体" panose="02010609060101010101" charset="-122"/>
                <a:sym typeface="+mn-ea"/>
              </a:rPr>
              <a:t>二、概括分析</a:t>
            </a:r>
            <a:r>
              <a:rPr lang="zh-CN" altLang="zh-CN" b="1" kern="100" spc="-100">
                <a:solidFill>
                  <a:srgbClr val="0070C0"/>
                </a:solidFill>
                <a:latin typeface="黑体" panose="02010609060101010101" charset="-122"/>
                <a:ea typeface="黑体" panose="02010609060101010101" charset="-122"/>
                <a:cs typeface="黑体" panose="02010609060101010101" charset="-122"/>
                <a:sym typeface="+mn-ea"/>
              </a:rPr>
              <a:t>类选择题</a:t>
            </a:r>
            <a:r>
              <a:rPr lang="en-US" altLang="zh-CN" b="1" kern="100" spc="-100">
                <a:solidFill>
                  <a:srgbClr val="0070C0"/>
                </a:solidFill>
                <a:latin typeface="黑体" panose="02010609060101010101" charset="-122"/>
                <a:ea typeface="黑体" panose="02010609060101010101" charset="-122"/>
                <a:cs typeface="黑体" panose="02010609060101010101" charset="-122"/>
                <a:sym typeface="+mn-ea"/>
              </a:rPr>
              <a:t>——</a:t>
            </a:r>
            <a:r>
              <a:rPr lang="zh-CN" altLang="zh-CN" b="1" kern="100" spc="-100">
                <a:solidFill>
                  <a:srgbClr val="0070C0"/>
                </a:solidFill>
                <a:latin typeface="黑体" panose="02010609060101010101" charset="-122"/>
                <a:ea typeface="黑体" panose="02010609060101010101" charset="-122"/>
                <a:cs typeface="黑体" panose="02010609060101010101" charset="-122"/>
                <a:sym typeface="+mn-ea"/>
              </a:rPr>
              <a:t>理解性比对，准确概括、分析</a:t>
            </a:r>
            <a:endParaRPr lang="zh-CN" altLang="zh-CN" b="1" kern="100" spc="-100">
              <a:solidFill>
                <a:srgbClr val="0070C0"/>
              </a:solidFill>
              <a:latin typeface="黑体" panose="02010609060101010101" charset="-122"/>
              <a:ea typeface="黑体" panose="02010609060101010101" charset="-122"/>
              <a:cs typeface="黑体" panose="02010609060101010101" charset="-122"/>
              <a:sym typeface="+mn-ea"/>
            </a:endParaRPr>
          </a:p>
          <a:p>
            <a:pPr indent="713740" algn="ctr">
              <a:lnSpc>
                <a:spcPct val="170000"/>
              </a:lnSpc>
              <a:spcAft>
                <a:spcPct val="0"/>
              </a:spcAft>
            </a:pPr>
            <a:r>
              <a:rPr lang="zh-CN" altLang="zh-CN" b="1" kern="100" spc="-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非连续性文本第二道选择题</a:t>
            </a:r>
            <a:endParaRPr lang="zh-CN" altLang="zh-CN" b="1" kern="100" spc="-100">
              <a:latin typeface="黑体" panose="02010609060101010101" charset="-122"/>
              <a:ea typeface="黑体" panose="02010609060101010101" charset="-122"/>
              <a:cs typeface="黑体" panose="02010609060101010101" charset="-122"/>
            </a:endParaRPr>
          </a:p>
          <a:p>
            <a:pPr indent="713740" algn="l">
              <a:lnSpc>
                <a:spcPct val="170000"/>
              </a:lnSpc>
              <a:spcAft>
                <a:spcPct val="0"/>
              </a:spcAft>
            </a:pPr>
            <a:endParaRPr lang="zh-CN" altLang="zh-CN" kern="100">
              <a:solidFill>
                <a:srgbClr val="C00000"/>
              </a:solidFill>
              <a:latin typeface="黑体" panose="02010609060101010101" charset="-122"/>
              <a:ea typeface="黑体" panose="02010609060101010101" charset="-122"/>
              <a:cs typeface="黑体" panose="02010609060101010101" charset="-122"/>
            </a:endParaRPr>
          </a:p>
          <a:p>
            <a:pPr indent="713740" algn="just">
              <a:lnSpc>
                <a:spcPct val="170000"/>
              </a:lnSpc>
              <a:spcAft>
                <a:spcPct val="0"/>
              </a:spcAft>
            </a:pP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indent="713740" algn="just">
              <a:lnSpc>
                <a:spcPct val="170000"/>
              </a:lnSpc>
              <a:spcAft>
                <a:spcPct val="0"/>
              </a:spcAft>
            </a:pP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endParaRPr lang="zh-CN" altLang="zh-CN" sz="2000"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3"/>
          <a:stretch>
            <a:fillRect/>
          </a:stretch>
        </p:blipFill>
        <p:spPr>
          <a:xfrm>
            <a:off x="9191625" y="3501390"/>
            <a:ext cx="2505075" cy="2486025"/>
          </a:xfrm>
          <a:prstGeom prst="rect">
            <a:avLst/>
          </a:prstGeom>
        </p:spPr>
      </p:pic>
      <p:pic>
        <p:nvPicPr>
          <p:cNvPr id="3" name="图片 2"/>
          <p:cNvPicPr>
            <a:picLocks noChangeAspect="1"/>
          </p:cNvPicPr>
          <p:nvPr/>
        </p:nvPicPr>
        <p:blipFill>
          <a:blip r:embed="rId4"/>
          <a:stretch>
            <a:fillRect/>
          </a:stretch>
        </p:blipFill>
        <p:spPr>
          <a:xfrm>
            <a:off x="9229090" y="900430"/>
            <a:ext cx="2429510" cy="2377440"/>
          </a:xfrm>
          <a:prstGeom prst="rect">
            <a:avLst/>
          </a:prstGeom>
        </p:spPr>
      </p:pic>
      <p:pic>
        <p:nvPicPr>
          <p:cNvPr id="20" name="New picture"/>
          <p:cNvPicPr/>
          <p:nvPr/>
        </p:nvPicPr>
        <p:blipFill>
          <a:blip r:embed="rId5"/>
          <a:stretch>
            <a:fillRect/>
          </a:stretch>
        </p:blipFill>
        <p:spPr>
          <a:xfrm>
            <a:off x="10858500" y="12280900"/>
            <a:ext cx="330200" cy="241300"/>
          </a:xfrm>
          <a:prstGeom prst="cube">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4" name="直接连接符 13"/>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7" name="平行四边形 16"/>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选准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选项    认真</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比对</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矩形 8"/>
          <p:cNvSpPr/>
          <p:nvPr/>
        </p:nvSpPr>
        <p:spPr>
          <a:xfrm>
            <a:off x="406400" y="549275"/>
            <a:ext cx="8302625" cy="6845300"/>
          </a:xfrm>
          <a:prstGeom prst="rect">
            <a:avLst/>
          </a:prstGeom>
        </p:spPr>
        <p:txBody>
          <a:bodyPr wrap="square" lIns="121898" tIns="60948" rIns="121898" bIns="60948">
            <a:spAutoFit/>
          </a:bodyPr>
          <a:lstStyle/>
          <a:p>
            <a:pPr indent="713740" algn="ctr">
              <a:lnSpc>
                <a:spcPct val="150000"/>
              </a:lnSpc>
              <a:spcAft>
                <a:spcPct val="0"/>
              </a:spcAft>
            </a:pPr>
            <a:r>
              <a:rPr lang="zh-CN" altLang="zh-CN" sz="2600" b="1" kern="100">
                <a:solidFill>
                  <a:srgbClr val="FF0000"/>
                </a:solidFill>
                <a:latin typeface="黑体" panose="02010609060101010101" charset="-122"/>
                <a:ea typeface="黑体" panose="02010609060101010101" charset="-122"/>
                <a:cs typeface="黑体" panose="02010609060101010101" charset="-122"/>
              </a:rPr>
              <a:t>理解分析类</a:t>
            </a:r>
            <a:r>
              <a:rPr lang="zh-CN" altLang="zh-CN" sz="2600" b="1" kern="100">
                <a:solidFill>
                  <a:srgbClr val="0070C0"/>
                </a:solidFill>
                <a:latin typeface="黑体" panose="02010609060101010101" charset="-122"/>
                <a:ea typeface="黑体" panose="02010609060101010101" charset="-122"/>
                <a:cs typeface="黑体" panose="02010609060101010101" charset="-122"/>
              </a:rPr>
              <a:t>选择题</a:t>
            </a:r>
            <a:r>
              <a:rPr lang="en-US" altLang="zh-CN" sz="2600" b="1" kern="100">
                <a:solidFill>
                  <a:srgbClr val="0070C0"/>
                </a:solidFill>
                <a:latin typeface="黑体" panose="02010609060101010101" charset="-122"/>
                <a:ea typeface="黑体" panose="02010609060101010101" charset="-122"/>
                <a:cs typeface="黑体" panose="02010609060101010101" charset="-122"/>
              </a:rPr>
              <a:t>——</a:t>
            </a:r>
            <a:r>
              <a:rPr lang="zh-CN" altLang="zh-CN" sz="2600" b="1" kern="100">
                <a:solidFill>
                  <a:srgbClr val="0070C0"/>
                </a:solidFill>
                <a:latin typeface="黑体" panose="02010609060101010101" charset="-122"/>
                <a:ea typeface="黑体" panose="02010609060101010101" charset="-122"/>
                <a:cs typeface="黑体" panose="02010609060101010101" charset="-122"/>
              </a:rPr>
              <a:t>理解性比对</a:t>
            </a:r>
            <a:endParaRPr lang="zh-CN" altLang="zh-CN" sz="2600" b="1" kern="100">
              <a:solidFill>
                <a:srgbClr val="0070C0"/>
              </a:solidFill>
              <a:latin typeface="黑体" panose="02010609060101010101" charset="-122"/>
              <a:ea typeface="黑体" panose="02010609060101010101" charset="-122"/>
              <a:cs typeface="黑体" panose="02010609060101010101" charset="-122"/>
            </a:endParaRPr>
          </a:p>
          <a:p>
            <a:pPr indent="713740" algn="ctr">
              <a:lnSpc>
                <a:spcPct val="150000"/>
              </a:lnSpc>
              <a:spcAft>
                <a:spcPct val="0"/>
              </a:spcAft>
            </a:pPr>
            <a:r>
              <a:rPr lang="zh-CN" altLang="zh-CN" sz="2000" b="1" kern="100" spc="-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非连续性文本第一道选择题</a:t>
            </a:r>
            <a:endParaRPr lang="zh-CN" altLang="zh-CN" sz="2000" b="1" kern="100">
              <a:solidFill>
                <a:srgbClr val="0000FF"/>
              </a:solidFill>
              <a:latin typeface="黑体" panose="02010609060101010101" charset="-122"/>
              <a:ea typeface="黑体" panose="02010609060101010101" charset="-122"/>
              <a:cs typeface="黑体" panose="02010609060101010101" charset="-122"/>
            </a:endParaRPr>
          </a:p>
          <a:p>
            <a:pPr indent="713740" algn="just">
              <a:lnSpc>
                <a:spcPct val="140000"/>
              </a:lnSpc>
              <a:spcAft>
                <a:spcPct val="0"/>
              </a:spcAf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sym typeface="+mn-ea"/>
              </a:rPr>
              <a:t>1.</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文字材料信息比对</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第一步：读选项，切分层次，标出关键。</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实用类文本选择题文字大都很多，表述很长，应先把选项切分出若干小层次</a:t>
            </a:r>
            <a:r>
              <a:rPr lang="en-US" altLang="zh-CN" sz="2000" kern="100">
                <a:latin typeface="Times New Roman" panose="02020603050405020304" pitchFamily="18" charset="0"/>
                <a:ea typeface="方正中等线简体" panose="03000509000000000000" pitchFamily="65" charset="-122"/>
                <a:cs typeface="Courier New" panose="02070309020205020404" pitchFamily="49" charset="0"/>
                <a:sym typeface="+mn-ea"/>
              </a:rPr>
              <a:t>(</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一般以逗号为一个单位</a:t>
            </a:r>
            <a:r>
              <a:rPr lang="en-US" altLang="zh-CN" sz="2000" kern="100">
                <a:latin typeface="Times New Roman" panose="02020603050405020304" pitchFamily="18" charset="0"/>
                <a:ea typeface="方正中等线简体" panose="03000509000000000000" pitchFamily="65" charset="-122"/>
                <a:cs typeface="Courier New" panose="02070309020205020404" pitchFamily="49" charset="0"/>
                <a:sym typeface="+mn-ea"/>
              </a:rPr>
              <a:t>)</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，再将各小层的主干词或重要的修饰语、限制词标出。</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第二步：回到原文，找到对应区域。</a:t>
            </a:r>
            <a:endParaRPr lang="zh-CN" altLang="zh-CN" sz="2000" b="1" kern="100">
              <a:solidFill>
                <a:srgbClr val="C00000"/>
              </a:solidFill>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40000"/>
              </a:lnSpc>
              <a:spcAft>
                <a:spcPct val="0"/>
              </a:spcAft>
            </a:pP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第三步：两相比对，确定正误。</a:t>
            </a:r>
            <a:endParaRPr lang="en-US" altLang="zh-CN" sz="2000"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indent="711200" algn="just">
              <a:lnSpc>
                <a:spcPct val="140000"/>
              </a:lnSpc>
              <a:spcAft>
                <a:spcPct val="0"/>
              </a:spcAft>
            </a:pPr>
            <a:r>
              <a:rPr lang="en-US" altLang="zh-CN" sz="2000" b="1" kern="100">
                <a:solidFill>
                  <a:srgbClr val="0000FF"/>
                </a:solidFill>
                <a:latin typeface="Times New Roman" panose="02020603050405020304" pitchFamily="18" charset="0"/>
                <a:ea typeface="方正中等线简体" panose="03000509000000000000" pitchFamily="65" charset="-122"/>
                <a:cs typeface="Courier New" panose="02070309020205020404" pitchFamily="49" charset="0"/>
                <a:sym typeface="+mn-ea"/>
              </a:rPr>
              <a:t>(1)</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比对词语。</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看选项与原文在词语的内涵、范围、程度、时态等方面有无改变，看有无偷换概念、曲解文意、缩小或扩大范围、颠倒时态、改变已然与或然、无中生有</a:t>
            </a:r>
            <a:r>
              <a:rPr lang="en-US" altLang="zh-CN" sz="2000" kern="100">
                <a:latin typeface="Times New Roman" panose="02020603050405020304" pitchFamily="18" charset="0"/>
                <a:ea typeface="方正中等线简体" panose="03000509000000000000" pitchFamily="65" charset="-122"/>
                <a:cs typeface="Courier New" panose="02070309020205020404" pitchFamily="49" charset="0"/>
                <a:sym typeface="+mn-ea"/>
              </a:rPr>
              <a:t>(</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于文无据</a:t>
            </a:r>
            <a:r>
              <a:rPr lang="en-US" altLang="zh-CN" sz="2000" kern="100">
                <a:latin typeface="Times New Roman" panose="02020603050405020304" pitchFamily="18" charset="0"/>
                <a:ea typeface="方正中等线简体" panose="03000509000000000000" pitchFamily="65" charset="-122"/>
                <a:cs typeface="Courier New" panose="02070309020205020404" pitchFamily="49" charset="0"/>
                <a:sym typeface="+mn-ea"/>
              </a:rPr>
              <a:t>)</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等设误点</a:t>
            </a:r>
            <a:r>
              <a:rPr lang="zh-CN" altLang="zh-CN" sz="2000" kern="100" smtClean="0">
                <a:latin typeface="Times New Roman" panose="02020603050405020304" pitchFamily="18" charset="0"/>
                <a:ea typeface="方正中等线简体" panose="03000509000000000000" pitchFamily="65" charset="-122"/>
                <a:cs typeface="Times New Roman" panose="02020603050405020304" pitchFamily="18" charset="0"/>
                <a:sym typeface="+mn-ea"/>
              </a:rPr>
              <a:t>。</a:t>
            </a:r>
            <a:endParaRPr lang="en-US" altLang="zh-CN" sz="2000"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lvl="0" indent="711200" algn="just">
              <a:lnSpc>
                <a:spcPct val="140000"/>
              </a:lnSpc>
            </a:pPr>
            <a:r>
              <a:rPr lang="en-US" altLang="zh-CN" sz="2000" b="1" kern="100">
                <a:solidFill>
                  <a:srgbClr val="0000FF"/>
                </a:solidFill>
                <a:latin typeface="Times New Roman" panose="02020603050405020304" pitchFamily="18" charset="0"/>
                <a:ea typeface="方正中等线简体" panose="03000509000000000000" pitchFamily="65" charset="-122"/>
                <a:cs typeface="Courier New" panose="02070309020205020404" pitchFamily="49" charset="0"/>
                <a:sym typeface="+mn-ea"/>
              </a:rPr>
              <a:t>(2)</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比对句子。</a:t>
            </a:r>
            <a:r>
              <a:rPr lang="zh-CN" altLang="zh-CN" sz="2000"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看选项与原文在句意的理解尤其是句间关系的判断上是否一致，有无条件绝对、因果失当等问题</a:t>
            </a:r>
            <a:r>
              <a:rPr lang="zh-CN" altLang="zh-CN" sz="2000" kern="100" smtClean="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a:t>
            </a:r>
            <a:endParaRPr lang="zh-CN" altLang="zh-CN" sz="2000" kern="100">
              <a:solidFill>
                <a:prstClr val="black"/>
              </a:solidFill>
              <a:latin typeface="宋体" panose="02010600030101010101" pitchFamily="2" charset="-122"/>
              <a:ea typeface="宋体" panose="02010600030101010101" pitchFamily="2" charset="-122"/>
              <a:cs typeface="Courier New" panose="02070309020205020404" pitchFamily="49" charset="0"/>
            </a:endParaRPr>
          </a:p>
          <a:p>
            <a:pPr indent="713740" algn="just">
              <a:lnSpc>
                <a:spcPct val="150000"/>
              </a:lnSpc>
              <a:spcAft>
                <a:spcPct val="0"/>
              </a:spcAft>
            </a:pP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endParaRPr lang="zh-CN" altLang="zh-CN" sz="2000"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3"/>
          <a:stretch>
            <a:fillRect/>
          </a:stretch>
        </p:blipFill>
        <p:spPr>
          <a:xfrm>
            <a:off x="9191625" y="3501390"/>
            <a:ext cx="2505075" cy="2486025"/>
          </a:xfrm>
          <a:prstGeom prst="rect">
            <a:avLst/>
          </a:prstGeom>
        </p:spPr>
      </p:pic>
      <p:pic>
        <p:nvPicPr>
          <p:cNvPr id="3" name="图片 2"/>
          <p:cNvPicPr>
            <a:picLocks noChangeAspect="1"/>
          </p:cNvPicPr>
          <p:nvPr/>
        </p:nvPicPr>
        <p:blipFill>
          <a:blip r:embed="rId4"/>
          <a:stretch>
            <a:fillRect/>
          </a:stretch>
        </p:blipFill>
        <p:spPr>
          <a:xfrm>
            <a:off x="9229090" y="900430"/>
            <a:ext cx="2429510" cy="237744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2255" y="693420"/>
            <a:ext cx="7861300" cy="6122035"/>
          </a:xfrm>
          <a:prstGeom prst="rect">
            <a:avLst/>
          </a:prstGeom>
        </p:spPr>
        <p:txBody>
          <a:bodyPr wrap="square" lIns="121898" tIns="60948" rIns="121898" bIns="60948">
            <a:spAutoFit/>
          </a:bodyPr>
          <a:lstStyle/>
          <a:p>
            <a:pPr algn="just">
              <a:lnSpc>
                <a:spcPct val="120000"/>
              </a:lnSpc>
              <a:spcAft>
                <a:spcPct val="0"/>
              </a:spcAft>
            </a:pPr>
            <a:r>
              <a:rPr lang="en-US" altLang="zh-CN" sz="2000" b="1" kern="100">
                <a:solidFill>
                  <a:srgbClr val="0000FF"/>
                </a:solidFill>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选项：</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深圳的改革开放之路</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，既是</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中国道路</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最为浓墨重彩的一个缩影，</a:t>
            </a:r>
            <a:r>
              <a:rPr lang="zh-CN" altLang="zh-CN" sz="2000" b="1" kern="100">
                <a:solidFill>
                  <a:srgbClr val="7030A0"/>
                </a:solidFill>
                <a:latin typeface="黑体" panose="02010609060101010101" charset="-122"/>
                <a:ea typeface="黑体" panose="02010609060101010101" charset="-122"/>
                <a:cs typeface="Times New Roman" panose="02020603050405020304" pitchFamily="18" charset="0"/>
              </a:rPr>
              <a:t>又是向世界发出</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的继续</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锐意开拓全面扩大开放</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的时代信号。</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20000"/>
              </a:lnSpc>
              <a:spcAft>
                <a:spcPct val="0"/>
              </a:spcAft>
            </a:pP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原文</a:t>
            </a: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000" b="1" kern="100">
                <a:latin typeface="Times New Roman" panose="02020603050405020304" pitchFamily="18" charset="0"/>
                <a:ea typeface="楷体_GB2312" panose="02010609030101010101" pitchFamily="49" charset="-122"/>
                <a:cs typeface="Courier New" panose="02070309020205020404" pitchFamily="49" charset="0"/>
              </a:rPr>
              <a:t>1980</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000" b="1" kern="100">
                <a:latin typeface="Times New Roman" panose="02020603050405020304" pitchFamily="18" charset="0"/>
                <a:ea typeface="楷体_GB2312" panose="02010609030101010101" pitchFamily="49" charset="-122"/>
                <a:cs typeface="Courier New" panose="02070309020205020404" pitchFamily="49" charset="0"/>
              </a:rPr>
              <a:t>8</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月</a:t>
            </a:r>
            <a:r>
              <a:rPr lang="en-US" altLang="zh-CN" sz="2000" b="1" kern="100">
                <a:latin typeface="Times New Roman" panose="02020603050405020304" pitchFamily="18" charset="0"/>
                <a:ea typeface="楷体_GB2312" panose="02010609030101010101" pitchFamily="49" charset="-122"/>
                <a:cs typeface="Courier New" panose="02070309020205020404" pitchFamily="49" charset="0"/>
              </a:rPr>
              <a:t>26</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日，第五届全国人大常务委员会第十五次会议批准设置经济特区，并通过《广东省经济特区暂行条例》，经济特区在中国正式诞生，在人类史册上镌刻下中国共产党一场历史性的伟大觉醒。这并不是一场注定胜利、志在必得的轻松远征，而是</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杀出一条血路</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的破釜沉舟，是</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摸着石头过河</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的实事求是，是</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敢为天下先</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的勇敢突围，是一条在无路中走出的新路、好路。</a:t>
            </a:r>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深圳走出的道路</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成为</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中国道路</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最为浓墨重彩的一个缩影。</a:t>
            </a:r>
            <a:r>
              <a:rPr lang="en-US" altLang="zh-CN" sz="2000" b="1" kern="100">
                <a:latin typeface="Times New Roman" panose="02020603050405020304" pitchFamily="18" charset="0"/>
                <a:ea typeface="楷体_GB2312" panose="02010609030101010101" pitchFamily="49" charset="-122"/>
                <a:cs typeface="Courier New" panose="02070309020205020404" pitchFamily="49" charset="0"/>
                <a:sym typeface="+mn-ea"/>
              </a:rPr>
              <a:t>2020</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年</a:t>
            </a:r>
            <a:r>
              <a:rPr lang="en-US" altLang="zh-CN" sz="2000" b="1" kern="100">
                <a:latin typeface="Times New Roman" panose="02020603050405020304" pitchFamily="18" charset="0"/>
                <a:ea typeface="楷体_GB2312" panose="02010609030101010101" pitchFamily="49" charset="-122"/>
                <a:cs typeface="Courier New" panose="02070309020205020404" pitchFamily="49" charset="0"/>
                <a:sym typeface="+mn-ea"/>
              </a:rPr>
              <a:t>10</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月</a:t>
            </a:r>
            <a:r>
              <a:rPr lang="en-US" altLang="zh-CN" sz="2000" b="1" kern="100">
                <a:latin typeface="Times New Roman" panose="02020603050405020304" pitchFamily="18" charset="0"/>
                <a:ea typeface="楷体_GB2312" panose="02010609030101010101" pitchFamily="49" charset="-122"/>
                <a:cs typeface="Courier New" panose="02070309020205020404" pitchFamily="49" charset="0"/>
                <a:sym typeface="+mn-ea"/>
              </a:rPr>
              <a:t>14</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日上午，</a:t>
            </a:r>
            <a:r>
              <a:rPr lang="zh-CN" altLang="zh-CN" sz="2000" b="1" kern="100">
                <a:solidFill>
                  <a:srgbClr val="7030A0"/>
                </a:solidFill>
                <a:latin typeface="Times New Roman" panose="02020603050405020304" pitchFamily="18" charset="0"/>
                <a:ea typeface="楷体_GB2312" panose="02010609030101010101" pitchFamily="49" charset="-122"/>
                <a:cs typeface="Times New Roman" panose="02020603050405020304" pitchFamily="18" charset="0"/>
                <a:sym typeface="+mn-ea"/>
              </a:rPr>
              <a:t>深圳经济特区建立</a:t>
            </a:r>
            <a:r>
              <a:rPr lang="en-US" altLang="zh-CN" sz="2000" b="1" kern="100">
                <a:solidFill>
                  <a:srgbClr val="7030A0"/>
                </a:solidFill>
                <a:latin typeface="Times New Roman" panose="02020603050405020304" pitchFamily="18" charset="0"/>
                <a:ea typeface="楷体_GB2312" panose="02010609030101010101" pitchFamily="49" charset="-122"/>
                <a:cs typeface="Courier New" panose="02070309020205020404" pitchFamily="49" charset="0"/>
                <a:sym typeface="+mn-ea"/>
              </a:rPr>
              <a:t>40</a:t>
            </a:r>
            <a:r>
              <a:rPr lang="zh-CN" altLang="zh-CN" sz="2000" b="1" kern="100">
                <a:solidFill>
                  <a:srgbClr val="7030A0"/>
                </a:solidFill>
                <a:latin typeface="Times New Roman" panose="02020603050405020304" pitchFamily="18" charset="0"/>
                <a:ea typeface="楷体_GB2312" panose="02010609030101010101" pitchFamily="49" charset="-122"/>
                <a:cs typeface="Times New Roman" panose="02020603050405020304" pitchFamily="18" charset="0"/>
                <a:sym typeface="+mn-ea"/>
              </a:rPr>
              <a:t>周年庆祝大会在广东省深圳市隆重举行。习近平在深圳经济特区建立</a:t>
            </a:r>
            <a:r>
              <a:rPr lang="en-US" altLang="zh-CN" sz="2000" b="1" kern="100">
                <a:solidFill>
                  <a:srgbClr val="7030A0"/>
                </a:solidFill>
                <a:latin typeface="Times New Roman" panose="02020603050405020304" pitchFamily="18" charset="0"/>
                <a:ea typeface="楷体_GB2312" panose="02010609030101010101" pitchFamily="49" charset="-122"/>
                <a:cs typeface="Courier New" panose="02070309020205020404" pitchFamily="49" charset="0"/>
                <a:sym typeface="+mn-ea"/>
              </a:rPr>
              <a:t>40</a:t>
            </a:r>
            <a:r>
              <a:rPr lang="zh-CN" altLang="zh-CN" sz="2000" b="1" kern="100">
                <a:solidFill>
                  <a:srgbClr val="7030A0"/>
                </a:solidFill>
                <a:latin typeface="Times New Roman" panose="02020603050405020304" pitchFamily="18" charset="0"/>
                <a:ea typeface="楷体_GB2312" panose="02010609030101010101" pitchFamily="49" charset="-122"/>
                <a:cs typeface="Times New Roman" panose="02020603050405020304" pitchFamily="18" charset="0"/>
                <a:sym typeface="+mn-ea"/>
              </a:rPr>
              <a:t>周年庆祝大会上的重要讲话，指明了设立经济特区的重大意义</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，回顾了</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看似寻常最奇崛，成如容易却艰辛</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的改革历程，</a:t>
            </a:r>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sym typeface="+mn-ea"/>
              </a:rPr>
              <a:t>发出了</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sym typeface="+mn-ea"/>
              </a:rPr>
              <a:t>与时俱进全面深化改革</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sym typeface="+mn-ea"/>
              </a:rPr>
              <a:t>锐意开拓全面扩大开放</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sym typeface="+mn-ea"/>
              </a:rPr>
              <a:t>的时代强音</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3" name="平行四边形 2"/>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06400" y="178435"/>
            <a:ext cx="1896110" cy="460375"/>
          </a:xfrm>
          <a:prstGeom prst="rect">
            <a:avLst/>
          </a:prstGeom>
          <a:noFill/>
        </p:spPr>
        <p:txBody>
          <a:bodyPr wrap="none" rtlCol="0" anchor="t">
            <a:spAutoFit/>
          </a:bodyPr>
          <a:lstStyle/>
          <a:p>
            <a:r>
              <a:rPr lang="zh-CN" altLang="zh-CN" b="1" kern="10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mn-ea"/>
              </a:rPr>
              <a:t>边练边悟</a:t>
            </a:r>
            <a:r>
              <a:rPr lang="en-US" altLang="zh-CN" b="1" kern="100">
                <a:solidFill>
                  <a:schemeClr val="accent6">
                    <a:lumMod val="75000"/>
                  </a:schemeClr>
                </a:solidFill>
                <a:latin typeface="+mj-ea"/>
                <a:ea typeface="+mj-ea"/>
                <a:cs typeface="Courier New" panose="02070309020205020404" pitchFamily="49" charset="0"/>
                <a:sym typeface="+mn-ea"/>
              </a:rPr>
              <a:t>1</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　</a:t>
            </a:r>
            <a:endParaRPr lang="zh-CN" altLang="en-US"/>
          </a:p>
        </p:txBody>
      </p:sp>
      <p:sp>
        <p:nvSpPr>
          <p:cNvPr id="5" name="文本框 4"/>
          <p:cNvSpPr txBox="1"/>
          <p:nvPr/>
        </p:nvSpPr>
        <p:spPr>
          <a:xfrm>
            <a:off x="1918970" y="178435"/>
            <a:ext cx="6304280" cy="534035"/>
          </a:xfrm>
          <a:prstGeom prst="rect">
            <a:avLst/>
          </a:prstGeom>
          <a:noFill/>
        </p:spPr>
        <p:txBody>
          <a:bodyPr wrap="none" rtlCol="0" anchor="t">
            <a:spAutoFit/>
          </a:bodyPr>
          <a:lstStyle/>
          <a:p>
            <a:pPr algn="just">
              <a:lnSpc>
                <a:spcPct val="120000"/>
              </a:lnSpc>
              <a:spcAft>
                <a:spcPct val="0"/>
              </a:spcAft>
            </a:pP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请按三步比对法，比对选项与原文是否一致。</a:t>
            </a:r>
            <a:endParaRPr lang="zh-CN" altLang="en-US"/>
          </a:p>
        </p:txBody>
      </p:sp>
      <p:pic>
        <p:nvPicPr>
          <p:cNvPr id="6" name="图片 5"/>
          <p:cNvPicPr>
            <a:picLocks noChangeAspect="1"/>
          </p:cNvPicPr>
          <p:nvPr/>
        </p:nvPicPr>
        <p:blipFill>
          <a:blip r:embed="rId2"/>
          <a:stretch>
            <a:fillRect/>
          </a:stretch>
        </p:blipFill>
        <p:spPr>
          <a:xfrm>
            <a:off x="8255635" y="712470"/>
            <a:ext cx="3815715" cy="2204720"/>
          </a:xfrm>
          <a:prstGeom prst="rect">
            <a:avLst/>
          </a:prstGeom>
        </p:spPr>
      </p:pic>
      <p:sp>
        <p:nvSpPr>
          <p:cNvPr id="7" name="矩形 6"/>
          <p:cNvSpPr/>
          <p:nvPr/>
        </p:nvSpPr>
        <p:spPr>
          <a:xfrm>
            <a:off x="8543290" y="3429635"/>
            <a:ext cx="3036570" cy="2861310"/>
          </a:xfrm>
          <a:prstGeom prst="rect">
            <a:avLst/>
          </a:prstGeom>
        </p:spPr>
        <p:txBody>
          <a:bodyPr wrap="square">
            <a:spAutoFit/>
          </a:bodyPr>
          <a:lstStyle/>
          <a:p>
            <a:pPr algn="just">
              <a:lnSpc>
                <a:spcPct val="150000"/>
              </a:lnSpc>
              <a:spcAft>
                <a:spcPct val="0"/>
              </a:spcAft>
            </a:pPr>
            <a:r>
              <a:rPr lang="zh-CN" altLang="zh-CN" sz="2000" b="1" kern="100" smtClean="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原文</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是</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习近平在深圳经济特区建立</a:t>
            </a:r>
            <a:r>
              <a:rPr lang="en-US" altLang="zh-CN" sz="2000" b="1" kern="100">
                <a:solidFill>
                  <a:srgbClr val="C00000"/>
                </a:solidFill>
                <a:latin typeface="Times New Roman" panose="02020603050405020304" pitchFamily="18" charset="0"/>
                <a:ea typeface="方正中等线简体" panose="03000509000000000000" pitchFamily="65" charset="-122"/>
                <a:cs typeface="Courier New" panose="02070309020205020404" pitchFamily="49" charset="0"/>
              </a:rPr>
              <a:t>40</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周年庆祝大会上的重要讲话</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发出了</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锐意开拓全面扩大开放</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的时代强音</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，选项张冠李戴。</a:t>
            </a:r>
            <a:endParaRPr lang="zh-CN" altLang="zh-CN" sz="2000" b="1" kern="100">
              <a:solidFill>
                <a:srgbClr val="C00000"/>
              </a:solidFill>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2255" y="693420"/>
            <a:ext cx="7089140" cy="4275455"/>
          </a:xfrm>
          <a:prstGeom prst="rect">
            <a:avLst/>
          </a:prstGeom>
        </p:spPr>
        <p:txBody>
          <a:bodyPr wrap="square" lIns="121898" tIns="60948" rIns="121898" bIns="60948">
            <a:spAutoFit/>
          </a:bodyPr>
          <a:lstStyle/>
          <a:p>
            <a:pPr algn="just">
              <a:lnSpc>
                <a:spcPct val="150000"/>
              </a:lnSpc>
              <a:spcAft>
                <a:spcPct val="0"/>
              </a:spcAft>
            </a:pPr>
            <a:r>
              <a:rPr lang="en-US" altLang="zh-CN" sz="2000" b="1" kern="100" spc="-100">
                <a:solidFill>
                  <a:srgbClr val="0000FF"/>
                </a:solidFill>
                <a:latin typeface="Times New Roman" panose="02020603050405020304" pitchFamily="18" charset="0"/>
                <a:ea typeface="方正中等线简体" panose="03000509000000000000" pitchFamily="65" charset="-122"/>
                <a:cs typeface="Courier New" panose="02070309020205020404" pitchFamily="49" charset="0"/>
                <a:sym typeface="+mn-ea"/>
              </a:rPr>
              <a:t>(2)</a:t>
            </a:r>
            <a:r>
              <a:rPr lang="zh-CN" altLang="zh-CN" sz="2000" b="1" kern="100" spc="-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选项：</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国家支持在海南建设中国特色的自由贸易港，是</a:t>
            </a:r>
            <a:r>
              <a:rPr lang="zh-CN" altLang="zh-CN" sz="2000" b="1" kern="100" spc="-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因为</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海南是我国</a:t>
            </a:r>
            <a:r>
              <a:rPr lang="zh-CN" altLang="zh-CN" sz="2000" b="1" kern="100" spc="-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最大的经济特区</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，具有实施这一政策的</a:t>
            </a:r>
            <a:r>
              <a:rPr lang="zh-CN" altLang="zh-CN" sz="2000" b="1" kern="100" spc="-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独特优势</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，如</a:t>
            </a:r>
            <a:r>
              <a:rPr lang="zh-CN" altLang="zh-CN" sz="2000" b="1" kern="100" spc="-100">
                <a:solidFill>
                  <a:srgbClr val="7030A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作为海岛的自然条件</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a:t>
            </a:r>
            <a:endParaRPr lang="zh-CN" altLang="zh-CN" sz="2000" b="1" kern="100" spc="-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zh-CN" altLang="zh-CN" sz="2000" b="1" kern="100" spc="-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原文</a:t>
            </a:r>
            <a:r>
              <a:rPr lang="zh-CN" altLang="zh-CN" sz="2000" b="1" kern="100" spc="-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a:t>
            </a:r>
            <a:r>
              <a:rPr lang="zh-CN" altLang="zh-CN" sz="2000" b="1" kern="100" spc="-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海南是我国最大的经济特区，具有实施全面深化改革和试验最高水平开放政策的独特优势。</a:t>
            </a: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支持海南逐步探索、稳步推进中国特色自由贸易港建设，分步骤、分阶段建立自由贸易港政策和制度体系，是党中央着眼国内国际两个大局，深入研究、统筹考虑、科学谋划作出的战略决策</a:t>
            </a:r>
            <a:r>
              <a:rPr lang="zh-CN" altLang="zh-CN" sz="2000" b="1" kern="100" spc="-100">
                <a:latin typeface="宋体" panose="02010600030101010101" pitchFamily="2" charset="-122"/>
                <a:ea typeface="Times New Roman" panose="02020603050405020304" pitchFamily="18" charset="0"/>
                <a:cs typeface="Courier New" panose="02070309020205020404" pitchFamily="49" charset="0"/>
                <a:sym typeface="+mn-ea"/>
              </a:rPr>
              <a:t> </a:t>
            </a: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zh-CN" altLang="zh-CN" sz="2000" b="1" kern="100" spc="-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3" name="平行四边形 2"/>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06400" y="178435"/>
            <a:ext cx="1896110" cy="460375"/>
          </a:xfrm>
          <a:prstGeom prst="rect">
            <a:avLst/>
          </a:prstGeom>
          <a:noFill/>
        </p:spPr>
        <p:txBody>
          <a:bodyPr wrap="none" rtlCol="0" anchor="t">
            <a:spAutoFit/>
          </a:bodyPr>
          <a:lstStyle/>
          <a:p>
            <a:r>
              <a:rPr lang="zh-CN" altLang="zh-CN" b="1" kern="10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mn-ea"/>
              </a:rPr>
              <a:t>边练边悟</a:t>
            </a:r>
            <a:r>
              <a:rPr lang="en-US" altLang="zh-CN" b="1" kern="100">
                <a:solidFill>
                  <a:schemeClr val="accent6">
                    <a:lumMod val="75000"/>
                  </a:schemeClr>
                </a:solidFill>
                <a:latin typeface="+mj-ea"/>
                <a:ea typeface="+mj-ea"/>
                <a:cs typeface="Courier New" panose="02070309020205020404" pitchFamily="49" charset="0"/>
                <a:sym typeface="+mn-ea"/>
              </a:rPr>
              <a:t>1</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　</a:t>
            </a:r>
            <a:endParaRPr lang="zh-CN" altLang="en-US"/>
          </a:p>
        </p:txBody>
      </p:sp>
      <p:sp>
        <p:nvSpPr>
          <p:cNvPr id="5" name="文本框 4"/>
          <p:cNvSpPr txBox="1"/>
          <p:nvPr/>
        </p:nvSpPr>
        <p:spPr>
          <a:xfrm>
            <a:off x="1918970" y="178435"/>
            <a:ext cx="6304280" cy="534035"/>
          </a:xfrm>
          <a:prstGeom prst="rect">
            <a:avLst/>
          </a:prstGeom>
          <a:noFill/>
        </p:spPr>
        <p:txBody>
          <a:bodyPr wrap="none" rtlCol="0" anchor="t">
            <a:spAutoFit/>
          </a:bodyPr>
          <a:lstStyle/>
          <a:p>
            <a:pPr algn="just">
              <a:lnSpc>
                <a:spcPct val="120000"/>
              </a:lnSpc>
              <a:spcAft>
                <a:spcPct val="0"/>
              </a:spcAft>
            </a:pP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请按三步比对法，比对选项与原文是否一致。</a:t>
            </a:r>
            <a:endParaRPr lang="zh-CN" altLang="en-US"/>
          </a:p>
        </p:txBody>
      </p:sp>
      <p:sp>
        <p:nvSpPr>
          <p:cNvPr id="8" name="矩形 7"/>
          <p:cNvSpPr/>
          <p:nvPr/>
        </p:nvSpPr>
        <p:spPr>
          <a:xfrm>
            <a:off x="262890" y="4366260"/>
            <a:ext cx="7150100" cy="2091690"/>
          </a:xfrm>
          <a:prstGeom prst="rect">
            <a:avLst/>
          </a:prstGeom>
        </p:spPr>
        <p:txBody>
          <a:bodyPr wrap="square">
            <a:spAutoFit/>
          </a:bodyPr>
          <a:lstStyle/>
          <a:p>
            <a:pPr algn="just">
              <a:lnSpc>
                <a:spcPct val="130000"/>
              </a:lnSpc>
              <a:spcAft>
                <a:spcPct val="0"/>
              </a:spcAft>
            </a:pPr>
            <a:r>
              <a:rPr lang="en-US" altLang="zh-CN" sz="2000" b="1" kern="100" smtClean="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smtClean="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原文</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只是说海南作为我国最大的经济特区，</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具有实施全面深化改革和试验最高水平开放政策的独特优势</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，这并不能构成选项表述的直接的</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因果关系</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；另外，</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独特优势</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也并未指明特殊的地理条件，原文表达的意思，应该更多侧重政治、经济等方面。</a:t>
            </a:r>
            <a:endParaRPr lang="zh-CN" altLang="zh-CN" sz="2000" b="1" kern="100">
              <a:solidFill>
                <a:srgbClr val="C00000"/>
              </a:solidFill>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pic>
        <p:nvPicPr>
          <p:cNvPr id="9" name="图片 8"/>
          <p:cNvPicPr>
            <a:picLocks noChangeAspect="1"/>
          </p:cNvPicPr>
          <p:nvPr/>
        </p:nvPicPr>
        <p:blipFill>
          <a:blip r:embed="rId2"/>
          <a:stretch>
            <a:fillRect/>
          </a:stretch>
        </p:blipFill>
        <p:spPr>
          <a:xfrm>
            <a:off x="7751445" y="3717925"/>
            <a:ext cx="4116070" cy="2726055"/>
          </a:xfrm>
          <a:prstGeom prst="rect">
            <a:avLst/>
          </a:prstGeom>
        </p:spPr>
      </p:pic>
      <p:pic>
        <p:nvPicPr>
          <p:cNvPr id="10" name="图片 9"/>
          <p:cNvPicPr>
            <a:picLocks noChangeAspect="1"/>
          </p:cNvPicPr>
          <p:nvPr/>
        </p:nvPicPr>
        <p:blipFill>
          <a:blip r:embed="rId3"/>
          <a:stretch>
            <a:fillRect/>
          </a:stretch>
        </p:blipFill>
        <p:spPr>
          <a:xfrm>
            <a:off x="8394700" y="1238885"/>
            <a:ext cx="2828925" cy="19145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2255" y="693420"/>
            <a:ext cx="7089140" cy="4275455"/>
          </a:xfrm>
          <a:prstGeom prst="rect">
            <a:avLst/>
          </a:prstGeom>
        </p:spPr>
        <p:txBody>
          <a:bodyPr wrap="square" lIns="121898" tIns="60948" rIns="121898" bIns="60948">
            <a:spAutoFit/>
          </a:bodyPr>
          <a:lstStyle/>
          <a:p>
            <a:pPr algn="just">
              <a:lnSpc>
                <a:spcPct val="150000"/>
              </a:lnSpc>
              <a:spcAft>
                <a:spcPct val="0"/>
              </a:spcAft>
            </a:pPr>
            <a:r>
              <a:rPr lang="en-US" altLang="zh-CN" sz="2000" b="1" kern="100">
                <a:solidFill>
                  <a:srgbClr val="0000FF"/>
                </a:solidFill>
                <a:latin typeface="Times New Roman" panose="02020603050405020304" pitchFamily="18" charset="0"/>
                <a:ea typeface="方正中等线简体" panose="03000509000000000000" pitchFamily="65" charset="-122"/>
                <a:cs typeface="Courier New" panose="02070309020205020404" pitchFamily="49" charset="0"/>
                <a:sym typeface="+mn-ea"/>
              </a:rPr>
              <a:t>(3)</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选项：</a:t>
            </a:r>
            <a:r>
              <a:rPr lang="en-US" altLang="zh-CN" sz="2000" b="1" kern="100">
                <a:solidFill>
                  <a:srgbClr val="FF000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共享经济</a:t>
            </a:r>
            <a:r>
              <a:rPr lang="en-US" altLang="zh-CN" sz="2000" b="1" kern="100">
                <a:solidFill>
                  <a:srgbClr val="FF000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在</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sym typeface="+mn-ea"/>
              </a:rPr>
              <a:t>20</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世纪</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sym typeface="+mn-ea"/>
              </a:rPr>
              <a:t>70</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年代首次出现，随着互联网信息技术的发展，已成为当今创新经济发展的新潮流。</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原文：</a:t>
            </a:r>
            <a:r>
              <a:rPr lang="en-US" altLang="zh-CN" sz="2000" b="1" kern="100">
                <a:solidFill>
                  <a:srgbClr val="FF000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共享经济</a:t>
            </a:r>
            <a:r>
              <a:rPr lang="en-US" altLang="zh-CN" sz="2000" b="1" kern="100">
                <a:solidFill>
                  <a:srgbClr val="FF000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概念</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首次由马科斯</a:t>
            </a:r>
            <a:r>
              <a:rPr lang="en-US" altLang="zh-CN" sz="2000" b="1" kern="100">
                <a:latin typeface="Times New Roman" panose="02020603050405020304" pitchFamily="18" charset="0"/>
                <a:ea typeface="楷体_GB2312" panose="02010609030101010101" pitchFamily="49" charset="-122"/>
                <a:cs typeface="Courier New" panose="02070309020205020404" pitchFamily="49"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费尔逊在</a:t>
            </a:r>
            <a:r>
              <a:rPr lang="en-US" altLang="zh-CN" sz="2000" b="1" kern="100">
                <a:latin typeface="Times New Roman" panose="02020603050405020304" pitchFamily="18" charset="0"/>
                <a:ea typeface="楷体_GB2312" panose="02010609030101010101" pitchFamily="49" charset="-122"/>
                <a:cs typeface="Courier New" panose="02070309020205020404" pitchFamily="49" charset="0"/>
                <a:sym typeface="+mn-ea"/>
              </a:rPr>
              <a:t>20</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世纪</a:t>
            </a:r>
            <a:r>
              <a:rPr lang="en-US" altLang="zh-CN" sz="2000" b="1" kern="100">
                <a:latin typeface="Times New Roman" panose="02020603050405020304" pitchFamily="18" charset="0"/>
                <a:ea typeface="楷体_GB2312" panose="02010609030101010101" pitchFamily="49" charset="-122"/>
                <a:cs typeface="Courier New" panose="02070309020205020404" pitchFamily="49" charset="0"/>
                <a:sym typeface="+mn-ea"/>
              </a:rPr>
              <a:t>70</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年代以研究个人汽车共享和租赁时提出，而</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共享经济</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在经济社会中具体的表现模式，则随着互联网信息技术的迅猛发展才得以出现。此种新经济模式以互联网平台为依托，以消费者之间的分享、交换、借贷、租赁等共享经济行为作为基本特征，成为当今创新经济发展的新潮流。</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3" name="平行四边形 2"/>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06400" y="178435"/>
            <a:ext cx="1896110" cy="460375"/>
          </a:xfrm>
          <a:prstGeom prst="rect">
            <a:avLst/>
          </a:prstGeom>
          <a:noFill/>
        </p:spPr>
        <p:txBody>
          <a:bodyPr wrap="none" rtlCol="0" anchor="t">
            <a:spAutoFit/>
          </a:bodyPr>
          <a:lstStyle/>
          <a:p>
            <a:r>
              <a:rPr lang="zh-CN" altLang="zh-CN" b="1" kern="10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mn-ea"/>
              </a:rPr>
              <a:t>边练边悟</a:t>
            </a:r>
            <a:r>
              <a:rPr lang="en-US" altLang="zh-CN" b="1" kern="100">
                <a:solidFill>
                  <a:schemeClr val="accent6">
                    <a:lumMod val="75000"/>
                  </a:schemeClr>
                </a:solidFill>
                <a:latin typeface="+mj-ea"/>
                <a:ea typeface="+mj-ea"/>
                <a:cs typeface="Courier New" panose="02070309020205020404" pitchFamily="49" charset="0"/>
                <a:sym typeface="+mn-ea"/>
              </a:rPr>
              <a:t>1</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　</a:t>
            </a:r>
            <a:endParaRPr lang="zh-CN" altLang="en-US"/>
          </a:p>
        </p:txBody>
      </p:sp>
      <p:sp>
        <p:nvSpPr>
          <p:cNvPr id="5" name="文本框 4"/>
          <p:cNvSpPr txBox="1"/>
          <p:nvPr/>
        </p:nvSpPr>
        <p:spPr>
          <a:xfrm>
            <a:off x="1918970" y="178435"/>
            <a:ext cx="6304280" cy="534035"/>
          </a:xfrm>
          <a:prstGeom prst="rect">
            <a:avLst/>
          </a:prstGeom>
          <a:noFill/>
        </p:spPr>
        <p:txBody>
          <a:bodyPr wrap="none" rtlCol="0" anchor="t">
            <a:spAutoFit/>
          </a:bodyPr>
          <a:lstStyle/>
          <a:p>
            <a:pPr algn="just">
              <a:lnSpc>
                <a:spcPct val="120000"/>
              </a:lnSpc>
              <a:spcAft>
                <a:spcPct val="0"/>
              </a:spcAft>
            </a:pP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请按三步比对法，比对选项与原文是否一致。</a:t>
            </a:r>
            <a:endParaRPr lang="zh-CN" altLang="en-US"/>
          </a:p>
        </p:txBody>
      </p:sp>
      <p:sp>
        <p:nvSpPr>
          <p:cNvPr id="6" name="矩形 5"/>
          <p:cNvSpPr/>
          <p:nvPr/>
        </p:nvSpPr>
        <p:spPr>
          <a:xfrm>
            <a:off x="401955" y="4494530"/>
            <a:ext cx="6990080" cy="1938020"/>
          </a:xfrm>
          <a:prstGeom prst="rect">
            <a:avLst/>
          </a:prstGeom>
        </p:spPr>
        <p:txBody>
          <a:bodyPr wrap="square">
            <a:spAutoFit/>
          </a:bodyPr>
          <a:lstStyle/>
          <a:p>
            <a:pPr algn="just">
              <a:lnSpc>
                <a:spcPct val="150000"/>
              </a:lnSpc>
              <a:spcAft>
                <a:spcPct val="0"/>
              </a:spcAft>
            </a:pPr>
            <a:r>
              <a:rPr lang="en-US" altLang="zh-CN" sz="2000" b="1" kern="100" smtClean="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000" b="1" kern="100" smtClean="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曲解</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文意。由原文</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共享经济</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概念首次由马科斯</a:t>
            </a:r>
            <a:r>
              <a:rPr lang="en-US" altLang="zh-CN" sz="2000" b="1" kern="100">
                <a:solidFill>
                  <a:srgbClr val="C00000"/>
                </a:solidFill>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费尔逊在</a:t>
            </a:r>
            <a:r>
              <a:rPr lang="en-US" altLang="zh-CN" sz="2000" b="1" kern="100">
                <a:solidFill>
                  <a:srgbClr val="C00000"/>
                </a:solidFill>
                <a:latin typeface="Times New Roman" panose="02020603050405020304" pitchFamily="18" charset="0"/>
                <a:ea typeface="方正中等线简体" panose="03000509000000000000" pitchFamily="65" charset="-122"/>
                <a:cs typeface="Courier New" panose="02070309020205020404" pitchFamily="49" charset="0"/>
              </a:rPr>
              <a:t>20</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世纪</a:t>
            </a:r>
            <a:r>
              <a:rPr lang="en-US" altLang="zh-CN" sz="2000" b="1" kern="100">
                <a:solidFill>
                  <a:srgbClr val="C00000"/>
                </a:solidFill>
                <a:latin typeface="Times New Roman" panose="02020603050405020304" pitchFamily="18" charset="0"/>
                <a:ea typeface="方正中等线简体" panose="03000509000000000000" pitchFamily="65" charset="-122"/>
                <a:cs typeface="Courier New" panose="02070309020205020404" pitchFamily="49" charset="0"/>
              </a:rPr>
              <a:t>70</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年代以研究个人汽车共享和租赁时提出</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可知，应是</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共享经济</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概念</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首次提出</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，而非</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共享经济</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首次出现</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2000" b="1" kern="100">
              <a:solidFill>
                <a:srgbClr val="C00000"/>
              </a:solidFill>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pic>
        <p:nvPicPr>
          <p:cNvPr id="7" name="图片 6"/>
          <p:cNvPicPr>
            <a:picLocks noChangeAspect="1"/>
          </p:cNvPicPr>
          <p:nvPr/>
        </p:nvPicPr>
        <p:blipFill>
          <a:blip r:embed="rId2"/>
          <a:stretch>
            <a:fillRect/>
          </a:stretch>
        </p:blipFill>
        <p:spPr>
          <a:xfrm>
            <a:off x="8111490" y="909320"/>
            <a:ext cx="3514090" cy="2461260"/>
          </a:xfrm>
          <a:prstGeom prst="rect">
            <a:avLst/>
          </a:prstGeom>
        </p:spPr>
      </p:pic>
      <p:pic>
        <p:nvPicPr>
          <p:cNvPr id="11" name="图片 10"/>
          <p:cNvPicPr>
            <a:picLocks noChangeAspect="1"/>
          </p:cNvPicPr>
          <p:nvPr/>
        </p:nvPicPr>
        <p:blipFill>
          <a:blip r:embed="rId3"/>
          <a:stretch>
            <a:fillRect/>
          </a:stretch>
        </p:blipFill>
        <p:spPr>
          <a:xfrm>
            <a:off x="8471535" y="3573780"/>
            <a:ext cx="3028950" cy="27241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2255" y="693420"/>
            <a:ext cx="7089140" cy="6122035"/>
          </a:xfrm>
          <a:prstGeom prst="rect">
            <a:avLst/>
          </a:prstGeom>
        </p:spPr>
        <p:txBody>
          <a:bodyPr wrap="square" lIns="121898" tIns="60948" rIns="121898" bIns="60948">
            <a:spAutoFit/>
          </a:bodyPr>
          <a:lstStyle/>
          <a:p>
            <a:pPr algn="just">
              <a:lnSpc>
                <a:spcPct val="130000"/>
              </a:lnSpc>
              <a:spcAft>
                <a:spcPct val="0"/>
              </a:spcAft>
            </a:pPr>
            <a:r>
              <a:rPr lang="en-US" altLang="zh-CN" sz="2000" b="1" kern="100" spc="-100">
                <a:solidFill>
                  <a:srgbClr val="0000FF"/>
                </a:solidFill>
                <a:latin typeface="Times New Roman" panose="02020603050405020304" pitchFamily="18" charset="0"/>
                <a:ea typeface="方正中等线简体" panose="03000509000000000000" pitchFamily="65" charset="-122"/>
                <a:cs typeface="Courier New" panose="02070309020205020404" pitchFamily="49" charset="0"/>
                <a:sym typeface="+mn-ea"/>
              </a:rPr>
              <a:t>(4)</a:t>
            </a:r>
            <a:r>
              <a:rPr lang="zh-CN" altLang="zh-CN" sz="2000" b="1" kern="100" spc="-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选项：</a:t>
            </a:r>
            <a:r>
              <a:rPr lang="zh-CN" altLang="zh-CN" sz="2000" b="1" kern="100" spc="-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虽然废旧电池再生利用行业已有一定规模，并将实现产业化</a:t>
            </a:r>
            <a:r>
              <a:rPr lang="zh-CN" altLang="zh-CN" sz="2000"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，但仍存在锂金属回收率不高、多种电池回收处理兼容性不强等问题。</a:t>
            </a:r>
            <a:endParaRPr lang="zh-CN" altLang="zh-CN" sz="2000" b="1" kern="100" spc="-100">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pPr>
            <a:r>
              <a:rPr lang="zh-CN" altLang="zh-CN" sz="2000" b="1" kern="100" spc="-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原文：</a:t>
            </a: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目前，</a:t>
            </a:r>
            <a:r>
              <a:rPr lang="zh-CN" altLang="zh-CN" sz="2000" b="1" kern="100" spc="-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sym typeface="+mn-ea"/>
              </a:rPr>
              <a:t>废旧电池再生利用行业已有一定规模，并实现了产业化。</a:t>
            </a: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有关企业大多由废弃电器电子产品处理企业和有色金属冶炼企业发展而来，主要集中在长三角、珠三角和中部地区具备相应工业基础的中小城市。行业已具备较成熟的设备和工艺，但是仍有技术升级空间。拆解方面，一些企业已经开发出了</a:t>
            </a:r>
            <a:r>
              <a:rPr lang="en-US" altLang="zh-CN" sz="2000" b="1" kern="100" spc="-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自动化拆解成套工艺</a:t>
            </a:r>
            <a:r>
              <a:rPr lang="en-US" altLang="zh-CN" sz="2000" b="1" kern="100" spc="-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和</a:t>
            </a:r>
            <a:r>
              <a:rPr lang="en-US" altLang="zh-CN" sz="2000" b="1" kern="100" spc="-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电解液与隔膜拆解回收工艺</a:t>
            </a:r>
            <a:r>
              <a:rPr lang="en-US" altLang="zh-CN" sz="2000" b="1" kern="100" spc="-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。再生利用以湿法冶金及物理修复法为主。湿法冶金方面，已经开发出了</a:t>
            </a:r>
            <a:r>
              <a:rPr lang="en-US" altLang="zh-CN" sz="2000" b="1" kern="100" spc="-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定向循环和逆向产品定位</a:t>
            </a:r>
            <a:r>
              <a:rPr lang="en-US" altLang="zh-CN" sz="2000" b="1" kern="100" spc="-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工艺和</a:t>
            </a:r>
            <a:r>
              <a:rPr lang="en-US" altLang="zh-CN" sz="2000" b="1" kern="100" spc="-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液相合成和高温合成</a:t>
            </a:r>
            <a:r>
              <a:rPr lang="en-US" altLang="zh-CN" sz="2000" b="1" kern="100" spc="-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工艺。物理修复方面，也已经实现了对电池单体自动化拆解、粉碎及分选</a:t>
            </a:r>
            <a:r>
              <a:rPr lang="zh-CN" altLang="zh-CN" sz="2000" b="1" kern="100" spc="-100" smtClean="0">
                <a:latin typeface="Times New Roman" panose="02020603050405020304" pitchFamily="18" charset="0"/>
                <a:ea typeface="楷体_GB2312" panose="02010609030101010101" pitchFamily="49" charset="-122"/>
                <a:cs typeface="Times New Roman" panose="02020603050405020304" pitchFamily="18" charset="0"/>
                <a:sym typeface="+mn-ea"/>
              </a:rPr>
              <a:t>，再通</a:t>
            </a:r>
            <a:r>
              <a:rPr lang="zh-CN" altLang="zh-CN" sz="20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过材料修复工艺得到正负极材料。但是，行业还存在锂金属回收率不高、多种电池回收处理兼容性不强等问题。目前，与再生利用相关的国家及行业标准正在加快研究制定。</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3" name="平行四边形 2"/>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06400" y="178435"/>
            <a:ext cx="1896110" cy="460375"/>
          </a:xfrm>
          <a:prstGeom prst="rect">
            <a:avLst/>
          </a:prstGeom>
          <a:noFill/>
        </p:spPr>
        <p:txBody>
          <a:bodyPr wrap="none" rtlCol="0" anchor="t">
            <a:spAutoFit/>
          </a:bodyPr>
          <a:lstStyle/>
          <a:p>
            <a:r>
              <a:rPr lang="zh-CN" altLang="zh-CN" b="1" kern="10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sym typeface="+mn-ea"/>
              </a:rPr>
              <a:t>边练边悟</a:t>
            </a:r>
            <a:r>
              <a:rPr lang="en-US" altLang="zh-CN" b="1" kern="100">
                <a:solidFill>
                  <a:schemeClr val="accent6">
                    <a:lumMod val="75000"/>
                  </a:schemeClr>
                </a:solidFill>
                <a:latin typeface="+mj-ea"/>
                <a:ea typeface="+mj-ea"/>
                <a:cs typeface="Courier New" panose="02070309020205020404" pitchFamily="49" charset="0"/>
                <a:sym typeface="+mn-ea"/>
              </a:rPr>
              <a:t>1</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　</a:t>
            </a:r>
            <a:endParaRPr lang="zh-CN" altLang="en-US"/>
          </a:p>
        </p:txBody>
      </p:sp>
      <p:sp>
        <p:nvSpPr>
          <p:cNvPr id="5" name="文本框 4"/>
          <p:cNvSpPr txBox="1"/>
          <p:nvPr/>
        </p:nvSpPr>
        <p:spPr>
          <a:xfrm>
            <a:off x="1918970" y="178435"/>
            <a:ext cx="6304280" cy="534035"/>
          </a:xfrm>
          <a:prstGeom prst="rect">
            <a:avLst/>
          </a:prstGeom>
          <a:noFill/>
        </p:spPr>
        <p:txBody>
          <a:bodyPr wrap="none" rtlCol="0" anchor="t">
            <a:spAutoFit/>
          </a:bodyPr>
          <a:lstStyle/>
          <a:p>
            <a:pPr algn="just">
              <a:lnSpc>
                <a:spcPct val="120000"/>
              </a:lnSpc>
              <a:spcAft>
                <a:spcPct val="0"/>
              </a:spcAft>
            </a:pP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请按三步比对法，比对选项与原文是否一致。</a:t>
            </a:r>
            <a:endParaRPr lang="zh-CN" altLang="en-US"/>
          </a:p>
        </p:txBody>
      </p:sp>
      <p:sp>
        <p:nvSpPr>
          <p:cNvPr id="8" name="矩形 7"/>
          <p:cNvSpPr/>
          <p:nvPr/>
        </p:nvSpPr>
        <p:spPr>
          <a:xfrm>
            <a:off x="7535545" y="4869815"/>
            <a:ext cx="4251325" cy="1476375"/>
          </a:xfrm>
          <a:prstGeom prst="rect">
            <a:avLst/>
          </a:prstGeom>
        </p:spPr>
        <p:txBody>
          <a:bodyPr wrap="square">
            <a:spAutoFit/>
          </a:bodyPr>
          <a:lstStyle/>
          <a:p>
            <a:pPr algn="just">
              <a:lnSpc>
                <a:spcPct val="150000"/>
              </a:lnSpc>
              <a:spcAft>
                <a:spcPct val="0"/>
              </a:spcAft>
            </a:pPr>
            <a:r>
              <a:rPr lang="zh-CN" altLang="zh-CN" sz="2000" b="1" kern="100" smtClean="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变</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已然</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为</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未然</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，原文为</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并实现了产业化</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，选项表述成了</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并将实现产业化</a:t>
            </a:r>
            <a:r>
              <a:rPr lang="en-US" altLang="zh-CN" sz="2000" b="1"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2000" b="1" kern="100">
              <a:solidFill>
                <a:srgbClr val="C00000"/>
              </a:solidFill>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pic>
        <p:nvPicPr>
          <p:cNvPr id="10" name="图片 9"/>
          <p:cNvPicPr>
            <a:picLocks noChangeAspect="1"/>
          </p:cNvPicPr>
          <p:nvPr/>
        </p:nvPicPr>
        <p:blipFill>
          <a:blip r:embed="rId2"/>
          <a:stretch>
            <a:fillRect/>
          </a:stretch>
        </p:blipFill>
        <p:spPr>
          <a:xfrm>
            <a:off x="7967345" y="981710"/>
            <a:ext cx="3564890" cy="353441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4" name="直接连接符 13"/>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7" name="平行四边形 16"/>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选准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选项    认真</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比对</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矩形 8"/>
          <p:cNvSpPr/>
          <p:nvPr/>
        </p:nvSpPr>
        <p:spPr>
          <a:xfrm>
            <a:off x="378460" y="549275"/>
            <a:ext cx="8302625" cy="6026150"/>
          </a:xfrm>
          <a:prstGeom prst="rect">
            <a:avLst/>
          </a:prstGeom>
        </p:spPr>
        <p:txBody>
          <a:bodyPr wrap="square" lIns="121898" tIns="60948" rIns="121898" bIns="60948">
            <a:spAutoFit/>
          </a:bodyPr>
          <a:lstStyle/>
          <a:p>
            <a:pPr indent="713740" algn="ctr">
              <a:lnSpc>
                <a:spcPct val="150000"/>
              </a:lnSpc>
              <a:spcAft>
                <a:spcPct val="0"/>
              </a:spcAft>
            </a:pPr>
            <a:r>
              <a:rPr lang="zh-CN" altLang="zh-CN" sz="2000" b="1" kern="100">
                <a:solidFill>
                  <a:srgbClr val="0070C0"/>
                </a:solidFill>
                <a:latin typeface="黑体" panose="02010609060101010101" charset="-122"/>
                <a:ea typeface="黑体" panose="02010609060101010101" charset="-122"/>
                <a:cs typeface="黑体" panose="02010609060101010101" charset="-122"/>
              </a:rPr>
              <a:t>理解分析类选择题</a:t>
            </a:r>
            <a:r>
              <a:rPr lang="en-US" altLang="zh-CN" sz="2000" b="1" kern="100">
                <a:solidFill>
                  <a:srgbClr val="0070C0"/>
                </a:solidFill>
                <a:latin typeface="黑体" panose="02010609060101010101" charset="-122"/>
                <a:ea typeface="黑体" panose="02010609060101010101" charset="-122"/>
                <a:cs typeface="黑体" panose="02010609060101010101" charset="-122"/>
              </a:rPr>
              <a:t>——</a:t>
            </a:r>
            <a:r>
              <a:rPr lang="zh-CN" altLang="zh-CN" sz="2000" b="1" kern="100">
                <a:solidFill>
                  <a:srgbClr val="0070C0"/>
                </a:solidFill>
                <a:latin typeface="黑体" panose="02010609060101010101" charset="-122"/>
                <a:ea typeface="黑体" panose="02010609060101010101" charset="-122"/>
                <a:cs typeface="黑体" panose="02010609060101010101" charset="-122"/>
              </a:rPr>
              <a:t>理解性比对</a:t>
            </a:r>
            <a:endParaRPr lang="zh-CN" altLang="zh-CN" sz="2000" b="1" kern="100">
              <a:solidFill>
                <a:srgbClr val="0070C0"/>
              </a:solidFill>
              <a:latin typeface="黑体" panose="02010609060101010101" charset="-122"/>
              <a:ea typeface="黑体" panose="02010609060101010101" charset="-122"/>
              <a:cs typeface="黑体" panose="02010609060101010101" charset="-122"/>
            </a:endParaRPr>
          </a:p>
          <a:p>
            <a:pPr indent="713740" algn="just">
              <a:lnSpc>
                <a:spcPct val="140000"/>
              </a:lnSpc>
              <a:spcAft>
                <a:spcPct val="0"/>
              </a:spcAft>
            </a:pPr>
            <a:r>
              <a:rPr lang="en-US" altLang="zh-CN" sz="2000" b="1" kern="100">
                <a:latin typeface="黑体" panose="02010609060101010101" charset="-122"/>
                <a:ea typeface="黑体" panose="02010609060101010101" charset="-122"/>
                <a:cs typeface="黑体" panose="02010609060101010101" charset="-122"/>
                <a:sym typeface="+mn-ea"/>
              </a:rPr>
              <a:t>1.</a:t>
            </a:r>
            <a:r>
              <a:rPr lang="zh-CN" altLang="zh-CN" sz="2000" b="1" kern="100">
                <a:latin typeface="黑体" panose="02010609060101010101" charset="-122"/>
                <a:ea typeface="黑体" panose="02010609060101010101" charset="-122"/>
                <a:cs typeface="黑体" panose="02010609060101010101" charset="-122"/>
                <a:sym typeface="+mn-ea"/>
              </a:rPr>
              <a:t>文字材料信息比对</a:t>
            </a:r>
            <a:r>
              <a:rPr lang="en-US" altLang="zh-CN" sz="2000" b="1" kern="100">
                <a:solidFill>
                  <a:srgbClr val="C00000"/>
                </a:solidFill>
                <a:latin typeface="黑体" panose="02010609060101010101" charset="-122"/>
                <a:ea typeface="黑体" panose="02010609060101010101" charset="-122"/>
                <a:cs typeface="黑体" panose="02010609060101010101" charset="-122"/>
                <a:sym typeface="+mn-ea"/>
              </a:rPr>
              <a:t>2.</a:t>
            </a:r>
            <a:r>
              <a:rPr lang="zh-CN" altLang="zh-CN" sz="2000" b="1" kern="100">
                <a:solidFill>
                  <a:srgbClr val="C00000"/>
                </a:solidFill>
                <a:latin typeface="黑体" panose="02010609060101010101" charset="-122"/>
                <a:ea typeface="黑体" panose="02010609060101010101" charset="-122"/>
                <a:cs typeface="黑体" panose="02010609060101010101" charset="-122"/>
                <a:sym typeface="+mn-ea"/>
              </a:rPr>
              <a:t>图表材料信息比对</a:t>
            </a:r>
            <a:endParaRPr lang="zh-CN" altLang="zh-CN" sz="2000" kern="100">
              <a:solidFill>
                <a:srgbClr val="C00000"/>
              </a:solidFill>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第一步：读图，通过数据比对把握图表信息</a:t>
            </a:r>
            <a:endParaRPr lang="zh-CN" altLang="zh-CN" sz="2000" kern="100">
              <a:solidFill>
                <a:srgbClr val="0000FF"/>
              </a:solidFill>
              <a:latin typeface="黑体" panose="02010609060101010101" charset="-122"/>
              <a:ea typeface="黑体" panose="02010609060101010101" charset="-122"/>
              <a:cs typeface="黑体" panose="02010609060101010101" charset="-122"/>
            </a:endParaRPr>
          </a:p>
          <a:p>
            <a:pPr indent="711200" algn="just">
              <a:lnSpc>
                <a:spcPct val="120000"/>
              </a:lnSpc>
              <a:spcAft>
                <a:spcPct val="0"/>
              </a:spcAft>
            </a:pPr>
            <a:r>
              <a:rPr lang="zh-CN" altLang="zh-CN" sz="1800" kern="100">
                <a:solidFill>
                  <a:srgbClr val="7030A0"/>
                </a:solidFill>
                <a:latin typeface="黑体" panose="02010609060101010101" charset="-122"/>
                <a:ea typeface="黑体" panose="02010609060101010101" charset="-122"/>
                <a:cs typeface="黑体" panose="02010609060101010101" charset="-122"/>
                <a:sym typeface="+mn-ea"/>
              </a:rPr>
              <a:t>柱状图</a:t>
            </a:r>
            <a:r>
              <a:rPr lang="zh-CN" altLang="zh-CN" sz="1800" kern="100">
                <a:latin typeface="黑体" panose="02010609060101010101" charset="-122"/>
                <a:ea typeface="黑体" panose="02010609060101010101" charset="-122"/>
                <a:cs typeface="黑体" panose="02010609060101010101" charset="-122"/>
                <a:sym typeface="+mn-ea"/>
              </a:rPr>
              <a:t>要着重分析条柱的高低和显示的数据大小；</a:t>
            </a:r>
            <a:r>
              <a:rPr lang="zh-CN" altLang="zh-CN" sz="1800" kern="100">
                <a:solidFill>
                  <a:srgbClr val="7030A0"/>
                </a:solidFill>
                <a:latin typeface="黑体" panose="02010609060101010101" charset="-122"/>
                <a:ea typeface="黑体" panose="02010609060101010101" charset="-122"/>
                <a:cs typeface="黑体" panose="02010609060101010101" charset="-122"/>
                <a:sym typeface="+mn-ea"/>
              </a:rPr>
              <a:t>饼状图</a:t>
            </a:r>
            <a:r>
              <a:rPr lang="zh-CN" altLang="zh-CN" sz="1800" kern="100">
                <a:latin typeface="黑体" panose="02010609060101010101" charset="-122"/>
                <a:ea typeface="黑体" panose="02010609060101010101" charset="-122"/>
                <a:cs typeface="黑体" panose="02010609060101010101" charset="-122"/>
                <a:sym typeface="+mn-ea"/>
              </a:rPr>
              <a:t>要着重分析各项目所占图形比例的大小；</a:t>
            </a:r>
            <a:r>
              <a:rPr lang="zh-CN" altLang="zh-CN" sz="1800" kern="100">
                <a:solidFill>
                  <a:srgbClr val="7030A0"/>
                </a:solidFill>
                <a:latin typeface="黑体" panose="02010609060101010101" charset="-122"/>
                <a:ea typeface="黑体" panose="02010609060101010101" charset="-122"/>
                <a:cs typeface="黑体" panose="02010609060101010101" charset="-122"/>
                <a:sym typeface="+mn-ea"/>
              </a:rPr>
              <a:t>表格</a:t>
            </a:r>
            <a:r>
              <a:rPr lang="zh-CN" altLang="zh-CN" sz="1800" kern="100">
                <a:latin typeface="黑体" panose="02010609060101010101" charset="-122"/>
                <a:ea typeface="黑体" panose="02010609060101010101" charset="-122"/>
                <a:cs typeface="黑体" panose="02010609060101010101" charset="-122"/>
                <a:sym typeface="+mn-ea"/>
              </a:rPr>
              <a:t>要着重分析横向、竖向数据的差别；</a:t>
            </a:r>
            <a:r>
              <a:rPr lang="zh-CN" altLang="zh-CN" sz="1800" kern="100">
                <a:solidFill>
                  <a:srgbClr val="7030A0"/>
                </a:solidFill>
                <a:latin typeface="黑体" panose="02010609060101010101" charset="-122"/>
                <a:ea typeface="黑体" panose="02010609060101010101" charset="-122"/>
                <a:cs typeface="黑体" panose="02010609060101010101" charset="-122"/>
                <a:sym typeface="+mn-ea"/>
              </a:rPr>
              <a:t>曲线图</a:t>
            </a:r>
            <a:r>
              <a:rPr lang="zh-CN" altLang="zh-CN" sz="1800" kern="100">
                <a:latin typeface="黑体" panose="02010609060101010101" charset="-122"/>
                <a:ea typeface="黑体" panose="02010609060101010101" charset="-122"/>
                <a:cs typeface="黑体" panose="02010609060101010101" charset="-122"/>
                <a:sym typeface="+mn-ea"/>
              </a:rPr>
              <a:t>要注意分析曲线的发展趋势和交叉节点。</a:t>
            </a:r>
            <a:endParaRPr lang="zh-CN" altLang="zh-CN" sz="2000" kern="100">
              <a:latin typeface="黑体" panose="02010609060101010101" charset="-122"/>
              <a:ea typeface="黑体" panose="02010609060101010101" charset="-122"/>
              <a:cs typeface="黑体" panose="02010609060101010101" charset="-122"/>
              <a:sym typeface="+mn-ea"/>
            </a:endParaRPr>
          </a:p>
          <a:p>
            <a:pPr indent="711200" algn="just">
              <a:lnSpc>
                <a:spcPct val="150000"/>
              </a:lnSpc>
              <a:spcAft>
                <a:spcPct val="0"/>
              </a:spcAft>
            </a:pP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第二步：读题，把握选项特点</a:t>
            </a:r>
            <a:endParaRPr lang="zh-CN" altLang="zh-CN" sz="2000" kern="100">
              <a:solidFill>
                <a:srgbClr val="0000FF"/>
              </a:solidFill>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第三步：细心比对</a:t>
            </a:r>
            <a:endParaRPr lang="zh-CN" altLang="zh-CN" sz="2000" kern="100">
              <a:solidFill>
                <a:srgbClr val="0000FF"/>
              </a:solidFill>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r>
              <a:rPr lang="en-US" altLang="zh-CN" sz="2000" b="1" kern="100">
                <a:latin typeface="黑体" panose="02010609060101010101" charset="-122"/>
                <a:ea typeface="黑体" panose="02010609060101010101" charset="-122"/>
                <a:cs typeface="黑体" panose="02010609060101010101" charset="-122"/>
                <a:sym typeface="+mn-ea"/>
              </a:rPr>
              <a:t>(1)</a:t>
            </a:r>
            <a:r>
              <a:rPr lang="zh-CN" altLang="zh-CN" sz="2000" b="1" kern="100">
                <a:latin typeface="黑体" panose="02010609060101010101" charset="-122"/>
                <a:ea typeface="黑体" panose="02010609060101010101" charset="-122"/>
                <a:cs typeface="黑体" panose="02010609060101010101" charset="-122"/>
                <a:sym typeface="+mn-ea"/>
              </a:rPr>
              <a:t>比对对图表基本内容的转述是否准确</a:t>
            </a:r>
            <a:endParaRPr lang="zh-CN" altLang="zh-CN" sz="2000" b="1" kern="100">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r>
              <a:rPr lang="en-US" altLang="zh-CN" sz="2000" kern="100">
                <a:latin typeface="黑体" panose="02010609060101010101" charset="-122"/>
                <a:ea typeface="黑体" panose="02010609060101010101" charset="-122"/>
                <a:cs typeface="黑体" panose="02010609060101010101" charset="-122"/>
                <a:sym typeface="+mn-ea"/>
              </a:rPr>
              <a:t>(2)</a:t>
            </a:r>
            <a:r>
              <a:rPr lang="zh-CN" altLang="zh-CN" sz="2000" kern="100">
                <a:latin typeface="黑体" panose="02010609060101010101" charset="-122"/>
                <a:ea typeface="黑体" panose="02010609060101010101" charset="-122"/>
                <a:cs typeface="黑体" panose="02010609060101010101" charset="-122"/>
                <a:sym typeface="+mn-ea"/>
              </a:rPr>
              <a:t>重点比对数据意义是否准确</a:t>
            </a:r>
            <a:endParaRPr lang="zh-CN" altLang="zh-CN" sz="2000" kern="100">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r>
              <a:rPr lang="en-US" altLang="zh-CN" sz="1800" kern="100">
                <a:solidFill>
                  <a:srgbClr val="002060"/>
                </a:solidFill>
                <a:latin typeface="黑体" panose="02010609060101010101" charset="-122"/>
                <a:ea typeface="黑体" panose="02010609060101010101" charset="-122"/>
                <a:cs typeface="黑体" panose="02010609060101010101" charset="-122"/>
                <a:sym typeface="+mn-ea"/>
              </a:rPr>
              <a:t>①</a:t>
            </a:r>
            <a:r>
              <a:rPr lang="zh-CN" altLang="zh-CN" sz="1800" kern="100">
                <a:solidFill>
                  <a:srgbClr val="002060"/>
                </a:solidFill>
                <a:latin typeface="黑体" panose="02010609060101010101" charset="-122"/>
                <a:ea typeface="黑体" panose="02010609060101010101" charset="-122"/>
                <a:cs typeface="黑体" panose="02010609060101010101" charset="-122"/>
                <a:sym typeface="+mn-ea"/>
              </a:rPr>
              <a:t>对图表中的两头数字</a:t>
            </a:r>
            <a:r>
              <a:rPr lang="en-US" altLang="zh-CN" sz="1800" kern="100">
                <a:solidFill>
                  <a:srgbClr val="002060"/>
                </a:solidFill>
                <a:latin typeface="黑体" panose="02010609060101010101" charset="-122"/>
                <a:ea typeface="黑体" panose="02010609060101010101" charset="-122"/>
                <a:cs typeface="黑体" panose="02010609060101010101" charset="-122"/>
                <a:sym typeface="+mn-ea"/>
              </a:rPr>
              <a:t>(</a:t>
            </a:r>
            <a:r>
              <a:rPr lang="zh-CN" altLang="zh-CN" sz="1800" kern="100">
                <a:solidFill>
                  <a:srgbClr val="002060"/>
                </a:solidFill>
                <a:latin typeface="黑体" panose="02010609060101010101" charset="-122"/>
                <a:ea typeface="黑体" panose="02010609060101010101" charset="-122"/>
                <a:cs typeface="黑体" panose="02010609060101010101" charset="-122"/>
                <a:sym typeface="+mn-ea"/>
              </a:rPr>
              <a:t>最大值、最小值</a:t>
            </a:r>
            <a:r>
              <a:rPr lang="en-US" altLang="zh-CN" sz="1800" kern="100">
                <a:solidFill>
                  <a:srgbClr val="002060"/>
                </a:solidFill>
                <a:latin typeface="黑体" panose="02010609060101010101" charset="-122"/>
                <a:ea typeface="黑体" panose="02010609060101010101" charset="-122"/>
                <a:cs typeface="黑体" panose="02010609060101010101" charset="-122"/>
                <a:sym typeface="+mn-ea"/>
              </a:rPr>
              <a:t>)</a:t>
            </a:r>
            <a:r>
              <a:rPr lang="zh-CN" altLang="zh-CN" sz="1800" kern="100">
                <a:solidFill>
                  <a:srgbClr val="002060"/>
                </a:solidFill>
                <a:latin typeface="黑体" panose="02010609060101010101" charset="-122"/>
                <a:ea typeface="黑体" panose="02010609060101010101" charset="-122"/>
                <a:cs typeface="黑体" panose="02010609060101010101" charset="-122"/>
                <a:sym typeface="+mn-ea"/>
              </a:rPr>
              <a:t>及其差别转述是否准确</a:t>
            </a:r>
            <a:r>
              <a:rPr lang="zh-CN" altLang="zh-CN" sz="1800" kern="100" smtClean="0">
                <a:solidFill>
                  <a:srgbClr val="002060"/>
                </a:solidFill>
                <a:latin typeface="黑体" panose="02010609060101010101" charset="-122"/>
                <a:ea typeface="黑体" panose="02010609060101010101" charset="-122"/>
                <a:cs typeface="黑体" panose="02010609060101010101" charset="-122"/>
                <a:sym typeface="+mn-ea"/>
              </a:rPr>
              <a:t>。</a:t>
            </a:r>
            <a:endParaRPr lang="en-US" altLang="zh-CN" sz="1800" kern="100" smtClean="0">
              <a:solidFill>
                <a:srgbClr val="002060"/>
              </a:solidFill>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r>
              <a:rPr lang="en-US" altLang="zh-CN" sz="1800" kern="100">
                <a:solidFill>
                  <a:srgbClr val="002060"/>
                </a:solidFill>
                <a:latin typeface="黑体" panose="02010609060101010101" charset="-122"/>
                <a:ea typeface="黑体" panose="02010609060101010101" charset="-122"/>
                <a:cs typeface="黑体" panose="02010609060101010101" charset="-122"/>
                <a:sym typeface="+mn-ea"/>
              </a:rPr>
              <a:t>②</a:t>
            </a:r>
            <a:r>
              <a:rPr lang="zh-CN" altLang="zh-CN" sz="1800" kern="100">
                <a:solidFill>
                  <a:srgbClr val="002060"/>
                </a:solidFill>
                <a:latin typeface="黑体" panose="02010609060101010101" charset="-122"/>
                <a:ea typeface="黑体" panose="02010609060101010101" charset="-122"/>
                <a:cs typeface="黑体" panose="02010609060101010101" charset="-122"/>
                <a:sym typeface="+mn-ea"/>
              </a:rPr>
              <a:t>对图表中的数据变化或发展趋势的判断是否准确。</a:t>
            </a:r>
            <a:endParaRPr lang="zh-CN" altLang="zh-CN" sz="1800" kern="100" smtClean="0">
              <a:solidFill>
                <a:srgbClr val="002060"/>
              </a:solidFill>
              <a:latin typeface="黑体" panose="02010609060101010101" charset="-122"/>
              <a:ea typeface="黑体" panose="02010609060101010101" charset="-122"/>
              <a:cs typeface="黑体" panose="02010609060101010101" charset="-122"/>
              <a:sym typeface="+mn-ea"/>
            </a:endParaRPr>
          </a:p>
          <a:p>
            <a:pPr indent="711200" algn="just">
              <a:lnSpc>
                <a:spcPct val="150000"/>
              </a:lnSpc>
              <a:spcAft>
                <a:spcPct val="0"/>
              </a:spcAft>
            </a:pPr>
            <a:r>
              <a:rPr lang="en-US" altLang="zh-CN" sz="1800" kern="100">
                <a:solidFill>
                  <a:srgbClr val="002060"/>
                </a:solidFill>
                <a:latin typeface="黑体" panose="02010609060101010101" charset="-122"/>
                <a:ea typeface="黑体" panose="02010609060101010101" charset="-122"/>
                <a:cs typeface="黑体" panose="02010609060101010101" charset="-122"/>
                <a:sym typeface="+mn-ea"/>
              </a:rPr>
              <a:t>③</a:t>
            </a:r>
            <a:r>
              <a:rPr lang="zh-CN" altLang="zh-CN" sz="1800" kern="100">
                <a:solidFill>
                  <a:srgbClr val="002060"/>
                </a:solidFill>
                <a:latin typeface="黑体" panose="02010609060101010101" charset="-122"/>
                <a:ea typeface="黑体" panose="02010609060101010101" charset="-122"/>
                <a:cs typeface="黑体" panose="02010609060101010101" charset="-122"/>
                <a:sym typeface="+mn-ea"/>
              </a:rPr>
              <a:t>判断把数字转换成文字后的用词是否准确。</a:t>
            </a:r>
            <a:endParaRPr lang="zh-CN" altLang="zh-CN" sz="1800" kern="100">
              <a:solidFill>
                <a:srgbClr val="002060"/>
              </a:solidFill>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r>
              <a:rPr lang="en-US" altLang="zh-CN" sz="2000" b="1" kern="100">
                <a:latin typeface="黑体" panose="02010609060101010101" charset="-122"/>
                <a:ea typeface="黑体" panose="02010609060101010101" charset="-122"/>
                <a:cs typeface="黑体" panose="02010609060101010101" charset="-122"/>
                <a:sym typeface="+mn-ea"/>
              </a:rPr>
              <a:t>(3)</a:t>
            </a:r>
            <a:r>
              <a:rPr lang="zh-CN" altLang="zh-CN" sz="2000" b="1" kern="100">
                <a:latin typeface="黑体" panose="02010609060101010101" charset="-122"/>
                <a:ea typeface="黑体" panose="02010609060101010101" charset="-122"/>
                <a:cs typeface="黑体" panose="02010609060101010101" charset="-122"/>
                <a:sym typeface="+mn-ea"/>
              </a:rPr>
              <a:t>善于借助图表前后的文字表述进行比对。</a:t>
            </a:r>
            <a:endParaRPr lang="zh-CN" altLang="zh-CN" sz="2000" b="1" kern="100">
              <a:effectLst/>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3"/>
          <a:stretch>
            <a:fillRect/>
          </a:stretch>
        </p:blipFill>
        <p:spPr>
          <a:xfrm>
            <a:off x="9191625" y="3501390"/>
            <a:ext cx="2505075" cy="2486025"/>
          </a:xfrm>
          <a:prstGeom prst="rect">
            <a:avLst/>
          </a:prstGeom>
        </p:spPr>
      </p:pic>
      <p:pic>
        <p:nvPicPr>
          <p:cNvPr id="3" name="图片 2"/>
          <p:cNvPicPr>
            <a:picLocks noChangeAspect="1"/>
          </p:cNvPicPr>
          <p:nvPr/>
        </p:nvPicPr>
        <p:blipFill>
          <a:blip r:embed="rId4"/>
          <a:stretch>
            <a:fillRect/>
          </a:stretch>
        </p:blipFill>
        <p:spPr>
          <a:xfrm>
            <a:off x="9229090" y="900430"/>
            <a:ext cx="2429510" cy="237744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Arial"/>
        <a:cs typeface="Arial"/>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215</Paragraphs>
  <Slides>33</Slides>
  <Notes>6</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33</vt:i4>
      </vt:variant>
    </vt:vector>
  </HeadingPairs>
  <TitlesOfParts>
    <vt:vector baseType="lpstr" size="48">
      <vt:lpstr>Arial</vt:lpstr>
      <vt:lpstr>Arial Black</vt:lpstr>
      <vt:lpstr>Calibri</vt:lpstr>
      <vt:lpstr>楷体</vt:lpstr>
      <vt:lpstr>Times New Roman</vt:lpstr>
      <vt:lpstr>方正中等线简体</vt:lpstr>
      <vt:lpstr>宋体</vt:lpstr>
      <vt:lpstr>Courier New</vt:lpstr>
      <vt:lpstr>微软雅黑</vt:lpstr>
      <vt:lpstr>黑体</vt:lpstr>
      <vt:lpstr>楷体_GB2312</vt:lpstr>
      <vt:lpstr>华文细黑</vt:lpstr>
      <vt:lpstr>仿宋_GB2312</vt:lpstr>
      <vt:lpstr>经典特黑简</vt:lpstr>
      <vt:lpstr>8_Office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2021-12-05T11:39:07.530</cp:lastPrinted>
  <dcterms:created xsi:type="dcterms:W3CDTF">2021-12-05T11:39:07Z</dcterms:created>
  <dcterms:modified xsi:type="dcterms:W3CDTF">2021-12-05T03:39:10Z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