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83" r:id="rId4"/>
    <p:sldId id="257" r:id="rId5"/>
    <p:sldId id="258" r:id="rId6"/>
    <p:sldId id="260" r:id="rId7"/>
    <p:sldId id="261" r:id="rId8"/>
    <p:sldId id="262" r:id="rId9"/>
    <p:sldId id="266" r:id="rId10"/>
    <p:sldId id="263" r:id="rId11"/>
    <p:sldId id="264" r:id="rId12"/>
    <p:sldId id="265" r:id="rId13"/>
    <p:sldId id="267" r:id="rId14"/>
    <p:sldId id="268" r:id="rId15"/>
    <p:sldId id="269" r:id="rId16"/>
    <p:sldId id="271" r:id="rId17"/>
    <p:sldId id="272" r:id="rId18"/>
    <p:sldId id="273" r:id="rId19"/>
    <p:sldId id="275"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8" d="100"/>
          <a:sy n="98" d="100"/>
        </p:scale>
        <p:origin x="-35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92FCDE9-9BE6-44D1-AB35-C200395F5D22}" type="slidenum">
              <a:rPr lang="en-US"/>
            </a:fld>
            <a:endParaRPr lang="en-US"/>
          </a:p>
        </p:txBody>
      </p:sp>
    </p:spTree>
  </p:cSld>
  <p:clrMapOvr>
    <a:masterClrMapping/>
  </p:clrMapOvr>
  <p:transition spd="slow">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3399958-3152-40FF-ACF4-763F7A521890}" type="slidenum">
              <a:rPr lang="en-US"/>
            </a:fld>
            <a:endParaRPr lang="en-US"/>
          </a:p>
        </p:txBody>
      </p:sp>
    </p:spTree>
  </p:cSld>
  <p:clrMapOvr>
    <a:masterClrMapping/>
  </p:clrMapOvr>
  <p:transition spd="slow">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9FD1402-64DE-4BFA-901F-CC456B6A0E89}" type="slidenum">
              <a:rPr lang="en-US"/>
            </a:fld>
            <a:endParaRPr lang="en-US"/>
          </a:p>
        </p:txBody>
      </p:sp>
    </p:spTree>
  </p:cSld>
  <p:clrMapOvr>
    <a:masterClrMapping/>
  </p:clrMapOvr>
  <p:transition spd="slow">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441DA5-1597-409D-B776-645B61218D7E}" type="slidenum">
              <a:rPr lang="en-US"/>
            </a:fld>
            <a:endParaRPr lang="en-US"/>
          </a:p>
        </p:txBody>
      </p:sp>
    </p:spTree>
  </p:cSld>
  <p:clrMapOvr>
    <a:masterClrMapping/>
  </p:clrMapOvr>
  <p:transition spd="slow">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88C93FBF-8F8B-48D1-A94F-BC67D3BAEDA5}" type="slidenum">
              <a:rPr lang="en-US"/>
            </a:fld>
            <a:endParaRPr lang="en-US"/>
          </a:p>
        </p:txBody>
      </p:sp>
    </p:spTree>
  </p:cSld>
  <p:clrMapOvr>
    <a:masterClrMapping/>
  </p:clrMapOvr>
  <p:transition spd="slow">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D7A62BCD-6634-4915-B124-8E91625FF556}" type="slidenum">
              <a:rPr lang="en-US"/>
            </a:fld>
            <a:endParaRPr lang="en-US"/>
          </a:p>
        </p:txBody>
      </p:sp>
    </p:spTree>
  </p:cSld>
  <p:clrMapOvr>
    <a:masterClrMapping/>
  </p:clrMapOvr>
  <p:transition spd="slow">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52F47F8D-83E5-412A-81A5-D0578366CCA3}" type="slidenum">
              <a:rPr lang="en-US"/>
            </a:fld>
            <a:endParaRPr lang="en-US"/>
          </a:p>
        </p:txBody>
      </p:sp>
    </p:spTree>
  </p:cSld>
  <p:clrMapOvr>
    <a:masterClrMapping/>
  </p:clrMapOvr>
  <p:transition spd="slow">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199B333A-4BA5-4158-B49A-4E2BDD34BFCE}" type="slidenum">
              <a:rPr lang="en-US"/>
            </a:fld>
            <a:endParaRPr lang="en-US"/>
          </a:p>
        </p:txBody>
      </p:sp>
    </p:spTree>
  </p:cSld>
  <p:clrMapOvr>
    <a:masterClrMapping/>
  </p:clrMapOvr>
  <p:transition spd="slow">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E1346965-FF0E-4559-B962-9EDC35BF520B}" type="slidenum">
              <a:rPr lang="en-US"/>
            </a:fld>
            <a:endParaRPr lang="en-US"/>
          </a:p>
        </p:txBody>
      </p:sp>
    </p:spTree>
  </p:cSld>
  <p:clrMapOvr>
    <a:masterClrMapping/>
  </p:clrMapOvr>
  <p:transition spd="slow">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BECB3A9-9639-441F-850D-88426105CCF8}" type="slidenum">
              <a:rPr lang="en-US"/>
            </a:fld>
            <a:endParaRPr lang="en-US"/>
          </a:p>
        </p:txBody>
      </p:sp>
    </p:spTree>
  </p:cSld>
  <p:clrMapOvr>
    <a:masterClrMapping/>
  </p:clrMapOvr>
  <p:transition spd="slow">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8F455C7-3E48-4D2F-89A9-AE115C70F0A2}" type="slidenum">
              <a:rPr lang="en-US"/>
            </a:fld>
            <a:endParaRPr lang="en-US"/>
          </a:p>
        </p:txBody>
      </p:sp>
    </p:spTree>
  </p:cSld>
  <p:clrMapOvr>
    <a:masterClrMapping/>
  </p:clrMapOvr>
  <p:transition spd="slow">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l="-11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pPr>
              <a:defRPr/>
            </a:pPr>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pPr>
              <a:defRPr/>
            </a:pPr>
            <a:fld id="{830FCAA2-B715-4026-A5EF-FA9DAA008B4A}" type="slidenum">
              <a:rPr lang="en-US"/>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blinds/>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media" Target="file:///E:\1&#35838;&#20214;&#65288;&#25105;&#20570;&#30340;&#65289;\&#12298;&#40718;&#23574;&#25945;&#26696;&#12299;&#20843;&#24180;&#32423;&#19979;&#35821;&#25991;&#65288;&#20154;&#25945;&#29256;&#65289;&#65288;1~4&#65289;\&#31532;6&#21333;&#20803;\&#31532;22&#35838;%20&#12298;&#31036;&#35760;&#12299;&#20108;&#21017;\&#31532;&#20108;&#35838;&#26102;\&#12298;&#22823;&#36947;&#20043;&#34892;&#20063;&#12299;.mp3" TargetMode="External"/><Relationship Id="rId1" Type="http://schemas.openxmlformats.org/officeDocument/2006/relationships/audio" Target="file:///E:\1&#35838;&#20214;&#65288;&#25105;&#20570;&#30340;&#65289;\&#12298;&#40718;&#23574;&#25945;&#26696;&#12299;&#20843;&#24180;&#32423;&#19979;&#35821;&#25991;&#65288;&#20154;&#25945;&#29256;&#65289;&#65288;1~4&#65289;\&#31532;6&#21333;&#20803;\&#31532;22&#35838;%20&#12298;&#31036;&#35760;&#12299;&#20108;&#21017;\&#31532;&#20108;&#35838;&#26102;\&#12298;&#22823;&#36947;&#20043;&#34892;&#20063;&#12299;.mp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TextBox 3"/>
          <p:cNvSpPr txBox="1">
            <a:spLocks noChangeArrowheads="1"/>
          </p:cNvSpPr>
          <p:nvPr/>
        </p:nvSpPr>
        <p:spPr bwMode="auto">
          <a:xfrm>
            <a:off x="1285852" y="1928813"/>
            <a:ext cx="6500839" cy="2861310"/>
          </a:xfrm>
          <a:prstGeom prst="rect">
            <a:avLst/>
          </a:prstGeom>
          <a:noFill/>
          <a:ln w="9525">
            <a:noFill/>
            <a:miter lim="800000"/>
          </a:ln>
        </p:spPr>
        <p:txBody>
          <a:bodyPr wrap="square">
            <a:spAutoFit/>
          </a:bodyPr>
          <a:lstStyle/>
          <a:p>
            <a:pPr algn="ctr"/>
            <a:r>
              <a:rPr lang="zh-CN" altLang="en-US" sz="5400" dirty="0" smtClean="0">
                <a:latin typeface="微软雅黑" panose="020B0503020204020204" pitchFamily="34" charset="-122"/>
                <a:ea typeface="微软雅黑" panose="020B0503020204020204" pitchFamily="34" charset="-122"/>
              </a:rPr>
              <a:t>第</a:t>
            </a:r>
            <a:r>
              <a:rPr lang="en-US" altLang="zh-CN" sz="5400" dirty="0" smtClean="0">
                <a:latin typeface="微软雅黑" panose="020B0503020204020204" pitchFamily="34" charset="-122"/>
                <a:ea typeface="微软雅黑" panose="020B0503020204020204" pitchFamily="34" charset="-122"/>
              </a:rPr>
              <a:t>6</a:t>
            </a:r>
            <a:r>
              <a:rPr lang="zh-CN" altLang="en-US" sz="5400" dirty="0" smtClean="0">
                <a:latin typeface="微软雅黑" panose="020B0503020204020204" pitchFamily="34" charset="-122"/>
                <a:ea typeface="微软雅黑" panose="020B0503020204020204" pitchFamily="34" charset="-122"/>
              </a:rPr>
              <a:t>单元</a:t>
            </a:r>
            <a:endParaRPr lang="en-US" altLang="zh-CN" sz="5400" dirty="0">
              <a:latin typeface="微软雅黑" panose="020B0503020204020204" pitchFamily="34" charset="-122"/>
              <a:ea typeface="微软雅黑" panose="020B0503020204020204" pitchFamily="34" charset="-122"/>
            </a:endParaRPr>
          </a:p>
          <a:p>
            <a:pPr algn="ctr"/>
            <a:endParaRPr lang="en-US" altLang="zh-CN" dirty="0">
              <a:latin typeface="微软雅黑" panose="020B0503020204020204" pitchFamily="34" charset="-122"/>
              <a:ea typeface="微软雅黑" panose="020B0503020204020204" pitchFamily="34" charset="-122"/>
            </a:endParaRPr>
          </a:p>
          <a:p>
            <a:pPr algn="ctr"/>
            <a:r>
              <a:rPr lang="en-US" altLang="zh-CN" sz="3600" dirty="0" smtClean="0">
                <a:latin typeface="微软雅黑" panose="020B0503020204020204" pitchFamily="34" charset="-122"/>
                <a:ea typeface="微软雅黑" panose="020B0503020204020204" pitchFamily="34" charset="-122"/>
              </a:rPr>
              <a:t>22  《</a:t>
            </a:r>
            <a:r>
              <a:rPr lang="zh-CN" altLang="en-US" sz="3600" dirty="0" smtClean="0">
                <a:latin typeface="微软雅黑" panose="020B0503020204020204" pitchFamily="34" charset="-122"/>
                <a:ea typeface="微软雅黑" panose="020B0503020204020204" pitchFamily="34" charset="-122"/>
              </a:rPr>
              <a:t>礼记</a:t>
            </a:r>
            <a:r>
              <a:rPr lang="en-US" altLang="zh-CN" sz="3600" dirty="0" smtClean="0">
                <a:latin typeface="微软雅黑" panose="020B0503020204020204" pitchFamily="34" charset="-122"/>
                <a:ea typeface="微软雅黑" panose="020B0503020204020204" pitchFamily="34" charset="-122"/>
              </a:rPr>
              <a:t>》</a:t>
            </a:r>
            <a:r>
              <a:rPr lang="zh-CN" altLang="en-US" sz="3600" dirty="0" smtClean="0">
                <a:latin typeface="微软雅黑" panose="020B0503020204020204" pitchFamily="34" charset="-122"/>
                <a:ea typeface="微软雅黑" panose="020B0503020204020204" pitchFamily="34" charset="-122"/>
              </a:rPr>
              <a:t>二则</a:t>
            </a:r>
            <a:endParaRPr lang="zh-CN" altLang="en-US" sz="3600" dirty="0" smtClean="0">
              <a:latin typeface="微软雅黑" panose="020B0503020204020204" pitchFamily="34" charset="-122"/>
              <a:ea typeface="微软雅黑" panose="020B0503020204020204" pitchFamily="34" charset="-122"/>
            </a:endParaRPr>
          </a:p>
          <a:p>
            <a:pPr algn="ctr"/>
            <a:endParaRPr lang="zh-CN" altLang="en-US" sz="3600" dirty="0" smtClean="0">
              <a:latin typeface="微软雅黑" panose="020B0503020204020204" pitchFamily="34" charset="-122"/>
              <a:ea typeface="微软雅黑" panose="020B0503020204020204" pitchFamily="34" charset="-122"/>
            </a:endParaRPr>
          </a:p>
          <a:p>
            <a:pPr algn="ctr"/>
            <a:r>
              <a:rPr lang="zh-CN" altLang="en-US" sz="3600" dirty="0" smtClean="0">
                <a:latin typeface="微软雅黑" panose="020B0503020204020204" pitchFamily="34" charset="-122"/>
                <a:ea typeface="微软雅黑" panose="020B0503020204020204" pitchFamily="34" charset="-122"/>
              </a:rPr>
              <a:t>第二课时</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0966" y="1268760"/>
            <a:ext cx="1928826" cy="1200329"/>
          </a:xfrm>
          <a:prstGeom prst="rect">
            <a:avLst/>
          </a:prstGeom>
        </p:spPr>
        <p:txBody>
          <a:bodyPr wrap="square">
            <a:spAutoFit/>
          </a:bodyPr>
          <a:lstStyle/>
          <a:p>
            <a:r>
              <a:rPr lang="zh-CN" altLang="en-US" sz="3600" b="1" dirty="0" smtClean="0">
                <a:latin typeface="+mn-ea"/>
              </a:rPr>
              <a:t>矜、寡、</a:t>
            </a:r>
            <a:r>
              <a:rPr lang="zh-CN" altLang="en-US" sz="3600" b="1" dirty="0" smtClean="0">
                <a:solidFill>
                  <a:srgbClr val="FF0000"/>
                </a:solidFill>
                <a:latin typeface="+mn-ea"/>
              </a:rPr>
              <a:t>孤</a:t>
            </a:r>
            <a:r>
              <a:rPr lang="zh-CN" altLang="en-US" sz="3600" b="1" dirty="0" smtClean="0">
                <a:latin typeface="+mn-ea"/>
              </a:rPr>
              <a:t>、</a:t>
            </a:r>
            <a:r>
              <a:rPr lang="zh-CN" altLang="en-US" sz="3600" b="1" dirty="0" smtClean="0">
                <a:solidFill>
                  <a:srgbClr val="FF0000"/>
                </a:solidFill>
                <a:latin typeface="+mn-ea"/>
              </a:rPr>
              <a:t>独</a:t>
            </a:r>
            <a:endParaRPr lang="zh-CN" altLang="en-US" sz="3600" b="1" dirty="0">
              <a:solidFill>
                <a:srgbClr val="FF0000"/>
              </a:solidFill>
              <a:latin typeface="+mn-ea"/>
            </a:endParaRPr>
          </a:p>
        </p:txBody>
      </p:sp>
      <p:sp>
        <p:nvSpPr>
          <p:cNvPr id="7" name="左大括号 6"/>
          <p:cNvSpPr/>
          <p:nvPr/>
        </p:nvSpPr>
        <p:spPr>
          <a:xfrm>
            <a:off x="2608403" y="1120184"/>
            <a:ext cx="428628" cy="142876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453634" y="3763390"/>
            <a:ext cx="3214710" cy="646331"/>
          </a:xfrm>
          <a:prstGeom prst="rect">
            <a:avLst/>
          </a:prstGeom>
        </p:spPr>
        <p:txBody>
          <a:bodyPr wrap="square">
            <a:spAutoFit/>
          </a:bodyPr>
          <a:lstStyle/>
          <a:p>
            <a:r>
              <a:rPr lang="zh-CN" altLang="en-US" sz="3600" b="1" dirty="0" smtClean="0">
                <a:solidFill>
                  <a:srgbClr val="FF0000"/>
                </a:solidFill>
              </a:rPr>
              <a:t>乱臣贼子</a:t>
            </a:r>
            <a:endParaRPr lang="zh-CN" altLang="en-US" sz="3600" b="1" dirty="0">
              <a:solidFill>
                <a:srgbClr val="FF0000"/>
              </a:solidFill>
            </a:endParaRPr>
          </a:p>
        </p:txBody>
      </p:sp>
      <p:sp>
        <p:nvSpPr>
          <p:cNvPr id="10" name="左大括号 9"/>
          <p:cNvSpPr/>
          <p:nvPr/>
        </p:nvSpPr>
        <p:spPr>
          <a:xfrm>
            <a:off x="2608403" y="3406200"/>
            <a:ext cx="428628" cy="20717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4462184" y="548680"/>
            <a:ext cx="4286280" cy="1569660"/>
          </a:xfrm>
          <a:prstGeom prst="rect">
            <a:avLst/>
          </a:prstGeom>
        </p:spPr>
        <p:txBody>
          <a:bodyPr wrap="square">
            <a:spAutoFit/>
          </a:bodyPr>
          <a:lstStyle/>
          <a:p>
            <a:r>
              <a:rPr lang="zh-CN" altLang="en-US" sz="3200" b="1" dirty="0" smtClean="0">
                <a:solidFill>
                  <a:srgbClr val="FF0000"/>
                </a:solidFill>
                <a:latin typeface="+mn-ea"/>
              </a:rPr>
              <a:t>为两个字。“孤”指幼而无父，“独”指老而无子</a:t>
            </a:r>
            <a:endParaRPr lang="zh-CN" altLang="en-US" sz="3200" b="1" dirty="0">
              <a:solidFill>
                <a:srgbClr val="FF0000"/>
              </a:solidFill>
              <a:latin typeface="+mn-ea"/>
            </a:endParaRPr>
          </a:p>
        </p:txBody>
      </p:sp>
      <p:sp>
        <p:nvSpPr>
          <p:cNvPr id="12" name="矩形 11"/>
          <p:cNvSpPr/>
          <p:nvPr/>
        </p:nvSpPr>
        <p:spPr>
          <a:xfrm>
            <a:off x="4499992" y="3049010"/>
            <a:ext cx="3643338" cy="646331"/>
          </a:xfrm>
          <a:prstGeom prst="rect">
            <a:avLst/>
          </a:prstGeom>
        </p:spPr>
        <p:txBody>
          <a:bodyPr wrap="square">
            <a:spAutoFit/>
          </a:bodyPr>
          <a:lstStyle/>
          <a:p>
            <a:r>
              <a:rPr lang="zh-CN" altLang="en-US" sz="3600" b="1" dirty="0" smtClean="0">
                <a:solidFill>
                  <a:srgbClr val="FF0000"/>
                </a:solidFill>
                <a:latin typeface="+mn-ea"/>
              </a:rPr>
              <a:t>造反害人的事</a:t>
            </a:r>
            <a:endParaRPr lang="zh-CN" altLang="en-US" sz="3600" b="1" dirty="0">
              <a:solidFill>
                <a:srgbClr val="FF0000"/>
              </a:solidFill>
              <a:latin typeface="+mn-ea"/>
            </a:endParaRPr>
          </a:p>
        </p:txBody>
      </p:sp>
      <p:sp>
        <p:nvSpPr>
          <p:cNvPr id="13" name="矩形 12"/>
          <p:cNvSpPr/>
          <p:nvPr/>
        </p:nvSpPr>
        <p:spPr>
          <a:xfrm>
            <a:off x="414346" y="3812847"/>
            <a:ext cx="2357454" cy="1200329"/>
          </a:xfrm>
          <a:prstGeom prst="rect">
            <a:avLst/>
          </a:prstGeom>
        </p:spPr>
        <p:txBody>
          <a:bodyPr wrap="square">
            <a:spAutoFit/>
          </a:bodyPr>
          <a:lstStyle/>
          <a:p>
            <a:r>
              <a:rPr lang="zh-CN" altLang="en-US" sz="3600" b="1" dirty="0" smtClean="0">
                <a:latin typeface="+mn-ea"/>
              </a:rPr>
              <a:t>盗窃</a:t>
            </a:r>
            <a:r>
              <a:rPr lang="zh-CN" altLang="en-US" sz="3600" b="1" dirty="0" smtClean="0">
                <a:solidFill>
                  <a:srgbClr val="FF0000"/>
                </a:solidFill>
                <a:latin typeface="+mn-ea"/>
              </a:rPr>
              <a:t>乱贼</a:t>
            </a:r>
            <a:r>
              <a:rPr lang="zh-CN" altLang="en-US" sz="3600" b="1" dirty="0" smtClean="0">
                <a:latin typeface="+mn-ea"/>
              </a:rPr>
              <a:t>而不</a:t>
            </a:r>
            <a:r>
              <a:rPr lang="zh-CN" altLang="en-US" sz="3600" b="1" dirty="0" smtClean="0">
                <a:solidFill>
                  <a:srgbClr val="FF0000"/>
                </a:solidFill>
                <a:latin typeface="+mn-ea"/>
              </a:rPr>
              <a:t>作</a:t>
            </a:r>
            <a:endParaRPr lang="zh-CN" altLang="en-US" sz="3600" b="1" dirty="0">
              <a:solidFill>
                <a:srgbClr val="FF0000"/>
              </a:solidFill>
              <a:latin typeface="+mn-ea"/>
            </a:endParaRPr>
          </a:p>
        </p:txBody>
      </p:sp>
      <p:sp>
        <p:nvSpPr>
          <p:cNvPr id="18" name="矩形 17"/>
          <p:cNvSpPr/>
          <p:nvPr/>
        </p:nvSpPr>
        <p:spPr>
          <a:xfrm>
            <a:off x="4499992" y="2129845"/>
            <a:ext cx="4304383" cy="584775"/>
          </a:xfrm>
          <a:prstGeom prst="rect">
            <a:avLst/>
          </a:prstGeom>
        </p:spPr>
        <p:txBody>
          <a:bodyPr wrap="none">
            <a:spAutoFit/>
          </a:bodyPr>
          <a:lstStyle/>
          <a:p>
            <a:r>
              <a:rPr lang="zh-CN" altLang="en-US" sz="3200" b="1" dirty="0" smtClean="0">
                <a:solidFill>
                  <a:srgbClr val="FF0000"/>
                </a:solidFill>
                <a:latin typeface="+mn-ea"/>
              </a:rPr>
              <a:t>为一个词。指独自一人</a:t>
            </a:r>
            <a:endParaRPr lang="zh-CN" altLang="en-US" sz="3200" b="1" dirty="0">
              <a:solidFill>
                <a:srgbClr val="FF0000"/>
              </a:solidFill>
              <a:latin typeface="+mn-ea"/>
            </a:endParaRPr>
          </a:p>
        </p:txBody>
      </p:sp>
      <p:sp>
        <p:nvSpPr>
          <p:cNvPr id="19" name="矩形 18"/>
          <p:cNvSpPr/>
          <p:nvPr/>
        </p:nvSpPr>
        <p:spPr>
          <a:xfrm>
            <a:off x="3037031" y="834432"/>
            <a:ext cx="1569660" cy="646331"/>
          </a:xfrm>
          <a:prstGeom prst="rect">
            <a:avLst/>
          </a:prstGeom>
        </p:spPr>
        <p:txBody>
          <a:bodyPr wrap="none">
            <a:spAutoFit/>
          </a:bodyPr>
          <a:lstStyle/>
          <a:p>
            <a:r>
              <a:rPr lang="zh-CN" altLang="en-US" sz="3600" b="1" dirty="0" smtClean="0"/>
              <a:t>古义：</a:t>
            </a:r>
            <a:endParaRPr lang="zh-CN" altLang="en-US" sz="3600" b="1" dirty="0"/>
          </a:p>
        </p:txBody>
      </p:sp>
      <p:sp>
        <p:nvSpPr>
          <p:cNvPr id="20" name="矩形 19"/>
          <p:cNvSpPr/>
          <p:nvPr/>
        </p:nvSpPr>
        <p:spPr>
          <a:xfrm>
            <a:off x="3069538" y="2120316"/>
            <a:ext cx="1574470" cy="646331"/>
          </a:xfrm>
          <a:prstGeom prst="rect">
            <a:avLst/>
          </a:prstGeom>
        </p:spPr>
        <p:txBody>
          <a:bodyPr wrap="none">
            <a:spAutoFit/>
          </a:bodyPr>
          <a:lstStyle/>
          <a:p>
            <a:r>
              <a:rPr lang="zh-CN" altLang="en-US" sz="3600" b="1" dirty="0" smtClean="0"/>
              <a:t>今义：</a:t>
            </a:r>
            <a:endParaRPr lang="zh-CN" altLang="en-US" sz="3600" b="1" dirty="0"/>
          </a:p>
        </p:txBody>
      </p:sp>
      <p:sp>
        <p:nvSpPr>
          <p:cNvPr id="21" name="矩形 20"/>
          <p:cNvSpPr/>
          <p:nvPr/>
        </p:nvSpPr>
        <p:spPr>
          <a:xfrm>
            <a:off x="3069538" y="3834828"/>
            <a:ext cx="1574470" cy="646331"/>
          </a:xfrm>
          <a:prstGeom prst="rect">
            <a:avLst/>
          </a:prstGeom>
        </p:spPr>
        <p:txBody>
          <a:bodyPr wrap="none">
            <a:spAutoFit/>
          </a:bodyPr>
          <a:lstStyle/>
          <a:p>
            <a:r>
              <a:rPr lang="zh-CN" altLang="en-US" sz="3600" b="1" dirty="0" smtClean="0"/>
              <a:t>今义：</a:t>
            </a:r>
            <a:endParaRPr lang="zh-CN" altLang="en-US" sz="3600" b="1" dirty="0"/>
          </a:p>
        </p:txBody>
      </p:sp>
      <p:sp>
        <p:nvSpPr>
          <p:cNvPr id="22" name="矩形 21"/>
          <p:cNvSpPr/>
          <p:nvPr/>
        </p:nvSpPr>
        <p:spPr>
          <a:xfrm>
            <a:off x="3002340" y="3120448"/>
            <a:ext cx="1569660" cy="646331"/>
          </a:xfrm>
          <a:prstGeom prst="rect">
            <a:avLst/>
          </a:prstGeom>
        </p:spPr>
        <p:txBody>
          <a:bodyPr wrap="none">
            <a:spAutoFit/>
          </a:bodyPr>
          <a:lstStyle/>
          <a:p>
            <a:r>
              <a:rPr lang="zh-CN" altLang="en-US" sz="3600" b="1" dirty="0" smtClean="0"/>
              <a:t>古义：</a:t>
            </a:r>
            <a:endParaRPr lang="zh-CN" altLang="en-US" sz="3600" b="1" dirty="0"/>
          </a:p>
        </p:txBody>
      </p:sp>
      <p:sp>
        <p:nvSpPr>
          <p:cNvPr id="14" name="矩形 13"/>
          <p:cNvSpPr/>
          <p:nvPr/>
        </p:nvSpPr>
        <p:spPr>
          <a:xfrm>
            <a:off x="3059832" y="4477770"/>
            <a:ext cx="1574470" cy="646331"/>
          </a:xfrm>
          <a:prstGeom prst="rect">
            <a:avLst/>
          </a:prstGeom>
        </p:spPr>
        <p:txBody>
          <a:bodyPr wrap="none">
            <a:spAutoFit/>
          </a:bodyPr>
          <a:lstStyle/>
          <a:p>
            <a:r>
              <a:rPr lang="zh-CN" altLang="en-US" sz="3600" b="1" dirty="0" smtClean="0"/>
              <a:t>古义：</a:t>
            </a:r>
            <a:endParaRPr lang="zh-CN" altLang="en-US" sz="3600" b="1" dirty="0"/>
          </a:p>
        </p:txBody>
      </p:sp>
      <p:sp>
        <p:nvSpPr>
          <p:cNvPr id="15" name="矩形 14"/>
          <p:cNvSpPr/>
          <p:nvPr/>
        </p:nvSpPr>
        <p:spPr>
          <a:xfrm>
            <a:off x="3069538" y="5120712"/>
            <a:ext cx="1574470" cy="646331"/>
          </a:xfrm>
          <a:prstGeom prst="rect">
            <a:avLst/>
          </a:prstGeom>
        </p:spPr>
        <p:txBody>
          <a:bodyPr wrap="none">
            <a:spAutoFit/>
          </a:bodyPr>
          <a:lstStyle/>
          <a:p>
            <a:r>
              <a:rPr lang="zh-CN" altLang="en-US" sz="3600" b="1" dirty="0" smtClean="0"/>
              <a:t>今义：</a:t>
            </a:r>
            <a:endParaRPr lang="zh-CN" altLang="en-US" sz="3600" b="1" dirty="0"/>
          </a:p>
        </p:txBody>
      </p:sp>
      <p:sp>
        <p:nvSpPr>
          <p:cNvPr id="16" name="矩形 15"/>
          <p:cNvSpPr/>
          <p:nvPr/>
        </p:nvSpPr>
        <p:spPr>
          <a:xfrm>
            <a:off x="4453634" y="4477770"/>
            <a:ext cx="3214710" cy="646331"/>
          </a:xfrm>
          <a:prstGeom prst="rect">
            <a:avLst/>
          </a:prstGeom>
        </p:spPr>
        <p:txBody>
          <a:bodyPr wrap="square">
            <a:spAutoFit/>
          </a:bodyPr>
          <a:lstStyle/>
          <a:p>
            <a:r>
              <a:rPr lang="zh-CN" altLang="en-US" sz="3600" b="1" dirty="0" smtClean="0">
                <a:solidFill>
                  <a:srgbClr val="FF0000"/>
                </a:solidFill>
              </a:rPr>
              <a:t>兴起</a:t>
            </a:r>
            <a:endParaRPr lang="zh-CN" altLang="en-US" sz="3600" b="1" dirty="0">
              <a:solidFill>
                <a:srgbClr val="FF0000"/>
              </a:solidFill>
            </a:endParaRPr>
          </a:p>
        </p:txBody>
      </p:sp>
      <p:sp>
        <p:nvSpPr>
          <p:cNvPr id="17" name="矩形 16"/>
          <p:cNvSpPr/>
          <p:nvPr/>
        </p:nvSpPr>
        <p:spPr>
          <a:xfrm>
            <a:off x="4453634" y="5120712"/>
            <a:ext cx="3214710" cy="646331"/>
          </a:xfrm>
          <a:prstGeom prst="rect">
            <a:avLst/>
          </a:prstGeom>
        </p:spPr>
        <p:txBody>
          <a:bodyPr wrap="square">
            <a:spAutoFit/>
          </a:bodyPr>
          <a:lstStyle/>
          <a:p>
            <a:r>
              <a:rPr lang="zh-CN" altLang="en-US" sz="3600" b="1" dirty="0" smtClean="0">
                <a:solidFill>
                  <a:srgbClr val="FF0000"/>
                </a:solidFill>
              </a:rPr>
              <a:t>做某事</a:t>
            </a:r>
            <a:endParaRPr lang="zh-CN" altLang="en-US" sz="3600" b="1" dirty="0">
              <a:solidFill>
                <a:srgbClr val="FF0000"/>
              </a:solidFill>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8"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4"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词类活用</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8" name="矩形 7"/>
          <p:cNvSpPr/>
          <p:nvPr/>
        </p:nvSpPr>
        <p:spPr>
          <a:xfrm>
            <a:off x="535572" y="1357298"/>
            <a:ext cx="3892412" cy="646331"/>
          </a:xfrm>
          <a:prstGeom prst="rect">
            <a:avLst/>
          </a:prstGeom>
        </p:spPr>
        <p:txBody>
          <a:bodyPr wrap="none">
            <a:spAutoFit/>
          </a:bodyPr>
          <a:lstStyle/>
          <a:p>
            <a:r>
              <a:rPr lang="en-US" altLang="zh-CN" sz="3600" b="1" dirty="0" smtClean="0">
                <a:solidFill>
                  <a:srgbClr val="7030A0"/>
                </a:solidFill>
                <a:latin typeface="+mn-ea"/>
              </a:rPr>
              <a:t>1.</a:t>
            </a:r>
            <a:r>
              <a:rPr lang="zh-CN" altLang="en-US" sz="3600" b="1" dirty="0" smtClean="0">
                <a:solidFill>
                  <a:srgbClr val="7030A0"/>
                </a:solidFill>
                <a:latin typeface="+mn-ea"/>
              </a:rPr>
              <a:t>名词的意动用法</a:t>
            </a:r>
            <a:endParaRPr lang="zh-CN" altLang="en-US" sz="3600" b="1" dirty="0">
              <a:solidFill>
                <a:srgbClr val="7030A0"/>
              </a:solidFill>
              <a:latin typeface="+mn-ea"/>
            </a:endParaRPr>
          </a:p>
        </p:txBody>
      </p:sp>
      <p:sp>
        <p:nvSpPr>
          <p:cNvPr id="9" name="矩形 8"/>
          <p:cNvSpPr/>
          <p:nvPr/>
        </p:nvSpPr>
        <p:spPr>
          <a:xfrm>
            <a:off x="865204" y="4286256"/>
            <a:ext cx="4714908" cy="1754326"/>
          </a:xfrm>
          <a:prstGeom prst="rect">
            <a:avLst/>
          </a:prstGeom>
        </p:spPr>
        <p:txBody>
          <a:bodyPr wrap="square">
            <a:spAutoFit/>
          </a:bodyPr>
          <a:lstStyle/>
          <a:p>
            <a:r>
              <a:rPr lang="zh-CN" altLang="en-US" sz="3600" b="1" dirty="0" smtClean="0"/>
              <a:t>使</a:t>
            </a:r>
            <a:r>
              <a:rPr lang="zh-CN" altLang="en-US" sz="3600" b="1" dirty="0" smtClean="0">
                <a:solidFill>
                  <a:srgbClr val="FF0000"/>
                </a:solidFill>
              </a:rPr>
              <a:t>老</a:t>
            </a:r>
            <a:r>
              <a:rPr lang="zh-CN" altLang="en-US" sz="3600" b="1" dirty="0" smtClean="0"/>
              <a:t>有所终</a:t>
            </a:r>
            <a:endParaRPr lang="en-US" altLang="zh-CN" sz="3600" b="1" dirty="0" smtClean="0"/>
          </a:p>
          <a:p>
            <a:r>
              <a:rPr lang="zh-CN" altLang="en-US" sz="3600" b="1" dirty="0" smtClean="0">
                <a:solidFill>
                  <a:srgbClr val="FF0000"/>
                </a:solidFill>
              </a:rPr>
              <a:t>壮</a:t>
            </a:r>
            <a:r>
              <a:rPr lang="zh-CN" altLang="en-US" sz="3600" b="1" dirty="0" smtClean="0"/>
              <a:t>有所用</a:t>
            </a:r>
            <a:endParaRPr lang="en-US" altLang="zh-CN" sz="3600" b="1" dirty="0" smtClean="0"/>
          </a:p>
          <a:p>
            <a:r>
              <a:rPr lang="zh-CN" altLang="en-US" sz="3600" b="1" dirty="0" smtClean="0">
                <a:solidFill>
                  <a:srgbClr val="FF0000"/>
                </a:solidFill>
              </a:rPr>
              <a:t>幼</a:t>
            </a:r>
            <a:r>
              <a:rPr lang="zh-CN" altLang="en-US" sz="3600" b="1" dirty="0" smtClean="0"/>
              <a:t>有所长</a:t>
            </a:r>
            <a:endParaRPr lang="zh-CN" altLang="en-US" sz="3600" b="1" dirty="0"/>
          </a:p>
        </p:txBody>
      </p:sp>
      <p:sp>
        <p:nvSpPr>
          <p:cNvPr id="11" name="矩形 10"/>
          <p:cNvSpPr/>
          <p:nvPr/>
        </p:nvSpPr>
        <p:spPr>
          <a:xfrm>
            <a:off x="5145687" y="2000240"/>
            <a:ext cx="3890809" cy="646331"/>
          </a:xfrm>
          <a:prstGeom prst="rect">
            <a:avLst/>
          </a:prstGeom>
        </p:spPr>
        <p:txBody>
          <a:bodyPr wrap="none">
            <a:spAutoFit/>
          </a:bodyPr>
          <a:lstStyle/>
          <a:p>
            <a:r>
              <a:rPr lang="zh-CN" altLang="en-US" sz="3600" b="1" dirty="0" smtClean="0">
                <a:solidFill>
                  <a:srgbClr val="FF0000"/>
                </a:solidFill>
                <a:latin typeface="+mn-ea"/>
              </a:rPr>
              <a:t>以</a:t>
            </a:r>
            <a:r>
              <a:rPr lang="en-US" altLang="zh-CN" sz="3600" b="1" dirty="0" smtClean="0">
                <a:solidFill>
                  <a:srgbClr val="FF0000"/>
                </a:solidFill>
                <a:latin typeface="+mn-ea"/>
              </a:rPr>
              <a:t>……</a:t>
            </a:r>
            <a:r>
              <a:rPr lang="zh-CN" altLang="en-US" sz="3600" b="1" dirty="0" smtClean="0">
                <a:solidFill>
                  <a:srgbClr val="FF0000"/>
                </a:solidFill>
                <a:latin typeface="+mn-ea"/>
              </a:rPr>
              <a:t>为亲，敬爱</a:t>
            </a:r>
            <a:endParaRPr lang="zh-CN" altLang="en-US" sz="3600" b="1" dirty="0">
              <a:solidFill>
                <a:srgbClr val="FF0000"/>
              </a:solidFill>
              <a:latin typeface="+mn-ea"/>
            </a:endParaRPr>
          </a:p>
        </p:txBody>
      </p:sp>
      <p:sp>
        <p:nvSpPr>
          <p:cNvPr id="12" name="矩形 11"/>
          <p:cNvSpPr/>
          <p:nvPr/>
        </p:nvSpPr>
        <p:spPr>
          <a:xfrm>
            <a:off x="864634" y="2071678"/>
            <a:ext cx="4643470" cy="1200329"/>
          </a:xfrm>
          <a:prstGeom prst="rect">
            <a:avLst/>
          </a:prstGeom>
        </p:spPr>
        <p:txBody>
          <a:bodyPr wrap="square">
            <a:spAutoFit/>
          </a:bodyPr>
          <a:lstStyle/>
          <a:p>
            <a:r>
              <a:rPr lang="zh-CN" altLang="en-US" sz="3600" b="1" dirty="0" smtClean="0">
                <a:latin typeface="+mn-ea"/>
              </a:rPr>
              <a:t>故人不独</a:t>
            </a:r>
            <a:r>
              <a:rPr lang="zh-CN" altLang="en-US" sz="3600" b="1" dirty="0" smtClean="0">
                <a:solidFill>
                  <a:srgbClr val="FF0000"/>
                </a:solidFill>
                <a:latin typeface="+mn-ea"/>
              </a:rPr>
              <a:t>亲</a:t>
            </a:r>
            <a:r>
              <a:rPr lang="zh-CN" altLang="en-US" sz="3600" b="1" dirty="0" smtClean="0">
                <a:latin typeface="+mn-ea"/>
              </a:rPr>
              <a:t>其亲，</a:t>
            </a:r>
            <a:endParaRPr lang="en-US" altLang="zh-CN" sz="3600" b="1" dirty="0" smtClean="0">
              <a:latin typeface="+mn-ea"/>
            </a:endParaRPr>
          </a:p>
          <a:p>
            <a:r>
              <a:rPr lang="zh-CN" altLang="en-US" sz="3600" b="1" dirty="0" smtClean="0">
                <a:latin typeface="+mn-ea"/>
              </a:rPr>
              <a:t>不独</a:t>
            </a:r>
            <a:r>
              <a:rPr lang="zh-CN" altLang="en-US" sz="3600" b="1" dirty="0" smtClean="0">
                <a:solidFill>
                  <a:srgbClr val="FF0000"/>
                </a:solidFill>
                <a:latin typeface="+mn-ea"/>
              </a:rPr>
              <a:t>子</a:t>
            </a:r>
            <a:r>
              <a:rPr lang="zh-CN" altLang="en-US" sz="3600" b="1" dirty="0" smtClean="0">
                <a:latin typeface="+mn-ea"/>
              </a:rPr>
              <a:t>其子</a:t>
            </a:r>
            <a:endParaRPr lang="zh-CN" altLang="en-US" sz="3600" b="1" dirty="0">
              <a:latin typeface="+mn-ea"/>
            </a:endParaRPr>
          </a:p>
        </p:txBody>
      </p:sp>
      <p:sp>
        <p:nvSpPr>
          <p:cNvPr id="17" name="矩形 16"/>
          <p:cNvSpPr/>
          <p:nvPr/>
        </p:nvSpPr>
        <p:spPr>
          <a:xfrm>
            <a:off x="539552" y="3429000"/>
            <a:ext cx="3429144" cy="646331"/>
          </a:xfrm>
          <a:prstGeom prst="rect">
            <a:avLst/>
          </a:prstGeom>
        </p:spPr>
        <p:txBody>
          <a:bodyPr wrap="none">
            <a:spAutoFit/>
          </a:bodyPr>
          <a:lstStyle/>
          <a:p>
            <a:r>
              <a:rPr lang="en-US" altLang="zh-CN" sz="3600" b="1" dirty="0" smtClean="0">
                <a:solidFill>
                  <a:srgbClr val="7030A0"/>
                </a:solidFill>
                <a:latin typeface="+mn-ea"/>
              </a:rPr>
              <a:t>2.</a:t>
            </a:r>
            <a:r>
              <a:rPr lang="zh-CN" altLang="en-US" sz="3600" b="1" dirty="0" smtClean="0">
                <a:solidFill>
                  <a:srgbClr val="7030A0"/>
                </a:solidFill>
                <a:latin typeface="+mn-ea"/>
              </a:rPr>
              <a:t>形容词作名词</a:t>
            </a:r>
            <a:endParaRPr lang="zh-CN" altLang="en-US" sz="3600" b="1" dirty="0">
              <a:solidFill>
                <a:srgbClr val="7030A0"/>
              </a:solidFill>
              <a:latin typeface="+mn-ea"/>
            </a:endParaRPr>
          </a:p>
        </p:txBody>
      </p:sp>
      <p:sp>
        <p:nvSpPr>
          <p:cNvPr id="23" name="矩形 22"/>
          <p:cNvSpPr/>
          <p:nvPr/>
        </p:nvSpPr>
        <p:spPr>
          <a:xfrm>
            <a:off x="5148064" y="4143380"/>
            <a:ext cx="1574470" cy="646331"/>
          </a:xfrm>
          <a:prstGeom prst="rect">
            <a:avLst/>
          </a:prstGeom>
        </p:spPr>
        <p:txBody>
          <a:bodyPr wrap="none">
            <a:spAutoFit/>
          </a:bodyPr>
          <a:lstStyle/>
          <a:p>
            <a:r>
              <a:rPr lang="zh-CN" altLang="en-US" sz="3600" b="1" dirty="0" smtClean="0">
                <a:solidFill>
                  <a:srgbClr val="FF0000"/>
                </a:solidFill>
                <a:latin typeface="+mn-ea"/>
              </a:rPr>
              <a:t>老年人</a:t>
            </a:r>
            <a:endParaRPr lang="zh-CN" altLang="en-US" sz="3600" b="1" dirty="0">
              <a:solidFill>
                <a:srgbClr val="FF0000"/>
              </a:solidFill>
              <a:latin typeface="+mn-ea"/>
            </a:endParaRPr>
          </a:p>
        </p:txBody>
      </p:sp>
      <p:sp>
        <p:nvSpPr>
          <p:cNvPr id="13" name="矩形 12"/>
          <p:cNvSpPr/>
          <p:nvPr/>
        </p:nvSpPr>
        <p:spPr>
          <a:xfrm>
            <a:off x="5148064" y="2571744"/>
            <a:ext cx="3890809" cy="646331"/>
          </a:xfrm>
          <a:prstGeom prst="rect">
            <a:avLst/>
          </a:prstGeom>
        </p:spPr>
        <p:txBody>
          <a:bodyPr wrap="none">
            <a:spAutoFit/>
          </a:bodyPr>
          <a:lstStyle/>
          <a:p>
            <a:r>
              <a:rPr lang="zh-CN" altLang="en-US" sz="3600" b="1" dirty="0" smtClean="0">
                <a:solidFill>
                  <a:srgbClr val="FF0000"/>
                </a:solidFill>
                <a:latin typeface="+mn-ea"/>
              </a:rPr>
              <a:t>以</a:t>
            </a:r>
            <a:r>
              <a:rPr lang="en-US" altLang="zh-CN" sz="3600" b="1" dirty="0" smtClean="0">
                <a:solidFill>
                  <a:srgbClr val="FF0000"/>
                </a:solidFill>
                <a:latin typeface="+mn-ea"/>
              </a:rPr>
              <a:t>……</a:t>
            </a:r>
            <a:r>
              <a:rPr lang="zh-CN" altLang="en-US" sz="3600" b="1" dirty="0" smtClean="0">
                <a:solidFill>
                  <a:srgbClr val="FF0000"/>
                </a:solidFill>
                <a:latin typeface="+mn-ea"/>
              </a:rPr>
              <a:t>为子，疼爱</a:t>
            </a:r>
            <a:endParaRPr lang="zh-CN" altLang="en-US" sz="3600" b="1" dirty="0">
              <a:solidFill>
                <a:srgbClr val="FF0000"/>
              </a:solidFill>
              <a:latin typeface="+mn-ea"/>
            </a:endParaRPr>
          </a:p>
        </p:txBody>
      </p:sp>
      <p:sp>
        <p:nvSpPr>
          <p:cNvPr id="14" name="矩形 13"/>
          <p:cNvSpPr/>
          <p:nvPr/>
        </p:nvSpPr>
        <p:spPr>
          <a:xfrm>
            <a:off x="5148064" y="4714884"/>
            <a:ext cx="1574470" cy="646331"/>
          </a:xfrm>
          <a:prstGeom prst="rect">
            <a:avLst/>
          </a:prstGeom>
        </p:spPr>
        <p:txBody>
          <a:bodyPr wrap="none">
            <a:spAutoFit/>
          </a:bodyPr>
          <a:lstStyle/>
          <a:p>
            <a:r>
              <a:rPr lang="zh-CN" altLang="en-US" sz="3600" b="1" dirty="0" smtClean="0">
                <a:solidFill>
                  <a:srgbClr val="FF0000"/>
                </a:solidFill>
                <a:latin typeface="+mn-ea"/>
              </a:rPr>
              <a:t>年轻人</a:t>
            </a:r>
            <a:endParaRPr lang="zh-CN" altLang="en-US" sz="3600" b="1" dirty="0">
              <a:solidFill>
                <a:srgbClr val="FF0000"/>
              </a:solidFill>
              <a:latin typeface="+mn-ea"/>
            </a:endParaRPr>
          </a:p>
        </p:txBody>
      </p:sp>
      <p:sp>
        <p:nvSpPr>
          <p:cNvPr id="15" name="矩形 14"/>
          <p:cNvSpPr/>
          <p:nvPr/>
        </p:nvSpPr>
        <p:spPr>
          <a:xfrm>
            <a:off x="5148064" y="5357826"/>
            <a:ext cx="1111202" cy="646331"/>
          </a:xfrm>
          <a:prstGeom prst="rect">
            <a:avLst/>
          </a:prstGeom>
        </p:spPr>
        <p:txBody>
          <a:bodyPr wrap="none">
            <a:spAutoFit/>
          </a:bodyPr>
          <a:lstStyle/>
          <a:p>
            <a:r>
              <a:rPr lang="zh-CN" altLang="en-US" sz="3600" b="1" dirty="0" smtClean="0">
                <a:solidFill>
                  <a:srgbClr val="FF0000"/>
                </a:solidFill>
                <a:latin typeface="+mn-ea"/>
              </a:rPr>
              <a:t>儿童</a:t>
            </a:r>
            <a:endParaRPr lang="zh-CN" altLang="en-US" sz="3600" b="1" dirty="0">
              <a:solidFill>
                <a:srgbClr val="FF0000"/>
              </a:solidFill>
              <a:latin typeface="+mn-ea"/>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7" grpId="0"/>
      <p:bldP spid="23"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4"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一词多义</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547532" y="2500306"/>
            <a:ext cx="1000132" cy="646331"/>
          </a:xfrm>
          <a:prstGeom prst="rect">
            <a:avLst/>
          </a:prstGeom>
        </p:spPr>
        <p:txBody>
          <a:bodyPr wrap="square">
            <a:spAutoFit/>
          </a:bodyPr>
          <a:lstStyle/>
          <a:p>
            <a:r>
              <a:rPr lang="zh-CN" altLang="en-US" sz="3600" b="1" dirty="0" smtClean="0"/>
              <a:t>修</a:t>
            </a:r>
            <a:endParaRPr lang="zh-CN" altLang="en-US" sz="3600" b="1" dirty="0"/>
          </a:p>
        </p:txBody>
      </p:sp>
      <p:sp>
        <p:nvSpPr>
          <p:cNvPr id="8" name="矩形 7"/>
          <p:cNvSpPr/>
          <p:nvPr/>
        </p:nvSpPr>
        <p:spPr>
          <a:xfrm>
            <a:off x="1857356" y="1785926"/>
            <a:ext cx="2037737" cy="646331"/>
          </a:xfrm>
          <a:prstGeom prst="rect">
            <a:avLst/>
          </a:prstGeom>
        </p:spPr>
        <p:txBody>
          <a:bodyPr wrap="none">
            <a:spAutoFit/>
          </a:bodyPr>
          <a:lstStyle/>
          <a:p>
            <a:r>
              <a:rPr lang="zh-CN" altLang="en-US" sz="3600" b="1" dirty="0" smtClean="0">
                <a:latin typeface="+mn-ea"/>
              </a:rPr>
              <a:t>讲信</a:t>
            </a:r>
            <a:r>
              <a:rPr lang="zh-CN" altLang="en-US" sz="3600" b="1" dirty="0" smtClean="0">
                <a:solidFill>
                  <a:srgbClr val="FF0000"/>
                </a:solidFill>
                <a:latin typeface="+mn-ea"/>
              </a:rPr>
              <a:t>修</a:t>
            </a:r>
            <a:r>
              <a:rPr lang="zh-CN" altLang="en-US" sz="3600" b="1" dirty="0" smtClean="0">
                <a:latin typeface="+mn-ea"/>
              </a:rPr>
              <a:t>睦</a:t>
            </a:r>
            <a:endParaRPr lang="zh-CN" altLang="en-US" sz="3600" b="1" dirty="0">
              <a:latin typeface="+mn-ea"/>
            </a:endParaRPr>
          </a:p>
        </p:txBody>
      </p:sp>
      <p:sp>
        <p:nvSpPr>
          <p:cNvPr id="7" name="左大括号 6"/>
          <p:cNvSpPr/>
          <p:nvPr/>
        </p:nvSpPr>
        <p:spPr>
          <a:xfrm>
            <a:off x="1259632" y="2071678"/>
            <a:ext cx="428628" cy="142876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571472" y="4643446"/>
            <a:ext cx="1000132" cy="646331"/>
          </a:xfrm>
          <a:prstGeom prst="rect">
            <a:avLst/>
          </a:prstGeom>
        </p:spPr>
        <p:txBody>
          <a:bodyPr wrap="square">
            <a:spAutoFit/>
          </a:bodyPr>
          <a:lstStyle/>
          <a:p>
            <a:r>
              <a:rPr lang="zh-CN" altLang="en-US" sz="3600" b="1" dirty="0" smtClean="0"/>
              <a:t>为</a:t>
            </a:r>
            <a:endParaRPr lang="zh-CN" altLang="en-US" sz="3600" b="1" dirty="0"/>
          </a:p>
        </p:txBody>
      </p:sp>
      <p:sp>
        <p:nvSpPr>
          <p:cNvPr id="10" name="左大括号 9"/>
          <p:cNvSpPr/>
          <p:nvPr/>
        </p:nvSpPr>
        <p:spPr>
          <a:xfrm>
            <a:off x="1259632" y="4214818"/>
            <a:ext cx="428628" cy="142876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1857356" y="2928934"/>
            <a:ext cx="4354077" cy="646331"/>
          </a:xfrm>
          <a:prstGeom prst="rect">
            <a:avLst/>
          </a:prstGeom>
        </p:spPr>
        <p:txBody>
          <a:bodyPr wrap="none">
            <a:spAutoFit/>
          </a:bodyPr>
          <a:lstStyle/>
          <a:p>
            <a:r>
              <a:rPr lang="zh-CN" altLang="en-US" sz="3600" b="1" dirty="0" smtClean="0">
                <a:latin typeface="+mn-ea"/>
              </a:rPr>
              <a:t>盖简桃核</a:t>
            </a:r>
            <a:r>
              <a:rPr lang="zh-CN" altLang="en-US" sz="3600" b="1" dirty="0" smtClean="0">
                <a:solidFill>
                  <a:srgbClr val="FF0000"/>
                </a:solidFill>
                <a:latin typeface="+mn-ea"/>
              </a:rPr>
              <a:t>修</a:t>
            </a:r>
            <a:r>
              <a:rPr lang="zh-CN" altLang="en-US" sz="3600" b="1" dirty="0" smtClean="0">
                <a:latin typeface="+mn-ea"/>
              </a:rPr>
              <a:t>狭者为之</a:t>
            </a:r>
            <a:endParaRPr lang="zh-CN" altLang="en-US" sz="3600" b="1" dirty="0">
              <a:latin typeface="+mn-ea"/>
            </a:endParaRPr>
          </a:p>
        </p:txBody>
      </p:sp>
      <p:sp>
        <p:nvSpPr>
          <p:cNvPr id="12" name="矩形 11"/>
          <p:cNvSpPr/>
          <p:nvPr/>
        </p:nvSpPr>
        <p:spPr>
          <a:xfrm>
            <a:off x="1928794" y="5214950"/>
            <a:ext cx="2037737" cy="646331"/>
          </a:xfrm>
          <a:prstGeom prst="rect">
            <a:avLst/>
          </a:prstGeom>
        </p:spPr>
        <p:txBody>
          <a:bodyPr wrap="none">
            <a:spAutoFit/>
          </a:bodyPr>
          <a:lstStyle/>
          <a:p>
            <a:r>
              <a:rPr lang="zh-CN" altLang="en-US" sz="3600" b="1" dirty="0" smtClean="0">
                <a:latin typeface="+mn-ea"/>
              </a:rPr>
              <a:t>天下</a:t>
            </a:r>
            <a:r>
              <a:rPr lang="zh-CN" altLang="en-US" sz="3600" b="1" dirty="0" smtClean="0">
                <a:solidFill>
                  <a:srgbClr val="FF0000"/>
                </a:solidFill>
                <a:latin typeface="+mn-ea"/>
              </a:rPr>
              <a:t>为</a:t>
            </a:r>
            <a:r>
              <a:rPr lang="zh-CN" altLang="en-US" sz="3600" b="1" dirty="0" smtClean="0">
                <a:latin typeface="+mn-ea"/>
              </a:rPr>
              <a:t>公</a:t>
            </a:r>
            <a:endParaRPr lang="zh-CN" altLang="en-US" sz="3600" b="1" dirty="0">
              <a:latin typeface="+mn-ea"/>
            </a:endParaRPr>
          </a:p>
        </p:txBody>
      </p:sp>
      <p:sp>
        <p:nvSpPr>
          <p:cNvPr id="13" name="矩形 12"/>
          <p:cNvSpPr/>
          <p:nvPr/>
        </p:nvSpPr>
        <p:spPr>
          <a:xfrm>
            <a:off x="1928794" y="3857628"/>
            <a:ext cx="4817344" cy="646331"/>
          </a:xfrm>
          <a:prstGeom prst="rect">
            <a:avLst/>
          </a:prstGeom>
        </p:spPr>
        <p:txBody>
          <a:bodyPr wrap="none">
            <a:spAutoFit/>
          </a:bodyPr>
          <a:lstStyle/>
          <a:p>
            <a:r>
              <a:rPr lang="zh-CN" altLang="en-US" sz="3600" b="1" dirty="0" smtClean="0">
                <a:latin typeface="+mn-ea"/>
              </a:rPr>
              <a:t>能以径寸之木，</a:t>
            </a:r>
            <a:r>
              <a:rPr lang="zh-CN" altLang="en-US" sz="3600" b="1" dirty="0" smtClean="0">
                <a:solidFill>
                  <a:srgbClr val="FF0000"/>
                </a:solidFill>
                <a:latin typeface="+mn-ea"/>
              </a:rPr>
              <a:t>为</a:t>
            </a:r>
            <a:r>
              <a:rPr lang="zh-CN" altLang="en-US" sz="3600" b="1" dirty="0" smtClean="0">
                <a:latin typeface="+mn-ea"/>
              </a:rPr>
              <a:t>宫室</a:t>
            </a:r>
            <a:endParaRPr lang="zh-CN" altLang="en-US" sz="3600" b="1" dirty="0">
              <a:latin typeface="+mn-ea"/>
            </a:endParaRPr>
          </a:p>
        </p:txBody>
      </p:sp>
      <p:sp>
        <p:nvSpPr>
          <p:cNvPr id="14" name="矩形 13"/>
          <p:cNvSpPr/>
          <p:nvPr/>
        </p:nvSpPr>
        <p:spPr>
          <a:xfrm>
            <a:off x="7277222" y="1785926"/>
            <a:ext cx="1111202" cy="646331"/>
          </a:xfrm>
          <a:prstGeom prst="rect">
            <a:avLst/>
          </a:prstGeom>
        </p:spPr>
        <p:txBody>
          <a:bodyPr wrap="none">
            <a:spAutoFit/>
          </a:bodyPr>
          <a:lstStyle/>
          <a:p>
            <a:r>
              <a:rPr lang="zh-CN" altLang="en-US" sz="3600" b="1" dirty="0" smtClean="0">
                <a:solidFill>
                  <a:srgbClr val="FF0000"/>
                </a:solidFill>
              </a:rPr>
              <a:t>培养</a:t>
            </a:r>
            <a:endParaRPr lang="zh-CN" altLang="en-US" sz="3600" b="1" dirty="0">
              <a:solidFill>
                <a:srgbClr val="FF0000"/>
              </a:solidFill>
            </a:endParaRPr>
          </a:p>
        </p:txBody>
      </p:sp>
      <p:sp>
        <p:nvSpPr>
          <p:cNvPr id="15" name="矩形 14"/>
          <p:cNvSpPr/>
          <p:nvPr/>
        </p:nvSpPr>
        <p:spPr>
          <a:xfrm>
            <a:off x="7310045" y="2998693"/>
            <a:ext cx="1111202" cy="646331"/>
          </a:xfrm>
          <a:prstGeom prst="rect">
            <a:avLst/>
          </a:prstGeom>
        </p:spPr>
        <p:txBody>
          <a:bodyPr wrap="none">
            <a:spAutoFit/>
          </a:bodyPr>
          <a:lstStyle/>
          <a:p>
            <a:r>
              <a:rPr lang="zh-CN" altLang="en-US" sz="3600" b="1" dirty="0" smtClean="0">
                <a:solidFill>
                  <a:srgbClr val="FF0000"/>
                </a:solidFill>
              </a:rPr>
              <a:t>修长</a:t>
            </a:r>
            <a:endParaRPr lang="zh-CN" altLang="en-US" sz="3600" b="1" dirty="0">
              <a:solidFill>
                <a:srgbClr val="FF0000"/>
              </a:solidFill>
            </a:endParaRPr>
          </a:p>
        </p:txBody>
      </p:sp>
      <p:sp>
        <p:nvSpPr>
          <p:cNvPr id="16" name="矩形 15"/>
          <p:cNvSpPr/>
          <p:nvPr/>
        </p:nvSpPr>
        <p:spPr>
          <a:xfrm>
            <a:off x="7317424" y="3861048"/>
            <a:ext cx="1143008" cy="646331"/>
          </a:xfrm>
          <a:prstGeom prst="rect">
            <a:avLst/>
          </a:prstGeom>
        </p:spPr>
        <p:txBody>
          <a:bodyPr wrap="square">
            <a:spAutoFit/>
          </a:bodyPr>
          <a:lstStyle/>
          <a:p>
            <a:r>
              <a:rPr lang="zh-CN" altLang="en-US" sz="3600" b="1" dirty="0" smtClean="0">
                <a:solidFill>
                  <a:srgbClr val="FF0000"/>
                </a:solidFill>
              </a:rPr>
              <a:t>雕刻</a:t>
            </a:r>
            <a:endParaRPr lang="zh-CN" altLang="en-US" sz="3600" b="1" dirty="0">
              <a:solidFill>
                <a:srgbClr val="FF0000"/>
              </a:solidFill>
            </a:endParaRPr>
          </a:p>
        </p:txBody>
      </p:sp>
      <p:sp>
        <p:nvSpPr>
          <p:cNvPr id="17" name="矩形 16"/>
          <p:cNvSpPr/>
          <p:nvPr/>
        </p:nvSpPr>
        <p:spPr>
          <a:xfrm>
            <a:off x="7358082" y="5158933"/>
            <a:ext cx="647934" cy="646331"/>
          </a:xfrm>
          <a:prstGeom prst="rect">
            <a:avLst/>
          </a:prstGeom>
        </p:spPr>
        <p:txBody>
          <a:bodyPr wrap="none">
            <a:spAutoFit/>
          </a:bodyPr>
          <a:lstStyle/>
          <a:p>
            <a:r>
              <a:rPr lang="zh-CN" altLang="en-US" sz="3600" b="1" dirty="0" smtClean="0">
                <a:solidFill>
                  <a:srgbClr val="FF0000"/>
                </a:solidFill>
              </a:rPr>
              <a:t>是</a:t>
            </a:r>
            <a:endParaRPr lang="zh-CN" altLang="en-US" sz="3600" b="1" dirty="0">
              <a:solidFill>
                <a:srgbClr val="FF00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2500306"/>
            <a:ext cx="1000132" cy="646331"/>
          </a:xfrm>
          <a:prstGeom prst="rect">
            <a:avLst/>
          </a:prstGeom>
        </p:spPr>
        <p:txBody>
          <a:bodyPr wrap="square">
            <a:spAutoFit/>
          </a:bodyPr>
          <a:lstStyle/>
          <a:p>
            <a:r>
              <a:rPr lang="zh-CN" altLang="en-US" sz="3600" b="1" dirty="0" smtClean="0"/>
              <a:t>分</a:t>
            </a:r>
            <a:endParaRPr lang="zh-CN" altLang="en-US" sz="3600" b="1" dirty="0"/>
          </a:p>
        </p:txBody>
      </p:sp>
      <p:sp>
        <p:nvSpPr>
          <p:cNvPr id="8" name="矩形 7"/>
          <p:cNvSpPr/>
          <p:nvPr/>
        </p:nvSpPr>
        <p:spPr>
          <a:xfrm>
            <a:off x="1928794" y="2132856"/>
            <a:ext cx="1574470" cy="646331"/>
          </a:xfrm>
          <a:prstGeom prst="rect">
            <a:avLst/>
          </a:prstGeom>
        </p:spPr>
        <p:txBody>
          <a:bodyPr wrap="none">
            <a:spAutoFit/>
          </a:bodyPr>
          <a:lstStyle/>
          <a:p>
            <a:r>
              <a:rPr lang="zh-CN" altLang="en-US" sz="3600" b="1" dirty="0" smtClean="0">
                <a:latin typeface="+mn-ea"/>
              </a:rPr>
              <a:t>男有</a:t>
            </a:r>
            <a:r>
              <a:rPr lang="zh-CN" altLang="en-US" sz="3600" b="1" dirty="0" smtClean="0">
                <a:solidFill>
                  <a:srgbClr val="FF0000"/>
                </a:solidFill>
                <a:latin typeface="+mn-ea"/>
              </a:rPr>
              <a:t>分</a:t>
            </a:r>
            <a:endParaRPr lang="zh-CN" altLang="en-US" sz="3600" b="1" dirty="0">
              <a:solidFill>
                <a:srgbClr val="FF0000"/>
              </a:solidFill>
              <a:latin typeface="+mn-ea"/>
            </a:endParaRPr>
          </a:p>
        </p:txBody>
      </p:sp>
      <p:sp>
        <p:nvSpPr>
          <p:cNvPr id="7" name="左大括号 6"/>
          <p:cNvSpPr/>
          <p:nvPr/>
        </p:nvSpPr>
        <p:spPr>
          <a:xfrm>
            <a:off x="1403648" y="2357430"/>
            <a:ext cx="214314" cy="11430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67544" y="4509120"/>
            <a:ext cx="1000132" cy="646331"/>
          </a:xfrm>
          <a:prstGeom prst="rect">
            <a:avLst/>
          </a:prstGeom>
        </p:spPr>
        <p:txBody>
          <a:bodyPr wrap="square">
            <a:spAutoFit/>
          </a:bodyPr>
          <a:lstStyle/>
          <a:p>
            <a:r>
              <a:rPr lang="zh-CN" altLang="en-US" sz="3600" b="1" dirty="0" smtClean="0"/>
              <a:t>归</a:t>
            </a:r>
            <a:endParaRPr lang="zh-CN" altLang="en-US" sz="3600" b="1" dirty="0"/>
          </a:p>
        </p:txBody>
      </p:sp>
      <p:sp>
        <p:nvSpPr>
          <p:cNvPr id="10" name="左大括号 9"/>
          <p:cNvSpPr/>
          <p:nvPr/>
        </p:nvSpPr>
        <p:spPr>
          <a:xfrm>
            <a:off x="1403648" y="4291386"/>
            <a:ext cx="216024" cy="10715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1857356" y="2928934"/>
            <a:ext cx="4354077" cy="646331"/>
          </a:xfrm>
          <a:prstGeom prst="rect">
            <a:avLst/>
          </a:prstGeom>
        </p:spPr>
        <p:txBody>
          <a:bodyPr wrap="none">
            <a:spAutoFit/>
          </a:bodyPr>
          <a:lstStyle/>
          <a:p>
            <a:r>
              <a:rPr lang="zh-CN" altLang="en-US" sz="3600" b="1" dirty="0" smtClean="0">
                <a:latin typeface="+mn-ea"/>
              </a:rPr>
              <a:t>舟首尾长约八</a:t>
            </a:r>
            <a:r>
              <a:rPr lang="zh-CN" altLang="en-US" sz="3600" b="1" dirty="0" smtClean="0">
                <a:solidFill>
                  <a:srgbClr val="FF0000"/>
                </a:solidFill>
                <a:latin typeface="+mn-ea"/>
              </a:rPr>
              <a:t>分</a:t>
            </a:r>
            <a:r>
              <a:rPr lang="zh-CN" altLang="en-US" sz="3600" b="1" dirty="0" smtClean="0">
                <a:latin typeface="+mn-ea"/>
              </a:rPr>
              <a:t>有奇</a:t>
            </a:r>
            <a:endParaRPr lang="zh-CN" altLang="en-US" sz="3600" b="1" dirty="0">
              <a:latin typeface="+mn-ea"/>
            </a:endParaRPr>
          </a:p>
        </p:txBody>
      </p:sp>
      <p:sp>
        <p:nvSpPr>
          <p:cNvPr id="12" name="矩形 11"/>
          <p:cNvSpPr/>
          <p:nvPr/>
        </p:nvSpPr>
        <p:spPr>
          <a:xfrm>
            <a:off x="1907704" y="4934328"/>
            <a:ext cx="3528392" cy="646331"/>
          </a:xfrm>
          <a:prstGeom prst="rect">
            <a:avLst/>
          </a:prstGeom>
        </p:spPr>
        <p:txBody>
          <a:bodyPr wrap="square">
            <a:spAutoFit/>
          </a:bodyPr>
          <a:lstStyle/>
          <a:p>
            <a:r>
              <a:rPr lang="zh-CN" altLang="en-US" sz="3600" b="1" dirty="0" smtClean="0">
                <a:solidFill>
                  <a:srgbClr val="FF0000"/>
                </a:solidFill>
                <a:latin typeface="+mn-ea"/>
              </a:rPr>
              <a:t>归</a:t>
            </a:r>
            <a:r>
              <a:rPr lang="zh-CN" altLang="en-US" sz="3600" b="1" dirty="0" smtClean="0">
                <a:latin typeface="+mn-ea"/>
              </a:rPr>
              <a:t>来倚仗自叹息</a:t>
            </a:r>
            <a:endParaRPr lang="zh-CN" altLang="en-US" sz="3600" b="1" dirty="0">
              <a:latin typeface="+mn-ea"/>
            </a:endParaRPr>
          </a:p>
        </p:txBody>
      </p:sp>
      <p:sp>
        <p:nvSpPr>
          <p:cNvPr id="13" name="矩形 12"/>
          <p:cNvSpPr/>
          <p:nvPr/>
        </p:nvSpPr>
        <p:spPr>
          <a:xfrm>
            <a:off x="1907704" y="4077072"/>
            <a:ext cx="1574470" cy="646331"/>
          </a:xfrm>
          <a:prstGeom prst="rect">
            <a:avLst/>
          </a:prstGeom>
        </p:spPr>
        <p:txBody>
          <a:bodyPr wrap="none">
            <a:spAutoFit/>
          </a:bodyPr>
          <a:lstStyle/>
          <a:p>
            <a:r>
              <a:rPr lang="zh-CN" altLang="en-US" sz="3600" b="1" dirty="0" smtClean="0">
                <a:latin typeface="+mn-ea"/>
              </a:rPr>
              <a:t>女有</a:t>
            </a:r>
            <a:r>
              <a:rPr lang="zh-CN" altLang="en-US" sz="3600" b="1" dirty="0" smtClean="0">
                <a:solidFill>
                  <a:srgbClr val="FF0000"/>
                </a:solidFill>
                <a:latin typeface="+mn-ea"/>
              </a:rPr>
              <a:t>归</a:t>
            </a:r>
            <a:endParaRPr lang="zh-CN" altLang="en-US" sz="3600" b="1" dirty="0">
              <a:solidFill>
                <a:srgbClr val="FF0000"/>
              </a:solidFill>
              <a:latin typeface="+mn-ea"/>
            </a:endParaRPr>
          </a:p>
        </p:txBody>
      </p:sp>
      <p:sp>
        <p:nvSpPr>
          <p:cNvPr id="14" name="矩形 13"/>
          <p:cNvSpPr/>
          <p:nvPr/>
        </p:nvSpPr>
        <p:spPr>
          <a:xfrm>
            <a:off x="5188990" y="1071546"/>
            <a:ext cx="1111202" cy="646331"/>
          </a:xfrm>
          <a:prstGeom prst="rect">
            <a:avLst/>
          </a:prstGeom>
        </p:spPr>
        <p:txBody>
          <a:bodyPr wrap="none">
            <a:spAutoFit/>
          </a:bodyPr>
          <a:lstStyle/>
          <a:p>
            <a:r>
              <a:rPr lang="zh-CN" altLang="en-US" sz="3600" b="1" dirty="0" smtClean="0">
                <a:solidFill>
                  <a:srgbClr val="FF0000"/>
                </a:solidFill>
              </a:rPr>
              <a:t>能够</a:t>
            </a:r>
            <a:endParaRPr lang="zh-CN" altLang="en-US" sz="3600" b="1" dirty="0">
              <a:solidFill>
                <a:srgbClr val="FF0000"/>
              </a:solidFill>
            </a:endParaRPr>
          </a:p>
        </p:txBody>
      </p:sp>
      <p:sp>
        <p:nvSpPr>
          <p:cNvPr id="16" name="矩形 15"/>
          <p:cNvSpPr/>
          <p:nvPr/>
        </p:nvSpPr>
        <p:spPr>
          <a:xfrm>
            <a:off x="5448636" y="4148510"/>
            <a:ext cx="2219708" cy="646331"/>
          </a:xfrm>
          <a:prstGeom prst="rect">
            <a:avLst/>
          </a:prstGeom>
        </p:spPr>
        <p:txBody>
          <a:bodyPr wrap="square">
            <a:spAutoFit/>
          </a:bodyPr>
          <a:lstStyle/>
          <a:p>
            <a:r>
              <a:rPr lang="zh-CN" altLang="en-US" sz="3600" b="1" dirty="0" smtClean="0">
                <a:solidFill>
                  <a:srgbClr val="FF0000"/>
                </a:solidFill>
              </a:rPr>
              <a:t>归宿</a:t>
            </a:r>
            <a:endParaRPr lang="zh-CN" altLang="en-US" sz="3600" b="1" dirty="0">
              <a:solidFill>
                <a:srgbClr val="FF0000"/>
              </a:solidFill>
            </a:endParaRPr>
          </a:p>
        </p:txBody>
      </p:sp>
      <p:sp>
        <p:nvSpPr>
          <p:cNvPr id="17" name="矩形 16"/>
          <p:cNvSpPr/>
          <p:nvPr/>
        </p:nvSpPr>
        <p:spPr>
          <a:xfrm>
            <a:off x="5436096" y="4950319"/>
            <a:ext cx="1111202" cy="646331"/>
          </a:xfrm>
          <a:prstGeom prst="rect">
            <a:avLst/>
          </a:prstGeom>
        </p:spPr>
        <p:txBody>
          <a:bodyPr wrap="none">
            <a:spAutoFit/>
          </a:bodyPr>
          <a:lstStyle/>
          <a:p>
            <a:r>
              <a:rPr lang="zh-CN" altLang="en-US" sz="3600" b="1" dirty="0" smtClean="0">
                <a:solidFill>
                  <a:srgbClr val="FF0000"/>
                </a:solidFill>
              </a:rPr>
              <a:t>回来</a:t>
            </a:r>
            <a:endParaRPr lang="zh-CN" altLang="en-US" sz="3600" b="1" dirty="0">
              <a:solidFill>
                <a:srgbClr val="FF0000"/>
              </a:solidFill>
            </a:endParaRPr>
          </a:p>
        </p:txBody>
      </p:sp>
      <p:sp>
        <p:nvSpPr>
          <p:cNvPr id="18" name="矩形 17"/>
          <p:cNvSpPr/>
          <p:nvPr/>
        </p:nvSpPr>
        <p:spPr>
          <a:xfrm>
            <a:off x="475524" y="785794"/>
            <a:ext cx="1000132" cy="646331"/>
          </a:xfrm>
          <a:prstGeom prst="rect">
            <a:avLst/>
          </a:prstGeom>
        </p:spPr>
        <p:txBody>
          <a:bodyPr wrap="square">
            <a:spAutoFit/>
          </a:bodyPr>
          <a:lstStyle/>
          <a:p>
            <a:r>
              <a:rPr lang="zh-CN" altLang="en-US" sz="3600" b="1" dirty="0" smtClean="0"/>
              <a:t>能 </a:t>
            </a:r>
            <a:endParaRPr lang="zh-CN" altLang="en-US" sz="3600" b="1" dirty="0"/>
          </a:p>
        </p:txBody>
      </p:sp>
      <p:sp>
        <p:nvSpPr>
          <p:cNvPr id="19" name="左大括号 18"/>
          <p:cNvSpPr/>
          <p:nvPr/>
        </p:nvSpPr>
        <p:spPr>
          <a:xfrm>
            <a:off x="1403648" y="571480"/>
            <a:ext cx="216024" cy="100013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1907704" y="1052736"/>
            <a:ext cx="2964273" cy="646331"/>
          </a:xfrm>
          <a:prstGeom prst="rect">
            <a:avLst/>
          </a:prstGeom>
        </p:spPr>
        <p:txBody>
          <a:bodyPr wrap="none">
            <a:spAutoFit/>
          </a:bodyPr>
          <a:lstStyle/>
          <a:p>
            <a:r>
              <a:rPr lang="zh-CN" altLang="en-US" sz="3600" b="1" dirty="0" smtClean="0">
                <a:solidFill>
                  <a:srgbClr val="FF0000"/>
                </a:solidFill>
                <a:latin typeface="+mn-ea"/>
              </a:rPr>
              <a:t>能</a:t>
            </a:r>
            <a:r>
              <a:rPr lang="zh-CN" altLang="en-US" sz="3600" b="1" dirty="0" smtClean="0">
                <a:latin typeface="+mn-ea"/>
              </a:rPr>
              <a:t>以径寸之木</a:t>
            </a:r>
            <a:endParaRPr lang="zh-CN" altLang="en-US" sz="3600" b="1" dirty="0">
              <a:latin typeface="+mn-ea"/>
            </a:endParaRPr>
          </a:p>
        </p:txBody>
      </p:sp>
      <p:sp>
        <p:nvSpPr>
          <p:cNvPr id="21" name="矩形 20"/>
          <p:cNvSpPr/>
          <p:nvPr/>
        </p:nvSpPr>
        <p:spPr>
          <a:xfrm>
            <a:off x="1928794" y="214290"/>
            <a:ext cx="2037737" cy="646331"/>
          </a:xfrm>
          <a:prstGeom prst="rect">
            <a:avLst/>
          </a:prstGeom>
        </p:spPr>
        <p:txBody>
          <a:bodyPr wrap="none">
            <a:spAutoFit/>
          </a:bodyPr>
          <a:lstStyle/>
          <a:p>
            <a:r>
              <a:rPr lang="zh-CN" altLang="en-US" sz="3600" b="1" dirty="0" smtClean="0">
                <a:latin typeface="+mn-ea"/>
              </a:rPr>
              <a:t>选贤与</a:t>
            </a:r>
            <a:r>
              <a:rPr lang="zh-CN" altLang="en-US" sz="3600" b="1" dirty="0" smtClean="0">
                <a:solidFill>
                  <a:srgbClr val="FF0000"/>
                </a:solidFill>
                <a:latin typeface="+mn-ea"/>
              </a:rPr>
              <a:t>能</a:t>
            </a:r>
            <a:endParaRPr lang="zh-CN" altLang="en-US" sz="3600" b="1" dirty="0">
              <a:solidFill>
                <a:srgbClr val="FF0000"/>
              </a:solidFill>
              <a:latin typeface="+mn-ea"/>
            </a:endParaRPr>
          </a:p>
        </p:txBody>
      </p:sp>
      <p:sp>
        <p:nvSpPr>
          <p:cNvPr id="22" name="矩形 21"/>
          <p:cNvSpPr/>
          <p:nvPr/>
        </p:nvSpPr>
        <p:spPr>
          <a:xfrm>
            <a:off x="5167338" y="2214554"/>
            <a:ext cx="2501006" cy="646331"/>
          </a:xfrm>
          <a:prstGeom prst="rect">
            <a:avLst/>
          </a:prstGeom>
        </p:spPr>
        <p:txBody>
          <a:bodyPr wrap="none">
            <a:spAutoFit/>
          </a:bodyPr>
          <a:lstStyle/>
          <a:p>
            <a:r>
              <a:rPr lang="zh-CN" altLang="en-US" sz="3600" b="1" dirty="0" smtClean="0">
                <a:solidFill>
                  <a:srgbClr val="FF0000"/>
                </a:solidFill>
              </a:rPr>
              <a:t>职分，职守</a:t>
            </a:r>
            <a:endParaRPr lang="zh-CN" altLang="en-US" sz="3600" b="1" dirty="0">
              <a:solidFill>
                <a:srgbClr val="FF0000"/>
              </a:solidFill>
            </a:endParaRPr>
          </a:p>
        </p:txBody>
      </p:sp>
      <p:sp>
        <p:nvSpPr>
          <p:cNvPr id="23" name="矩形 22"/>
          <p:cNvSpPr/>
          <p:nvPr/>
        </p:nvSpPr>
        <p:spPr>
          <a:xfrm>
            <a:off x="5208127" y="214290"/>
            <a:ext cx="2964273" cy="646331"/>
          </a:xfrm>
          <a:prstGeom prst="rect">
            <a:avLst/>
          </a:prstGeom>
        </p:spPr>
        <p:txBody>
          <a:bodyPr wrap="none">
            <a:spAutoFit/>
          </a:bodyPr>
          <a:lstStyle/>
          <a:p>
            <a:r>
              <a:rPr lang="zh-CN" altLang="en-US" sz="3600" b="1" dirty="0" smtClean="0">
                <a:solidFill>
                  <a:srgbClr val="FF0000"/>
                </a:solidFill>
              </a:rPr>
              <a:t>才干出众的人</a:t>
            </a:r>
            <a:endParaRPr lang="zh-CN" altLang="en-US" sz="3600" b="1" dirty="0">
              <a:solidFill>
                <a:srgbClr val="FF0000"/>
              </a:solidFill>
            </a:endParaRPr>
          </a:p>
        </p:txBody>
      </p:sp>
      <p:sp>
        <p:nvSpPr>
          <p:cNvPr id="24" name="矩形 23"/>
          <p:cNvSpPr/>
          <p:nvPr/>
        </p:nvSpPr>
        <p:spPr>
          <a:xfrm>
            <a:off x="6429388" y="2928934"/>
            <a:ext cx="2037737" cy="646331"/>
          </a:xfrm>
          <a:prstGeom prst="rect">
            <a:avLst/>
          </a:prstGeom>
        </p:spPr>
        <p:txBody>
          <a:bodyPr wrap="none">
            <a:spAutoFit/>
          </a:bodyPr>
          <a:lstStyle/>
          <a:p>
            <a:r>
              <a:rPr lang="zh-CN" altLang="en-US" sz="3600" b="1" dirty="0" smtClean="0">
                <a:solidFill>
                  <a:srgbClr val="FF0000"/>
                </a:solidFill>
              </a:rPr>
              <a:t>长度单位</a:t>
            </a:r>
            <a:endParaRPr lang="zh-CN" altLang="en-US" sz="3600" b="1" dirty="0">
              <a:solidFill>
                <a:srgbClr val="FF00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6" grpId="0"/>
      <p:bldP spid="17" grpId="0"/>
      <p:bldP spid="20" grpId="0"/>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整体感知</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683568" y="2372687"/>
            <a:ext cx="8143932" cy="1200329"/>
          </a:xfrm>
          <a:prstGeom prst="rect">
            <a:avLst/>
          </a:prstGeom>
        </p:spPr>
        <p:txBody>
          <a:bodyPr wrap="square">
            <a:spAutoFit/>
          </a:bodyPr>
          <a:lstStyle/>
          <a:p>
            <a:pPr lvl="0"/>
            <a:r>
              <a:rPr lang="zh-CN" altLang="en-US" sz="7200" dirty="0" smtClean="0">
                <a:solidFill>
                  <a:prstClr val="black"/>
                </a:solidFill>
                <a:latin typeface="华文行楷" panose="02010800040101010101" pitchFamily="2" charset="-122"/>
                <a:ea typeface="华文行楷" panose="02010800040101010101" pitchFamily="2" charset="-122"/>
              </a:rPr>
              <a:t>理清文章整体思路。</a:t>
            </a:r>
            <a:endParaRPr lang="zh-CN" altLang="en-US" sz="7200" dirty="0">
              <a:solidFill>
                <a:prstClr val="black"/>
              </a:solidFill>
              <a:latin typeface="华文行楷" panose="02010800040101010101" pitchFamily="2" charset="-122"/>
              <a:ea typeface="华文行楷" panose="02010800040101010101" pitchFamily="2" charset="-122"/>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774" y="161345"/>
            <a:ext cx="7929618" cy="1323439"/>
          </a:xfrm>
          <a:prstGeom prst="rect">
            <a:avLst/>
          </a:prstGeom>
        </p:spPr>
        <p:txBody>
          <a:bodyPr wrap="square">
            <a:spAutoFit/>
          </a:bodyPr>
          <a:lstStyle/>
          <a:p>
            <a:r>
              <a:rPr lang="zh-CN" altLang="en-US" sz="4000" b="1" dirty="0" smtClean="0">
                <a:latin typeface="+mn-ea"/>
              </a:rPr>
              <a:t>全文文字，共</a:t>
            </a:r>
            <a:r>
              <a:rPr lang="en-US" altLang="zh-CN" sz="4000" b="1" dirty="0" smtClean="0">
                <a:latin typeface="+mn-ea"/>
              </a:rPr>
              <a:t>6</a:t>
            </a:r>
            <a:r>
              <a:rPr lang="zh-CN" altLang="en-US" sz="4000" b="1" dirty="0" smtClean="0">
                <a:latin typeface="+mn-ea"/>
              </a:rPr>
              <a:t>句话，根据文意，可以分为几层？</a:t>
            </a:r>
            <a:endParaRPr lang="zh-CN" altLang="en-US" sz="4000" b="1" dirty="0">
              <a:latin typeface="+mn-ea"/>
            </a:endParaRPr>
          </a:p>
        </p:txBody>
      </p:sp>
      <p:sp>
        <p:nvSpPr>
          <p:cNvPr id="3" name="矩形 2"/>
          <p:cNvSpPr/>
          <p:nvPr/>
        </p:nvSpPr>
        <p:spPr>
          <a:xfrm>
            <a:off x="106778" y="1474906"/>
            <a:ext cx="8929718" cy="4524315"/>
          </a:xfrm>
          <a:prstGeom prst="rect">
            <a:avLst/>
          </a:prstGeom>
        </p:spPr>
        <p:txBody>
          <a:bodyPr wrap="square">
            <a:spAutoFit/>
          </a:bodyPr>
          <a:lstStyle/>
          <a:p>
            <a:r>
              <a:rPr lang="zh-CN" altLang="en-US" sz="3600" dirty="0" smtClean="0">
                <a:latin typeface="黑体" panose="02010609060101010101" pitchFamily="49" charset="-122"/>
                <a:ea typeface="黑体" panose="02010609060101010101" pitchFamily="49" charset="-122"/>
              </a:rPr>
              <a:t>可分为三层：</a:t>
            </a:r>
            <a:endParaRPr lang="en-US" altLang="zh-CN" sz="3600" dirty="0" smtClean="0">
              <a:latin typeface="黑体" panose="02010609060101010101" pitchFamily="49" charset="-122"/>
              <a:ea typeface="黑体" panose="02010609060101010101" pitchFamily="49" charset="-122"/>
            </a:endParaRPr>
          </a:p>
          <a:p>
            <a:r>
              <a:rPr lang="zh-CN" altLang="en-US" sz="3600" b="1" dirty="0" smtClean="0">
                <a:solidFill>
                  <a:srgbClr val="0070C0"/>
                </a:solidFill>
                <a:latin typeface="+mn-ea"/>
              </a:rPr>
              <a:t>第一层“大道之行也，天下为公。选贤与能，讲信修睦。”</a:t>
            </a:r>
            <a:endParaRPr lang="en-US" altLang="zh-CN" sz="3600" b="1" dirty="0" smtClean="0">
              <a:solidFill>
                <a:srgbClr val="0070C0"/>
              </a:solidFill>
              <a:latin typeface="+mn-ea"/>
            </a:endParaRPr>
          </a:p>
          <a:p>
            <a:r>
              <a:rPr lang="zh-CN" altLang="en-US" sz="3600" b="1" dirty="0" smtClean="0">
                <a:solidFill>
                  <a:srgbClr val="FF0000"/>
                </a:solidFill>
                <a:latin typeface="+mn-ea"/>
              </a:rPr>
              <a:t>概述大同社会的根本特征；</a:t>
            </a:r>
            <a:endParaRPr lang="en-US" altLang="zh-CN" sz="3600" b="1" dirty="0" smtClean="0">
              <a:solidFill>
                <a:srgbClr val="FF0000"/>
              </a:solidFill>
              <a:latin typeface="+mn-ea"/>
            </a:endParaRPr>
          </a:p>
          <a:p>
            <a:r>
              <a:rPr lang="zh-CN" altLang="en-US" sz="3600" b="1" dirty="0" smtClean="0">
                <a:solidFill>
                  <a:srgbClr val="0070C0"/>
                </a:solidFill>
                <a:latin typeface="+mn-ea"/>
              </a:rPr>
              <a:t>第二层“故人不独亲其亲</a:t>
            </a:r>
            <a:r>
              <a:rPr lang="en-US" altLang="zh-CN" sz="3600" b="1" dirty="0" smtClean="0">
                <a:solidFill>
                  <a:srgbClr val="0070C0"/>
                </a:solidFill>
                <a:latin typeface="+mn-ea"/>
              </a:rPr>
              <a:t>……</a:t>
            </a:r>
            <a:r>
              <a:rPr lang="zh-CN" altLang="en-US" sz="3600" b="1" dirty="0" smtClean="0">
                <a:solidFill>
                  <a:srgbClr val="0070C0"/>
                </a:solidFill>
                <a:latin typeface="+mn-ea"/>
              </a:rPr>
              <a:t>不必为己。”</a:t>
            </a:r>
            <a:r>
              <a:rPr lang="zh-CN" altLang="en-US" sz="3600" b="1" dirty="0" smtClean="0">
                <a:solidFill>
                  <a:srgbClr val="FF0000"/>
                </a:solidFill>
                <a:latin typeface="+mn-ea"/>
              </a:rPr>
              <a:t>详述“大同”社会的基本特征；</a:t>
            </a:r>
            <a:endParaRPr lang="en-US" altLang="zh-CN" sz="3600" b="1" dirty="0" smtClean="0">
              <a:solidFill>
                <a:srgbClr val="FF0000"/>
              </a:solidFill>
              <a:latin typeface="+mn-ea"/>
            </a:endParaRPr>
          </a:p>
          <a:p>
            <a:r>
              <a:rPr lang="zh-CN" altLang="en-US" sz="3600" b="1" dirty="0" smtClean="0">
                <a:solidFill>
                  <a:srgbClr val="0070C0"/>
                </a:solidFill>
                <a:latin typeface="+mn-ea"/>
              </a:rPr>
              <a:t>第三层“是故谋闭而不兴</a:t>
            </a:r>
            <a:r>
              <a:rPr lang="en-US" altLang="zh-CN" sz="3600" b="1" dirty="0" smtClean="0">
                <a:solidFill>
                  <a:srgbClr val="0070C0"/>
                </a:solidFill>
                <a:latin typeface="+mn-ea"/>
              </a:rPr>
              <a:t>……</a:t>
            </a:r>
            <a:r>
              <a:rPr lang="zh-CN" altLang="en-US" sz="3600" b="1" dirty="0" smtClean="0">
                <a:solidFill>
                  <a:srgbClr val="0070C0"/>
                </a:solidFill>
                <a:latin typeface="+mn-ea"/>
              </a:rPr>
              <a:t>是谓大同。”</a:t>
            </a:r>
            <a:r>
              <a:rPr lang="zh-CN" altLang="en-US" sz="3600" b="1" dirty="0" smtClean="0">
                <a:solidFill>
                  <a:srgbClr val="FF0000"/>
                </a:solidFill>
                <a:latin typeface="+mn-ea"/>
              </a:rPr>
              <a:t>总结全文。</a:t>
            </a:r>
            <a:endParaRPr lang="zh-CN" altLang="en-US" sz="3600" b="1" dirty="0">
              <a:solidFill>
                <a:srgbClr val="FF0000"/>
              </a:solidFill>
              <a:latin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8143932" cy="769441"/>
          </a:xfrm>
          <a:prstGeom prst="rect">
            <a:avLst/>
          </a:prstGeom>
        </p:spPr>
        <p:txBody>
          <a:bodyPr wrap="square">
            <a:spAutoFit/>
          </a:bodyPr>
          <a:lstStyle/>
          <a:p>
            <a:pPr lvl="0"/>
            <a:r>
              <a:rPr lang="zh-CN" altLang="en-US" sz="4400" b="1" dirty="0" smtClean="0">
                <a:solidFill>
                  <a:prstClr val="black"/>
                </a:solidFill>
                <a:latin typeface="+mn-ea"/>
              </a:rPr>
              <a:t>分层指导朗读：</a:t>
            </a:r>
            <a:endParaRPr lang="zh-CN" altLang="en-US" sz="4400" b="1" dirty="0">
              <a:solidFill>
                <a:prstClr val="black"/>
              </a:solidFill>
              <a:latin typeface="+mn-ea"/>
            </a:endParaRPr>
          </a:p>
        </p:txBody>
      </p:sp>
      <p:sp>
        <p:nvSpPr>
          <p:cNvPr id="7" name="矩形 6"/>
          <p:cNvSpPr/>
          <p:nvPr/>
        </p:nvSpPr>
        <p:spPr>
          <a:xfrm>
            <a:off x="214282" y="928670"/>
            <a:ext cx="8715436" cy="4832092"/>
          </a:xfrm>
          <a:prstGeom prst="rect">
            <a:avLst/>
          </a:prstGeom>
        </p:spPr>
        <p:txBody>
          <a:bodyPr wrap="square">
            <a:spAutoFit/>
          </a:bodyPr>
          <a:lstStyle/>
          <a:p>
            <a:r>
              <a:rPr lang="zh-CN" altLang="en-US" sz="2800" b="1" dirty="0" smtClean="0">
                <a:solidFill>
                  <a:srgbClr val="FF0000"/>
                </a:solidFill>
                <a:latin typeface="+mn-ea"/>
              </a:rPr>
              <a:t>第一层：首句“大道之行也”用提顿语气读，表明以下三句即“大道”的内涵；“天下”三句当用分列语气读。  </a:t>
            </a:r>
            <a:endParaRPr lang="en-US" altLang="zh-CN" sz="2800" b="1" dirty="0" smtClean="0">
              <a:solidFill>
                <a:srgbClr val="FF0000"/>
              </a:solidFill>
              <a:latin typeface="+mn-ea"/>
            </a:endParaRPr>
          </a:p>
          <a:p>
            <a:r>
              <a:rPr lang="zh-CN" altLang="en-US" sz="2800" b="1" dirty="0" smtClean="0">
                <a:solidFill>
                  <a:srgbClr val="FF0000"/>
                </a:solidFill>
                <a:latin typeface="+mn-ea"/>
              </a:rPr>
              <a:t>第二层：本层全用排偶句式，共有四组，应读出层次感。有些字有统领作用，如“故人不独</a:t>
            </a:r>
            <a:r>
              <a:rPr lang="en-US" altLang="zh-CN" sz="2800" b="1" dirty="0" smtClean="0">
                <a:solidFill>
                  <a:srgbClr val="FF0000"/>
                </a:solidFill>
                <a:latin typeface="+mn-ea"/>
              </a:rPr>
              <a:t>……”</a:t>
            </a:r>
            <a:r>
              <a:rPr lang="zh-CN" altLang="en-US" sz="2800" b="1" dirty="0" smtClean="0">
                <a:solidFill>
                  <a:srgbClr val="FF0000"/>
                </a:solidFill>
                <a:latin typeface="+mn-ea"/>
              </a:rPr>
              <a:t>中的“人”，“使老有所终</a:t>
            </a:r>
            <a:r>
              <a:rPr lang="en-US" altLang="zh-CN" sz="2800" b="1" dirty="0" smtClean="0">
                <a:solidFill>
                  <a:srgbClr val="FF0000"/>
                </a:solidFill>
                <a:latin typeface="+mn-ea"/>
              </a:rPr>
              <a:t>……”</a:t>
            </a:r>
            <a:r>
              <a:rPr lang="zh-CN" altLang="en-US" sz="2800" b="1" dirty="0" smtClean="0">
                <a:solidFill>
                  <a:srgbClr val="FF0000"/>
                </a:solidFill>
                <a:latin typeface="+mn-ea"/>
              </a:rPr>
              <a:t>中的“使”，这些字后均当有一顿。最后一组谈“货”“力”观念，此两字后亦当有一顿。读至“不必为己”，要作稍长停顿，收住这一层文字。  </a:t>
            </a:r>
            <a:endParaRPr lang="en-US" altLang="zh-CN" sz="2800" b="1" dirty="0" smtClean="0">
              <a:solidFill>
                <a:srgbClr val="FF0000"/>
              </a:solidFill>
              <a:latin typeface="+mn-ea"/>
            </a:endParaRPr>
          </a:p>
          <a:p>
            <a:r>
              <a:rPr lang="zh-CN" altLang="en-US" sz="2800" b="1" dirty="0" smtClean="0">
                <a:solidFill>
                  <a:srgbClr val="FF0000"/>
                </a:solidFill>
                <a:latin typeface="+mn-ea"/>
              </a:rPr>
              <a:t>第三：“是故”用承上作结的语气读。“是谓大同”是全文的结论，要读得字字分明、语气肯定。 </a:t>
            </a:r>
            <a:endParaRPr lang="zh-CN" altLang="en-US" sz="2800" b="1" dirty="0">
              <a:solidFill>
                <a:srgbClr val="FF0000"/>
              </a:solidFill>
              <a:latin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8024" y="1556792"/>
            <a:ext cx="4143404" cy="2800767"/>
          </a:xfrm>
          <a:prstGeom prst="rect">
            <a:avLst/>
          </a:prstGeom>
        </p:spPr>
        <p:txBody>
          <a:bodyPr wrap="square">
            <a:spAutoFit/>
          </a:bodyPr>
          <a:lstStyle/>
          <a:p>
            <a:pPr lvl="0"/>
            <a:r>
              <a:rPr lang="zh-CN" altLang="en-US" sz="8800" b="1" dirty="0" smtClean="0">
                <a:solidFill>
                  <a:prstClr val="black"/>
                </a:solidFill>
                <a:latin typeface="+mn-ea"/>
              </a:rPr>
              <a:t>全班齐读课文</a:t>
            </a:r>
            <a:endParaRPr lang="zh-CN" altLang="en-US" sz="8800" b="1" dirty="0">
              <a:solidFill>
                <a:prstClr val="black"/>
              </a:solidFill>
              <a:latin typeface="+mn-ea"/>
            </a:endParaRPr>
          </a:p>
        </p:txBody>
      </p:sp>
      <p:pic>
        <p:nvPicPr>
          <p:cNvPr id="3" name="图片 2" descr="u=1827545660,3954749480&amp;fm=27&amp;gp=0.jpg"/>
          <p:cNvPicPr>
            <a:picLocks noChangeAspect="1"/>
          </p:cNvPicPr>
          <p:nvPr/>
        </p:nvPicPr>
        <p:blipFill>
          <a:blip r:embed="rId1" cstate="print"/>
          <a:srcRect l="17638" r="17638"/>
          <a:stretch>
            <a:fillRect/>
          </a:stretch>
        </p:blipFill>
        <p:spPr>
          <a:xfrm>
            <a:off x="323528" y="332656"/>
            <a:ext cx="4139423" cy="6072210"/>
          </a:xfrm>
          <a:prstGeom prst="rect">
            <a:avLst/>
          </a:prstGeom>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自主欣赏</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214282" y="1500174"/>
            <a:ext cx="8786874" cy="1323439"/>
          </a:xfrm>
          <a:prstGeom prst="rect">
            <a:avLst/>
          </a:prstGeom>
        </p:spPr>
        <p:txBody>
          <a:bodyPr wrap="square">
            <a:spAutoFit/>
          </a:bodyPr>
          <a:lstStyle/>
          <a:p>
            <a:pPr lvl="0"/>
            <a:r>
              <a:rPr lang="zh-CN" altLang="en-US" sz="4000" b="1" dirty="0" smtClean="0">
                <a:solidFill>
                  <a:prstClr val="black"/>
                </a:solidFill>
                <a:latin typeface="+mn-ea"/>
              </a:rPr>
              <a:t>“大同”社会的根本特征是什么？请找出相关语句，并作讲解。</a:t>
            </a:r>
            <a:endParaRPr lang="zh-CN" altLang="en-US" sz="4000" b="1" dirty="0">
              <a:solidFill>
                <a:prstClr val="black"/>
              </a:solidFill>
              <a:latin typeface="+mn-ea"/>
            </a:endParaRPr>
          </a:p>
        </p:txBody>
      </p:sp>
      <p:sp>
        <p:nvSpPr>
          <p:cNvPr id="7" name="矩形 6"/>
          <p:cNvSpPr/>
          <p:nvPr/>
        </p:nvSpPr>
        <p:spPr>
          <a:xfrm>
            <a:off x="500034" y="2857496"/>
            <a:ext cx="8143932" cy="3046988"/>
          </a:xfrm>
          <a:prstGeom prst="rect">
            <a:avLst/>
          </a:prstGeom>
        </p:spPr>
        <p:txBody>
          <a:bodyPr wrap="square">
            <a:spAutoFit/>
          </a:bodyPr>
          <a:lstStyle/>
          <a:p>
            <a:pPr lvl="0"/>
            <a:r>
              <a:rPr lang="zh-CN" altLang="en-US" sz="3200" b="1" dirty="0" smtClean="0">
                <a:solidFill>
                  <a:srgbClr val="FF0000"/>
                </a:solidFill>
                <a:latin typeface="+mn-ea"/>
              </a:rPr>
              <a:t>“天下为公。选贤与能，讲信修睦”。</a:t>
            </a:r>
            <a:endParaRPr lang="en-US" altLang="zh-CN" sz="3200" b="1" dirty="0" smtClean="0">
              <a:solidFill>
                <a:srgbClr val="FF0000"/>
              </a:solidFill>
              <a:latin typeface="+mn-ea"/>
            </a:endParaRPr>
          </a:p>
          <a:p>
            <a:pPr lvl="0"/>
            <a:r>
              <a:rPr lang="zh-CN" altLang="en-US" sz="3200" b="1" dirty="0" smtClean="0">
                <a:solidFill>
                  <a:srgbClr val="FF0000"/>
                </a:solidFill>
                <a:latin typeface="+mn-ea"/>
              </a:rPr>
              <a:t>“天下为公”是说天下是大家的天下，不属于任何个人；“选贤与能”是说选拔品德高尚的人、能干的人担任社会职务；“讲信修睦”说的是社会成员间应当建立良好的关系，讲求诚信，远离欺诈，崇尚和睦，防止争斗。</a:t>
            </a:r>
            <a:endParaRPr lang="zh-CN" altLang="en-US" sz="3200" b="1" dirty="0">
              <a:solidFill>
                <a:srgbClr val="FF0000"/>
              </a:solidFill>
              <a:latin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7126" y="404664"/>
            <a:ext cx="8786874" cy="1323439"/>
          </a:xfrm>
          <a:prstGeom prst="rect">
            <a:avLst/>
          </a:prstGeom>
        </p:spPr>
        <p:txBody>
          <a:bodyPr wrap="square">
            <a:spAutoFit/>
          </a:bodyPr>
          <a:lstStyle/>
          <a:p>
            <a:pPr lvl="0"/>
            <a:r>
              <a:rPr lang="zh-CN" altLang="en-US" sz="4000" b="1" dirty="0" smtClean="0">
                <a:solidFill>
                  <a:prstClr val="black"/>
                </a:solidFill>
                <a:latin typeface="+mn-ea"/>
              </a:rPr>
              <a:t>本文是从哪几个方面来说明“大同”社会的基本特征的？</a:t>
            </a:r>
            <a:endParaRPr lang="zh-CN" altLang="en-US" sz="4000" b="1" dirty="0">
              <a:solidFill>
                <a:prstClr val="black"/>
              </a:solidFill>
              <a:latin typeface="+mn-ea"/>
            </a:endParaRPr>
          </a:p>
        </p:txBody>
      </p:sp>
      <p:sp>
        <p:nvSpPr>
          <p:cNvPr id="7" name="矩形 6"/>
          <p:cNvSpPr/>
          <p:nvPr/>
        </p:nvSpPr>
        <p:spPr>
          <a:xfrm>
            <a:off x="467544" y="1772816"/>
            <a:ext cx="8501122" cy="3970318"/>
          </a:xfrm>
          <a:prstGeom prst="rect">
            <a:avLst/>
          </a:prstGeom>
        </p:spPr>
        <p:txBody>
          <a:bodyPr wrap="square">
            <a:spAutoFit/>
          </a:bodyPr>
          <a:lstStyle/>
          <a:p>
            <a:pPr lvl="0"/>
            <a:r>
              <a:rPr lang="zh-CN" altLang="en-US" sz="2800" b="1" dirty="0" smtClean="0">
                <a:solidFill>
                  <a:srgbClr val="FF0000"/>
                </a:solidFill>
                <a:latin typeface="+mn-ea"/>
              </a:rPr>
              <a:t>课文第二层有三句话，是从三个方面来说明的。  </a:t>
            </a:r>
            <a:endParaRPr lang="en-US" altLang="zh-CN" sz="2800" b="1" dirty="0" smtClean="0">
              <a:solidFill>
                <a:srgbClr val="FF0000"/>
              </a:solidFill>
              <a:latin typeface="+mn-ea"/>
            </a:endParaRPr>
          </a:p>
          <a:p>
            <a:pPr lvl="0"/>
            <a:r>
              <a:rPr lang="zh-CN" altLang="en-US" sz="2800" b="1" dirty="0" smtClean="0">
                <a:solidFill>
                  <a:srgbClr val="FF0000"/>
                </a:solidFill>
                <a:latin typeface="+mn-ea"/>
              </a:rPr>
              <a:t>这三句话可以归纳为三个方面：</a:t>
            </a:r>
            <a:endParaRPr lang="en-US" altLang="zh-CN" sz="2800" b="1" dirty="0" smtClean="0">
              <a:solidFill>
                <a:srgbClr val="FF0000"/>
              </a:solidFill>
              <a:latin typeface="+mn-ea"/>
            </a:endParaRPr>
          </a:p>
          <a:p>
            <a:pPr lvl="0"/>
            <a:r>
              <a:rPr lang="en-US" altLang="zh-CN" sz="2800" b="1" dirty="0" smtClean="0">
                <a:solidFill>
                  <a:srgbClr val="FF0000"/>
                </a:solidFill>
                <a:latin typeface="+mn-ea"/>
              </a:rPr>
              <a:t>1.</a:t>
            </a:r>
            <a:r>
              <a:rPr lang="zh-CN" altLang="en-US" sz="2800" b="1" dirty="0" smtClean="0">
                <a:solidFill>
                  <a:srgbClr val="FF0000"/>
                </a:solidFill>
                <a:latin typeface="+mn-ea"/>
              </a:rPr>
              <a:t>满足生存需要，人人都能得到全社会的关爱。“不独亲其亲，不独子其子”，把奉养父母、抚育儿女的心意扩大到其他人身上；“老有所终，壮有所用，幼有所长”，各个年龄段的人或者说人一生中的各个阶段都能受到应有的照顾，得到合适的安排；“矜、寡、孤、独、废疾者”，这五种需要特别关爱的人都能得到应有的生活保障。</a:t>
            </a:r>
            <a:endParaRPr lang="zh-CN" altLang="en-US" sz="2800" b="1" dirty="0">
              <a:solidFill>
                <a:srgbClr val="FF0000"/>
              </a:solidFill>
              <a:latin typeface="+mn-ea"/>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4000" t="-9000" b="-91000"/>
          </a:stretch>
        </a:blipFill>
        <a:effectLst/>
      </p:bgPr>
    </p:bg>
    <p:spTree>
      <p:nvGrpSpPr>
        <p:cNvPr id="1" name=""/>
        <p:cNvGrpSpPr/>
        <p:nvPr/>
      </p:nvGrpSpPr>
      <p:grpSpPr>
        <a:xfrm>
          <a:off x="0" y="0"/>
          <a:ext cx="0" cy="0"/>
          <a:chOff x="0" y="0"/>
          <a:chExt cx="0" cy="0"/>
        </a:xfrm>
      </p:grpSpPr>
      <p:sp>
        <p:nvSpPr>
          <p:cNvPr id="4" name="矩形 3"/>
          <p:cNvSpPr/>
          <p:nvPr/>
        </p:nvSpPr>
        <p:spPr>
          <a:xfrm>
            <a:off x="1000100" y="512088"/>
            <a:ext cx="7929618" cy="5509200"/>
          </a:xfrm>
          <a:prstGeom prst="rect">
            <a:avLst/>
          </a:prstGeom>
        </p:spPr>
        <p:txBody>
          <a:bodyPr wrap="square">
            <a:spAutoFit/>
          </a:bodyPr>
          <a:lstStyle/>
          <a:p>
            <a:r>
              <a:rPr lang="en-US" altLang="zh-CN" sz="3200" b="1" dirty="0" smtClean="0">
                <a:latin typeface="+mn-ea"/>
              </a:rPr>
              <a:t>《</a:t>
            </a:r>
            <a:r>
              <a:rPr lang="zh-CN" altLang="en-US" sz="3200" b="1" dirty="0" smtClean="0">
                <a:latin typeface="+mn-ea"/>
              </a:rPr>
              <a:t>桃花源记</a:t>
            </a:r>
            <a:r>
              <a:rPr lang="en-US" altLang="zh-CN" sz="3200" b="1" dirty="0" smtClean="0">
                <a:latin typeface="+mn-ea"/>
              </a:rPr>
              <a:t>》</a:t>
            </a:r>
            <a:r>
              <a:rPr lang="zh-CN" altLang="en-US" sz="3200" b="1" dirty="0" smtClean="0">
                <a:latin typeface="+mn-ea"/>
              </a:rPr>
              <a:t>中那个美、乐、奇的世界大家还记得吧？世界上任何一个人都盼望自己生活在一个安定、和平的“大同”社会，没有权、利的纷争，没有名誉的搏斗，没有人与人之间的尔虞我诈，社会中人人都和睦相处、各尽其责。在这样的社会里生活是快乐的，陶渊明的</a:t>
            </a:r>
            <a:r>
              <a:rPr lang="en-US" altLang="zh-CN" sz="3200" b="1" dirty="0" smtClean="0">
                <a:latin typeface="+mn-ea"/>
              </a:rPr>
              <a:t>《</a:t>
            </a:r>
            <a:r>
              <a:rPr lang="zh-CN" altLang="en-US" sz="3200" b="1" dirty="0" smtClean="0">
                <a:latin typeface="+mn-ea"/>
              </a:rPr>
              <a:t>桃花源记</a:t>
            </a:r>
            <a:r>
              <a:rPr lang="en-US" altLang="zh-CN" sz="3200" b="1" dirty="0" smtClean="0">
                <a:latin typeface="+mn-ea"/>
              </a:rPr>
              <a:t>》</a:t>
            </a:r>
            <a:r>
              <a:rPr lang="zh-CN" altLang="en-US" sz="3200" b="1" dirty="0" smtClean="0">
                <a:latin typeface="+mn-ea"/>
              </a:rPr>
              <a:t>，就是这样一个人人幸福快乐，个个相处融洽的理想社会。在秦汉以前，我国的先哲们就已经对这样的社会进行了论述，先哲们把这样的理想社会命名为</a:t>
            </a:r>
            <a:r>
              <a:rPr lang="en-US" altLang="zh-CN" sz="3200" b="1" dirty="0" smtClean="0">
                <a:latin typeface="Dotum" panose="020B0600000101010101" pitchFamily="34" charset="-127"/>
                <a:ea typeface="Dotum" panose="020B0600000101010101" pitchFamily="34" charset="-127"/>
              </a:rPr>
              <a:t>——</a:t>
            </a:r>
            <a:r>
              <a:rPr lang="zh-CN" altLang="en-US" sz="3200" b="1" dirty="0" smtClean="0">
                <a:latin typeface="+mn-ea"/>
              </a:rPr>
              <a:t>大同。</a:t>
            </a:r>
            <a:endParaRPr lang="zh-CN" altLang="en-US" sz="3200" b="1" dirty="0">
              <a:latin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7158" y="500042"/>
            <a:ext cx="8501122" cy="5016758"/>
          </a:xfrm>
          <a:prstGeom prst="rect">
            <a:avLst/>
          </a:prstGeom>
        </p:spPr>
        <p:txBody>
          <a:bodyPr wrap="square">
            <a:spAutoFit/>
          </a:bodyPr>
          <a:lstStyle/>
          <a:p>
            <a:pPr lvl="0"/>
            <a:r>
              <a:rPr lang="en-US" altLang="zh-CN" sz="3200" b="1" dirty="0" smtClean="0">
                <a:solidFill>
                  <a:srgbClr val="FF0000"/>
                </a:solidFill>
                <a:latin typeface="+mn-ea"/>
              </a:rPr>
              <a:t>2.</a:t>
            </a:r>
            <a:r>
              <a:rPr lang="zh-CN" altLang="en-US" sz="3200" b="1" dirty="0" smtClean="0">
                <a:solidFill>
                  <a:srgbClr val="FF0000"/>
                </a:solidFill>
                <a:latin typeface="+mn-ea"/>
              </a:rPr>
              <a:t>满足发展的需要，人人都能安居乐业。“有分”就是有稳定的职业，能安心工作；“有归”就是男女婚配及时，有和乐的家庭。</a:t>
            </a:r>
            <a:endParaRPr lang="en-US" altLang="zh-CN" sz="3200" b="1" dirty="0" smtClean="0">
              <a:solidFill>
                <a:srgbClr val="FF0000"/>
              </a:solidFill>
              <a:latin typeface="+mn-ea"/>
            </a:endParaRPr>
          </a:p>
          <a:p>
            <a:pPr lvl="0"/>
            <a:r>
              <a:rPr lang="en-US" altLang="zh-CN" sz="3200" b="1" dirty="0" smtClean="0">
                <a:solidFill>
                  <a:srgbClr val="FF0000"/>
                </a:solidFill>
                <a:latin typeface="+mn-ea"/>
              </a:rPr>
              <a:t>3.</a:t>
            </a:r>
            <a:r>
              <a:rPr lang="zh-CN" altLang="en-US" sz="3200" b="1" dirty="0" smtClean="0">
                <a:solidFill>
                  <a:srgbClr val="FF0000"/>
                </a:solidFill>
                <a:latin typeface="+mn-ea"/>
              </a:rPr>
              <a:t>满足精神愉悦的需要，货尽其用，人尽其力。“货恶其弃于地也，不必藏于己”是说人们珍惜劳动产品，但毫无自私自利之心；“力恶其不出于身也，不必为己”是说人们在共同劳动中以不出力或少出力为耻，都能尽心竭力去工作，工作着并快乐着，把共同劳动看作是分享快乐。</a:t>
            </a:r>
            <a:endParaRPr lang="zh-CN" altLang="en-US" sz="3200" b="1" dirty="0">
              <a:solidFill>
                <a:srgbClr val="FF0000"/>
              </a:solidFill>
              <a:latin typeface="+mn-ea"/>
            </a:endParaRPr>
          </a:p>
        </p:txBody>
      </p:sp>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7126" y="332656"/>
            <a:ext cx="8786874" cy="1323439"/>
          </a:xfrm>
          <a:prstGeom prst="rect">
            <a:avLst/>
          </a:prstGeom>
        </p:spPr>
        <p:txBody>
          <a:bodyPr wrap="square">
            <a:spAutoFit/>
          </a:bodyPr>
          <a:lstStyle/>
          <a:p>
            <a:pPr lvl="0"/>
            <a:r>
              <a:rPr lang="zh-CN" altLang="en-US" sz="4000" b="1" dirty="0" smtClean="0">
                <a:solidFill>
                  <a:prstClr val="black"/>
                </a:solidFill>
                <a:latin typeface="+mn-ea"/>
              </a:rPr>
              <a:t>任何想象都是植根于现实土壤的，文中有无当时现实社会的影子？</a:t>
            </a:r>
            <a:endParaRPr lang="zh-CN" altLang="en-US" sz="4000" b="1" dirty="0">
              <a:solidFill>
                <a:prstClr val="black"/>
              </a:solidFill>
              <a:latin typeface="+mn-ea"/>
            </a:endParaRPr>
          </a:p>
        </p:txBody>
      </p:sp>
      <p:sp>
        <p:nvSpPr>
          <p:cNvPr id="7" name="矩形 6"/>
          <p:cNvSpPr/>
          <p:nvPr/>
        </p:nvSpPr>
        <p:spPr>
          <a:xfrm>
            <a:off x="428596" y="1772816"/>
            <a:ext cx="8501122" cy="4031873"/>
          </a:xfrm>
          <a:prstGeom prst="rect">
            <a:avLst/>
          </a:prstGeom>
        </p:spPr>
        <p:txBody>
          <a:bodyPr wrap="square">
            <a:spAutoFit/>
          </a:bodyPr>
          <a:lstStyle/>
          <a:p>
            <a:pPr lvl="0"/>
            <a:r>
              <a:rPr lang="zh-CN" altLang="en-US" sz="3200" b="1" dirty="0" smtClean="0">
                <a:solidFill>
                  <a:srgbClr val="FF0000"/>
                </a:solidFill>
                <a:latin typeface="+mn-ea"/>
              </a:rPr>
              <a:t>文章第三层选择了一种特殊的总括方式，拿现实社会跟理想的“大同”社会作对比，从而顺理成章地指出，现实社会中诸多现象如搞阴谋、盗窃财物、作乱等在“大同”社会中将不复存在，代之而兴的将是一个“外户而不闭”的和平、安定的局面。这其中已经折射出现实社会的真实情形：社会变乱纷乘，动荡不安；尔虞我诈，人人自危；盗贼横行，混乱不堪。</a:t>
            </a:r>
            <a:endParaRPr lang="zh-CN" altLang="en-US" sz="3200" b="1" dirty="0">
              <a:solidFill>
                <a:srgbClr val="FF0000"/>
              </a:solidFill>
              <a:latin typeface="+mn-ea"/>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质疑问题</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9" name="矩形 8"/>
          <p:cNvSpPr/>
          <p:nvPr/>
        </p:nvSpPr>
        <p:spPr>
          <a:xfrm>
            <a:off x="323528" y="1484784"/>
            <a:ext cx="6192688" cy="646331"/>
          </a:xfrm>
          <a:prstGeom prst="rect">
            <a:avLst/>
          </a:prstGeom>
        </p:spPr>
        <p:txBody>
          <a:bodyPr wrap="square">
            <a:spAutoFit/>
          </a:bodyPr>
          <a:lstStyle/>
          <a:p>
            <a:r>
              <a:rPr lang="zh-CN" altLang="en-US" sz="3600" b="1" dirty="0" smtClean="0">
                <a:solidFill>
                  <a:srgbClr val="7030A0"/>
                </a:solidFill>
              </a:rPr>
              <a:t>以小组为单位，讨论交流：</a:t>
            </a:r>
            <a:endParaRPr lang="zh-CN" altLang="en-US" sz="3600" b="1" dirty="0">
              <a:solidFill>
                <a:srgbClr val="7030A0"/>
              </a:solidFill>
            </a:endParaRPr>
          </a:p>
        </p:txBody>
      </p:sp>
      <p:sp>
        <p:nvSpPr>
          <p:cNvPr id="7" name="TextBox 6"/>
          <p:cNvSpPr txBox="1"/>
          <p:nvPr/>
        </p:nvSpPr>
        <p:spPr>
          <a:xfrm>
            <a:off x="323528" y="2060848"/>
            <a:ext cx="8534752" cy="3785652"/>
          </a:xfrm>
          <a:prstGeom prst="rect">
            <a:avLst/>
          </a:prstGeom>
          <a:noFill/>
        </p:spPr>
        <p:txBody>
          <a:bodyPr wrap="square" rtlCol="0">
            <a:spAutoFit/>
          </a:bodyPr>
          <a:lstStyle/>
          <a:p>
            <a:pPr lvl="0">
              <a:lnSpc>
                <a:spcPct val="150000"/>
              </a:lnSpc>
            </a:pPr>
            <a:r>
              <a:rPr lang="en-US" altLang="zh-CN" sz="3200" b="1" dirty="0" smtClean="0">
                <a:solidFill>
                  <a:prstClr val="black"/>
                </a:solidFill>
                <a:latin typeface="+mn-ea"/>
              </a:rPr>
              <a:t>1.</a:t>
            </a:r>
            <a:r>
              <a:rPr lang="zh-CN" altLang="en-US" sz="3200" b="1" dirty="0" smtClean="0">
                <a:solidFill>
                  <a:prstClr val="black"/>
                </a:solidFill>
                <a:latin typeface="+mn-ea"/>
              </a:rPr>
              <a:t>文中“大同”社会跟陶渊明描绘的那个“世外桃源”有没有相似的地方？ </a:t>
            </a:r>
            <a:endParaRPr lang="en-US" altLang="zh-CN" sz="3200" b="1" dirty="0" smtClean="0">
              <a:solidFill>
                <a:prstClr val="black"/>
              </a:solidFill>
              <a:latin typeface="+mn-ea"/>
            </a:endParaRPr>
          </a:p>
          <a:p>
            <a:pPr lvl="0">
              <a:lnSpc>
                <a:spcPct val="150000"/>
              </a:lnSpc>
            </a:pPr>
            <a:r>
              <a:rPr lang="en-US" altLang="zh-CN" sz="3200" b="1" dirty="0" smtClean="0">
                <a:solidFill>
                  <a:prstClr val="black"/>
                </a:solidFill>
                <a:latin typeface="+mn-ea"/>
              </a:rPr>
              <a:t>2.</a:t>
            </a:r>
            <a:r>
              <a:rPr lang="zh-CN" altLang="en-US" sz="3200" b="1" dirty="0" smtClean="0">
                <a:solidFill>
                  <a:prstClr val="black"/>
                </a:solidFill>
                <a:latin typeface="+mn-ea"/>
              </a:rPr>
              <a:t>孔子的“大同”社会的理想实现了吗？</a:t>
            </a:r>
            <a:r>
              <a:rPr lang="en-US" altLang="zh-CN" sz="3200" b="1" dirty="0" smtClean="0">
                <a:solidFill>
                  <a:prstClr val="black"/>
                </a:solidFill>
                <a:latin typeface="+mn-ea"/>
              </a:rPr>
              <a:t>21</a:t>
            </a:r>
            <a:r>
              <a:rPr lang="zh-CN" altLang="en-US" sz="3200" b="1" dirty="0" smtClean="0">
                <a:solidFill>
                  <a:prstClr val="black"/>
                </a:solidFill>
                <a:latin typeface="+mn-ea"/>
              </a:rPr>
              <a:t>世纪的中国社会是“大同”社会吗？ </a:t>
            </a:r>
            <a:endParaRPr lang="en-US" altLang="zh-CN" sz="3200" b="1" dirty="0" smtClean="0">
              <a:solidFill>
                <a:prstClr val="black"/>
              </a:solidFill>
              <a:latin typeface="+mn-ea"/>
            </a:endParaRPr>
          </a:p>
          <a:p>
            <a:pPr lvl="0">
              <a:lnSpc>
                <a:spcPct val="150000"/>
              </a:lnSpc>
            </a:pPr>
            <a:r>
              <a:rPr lang="en-US" altLang="zh-CN" sz="3200" b="1" dirty="0" smtClean="0">
                <a:solidFill>
                  <a:prstClr val="black"/>
                </a:solidFill>
                <a:latin typeface="+mn-ea"/>
              </a:rPr>
              <a:t>3.</a:t>
            </a:r>
            <a:r>
              <a:rPr lang="zh-CN" altLang="en-US" sz="3200" b="1" dirty="0" smtClean="0">
                <a:solidFill>
                  <a:prstClr val="black"/>
                </a:solidFill>
                <a:latin typeface="+mn-ea"/>
              </a:rPr>
              <a:t>请说一段话描绘你心目中的理想社会。 </a:t>
            </a:r>
            <a:endParaRPr lang="zh-CN" altLang="en-US" sz="3200" dirty="0"/>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课堂小结</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467544" y="1556792"/>
            <a:ext cx="8175314" cy="4031873"/>
          </a:xfrm>
          <a:prstGeom prst="rect">
            <a:avLst/>
          </a:prstGeom>
        </p:spPr>
        <p:txBody>
          <a:bodyPr wrap="square">
            <a:spAutoFit/>
          </a:bodyPr>
          <a:lstStyle/>
          <a:p>
            <a:pPr lvl="0"/>
            <a:r>
              <a:rPr lang="en-US" altLang="zh-CN" sz="3200" b="1" dirty="0" smtClean="0">
                <a:latin typeface="+mn-ea"/>
              </a:rPr>
              <a:t>《</a:t>
            </a:r>
            <a:r>
              <a:rPr lang="zh-CN" altLang="en-US" sz="3200" b="1" dirty="0" smtClean="0">
                <a:latin typeface="+mn-ea"/>
              </a:rPr>
              <a:t>大道之行也</a:t>
            </a:r>
            <a:r>
              <a:rPr lang="en-US" altLang="zh-CN" sz="3200" b="1" dirty="0" smtClean="0">
                <a:latin typeface="+mn-ea"/>
              </a:rPr>
              <a:t>》</a:t>
            </a:r>
            <a:r>
              <a:rPr lang="zh-CN" altLang="en-US" sz="3200" b="1" dirty="0" smtClean="0">
                <a:latin typeface="+mn-ea"/>
              </a:rPr>
              <a:t>为我们描绘了一幅宏伟瑰丽的社会蓝图。在那里，人们生活着并快乐着。尽管这个理想社会在小生产的基础上不可能成为现实，但二千多年来它一直是许多进步思想家和社会改革家心中永不磨灭的梦。就是这个梦，牵系着古圣先贤，牵系着时人，让我们齐心协力，为这个美好的梦的实现而加倍努力吧！</a:t>
            </a:r>
            <a:endParaRPr lang="zh-CN" altLang="en-US" sz="3200" b="1" dirty="0">
              <a:latin typeface="+mn-ea"/>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332656"/>
            <a:ext cx="7715304" cy="4508927"/>
          </a:xfrm>
          <a:prstGeom prst="rect">
            <a:avLst/>
          </a:prstGeom>
          <a:noFill/>
          <a:scene3d>
            <a:camera prst="orthographicFront"/>
            <a:lightRig rig="threePt" dir="t"/>
          </a:scene3d>
          <a:sp3d>
            <a:bevelT prst="convex"/>
          </a:sp3d>
        </p:spPr>
        <p:txBody>
          <a:bodyPr wrap="square" lIns="91440" tIns="45720" rIns="91440" bIns="45720">
            <a:spAutoFit/>
          </a:bodyPr>
          <a:lstStyle/>
          <a:p>
            <a:pPr algn="ctr"/>
            <a:r>
              <a:rPr lang="zh-CN" altLang="en-US" sz="28700" dirty="0" smtClean="0">
                <a:ln w="18415" cmpd="sng">
                  <a:solidFill>
                    <a:srgbClr val="FFFFFF"/>
                  </a:solidFill>
                  <a:prstDash val="solid"/>
                </a:ln>
                <a:solidFill>
                  <a:srgbClr val="7030A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rPr>
              <a:t>谢谢</a:t>
            </a:r>
            <a:endParaRPr lang="zh-CN" altLang="en-US" sz="6000" dirty="0">
              <a:ln w="18415" cmpd="sng">
                <a:solidFill>
                  <a:srgbClr val="FFFFFF"/>
                </a:solidFill>
                <a:prstDash val="solid"/>
              </a:ln>
              <a:solidFill>
                <a:srgbClr val="7030A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3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4510447" y="0"/>
            <a:ext cx="923330" cy="6858000"/>
          </a:xfrm>
          <a:prstGeom prst="rect">
            <a:avLst/>
          </a:prstGeom>
          <a:solidFill>
            <a:schemeClr val="accent6">
              <a:lumMod val="60000"/>
              <a:lumOff val="40000"/>
            </a:schemeClr>
          </a:solidFill>
        </p:spPr>
        <p:txBody>
          <a:bodyPr vert="eaVert" wrap="square" rtlCol="0">
            <a:spAutoFit/>
          </a:bodyPr>
          <a:lstStyle/>
          <a:p>
            <a:pPr algn="ctr"/>
            <a:r>
              <a:rPr lang="zh-CN" altLang="en-US" sz="4800" b="1" dirty="0" smtClean="0">
                <a:solidFill>
                  <a:srgbClr val="FF0000"/>
                </a:solidFill>
                <a:latin typeface="+mn-ea"/>
              </a:rPr>
              <a:t>大道之行也</a:t>
            </a:r>
            <a:endParaRPr lang="zh-CN" altLang="en-US" sz="4800" b="1" dirty="0">
              <a:solidFill>
                <a:srgbClr val="FF0000"/>
              </a:solidFill>
              <a:latin typeface="+mn-ea"/>
            </a:endParaRPr>
          </a:p>
        </p:txBody>
      </p:sp>
    </p:spTree>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3"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初读课文</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1285852" y="1988840"/>
            <a:ext cx="7469640" cy="1754326"/>
          </a:xfrm>
          <a:prstGeom prst="rect">
            <a:avLst/>
          </a:prstGeom>
        </p:spPr>
        <p:txBody>
          <a:bodyPr wrap="square">
            <a:spAutoFit/>
          </a:bodyPr>
          <a:lstStyle/>
          <a:p>
            <a:pPr lvl="0"/>
            <a:r>
              <a:rPr lang="zh-CN" altLang="en-US" sz="5400" b="1" dirty="0" smtClean="0">
                <a:solidFill>
                  <a:prstClr val="black"/>
                </a:solidFill>
                <a:latin typeface="+mn-ea"/>
              </a:rPr>
              <a:t>听课文朗读录音，初步感知文意。</a:t>
            </a:r>
            <a:endParaRPr lang="zh-CN" altLang="en-US" sz="5400" b="1" dirty="0">
              <a:solidFill>
                <a:prstClr val="black"/>
              </a:solidFill>
              <a:latin typeface="+mn-ea"/>
            </a:endParaRPr>
          </a:p>
        </p:txBody>
      </p:sp>
      <p:pic>
        <p:nvPicPr>
          <p:cNvPr id="7" name="《大道之行也》.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214282" y="2428868"/>
            <a:ext cx="1088504" cy="108850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7"/>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63108" fill="hold"/>
                                        <p:tgtEl>
                                          <p:spTgt spid="7"/>
                                        </p:tgtEl>
                                      </p:cBhvr>
                                    </p:cmd>
                                  </p:childTnLst>
                                </p:cTn>
                              </p:par>
                            </p:childTnLst>
                          </p:cTn>
                        </p:par>
                      </p:childTnLst>
                    </p:cTn>
                  </p:par>
                </p:childTnLst>
              </p:cTn>
              <p:nextCondLst>
                <p:cond evt="onClick" delay="0">
                  <p:tgtEl>
                    <p:spTgt spid="7"/>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47664" y="1700808"/>
            <a:ext cx="6878568" cy="2123658"/>
          </a:xfrm>
          <a:prstGeom prst="rect">
            <a:avLst/>
          </a:prstGeom>
        </p:spPr>
        <p:txBody>
          <a:bodyPr wrap="square">
            <a:spAutoFit/>
          </a:bodyPr>
          <a:lstStyle/>
          <a:p>
            <a:pPr lvl="0"/>
            <a:r>
              <a:rPr lang="zh-CN" altLang="en-US" sz="4400" b="1" dirty="0" smtClean="0">
                <a:solidFill>
                  <a:prstClr val="black"/>
                </a:solidFill>
                <a:latin typeface="+mn-ea"/>
              </a:rPr>
              <a:t>大声读课文，对照注释，借助工具书，疏通词句，粗知文意。</a:t>
            </a:r>
            <a:endParaRPr lang="zh-CN" altLang="en-US" sz="4400" b="1" dirty="0">
              <a:solidFill>
                <a:prstClr val="black"/>
              </a:solidFill>
              <a:latin typeface="+mn-ea"/>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4"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读一读</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642910" y="2343180"/>
            <a:ext cx="7715304" cy="2585323"/>
          </a:xfrm>
          <a:prstGeom prst="rect">
            <a:avLst/>
          </a:prstGeom>
        </p:spPr>
        <p:txBody>
          <a:bodyPr wrap="square">
            <a:spAutoFit/>
          </a:bodyPr>
          <a:lstStyle/>
          <a:p>
            <a:r>
              <a:rPr lang="zh-CN" altLang="en-US" sz="5400" b="1" dirty="0" smtClean="0">
                <a:solidFill>
                  <a:prstClr val="black"/>
                </a:solidFill>
                <a:latin typeface="+mn-ea"/>
              </a:rPr>
              <a:t>选贤</a:t>
            </a:r>
            <a:r>
              <a:rPr lang="zh-CN" altLang="en-US" sz="5400" b="1" dirty="0" smtClean="0">
                <a:solidFill>
                  <a:srgbClr val="FF0000"/>
                </a:solidFill>
                <a:latin typeface="+mn-ea"/>
              </a:rPr>
              <a:t>与</a:t>
            </a:r>
            <a:r>
              <a:rPr lang="zh-CN" altLang="en-US" sz="5400" b="1" dirty="0" smtClean="0">
                <a:solidFill>
                  <a:prstClr val="black"/>
                </a:solidFill>
                <a:latin typeface="+mn-ea"/>
              </a:rPr>
              <a:t>能  讲信修</a:t>
            </a:r>
            <a:r>
              <a:rPr lang="zh-CN" altLang="en-US" sz="5400" b="1" dirty="0" smtClean="0">
                <a:solidFill>
                  <a:srgbClr val="FF0000"/>
                </a:solidFill>
                <a:latin typeface="+mn-ea"/>
              </a:rPr>
              <a:t>睦</a:t>
            </a:r>
            <a:endParaRPr lang="en-US" altLang="zh-CN" sz="5400" b="1" dirty="0" smtClean="0">
              <a:solidFill>
                <a:srgbClr val="FF0000"/>
              </a:solidFill>
              <a:latin typeface="+mn-ea"/>
            </a:endParaRPr>
          </a:p>
          <a:p>
            <a:endParaRPr lang="en-US" altLang="zh-CN" sz="5400" b="1" dirty="0" smtClean="0">
              <a:solidFill>
                <a:prstClr val="black"/>
              </a:solidFill>
              <a:latin typeface="+mn-ea"/>
            </a:endParaRPr>
          </a:p>
          <a:p>
            <a:r>
              <a:rPr lang="zh-CN" altLang="en-US" sz="5400" b="1" dirty="0" smtClean="0">
                <a:solidFill>
                  <a:srgbClr val="FF0000"/>
                </a:solidFill>
                <a:latin typeface="+mn-ea"/>
              </a:rPr>
              <a:t>矜</a:t>
            </a:r>
            <a:r>
              <a:rPr lang="zh-CN" altLang="en-US" sz="5400" b="1" dirty="0" smtClean="0">
                <a:solidFill>
                  <a:prstClr val="black"/>
                </a:solidFill>
                <a:latin typeface="+mn-ea"/>
              </a:rPr>
              <a:t>    幼有所</a:t>
            </a:r>
            <a:r>
              <a:rPr lang="zh-CN" altLang="en-US" sz="5400" b="1" dirty="0" smtClean="0">
                <a:solidFill>
                  <a:srgbClr val="FF0000"/>
                </a:solidFill>
                <a:latin typeface="+mn-ea"/>
              </a:rPr>
              <a:t>长</a:t>
            </a:r>
            <a:endParaRPr lang="en-US" altLang="zh-CN" sz="5400" b="1" dirty="0" smtClean="0">
              <a:solidFill>
                <a:srgbClr val="FF0000"/>
              </a:solidFill>
              <a:latin typeface="+mn-ea"/>
            </a:endParaRPr>
          </a:p>
        </p:txBody>
      </p:sp>
      <p:sp>
        <p:nvSpPr>
          <p:cNvPr id="8" name="矩形 7"/>
          <p:cNvSpPr/>
          <p:nvPr/>
        </p:nvSpPr>
        <p:spPr>
          <a:xfrm>
            <a:off x="2051720" y="1628800"/>
            <a:ext cx="723275" cy="830997"/>
          </a:xfrm>
          <a:prstGeom prst="rect">
            <a:avLst/>
          </a:prstGeom>
        </p:spPr>
        <p:txBody>
          <a:bodyPr wrap="none">
            <a:spAutoFit/>
          </a:bodyPr>
          <a:lstStyle/>
          <a:p>
            <a:r>
              <a:rPr lang="en-US" altLang="zh-CN" sz="4800" b="1" dirty="0" smtClean="0">
                <a:solidFill>
                  <a:srgbClr val="FF0000"/>
                </a:solidFill>
                <a:latin typeface="PinYinok" panose="020B0603050302020204" pitchFamily="34" charset="0"/>
              </a:rPr>
              <a:t> j^</a:t>
            </a:r>
            <a:endParaRPr lang="en-US" altLang="zh-CN" sz="4800" b="1" dirty="0" smtClean="0">
              <a:solidFill>
                <a:srgbClr val="FF0000"/>
              </a:solidFill>
              <a:latin typeface="PinYinok" panose="020B0603050302020204" pitchFamily="34" charset="0"/>
            </a:endParaRPr>
          </a:p>
        </p:txBody>
      </p:sp>
      <p:sp>
        <p:nvSpPr>
          <p:cNvPr id="9" name="矩形 8"/>
          <p:cNvSpPr/>
          <p:nvPr/>
        </p:nvSpPr>
        <p:spPr>
          <a:xfrm>
            <a:off x="4499992" y="3212976"/>
            <a:ext cx="1560042" cy="830997"/>
          </a:xfrm>
          <a:prstGeom prst="rect">
            <a:avLst/>
          </a:prstGeom>
        </p:spPr>
        <p:txBody>
          <a:bodyPr wrap="none">
            <a:spAutoFit/>
          </a:bodyPr>
          <a:lstStyle/>
          <a:p>
            <a:r>
              <a:rPr lang="en-US" altLang="zh-CN" sz="4800" b="1" dirty="0" smtClean="0">
                <a:solidFill>
                  <a:srgbClr val="FF0000"/>
                </a:solidFill>
                <a:latin typeface="PinYinok" panose="020B0603050302020204" pitchFamily="34" charset="0"/>
              </a:rPr>
              <a:t>zh2ng</a:t>
            </a:r>
            <a:endParaRPr lang="zh-CN" altLang="en-US" sz="4800" b="1" dirty="0">
              <a:solidFill>
                <a:srgbClr val="FF0000"/>
              </a:solidFill>
              <a:latin typeface="PinYinok" panose="020B0603050302020204" pitchFamily="34" charset="0"/>
            </a:endParaRPr>
          </a:p>
        </p:txBody>
      </p:sp>
      <p:sp>
        <p:nvSpPr>
          <p:cNvPr id="10" name="矩形 9"/>
          <p:cNvSpPr/>
          <p:nvPr/>
        </p:nvSpPr>
        <p:spPr>
          <a:xfrm>
            <a:off x="6111049" y="1556792"/>
            <a:ext cx="909223" cy="830997"/>
          </a:xfrm>
          <a:prstGeom prst="rect">
            <a:avLst/>
          </a:prstGeom>
        </p:spPr>
        <p:txBody>
          <a:bodyPr wrap="none">
            <a:spAutoFit/>
          </a:bodyPr>
          <a:lstStyle/>
          <a:p>
            <a:r>
              <a:rPr lang="en-US" altLang="zh-CN" sz="4800" b="1" dirty="0" smtClean="0">
                <a:solidFill>
                  <a:srgbClr val="FF0000"/>
                </a:solidFill>
                <a:latin typeface="PinYinok" panose="020B0603050302020204" pitchFamily="34" charset="0"/>
              </a:rPr>
              <a:t>m&amp;</a:t>
            </a:r>
            <a:endParaRPr lang="zh-CN" altLang="en-US" sz="4800" b="1" dirty="0">
              <a:solidFill>
                <a:srgbClr val="FF0000"/>
              </a:solidFill>
              <a:latin typeface="PinYinok" panose="020B0603050302020204" pitchFamily="34" charset="0"/>
            </a:endParaRPr>
          </a:p>
        </p:txBody>
      </p:sp>
      <p:sp>
        <p:nvSpPr>
          <p:cNvPr id="11" name="矩形 10"/>
          <p:cNvSpPr/>
          <p:nvPr/>
        </p:nvSpPr>
        <p:spPr>
          <a:xfrm>
            <a:off x="467544" y="3174067"/>
            <a:ext cx="1343638" cy="830997"/>
          </a:xfrm>
          <a:prstGeom prst="rect">
            <a:avLst/>
          </a:prstGeom>
        </p:spPr>
        <p:txBody>
          <a:bodyPr wrap="none">
            <a:spAutoFit/>
          </a:bodyPr>
          <a:lstStyle/>
          <a:p>
            <a:r>
              <a:rPr lang="en-US" altLang="zh-CN" sz="4800" b="1" dirty="0" err="1" smtClean="0">
                <a:solidFill>
                  <a:srgbClr val="FF0000"/>
                </a:solidFill>
                <a:latin typeface="PinYinok" panose="020B0603050302020204" pitchFamily="34" charset="0"/>
              </a:rPr>
              <a:t>gu`n</a:t>
            </a:r>
            <a:endParaRPr lang="zh-CN" altLang="en-US" sz="4800" b="1" dirty="0">
              <a:solidFill>
                <a:srgbClr val="FF0000"/>
              </a:solidFill>
              <a:latin typeface="PinYinok" panose="020B0603050302020204" pitchFamily="34"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14348" y="975598"/>
            <a:ext cx="8072494" cy="4247317"/>
          </a:xfrm>
          <a:prstGeom prst="rect">
            <a:avLst/>
          </a:prstGeom>
        </p:spPr>
        <p:txBody>
          <a:bodyPr wrap="square">
            <a:spAutoFit/>
          </a:bodyPr>
          <a:lstStyle/>
          <a:p>
            <a:r>
              <a:rPr lang="zh-CN" altLang="en-US" sz="5400" b="1" dirty="0" smtClean="0">
                <a:solidFill>
                  <a:prstClr val="black"/>
                </a:solidFill>
                <a:latin typeface="+mn-ea"/>
              </a:rPr>
              <a:t>男有</a:t>
            </a:r>
            <a:r>
              <a:rPr lang="zh-CN" altLang="en-US" sz="5400" b="1" dirty="0" smtClean="0">
                <a:solidFill>
                  <a:srgbClr val="FF0000"/>
                </a:solidFill>
                <a:latin typeface="+mn-ea"/>
              </a:rPr>
              <a:t>分</a:t>
            </a:r>
            <a:r>
              <a:rPr lang="zh-CN" altLang="en-US" sz="5400" b="1" dirty="0" smtClean="0">
                <a:solidFill>
                  <a:prstClr val="black"/>
                </a:solidFill>
                <a:latin typeface="+mn-ea"/>
              </a:rPr>
              <a:t>   </a:t>
            </a:r>
            <a:endParaRPr lang="en-US" altLang="zh-CN" sz="5400" b="1" dirty="0" smtClean="0">
              <a:solidFill>
                <a:prstClr val="black"/>
              </a:solidFill>
              <a:latin typeface="+mn-ea"/>
            </a:endParaRPr>
          </a:p>
          <a:p>
            <a:endParaRPr lang="en-US" altLang="zh-CN" sz="5400" b="1" dirty="0" smtClean="0">
              <a:solidFill>
                <a:prstClr val="black"/>
              </a:solidFill>
              <a:latin typeface="+mn-ea"/>
            </a:endParaRPr>
          </a:p>
          <a:p>
            <a:r>
              <a:rPr lang="zh-CN" altLang="en-US" sz="5400" b="1" dirty="0" smtClean="0">
                <a:solidFill>
                  <a:prstClr val="black"/>
                </a:solidFill>
                <a:latin typeface="+mn-ea"/>
              </a:rPr>
              <a:t>货</a:t>
            </a:r>
            <a:r>
              <a:rPr lang="zh-CN" altLang="en-US" sz="5400" b="1" dirty="0" smtClean="0">
                <a:solidFill>
                  <a:srgbClr val="FF0000"/>
                </a:solidFill>
                <a:latin typeface="+mn-ea"/>
              </a:rPr>
              <a:t>恶</a:t>
            </a:r>
            <a:r>
              <a:rPr lang="zh-CN" altLang="en-US" sz="5400" b="1" dirty="0" smtClean="0">
                <a:solidFill>
                  <a:prstClr val="black"/>
                </a:solidFill>
                <a:latin typeface="+mn-ea"/>
              </a:rPr>
              <a:t>其弃于地也</a:t>
            </a:r>
            <a:endParaRPr lang="en-US" altLang="zh-CN" sz="5400" b="1" dirty="0" smtClean="0">
              <a:solidFill>
                <a:prstClr val="black"/>
              </a:solidFill>
              <a:latin typeface="+mn-ea"/>
            </a:endParaRPr>
          </a:p>
          <a:p>
            <a:endParaRPr lang="en-US" altLang="zh-CN" sz="5400" b="1" dirty="0" smtClean="0">
              <a:solidFill>
                <a:prstClr val="black"/>
              </a:solidFill>
              <a:latin typeface="+mn-ea"/>
            </a:endParaRPr>
          </a:p>
          <a:p>
            <a:r>
              <a:rPr lang="zh-CN" altLang="en-US" sz="5400" b="1" dirty="0" smtClean="0">
                <a:solidFill>
                  <a:prstClr val="black"/>
                </a:solidFill>
                <a:latin typeface="+mn-ea"/>
              </a:rPr>
              <a:t>谋闭而不</a:t>
            </a:r>
            <a:r>
              <a:rPr lang="zh-CN" altLang="en-US" sz="5400" b="1" dirty="0" smtClean="0">
                <a:solidFill>
                  <a:srgbClr val="FF0000"/>
                </a:solidFill>
                <a:latin typeface="+mn-ea"/>
              </a:rPr>
              <a:t>兴</a:t>
            </a:r>
            <a:endParaRPr lang="en-US" altLang="zh-CN" sz="5400" b="1" dirty="0" smtClean="0">
              <a:solidFill>
                <a:srgbClr val="FF0000"/>
              </a:solidFill>
              <a:latin typeface="+mn-ea"/>
            </a:endParaRPr>
          </a:p>
        </p:txBody>
      </p:sp>
      <p:sp>
        <p:nvSpPr>
          <p:cNvPr id="8" name="矩形 7"/>
          <p:cNvSpPr/>
          <p:nvPr/>
        </p:nvSpPr>
        <p:spPr>
          <a:xfrm>
            <a:off x="2051720" y="332656"/>
            <a:ext cx="925253" cy="830997"/>
          </a:xfrm>
          <a:prstGeom prst="rect">
            <a:avLst/>
          </a:prstGeom>
        </p:spPr>
        <p:txBody>
          <a:bodyPr wrap="none">
            <a:spAutoFit/>
          </a:bodyPr>
          <a:lstStyle/>
          <a:p>
            <a:r>
              <a:rPr lang="en-US" altLang="zh-CN" sz="4800" b="1" dirty="0" smtClean="0">
                <a:solidFill>
                  <a:srgbClr val="FF0000"/>
                </a:solidFill>
                <a:latin typeface="PinYinok" panose="020B0603050302020204" pitchFamily="34" charset="0"/>
              </a:rPr>
              <a:t>f-n</a:t>
            </a:r>
            <a:endParaRPr lang="zh-CN" altLang="en-US" sz="4800" b="1" dirty="0">
              <a:solidFill>
                <a:srgbClr val="FF0000"/>
              </a:solidFill>
              <a:latin typeface="PinYinok" panose="020B0603050302020204" pitchFamily="34" charset="0"/>
            </a:endParaRPr>
          </a:p>
        </p:txBody>
      </p:sp>
      <p:sp>
        <p:nvSpPr>
          <p:cNvPr id="9" name="矩形 8"/>
          <p:cNvSpPr/>
          <p:nvPr/>
        </p:nvSpPr>
        <p:spPr>
          <a:xfrm>
            <a:off x="3347864" y="3573016"/>
            <a:ext cx="1168910" cy="830997"/>
          </a:xfrm>
          <a:prstGeom prst="rect">
            <a:avLst/>
          </a:prstGeom>
        </p:spPr>
        <p:txBody>
          <a:bodyPr wrap="none">
            <a:spAutoFit/>
          </a:bodyPr>
          <a:lstStyle/>
          <a:p>
            <a:r>
              <a:rPr lang="en-US" altLang="zh-CN" sz="4800" b="1" dirty="0" err="1" smtClean="0">
                <a:solidFill>
                  <a:srgbClr val="FF0000"/>
                </a:solidFill>
                <a:latin typeface="PinYinok" panose="020B0603050302020204" pitchFamily="34" charset="0"/>
              </a:rPr>
              <a:t>x~ng</a:t>
            </a:r>
            <a:endParaRPr lang="zh-CN" altLang="en-US" sz="4800" b="1" dirty="0">
              <a:solidFill>
                <a:srgbClr val="FF0000"/>
              </a:solidFill>
              <a:latin typeface="PinYinok" panose="020B0603050302020204" pitchFamily="34" charset="0"/>
            </a:endParaRPr>
          </a:p>
        </p:txBody>
      </p:sp>
      <p:sp>
        <p:nvSpPr>
          <p:cNvPr id="10" name="矩形 9"/>
          <p:cNvSpPr/>
          <p:nvPr/>
        </p:nvSpPr>
        <p:spPr>
          <a:xfrm>
            <a:off x="1403648" y="1988840"/>
            <a:ext cx="824265" cy="830997"/>
          </a:xfrm>
          <a:prstGeom prst="rect">
            <a:avLst/>
          </a:prstGeom>
        </p:spPr>
        <p:txBody>
          <a:bodyPr wrap="none">
            <a:spAutoFit/>
          </a:bodyPr>
          <a:lstStyle/>
          <a:p>
            <a:r>
              <a:rPr lang="en-US" altLang="zh-CN" sz="4800" b="1" dirty="0" smtClean="0">
                <a:solidFill>
                  <a:srgbClr val="FF0000"/>
                </a:solidFill>
                <a:latin typeface="PinYinok" panose="020B0603050302020204" pitchFamily="34" charset="0"/>
              </a:rPr>
              <a:t>w&amp;</a:t>
            </a:r>
            <a:endParaRPr lang="zh-CN" altLang="en-US" sz="4800" b="1" dirty="0">
              <a:solidFill>
                <a:srgbClr val="FF0000"/>
              </a:solidFill>
              <a:latin typeface="PinYinok" panose="020B0603050302020204" pitchFamily="34"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4"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通假字</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矩形 5"/>
          <p:cNvSpPr/>
          <p:nvPr/>
        </p:nvSpPr>
        <p:spPr>
          <a:xfrm>
            <a:off x="785786" y="1643050"/>
            <a:ext cx="2965056" cy="830997"/>
          </a:xfrm>
          <a:prstGeom prst="rect">
            <a:avLst/>
          </a:prstGeom>
        </p:spPr>
        <p:txBody>
          <a:bodyPr wrap="square">
            <a:spAutoFit/>
          </a:bodyPr>
          <a:lstStyle/>
          <a:p>
            <a:r>
              <a:rPr lang="zh-CN" altLang="en-US" sz="4800" b="1" dirty="0" smtClean="0">
                <a:solidFill>
                  <a:prstClr val="black"/>
                </a:solidFill>
                <a:latin typeface="宋体" panose="02010600030101010101" pitchFamily="2" charset="-122"/>
              </a:rPr>
              <a:t>选贤与能</a:t>
            </a:r>
            <a:endParaRPr lang="zh-CN" altLang="en-US" sz="4800" b="1" dirty="0"/>
          </a:p>
        </p:txBody>
      </p:sp>
      <p:sp>
        <p:nvSpPr>
          <p:cNvPr id="8" name="矩形 7"/>
          <p:cNvSpPr/>
          <p:nvPr/>
        </p:nvSpPr>
        <p:spPr>
          <a:xfrm>
            <a:off x="971600" y="2571744"/>
            <a:ext cx="6372257" cy="830997"/>
          </a:xfrm>
          <a:prstGeom prst="rect">
            <a:avLst/>
          </a:prstGeom>
        </p:spPr>
        <p:txBody>
          <a:bodyPr wrap="none">
            <a:spAutoFit/>
          </a:bodyPr>
          <a:lstStyle/>
          <a:p>
            <a:r>
              <a:rPr lang="zh-CN" altLang="en-US" sz="4800" b="1" dirty="0" smtClean="0">
                <a:solidFill>
                  <a:srgbClr val="FF0000"/>
                </a:solidFill>
                <a:latin typeface="+mn-ea"/>
              </a:rPr>
              <a:t>“与”同“举”，推举</a:t>
            </a:r>
            <a:endParaRPr lang="zh-CN" altLang="en-US" sz="4800" b="1" dirty="0">
              <a:solidFill>
                <a:srgbClr val="FF0000"/>
              </a:solidFill>
              <a:latin typeface="+mn-ea"/>
            </a:endParaRPr>
          </a:p>
        </p:txBody>
      </p:sp>
      <p:sp>
        <p:nvSpPr>
          <p:cNvPr id="7" name="矩形 6"/>
          <p:cNvSpPr/>
          <p:nvPr/>
        </p:nvSpPr>
        <p:spPr>
          <a:xfrm>
            <a:off x="785786" y="3571876"/>
            <a:ext cx="7072362" cy="1569660"/>
          </a:xfrm>
          <a:prstGeom prst="rect">
            <a:avLst/>
          </a:prstGeom>
        </p:spPr>
        <p:txBody>
          <a:bodyPr wrap="square">
            <a:spAutoFit/>
          </a:bodyPr>
          <a:lstStyle/>
          <a:p>
            <a:r>
              <a:rPr lang="zh-CN" altLang="en-US" sz="4800" b="1" dirty="0" smtClean="0">
                <a:solidFill>
                  <a:prstClr val="black"/>
                </a:solidFill>
                <a:latin typeface="宋体" panose="02010600030101010101" pitchFamily="2" charset="-122"/>
              </a:rPr>
              <a:t>矜、寡、孤、独、废疾者皆有所养</a:t>
            </a:r>
            <a:endParaRPr lang="zh-CN" altLang="en-US" sz="4800" b="1" dirty="0"/>
          </a:p>
        </p:txBody>
      </p:sp>
      <p:sp>
        <p:nvSpPr>
          <p:cNvPr id="10" name="矩形 9"/>
          <p:cNvSpPr/>
          <p:nvPr/>
        </p:nvSpPr>
        <p:spPr>
          <a:xfrm>
            <a:off x="899592" y="5169771"/>
            <a:ext cx="7609776" cy="830997"/>
          </a:xfrm>
          <a:prstGeom prst="rect">
            <a:avLst/>
          </a:prstGeom>
        </p:spPr>
        <p:txBody>
          <a:bodyPr wrap="none">
            <a:spAutoFit/>
          </a:bodyPr>
          <a:lstStyle/>
          <a:p>
            <a:r>
              <a:rPr lang="zh-CN" altLang="en-US" sz="4800" b="1" dirty="0" smtClean="0">
                <a:solidFill>
                  <a:srgbClr val="FF0000"/>
                </a:solidFill>
                <a:latin typeface="+mn-ea"/>
              </a:rPr>
              <a:t>“矜”同“鳏”，老而无妻</a:t>
            </a:r>
            <a:endParaRPr lang="zh-CN" altLang="en-US" sz="4800" b="1" dirty="0">
              <a:solidFill>
                <a:srgbClr val="FF0000"/>
              </a:solidFill>
              <a:latin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428596" y="285728"/>
            <a:ext cx="3200400" cy="990600"/>
            <a:chOff x="0" y="0"/>
            <a:chExt cx="2016" cy="624"/>
          </a:xfrm>
        </p:grpSpPr>
        <p:sp>
          <p:nvSpPr>
            <p:cNvPr id="4" name="AutoShape 22"/>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3"/>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古今异义</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8" name="矩形 7"/>
          <p:cNvSpPr/>
          <p:nvPr/>
        </p:nvSpPr>
        <p:spPr>
          <a:xfrm>
            <a:off x="467544" y="2494637"/>
            <a:ext cx="2037737" cy="646331"/>
          </a:xfrm>
          <a:prstGeom prst="rect">
            <a:avLst/>
          </a:prstGeom>
        </p:spPr>
        <p:txBody>
          <a:bodyPr wrap="none">
            <a:spAutoFit/>
          </a:bodyPr>
          <a:lstStyle/>
          <a:p>
            <a:r>
              <a:rPr lang="zh-CN" altLang="en-US" sz="3600" b="1" dirty="0" smtClean="0">
                <a:solidFill>
                  <a:srgbClr val="FF0000"/>
                </a:solidFill>
                <a:latin typeface="+mn-ea"/>
              </a:rPr>
              <a:t>大道</a:t>
            </a:r>
            <a:r>
              <a:rPr lang="zh-CN" altLang="en-US" sz="3600" b="1" dirty="0" smtClean="0">
                <a:latin typeface="+mn-ea"/>
              </a:rPr>
              <a:t>之行</a:t>
            </a:r>
            <a:endParaRPr lang="zh-CN" altLang="en-US" sz="3600" b="1" dirty="0">
              <a:latin typeface="+mn-ea"/>
            </a:endParaRPr>
          </a:p>
        </p:txBody>
      </p:sp>
      <p:sp>
        <p:nvSpPr>
          <p:cNvPr id="7" name="左大括号 6"/>
          <p:cNvSpPr/>
          <p:nvPr/>
        </p:nvSpPr>
        <p:spPr>
          <a:xfrm>
            <a:off x="2643174" y="2143116"/>
            <a:ext cx="428628" cy="142876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453634" y="5429264"/>
            <a:ext cx="3214710" cy="646331"/>
          </a:xfrm>
          <a:prstGeom prst="rect">
            <a:avLst/>
          </a:prstGeom>
        </p:spPr>
        <p:txBody>
          <a:bodyPr wrap="square">
            <a:spAutoFit/>
          </a:bodyPr>
          <a:lstStyle/>
          <a:p>
            <a:r>
              <a:rPr lang="zh-CN" altLang="en-US" sz="3600" b="1" dirty="0" smtClean="0">
                <a:solidFill>
                  <a:srgbClr val="FF0000"/>
                </a:solidFill>
              </a:rPr>
              <a:t>返回，回归</a:t>
            </a:r>
            <a:endParaRPr lang="zh-CN" altLang="en-US" sz="3600" b="1" dirty="0">
              <a:solidFill>
                <a:srgbClr val="FF0000"/>
              </a:solidFill>
            </a:endParaRPr>
          </a:p>
        </p:txBody>
      </p:sp>
      <p:sp>
        <p:nvSpPr>
          <p:cNvPr id="10" name="左大括号 9"/>
          <p:cNvSpPr/>
          <p:nvPr/>
        </p:nvSpPr>
        <p:spPr>
          <a:xfrm>
            <a:off x="2714612" y="4357694"/>
            <a:ext cx="428628" cy="142876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4462184" y="1643050"/>
            <a:ext cx="4286280" cy="1200329"/>
          </a:xfrm>
          <a:prstGeom prst="rect">
            <a:avLst/>
          </a:prstGeom>
        </p:spPr>
        <p:txBody>
          <a:bodyPr wrap="square">
            <a:spAutoFit/>
          </a:bodyPr>
          <a:lstStyle/>
          <a:p>
            <a:r>
              <a:rPr lang="zh-CN" altLang="en-US" sz="3600" b="1" dirty="0" smtClean="0">
                <a:solidFill>
                  <a:srgbClr val="FF0000"/>
                </a:solidFill>
                <a:latin typeface="+mn-ea"/>
              </a:rPr>
              <a:t>儒家推崇的上古时代的政治制度</a:t>
            </a:r>
            <a:endParaRPr lang="zh-CN" altLang="en-US" sz="3600" b="1" dirty="0">
              <a:solidFill>
                <a:srgbClr val="FF0000"/>
              </a:solidFill>
              <a:latin typeface="+mn-ea"/>
            </a:endParaRPr>
          </a:p>
        </p:txBody>
      </p:sp>
      <p:sp>
        <p:nvSpPr>
          <p:cNvPr id="12" name="矩形 11"/>
          <p:cNvSpPr/>
          <p:nvPr/>
        </p:nvSpPr>
        <p:spPr>
          <a:xfrm>
            <a:off x="4429124" y="4005064"/>
            <a:ext cx="3643338" cy="646331"/>
          </a:xfrm>
          <a:prstGeom prst="rect">
            <a:avLst/>
          </a:prstGeom>
        </p:spPr>
        <p:txBody>
          <a:bodyPr wrap="square">
            <a:spAutoFit/>
          </a:bodyPr>
          <a:lstStyle/>
          <a:p>
            <a:r>
              <a:rPr lang="zh-CN" altLang="en-US" sz="3600" b="1" dirty="0" smtClean="0">
                <a:solidFill>
                  <a:srgbClr val="FF0000"/>
                </a:solidFill>
                <a:latin typeface="+mn-ea"/>
              </a:rPr>
              <a:t>归宿</a:t>
            </a:r>
            <a:endParaRPr lang="zh-CN" altLang="en-US" sz="3600" b="1" dirty="0">
              <a:solidFill>
                <a:srgbClr val="FF0000"/>
              </a:solidFill>
              <a:latin typeface="+mn-ea"/>
            </a:endParaRPr>
          </a:p>
        </p:txBody>
      </p:sp>
      <p:sp>
        <p:nvSpPr>
          <p:cNvPr id="13" name="矩形 12"/>
          <p:cNvSpPr/>
          <p:nvPr/>
        </p:nvSpPr>
        <p:spPr>
          <a:xfrm>
            <a:off x="971600" y="4726885"/>
            <a:ext cx="1785950" cy="646331"/>
          </a:xfrm>
          <a:prstGeom prst="rect">
            <a:avLst/>
          </a:prstGeom>
        </p:spPr>
        <p:txBody>
          <a:bodyPr wrap="square">
            <a:spAutoFit/>
          </a:bodyPr>
          <a:lstStyle/>
          <a:p>
            <a:r>
              <a:rPr lang="zh-CN" altLang="en-US" sz="3600" b="1" dirty="0" smtClean="0">
                <a:latin typeface="+mn-ea"/>
              </a:rPr>
              <a:t>女有</a:t>
            </a:r>
            <a:r>
              <a:rPr lang="zh-CN" altLang="en-US" sz="3600" b="1" dirty="0" smtClean="0">
                <a:solidFill>
                  <a:srgbClr val="FF0000"/>
                </a:solidFill>
                <a:latin typeface="+mn-ea"/>
              </a:rPr>
              <a:t>归</a:t>
            </a:r>
            <a:endParaRPr lang="zh-CN" altLang="en-US" sz="3600" b="1" dirty="0">
              <a:solidFill>
                <a:srgbClr val="FF0000"/>
              </a:solidFill>
              <a:latin typeface="+mn-ea"/>
            </a:endParaRPr>
          </a:p>
        </p:txBody>
      </p:sp>
      <p:sp>
        <p:nvSpPr>
          <p:cNvPr id="18" name="矩形 17"/>
          <p:cNvSpPr/>
          <p:nvPr/>
        </p:nvSpPr>
        <p:spPr>
          <a:xfrm>
            <a:off x="4427984" y="3143248"/>
            <a:ext cx="2037737" cy="646331"/>
          </a:xfrm>
          <a:prstGeom prst="rect">
            <a:avLst/>
          </a:prstGeom>
        </p:spPr>
        <p:txBody>
          <a:bodyPr wrap="none">
            <a:spAutoFit/>
          </a:bodyPr>
          <a:lstStyle/>
          <a:p>
            <a:r>
              <a:rPr lang="zh-CN" altLang="en-US" sz="3600" b="1" dirty="0" smtClean="0">
                <a:solidFill>
                  <a:srgbClr val="FF0000"/>
                </a:solidFill>
                <a:latin typeface="+mn-ea"/>
              </a:rPr>
              <a:t>宽阔的路</a:t>
            </a:r>
            <a:endParaRPr lang="zh-CN" altLang="en-US" sz="3600" b="1" dirty="0">
              <a:solidFill>
                <a:srgbClr val="FF0000"/>
              </a:solidFill>
              <a:latin typeface="+mn-ea"/>
            </a:endParaRPr>
          </a:p>
        </p:txBody>
      </p:sp>
      <p:sp>
        <p:nvSpPr>
          <p:cNvPr id="19" name="矩形 18"/>
          <p:cNvSpPr/>
          <p:nvPr/>
        </p:nvSpPr>
        <p:spPr>
          <a:xfrm>
            <a:off x="3143240" y="1785926"/>
            <a:ext cx="1569660" cy="646331"/>
          </a:xfrm>
          <a:prstGeom prst="rect">
            <a:avLst/>
          </a:prstGeom>
        </p:spPr>
        <p:txBody>
          <a:bodyPr wrap="none">
            <a:spAutoFit/>
          </a:bodyPr>
          <a:lstStyle/>
          <a:p>
            <a:r>
              <a:rPr lang="zh-CN" altLang="en-US" sz="3600" b="1" dirty="0" smtClean="0"/>
              <a:t>古义：</a:t>
            </a:r>
            <a:endParaRPr lang="zh-CN" altLang="en-US" sz="3600" b="1" dirty="0"/>
          </a:p>
        </p:txBody>
      </p:sp>
      <p:sp>
        <p:nvSpPr>
          <p:cNvPr id="20" name="矩形 19"/>
          <p:cNvSpPr/>
          <p:nvPr/>
        </p:nvSpPr>
        <p:spPr>
          <a:xfrm>
            <a:off x="3143240" y="3143248"/>
            <a:ext cx="1574470" cy="646331"/>
          </a:xfrm>
          <a:prstGeom prst="rect">
            <a:avLst/>
          </a:prstGeom>
        </p:spPr>
        <p:txBody>
          <a:bodyPr wrap="none">
            <a:spAutoFit/>
          </a:bodyPr>
          <a:lstStyle/>
          <a:p>
            <a:r>
              <a:rPr lang="zh-CN" altLang="en-US" sz="3600" b="1" dirty="0" smtClean="0"/>
              <a:t>今义：</a:t>
            </a:r>
            <a:endParaRPr lang="zh-CN" altLang="en-US" sz="3600" b="1" dirty="0"/>
          </a:p>
        </p:txBody>
      </p:sp>
      <p:sp>
        <p:nvSpPr>
          <p:cNvPr id="21" name="矩形 20"/>
          <p:cNvSpPr/>
          <p:nvPr/>
        </p:nvSpPr>
        <p:spPr>
          <a:xfrm>
            <a:off x="3143240" y="5429264"/>
            <a:ext cx="1574470" cy="646331"/>
          </a:xfrm>
          <a:prstGeom prst="rect">
            <a:avLst/>
          </a:prstGeom>
        </p:spPr>
        <p:txBody>
          <a:bodyPr wrap="none">
            <a:spAutoFit/>
          </a:bodyPr>
          <a:lstStyle/>
          <a:p>
            <a:r>
              <a:rPr lang="zh-CN" altLang="en-US" sz="3600" b="1" dirty="0" smtClean="0"/>
              <a:t>今义：</a:t>
            </a:r>
            <a:endParaRPr lang="zh-CN" altLang="en-US" sz="3600" b="1" dirty="0"/>
          </a:p>
        </p:txBody>
      </p:sp>
      <p:sp>
        <p:nvSpPr>
          <p:cNvPr id="22" name="矩形 21"/>
          <p:cNvSpPr/>
          <p:nvPr/>
        </p:nvSpPr>
        <p:spPr>
          <a:xfrm>
            <a:off x="3143240" y="4071942"/>
            <a:ext cx="1569660" cy="646331"/>
          </a:xfrm>
          <a:prstGeom prst="rect">
            <a:avLst/>
          </a:prstGeom>
        </p:spPr>
        <p:txBody>
          <a:bodyPr wrap="none">
            <a:spAutoFit/>
          </a:bodyPr>
          <a:lstStyle/>
          <a:p>
            <a:r>
              <a:rPr lang="zh-CN" altLang="en-US" sz="3600" b="1" dirty="0" smtClean="0"/>
              <a:t>古义：</a:t>
            </a:r>
            <a:endParaRPr lang="zh-CN" altLang="en-US" sz="3600" b="1"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8"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2019</Words>
  <Application>WPS 演示</Application>
  <PresentationFormat>全屏显示(4:3)</PresentationFormat>
  <Paragraphs>231</Paragraphs>
  <Slides>24</Slides>
  <Notes>0</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Arial</vt:lpstr>
      <vt:lpstr>宋体</vt:lpstr>
      <vt:lpstr>Wingdings</vt:lpstr>
      <vt:lpstr>Calibri</vt:lpstr>
      <vt:lpstr>幼圆</vt:lpstr>
      <vt:lpstr>微软雅黑</vt:lpstr>
      <vt:lpstr>华文仿宋</vt:lpstr>
      <vt:lpstr>Dotum</vt:lpstr>
      <vt:lpstr>Times New Roman</vt:lpstr>
      <vt:lpstr>方正姚体</vt:lpstr>
      <vt:lpstr>PinYinok</vt:lpstr>
      <vt:lpstr>Arial Unicode MS</vt:lpstr>
      <vt:lpstr>华文行楷</vt:lpstr>
      <vt:lpstr>黑体</vt:lpstr>
      <vt:lpstr>华文隶书</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相忘于江湖</cp:lastModifiedBy>
  <cp:revision>54</cp:revision>
  <dcterms:created xsi:type="dcterms:W3CDTF">2018-03-08T07:35:17Z</dcterms:created>
  <dcterms:modified xsi:type="dcterms:W3CDTF">2018-03-08T07:35:48Z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