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3" r:id="rId2"/>
  </p:sldMasterIdLst>
  <p:notesMasterIdLst>
    <p:notesMasterId r:id="rId31"/>
  </p:notesMasterIdLst>
  <p:handoutMasterIdLst>
    <p:handoutMasterId r:id="rId32"/>
  </p:handoutMasterIdLst>
  <p:sldIdLst>
    <p:sldId id="299" r:id="rId3"/>
    <p:sldId id="259" r:id="rId4"/>
    <p:sldId id="283" r:id="rId5"/>
    <p:sldId id="303" r:id="rId6"/>
    <p:sldId id="282" r:id="rId7"/>
    <p:sldId id="273" r:id="rId8"/>
    <p:sldId id="307" r:id="rId9"/>
    <p:sldId id="314" r:id="rId10"/>
    <p:sldId id="315" r:id="rId11"/>
    <p:sldId id="316" r:id="rId12"/>
    <p:sldId id="317" r:id="rId13"/>
    <p:sldId id="328" r:id="rId14"/>
    <p:sldId id="322" r:id="rId15"/>
    <p:sldId id="323" r:id="rId16"/>
    <p:sldId id="324" r:id="rId17"/>
    <p:sldId id="325" r:id="rId18"/>
    <p:sldId id="326" r:id="rId19"/>
    <p:sldId id="329" r:id="rId20"/>
    <p:sldId id="318" r:id="rId21"/>
    <p:sldId id="319" r:id="rId22"/>
    <p:sldId id="320" r:id="rId23"/>
    <p:sldId id="321" r:id="rId24"/>
    <p:sldId id="330" r:id="rId25"/>
    <p:sldId id="327" r:id="rId26"/>
    <p:sldId id="308" r:id="rId27"/>
    <p:sldId id="280" r:id="rId28"/>
    <p:sldId id="332" r:id="rId29"/>
    <p:sldId id="333" r:id="rId30"/>
  </p:sldIdLst>
  <p:sldSz cx="12192000" cy="6858000"/>
  <p:notesSz cx="6858000" cy="9144000"/>
  <p:embeddedFontLst>
    <p:embeddedFont>
      <p:font typeface="方正北魏楷书_GBK" panose="02010600030101010101" charset="-122"/>
      <p:regular r:id="rId33"/>
    </p:embeddedFont>
    <p:embeddedFont>
      <p:font typeface="方正粗金陵简体" panose="02010600030101010101" charset="-122"/>
      <p:regular r:id="rId34"/>
    </p:embeddedFont>
    <p:embeddedFont>
      <p:font typeface="方正大魏体简体" panose="02010600030101010101" charset="-122"/>
      <p:regular r:id="rId35"/>
    </p:embeddedFont>
    <p:embeddedFont>
      <p:font typeface="方正管峻楷书_GBK" panose="02010600030101010101" charset="-122"/>
      <p:regular r:id="rId36"/>
    </p:embeddedFont>
    <p:embeddedFont>
      <p:font typeface="方正清刻本悦宋简体" panose="02010600030101010101" charset="-122"/>
      <p:regular r:id="rId37"/>
    </p:embeddedFont>
    <p:embeddedFont>
      <p:font typeface="方正字迹-吕建德行楷简体" panose="02010600030101010101" charset="-122"/>
      <p:regular r:id="rId38"/>
    </p:embeddedFont>
    <p:embeddedFont>
      <p:font typeface="汉仪全唐诗简" panose="02010600030101010101" charset="-122"/>
      <p:regular r:id="rId39"/>
    </p:embeddedFont>
    <p:embeddedFont>
      <p:font typeface="启功行楷" panose="02010600030101010101" charset="-122"/>
      <p:regular r:id="rId40"/>
    </p:embeddedFont>
    <p:embeddedFont>
      <p:font typeface="云梦深深深几许" panose="02010600030101010101" charset="-122"/>
      <p:regular r:id="rId41"/>
    </p:embeddedFont>
    <p:embeddedFont>
      <p:font typeface="字魂73号-江南手书" panose="02010600030101010101" charset="-122"/>
      <p:regular r:id="rId42"/>
    </p:embeddedFont>
    <p:embeddedFont>
      <p:font typeface="字魂87号-乾坤手书" panose="02010600030101010101" charset="-122"/>
      <p:regular r:id="rId43"/>
    </p:embeddedFont>
    <p:embeddedFont>
      <p:font typeface="Aldhabi" panose="01000000000000000000" pitchFamily="2" charset="-78"/>
      <p:regular r:id="rId44"/>
    </p:embeddedFont>
    <p:embeddedFont>
      <p:font typeface="Calibri" panose="020F0502020204030204" pitchFamily="34" charset="0"/>
      <p:regular r:id="rId45"/>
      <p:bold r:id="rId46"/>
      <p:italic r:id="rId47"/>
      <p:boldItalic r:id="rId48"/>
    </p:embeddedFont>
    <p:embeddedFont>
      <p:font typeface="等线" panose="02010600030101010101" pitchFamily="2" charset="-122"/>
      <p:regular r:id="rId49"/>
      <p:bold r:id="rId50"/>
    </p:embeddedFont>
    <p:embeddedFont>
      <p:font typeface="等线 Light" panose="02010600030101010101" pitchFamily="2" charset="-122"/>
      <p:regular r:id="rId51"/>
    </p:embeddedFont>
    <p:embeddedFont>
      <p:font typeface="仿宋" panose="02010609060101010101" pitchFamily="49" charset="-122"/>
      <p:regular r:id="rId52"/>
    </p:embeddedFont>
    <p:embeddedFont>
      <p:font typeface="微软雅黑" panose="020B0503020204020204" pitchFamily="34" charset="-122"/>
      <p:regular r:id="rId53"/>
      <p:bold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44B"/>
    <a:srgbClr val="D5DFF1"/>
    <a:srgbClr val="8EAFCF"/>
    <a:srgbClr val="90B1CF"/>
    <a:srgbClr val="91A4CF"/>
    <a:srgbClr val="475B81"/>
    <a:srgbClr val="0A0D31"/>
    <a:srgbClr val="213B7F"/>
    <a:srgbClr val="206FAE"/>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7" autoAdjust="0"/>
    <p:restoredTop sz="96349" autoAdjust="0"/>
  </p:normalViewPr>
  <p:slideViewPr>
    <p:cSldViewPr snapToGrid="0">
      <p:cViewPr varScale="1">
        <p:scale>
          <a:sx n="68" d="100"/>
          <a:sy n="68" d="100"/>
        </p:scale>
        <p:origin x="560" y="6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7.fntdata"/><Relationship Id="rId21" Type="http://schemas.openxmlformats.org/officeDocument/2006/relationships/slide" Target="slides/slide19.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9.fntdata"/><Relationship Id="rId54"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9.fntdata"/><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2020/5/19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7A6AD4-396E-4DA7-A133-E1D96FD922F1}" type="datetimeFigureOut">
              <a:rPr lang="zh-CN" altLang="en-US" smtClean="0"/>
              <a:t>2020/5/19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30D442-A43C-4EF5-89F0-2BEA136007E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29B6D1-31DD-4F7B-9075-DFBBC7B3C609}" type="slidenum">
              <a:rPr lang="zh-CN" altLang="en-US" smtClean="0"/>
              <a:t>25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430D442-A43C-4EF5-89F0-2BEA136007E3}" type="slidenum">
              <a:rPr lang="zh-CN" altLang="en-US" smtClean="0"/>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4EFD78-812C-42FB-8DB6-8F7D2FC7F20B}"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430D442-A43C-4EF5-89F0-2BEA136007E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30D442-A43C-4EF5-89F0-2BEA136007E3}"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arget="../media/image2.png" Type="http://schemas.openxmlformats.org/officeDocument/2006/relationships/image"/><Relationship Id="rId7" Target="../media/image7.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6" Target="../media/image6.jpeg" Type="http://schemas.openxmlformats.org/officeDocument/2006/relationships/image"/><Relationship Id="rId5" Target="../media/hdphoto1.wdp" Type="http://schemas.microsoft.com/office/2007/relationships/hdphoto"/><Relationship Id="rId4" Target="../media/image5.jpeg" Type="http://schemas.openxmlformats.org/officeDocument/2006/relationships/image"/></Relationships>
</file>

<file path=ppt/slideLayouts/_rels/slideLayout11.xml.rels><?xml version="1.0" encoding="UTF-8" standalone="yes" ?><Relationships xmlns="http://schemas.openxmlformats.org/package/2006/relationships"><Relationship Id="rId3" Target="../media/image2.png" Type="http://schemas.openxmlformats.org/officeDocument/2006/relationships/image"/><Relationship Id="rId7" Target="../media/image4.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6" Target="../media/image6.jpeg" Type="http://schemas.openxmlformats.org/officeDocument/2006/relationships/image"/><Relationship Id="rId5" Target="../media/hdphoto1.wdp" Type="http://schemas.microsoft.com/office/2007/relationships/hdphoto"/><Relationship Id="rId4" Target="../media/image5.jpeg" Type="http://schemas.openxmlformats.org/officeDocument/2006/relationships/image"/></Relationships>
</file>

<file path=ppt/slideLayouts/_rels/slideLayout12.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6" Target="../media/image6.jpeg" Type="http://schemas.openxmlformats.org/officeDocument/2006/relationships/image"/><Relationship Id="rId5" Target="../media/hdphoto1.wdp" Type="http://schemas.microsoft.com/office/2007/relationships/hdphoto"/><Relationship Id="rId4" Target="../media/image5.jpeg" Type="http://schemas.openxmlformats.org/officeDocument/2006/relationships/image"/></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F376EC0-FC0C-4AF6-9509-1F710F877854}" type="datetimeFigureOut">
              <a:rPr lang="zh-CN" altLang="en-US" smtClean="0"/>
              <a:t>2020/5/19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A8503D-2150-4150-BF98-3B00B2EF01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5" name="图片 4"/>
          <p:cNvPicPr>
            <a:picLocks noChangeAspect="1"/>
          </p:cNvPicPr>
          <p:nvPr userDrawn="1"/>
        </p:nvPicPr>
        <p:blipFill>
          <a:blip r:embed="rId4">
            <a:extLst>
              <a:ext uri="{BEBA8EAE-BF5A-486C-A8C5-ECC9F3942E4B}">
                <a14:imgProps xmlns:a14="http://schemas.microsoft.com/office/drawing/2010/main">
                  <a14:imgLayer r:embed="rId5">
                    <a14:imgEffect>
                      <a14:artisticLineDrawing/>
                    </a14:imgEffect>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547184" y="0"/>
            <a:ext cx="3097631" cy="6858000"/>
          </a:xfrm>
          <a:prstGeom prst="rect">
            <a:avLst/>
          </a:prstGeom>
          <a:effectLst>
            <a:outerShdw blurRad="254000" dist="127000" dir="5220000" algn="tl" rotWithShape="0">
              <a:schemeClr val="tx2">
                <a:lumMod val="40000"/>
                <a:lumOff val="60000"/>
                <a:alpha val="76000"/>
              </a:schemeClr>
            </a:outerShdw>
          </a:effectLst>
        </p:spPr>
      </p:pic>
      <p:sp>
        <p:nvSpPr>
          <p:cNvPr id="4" name="矩形 3"/>
          <p:cNvSpPr/>
          <p:nvPr userDrawn="1"/>
        </p:nvSpPr>
        <p:spPr>
          <a:xfrm>
            <a:off x="4547182" y="0"/>
            <a:ext cx="3080533" cy="6858000"/>
          </a:xfrm>
          <a:prstGeom prst="rect">
            <a:avLst/>
          </a:prstGeom>
          <a:solidFill>
            <a:schemeClr val="accent1">
              <a:lumMod val="50000"/>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06764" y="979055"/>
            <a:ext cx="10566400" cy="5135417"/>
          </a:xfrm>
          <a:prstGeom prst="rect">
            <a:avLst/>
          </a:prstGeom>
          <a:blipFill dpi="0" rotWithShape="1">
            <a:blip r:embed="rId6">
              <a:extLst>
                <a:ext uri="{BEBA8EAE-BF5A-486C-A8C5-ECC9F3942E4B}">
                  <a14:imgProps xmlns:a14="http://schemas.microsoft.com/office/drawing/2010/main">
                    <a14:imgLayer r:embed="rId5">
                      <a14:imgEffect>
                        <a14:artisticPastelsSmooth/>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2" name="图片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974497" y="0"/>
            <a:ext cx="3200400"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5" name="图片 4"/>
          <p:cNvPicPr>
            <a:picLocks noChangeAspect="1"/>
          </p:cNvPicPr>
          <p:nvPr userDrawn="1"/>
        </p:nvPicPr>
        <p:blipFill>
          <a:blip r:embed="rId4">
            <a:extLst>
              <a:ext uri="{BEBA8EAE-BF5A-486C-A8C5-ECC9F3942E4B}">
                <a14:imgProps xmlns:a14="http://schemas.microsoft.com/office/drawing/2010/main">
                  <a14:imgLayer r:embed="rId5">
                    <a14:imgEffect>
                      <a14:artisticLineDrawing/>
                    </a14:imgEffect>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547184" y="0"/>
            <a:ext cx="3097631" cy="6858000"/>
          </a:xfrm>
          <a:prstGeom prst="rect">
            <a:avLst/>
          </a:prstGeom>
          <a:effectLst>
            <a:outerShdw blurRad="254000" dist="127000" dir="5220000" algn="tl" rotWithShape="0">
              <a:schemeClr val="tx2">
                <a:lumMod val="40000"/>
                <a:lumOff val="60000"/>
                <a:alpha val="76000"/>
              </a:schemeClr>
            </a:outerShdw>
          </a:effectLst>
        </p:spPr>
      </p:pic>
      <p:sp>
        <p:nvSpPr>
          <p:cNvPr id="4" name="矩形 3"/>
          <p:cNvSpPr/>
          <p:nvPr userDrawn="1"/>
        </p:nvSpPr>
        <p:spPr>
          <a:xfrm>
            <a:off x="4547182" y="0"/>
            <a:ext cx="3080533" cy="6858000"/>
          </a:xfrm>
          <a:prstGeom prst="rect">
            <a:avLst/>
          </a:prstGeom>
          <a:solidFill>
            <a:schemeClr val="accent1">
              <a:lumMod val="50000"/>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06764" y="979055"/>
            <a:ext cx="10566400" cy="5135417"/>
          </a:xfrm>
          <a:prstGeom prst="rect">
            <a:avLst/>
          </a:prstGeom>
          <a:blipFill dpi="0" rotWithShape="1">
            <a:blip r:embed="rId6">
              <a:extLst>
                <a:ext uri="{BEBA8EAE-BF5A-486C-A8C5-ECC9F3942E4B}">
                  <a14:imgProps xmlns:a14="http://schemas.microsoft.com/office/drawing/2010/main">
                    <a14:imgLayer r:embed="rId5">
                      <a14:imgEffect>
                        <a14:artisticPastelsSmooth/>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p:cNvPicPr>
            <a:picLocks noChangeAspect="1"/>
          </p:cNvPicPr>
          <p:nvPr userDrawn="1"/>
        </p:nvPicPr>
        <p:blipFill rotWithShape="1">
          <a:blip r:embed="rId7">
            <a:extLst>
              <a:ext uri="{28A0092B-C50C-407E-A947-70E740481C1C}">
                <a14:useLocalDpi xmlns:a14="http://schemas.microsoft.com/office/drawing/2010/main" val="0"/>
              </a:ext>
            </a:extLst>
          </a:blip>
          <a:srcRect l="75125" b="54400"/>
          <a:stretch>
            <a:fillRect/>
          </a:stretch>
        </p:blipFill>
        <p:spPr>
          <a:xfrm flipH="1">
            <a:off x="0" y="0"/>
            <a:ext cx="4788569"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5" name="图片 4"/>
          <p:cNvPicPr>
            <a:picLocks noChangeAspect="1"/>
          </p:cNvPicPr>
          <p:nvPr userDrawn="1"/>
        </p:nvPicPr>
        <p:blipFill>
          <a:blip r:embed="rId4">
            <a:extLst>
              <a:ext uri="{BEBA8EAE-BF5A-486C-A8C5-ECC9F3942E4B}">
                <a14:imgProps xmlns:a14="http://schemas.microsoft.com/office/drawing/2010/main">
                  <a14:imgLayer r:embed="rId5">
                    <a14:imgEffect>
                      <a14:artisticLineDrawing/>
                    </a14:imgEffect>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547184" y="0"/>
            <a:ext cx="3097631" cy="6858000"/>
          </a:xfrm>
          <a:prstGeom prst="rect">
            <a:avLst/>
          </a:prstGeom>
          <a:effectLst>
            <a:outerShdw blurRad="254000" dist="127000" dir="5220000" algn="tl" rotWithShape="0">
              <a:schemeClr val="tx2">
                <a:lumMod val="40000"/>
                <a:lumOff val="60000"/>
                <a:alpha val="76000"/>
              </a:schemeClr>
            </a:outerShdw>
          </a:effectLst>
        </p:spPr>
      </p:pic>
      <p:sp>
        <p:nvSpPr>
          <p:cNvPr id="4" name="矩形 3"/>
          <p:cNvSpPr/>
          <p:nvPr userDrawn="1"/>
        </p:nvSpPr>
        <p:spPr>
          <a:xfrm>
            <a:off x="4547182" y="0"/>
            <a:ext cx="3080533" cy="6858000"/>
          </a:xfrm>
          <a:prstGeom prst="rect">
            <a:avLst/>
          </a:prstGeom>
          <a:solidFill>
            <a:schemeClr val="accent1">
              <a:lumMod val="50000"/>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06764" y="979055"/>
            <a:ext cx="10566400" cy="5135417"/>
          </a:xfrm>
          <a:prstGeom prst="rect">
            <a:avLst/>
          </a:prstGeom>
          <a:blipFill dpi="0" rotWithShape="1">
            <a:blip r:embed="rId6">
              <a:extLst>
                <a:ext uri="{BEBA8EAE-BF5A-486C-A8C5-ECC9F3942E4B}">
                  <a14:imgProps xmlns:a14="http://schemas.microsoft.com/office/drawing/2010/main">
                    <a14:imgLayer r:embed="rId5">
                      <a14:imgEffect>
                        <a14:artisticPastelsSmooth/>
                      </a14:imgEffect>
                      <a14:imgEffect>
                        <a14:sharpenSoften amount="-25000"/>
                      </a14:imgEffect>
                    </a14:imgLayer>
                  </a14:imgProps>
                </a:ext>
                <a:ext uri="{28A0092B-C50C-407E-A947-70E740481C1C}">
                  <a14:useLocalDpi xmlns:a14="http://schemas.microsoft.com/office/drawing/2010/main" val="0"/>
                </a:ext>
              </a:extLst>
            </a:blip>
            <a:srcRect/>
            <a:stretch>
              <a:fillRect/>
            </a:stretch>
          </a:blip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9" name="图片 8"/>
          <p:cNvPicPr>
            <a:picLocks noChangeAspect="1"/>
          </p:cNvPicPr>
          <p:nvPr userDrawn="1"/>
        </p:nvPicPr>
        <p:blipFill rotWithShape="1">
          <a:blip r:embed="rId4">
            <a:extLst>
              <a:ext uri="{28A0092B-C50C-407E-A947-70E740481C1C}">
                <a14:useLocalDpi xmlns:a14="http://schemas.microsoft.com/office/drawing/2010/main" val="0"/>
              </a:ext>
            </a:extLst>
          </a:blip>
          <a:srcRect l="75125" b="54400"/>
          <a:stretch>
            <a:fillRect/>
          </a:stretch>
        </p:blipFill>
        <p:spPr>
          <a:xfrm>
            <a:off x="7403430" y="0"/>
            <a:ext cx="4788569"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76EC0-FC0C-4AF6-9509-1F710F877854}" type="datetimeFigureOut">
              <a:rPr lang="zh-CN" altLang="en-US" smtClean="0"/>
              <a:t>2020/5/19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A8503D-2150-4150-BF98-3B00B2EF01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t>2020/5/19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F376EC0-FC0C-4AF6-9509-1F710F877854}" type="datetimeFigureOut">
              <a:rPr lang="zh-CN" altLang="en-US" smtClean="0"/>
              <a:t>2020/5/19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A8503D-2150-4150-BF98-3B00B2EF01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F376EC0-FC0C-4AF6-9509-1F710F877854}" type="datetimeFigureOut">
              <a:rPr lang="zh-CN" altLang="en-US" smtClean="0"/>
              <a:t>2020/5/19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A8503D-2150-4150-BF98-3B00B2EF01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376EC0-FC0C-4AF6-9509-1F710F877854}" type="datetimeFigureOut">
              <a:rPr lang="zh-CN" altLang="en-US" smtClean="0"/>
              <a:t>2020/5/19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A8503D-2150-4150-BF98-3B00B2EF01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11" name="图片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79129" y="-1"/>
            <a:ext cx="4112871" cy="41128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9" name="图片 8"/>
          <p:cNvPicPr>
            <a:picLocks noChangeAspect="1"/>
          </p:cNvPicPr>
          <p:nvPr userDrawn="1"/>
        </p:nvPicPr>
        <p:blipFill rotWithShape="1">
          <a:blip r:embed="rId4">
            <a:extLst>
              <a:ext uri="{28A0092B-C50C-407E-A947-70E740481C1C}">
                <a14:useLocalDpi xmlns:a14="http://schemas.microsoft.com/office/drawing/2010/main" val="0"/>
              </a:ext>
            </a:extLst>
          </a:blip>
          <a:srcRect l="75125" b="54400"/>
          <a:stretch>
            <a:fillRect/>
          </a:stretch>
        </p:blipFill>
        <p:spPr>
          <a:xfrm>
            <a:off x="7403430" y="0"/>
            <a:ext cx="4788569"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206500"/>
            <a:ext cx="12192000" cy="4445000"/>
          </a:xfrm>
          <a:prstGeom prst="rect">
            <a:avLst/>
          </a:prstGeom>
        </p:spPr>
      </p:pic>
      <p:pic>
        <p:nvPicPr>
          <p:cNvPr id="5" name="图片 4"/>
          <p:cNvPicPr>
            <a:picLocks noChangeAspect="1"/>
          </p:cNvPicPr>
          <p:nvPr userDrawn="1"/>
        </p:nvPicPr>
        <p:blipFill rotWithShape="1">
          <a:blip r:embed="rId4">
            <a:extLst>
              <a:ext uri="{28A0092B-C50C-407E-A947-70E740481C1C}">
                <a14:useLocalDpi xmlns:a14="http://schemas.microsoft.com/office/drawing/2010/main" val="0"/>
              </a:ext>
            </a:extLst>
          </a:blip>
          <a:srcRect l="75125" b="54400"/>
          <a:stretch>
            <a:fillRect/>
          </a:stretch>
        </p:blipFill>
        <p:spPr>
          <a:xfrm flipH="1">
            <a:off x="0" y="0"/>
            <a:ext cx="4788569"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376EC0-FC0C-4AF6-9509-1F710F877854}" type="datetimeFigureOut">
              <a:rPr lang="zh-CN" altLang="en-US" smtClean="0"/>
              <a:t>2020/5/19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A8503D-2150-4150-BF98-3B00B2EF019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0" y="96242"/>
            <a:ext cx="304800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p>
          <a:p>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教程</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模板免费下载</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素材</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 PPT</a:t>
            </a:r>
            <a:r>
              <a:rPr lang="zh-CN" altLang="en-US"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课件</a:t>
            </a:r>
            <a:endParaRPr lang="en-US" altLang="zh-CN" sz="1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0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a:p>
            <a:endParaRPr lang="en-US" altLang="zh-CN" sz="1000" dirty="0">
              <a:solidFill>
                <a:schemeClr val="bg1">
                  <a:alpha val="0"/>
                </a:schemeClr>
              </a:solid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arget="../notesSlides/notesSlide10.xml" Type="http://schemas.openxmlformats.org/officeDocument/2006/relationships/notesSlide"/><Relationship Id="rId7" Target="../media/image15.png" Type="http://schemas.openxmlformats.org/officeDocument/2006/relationships/image"/><Relationship Id="rId2" Target="../slideLayouts/slideLayout8.xml" Type="http://schemas.openxmlformats.org/officeDocument/2006/relationships/slideLayout"/><Relationship Id="rId1" Target="../tags/tag2.xml" Type="http://schemas.openxmlformats.org/officeDocument/2006/relationships/tags"/><Relationship Id="rId6" Target="../media/hdphoto1.wdp" Type="http://schemas.microsoft.com/office/2007/relationships/hdphoto"/><Relationship Id="rId5" Target="../media/image5.jpeg" Type="http://schemas.openxmlformats.org/officeDocument/2006/relationships/image"/><Relationship Id="rId4" Target="../media/image13.png" Type="http://schemas.openxmlformats.org/officeDocument/2006/relationships/image"/></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r="45318"/>
          <a:stretch>
            <a:fillRect/>
          </a:stretch>
        </p:blipFill>
        <p:spPr>
          <a:xfrm>
            <a:off x="1093135" y="1889760"/>
            <a:ext cx="4227187" cy="3434398"/>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1302" y="654529"/>
            <a:ext cx="4578795" cy="5412287"/>
          </a:xfrm>
          <a:prstGeom prst="rect">
            <a:avLst/>
          </a:prstGeom>
        </p:spPr>
      </p:pic>
      <p:pic>
        <p:nvPicPr>
          <p:cNvPr id="28" name="图片 27"/>
          <p:cNvPicPr>
            <a:picLocks noChangeAspect="1"/>
          </p:cNvPicPr>
          <p:nvPr/>
        </p:nvPicPr>
        <p:blipFill rotWithShape="1">
          <a:blip r:embed="rId8">
            <a:extLst>
              <a:ext uri="{28A0092B-C50C-407E-A947-70E740481C1C}">
                <a14:useLocalDpi xmlns:a14="http://schemas.microsoft.com/office/drawing/2010/main" val="0"/>
              </a:ext>
            </a:extLst>
          </a:blip>
          <a:srcRect l="7352" t="64790" r="85148" b="25272"/>
          <a:stretch>
            <a:fillRect/>
          </a:stretch>
        </p:blipFill>
        <p:spPr>
          <a:xfrm>
            <a:off x="10492517" y="3360673"/>
            <a:ext cx="1245034" cy="601445"/>
          </a:xfrm>
          <a:prstGeom prst="rect">
            <a:avLst/>
          </a:prstGeom>
        </p:spPr>
      </p:pic>
      <p:pic>
        <p:nvPicPr>
          <p:cNvPr id="2" name="中国风视频片头民族管弦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392" y="6203471"/>
            <a:ext cx="541131" cy="541131"/>
          </a:xfrm>
          <a:prstGeom prst="rect">
            <a:avLst/>
          </a:prstGeom>
        </p:spPr>
      </p:pic>
      <p:sp>
        <p:nvSpPr>
          <p:cNvPr id="100" name="文本框 99"/>
          <p:cNvSpPr txBox="1"/>
          <p:nvPr/>
        </p:nvSpPr>
        <p:spPr>
          <a:xfrm>
            <a:off x="4749165" y="351155"/>
            <a:ext cx="6417945" cy="4154170"/>
          </a:xfrm>
          <a:prstGeom prst="rect">
            <a:avLst/>
          </a:prstGeom>
          <a:noFill/>
          <a:ln w="9525">
            <a:noFill/>
          </a:ln>
        </p:spPr>
        <p:txBody>
          <a:bodyPr wrap="square">
            <a:spAutoFit/>
          </a:bodyPr>
          <a:lstStyle/>
          <a:p>
            <a:pPr indent="0"/>
            <a:r>
              <a:rPr lang="en-US" sz="6000" b="0">
                <a:solidFill>
                  <a:srgbClr val="000000"/>
                </a:solidFill>
                <a:uFill>
                  <a:solidFill>
                    <a:srgbClr val="000000"/>
                  </a:solidFill>
                </a:uFill>
                <a:latin typeface="方正粗金陵简体" panose="02000000000000000000" charset="-122"/>
                <a:ea typeface="方正粗金陵简体" panose="02000000000000000000" charset="-122"/>
                <a:cs typeface="方正粗金陵简体" panose="02000000000000000000" charset="-122"/>
              </a:rPr>
              <a:t>2020</a:t>
            </a:r>
            <a:r>
              <a:rPr lang="zh-CN" sz="6000" b="0">
                <a:solidFill>
                  <a:srgbClr val="000000"/>
                </a:solidFill>
                <a:uFill>
                  <a:solidFill>
                    <a:srgbClr val="000000"/>
                  </a:solidFill>
                </a:uFill>
                <a:latin typeface="方正粗金陵简体" panose="02000000000000000000" charset="-122"/>
                <a:ea typeface="方正粗金陵简体" panose="02000000000000000000" charset="-122"/>
                <a:cs typeface="方正粗金陵简体" panose="02000000000000000000" charset="-122"/>
              </a:rPr>
              <a:t>届高三语文应试作文技术之四</a:t>
            </a:r>
            <a:r>
              <a:rPr lang="zh-CN" sz="7200" b="0">
                <a:solidFill>
                  <a:srgbClr val="FF0000"/>
                </a:solidFill>
                <a:uFill>
                  <a:solidFill>
                    <a:srgbClr val="000000"/>
                  </a:solidFill>
                </a:uFill>
                <a:latin typeface="方正粗金陵简体" panose="02000000000000000000" charset="-122"/>
                <a:ea typeface="方正粗金陵简体" panose="02000000000000000000" charset="-122"/>
                <a:cs typeface="方正粗金陵简体" panose="02000000000000000000" charset="-122"/>
              </a:rPr>
              <a:t>分论点的设置技术</a:t>
            </a:r>
            <a:endParaRPr lang="zh-CN" altLang="en-US" sz="7200" b="0">
              <a:solidFill>
                <a:srgbClr val="FF0000"/>
              </a:solidFill>
              <a:uFill>
                <a:solidFill>
                  <a:srgbClr val="000000"/>
                </a:solidFill>
              </a:uFill>
              <a:latin typeface="方正粗金陵简体" panose="02000000000000000000" charset="-122"/>
              <a:ea typeface="方正粗金陵简体" panose="02000000000000000000" charset="-122"/>
              <a:cs typeface="方正粗金陵简体" panose="02000000000000000000" charset="-122"/>
            </a:endParaRPr>
          </a:p>
        </p:txBody>
      </p:sp>
      <p:sp>
        <p:nvSpPr>
          <p:cNvPr id="11" name="文本框 10"/>
          <p:cNvSpPr txBox="1"/>
          <p:nvPr/>
        </p:nvSpPr>
        <p:spPr>
          <a:xfrm>
            <a:off x="5320322" y="4847104"/>
            <a:ext cx="7047865" cy="954107"/>
          </a:xfrm>
          <a:prstGeom prst="rect">
            <a:avLst/>
          </a:prstGeom>
          <a:noFill/>
        </p:spPr>
        <p:txBody>
          <a:bodyPr wrap="square" rtlCol="0">
            <a:spAutoFit/>
          </a:bodyPr>
          <a:lstStyle/>
          <a:p>
            <a:pPr algn="l"/>
            <a:r>
              <a:rPr lang="zh-CN" altLang="en-US" sz="2800" b="1" dirty="0"/>
              <a:t>东莞市松山湖莞美学校</a:t>
            </a:r>
          </a:p>
          <a:p>
            <a:pPr algn="l"/>
            <a:r>
              <a:rPr lang="en-US" altLang="zh-CN" sz="2800" b="1" dirty="0"/>
              <a:t>2019</a:t>
            </a:r>
            <a:r>
              <a:rPr lang="zh-CN" altLang="en-US" sz="2800" b="1" dirty="0"/>
              <a:t>年广东省高考语文阅卷优秀评卷员</a:t>
            </a:r>
            <a:endParaRPr lang="en-US" altLang="zh-CN" sz="2800" b="1" dirty="0"/>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3061"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875" y="180340"/>
            <a:ext cx="10617835" cy="6677660"/>
          </a:xfrm>
          <a:prstGeom prst="rect">
            <a:avLst/>
          </a:prstGeom>
          <a:noFill/>
        </p:spPr>
        <p:txBody>
          <a:bodyPr wrap="square" rtlCol="0" anchor="t">
            <a:spAutoFit/>
          </a:bodyPr>
          <a:lstStyle/>
          <a:p>
            <a:r>
              <a:rPr lang="zh-CN" altLang="en-US" sz="4400" b="1" u="sng">
                <a:solidFill>
                  <a:srgbClr val="FF0000"/>
                </a:solidFill>
                <a:latin typeface="汉仪全唐诗简" panose="00020600040101010101" charset="-122"/>
                <a:ea typeface="汉仪全唐诗简" panose="00020600040101010101" charset="-122"/>
                <a:cs typeface="汉仪全唐诗简" panose="00020600040101010101" charset="-122"/>
              </a:rPr>
              <a:t>③这是一次中国效率的生动体现</a:t>
            </a:r>
            <a:r>
              <a:rPr lang="zh-CN" altLang="en-US" sz="3200">
                <a:latin typeface="汉仪全唐诗简" panose="00020600040101010101" charset="-122"/>
                <a:ea typeface="汉仪全唐诗简" panose="00020600040101010101" charset="-122"/>
                <a:cs typeface="汉仪全唐诗简" panose="00020600040101010101" charset="-122"/>
              </a:rPr>
              <a:t>。仅用三个星期的时间在武汉建成16个方舱医院，确保患者应收尽收、应治尽治；从除夕夜开始紧急征召，4.2万名医务人员奔赴湖北，形成了新中国成立以来规模最大的一次医疗力量调遣；以创纪录的速度完成病毒分离、基因测序，连续发布多版诊疗方案，多个新冠病毒疫苗火速进入临床试验……所有这一切，充分展现了中国人民战胜突发灾难的中国效率，为全球携手战胜疫情注入了强大信心。国际人士指出“中方行动速度之快、规模之大，世所罕见”，称赞“中国很快成了当前世界上最安全的地方之一”。有识之士评价：“未来，历史学家很可能会把中国抗击新冠肺炎疫情的斗争视为世界范围内遏制新疾病暴发和阻止其传播的一个转折点。”</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0215" y="245745"/>
            <a:ext cx="8877300" cy="4892675"/>
          </a:xfrm>
          <a:prstGeom prst="rect">
            <a:avLst/>
          </a:prstGeom>
          <a:noFill/>
        </p:spPr>
        <p:txBody>
          <a:bodyPr wrap="square" rtlCol="0" anchor="t">
            <a:spAutoFit/>
          </a:bodyPr>
          <a:lstStyle/>
          <a:p>
            <a:r>
              <a:rPr lang="zh-CN" altLang="en-US" sz="7200">
                <a:solidFill>
                  <a:srgbClr val="FF0000"/>
                </a:solidFill>
                <a:latin typeface="方正清刻本悦宋简体" panose="02000000000000000000" pitchFamily="2" charset="-122"/>
                <a:ea typeface="方正清刻本悦宋简体" panose="02000000000000000000" pitchFamily="2" charset="-122"/>
              </a:rPr>
              <a:t>结尾</a:t>
            </a:r>
            <a:r>
              <a:rPr lang="zh-CN" altLang="en-US" sz="4800">
                <a:latin typeface="方正清刻本悦宋简体" panose="02000000000000000000" pitchFamily="2" charset="-122"/>
                <a:ea typeface="方正清刻本悦宋简体" panose="02000000000000000000" pitchFamily="2" charset="-122"/>
              </a:rPr>
              <a:t>：中华民族从来都是在磨难中成长、从磨难中奋起的。激发蓬勃的中国力量、中国精神、中国效率，中国号巨轮必能风雨无阻、高歌行进，开辟更加光辉灿烂的未来。</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9595" y="20320"/>
            <a:ext cx="9698990" cy="3907790"/>
          </a:xfrm>
          <a:prstGeom prst="rect">
            <a:avLst/>
          </a:prstGeom>
          <a:solidFill>
            <a:srgbClr val="0070C0"/>
          </a:solidFill>
        </p:spPr>
        <p:txBody>
          <a:bodyPr wrap="none" rtlCol="0">
            <a:spAutoFit/>
          </a:bodyPr>
          <a:lstStyle/>
          <a:p>
            <a:pPr algn="l"/>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《中国力量中国精神中国效率的集中展现》</a:t>
            </a:r>
          </a:p>
          <a:p>
            <a:pPr algn="l"/>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2020年05月19日05:08  来源：人民网－人民日报</a:t>
            </a:r>
          </a:p>
          <a:p>
            <a:pPr algn="l"/>
            <a:r>
              <a:rPr lang="zh-CN" altLang="en-US" sz="4400">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①</a:t>
            </a:r>
            <a:r>
              <a:rPr lang="zh-CN" altLang="en-US" sz="4400" b="1"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这是一次中国力量的空前凝聚</a:t>
            </a:r>
            <a:r>
              <a:rPr lang="zh-CN" altLang="en-US" sz="4400">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a:t>
            </a:r>
          </a:p>
          <a:p>
            <a:pPr algn="l"/>
            <a:r>
              <a:rPr lang="zh-CN" altLang="en-US" sz="4400">
                <a:solidFill>
                  <a:schemeClr val="bg1"/>
                </a:solidFill>
                <a:latin typeface="方正清刻本悦宋简体" panose="02000000000000000000" pitchFamily="2" charset="-122"/>
                <a:ea typeface="方正清刻本悦宋简体" panose="02000000000000000000" pitchFamily="2" charset="-122"/>
                <a:cs typeface="启功行楷" panose="02010600010101010101" charset="-122"/>
                <a:sym typeface="+mn-ea"/>
              </a:rPr>
              <a:t>②</a:t>
            </a:r>
            <a:r>
              <a:rPr lang="zh-CN" altLang="en-US" sz="4400" b="1" u="sng">
                <a:solidFill>
                  <a:schemeClr val="bg1"/>
                </a:solidFill>
                <a:latin typeface="方正清刻本悦宋简体" panose="02000000000000000000" pitchFamily="2" charset="-122"/>
                <a:ea typeface="方正清刻本悦宋简体" panose="02000000000000000000" pitchFamily="2" charset="-122"/>
                <a:cs typeface="启功行楷" panose="02010600010101010101" charset="-122"/>
                <a:sym typeface="+mn-ea"/>
              </a:rPr>
              <a:t>这是一次中国精神的集中展示</a:t>
            </a:r>
            <a:r>
              <a:rPr lang="zh-CN" altLang="en-US" sz="4400">
                <a:solidFill>
                  <a:schemeClr val="bg1"/>
                </a:solidFill>
                <a:latin typeface="方正清刻本悦宋简体" panose="02000000000000000000" pitchFamily="2" charset="-122"/>
                <a:ea typeface="方正清刻本悦宋简体" panose="02000000000000000000" pitchFamily="2" charset="-122"/>
                <a:cs typeface="启功行楷" panose="02010600010101010101" charset="-122"/>
                <a:sym typeface="+mn-ea"/>
              </a:rPr>
              <a:t>。</a:t>
            </a:r>
          </a:p>
          <a:p>
            <a:pPr algn="l"/>
            <a:r>
              <a:rPr lang="zh-CN" altLang="en-US" sz="4400" b="1"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③这是一次中国效率的生动体现</a:t>
            </a:r>
            <a:r>
              <a:rPr lang="zh-CN" altLang="en-US" sz="4400">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a:t>
            </a:r>
          </a:p>
          <a:p>
            <a:pPr algn="l"/>
            <a:endParaRPr lang="zh-CN" altLang="en-US" sz="4400" b="1">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endParaRPr>
          </a:p>
        </p:txBody>
      </p:sp>
      <p:sp>
        <p:nvSpPr>
          <p:cNvPr id="3" name="文本框 2"/>
          <p:cNvSpPr txBox="1"/>
          <p:nvPr/>
        </p:nvSpPr>
        <p:spPr>
          <a:xfrm>
            <a:off x="683260" y="4126230"/>
            <a:ext cx="11660505" cy="1014730"/>
          </a:xfrm>
          <a:prstGeom prst="rect">
            <a:avLst/>
          </a:prstGeom>
          <a:solidFill>
            <a:srgbClr val="FFFF00"/>
          </a:solidFill>
        </p:spPr>
        <p:txBody>
          <a:bodyPr wrap="none" rtlCol="0">
            <a:spAutoFit/>
          </a:bodyPr>
          <a:lstStyle/>
          <a:p>
            <a:pPr algn="l"/>
            <a:r>
              <a:rPr lang="zh-CN" altLang="en-US" sz="6000" b="1">
                <a:solidFill>
                  <a:srgbClr val="FF0000"/>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设置技术①：从是什么的角度思考</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61415" y="1179830"/>
            <a:ext cx="10255250" cy="5077460"/>
          </a:xfrm>
          <a:prstGeom prst="rect">
            <a:avLst/>
          </a:prstGeom>
          <a:noFill/>
        </p:spPr>
        <p:txBody>
          <a:bodyPr wrap="square" rtlCol="0">
            <a:spAutoFit/>
            <a:scene3d>
              <a:camera prst="orthographicFront"/>
              <a:lightRig rig="threePt" dir="t"/>
            </a:scene3d>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3600" b="1" dirty="0">
                <a:solidFill>
                  <a:schemeClr val="tx1"/>
                </a:solidFill>
                <a:effectLst>
                  <a:outerShdw blurRad="38100" dist="19050" dir="2700000" algn="tl" rotWithShape="0">
                    <a:schemeClr val="dk1">
                      <a:alpha val="40000"/>
                    </a:schemeClr>
                  </a:outerShdw>
                </a:effectLst>
                <a:latin typeface="汉仪全唐诗简" panose="00020600040101010101" charset="-122"/>
                <a:ea typeface="汉仪全唐诗简" panose="00020600040101010101" charset="-122"/>
                <a:cs typeface="仿宋" panose="02010609060101010101" charset="-122"/>
              </a:rPr>
              <a:t>赤胆忠心献身国防事业，鞠躬尽瘁推动科技创新，一辈子深藏功名、埋首奉献，讲台上传道授业、心系国运……拳拳爱国心、殷殷报国情，国家勋章和国家荣誉称号获得者，是千千万万为党和人民事业作出贡献的杰出人士的代表。伟大时代呼唤伟大精神，崇高事业需要榜样引领。对全党全社会而言，对英雄模范历史功绩的最好铭记，对他们英雄风范的最好尊崇，就是学习他们身上展现的忠诚、执着、朴实的鲜明品格，转化为兴党兴国兴军的强大动力。</a:t>
            </a:r>
          </a:p>
        </p:txBody>
      </p:sp>
      <p:sp>
        <p:nvSpPr>
          <p:cNvPr id="2" name="文本框 1"/>
          <p:cNvSpPr txBox="1"/>
          <p:nvPr/>
        </p:nvSpPr>
        <p:spPr>
          <a:xfrm>
            <a:off x="2225040" y="192405"/>
            <a:ext cx="6895465" cy="829945"/>
          </a:xfrm>
          <a:prstGeom prst="rect">
            <a:avLst/>
          </a:prstGeom>
          <a:solidFill>
            <a:srgbClr val="0070C0"/>
          </a:solidFill>
        </p:spPr>
        <p:txBody>
          <a:bodyPr wrap="none" rtlCol="0">
            <a:spAutoFit/>
          </a:bodyPr>
          <a:lstStyle/>
          <a:p>
            <a:pPr algn="ctr"/>
            <a:r>
              <a:rPr lang="zh-CN" altLang="en-US" sz="4800" b="1">
                <a:solidFill>
                  <a:schemeClr val="bg1"/>
                </a:solidFill>
                <a:latin typeface="汉仪全唐诗简" panose="00020600040101010101" charset="-122"/>
                <a:ea typeface="汉仪全唐诗简" panose="00020600040101010101" charset="-122"/>
                <a:cs typeface="仿宋" panose="02010609060101010101" charset="-122"/>
              </a:rPr>
              <a:t>把忠诚执着朴实写入心田</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805" y="149860"/>
            <a:ext cx="10073640" cy="6554470"/>
          </a:xfrm>
          <a:prstGeom prst="rect">
            <a:avLst/>
          </a:prstGeom>
          <a:noFill/>
        </p:spPr>
        <p:txBody>
          <a:bodyPr wrap="square" rtlCol="0" anchor="t">
            <a:spAutoFit/>
          </a:bodyPr>
          <a:lstStyle/>
          <a:p>
            <a:r>
              <a:rPr lang="zh-CN" altLang="en-US" sz="6000" b="1">
                <a:solidFill>
                  <a:srgbClr val="FF0000"/>
                </a:solidFill>
                <a:latin typeface="汉仪全唐诗简" panose="00020600040101010101" charset="-122"/>
                <a:ea typeface="汉仪全唐诗简" panose="00020600040101010101" charset="-122"/>
                <a:cs typeface="汉仪全唐诗简" panose="00020600040101010101" charset="-122"/>
              </a:rPr>
              <a:t>①忠诚是事业之魂</a:t>
            </a:r>
            <a:r>
              <a:rPr lang="zh-CN" altLang="en-US" sz="3600">
                <a:latin typeface="汉仪全唐诗简" panose="00020600040101010101" charset="-122"/>
                <a:ea typeface="汉仪全唐诗简" panose="00020600040101010101" charset="-122"/>
                <a:cs typeface="汉仪全唐诗简" panose="00020600040101010101" charset="-122"/>
              </a:rPr>
              <a:t>。国家勋章和国家荣誉称号获得者身上闪耀着一个共同特征，这就是心中洋溢着对祖国的深沉大爱，生命里盛装着对人民的无限忠诚。为了给500米口径球面射电望远镜（FAST）项目选到合适的台址，南仁东每天翻山越岭，走遍了贵州上百个窝凼，只是为了“中国的天文学研究就有可能领先国际几十年”。从“两弹一星”到杂交水稻，从防沙治沙到巡边护边，英雄模范之所以能够以非常之品格成就非常之事业，最大的精神支撑就是家国情怀，最大的事业支撑就是许党许国的忠诚担当。</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805" y="149860"/>
            <a:ext cx="9556115" cy="6554470"/>
          </a:xfrm>
          <a:prstGeom prst="rect">
            <a:avLst/>
          </a:prstGeom>
          <a:noFill/>
        </p:spPr>
        <p:txBody>
          <a:bodyPr wrap="square" rtlCol="0" anchor="t">
            <a:spAutoFit/>
          </a:bodyPr>
          <a:lstStyle/>
          <a:p>
            <a:r>
              <a:rPr lang="zh-CN" altLang="en-US" sz="6000" b="1">
                <a:solidFill>
                  <a:srgbClr val="FF0000"/>
                </a:solidFill>
                <a:latin typeface="汉仪全唐诗简" panose="00020600040101010101" charset="-122"/>
                <a:ea typeface="汉仪全唐诗简" panose="00020600040101010101" charset="-122"/>
                <a:cs typeface="汉仪全唐诗简" panose="00020600040101010101" charset="-122"/>
              </a:rPr>
              <a:t>②执着是动力之源。</a:t>
            </a:r>
            <a:r>
              <a:rPr lang="zh-CN" altLang="en-US" sz="3600">
                <a:latin typeface="汉仪全唐诗简" panose="00020600040101010101" charset="-122"/>
                <a:ea typeface="汉仪全唐诗简" panose="00020600040101010101" charset="-122"/>
                <a:cs typeface="汉仪全唐诗简" panose="00020600040101010101" charset="-122"/>
              </a:rPr>
              <a:t>英雄模范不是一天炼成的，在这个快速变化的时代，英雄模范向人们展示着执着和朴实的价值。于漪用68年的从教生涯，写就了“站上讲台就是生命在歌唱”的教育传奇；于敏隐姓埋名28年，为氢弹关键技术突破作出了卓越贡献……英雄模范所展现的执着，就是为国为民奉献的志向坚定不移，对党和人民事业的坚守无怨无悔。这种志不改、道不变的坚定，这种积跬步、至千里的坚持，既是我们这个时代所呼唤的品质，也恰恰是每一个人实现精彩人生的必需品格。</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805" y="149860"/>
            <a:ext cx="10218420" cy="6462395"/>
          </a:xfrm>
          <a:prstGeom prst="rect">
            <a:avLst/>
          </a:prstGeom>
          <a:noFill/>
        </p:spPr>
        <p:txBody>
          <a:bodyPr wrap="square" rtlCol="0" anchor="t">
            <a:spAutoFit/>
          </a:bodyPr>
          <a:lstStyle/>
          <a:p>
            <a:r>
              <a:rPr lang="zh-CN" altLang="en-US" sz="5400" b="1">
                <a:solidFill>
                  <a:srgbClr val="FF0000"/>
                </a:solidFill>
                <a:latin typeface="汉仪全唐诗简" panose="00020600040101010101" charset="-122"/>
                <a:ea typeface="汉仪全唐诗简" panose="00020600040101010101" charset="-122"/>
                <a:cs typeface="汉仪全唐诗简" panose="00020600040101010101" charset="-122"/>
              </a:rPr>
              <a:t>③朴实是立身之本。</a:t>
            </a:r>
            <a:r>
              <a:rPr lang="zh-CN" altLang="en-US" sz="3600">
                <a:latin typeface="汉仪全唐诗简" panose="00020600040101010101" charset="-122"/>
                <a:ea typeface="汉仪全唐诗简" panose="00020600040101010101" charset="-122"/>
                <a:cs typeface="汉仪全唐诗简" panose="00020600040101010101" charset="-122"/>
              </a:rPr>
              <a:t>“誓干惊天动地事，甘做隐姓埋名人。”在平凡的工作岗位上忘我工作、无私奉献，不计个人得失，舍小家顾大家，是英雄模范们所共有的品质。两次获得“战斗英雄”荣誉称号的张富清，60多年来刻意尘封功绩，退役转业主动选择到湖北省最偏远的来凤县工作，为贫困山区奉献一生。朱彦夫在战场上失去了四肢和左眼，退伍后仍担任村支书25年，带领群众治山治水、脱贫致富。功成不必在我，功成必定有我，英雄模范的感人事迹充分证明，伟大出自平凡，平凡造就伟大。</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147320"/>
            <a:ext cx="10443210" cy="6308725"/>
          </a:xfrm>
          <a:prstGeom prst="rect">
            <a:avLst/>
          </a:prstGeom>
          <a:noFill/>
        </p:spPr>
        <p:txBody>
          <a:bodyPr wrap="square" rtlCol="0" anchor="t">
            <a:spAutoFit/>
          </a:bodyPr>
          <a:lstStyle/>
          <a:p>
            <a:r>
              <a:rPr lang="zh-CN" altLang="en-US" sz="4400" b="1">
                <a:solidFill>
                  <a:srgbClr val="FF0000"/>
                </a:solidFill>
                <a:latin typeface="方正清刻本悦宋简体" panose="02000000000000000000" pitchFamily="2" charset="-122"/>
                <a:ea typeface="方正清刻本悦宋简体" panose="02000000000000000000" pitchFamily="2" charset="-122"/>
                <a:cs typeface="方正清刻本悦宋简体" panose="02000000000000000000" pitchFamily="2" charset="-122"/>
              </a:rPr>
              <a:t>结尾</a:t>
            </a:r>
            <a:r>
              <a:rPr lang="zh-CN" altLang="en-US" sz="4000">
                <a:latin typeface="方正清刻本悦宋简体" panose="02000000000000000000" pitchFamily="2" charset="-122"/>
                <a:ea typeface="方正清刻本悦宋简体" panose="02000000000000000000" pitchFamily="2" charset="-122"/>
                <a:cs typeface="方正清刻本悦宋简体" panose="02000000000000000000" pitchFamily="2" charset="-122"/>
              </a:rPr>
              <a:t>：“榜样是看得见的哲理”。我们讴歌英雄、崇尚模范，不应该止于“诚心正意”的敬仰，而应该有起而行之、始于足下的行动。向先锋看齐，向英雄学习，筑起的将是永不流失的精神钙质。让个人奋斗与国家发展同频共振，把实现个人梦、家庭梦融入国家梦、民族梦之中，在自己的赛道上顽强拼搏，每个人都能拥有精彩的人生，为祖国和民族作出贡献。人人如此，个个争先，涓滴之水终将汇聚成不可阻挡的时代洪流。</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9595" y="20320"/>
            <a:ext cx="9241155" cy="5539105"/>
          </a:xfrm>
          <a:prstGeom prst="rect">
            <a:avLst/>
          </a:prstGeom>
          <a:solidFill>
            <a:srgbClr val="0070C0"/>
          </a:solidFill>
        </p:spPr>
        <p:txBody>
          <a:bodyPr wrap="square" rtlCol="0">
            <a:spAutoFit/>
          </a:bodyPr>
          <a:lstStyle/>
          <a:p>
            <a:pPr algn="l"/>
            <a:r>
              <a:rPr lang="zh-CN" altLang="en-US" sz="5400" b="1">
                <a:solidFill>
                  <a:schemeClr val="bg1"/>
                </a:solidFill>
                <a:latin typeface="汉仪全唐诗简" panose="00020600040101010101" charset="-122"/>
                <a:ea typeface="汉仪全唐诗简" panose="00020600040101010101" charset="-122"/>
                <a:cs typeface="仿宋" panose="02010609060101010101" charset="-122"/>
              </a:rPr>
              <a:t>《</a:t>
            </a:r>
            <a:r>
              <a:rPr lang="zh-CN" altLang="en-US" sz="5400" b="1">
                <a:solidFill>
                  <a:schemeClr val="bg1"/>
                </a:solidFill>
                <a:latin typeface="汉仪全唐诗简" panose="00020600040101010101" charset="-122"/>
                <a:ea typeface="汉仪全唐诗简" panose="00020600040101010101" charset="-122"/>
                <a:cs typeface="仿宋" panose="02010609060101010101" charset="-122"/>
                <a:sym typeface="+mn-ea"/>
              </a:rPr>
              <a:t>把忠诚执着朴实写入心田</a:t>
            </a:r>
            <a:r>
              <a:rPr lang="zh-CN" altLang="en-US" sz="5400" b="1">
                <a:solidFill>
                  <a:schemeClr val="bg1"/>
                </a:solidFill>
                <a:latin typeface="汉仪全唐诗简" panose="00020600040101010101" charset="-122"/>
                <a:ea typeface="汉仪全唐诗简" panose="00020600040101010101" charset="-122"/>
                <a:cs typeface="仿宋" panose="02010609060101010101" charset="-122"/>
              </a:rPr>
              <a:t>》</a:t>
            </a:r>
            <a:endParaRPr lang="zh-CN" altLang="en-US" sz="3600" b="1">
              <a:solidFill>
                <a:schemeClr val="bg1"/>
              </a:solidFill>
              <a:latin typeface="汉仪全唐诗简" panose="00020600040101010101" charset="-122"/>
              <a:ea typeface="汉仪全唐诗简" panose="00020600040101010101" charset="-122"/>
              <a:cs typeface="仿宋" panose="02010609060101010101" charset="-122"/>
            </a:endParaRPr>
          </a:p>
          <a:p>
            <a:pPr algn="l"/>
            <a:endParaRPr lang="zh-CN" altLang="en-US" sz="3600" b="1">
              <a:solidFill>
                <a:schemeClr val="bg1"/>
              </a:solidFill>
              <a:latin typeface="汉仪全唐诗简" panose="00020600040101010101" charset="-122"/>
              <a:ea typeface="汉仪全唐诗简" panose="00020600040101010101" charset="-122"/>
              <a:cs typeface="仿宋" panose="02010609060101010101" charset="-122"/>
            </a:endParaRPr>
          </a:p>
          <a:p>
            <a:pPr algn="l"/>
            <a:r>
              <a:rPr lang="zh-CN" altLang="en-US" sz="6600"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①</a:t>
            </a:r>
            <a:r>
              <a:rPr lang="zh-CN" altLang="en-US" sz="6600" b="1" u="sng">
                <a:solidFill>
                  <a:schemeClr val="bg1"/>
                </a:solidFill>
                <a:latin typeface="汉仪全唐诗简" panose="00020600040101010101" charset="-122"/>
                <a:ea typeface="汉仪全唐诗简" panose="00020600040101010101" charset="-122"/>
                <a:cs typeface="汉仪全唐诗简" panose="00020600040101010101" charset="-122"/>
                <a:sym typeface="+mn-ea"/>
              </a:rPr>
              <a:t>忠诚是事业之魂</a:t>
            </a:r>
            <a:r>
              <a:rPr lang="zh-CN" altLang="en-US" sz="6600"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a:t>
            </a:r>
          </a:p>
          <a:p>
            <a:pPr algn="l"/>
            <a:r>
              <a:rPr lang="zh-CN" altLang="en-US" sz="6600" u="sng">
                <a:solidFill>
                  <a:schemeClr val="bg1"/>
                </a:solidFill>
                <a:latin typeface="方正清刻本悦宋简体" panose="02000000000000000000" pitchFamily="2" charset="-122"/>
                <a:ea typeface="方正清刻本悦宋简体" panose="02000000000000000000" pitchFamily="2" charset="-122"/>
                <a:cs typeface="启功行楷" panose="02010600010101010101" charset="-122"/>
                <a:sym typeface="+mn-ea"/>
              </a:rPr>
              <a:t>②</a:t>
            </a:r>
            <a:r>
              <a:rPr lang="zh-CN" altLang="en-US" sz="6600" b="1" u="sng">
                <a:solidFill>
                  <a:schemeClr val="bg1"/>
                </a:solidFill>
                <a:latin typeface="汉仪全唐诗简" panose="00020600040101010101" charset="-122"/>
                <a:ea typeface="汉仪全唐诗简" panose="00020600040101010101" charset="-122"/>
                <a:cs typeface="汉仪全唐诗简" panose="00020600040101010101" charset="-122"/>
                <a:sym typeface="+mn-ea"/>
              </a:rPr>
              <a:t>执着是动力之源</a:t>
            </a:r>
            <a:r>
              <a:rPr lang="zh-CN" altLang="en-US" sz="6600" u="sng">
                <a:solidFill>
                  <a:schemeClr val="bg1"/>
                </a:solidFill>
                <a:latin typeface="方正清刻本悦宋简体" panose="02000000000000000000" pitchFamily="2" charset="-122"/>
                <a:ea typeface="方正清刻本悦宋简体" panose="02000000000000000000" pitchFamily="2" charset="-122"/>
                <a:cs typeface="启功行楷" panose="02010600010101010101" charset="-122"/>
                <a:sym typeface="+mn-ea"/>
              </a:rPr>
              <a:t>。</a:t>
            </a:r>
          </a:p>
          <a:p>
            <a:pPr algn="l"/>
            <a:r>
              <a:rPr lang="zh-CN" altLang="en-US" sz="6600" b="1"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③</a:t>
            </a:r>
            <a:r>
              <a:rPr lang="zh-CN" altLang="en-US" sz="6600" b="1" u="sng">
                <a:solidFill>
                  <a:schemeClr val="bg1"/>
                </a:solidFill>
                <a:latin typeface="汉仪全唐诗简" panose="00020600040101010101" charset="-122"/>
                <a:ea typeface="汉仪全唐诗简" panose="00020600040101010101" charset="-122"/>
                <a:cs typeface="汉仪全唐诗简" panose="00020600040101010101" charset="-122"/>
                <a:sym typeface="+mn-ea"/>
              </a:rPr>
              <a:t>朴实是立身之本</a:t>
            </a:r>
            <a:r>
              <a:rPr lang="zh-CN" altLang="en-US" sz="6600"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a:t>
            </a:r>
          </a:p>
          <a:p>
            <a:pPr algn="l"/>
            <a:endParaRPr lang="zh-CN" altLang="en-US" sz="6600" b="1"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endParaRPr>
          </a:p>
        </p:txBody>
      </p:sp>
      <p:sp>
        <p:nvSpPr>
          <p:cNvPr id="3" name="文本框 2"/>
          <p:cNvSpPr txBox="1"/>
          <p:nvPr/>
        </p:nvSpPr>
        <p:spPr>
          <a:xfrm>
            <a:off x="179070" y="5559425"/>
            <a:ext cx="11660505" cy="1014730"/>
          </a:xfrm>
          <a:prstGeom prst="rect">
            <a:avLst/>
          </a:prstGeom>
          <a:solidFill>
            <a:srgbClr val="FFFF00"/>
          </a:solidFill>
        </p:spPr>
        <p:txBody>
          <a:bodyPr wrap="none" rtlCol="0">
            <a:spAutoFit/>
          </a:bodyPr>
          <a:lstStyle/>
          <a:p>
            <a:pPr algn="l"/>
            <a:r>
              <a:rPr lang="zh-CN" altLang="en-US" sz="6000" b="1">
                <a:solidFill>
                  <a:srgbClr val="FF0000"/>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设置技术①：从是什么的角度思考</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61415" y="1219200"/>
            <a:ext cx="10255250" cy="4523105"/>
          </a:xfrm>
          <a:prstGeom prst="rect">
            <a:avLst/>
          </a:prstGeom>
          <a:noFill/>
        </p:spPr>
        <p:txBody>
          <a:bodyPr wrap="square" rtlCol="0">
            <a:spAutoFit/>
            <a:scene3d>
              <a:camera prst="orthographicFront"/>
              <a:lightRig rig="threePt" dir="t"/>
            </a:scene3d>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4800" b="1" dirty="0">
                <a:solidFill>
                  <a:schemeClr val="tx1"/>
                </a:solidFill>
                <a:effectLst>
                  <a:outerShdw blurRad="38100" dist="19050" dir="2700000" algn="tl" rotWithShape="0">
                    <a:schemeClr val="dk1">
                      <a:alpha val="40000"/>
                    </a:schemeClr>
                  </a:outerShdw>
                </a:effectLst>
                <a:latin typeface="汉仪全唐诗简" panose="00020600040101010101" charset="-122"/>
                <a:ea typeface="汉仪全唐诗简" panose="00020600040101010101" charset="-122"/>
                <a:cs typeface="仿宋" panose="02010609060101010101" charset="-122"/>
              </a:rPr>
              <a:t>雄关漫道真如铁，人间正道是沧桑。70年来新中国的发展历程，充满着苦难和辉煌、曲折和胜利、付出和收获。习近平总书记高度评价：“无论是在中华民族历史上，还是在世界历史上，这都是一部感天动地的奋斗史诗。”</a:t>
            </a:r>
          </a:p>
        </p:txBody>
      </p:sp>
      <p:sp>
        <p:nvSpPr>
          <p:cNvPr id="2" name="文本框 1"/>
          <p:cNvSpPr txBox="1"/>
          <p:nvPr/>
        </p:nvSpPr>
        <p:spPr>
          <a:xfrm>
            <a:off x="569595" y="20320"/>
            <a:ext cx="8870315" cy="1198880"/>
          </a:xfrm>
          <a:prstGeom prst="rect">
            <a:avLst/>
          </a:prstGeom>
          <a:solidFill>
            <a:srgbClr val="0070C0"/>
          </a:solidFill>
        </p:spPr>
        <p:txBody>
          <a:bodyPr wrap="none" rtlCol="0">
            <a:spAutoFit/>
          </a:bodyPr>
          <a:lstStyle/>
          <a:p>
            <a:pPr algn="ctr"/>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《奋斗的史诗 复兴的伟力》</a:t>
            </a:r>
          </a:p>
          <a:p>
            <a:pPr algn="ctr"/>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——热烈庆祝中华人民共和国成立七十周年</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1526" y="3762357"/>
            <a:ext cx="2410474" cy="3095643"/>
          </a:xfrm>
          <a:prstGeom prst="rect">
            <a:avLst/>
          </a:prstGeom>
        </p:spPr>
      </p:pic>
      <p:grpSp>
        <p:nvGrpSpPr>
          <p:cNvPr id="3" name="组合 2"/>
          <p:cNvGrpSpPr/>
          <p:nvPr/>
        </p:nvGrpSpPr>
        <p:grpSpPr>
          <a:xfrm>
            <a:off x="2210439" y="1312888"/>
            <a:ext cx="7332579" cy="3590587"/>
            <a:chOff x="2210439" y="1312888"/>
            <a:chExt cx="7332579" cy="3590587"/>
          </a:xfrm>
        </p:grpSpPr>
        <p:pic>
          <p:nvPicPr>
            <p:cNvPr id="4" name="图片 3"/>
            <p:cNvPicPr>
              <a:picLocks noChangeAspect="1"/>
            </p:cNvPicPr>
            <p:nvPr/>
          </p:nvPicPr>
          <p:blipFill rotWithShape="1">
            <a:blip r:embed="rId4">
              <a:duotone>
                <a:schemeClr val="accent5">
                  <a:shade val="45000"/>
                  <a:satMod val="135000"/>
                </a:schemeClr>
                <a:prstClr val="white"/>
              </a:duotone>
              <a:extLst>
                <a:ext uri="{BEBA8EAE-BF5A-486C-A8C5-ECC9F3942E4B}">
                  <a14:imgProps xmlns:a14="http://schemas.microsoft.com/office/drawing/2010/main">
                    <a14:imgLayer r:embed="rId5">
                      <a14:imgEffect>
                        <a14:brightnessContrast bright="20000" contrast="-40000"/>
                      </a14:imgEffect>
                      <a14:imgEffect>
                        <a14:colorTemperature colorTemp="7200"/>
                      </a14:imgEffect>
                    </a14:imgLayer>
                  </a14:imgProps>
                </a:ext>
                <a:ext uri="{28A0092B-C50C-407E-A947-70E740481C1C}">
                  <a14:useLocalDpi xmlns:a14="http://schemas.microsoft.com/office/drawing/2010/main" val="0"/>
                </a:ext>
              </a:extLst>
            </a:blip>
            <a:srcRect l="4088" r="55506"/>
            <a:stretch>
              <a:fillRect/>
            </a:stretch>
          </p:blipFill>
          <p:spPr>
            <a:xfrm>
              <a:off x="2210439" y="1312888"/>
              <a:ext cx="3265584" cy="3590587"/>
            </a:xfrm>
            <a:prstGeom prst="rect">
              <a:avLst/>
            </a:prstGeom>
          </p:spPr>
        </p:pic>
        <p:grpSp>
          <p:nvGrpSpPr>
            <p:cNvPr id="2" name="组合 1"/>
            <p:cNvGrpSpPr/>
            <p:nvPr/>
          </p:nvGrpSpPr>
          <p:grpSpPr>
            <a:xfrm>
              <a:off x="2489345" y="1688845"/>
              <a:ext cx="7053673" cy="2030113"/>
              <a:chOff x="2565545" y="1627885"/>
              <a:chExt cx="7053673" cy="2030113"/>
            </a:xfrm>
          </p:grpSpPr>
          <p:pic>
            <p:nvPicPr>
              <p:cNvPr id="64" name="图片 63"/>
              <p:cNvPicPr>
                <a:picLocks noChangeAspect="1"/>
              </p:cNvPicPr>
              <p:nvPr/>
            </p:nvPicPr>
            <p:blipFill rotWithShape="1">
              <a:blip r:embed="rId6">
                <a:extLst>
                  <a:ext uri="{28A0092B-C50C-407E-A947-70E740481C1C}">
                    <a14:useLocalDpi xmlns:a14="http://schemas.microsoft.com/office/drawing/2010/main" val="0"/>
                  </a:ext>
                </a:extLst>
              </a:blip>
              <a:srcRect l="7352" t="64790" r="85148" b="25272"/>
              <a:stretch>
                <a:fillRect/>
              </a:stretch>
            </p:blipFill>
            <p:spPr>
              <a:xfrm>
                <a:off x="2674397" y="1627885"/>
                <a:ext cx="1245034" cy="601445"/>
              </a:xfrm>
              <a:prstGeom prst="rect">
                <a:avLst/>
              </a:prstGeom>
            </p:spPr>
          </p:pic>
          <p:sp>
            <p:nvSpPr>
              <p:cNvPr id="68" name="雷锋PPT网 www.lfppt.com"/>
              <p:cNvSpPr/>
              <p:nvPr/>
            </p:nvSpPr>
            <p:spPr>
              <a:xfrm>
                <a:off x="2565545" y="2198833"/>
                <a:ext cx="2707769" cy="1322070"/>
              </a:xfrm>
              <a:prstGeom prst="rect">
                <a:avLst/>
              </a:prstGeom>
            </p:spPr>
            <p:txBody>
              <a:bodyPr vert="horz" wrap="square">
                <a:spAutoFit/>
              </a:bodyPr>
              <a:lstStyle/>
              <a:p>
                <a:pPr algn="dist"/>
                <a:r>
                  <a:rPr lang="zh-CN" altLang="en-US" sz="8000" dirty="0">
                    <a:latin typeface="字魂73号-江南手书" panose="00000500000000000000" pitchFamily="2" charset="-122"/>
                    <a:ea typeface="字魂73号-江南手书" panose="00000500000000000000" pitchFamily="2" charset="-122"/>
                  </a:rPr>
                  <a:t>目标</a:t>
                </a:r>
              </a:p>
            </p:txBody>
          </p:sp>
          <p:sp>
            <p:nvSpPr>
              <p:cNvPr id="101" name="矩形 100"/>
              <p:cNvSpPr/>
              <p:nvPr/>
            </p:nvSpPr>
            <p:spPr>
              <a:xfrm>
                <a:off x="6231493" y="2459118"/>
                <a:ext cx="3387725" cy="1198880"/>
              </a:xfrm>
              <a:prstGeom prst="rect">
                <a:avLst/>
              </a:prstGeom>
            </p:spPr>
            <p:txBody>
              <a:bodyPr vert="horz" wrap="none">
                <a:spAutoFit/>
              </a:bodyPr>
              <a:lstStyle/>
              <a:p>
                <a:r>
                  <a:rPr lang="zh-CN" altLang="en-US" sz="7200" b="1" dirty="0">
                    <a:solidFill>
                      <a:srgbClr val="FF0000"/>
                    </a:solidFill>
                    <a:latin typeface="方正北魏楷书_GBK" panose="02000000000000000000" charset="-122"/>
                    <a:ea typeface="方正北魏楷书_GBK" panose="02000000000000000000" charset="-122"/>
                    <a:cs typeface="方正北魏楷书_GBK" panose="02000000000000000000" charset="-122"/>
                  </a:rPr>
                  <a:t>提高</a:t>
                </a:r>
                <a:r>
                  <a:rPr lang="en-US" altLang="zh-CN" sz="7200" b="1" dirty="0">
                    <a:solidFill>
                      <a:srgbClr val="FF0000"/>
                    </a:solidFill>
                    <a:latin typeface="方正北魏楷书_GBK" panose="02000000000000000000" charset="-122"/>
                    <a:ea typeface="方正北魏楷书_GBK" panose="02000000000000000000" charset="-122"/>
                    <a:cs typeface="方正北魏楷书_GBK" panose="02000000000000000000" charset="-122"/>
                  </a:rPr>
                  <a:t>3</a:t>
                </a:r>
                <a:r>
                  <a:rPr lang="zh-CN" altLang="en-US" sz="7200" b="1" dirty="0">
                    <a:solidFill>
                      <a:srgbClr val="FF0000"/>
                    </a:solidFill>
                    <a:latin typeface="方正北魏楷书_GBK" panose="02000000000000000000" charset="-122"/>
                    <a:ea typeface="方正北魏楷书_GBK" panose="02000000000000000000" charset="-122"/>
                    <a:cs typeface="方正北魏楷书_GBK" panose="02000000000000000000" charset="-122"/>
                  </a:rPr>
                  <a:t>分</a:t>
                </a:r>
              </a:p>
            </p:txBody>
          </p:sp>
        </p:gr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875" y="180340"/>
            <a:ext cx="12049760" cy="6739255"/>
          </a:xfrm>
          <a:prstGeom prst="rect">
            <a:avLst/>
          </a:prstGeom>
          <a:noFill/>
        </p:spPr>
        <p:txBody>
          <a:bodyPr wrap="square" rtlCol="0" anchor="t">
            <a:spAutoFit/>
          </a:bodyPr>
          <a:lstStyle/>
          <a:p>
            <a:r>
              <a:rPr lang="zh-CN" altLang="en-US" sz="4000">
                <a:solidFill>
                  <a:srgbClr val="FF0000"/>
                </a:solidFill>
                <a:latin typeface="汉仪全唐诗简" panose="00020600040101010101" charset="-122"/>
                <a:ea typeface="汉仪全唐诗简" panose="00020600040101010101" charset="-122"/>
                <a:cs typeface="汉仪全唐诗简" panose="00020600040101010101" charset="-122"/>
              </a:rPr>
              <a:t>①</a:t>
            </a:r>
            <a:r>
              <a:rPr lang="zh-CN" altLang="en-US" sz="4000" b="1">
                <a:solidFill>
                  <a:srgbClr val="FF0000"/>
                </a:solidFill>
                <a:latin typeface="汉仪全唐诗简" panose="00020600040101010101" charset="-122"/>
                <a:ea typeface="汉仪全唐诗简" panose="00020600040101010101" charset="-122"/>
                <a:cs typeface="汉仪全唐诗简" panose="00020600040101010101" charset="-122"/>
              </a:rPr>
              <a:t>1949—2019，这一部感天动地的奋斗史诗，印证了中国共产党人的初心和使命</a:t>
            </a:r>
            <a:r>
              <a:rPr lang="zh-CN" altLang="en-US" sz="3200">
                <a:latin typeface="汉仪全唐诗简" panose="00020600040101010101" charset="-122"/>
                <a:ea typeface="汉仪全唐诗简" panose="00020600040101010101" charset="-122"/>
                <a:cs typeface="汉仪全唐诗简" panose="00020600040101010101" charset="-122"/>
              </a:rPr>
              <a:t>。实现中华民族伟大复兴，是近代以来中华民族最伟大的梦想。中国共产党一经成立，就义无反顾肩负起“为中国人民谋幸福、为中华民族谋复兴”的历史使命。近百年来，无论是弱小还是强大，无论是顺境还是逆境，我们党都初心不改、矢志不渝，团结带领人民历经千难万险，付出巨大牺牲，敢于面对曲折，勇于修正错误，攻克了一个又一个看似不可攻克的难关，创造了一个又一个彪炳史册的人间奇迹。新中国70年巨变的根本原因，70年历史性变革的内在逻辑，就是中国共产党的领导。中国共产党领导是中国特色社会主义最本质的特征，是中国特色社会主义制度的最大优势。在前进道路上，这个立志于千秋伟业的人民政党，牢记初心使命、推进自我革命，始终是中国人民和中华民族的主心骨，始终是复兴征程上的坚强领导核心。</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875" y="180340"/>
            <a:ext cx="11943080" cy="6862445"/>
          </a:xfrm>
          <a:prstGeom prst="rect">
            <a:avLst/>
          </a:prstGeom>
          <a:noFill/>
        </p:spPr>
        <p:txBody>
          <a:bodyPr wrap="square" rtlCol="0" anchor="t">
            <a:spAutoFit/>
          </a:bodyPr>
          <a:lstStyle/>
          <a:p>
            <a:r>
              <a:rPr lang="zh-CN" altLang="en-US" sz="4000" b="1">
                <a:solidFill>
                  <a:srgbClr val="FF0000"/>
                </a:solidFill>
                <a:latin typeface="汉仪全唐诗简" panose="00020600040101010101" charset="-122"/>
                <a:ea typeface="汉仪全唐诗简" panose="00020600040101010101" charset="-122"/>
                <a:cs typeface="汉仪全唐诗简" panose="00020600040101010101" charset="-122"/>
              </a:rPr>
              <a:t>②1949—2019，这一部感天动地的奋斗史诗，彰显了亿万人民的奋斗与豪情。</a:t>
            </a:r>
            <a:r>
              <a:rPr lang="zh-CN" altLang="en-US" sz="3600">
                <a:latin typeface="汉仪全唐诗简" panose="00020600040101010101" charset="-122"/>
                <a:ea typeface="汉仪全唐诗简" panose="00020600040101010101" charset="-122"/>
                <a:cs typeface="汉仪全唐诗简" panose="00020600040101010101" charset="-122"/>
              </a:rPr>
              <a:t>“人民是共和国的坚实根基，人民是我们执政的最大底气。”亿万人胼手胝足的勤劳奋斗，成为一代又一代中国人的集体记忆；无数人奋勇向前的铿锵步履，汇成新中国70年发展壮大的雄浑乐章。今天，中国人民拥有的一切，都是拼搏奋斗干出来的，凝聚着追梦人的聪明才智，浸透着奋斗者的辛勤汗水。依靠人民的支持和信任，“与人民心心相印、与人民同甘共苦、与人民团结奋斗”，我们书写了无愧于时代、无愧于人民、无愧于历史的业绩。有创造历史的激情，有实现梦想的能力，有续写奇迹的信心，亿万人民撸起袖子加油干，一定能把我们的人民共和国建设得更加繁荣富强。</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2875" y="180340"/>
            <a:ext cx="12049125" cy="6492875"/>
          </a:xfrm>
          <a:prstGeom prst="rect">
            <a:avLst/>
          </a:prstGeom>
          <a:noFill/>
        </p:spPr>
        <p:txBody>
          <a:bodyPr wrap="square" rtlCol="0" anchor="t">
            <a:spAutoFit/>
          </a:bodyPr>
          <a:lstStyle/>
          <a:p>
            <a:r>
              <a:rPr lang="zh-CN" altLang="en-US" sz="4800" b="1" u="sng">
                <a:solidFill>
                  <a:srgbClr val="FF0000"/>
                </a:solidFill>
                <a:latin typeface="汉仪全唐诗简" panose="00020600040101010101" charset="-122"/>
                <a:ea typeface="汉仪全唐诗简" panose="00020600040101010101" charset="-122"/>
                <a:cs typeface="汉仪全唐诗简" panose="00020600040101010101" charset="-122"/>
              </a:rPr>
              <a:t>③</a:t>
            </a:r>
            <a:r>
              <a:rPr lang="zh-CN" altLang="en-US" sz="4800" b="1">
                <a:solidFill>
                  <a:srgbClr val="FF0000"/>
                </a:solidFill>
                <a:latin typeface="汉仪全唐诗简" panose="00020600040101010101" charset="-122"/>
                <a:ea typeface="汉仪全唐诗简" panose="00020600040101010101" charset="-122"/>
                <a:cs typeface="汉仪全唐诗简" panose="00020600040101010101" charset="-122"/>
              </a:rPr>
              <a:t>1949—2019，这一部感天动地的奋斗史诗，铸就了中国特色社会主义的成功与辉煌。</a:t>
            </a:r>
            <a:r>
              <a:rPr lang="zh-CN" altLang="en-US" sz="3200">
                <a:latin typeface="汉仪全唐诗简" panose="00020600040101010101" charset="-122"/>
                <a:ea typeface="汉仪全唐诗简" panose="00020600040101010101" charset="-122"/>
                <a:cs typeface="汉仪全唐诗简" panose="00020600040101010101" charset="-122"/>
              </a:rPr>
              <a:t>在新中国70年的持续探索中，特别是在改革开放40多年的伟大实践中，我们开创和发展了中国特色社会主义，从根本上改变了中国人民和中华民族的前途命运。治理中国这样一个大国不容易，但我们交出了一份优异的答卷。中国特色社会主义的巨大成功，用事实宣告了“历史终结论”的破产，宣告了各国最终都要以西方制度模式为归宿的单线式历史观的破产。70年来形成的中国特色社会主义制度和国家治理体系，显示出强大生命力和巨大优越性。今天，我们的道路越走越宽广、我们的理论不断发展、我们的制度日趋成熟、我们的文化持续繁荣。历史必将证明，中国特色社会主义，是一条引领中华民族走向伟大复兴的必由之路。</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9595" y="0"/>
            <a:ext cx="11269980" cy="5569585"/>
          </a:xfrm>
          <a:prstGeom prst="rect">
            <a:avLst/>
          </a:prstGeom>
          <a:solidFill>
            <a:srgbClr val="0070C0"/>
          </a:solidFill>
        </p:spPr>
        <p:txBody>
          <a:bodyPr wrap="square" rtlCol="0">
            <a:spAutoFit/>
          </a:bodyPr>
          <a:lstStyle/>
          <a:p>
            <a:pPr algn="ctr"/>
            <a:r>
              <a:rPr lang="zh-CN" altLang="en-US" sz="3600" b="1">
                <a:solidFill>
                  <a:schemeClr val="bg1"/>
                </a:solidFill>
                <a:latin typeface="汉仪全唐诗简" panose="00020600040101010101" charset="-122"/>
                <a:ea typeface="汉仪全唐诗简" panose="00020600040101010101" charset="-122"/>
                <a:cs typeface="仿宋" panose="02010609060101010101" charset="-122"/>
                <a:sym typeface="+mn-ea"/>
              </a:rPr>
              <a:t>《奋斗的史诗 复兴的伟力》</a:t>
            </a:r>
            <a:endParaRPr lang="zh-CN" altLang="en-US" sz="3600" b="1">
              <a:solidFill>
                <a:schemeClr val="bg1"/>
              </a:solidFill>
              <a:latin typeface="汉仪全唐诗简" panose="00020600040101010101" charset="-122"/>
              <a:ea typeface="汉仪全唐诗简" panose="00020600040101010101" charset="-122"/>
              <a:cs typeface="仿宋" panose="02010609060101010101" charset="-122"/>
            </a:endParaRPr>
          </a:p>
          <a:p>
            <a:pPr algn="ctr"/>
            <a:r>
              <a:rPr lang="zh-CN" altLang="en-US" sz="3600" b="1">
                <a:solidFill>
                  <a:schemeClr val="bg1"/>
                </a:solidFill>
                <a:latin typeface="汉仪全唐诗简" panose="00020600040101010101" charset="-122"/>
                <a:ea typeface="汉仪全唐诗简" panose="00020600040101010101" charset="-122"/>
                <a:cs typeface="仿宋" panose="02010609060101010101" charset="-122"/>
                <a:sym typeface="+mn-ea"/>
              </a:rPr>
              <a:t>——热烈庆祝中华人民共和国成立七十周年</a:t>
            </a:r>
            <a:endParaRPr lang="zh-CN" altLang="en-US" sz="2000" b="1">
              <a:solidFill>
                <a:schemeClr val="bg1"/>
              </a:solidFill>
              <a:latin typeface="汉仪全唐诗简" panose="00020600040101010101" charset="-122"/>
              <a:ea typeface="汉仪全唐诗简" panose="00020600040101010101" charset="-122"/>
              <a:cs typeface="仿宋" panose="02010609060101010101" charset="-122"/>
            </a:endParaRPr>
          </a:p>
          <a:p>
            <a:pPr algn="l"/>
            <a:endParaRPr lang="zh-CN" altLang="en-US" sz="2000" b="1">
              <a:solidFill>
                <a:schemeClr val="bg1"/>
              </a:solidFill>
              <a:latin typeface="汉仪全唐诗简" panose="00020600040101010101" charset="-122"/>
              <a:ea typeface="汉仪全唐诗简" panose="00020600040101010101" charset="-122"/>
              <a:cs typeface="仿宋" panose="02010609060101010101" charset="-122"/>
            </a:endParaRPr>
          </a:p>
          <a:p>
            <a:pPr algn="l"/>
            <a:r>
              <a:rPr lang="zh-CN" altLang="en-US" sz="4400">
                <a:solidFill>
                  <a:schemeClr val="bg1"/>
                </a:solidFill>
                <a:latin typeface="汉仪全唐诗简" panose="00020600040101010101" charset="-122"/>
                <a:ea typeface="汉仪全唐诗简" panose="00020600040101010101" charset="-122"/>
                <a:cs typeface="汉仪全唐诗简" panose="00020600040101010101" charset="-122"/>
                <a:sym typeface="+mn-ea"/>
              </a:rPr>
              <a:t>①</a:t>
            </a:r>
            <a:r>
              <a:rPr lang="zh-CN" altLang="en-US" sz="4400" b="1">
                <a:solidFill>
                  <a:schemeClr val="bg1"/>
                </a:solidFill>
                <a:latin typeface="汉仪全唐诗简" panose="00020600040101010101" charset="-122"/>
                <a:ea typeface="汉仪全唐诗简" panose="00020600040101010101" charset="-122"/>
                <a:cs typeface="汉仪全唐诗简" panose="00020600040101010101" charset="-122"/>
                <a:sym typeface="+mn-ea"/>
              </a:rPr>
              <a:t>1949—2019，这一部感天动地的奋斗史诗，印证了中国共产党人的初心和使命</a:t>
            </a:r>
            <a:r>
              <a:rPr lang="zh-CN" altLang="en-US" sz="4400">
                <a:solidFill>
                  <a:schemeClr val="bg1"/>
                </a:solidFill>
                <a:latin typeface="汉仪全唐诗简" panose="00020600040101010101" charset="-122"/>
                <a:ea typeface="汉仪全唐诗简" panose="00020600040101010101" charset="-122"/>
                <a:cs typeface="汉仪全唐诗简" panose="00020600040101010101" charset="-122"/>
                <a:sym typeface="+mn-ea"/>
              </a:rPr>
              <a:t>。</a:t>
            </a:r>
            <a:endParaRPr lang="zh-CN" altLang="en-US" sz="4400" u="sng">
              <a:solidFill>
                <a:schemeClr val="bg1"/>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endParaRPr>
          </a:p>
          <a:p>
            <a:pPr algn="l"/>
            <a:r>
              <a:rPr lang="zh-CN" altLang="en-US" sz="4400" b="1">
                <a:solidFill>
                  <a:schemeClr val="bg1"/>
                </a:solidFill>
                <a:latin typeface="汉仪全唐诗简" panose="00020600040101010101" charset="-122"/>
                <a:ea typeface="汉仪全唐诗简" panose="00020600040101010101" charset="-122"/>
                <a:cs typeface="汉仪全唐诗简" panose="00020600040101010101" charset="-122"/>
                <a:sym typeface="+mn-ea"/>
              </a:rPr>
              <a:t>②1949—2019，这一部感天动地的奋斗史诗，彰显了亿万人民的奋斗与豪情。</a:t>
            </a:r>
          </a:p>
          <a:p>
            <a:pPr algn="l"/>
            <a:r>
              <a:rPr lang="zh-CN" altLang="en-US" sz="4400" b="1">
                <a:solidFill>
                  <a:schemeClr val="bg1"/>
                </a:solidFill>
                <a:latin typeface="汉仪全唐诗简" panose="00020600040101010101" charset="-122"/>
                <a:ea typeface="汉仪全唐诗简" panose="00020600040101010101" charset="-122"/>
                <a:cs typeface="汉仪全唐诗简" panose="00020600040101010101" charset="-122"/>
                <a:sym typeface="+mn-ea"/>
              </a:rPr>
              <a:t>③1949—2019，这一部感天动地的奋斗史诗，铸就了中国特色社会主义的成功与辉煌。</a:t>
            </a:r>
            <a:endParaRPr lang="zh-CN" altLang="en-US" sz="4400" b="1" u="sng">
              <a:solidFill>
                <a:schemeClr val="bg1"/>
              </a:solidFill>
              <a:latin typeface="汉仪全唐诗简" panose="00020600040101010101" charset="-122"/>
              <a:ea typeface="汉仪全唐诗简" panose="00020600040101010101" charset="-122"/>
              <a:cs typeface="汉仪全唐诗简" panose="00020600040101010101" charset="-122"/>
              <a:sym typeface="+mn-ea"/>
            </a:endParaRPr>
          </a:p>
        </p:txBody>
      </p:sp>
      <p:sp>
        <p:nvSpPr>
          <p:cNvPr id="3" name="文本框 2"/>
          <p:cNvSpPr txBox="1"/>
          <p:nvPr/>
        </p:nvSpPr>
        <p:spPr>
          <a:xfrm>
            <a:off x="179070" y="5559425"/>
            <a:ext cx="11660505" cy="1014730"/>
          </a:xfrm>
          <a:prstGeom prst="rect">
            <a:avLst/>
          </a:prstGeom>
          <a:solidFill>
            <a:srgbClr val="FFFF00"/>
          </a:solidFill>
        </p:spPr>
        <p:txBody>
          <a:bodyPr wrap="none" rtlCol="0">
            <a:spAutoFit/>
          </a:bodyPr>
          <a:lstStyle/>
          <a:p>
            <a:pPr algn="l"/>
            <a:r>
              <a:rPr lang="zh-CN" altLang="en-US" sz="6000" b="1">
                <a:solidFill>
                  <a:srgbClr val="FF0000"/>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设置技术②：从为什么的角度思考</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68910"/>
            <a:ext cx="12191365" cy="5692775"/>
          </a:xfrm>
          <a:prstGeom prst="rect">
            <a:avLst/>
          </a:prstGeom>
          <a:noFill/>
        </p:spPr>
        <p:txBody>
          <a:bodyPr wrap="square" rtlCol="0" anchor="t">
            <a:spAutoFit/>
          </a:bodyPr>
          <a:lstStyle/>
          <a:p>
            <a:pPr algn="ctr"/>
            <a:r>
              <a:rPr lang="zh-CN" altLang="en-US" sz="6000" u="sng">
                <a:solidFill>
                  <a:srgbClr val="FF0000"/>
                </a:solidFill>
                <a:latin typeface="方正清刻本悦宋简体" panose="02000000000000000000" pitchFamily="2" charset="-122"/>
                <a:ea typeface="方正清刻本悦宋简体" panose="02000000000000000000" pitchFamily="2" charset="-122"/>
              </a:rPr>
              <a:t>如何让传统村落留住人？</a:t>
            </a:r>
            <a:endParaRPr lang="zh-CN" altLang="en-US" sz="2800">
              <a:latin typeface="方正清刻本悦宋简体" panose="02000000000000000000" pitchFamily="2" charset="-122"/>
              <a:ea typeface="方正清刻本悦宋简体" panose="02000000000000000000" pitchFamily="2" charset="-122"/>
            </a:endParaRPr>
          </a:p>
          <a:p>
            <a:r>
              <a:rPr lang="zh-CN" altLang="en-US" sz="3600" b="1">
                <a:solidFill>
                  <a:srgbClr val="FF0000"/>
                </a:solidFill>
                <a:latin typeface="方正清刻本悦宋简体" panose="02000000000000000000" pitchFamily="2" charset="-122"/>
                <a:ea typeface="方正清刻本悦宋简体" panose="02000000000000000000" pitchFamily="2" charset="-122"/>
              </a:rPr>
              <a:t>首先，完善农村社会保障体系</a:t>
            </a:r>
            <a:r>
              <a:rPr lang="zh-CN" altLang="en-US" sz="2800">
                <a:latin typeface="方正清刻本悦宋简体" panose="02000000000000000000" pitchFamily="2" charset="-122"/>
                <a:ea typeface="方正清刻本悦宋简体" panose="02000000000000000000" pitchFamily="2" charset="-122"/>
              </a:rPr>
              <a:t>。让村民老有所养、老有所医，不用为养老、看病担忧。</a:t>
            </a:r>
          </a:p>
          <a:p>
            <a:r>
              <a:rPr lang="zh-CN" altLang="en-US" sz="3600" b="1">
                <a:solidFill>
                  <a:srgbClr val="FF0000"/>
                </a:solidFill>
                <a:latin typeface="方正清刻本悦宋简体" panose="02000000000000000000" pitchFamily="2" charset="-122"/>
                <a:ea typeface="方正清刻本悦宋简体" panose="02000000000000000000" pitchFamily="2" charset="-122"/>
              </a:rPr>
              <a:t>其次，大力发展村级集体经济。</a:t>
            </a:r>
            <a:r>
              <a:rPr lang="zh-CN" altLang="en-US" sz="2800">
                <a:latin typeface="方正清刻本悦宋简体" panose="02000000000000000000" pitchFamily="2" charset="-122"/>
                <a:ea typeface="方正清刻本悦宋简体" panose="02000000000000000000" pitchFamily="2" charset="-122"/>
              </a:rPr>
              <a:t>尤其是乡村旅游业，依托传统村落的自然环境、文化历史等优质资源，打造特色传统村落旅游。通过发展旅游经济，让村民在家门口实现就业、赚到钱，由此吸引外出打工者回流乡村，在传统村落扎根。</a:t>
            </a:r>
          </a:p>
          <a:p>
            <a:r>
              <a:rPr lang="zh-CN" altLang="en-US" sz="3600" b="1">
                <a:solidFill>
                  <a:srgbClr val="FF0000"/>
                </a:solidFill>
                <a:latin typeface="方正清刻本悦宋简体" panose="02000000000000000000" pitchFamily="2" charset="-122"/>
                <a:ea typeface="方正清刻本悦宋简体" panose="02000000000000000000" pitchFamily="2" charset="-122"/>
              </a:rPr>
              <a:t>第三，积极探索保护传统村落的制度路径。</a:t>
            </a:r>
            <a:r>
              <a:rPr lang="zh-CN" altLang="en-US" sz="2800">
                <a:latin typeface="方正清刻本悦宋简体" panose="02000000000000000000" pitchFamily="2" charset="-122"/>
                <a:ea typeface="方正清刻本悦宋简体" panose="02000000000000000000" pitchFamily="2" charset="-122"/>
              </a:rPr>
              <a:t>比如，鼓励、支持文化资本下乡，到传统村落开画社、诗社、书社，通过现代文化项目与传统村落乡土文化的融合、对接，为保护传统村落、发展乡村旅游赋能，吸引更多有志于保护传统村落的人士到传统村落长期居住。</a:t>
            </a:r>
          </a:p>
        </p:txBody>
      </p:sp>
      <p:sp>
        <p:nvSpPr>
          <p:cNvPr id="3" name="文本框 2"/>
          <p:cNvSpPr txBox="1"/>
          <p:nvPr/>
        </p:nvSpPr>
        <p:spPr>
          <a:xfrm>
            <a:off x="179070" y="5559425"/>
            <a:ext cx="11660505" cy="1014730"/>
          </a:xfrm>
          <a:prstGeom prst="rect">
            <a:avLst/>
          </a:prstGeom>
          <a:solidFill>
            <a:srgbClr val="FFFF00"/>
          </a:solidFill>
        </p:spPr>
        <p:txBody>
          <a:bodyPr wrap="none" rtlCol="0">
            <a:spAutoFit/>
          </a:bodyPr>
          <a:lstStyle/>
          <a:p>
            <a:pPr algn="l"/>
            <a:r>
              <a:rPr lang="zh-CN" altLang="en-US" sz="6000" b="1">
                <a:solidFill>
                  <a:srgbClr val="FF0000"/>
                </a:solidFill>
                <a:latin typeface="方正清刻本悦宋简体" panose="02000000000000000000" pitchFamily="2" charset="-122"/>
                <a:ea typeface="方正清刻本悦宋简体" panose="02000000000000000000" pitchFamily="2" charset="-122"/>
                <a:cs typeface="汉仪全唐诗简" panose="00020600040101010101" charset="-122"/>
                <a:sym typeface="+mn-ea"/>
              </a:rPr>
              <a:t>设置技术③：从怎么做的角度思考</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5595" y="433404"/>
            <a:ext cx="5772095" cy="5772095"/>
          </a:xfrm>
          <a:prstGeom prst="rect">
            <a:avLst/>
          </a:prstGeom>
        </p:spPr>
      </p:pic>
      <p:pic>
        <p:nvPicPr>
          <p:cNvPr id="13" name="图片 12"/>
          <p:cNvPicPr>
            <a:picLocks noChangeAspect="1"/>
          </p:cNvPicPr>
          <p:nvPr/>
        </p:nvPicPr>
        <p:blipFill>
          <a:blip r:embed="rId5">
            <a:extLst>
              <a:ext uri="{BEBA8EAE-BF5A-486C-A8C5-ECC9F3942E4B}">
                <a14:imgProps xmlns:a14="http://schemas.microsoft.com/office/drawing/2010/main">
                  <a14:imgLayer r:embed="rId6">
                    <a14:imgEffect>
                      <a14:artisticLineDrawing/>
                    </a14:imgEffect>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547184" y="0"/>
            <a:ext cx="3097631" cy="6858000"/>
          </a:xfrm>
          <a:prstGeom prst="rect">
            <a:avLst/>
          </a:prstGeom>
          <a:effectLst>
            <a:outerShdw blurRad="254000" dist="127000" dir="5220000" algn="tl" rotWithShape="0">
              <a:schemeClr val="tx2">
                <a:lumMod val="40000"/>
                <a:lumOff val="60000"/>
                <a:alpha val="76000"/>
              </a:schemeClr>
            </a:outerShdw>
          </a:effectLst>
        </p:spPr>
      </p:pic>
      <p:sp>
        <p:nvSpPr>
          <p:cNvPr id="6" name="PA_库_文本框 5"/>
          <p:cNvSpPr txBox="1"/>
          <p:nvPr>
            <p:custDataLst>
              <p:tags r:id="rId1"/>
            </p:custDataLst>
          </p:nvPr>
        </p:nvSpPr>
        <p:spPr>
          <a:xfrm>
            <a:off x="5327672" y="1148189"/>
            <a:ext cx="1536700" cy="4561840"/>
          </a:xfrm>
          <a:prstGeom prst="rect">
            <a:avLst/>
          </a:prstGeom>
          <a:noFill/>
        </p:spPr>
        <p:txBody>
          <a:bodyPr vert="eaVert" wrap="none" rtlCol="0">
            <a:spAutoFit/>
          </a:bodyPr>
          <a:lstStyle/>
          <a:p>
            <a:r>
              <a:rPr lang="zh-CN" altLang="en-US" sz="8800" dirty="0">
                <a:solidFill>
                  <a:srgbClr val="0A0D31"/>
                </a:solidFill>
                <a:latin typeface="方正字迹-吕建德行楷简体" panose="02010600010101010101" charset="-122"/>
                <a:ea typeface="方正字迹-吕建德行楷简体" panose="02010600010101010101" charset="-122"/>
              </a:rPr>
              <a:t>技术小结</a:t>
            </a:r>
          </a:p>
        </p:txBody>
      </p:sp>
      <p:sp>
        <p:nvSpPr>
          <p:cNvPr id="9" name="文本占位符 3"/>
          <p:cNvSpPr txBox="1"/>
          <p:nvPr/>
        </p:nvSpPr>
        <p:spPr>
          <a:xfrm>
            <a:off x="1708529" y="433404"/>
            <a:ext cx="3023402" cy="5461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a:solidFill>
                  <a:schemeClr val="bg1"/>
                </a:solidFill>
                <a:latin typeface="字魂87号-乾坤手书" panose="00000500000000000000" pitchFamily="2" charset="-122"/>
                <a:ea typeface="字魂87号-乾坤手书" panose="00000500000000000000" pitchFamily="2" charset="-122"/>
              </a:rPr>
              <a:t>此处添加标题文本</a:t>
            </a:r>
            <a:endParaRPr lang="zh-CN" altLang="en-US" dirty="0">
              <a:solidFill>
                <a:schemeClr val="bg1"/>
              </a:solidFill>
              <a:latin typeface="字魂87号-乾坤手书" panose="00000500000000000000" pitchFamily="2" charset="-122"/>
              <a:ea typeface="字魂87号-乾坤手书" panose="00000500000000000000" pitchFamily="2" charset="-122"/>
            </a:endParaRPr>
          </a:p>
        </p:txBody>
      </p:sp>
      <p:pic>
        <p:nvPicPr>
          <p:cNvPr id="10" name="图片 9"/>
          <p:cNvPicPr>
            <a:picLocks noChangeAspect="1"/>
          </p:cNvPicPr>
          <p:nvPr/>
        </p:nvPicPr>
        <p:blipFill rotWithShape="1">
          <a:blip r:embed="rId7">
            <a:extLst>
              <a:ext uri="{28A0092B-C50C-407E-A947-70E740481C1C}">
                <a14:useLocalDpi xmlns:a14="http://schemas.microsoft.com/office/drawing/2010/main" val="0"/>
              </a:ext>
            </a:extLst>
          </a:blip>
          <a:srcRect t="30157" r="54524" b="26963"/>
          <a:stretch>
            <a:fillRect/>
          </a:stretch>
        </p:blipFill>
        <p:spPr>
          <a:xfrm>
            <a:off x="4731931" y="-193054"/>
            <a:ext cx="2219210" cy="2092519"/>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t="30157" r="54524" b="26963"/>
          <a:stretch>
            <a:fillRect/>
          </a:stretch>
        </p:blipFill>
        <p:spPr>
          <a:xfrm flipV="1">
            <a:off x="4731931" y="5055686"/>
            <a:ext cx="2219210" cy="2092519"/>
          </a:xfrm>
          <a:prstGeom prst="rect">
            <a:avLst/>
          </a:prstGeom>
        </p:spPr>
      </p:pic>
      <p:sp>
        <p:nvSpPr>
          <p:cNvPr id="3" name="文本框 2"/>
          <p:cNvSpPr txBox="1"/>
          <p:nvPr/>
        </p:nvSpPr>
        <p:spPr>
          <a:xfrm>
            <a:off x="1220470" y="1899285"/>
            <a:ext cx="2478405" cy="1938020"/>
          </a:xfrm>
          <a:prstGeom prst="rect">
            <a:avLst/>
          </a:prstGeom>
          <a:noFill/>
        </p:spPr>
        <p:txBody>
          <a:bodyPr wrap="none" rtlCol="0">
            <a:spAutoFit/>
          </a:bodyPr>
          <a:lstStyle/>
          <a:p>
            <a:r>
              <a:rPr lang="en-US" altLang="zh-CN" sz="6000" b="1">
                <a:solidFill>
                  <a:srgbClr val="FF0000"/>
                </a:solidFill>
                <a:latin typeface="仿宋" panose="02010609060101010101" charset="-122"/>
                <a:ea typeface="仿宋" panose="02010609060101010101" charset="-122"/>
                <a:cs typeface="仿宋" panose="02010609060101010101" charset="-122"/>
              </a:rPr>
              <a:t>3</a:t>
            </a:r>
            <a:r>
              <a:rPr lang="zh-CN" altLang="en-US" sz="6000" b="1">
                <a:solidFill>
                  <a:srgbClr val="FF0000"/>
                </a:solidFill>
                <a:latin typeface="仿宋" panose="02010609060101010101" charset="-122"/>
                <a:ea typeface="仿宋" panose="02010609060101010101" charset="-122"/>
                <a:cs typeface="仿宋" panose="02010609060101010101" charset="-122"/>
              </a:rPr>
              <a:t>个么</a:t>
            </a:r>
          </a:p>
          <a:p>
            <a:r>
              <a:rPr lang="zh-CN" altLang="en-US" sz="6000" b="1">
                <a:solidFill>
                  <a:srgbClr val="FF0000"/>
                </a:solidFill>
                <a:latin typeface="仿宋" panose="02010609060101010101" charset="-122"/>
                <a:ea typeface="仿宋" panose="02010609060101010101" charset="-122"/>
                <a:cs typeface="仿宋" panose="02010609060101010101" charset="-122"/>
              </a:rPr>
              <a:t>灵活用</a:t>
            </a:r>
          </a:p>
        </p:txBody>
      </p:sp>
      <p:sp>
        <p:nvSpPr>
          <p:cNvPr id="4" name="文本框 3"/>
          <p:cNvSpPr txBox="1"/>
          <p:nvPr/>
        </p:nvSpPr>
        <p:spPr>
          <a:xfrm>
            <a:off x="7953375" y="1899285"/>
            <a:ext cx="4028440" cy="4523105"/>
          </a:xfrm>
          <a:prstGeom prst="rect">
            <a:avLst/>
          </a:prstGeom>
          <a:noFill/>
        </p:spPr>
        <p:txBody>
          <a:bodyPr wrap="square" rtlCol="0" anchor="t">
            <a:spAutoFit/>
          </a:bodyPr>
          <a:lstStyle/>
          <a:p>
            <a:pPr algn="l"/>
            <a:r>
              <a:rPr lang="zh-CN" altLang="en-US" sz="3600" b="1">
                <a:sym typeface="+mn-ea"/>
              </a:rPr>
              <a:t>1、分论点一般</a:t>
            </a:r>
            <a:r>
              <a:rPr lang="zh-CN" altLang="en-US" sz="3600" b="1">
                <a:solidFill>
                  <a:srgbClr val="FF0000"/>
                </a:solidFill>
                <a:latin typeface="方正管峻楷书_GBK" panose="02010600010101010101" charset="-122"/>
                <a:ea typeface="方正管峻楷书_GBK" panose="02010600010101010101" charset="-122"/>
                <a:sym typeface="+mn-ea"/>
              </a:rPr>
              <a:t>独立成段</a:t>
            </a:r>
            <a:r>
              <a:rPr lang="zh-CN" altLang="en-US" sz="3600" b="1">
                <a:sym typeface="+mn-ea"/>
              </a:rPr>
              <a:t>。 </a:t>
            </a:r>
            <a:endParaRPr lang="zh-CN" altLang="en-US" sz="3600" b="1"/>
          </a:p>
          <a:p>
            <a:pPr algn="l"/>
            <a:r>
              <a:rPr lang="zh-CN" altLang="en-US" sz="3600" b="1">
                <a:sym typeface="+mn-ea"/>
              </a:rPr>
              <a:t>    2、语言要精练，</a:t>
            </a:r>
            <a:r>
              <a:rPr lang="zh-CN" altLang="en-US" sz="3600" b="1">
                <a:solidFill>
                  <a:srgbClr val="FF0000"/>
                </a:solidFill>
                <a:latin typeface="启功行楷" panose="02010600010101010101" charset="-122"/>
                <a:ea typeface="启功行楷" panose="02010600010101010101" charset="-122"/>
                <a:sym typeface="+mn-ea"/>
              </a:rPr>
              <a:t>结构要一致</a:t>
            </a:r>
            <a:r>
              <a:rPr lang="zh-CN" altLang="en-US" sz="3600" b="1">
                <a:solidFill>
                  <a:srgbClr val="FF0000"/>
                </a:solidFill>
                <a:sym typeface="+mn-ea"/>
              </a:rPr>
              <a:t>，</a:t>
            </a:r>
            <a:r>
              <a:rPr lang="zh-CN" altLang="en-US" sz="3600" b="1">
                <a:sym typeface="+mn-ea"/>
              </a:rPr>
              <a:t>一般</a:t>
            </a:r>
            <a:r>
              <a:rPr lang="zh-CN" altLang="en-US" sz="3600" b="1">
                <a:solidFill>
                  <a:srgbClr val="FF0000"/>
                </a:solidFill>
                <a:latin typeface="方正北魏楷书_GBK" panose="02000000000000000000" charset="-122"/>
                <a:ea typeface="方正北魏楷书_GBK" panose="02000000000000000000" charset="-122"/>
                <a:cs typeface="方正北魏楷书_GBK" panose="02000000000000000000" charset="-122"/>
                <a:sym typeface="+mn-ea"/>
              </a:rPr>
              <a:t>15字</a:t>
            </a:r>
            <a:r>
              <a:rPr lang="zh-CN" altLang="en-US" sz="3600" b="1">
                <a:sym typeface="+mn-ea"/>
              </a:rPr>
              <a:t>。</a:t>
            </a:r>
            <a:endParaRPr lang="zh-CN" altLang="en-US" sz="3600" b="1"/>
          </a:p>
          <a:p>
            <a:pPr algn="l"/>
            <a:r>
              <a:rPr lang="zh-CN" altLang="en-US" sz="3600" b="1">
                <a:sym typeface="+mn-ea"/>
              </a:rPr>
              <a:t>    </a:t>
            </a:r>
            <a:r>
              <a:rPr lang="en-US" altLang="zh-CN" sz="3600" b="1">
                <a:sym typeface="+mn-ea"/>
              </a:rPr>
              <a:t>3</a:t>
            </a:r>
            <a:r>
              <a:rPr lang="zh-CN" altLang="en-US" sz="3600" b="1">
                <a:sym typeface="+mn-ea"/>
              </a:rPr>
              <a:t>、分论点之间</a:t>
            </a:r>
            <a:r>
              <a:rPr lang="zh-CN" altLang="en-US" sz="3600">
                <a:latin typeface="方正大魏体简体" panose="02000000000000000000" charset="-122"/>
                <a:ea typeface="方正大魏体简体" panose="02000000000000000000" charset="-122"/>
                <a:sym typeface="+mn-ea"/>
              </a:rPr>
              <a:t>不能意义重复或概念交叉</a:t>
            </a:r>
            <a:r>
              <a:rPr lang="zh-CN" altLang="en-US" sz="3600" b="1">
                <a:sym typeface="+mn-ea"/>
              </a:rPr>
              <a:t> 。</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3"/>
          <p:cNvSpPr txBox="1"/>
          <p:nvPr/>
        </p:nvSpPr>
        <p:spPr>
          <a:xfrm>
            <a:off x="2180590" y="1230630"/>
            <a:ext cx="8101330" cy="5461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8800" u="sng" dirty="0">
                <a:solidFill>
                  <a:srgbClr val="FF0000"/>
                </a:solidFill>
                <a:latin typeface="微软雅黑" panose="020B0503020204020204" pitchFamily="34" charset="-122"/>
                <a:ea typeface="微软雅黑" panose="020B0503020204020204" pitchFamily="34" charset="-122"/>
              </a:rPr>
              <a:t>堂上训练</a:t>
            </a:r>
          </a:p>
          <a:p>
            <a:pPr marL="0" indent="0">
              <a:buFont typeface="Arial" panose="020B0604020202020204" pitchFamily="34" charset="0"/>
              <a:buNone/>
            </a:pPr>
            <a:r>
              <a:rPr lang="en-US" altLang="zh-CN" sz="8800" u="sng" dirty="0">
                <a:solidFill>
                  <a:srgbClr val="FF0000"/>
                </a:solidFill>
                <a:latin typeface="微软雅黑" panose="020B0503020204020204" pitchFamily="34" charset="-122"/>
                <a:ea typeface="微软雅黑" panose="020B0503020204020204" pitchFamily="34" charset="-122"/>
              </a:rPr>
              <a:t>2019</a:t>
            </a:r>
            <a:r>
              <a:rPr lang="zh-CN" altLang="en-US" sz="8800" u="sng" dirty="0">
                <a:solidFill>
                  <a:srgbClr val="FF0000"/>
                </a:solidFill>
                <a:latin typeface="微软雅黑" panose="020B0503020204020204" pitchFamily="34" charset="-122"/>
                <a:ea typeface="微软雅黑" panose="020B0503020204020204" pitchFamily="34" charset="-122"/>
              </a:rPr>
              <a:t>年全国</a:t>
            </a:r>
            <a:r>
              <a:rPr lang="en-US" altLang="zh-CN" sz="8800" u="sng" dirty="0">
                <a:solidFill>
                  <a:srgbClr val="FF0000"/>
                </a:solidFill>
                <a:latin typeface="微软雅黑" panose="020B0503020204020204" pitchFamily="34" charset="-122"/>
                <a:ea typeface="微软雅黑" panose="020B0503020204020204" pitchFamily="34" charset="-122"/>
              </a:rPr>
              <a:t>1</a:t>
            </a:r>
            <a:r>
              <a:rPr lang="zh-CN" altLang="en-US" sz="8800" u="sng" dirty="0">
                <a:solidFill>
                  <a:srgbClr val="FF0000"/>
                </a:solidFill>
                <a:latin typeface="微软雅黑" panose="020B0503020204020204" pitchFamily="34" charset="-122"/>
                <a:ea typeface="微软雅黑" panose="020B0503020204020204" pitchFamily="34" charset="-122"/>
              </a:rPr>
              <a:t>卷</a:t>
            </a: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t="30157" r="54524" b="26963"/>
          <a:stretch>
            <a:fillRect/>
          </a:stretch>
        </p:blipFill>
        <p:spPr>
          <a:xfrm>
            <a:off x="848234" y="934999"/>
            <a:ext cx="1206699" cy="1137811"/>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0904" t="39852" r="41861" b="27604"/>
          <a:stretch>
            <a:fillRect/>
          </a:stretch>
        </p:blipFill>
        <p:spPr>
          <a:xfrm>
            <a:off x="10281920" y="3246063"/>
            <a:ext cx="1696720" cy="36119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9390" y="0"/>
            <a:ext cx="11831955" cy="7047230"/>
          </a:xfrm>
          <a:prstGeom prst="rect">
            <a:avLst/>
          </a:prstGeom>
          <a:noFill/>
          <a:ln w="9525">
            <a:noFill/>
          </a:ln>
        </p:spPr>
        <p:txBody>
          <a:bodyPr wrap="square">
            <a:spAutoFit/>
          </a:bodyPr>
          <a:lstStyle/>
          <a:p>
            <a:pPr indent="0"/>
            <a:r>
              <a:rPr lang="zh-CN" sz="3600" b="1">
                <a:solidFill>
                  <a:srgbClr val="000000"/>
                </a:solidFill>
                <a:latin typeface="汉仪全唐诗简" panose="00020600040101010101" charset="-122"/>
                <a:ea typeface="汉仪全唐诗简" panose="00020600040101010101" charset="-122"/>
                <a:cs typeface="汉仪全唐诗简" panose="00020600040101010101" charset="-122"/>
              </a:rPr>
              <a:t>四、写作（60分） </a:t>
            </a:r>
            <a:endParaRPr lang="en-US" sz="3200" b="0">
              <a:solidFill>
                <a:srgbClr val="000000"/>
              </a:solidFill>
              <a:latin typeface="汉仪全唐诗简" panose="00020600040101010101" charset="-122"/>
              <a:ea typeface="汉仪全唐诗简" panose="00020600040101010101" charset="-122"/>
              <a:cs typeface="汉仪全唐诗简" panose="00020600040101010101" charset="-122"/>
            </a:endParaRPr>
          </a:p>
          <a:p>
            <a:pPr indent="0"/>
            <a:r>
              <a:rPr lang="en-US" sz="3200" b="0">
                <a:solidFill>
                  <a:srgbClr val="000000"/>
                </a:solidFill>
                <a:latin typeface="汉仪全唐诗简" panose="00020600040101010101" charset="-122"/>
                <a:ea typeface="汉仪全唐诗简" panose="00020600040101010101" charset="-122"/>
                <a:cs typeface="汉仪全唐诗简" panose="00020600040101010101" charset="-122"/>
              </a:rPr>
              <a:t>22.</a:t>
            </a:r>
            <a:r>
              <a:rPr lang="zh-CN" sz="3200" b="0">
                <a:solidFill>
                  <a:srgbClr val="000000"/>
                </a:solidFill>
                <a:latin typeface="汉仪全唐诗简" panose="00020600040101010101" charset="-122"/>
                <a:ea typeface="汉仪全唐诗简" panose="00020600040101010101" charset="-122"/>
                <a:cs typeface="汉仪全唐诗简" panose="00020600040101010101" charset="-122"/>
              </a:rPr>
              <a:t>阅读下面的材料，根据要求写作。</a:t>
            </a:r>
            <a:r>
              <a:rPr lang="en-US" sz="3200" b="0">
                <a:solidFill>
                  <a:srgbClr val="000000"/>
                </a:solidFill>
                <a:latin typeface="汉仪全唐诗简" panose="00020600040101010101" charset="-122"/>
                <a:ea typeface="汉仪全唐诗简" panose="00020600040101010101" charset="-122"/>
                <a:cs typeface="汉仪全唐诗简" panose="00020600040101010101" charset="-122"/>
              </a:rPr>
              <a:t> </a:t>
            </a:r>
            <a:endParaRPr lang="zh-CN" sz="3200" b="0">
              <a:solidFill>
                <a:srgbClr val="000000"/>
              </a:solidFill>
              <a:latin typeface="汉仪全唐诗简" panose="00020600040101010101" charset="-122"/>
              <a:ea typeface="汉仪全唐诗简" panose="00020600040101010101" charset="-122"/>
              <a:cs typeface="汉仪全唐诗简" panose="00020600040101010101" charset="-122"/>
            </a:endParaRPr>
          </a:p>
          <a:p>
            <a:pPr indent="0"/>
            <a:r>
              <a:rPr lang="zh-CN" sz="3200" b="0">
                <a:solidFill>
                  <a:srgbClr val="000000"/>
                </a:solidFill>
                <a:latin typeface="汉仪全唐诗简" panose="00020600040101010101" charset="-122"/>
                <a:ea typeface="汉仪全唐诗简" panose="00020600040101010101" charset="-122"/>
                <a:cs typeface="汉仪全唐诗简" panose="00020600040101010101" charset="-122"/>
              </a:rPr>
              <a:t>“民生在勤，勤则不匮”，劳动是财富的源泉，也是幸福的源泉。“夙兴夜寐，洒扫庭内”，热爱劳动是中华民族的优秀传统，绵延至今。可是现实生活中，也有一些同学不理解劳动，不愿意劳动。有的说：“我们学习这么忙，劳动太占时间了！”有的说：“科技进步这么快，劳动的事，以后可以交给人工智能啊！”也有的说：“劳动这么苦，这么累，干吗非得自己干？花点钱让别人去做好了！”此外，我们身边也还有着一些不尊重劳动的现象。</a:t>
            </a:r>
          </a:p>
          <a:p>
            <a:pPr indent="0"/>
            <a:r>
              <a:rPr lang="zh-CN" sz="3200" b="0">
                <a:solidFill>
                  <a:srgbClr val="000000"/>
                </a:solidFill>
                <a:latin typeface="汉仪全唐诗简" panose="00020600040101010101" charset="-122"/>
                <a:ea typeface="汉仪全唐诗简" panose="00020600040101010101" charset="-122"/>
                <a:cs typeface="汉仪全唐诗简" panose="00020600040101010101" charset="-122"/>
              </a:rPr>
              <a:t>这引起了人们的深思。</a:t>
            </a:r>
          </a:p>
          <a:p>
            <a:pPr indent="0"/>
            <a:r>
              <a:rPr lang="zh-CN" sz="3200" b="0">
                <a:solidFill>
                  <a:srgbClr val="000000"/>
                </a:solidFill>
                <a:latin typeface="汉仪全唐诗简" panose="00020600040101010101" charset="-122"/>
                <a:ea typeface="汉仪全唐诗简" panose="00020600040101010101" charset="-122"/>
                <a:cs typeface="汉仪全唐诗简" panose="00020600040101010101" charset="-122"/>
              </a:rPr>
              <a:t>请结合材料内容，面向本校（统称“复兴中学”）同学写一篇演讲稿，倡议大家“热爱劳动，从我做起”，体现你的认识与思考，并提出希望与建议。要求：自拟标题，自选角度，确定立意；不要套作，不得抄袭；不得泄露个人信息；不少于800字。</a:t>
            </a:r>
            <a:endParaRPr lang="zh-CN" altLang="en-US" sz="3200" b="0">
              <a:solidFill>
                <a:srgbClr val="000000"/>
              </a:solidFill>
              <a:latin typeface="汉仪全唐诗简" panose="00020600040101010101" charset="-122"/>
              <a:ea typeface="汉仪全唐诗简" panose="00020600040101010101" charset="-122"/>
              <a:cs typeface="汉仪全唐诗简" panose="0002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25E7892-387A-4E07-B8F4-259556BB79A4}"/>
              </a:ext>
            </a:extLst>
          </p:cNvPr>
          <p:cNvSpPr/>
          <p:nvPr/>
        </p:nvSpPr>
        <p:spPr>
          <a:xfrm>
            <a:off x="4618676" y="2967335"/>
            <a:ext cx="2954655" cy="923330"/>
          </a:xfrm>
          <a:prstGeom prst="rect">
            <a:avLst/>
          </a:prstGeom>
          <a:noFill/>
        </p:spPr>
        <p:txBody>
          <a:bodyPr wrap="none" lIns="91440" tIns="45720" rIns="91440" bIns="45720">
            <a:spAutoFit/>
          </a:bodyPr>
          <a:lstStyle/>
          <a:p>
            <a:pPr algn="ctr"/>
            <a:r>
              <a:rPr lang="zh-CN" altLang="en-US" sz="5400" b="0" cap="none" spc="0" dirty="0">
                <a:ln w="0"/>
                <a:solidFill>
                  <a:schemeClr val="tx1"/>
                </a:solidFill>
                <a:effectLst>
                  <a:outerShdw blurRad="38100" dist="19050" dir="2700000" algn="tl" rotWithShape="0">
                    <a:schemeClr val="dk1">
                      <a:alpha val="40000"/>
                    </a:schemeClr>
                  </a:outerShdw>
                </a:effectLst>
              </a:rPr>
              <a:t>敬请斧正</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500" y="876300"/>
            <a:ext cx="4762500" cy="4762500"/>
          </a:xfrm>
          <a:prstGeom prst="rect">
            <a:avLst/>
          </a:prstGeom>
        </p:spPr>
      </p:pic>
      <p:sp>
        <p:nvSpPr>
          <p:cNvPr id="100" name="文本框 99"/>
          <p:cNvSpPr txBox="1"/>
          <p:nvPr/>
        </p:nvSpPr>
        <p:spPr>
          <a:xfrm>
            <a:off x="362585" y="1141095"/>
            <a:ext cx="8745220" cy="5139055"/>
          </a:xfrm>
          <a:prstGeom prst="rect">
            <a:avLst/>
          </a:prstGeom>
          <a:noFill/>
          <a:ln w="9525">
            <a:noFill/>
          </a:ln>
        </p:spPr>
        <p:txBody>
          <a:bodyPr wrap="square">
            <a:spAutoFit/>
          </a:bodyPr>
          <a:lstStyle/>
          <a:p>
            <a:pPr indent="0" algn="ctr"/>
            <a:r>
              <a:rPr lang="zh-CN" altLang="en-US" sz="9600" b="1">
                <a:solidFill>
                  <a:srgbClr val="FF0000"/>
                </a:solidFill>
                <a:uFill>
                  <a:solidFill>
                    <a:srgbClr val="000000"/>
                  </a:solidFill>
                </a:uFill>
                <a:latin typeface="汉仪全唐诗简" panose="00020600040101010101" charset="-122"/>
                <a:ea typeface="汉仪全唐诗简" panose="00020600040101010101" charset="-122"/>
                <a:cs typeface="启功行楷" panose="02010600010101010101" charset="-122"/>
              </a:rPr>
              <a:t>思想不滑坡</a:t>
            </a:r>
            <a:endParaRPr lang="en-US"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endParaRPr>
          </a:p>
          <a:p>
            <a:pPr indent="0"/>
            <a:r>
              <a:rPr lang="en-US"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1</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a:t>
            </a:r>
            <a:r>
              <a:rPr lang="en-US" sz="7200" b="0">
                <a:solidFill>
                  <a:srgbClr val="FF0000"/>
                </a:solidFill>
                <a:uFill>
                  <a:solidFill>
                    <a:srgbClr val="000000"/>
                  </a:solidFill>
                </a:uFill>
                <a:latin typeface="启功行楷" panose="02010600010101010101" charset="-122"/>
                <a:ea typeface="启功行楷" panose="02010600010101010101" charset="-122"/>
                <a:cs typeface="启功行楷" panose="02010600010101010101" charset="-122"/>
              </a:rPr>
              <a:t>3</a:t>
            </a:r>
            <a:r>
              <a:rPr lang="zh-CN" sz="7200" b="0">
                <a:solidFill>
                  <a:srgbClr val="FF0000"/>
                </a:solidFill>
                <a:uFill>
                  <a:solidFill>
                    <a:srgbClr val="000000"/>
                  </a:solidFill>
                </a:uFill>
                <a:latin typeface="启功行楷" panose="02010600010101010101" charset="-122"/>
                <a:ea typeface="启功行楷" panose="02010600010101010101" charset="-122"/>
                <a:cs typeface="启功行楷" panose="02010600010101010101" charset="-122"/>
              </a:rPr>
              <a:t>个</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分论点最好。中国人喜欢</a:t>
            </a:r>
            <a:r>
              <a:rPr lang="en-US"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3</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这个数字。主体段</a:t>
            </a:r>
            <a:r>
              <a:rPr lang="en-US"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3</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段最好。更显层次性，逻辑性。</a:t>
            </a:r>
          </a:p>
          <a:p>
            <a:pPr indent="0"/>
            <a:r>
              <a:rPr lang="en-US" alt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2</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、评卷老师</a:t>
            </a:r>
            <a:r>
              <a:rPr lang="zh-CN" sz="7200" b="0">
                <a:solidFill>
                  <a:srgbClr val="FF0000"/>
                </a:solidFill>
                <a:uFill>
                  <a:solidFill>
                    <a:srgbClr val="000000"/>
                  </a:solidFill>
                </a:uFill>
                <a:latin typeface="启功行楷" panose="02010600010101010101" charset="-122"/>
                <a:ea typeface="启功行楷" panose="02010600010101010101" charset="-122"/>
                <a:cs typeface="启功行楷" panose="02010600010101010101" charset="-122"/>
              </a:rPr>
              <a:t>喜欢</a:t>
            </a:r>
            <a:r>
              <a:rPr lang="zh-CN"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rPr>
              <a:t>，容易得高分。</a:t>
            </a:r>
            <a:endParaRPr lang="zh-CN" altLang="en-US" sz="4400" b="0">
              <a:solidFill>
                <a:srgbClr val="000000"/>
              </a:solidFill>
              <a:uFill>
                <a:solidFill>
                  <a:srgbClr val="000000"/>
                </a:solidFill>
              </a:uFill>
              <a:latin typeface="启功行楷" panose="02010600010101010101" charset="-122"/>
              <a:ea typeface="启功行楷" panose="02010600010101010101" charset="-122"/>
              <a:cs typeface="启功行楷" panose="0201060001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5" y="976630"/>
            <a:ext cx="12065635" cy="4246245"/>
          </a:xfrm>
          <a:prstGeom prst="rect">
            <a:avLst/>
          </a:prstGeom>
          <a:noFill/>
        </p:spPr>
        <p:txBody>
          <a:bodyPr wrap="square" rtlCol="0" anchor="t">
            <a:spAutoFit/>
          </a:bodyPr>
          <a:lstStyle/>
          <a:p>
            <a:pPr algn="ctr"/>
            <a:r>
              <a:rPr lang="zh-CN" altLang="en-US" sz="9600" b="1" u="sng">
                <a:solidFill>
                  <a:srgbClr val="FF0000"/>
                </a:solidFill>
                <a:latin typeface="云梦深深深几许" panose="02000503000000000000" charset="-122"/>
                <a:ea typeface="云梦深深深几许" panose="02000503000000000000" charset="-122"/>
              </a:rPr>
              <a:t>分论点的总要求</a:t>
            </a:r>
            <a:endParaRPr lang="zh-CN" altLang="en-US" sz="6000" b="1">
              <a:solidFill>
                <a:srgbClr val="FF0000"/>
              </a:solidFill>
            </a:endParaRPr>
          </a:p>
          <a:p>
            <a:pPr algn="l"/>
            <a:r>
              <a:rPr lang="zh-CN" altLang="en-US" sz="3200" b="1"/>
              <a:t>    </a:t>
            </a:r>
            <a:r>
              <a:rPr lang="zh-CN" altLang="en-US" sz="3600" b="1"/>
              <a:t>1、分论点一般</a:t>
            </a:r>
            <a:r>
              <a:rPr lang="zh-CN" altLang="en-US" sz="6000" b="1">
                <a:solidFill>
                  <a:srgbClr val="FF0000"/>
                </a:solidFill>
                <a:latin typeface="方正管峻楷书_GBK" panose="02010600010101010101" charset="-122"/>
                <a:ea typeface="方正管峻楷书_GBK" panose="02010600010101010101" charset="-122"/>
              </a:rPr>
              <a:t>独立成段</a:t>
            </a:r>
            <a:r>
              <a:rPr lang="zh-CN" altLang="en-US" sz="3600" b="1"/>
              <a:t>。 </a:t>
            </a:r>
          </a:p>
          <a:p>
            <a:pPr algn="l"/>
            <a:r>
              <a:rPr lang="zh-CN" altLang="en-US" sz="3600" b="1"/>
              <a:t>    2、语言要精练，</a:t>
            </a:r>
            <a:r>
              <a:rPr lang="zh-CN" altLang="en-US" sz="6000" b="1">
                <a:solidFill>
                  <a:srgbClr val="FF0000"/>
                </a:solidFill>
                <a:latin typeface="启功行楷" panose="02010600010101010101" charset="-122"/>
                <a:ea typeface="启功行楷" panose="02010600010101010101" charset="-122"/>
                <a:sym typeface="+mn-ea"/>
              </a:rPr>
              <a:t>结构要一致</a:t>
            </a:r>
            <a:r>
              <a:rPr lang="zh-CN" altLang="en-US" sz="3600" b="1">
                <a:solidFill>
                  <a:srgbClr val="FF0000"/>
                </a:solidFill>
                <a:sym typeface="+mn-ea"/>
              </a:rPr>
              <a:t>，</a:t>
            </a:r>
            <a:r>
              <a:rPr lang="zh-CN" altLang="en-US" sz="3600" b="1"/>
              <a:t>一般</a:t>
            </a:r>
            <a:r>
              <a:rPr lang="zh-CN" altLang="en-US" sz="6000" b="1">
                <a:solidFill>
                  <a:srgbClr val="FF0000"/>
                </a:solidFill>
                <a:latin typeface="方正北魏楷书_GBK" panose="02000000000000000000" charset="-122"/>
                <a:ea typeface="方正北魏楷书_GBK" panose="02000000000000000000" charset="-122"/>
                <a:cs typeface="方正北魏楷书_GBK" panose="02000000000000000000" charset="-122"/>
              </a:rPr>
              <a:t>15字</a:t>
            </a:r>
            <a:r>
              <a:rPr lang="zh-CN" altLang="en-US" sz="3600" b="1"/>
              <a:t>。</a:t>
            </a:r>
          </a:p>
          <a:p>
            <a:pPr algn="l"/>
            <a:r>
              <a:rPr lang="zh-CN" altLang="en-US" sz="3600" b="1"/>
              <a:t>    </a:t>
            </a:r>
            <a:r>
              <a:rPr lang="en-US" altLang="zh-CN" sz="3600" b="1"/>
              <a:t>3</a:t>
            </a:r>
            <a:r>
              <a:rPr lang="zh-CN" altLang="en-US" sz="3600" b="1"/>
              <a:t>、分论点之间</a:t>
            </a:r>
            <a:r>
              <a:rPr lang="zh-CN" altLang="en-US" sz="5400">
                <a:latin typeface="方正大魏体简体" panose="02000000000000000000" charset="-122"/>
                <a:ea typeface="方正大魏体简体" panose="02000000000000000000" charset="-122"/>
              </a:rPr>
              <a:t>不能意义重复或概念交叉</a:t>
            </a:r>
            <a:r>
              <a:rPr lang="zh-CN" altLang="en-US" sz="3600" b="1"/>
              <a:t> 。</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65225" y="1183005"/>
            <a:ext cx="9972040" cy="4707890"/>
          </a:xfrm>
          <a:prstGeom prst="rect">
            <a:avLst/>
          </a:prstGeom>
          <a:noFill/>
          <a:ln w="9525">
            <a:noFill/>
          </a:ln>
        </p:spPr>
        <p:txBody>
          <a:bodyPr wrap="square">
            <a:spAutoFit/>
          </a:bodyPr>
          <a:lstStyle/>
          <a:p>
            <a:pPr indent="0"/>
            <a:r>
              <a:rPr lang="en-US" sz="3200" b="1">
                <a:latin typeface="汉仪全唐诗简" panose="00020600040101010101" charset="-122"/>
                <a:ea typeface="汉仪全唐诗简" panose="00020600040101010101" charset="-122"/>
                <a:cs typeface="汉仪全唐诗简" panose="00020600040101010101" charset="-122"/>
              </a:rPr>
              <a:t>    </a:t>
            </a:r>
            <a:r>
              <a:rPr lang="zh-CN" sz="3200" b="1">
                <a:solidFill>
                  <a:srgbClr val="FF0000"/>
                </a:solidFill>
                <a:latin typeface="汉仪全唐诗简" panose="00020600040101010101" charset="-122"/>
                <a:ea typeface="汉仪全唐诗简" panose="00020600040101010101" charset="-122"/>
                <a:cs typeface="汉仪全唐诗简" panose="00020600040101010101" charset="-122"/>
              </a:rPr>
              <a:t>高考阅卷老师提示：</a:t>
            </a:r>
            <a:r>
              <a:rPr lang="zh-CN" sz="4400" b="1" u="sng">
                <a:solidFill>
                  <a:srgbClr val="FF0000"/>
                </a:solidFill>
                <a:latin typeface="汉仪全唐诗简" panose="00020600040101010101" charset="-122"/>
                <a:ea typeface="汉仪全唐诗简" panose="00020600040101010101" charset="-122"/>
                <a:cs typeface="汉仪全唐诗简" panose="00020600040101010101" charset="-122"/>
              </a:rPr>
              <a:t>结构要清晰</a:t>
            </a:r>
            <a:endParaRPr lang="en-US" sz="4400" b="1" u="sng">
              <a:latin typeface="汉仪全唐诗简" panose="00020600040101010101" charset="-122"/>
              <a:ea typeface="汉仪全唐诗简" panose="00020600040101010101" charset="-122"/>
              <a:cs typeface="汉仪全唐诗简" panose="00020600040101010101" charset="-122"/>
            </a:endParaRPr>
          </a:p>
          <a:p>
            <a:pPr indent="0"/>
            <a:r>
              <a:rPr lang="en-US" sz="3200" b="1">
                <a:latin typeface="汉仪全唐诗简" panose="00020600040101010101" charset="-122"/>
                <a:ea typeface="汉仪全唐诗简" panose="00020600040101010101" charset="-122"/>
                <a:cs typeface="汉仪全唐诗简" panose="00020600040101010101" charset="-122"/>
              </a:rPr>
              <a:t>    </a:t>
            </a:r>
            <a:r>
              <a:rPr lang="zh-CN" sz="3200" b="1">
                <a:latin typeface="汉仪全唐诗简" panose="00020600040101010101" charset="-122"/>
                <a:ea typeface="汉仪全唐诗简" panose="00020600040101010101" charset="-122"/>
                <a:cs typeface="汉仪全唐诗简" panose="00020600040101010101" charset="-122"/>
              </a:rPr>
              <a:t>好的结构，既能展示考生清晰的思路，又能提高老师阅卷的速度。</a:t>
            </a:r>
            <a:endParaRPr lang="en-US" sz="3200" b="1">
              <a:latin typeface="汉仪全唐诗简" panose="00020600040101010101" charset="-122"/>
              <a:ea typeface="汉仪全唐诗简" panose="00020600040101010101" charset="-122"/>
              <a:cs typeface="汉仪全唐诗简" panose="00020600040101010101" charset="-122"/>
            </a:endParaRPr>
          </a:p>
          <a:p>
            <a:pPr indent="0"/>
            <a:r>
              <a:rPr lang="en-US" sz="3200" b="1">
                <a:latin typeface="汉仪全唐诗简" panose="00020600040101010101" charset="-122"/>
                <a:ea typeface="汉仪全唐诗简" panose="00020600040101010101" charset="-122"/>
                <a:cs typeface="汉仪全唐诗简" panose="00020600040101010101" charset="-122"/>
              </a:rPr>
              <a:t>    </a:t>
            </a:r>
            <a:r>
              <a:rPr lang="zh-CN" sz="3200" b="1">
                <a:latin typeface="汉仪全唐诗简" panose="00020600040101010101" charset="-122"/>
                <a:ea typeface="汉仪全唐诗简" panose="00020600040101010101" charset="-122"/>
                <a:cs typeface="汉仪全唐诗简" panose="00020600040101010101" charset="-122"/>
              </a:rPr>
              <a:t>结构要板块清晰，一目了然，不能信马由缰、杂乱无章。</a:t>
            </a:r>
            <a:endParaRPr lang="en-US" sz="3200" b="1">
              <a:latin typeface="汉仪全唐诗简" panose="00020600040101010101" charset="-122"/>
              <a:ea typeface="汉仪全唐诗简" panose="00020600040101010101" charset="-122"/>
              <a:cs typeface="汉仪全唐诗简" panose="00020600040101010101" charset="-122"/>
            </a:endParaRPr>
          </a:p>
          <a:p>
            <a:pPr indent="0"/>
            <a:r>
              <a:rPr lang="en-US" sz="3200" b="1">
                <a:latin typeface="汉仪全唐诗简" panose="00020600040101010101" charset="-122"/>
                <a:ea typeface="汉仪全唐诗简" panose="00020600040101010101" charset="-122"/>
                <a:cs typeface="汉仪全唐诗简" panose="00020600040101010101" charset="-122"/>
              </a:rPr>
              <a:t>    </a:t>
            </a:r>
            <a:r>
              <a:rPr lang="zh-CN" sz="3200" b="1">
                <a:latin typeface="汉仪全唐诗简" panose="00020600040101010101" charset="-122"/>
                <a:ea typeface="汉仪全唐诗简" panose="00020600040101010101" charset="-122"/>
                <a:cs typeface="汉仪全唐诗简" panose="00020600040101010101" charset="-122"/>
              </a:rPr>
              <a:t>阅卷老师在</a:t>
            </a:r>
            <a:r>
              <a:rPr lang="zh-CN" sz="3200" b="1">
                <a:solidFill>
                  <a:srgbClr val="FF0000"/>
                </a:solidFill>
                <a:latin typeface="汉仪全唐诗简" panose="00020600040101010101" charset="-122"/>
                <a:ea typeface="汉仪全唐诗简" panose="00020600040101010101" charset="-122"/>
                <a:cs typeface="汉仪全唐诗简" panose="00020600040101010101" charset="-122"/>
              </a:rPr>
              <a:t>高速阅读</a:t>
            </a:r>
            <a:r>
              <a:rPr lang="zh-CN" sz="3200" b="1">
                <a:latin typeface="汉仪全唐诗简" panose="00020600040101010101" charset="-122"/>
                <a:ea typeface="汉仪全唐诗简" panose="00020600040101010101" charset="-122"/>
                <a:cs typeface="汉仪全唐诗简" panose="00020600040101010101" charset="-122"/>
              </a:rPr>
              <a:t>的情况下，希望能在很</a:t>
            </a:r>
            <a:r>
              <a:rPr lang="zh-CN" sz="3200" b="1">
                <a:solidFill>
                  <a:srgbClr val="FF0000"/>
                </a:solidFill>
                <a:latin typeface="汉仪全唐诗简" panose="00020600040101010101" charset="-122"/>
                <a:ea typeface="汉仪全唐诗简" panose="00020600040101010101" charset="-122"/>
                <a:cs typeface="汉仪全唐诗简" panose="00020600040101010101" charset="-122"/>
              </a:rPr>
              <a:t>短的时间</a:t>
            </a:r>
            <a:r>
              <a:rPr lang="zh-CN" sz="3200" b="1">
                <a:latin typeface="汉仪全唐诗简" panose="00020600040101010101" charset="-122"/>
                <a:ea typeface="汉仪全唐诗简" panose="00020600040101010101" charset="-122"/>
                <a:cs typeface="汉仪全唐诗简" panose="00020600040101010101" charset="-122"/>
              </a:rPr>
              <a:t>内看清作者的思路，看清全文的布局安排，阅读一个段落，要能迅速看出这一段写什么，段和段之间是否界限分明。如果看不清段和段之间的联系，不可能打高分。</a:t>
            </a:r>
            <a:r>
              <a:rPr lang="en-US" sz="3200" b="1">
                <a:latin typeface="汉仪全唐诗简" panose="00020600040101010101" charset="-122"/>
                <a:ea typeface="汉仪全唐诗简" panose="00020600040101010101" charset="-122"/>
                <a:cs typeface="汉仪全唐诗简" panose="00020600040101010101" charset="-122"/>
              </a:rPr>
              <a:t> </a:t>
            </a:r>
            <a:endParaRPr lang="en-US" altLang="en-US" sz="3200" b="1">
              <a:latin typeface="汉仪全唐诗简" panose="00020600040101010101" charset="-122"/>
              <a:ea typeface="汉仪全唐诗简" panose="00020600040101010101" charset="-122"/>
              <a:cs typeface="汉仪全唐诗简" panose="0002060004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42134"/>
          <a:stretch>
            <a:fillRect/>
          </a:stretch>
        </p:blipFill>
        <p:spPr>
          <a:xfrm flipH="1">
            <a:off x="985692" y="2259583"/>
            <a:ext cx="2755867" cy="4762500"/>
          </a:xfrm>
          <a:prstGeom prst="rect">
            <a:avLst/>
          </a:prstGeom>
        </p:spPr>
      </p:pic>
      <p:sp>
        <p:nvSpPr>
          <p:cNvPr id="10" name="文本占位符 3"/>
          <p:cNvSpPr txBox="1"/>
          <p:nvPr/>
        </p:nvSpPr>
        <p:spPr>
          <a:xfrm>
            <a:off x="2193925" y="1526540"/>
            <a:ext cx="8430260" cy="5461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6600" b="1" u="sng" dirty="0">
                <a:solidFill>
                  <a:srgbClr val="FF0000"/>
                </a:solidFill>
                <a:latin typeface="方正清刻本悦宋简体" panose="02000000000000000000" pitchFamily="2" charset="-122"/>
                <a:ea typeface="方正清刻本悦宋简体" panose="02000000000000000000" pitchFamily="2" charset="-122"/>
              </a:rPr>
              <a:t>范文学习，领悟技术</a:t>
            </a:r>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t="30157" r="54524" b="26963"/>
          <a:stretch>
            <a:fillRect/>
          </a:stretch>
        </p:blipFill>
        <p:spPr>
          <a:xfrm>
            <a:off x="848234" y="934999"/>
            <a:ext cx="1206699" cy="1137811"/>
          </a:xfrm>
          <a:prstGeom prst="rect">
            <a:avLst/>
          </a:prstGeom>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r="42134"/>
          <a:stretch>
            <a:fillRect/>
          </a:stretch>
        </p:blipFill>
        <p:spPr>
          <a:xfrm flipV="1">
            <a:off x="9122442" y="71436"/>
            <a:ext cx="2477583" cy="4281588"/>
          </a:xfrm>
          <a:prstGeom prst="rect">
            <a:avLst/>
          </a:prstGeom>
        </p:spPr>
      </p:pic>
      <p:sp>
        <p:nvSpPr>
          <p:cNvPr id="2" name="文本框 1"/>
          <p:cNvSpPr txBox="1"/>
          <p:nvPr/>
        </p:nvSpPr>
        <p:spPr>
          <a:xfrm>
            <a:off x="1763395" y="3576320"/>
            <a:ext cx="9698990" cy="1198880"/>
          </a:xfrm>
          <a:prstGeom prst="rect">
            <a:avLst/>
          </a:prstGeom>
          <a:noFill/>
        </p:spPr>
        <p:txBody>
          <a:bodyPr wrap="none" rtlCol="0">
            <a:spAutoFit/>
          </a:bodyPr>
          <a:lstStyle/>
          <a:p>
            <a:pPr algn="l"/>
            <a:r>
              <a:rPr lang="zh-CN" altLang="en-US" sz="3600" b="1">
                <a:latin typeface="汉仪全唐诗简" panose="00020600040101010101" charset="-122"/>
                <a:ea typeface="汉仪全唐诗简" panose="00020600040101010101" charset="-122"/>
                <a:cs typeface="仿宋" panose="02010609060101010101" charset="-122"/>
              </a:rPr>
              <a:t>《中国力量中国精神中国效率的集中展现》</a:t>
            </a:r>
          </a:p>
          <a:p>
            <a:pPr algn="l"/>
            <a:r>
              <a:rPr lang="zh-CN" altLang="en-US" sz="3600" b="1">
                <a:latin typeface="汉仪全唐诗简" panose="00020600040101010101" charset="-122"/>
                <a:ea typeface="汉仪全唐诗简" panose="00020600040101010101" charset="-122"/>
                <a:cs typeface="仿宋" panose="02010609060101010101" charset="-122"/>
              </a:rPr>
              <a:t>2020年05月19日05:08  来源：人民网－人民日报</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61415" y="1219200"/>
            <a:ext cx="10255250" cy="5015865"/>
          </a:xfrm>
          <a:prstGeom prst="rect">
            <a:avLst/>
          </a:prstGeom>
          <a:noFill/>
        </p:spPr>
        <p:txBody>
          <a:bodyPr wrap="square" rtlCol="0">
            <a:spAutoFit/>
            <a:scene3d>
              <a:camera prst="orthographicFront"/>
              <a:lightRig rig="threePt" dir="t"/>
            </a:scene3d>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4000" b="1" dirty="0">
                <a:solidFill>
                  <a:schemeClr val="tx1"/>
                </a:solidFill>
                <a:effectLst>
                  <a:outerShdw blurRad="38100" dist="19050" dir="2700000" algn="tl" rotWithShape="0">
                    <a:schemeClr val="dk1">
                      <a:alpha val="40000"/>
                    </a:schemeClr>
                  </a:outerShdw>
                </a:effectLst>
                <a:latin typeface="汉仪全唐诗简" panose="00020600040101010101" charset="-122"/>
                <a:ea typeface="汉仪全唐诗简" panose="00020600040101010101" charset="-122"/>
                <a:cs typeface="仿宋" panose="02010609060101010101" charset="-122"/>
              </a:rPr>
              <a:t>谁也不曾料想，一种高致病性、强传染性的未知病毒突然袭击人类。面对传播速度极快、感染范围极广、防控难度极大的新冠肺炎疫情，中国人民坚决打响了疫情防控阻击战。经过艰苦卓绝的努力，武汉保卫战、湖北保卫战取得决定性成果，全国疫情防控阻击战取得重大战略成果，赢得了国际社会的高度评价。</a:t>
            </a:r>
          </a:p>
        </p:txBody>
      </p:sp>
      <p:sp>
        <p:nvSpPr>
          <p:cNvPr id="2" name="文本框 1"/>
          <p:cNvSpPr txBox="1"/>
          <p:nvPr/>
        </p:nvSpPr>
        <p:spPr>
          <a:xfrm>
            <a:off x="569595" y="20320"/>
            <a:ext cx="9698990" cy="1198880"/>
          </a:xfrm>
          <a:prstGeom prst="rect">
            <a:avLst/>
          </a:prstGeom>
          <a:solidFill>
            <a:srgbClr val="0070C0"/>
          </a:solidFill>
        </p:spPr>
        <p:txBody>
          <a:bodyPr wrap="none" rtlCol="0">
            <a:spAutoFit/>
          </a:bodyPr>
          <a:lstStyle/>
          <a:p>
            <a:pPr algn="l"/>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《中国力量中国精神中国效率的集中展现》</a:t>
            </a:r>
          </a:p>
          <a:p>
            <a:pPr algn="l"/>
            <a:r>
              <a:rPr lang="zh-CN" altLang="en-US" sz="3600" b="1">
                <a:solidFill>
                  <a:schemeClr val="bg1"/>
                </a:solidFill>
                <a:latin typeface="汉仪全唐诗简" panose="00020600040101010101" charset="-122"/>
                <a:ea typeface="汉仪全唐诗简" panose="00020600040101010101" charset="-122"/>
                <a:cs typeface="仿宋" panose="02010609060101010101" charset="-122"/>
              </a:rPr>
              <a:t>2020年05月19日05:08  来源：人民网－人民日报</a:t>
            </a:r>
          </a:p>
        </p:txBody>
      </p:sp>
    </p:spTree>
  </p:cSld>
  <p:clrMapOvr>
    <a:masterClrMapping/>
  </p:clrMapOvr>
  <mc:AlternateContent xmlns:mc="http://schemas.openxmlformats.org/markup-compatibility/2006" xmlns:p14="http://schemas.microsoft.com/office/powerpoint/2010/main">
    <mc:Choice Requires="p14">
      <p:transition spd="slow" p14:dur="1300" advClick="0" advTm="2000">
        <p14:pan dir="u"/>
      </p:transition>
    </mc:Choice>
    <mc:Fallback xmlns="">
      <p:transition spd="slow" advClick="0"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805" y="149860"/>
            <a:ext cx="9556115" cy="6677660"/>
          </a:xfrm>
          <a:prstGeom prst="rect">
            <a:avLst/>
          </a:prstGeom>
          <a:noFill/>
        </p:spPr>
        <p:txBody>
          <a:bodyPr wrap="square" rtlCol="0" anchor="t">
            <a:spAutoFit/>
          </a:bodyPr>
          <a:lstStyle/>
          <a:p>
            <a:r>
              <a:rPr lang="zh-CN" altLang="en-US" sz="3200">
                <a:latin typeface="汉仪全唐诗简" panose="00020600040101010101" charset="-122"/>
                <a:ea typeface="汉仪全唐诗简" panose="00020600040101010101" charset="-122"/>
                <a:cs typeface="汉仪全唐诗简" panose="00020600040101010101" charset="-122"/>
              </a:rPr>
              <a:t>①</a:t>
            </a:r>
            <a:r>
              <a:rPr lang="zh-CN" altLang="en-US" sz="4400" b="1" u="sng">
                <a:solidFill>
                  <a:srgbClr val="FF0000"/>
                </a:solidFill>
                <a:latin typeface="汉仪全唐诗简" panose="00020600040101010101" charset="-122"/>
                <a:ea typeface="汉仪全唐诗简" panose="00020600040101010101" charset="-122"/>
                <a:cs typeface="汉仪全唐诗简" panose="00020600040101010101" charset="-122"/>
              </a:rPr>
              <a:t>这是一次中国力量的空前凝聚</a:t>
            </a:r>
            <a:r>
              <a:rPr lang="zh-CN" altLang="en-US" sz="3200">
                <a:latin typeface="汉仪全唐诗简" panose="00020600040101010101" charset="-122"/>
                <a:ea typeface="汉仪全唐诗简" panose="00020600040101010101" charset="-122"/>
                <a:cs typeface="汉仪全唐诗简" panose="00020600040101010101" charset="-122"/>
              </a:rPr>
              <a:t>。在以习近平同志为核心的党中央集中统一领导下，全国动员、全民参与，全国一盘棋，构筑起最严密的防控体系，坚决打赢疫情防控的人民战争。从“封一座城、护一国人”的防控壮举，到武汉总体治愈率达到94%的生命奇迹，从口罩日产能数以亿计的物资保障，到全国65万个城乡社区防控全覆盖的组织动员，再到460多万个基层党组织、9000多万名党员迅速行动起来“让党旗在防控疫情斗争第一线高高飘扬”，全方位的人力组织战、物资保障战、科技突击战、资源运动战，形成了抗击疫情的强大合力。正如世界卫生组织专家所指出的：中国采取了有史以来最具雄心、最敏锐和最严格的防控措施，改变了疫情的走向。</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6215" y="57150"/>
            <a:ext cx="10629900" cy="6800850"/>
          </a:xfrm>
          <a:prstGeom prst="rect">
            <a:avLst/>
          </a:prstGeom>
          <a:noFill/>
        </p:spPr>
        <p:txBody>
          <a:bodyPr wrap="square" rtlCol="0" anchor="t">
            <a:spAutoFit/>
          </a:bodyPr>
          <a:lstStyle/>
          <a:p>
            <a:r>
              <a:rPr lang="zh-CN" altLang="en-US" sz="3600">
                <a:latin typeface="启功行楷" panose="02010600010101010101" charset="-122"/>
                <a:ea typeface="启功行楷" panose="02010600010101010101" charset="-122"/>
                <a:cs typeface="启功行楷" panose="02010600010101010101" charset="-122"/>
              </a:rPr>
              <a:t>②</a:t>
            </a:r>
            <a:r>
              <a:rPr lang="zh-CN" altLang="en-US" sz="4000" b="1" u="sng">
                <a:solidFill>
                  <a:srgbClr val="FF0000"/>
                </a:solidFill>
                <a:latin typeface="启功行楷" panose="02010600010101010101" charset="-122"/>
                <a:ea typeface="启功行楷" panose="02010600010101010101" charset="-122"/>
                <a:cs typeface="启功行楷" panose="02010600010101010101" charset="-122"/>
              </a:rPr>
              <a:t>这是一次中国精神的集中展示</a:t>
            </a:r>
            <a:r>
              <a:rPr lang="zh-CN" altLang="en-US" sz="3600">
                <a:latin typeface="启功行楷" panose="02010600010101010101" charset="-122"/>
                <a:ea typeface="启功行楷" panose="02010600010101010101" charset="-122"/>
                <a:cs typeface="启功行楷" panose="02010600010101010101" charset="-122"/>
              </a:rPr>
              <a:t>。艰难困苦非但没有压弯中华民族的脊梁，反而激发了中华民族的凝聚力和战斗力。仅在武汉“封城”之后的第一周内，就有12.38万人次勇敢地从全国各地逆行而来，他们中有救死扶伤的医护人员、集结驰援的解放军指战员、运输抗疫物资的司机、新建医院的工程建设者……阴霾笼罩之处，光芒更显耀眼。无数向着疫区挺进的逆行者，让世人读懂了什么是白衣执甲、闻令而动，什么是生命至上、人民至上，什么是无私奉献、家国情怀。没有哪一次巨大的历史灾难不是以历史的进步为补偿，没有哪一次灾难中的进步不是靠伟大民族精神来引领。</a:t>
            </a: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6">
      <a:majorFont>
        <a:latin typeface="Aldhabi"/>
        <a:ea typeface="李旭科书法"/>
        <a:cs typeface=""/>
      </a:majorFont>
      <a:minorFont>
        <a:latin typeface="Aldhabi"/>
        <a:ea typeface="李旭科书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2849</Words>
  <Application>Microsoft Office PowerPoint</Application>
  <PresentationFormat>宽屏</PresentationFormat>
  <Paragraphs>88</Paragraphs>
  <Slides>28</Slides>
  <Notes>11</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云梦深深深几许</vt:lpstr>
      <vt:lpstr>Calibri</vt:lpstr>
      <vt:lpstr>方正粗金陵简体</vt:lpstr>
      <vt:lpstr>仿宋</vt:lpstr>
      <vt:lpstr>微软雅黑</vt:lpstr>
      <vt:lpstr>方正清刻本悦宋简体</vt:lpstr>
      <vt:lpstr>启功行楷</vt:lpstr>
      <vt:lpstr>方正字迹-吕建德行楷简体</vt:lpstr>
      <vt:lpstr>Aldhabi</vt:lpstr>
      <vt:lpstr>方正大魏体简体</vt:lpstr>
      <vt:lpstr>方正管峻楷书_GBK</vt:lpstr>
      <vt:lpstr>字魂87号-乾坤手书</vt:lpstr>
      <vt:lpstr>Arial</vt:lpstr>
      <vt:lpstr>汉仪全唐诗简</vt:lpstr>
      <vt:lpstr>方正北魏楷书_GBK</vt:lpstr>
      <vt:lpstr>字魂73号-江南手书</vt:lpstr>
      <vt:lpstr>等线</vt:lpstr>
      <vt:lpstr>等线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77</cp:revision>
  <dcterms:created xsi:type="dcterms:W3CDTF">2017-06-16T10:36:00Z</dcterms:created>
  <dcterms:modified xsi:type="dcterms:W3CDTF">2020-05-19T03:18:37Z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KSOProductBuildVer" pid="2">
    <vt:lpwstr>2052-11.1.0.9662</vt:lpwstr>
  </property>
  <property fmtid="{D5CDD505-2E9C-101B-9397-08002B2CF9AE}" name="NXPowerLiteLastOptimized" pid="3">
    <vt:lpwstr>13055811</vt:lpwstr>
  </property>
  <property fmtid="{D5CDD505-2E9C-101B-9397-08002B2CF9AE}" name="NXPowerLiteSettings" pid="4">
    <vt:lpwstr>C700052003A000</vt:lpwstr>
  </property>
  <property fmtid="{D5CDD505-2E9C-101B-9397-08002B2CF9AE}" name="NXPowerLiteVersion" pid="5">
    <vt:lpwstr>D8.0.11</vt:lpwstr>
  </property>
</Properties>
</file>