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5" r:id="rId3"/>
    <p:sldId id="258" r:id="rId4"/>
    <p:sldId id="260" r:id="rId5"/>
    <p:sldId id="261" r:id="rId6"/>
    <p:sldId id="263" r:id="rId7"/>
    <p:sldId id="292" r:id="rId8"/>
    <p:sldId id="264" r:id="rId9"/>
    <p:sldId id="266" r:id="rId10"/>
    <p:sldId id="295" r:id="rId11"/>
    <p:sldId id="324" r:id="rId12"/>
    <p:sldId id="328" r:id="rId13"/>
    <p:sldId id="272" r:id="rId14"/>
    <p:sldId id="273" r:id="rId15"/>
    <p:sldId id="274" r:id="rId16"/>
    <p:sldId id="329" r:id="rId17"/>
    <p:sldId id="346" r:id="rId18"/>
    <p:sldId id="280" r:id="rId19"/>
    <p:sldId id="281" r:id="rId20"/>
    <p:sldId id="331" r:id="rId21"/>
    <p:sldId id="285" r:id="rId22"/>
    <p:sldId id="282" r:id="rId23"/>
    <p:sldId id="283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48"/>
      </p:cViewPr>
      <p:guideLst>
        <p:guide orient="horz" pos="2189"/>
        <p:guide pos="384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90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../media/image1.jpeg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7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01e82a5b4b1723a8012036bef55304.jpg@1280w_1l_2o_100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" y="1598930"/>
            <a:ext cx="12088495" cy="5873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00660" y="0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4</a:t>
            </a:r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   人皆有不忍人之心</a:t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614795" y="4237355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4340" y="661670"/>
            <a:ext cx="1153477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40000"/>
              </a:lnSpc>
            </a:pPr>
            <a:r>
              <a:rPr sz="3600" u="sng">
                <a:sym typeface="+mn-ea"/>
              </a:rPr>
              <a:t>非所以</a:t>
            </a:r>
            <a:r>
              <a:rPr sz="3600" u="sng">
                <a:solidFill>
                  <a:srgbClr val="FF0000"/>
                </a:solidFill>
                <a:sym typeface="+mn-ea"/>
              </a:rPr>
              <a:t>内交于</a:t>
            </a:r>
            <a:r>
              <a:rPr sz="3600" u="sng">
                <a:sym typeface="+mn-ea"/>
              </a:rPr>
              <a:t>孺子之父母也</a:t>
            </a:r>
            <a:r>
              <a:rPr sz="3600">
                <a:sym typeface="+mn-ea"/>
              </a:rPr>
              <a:t>，</a:t>
            </a:r>
            <a:r>
              <a:rPr sz="3600" u="sng">
                <a:sym typeface="+mn-ea"/>
              </a:rPr>
              <a:t>非所以</a:t>
            </a:r>
            <a:r>
              <a:rPr sz="3600" u="sng">
                <a:solidFill>
                  <a:srgbClr val="FF0000"/>
                </a:solidFill>
                <a:sym typeface="+mn-ea"/>
              </a:rPr>
              <a:t>要誉</a:t>
            </a:r>
            <a:r>
              <a:rPr sz="3600" u="sng">
                <a:sym typeface="+mn-ea"/>
              </a:rPr>
              <a:t>于乡党朋友也</a:t>
            </a:r>
            <a:r>
              <a:rPr sz="3600">
                <a:sym typeface="+mn-ea"/>
              </a:rPr>
              <a:t>，非</a:t>
            </a:r>
            <a:r>
              <a:rPr sz="3600">
                <a:solidFill>
                  <a:srgbClr val="FF0000"/>
                </a:solidFill>
                <a:sym typeface="+mn-ea"/>
              </a:rPr>
              <a:t>恶</a:t>
            </a:r>
            <a:r>
              <a:rPr sz="3600">
                <a:sym typeface="+mn-ea"/>
              </a:rPr>
              <a:t>其声而</a:t>
            </a:r>
            <a:r>
              <a:rPr sz="3600">
                <a:solidFill>
                  <a:srgbClr val="FF0000"/>
                </a:solidFill>
                <a:sym typeface="+mn-ea"/>
              </a:rPr>
              <a:t>然</a:t>
            </a:r>
            <a:r>
              <a:rPr sz="3600">
                <a:sym typeface="+mn-ea"/>
              </a:rPr>
              <a:t>也。“</a:t>
            </a:r>
            <a:r>
              <a:rPr sz="3600">
                <a:solidFill>
                  <a:srgbClr val="FF0000"/>
                </a:solidFill>
                <a:sym typeface="+mn-ea"/>
              </a:rPr>
              <a:t>由是观之</a:t>
            </a:r>
            <a:r>
              <a:rPr sz="3600">
                <a:sym typeface="+mn-ea"/>
              </a:rPr>
              <a:t>，无恻隐之心，</a:t>
            </a:r>
            <a:r>
              <a:rPr sz="3600">
                <a:solidFill>
                  <a:srgbClr val="FF0000"/>
                </a:solidFill>
                <a:sym typeface="+mn-ea"/>
              </a:rPr>
              <a:t>非人</a:t>
            </a:r>
            <a:r>
              <a:rPr sz="3600">
                <a:sym typeface="+mn-ea"/>
              </a:rPr>
              <a:t>也；无</a:t>
            </a:r>
            <a:r>
              <a:rPr sz="3600">
                <a:solidFill>
                  <a:srgbClr val="FF0000"/>
                </a:solidFill>
                <a:sym typeface="+mn-ea"/>
              </a:rPr>
              <a:t>羞恶</a:t>
            </a:r>
            <a:r>
              <a:rPr sz="3600">
                <a:sym typeface="+mn-ea"/>
              </a:rPr>
              <a:t>之心，非人也；无</a:t>
            </a:r>
            <a:r>
              <a:rPr sz="3600">
                <a:solidFill>
                  <a:srgbClr val="FF0000"/>
                </a:solidFill>
                <a:sym typeface="+mn-ea"/>
              </a:rPr>
              <a:t>辞让</a:t>
            </a:r>
            <a:r>
              <a:rPr sz="3600">
                <a:sym typeface="+mn-ea"/>
              </a:rPr>
              <a:t>之心，非人也；无是非之心，非人也。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3308985" y="76581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介词，跟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1465" y="528320"/>
            <a:ext cx="3234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结交。内，同纳。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35825" y="76581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博取名誉。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0095" y="209804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厌恶。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54275" y="214503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这样。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05300" y="214503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由此看来。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86850" y="2002790"/>
            <a:ext cx="185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不是人。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4340" y="3347720"/>
            <a:ext cx="9097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对自己的不善感到羞耻，对他人的不善感到憎恶。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17770" y="4709795"/>
            <a:ext cx="2752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谦逊，推让。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60010" y="293370"/>
            <a:ext cx="3234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状语后置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215" y="54610"/>
            <a:ext cx="11395710" cy="6665595"/>
          </a:xfrm>
        </p:spPr>
        <p:txBody>
          <a:bodyPr>
            <a:noAutofit/>
          </a:bodyPr>
          <a:lstStyle/>
          <a:p>
            <a:pPr marL="0" indent="0">
              <a:lnSpc>
                <a:spcPct val="230000"/>
              </a:lnSpc>
              <a:buNone/>
            </a:pPr>
            <a:r>
              <a:rPr lang="zh-CN" altLang="en-US" sz="28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恻隐之心，仁之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端</a:t>
            </a:r>
            <a:r>
              <a:rPr lang="zh-CN" altLang="en-US" sz="3200">
                <a:sym typeface="+mn-ea"/>
              </a:rPr>
              <a:t>也；羞恶之心，义之端也；辞让之心，礼之端也；是非之心，智之端也。人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200">
                <a:sym typeface="+mn-ea"/>
              </a:rPr>
              <a:t>有是四端也，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犹</a:t>
            </a:r>
            <a:r>
              <a:rPr lang="zh-CN" altLang="en-US" sz="3200">
                <a:sym typeface="+mn-ea"/>
              </a:rPr>
              <a:t>其有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四体</a:t>
            </a:r>
            <a:r>
              <a:rPr lang="zh-CN" altLang="en-US" sz="3200">
                <a:sym typeface="+mn-ea"/>
              </a:rPr>
              <a:t>也。有是四端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3200">
                <a:sym typeface="+mn-ea"/>
              </a:rPr>
              <a:t>自谓不能者，自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贼</a:t>
            </a:r>
            <a:r>
              <a:rPr lang="zh-CN" altLang="en-US" sz="3200">
                <a:sym typeface="+mn-ea"/>
              </a:rPr>
              <a:t>者也；谓其君不能者，贼其君者也。“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凡</a:t>
            </a:r>
            <a:r>
              <a:rPr lang="zh-CN" altLang="en-US" sz="3200">
                <a:sym typeface="+mn-ea"/>
              </a:rPr>
              <a:t>有四端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于我</a:t>
            </a:r>
            <a:r>
              <a:rPr lang="zh-CN" altLang="en-US" sz="3200">
                <a:sym typeface="+mn-ea"/>
              </a:rPr>
              <a:t>者，知皆扩而充之矣，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若</a:t>
            </a:r>
            <a:r>
              <a:rPr lang="zh-CN" altLang="en-US" sz="3200">
                <a:sym typeface="+mn-ea"/>
              </a:rPr>
              <a:t>火之始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然</a:t>
            </a:r>
            <a:r>
              <a:rPr lang="zh-CN" altLang="en-US" sz="3200">
                <a:sym typeface="+mn-ea"/>
              </a:rPr>
              <a:t>，泉之始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达</a:t>
            </a:r>
            <a:r>
              <a:rPr lang="zh-CN" altLang="en-US" sz="3200">
                <a:sym typeface="+mn-ea"/>
              </a:rPr>
              <a:t>。苟能充之，足以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保四海</a:t>
            </a:r>
            <a:r>
              <a:rPr lang="zh-CN" altLang="en-US" sz="3200">
                <a:sym typeface="+mn-ea"/>
              </a:rPr>
              <a:t>；苟不充之，不足以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事</a:t>
            </a:r>
            <a:r>
              <a:rPr lang="zh-CN" altLang="en-US" sz="3200">
                <a:sym typeface="+mn-ea"/>
              </a:rPr>
              <a:t>父母。”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82975" y="151130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萌芽，发端。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65595" y="1243330"/>
            <a:ext cx="4670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主谓之间取消句子独立性。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97620" y="2288540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如同，好像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0215" y="2383155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四肢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59835" y="2288540"/>
            <a:ext cx="2312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表转折，却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59320" y="2383155"/>
            <a:ext cx="1638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伤害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14295" y="3475355"/>
            <a:ext cx="201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所有，一切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3915" y="3396615"/>
            <a:ext cx="2914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在自己，在自身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2415" y="3475355"/>
            <a:ext cx="90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好像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0215" y="4615180"/>
            <a:ext cx="2327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同燃，燃烧。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68650" y="4615180"/>
            <a:ext cx="3642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流通，指泉水涌出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11645" y="4615180"/>
            <a:ext cx="90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安定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1250" y="5565140"/>
            <a:ext cx="90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天下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0895" y="5755005"/>
            <a:ext cx="90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侍奉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0" y="481400"/>
            <a:ext cx="10969200" cy="705600"/>
          </a:xfrm>
        </p:spPr>
        <p:txBody>
          <a:bodyPr/>
          <a:lstStyle/>
          <a:p>
            <a:r>
              <a:rPr lang="zh-CN" altLang="en-US"/>
              <a:t>任务二：理清思路</a:t>
            </a:r>
          </a:p>
        </p:txBody>
      </p:sp>
      <p:pic>
        <p:nvPicPr>
          <p:cNvPr id="3" name="图片 -214748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1186815"/>
            <a:ext cx="10968355" cy="5544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64740" y="2154555"/>
            <a:ext cx="1431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①举例</a:t>
            </a:r>
          </a:p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3249295" y="4665345"/>
            <a:ext cx="4130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②辞让之心礼之端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28990" y="4977765"/>
            <a:ext cx="3201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③足以保四海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3150" y="248165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/>
              <a:t>任务二：精读交流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   </a:t>
            </a:r>
            <a:r>
              <a:rPr lang="zh-CN" altLang="en-US"/>
              <a:t>理解文章内容，体会深刻含义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136650"/>
            <a:ext cx="11677650" cy="16478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1．孟子认为“不忍人之心”是人所固有的，即“性本善”，但又要求“知皆扩而充之”，你认为是否矛盾？为什么？</a:t>
            </a:r>
            <a:endParaRPr lang="zh-CN" altLang="en-US" sz="3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15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175" y="2856865"/>
            <a:ext cx="11677650" cy="352679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答案　不矛盾。因为在孟子看来即使人的本性是善的，由于人们的社会活动存在私欲膨胀会导致善的本性逐渐泯灭，所以必须在后天的教育中指导人们自觉地扩大充实自己的“善心”。因此，“仁政”主张具有实践意义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7205" y="222250"/>
            <a:ext cx="1096899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/>
              <a:t> </a:t>
            </a:r>
            <a:r>
              <a:rPr sz="3600">
                <a:sym typeface="+mn-ea"/>
              </a:rPr>
              <a:t>2．你对孟子的“四端”是如何认识的？</a:t>
            </a:r>
            <a:endParaRPr sz="3600"/>
          </a:p>
          <a:p>
            <a:pPr marL="0" indent="0">
              <a:buNone/>
            </a:pPr>
            <a:endParaRPr lang="zh-CN" altLang="en-US" sz="360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06070" y="1033780"/>
            <a:ext cx="11580495" cy="410908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3600"/>
              <a:t>答案　“四端”说是孟子提出性善论理论思想的一部分。具体来讲为“恻隐之心”“羞恶之心”“辞让之心”“是非之心”，分别为“仁”“义”“礼”“智”的源头；孟子称这四个源头为“四端”。“四端”说是孟子思想的一个重要内容，也是他对先秦儒学理论的一个重要贡献。孟子的性善论、仁义论、仁政论等都与“四端”说有关，是围绕“四端”说展开的。可以说，“四端”说的提出，才真正标志着孟子思想的成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39160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3．排比是孟子常用的手法，请举例并说明其表达效果。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1158240"/>
            <a:ext cx="1168082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/>
              <a:t>答案　孟子的文章常用排比这一修辞手法，“文有数句用一类字，所以壮文势、广文义也”，所以排比手法的运用，可以突出思想、加强感情，并增强文章纵横捭阖的气势。如“非所以内交于孺子之父母也，非所以要誉于乡党朋友也，非恶其声而然也”“无恻隐之心，非人也……智之端也”。这些句子从形式上讲，是排比，是反复，句式在整齐中具有参差的美，读起来气势盛，声调铿锵，富于音乐性。从内容上讲，排比这种修辞手法，又能突出思想，加强感情。像“无恻隐之心，非人也……”这四个排比句，层层铺陈，说明恻隐之心、羞恶之心、辞让之心以及是非之心是人和“非人”的区别，不但加强了思想上的说服力，而且加强了情绪上的感染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882015"/>
          </a:xfrm>
        </p:spPr>
        <p:txBody>
          <a:bodyPr>
            <a:normAutofit fontScale="90000"/>
          </a:bodyPr>
          <a:lstStyle/>
          <a:p>
            <a:r>
              <a:rPr lang="en-US" altLang="zh-CN" sz="4000">
                <a:sym typeface="+mn-ea"/>
              </a:rPr>
              <a:t>4.</a:t>
            </a:r>
            <a:r>
              <a:rPr lang="zh-CN" altLang="en-US" sz="4000">
                <a:sym typeface="+mn-ea"/>
              </a:rPr>
              <a:t>比喻论证的手法在本课中是如何运用的？有什么表达效果？</a:t>
            </a:r>
            <a:br>
              <a:rPr lang="zh-CN" altLang="en-US" sz="4000"/>
            </a:b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400"/>
              <a:t>　</a:t>
            </a:r>
            <a:r>
              <a:rPr lang="zh-CN" altLang="en-US" sz="3100"/>
              <a:t>答案　课文多处运用比喻说理，达到了形象通俗的表达效果。如“凡有四端于我者，知皆扩而充之矣，若火之始然，泉之始达”，这是用火由开始燃烧到成为熊熊大火、泉水由开始流出到汇集成江河，来比喻把仁义礼智的发端扩大充实开来的气象；又如“人之有是四端也，犹其有四体也”，用四肢比喻“四端”，表现了“四端”乃是人的天性，体现了孟子的“性本善”思想。这样的比方，使得说理形象生动，通俗易懂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8086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/>
              <a:t>任务三</a:t>
            </a:r>
            <a:r>
              <a:rPr lang="en-US" altLang="zh-CN" sz="6000"/>
              <a:t>    </a:t>
            </a:r>
            <a:r>
              <a:rPr lang="zh-CN" altLang="en-US" sz="6000"/>
              <a:t>合作探究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90" y="283845"/>
            <a:ext cx="11691620" cy="1569085"/>
          </a:xfrm>
        </p:spPr>
        <p:txBody>
          <a:bodyPr>
            <a:normAutofit/>
          </a:bodyPr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本文核心就是孟子认为人都具备“仁义礼智”四端，简要回答孟子是如何论证的。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1758315"/>
            <a:ext cx="1169162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一是运用层进式的手法引出论说中心。首先提出一个观点：“人皆有不忍人之心”，这种“不忍人之心”就是“恻隐之心”，既然人皆有“恻隐之心”，那么，就会有“因自身的不善而羞耻，见他人的不善而憎恶”的“羞恶之心”；因而也就会有“辞让之心”“是非之心”，因而也就具备了“仁义礼智”四种发端了。这里用的都是直接推理的逻辑手法，层层推进，一步步逼近论说中心。</a:t>
            </a:r>
          </a:p>
          <a:p>
            <a:pPr marL="0" indent="0">
              <a:buNone/>
            </a:pP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465" y="2472125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+mn-ea"/>
              </a:rPr>
              <a:t>任务群一</a:t>
            </a:r>
            <a:r>
              <a:rPr lang="en-US" altLang="zh-CN" sz="6600">
                <a:sym typeface="+mn-ea"/>
              </a:rPr>
              <a:t> </a:t>
            </a:r>
            <a:r>
              <a:rPr lang="zh-CN" altLang="en-US" sz="6600">
                <a:sym typeface="+mn-ea"/>
              </a:rPr>
              <a:t>积累基础知识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824230"/>
            <a:ext cx="10968990" cy="5425440"/>
          </a:xfrm>
        </p:spPr>
        <p:txBody>
          <a:bodyPr>
            <a:normAutofit fontScale="90000"/>
          </a:bodyPr>
          <a:lstStyle/>
          <a:p>
            <a:r>
              <a:rPr lang="zh-CN" altLang="en-US" sz="3200">
                <a:sym typeface="+mn-ea"/>
              </a:rPr>
              <a:t>二是运用正反对比的手法引出论说中心。从大的方面来讲，先从正面立论——“人皆有不忍人之心”，接着从反面推论——无恻隐之心，非人也；……非人也；……非人也；……非人也；接着再把“恻隐之心”“羞恶之心”“辞让之心”“是非之心”归为“仁义礼智”四端，最后引出所要论说的中心。正反对比，辩证有力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三是运用例证法，如在论述全文中心“人皆有不忍人之心”时，孟子运用“孺子”事例展开论述，使得观点浑厚大度。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7102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000"/>
              <a:t>学习任务群三　综合拓展任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595" y="608330"/>
            <a:ext cx="11496040" cy="189674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1.</a:t>
            </a:r>
            <a:r>
              <a:rPr lang="zh-CN" altLang="en-US" sz="4445">
                <a:sym typeface="+mn-ea"/>
              </a:rPr>
              <a:t>孟子认为“人皆有不忍人之心”在人生修养中居于核心地位，你是否认可孟子的观点？</a:t>
            </a:r>
            <a:br>
              <a:rPr lang="zh-CN" altLang="en-US" sz="4445">
                <a:sym typeface="+mn-ea"/>
              </a:rPr>
            </a:br>
            <a:br>
              <a:rPr lang="zh-CN" altLang="en-US" sz="4445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2505710"/>
            <a:ext cx="11495405" cy="37439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【参考示例】(观点一)认可。孟子首先强调人都具有“不忍人之心”，从“四心”推导出“四端”，再推导出“不忍人之政”(仁政)。“人皆有不忍人之心”是一切的基础和出发点。</a:t>
            </a:r>
          </a:p>
          <a:p>
            <a:pPr marL="0" indent="0">
              <a:buNone/>
            </a:pP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6050" y="1609090"/>
            <a:ext cx="11779250" cy="3639185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(观点二)不认可。孟子虽然从“人皆有不忍人之心”展开自己的论证，但是在本文最后还是强调“知皆扩而充之矣”。“苟能充之”“苟不充之”的正反对比，更是说明一个人即使有善的本性，离开后天的努力也不行。所以，“人皆有不忍人之心”只是提供了一个基础，真正起到决定作用的还是后天的努力。</a:t>
            </a:r>
          </a:p>
          <a:p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87000" y="106553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130" y="113665"/>
            <a:ext cx="11720830" cy="60915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：孟子(约前372—前289)，战国时期的思想家、政治家、教育家。名轲，字子舆(一说子车)，邹(今山东邹城)人。孟子是鲁国贵族孟孙氏的后代。他幼年丧父，靠母亲抚养教育，年轻时，曾从孔子之孙子思的门人学习，非常崇拜孔子，悉心钻研孔子的学说，后来成了继孔子之后儒家的又一位大师，被尊为“亚圣”。为了推行自己的政治主张，他曾游历各国，并一度任过齐宣王的客卿，但他的主张未被各国采纳。六十多岁时，他回到家乡，聚众讲学，著书立说。他同弟子公孙丑、万章等人一起，把他的言论编成《孟子》一书。《孟子》共七篇，是儒家经典之一。孟子文章说理畅达，气势充沛并长于论辩。</a:t>
            </a: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28340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时代背景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833755"/>
            <a:ext cx="11951970" cy="5563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孟子为了实现自己的政治理想，曾去齐、鲁、宋、滕、梁等国游说诸侯，尽管齐宣王、梁惠王等对他十分礼遇，终因“迂阔而疏于事情”不被诸侯所用，“退而与万章之徒”著书论事。孟子一贯主张“仁政”，主张实行“王道”，而当时社会流行的却是“霸道”，即君主凭借武力、刑法、权势等进行统治。凡是行法家主张，讲求耕战，富国强兵，便取得胜利，而孟子的仁政王道学说，在当时行不通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8450" y="206375"/>
            <a:ext cx="9799320" cy="8337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3.</a:t>
            </a:r>
            <a:r>
              <a:rPr lang="zh-CN" altLang="zh-CN"/>
              <a:t>常识梳理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22580" y="937260"/>
            <a:ext cx="11873865" cy="4923155"/>
          </a:xfrm>
        </p:spPr>
        <p:txBody>
          <a:bodyPr>
            <a:noAutofit/>
          </a:bodyPr>
          <a:lstStyle/>
          <a:p>
            <a:pPr algn="l"/>
            <a:r>
              <a:rPr lang="en-US" altLang="zh-CN" sz="2700"/>
              <a:t>      </a:t>
            </a:r>
            <a:r>
              <a:rPr lang="zh-CN" altLang="en-US" sz="2700"/>
              <a:t>（</a:t>
            </a:r>
            <a:r>
              <a:rPr lang="en-US" altLang="zh-CN" sz="2700"/>
              <a:t>1</a:t>
            </a:r>
            <a:r>
              <a:rPr lang="zh-CN" altLang="en-US" sz="2700"/>
              <a:t>）文学常识</a:t>
            </a:r>
            <a:endParaRPr lang="en-US" altLang="zh-CN" sz="2700">
              <a:sym typeface="+mn-ea"/>
            </a:endParaRPr>
          </a:p>
          <a:p>
            <a:pPr algn="l"/>
            <a:r>
              <a:rPr lang="en-US" altLang="zh-CN" sz="2700">
                <a:sym typeface="+mn-ea"/>
              </a:rPr>
              <a:t>       </a:t>
            </a:r>
            <a:r>
              <a:rPr lang="en-US" altLang="zh-CN" sz="2700">
                <a:latin typeface="Calibri" panose="020f0502020204030204" charset="0"/>
                <a:sym typeface="+mn-ea"/>
              </a:rPr>
              <a:t>①</a:t>
            </a:r>
            <a:r>
              <a:rPr sz="2700">
                <a:sym typeface="+mn-ea"/>
              </a:rPr>
              <a:t>《孟子》     </a:t>
            </a:r>
          </a:p>
          <a:p>
            <a:pPr algn="l"/>
            <a:r>
              <a:rPr sz="2700">
                <a:sym typeface="+mn-ea"/>
              </a:rPr>
              <a:t>      《孟子》</a:t>
            </a:r>
            <a:r>
              <a:rPr sz="2700"/>
              <a:t>记载了孟子的言行，是一部对话体著作。笔带锋芒，常用夸张、比喻和寓言故事等增强说服力，是极富特色的散文专集。其特点有四：一是把握对方心理，循循善诱，引导对方不知不觉地投入到自己设置的陷阱中来，使对方心悦诚服。二是气势磅礴，是非鲜明，一旦对方被纳入陷阱，便铺张扬厉，纵横恣肆，步步紧逼，不给对方辩驳的机会。三是善于以典型事例、比喻和寓言说理，围绕中心，严谨细密地展开论述。四是通过设问，使对方暴露理论弱点，然后找到突破口，发动反击。另外，《孟子》的语言恢宏博大，论辩能力极强，在自然流畅的话语中完成自己的论点陈述。总体上具有明快练达、酣畅淋漓、气势磅礴的风格特点，对中国文学创作的发展产生了重大影响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8970" y="905510"/>
            <a:ext cx="1116203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>
                <a:latin typeface="Calibri" panose="020f0502020204030204" charset="0"/>
              </a:rPr>
              <a:t>       </a:t>
            </a:r>
            <a:r>
              <a:rPr lang="zh-CN" altLang="en-US" sz="3200">
                <a:latin typeface="Calibri" panose="020f0502020204030204" charset="0"/>
              </a:rPr>
              <a:t>②</a:t>
            </a:r>
            <a:r>
              <a:rPr lang="zh-CN" altLang="en-US" sz="3200"/>
              <a:t>十三经</a:t>
            </a:r>
          </a:p>
          <a:p>
            <a:pPr marL="0" indent="0">
              <a:buNone/>
            </a:pPr>
            <a:r>
              <a:rPr lang="zh-CN" altLang="en-US" sz="3200"/>
              <a:t>      “十三经”指儒家的十三部经书，包括《周易》《尚书》《诗经》《周礼》《仪礼》《礼记》《春秋左传》《春秋公羊传》《春秋穀梁传》《论语》《孝经》《尔雅》《孟子》。“十三经”之说，最终形成于南宋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420370"/>
            <a:ext cx="10968990" cy="6016625"/>
          </a:xfrm>
        </p:spPr>
        <p:txBody>
          <a:bodyPr>
            <a:normAutofit/>
          </a:bodyPr>
          <a:lstStyle/>
          <a:p>
            <a:r>
              <a:t>(2)文化常识</a:t>
            </a:r>
            <a:br/>
            <a:r>
              <a:t>     </a:t>
            </a:r>
            <a:r>
              <a:rPr>
                <a:latin typeface="Calibri" panose="020f0502020204030204" charset="0"/>
              </a:rPr>
              <a:t>①</a:t>
            </a:r>
            <a:r>
              <a:rPr lang="zh-CN" altLang="en-US">
                <a:sym typeface="+mn-ea"/>
              </a:rPr>
              <a:t>四端</a:t>
            </a:r>
            <a:br>
              <a:rPr lang="zh-CN" altLang="en-US"/>
            </a:br>
            <a:r>
              <a:rPr lang="zh-CN" altLang="en-US">
                <a:sym typeface="+mn-ea"/>
              </a:rPr>
              <a:t>孟子认为人人都有恻隐之心、羞恶之心、辞让之心、是非之心，这“四心”是仁义礼智的发端。“四端说”是孟子“性善论”的基础。课文节录内容多角度阐述了“四端说”。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     </a:t>
            </a:r>
            <a:r>
              <a:rPr lang="zh-CN" altLang="en-US">
                <a:latin typeface="Calibri" panose="020f0502020204030204" charset="0"/>
                <a:sym typeface="+mn-ea"/>
              </a:rPr>
              <a:t>②</a:t>
            </a:r>
            <a:r>
              <a:rPr lang="zh-CN" altLang="en-US">
                <a:sym typeface="+mn-ea"/>
              </a:rPr>
              <a:t>乡党：有同乡、乡里、家乡、乡族朋友之意，文中取“乡里”之意，意为“同乡的人”。古代五百家为党，一万二千五百家为乡，合称“乡党”。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07664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任务群二</a:t>
            </a:r>
            <a:r>
              <a:rPr lang="en-US" altLang="zh-CN" sz="6600"/>
              <a:t>   </a:t>
            </a:r>
            <a:r>
              <a:rPr lang="zh-CN" altLang="en-US" sz="6600"/>
              <a:t>文本研习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611505" y="316230"/>
            <a:ext cx="10968990" cy="99949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/>
              <a:t>任务一：阅读文本，梳理大意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1505" y="1417955"/>
            <a:ext cx="11155680" cy="4964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20000"/>
              </a:lnSpc>
            </a:pPr>
            <a:r>
              <a:rPr lang="en-US" altLang="zh-CN" sz="3600"/>
              <a:t>       </a:t>
            </a:r>
            <a:r>
              <a:rPr sz="3600"/>
              <a:t>孟子曰：“人皆有不</a:t>
            </a:r>
            <a:r>
              <a:rPr sz="3600">
                <a:solidFill>
                  <a:srgbClr val="FF0000"/>
                </a:solidFill>
              </a:rPr>
              <a:t>忍人</a:t>
            </a:r>
            <a:r>
              <a:rPr sz="3600"/>
              <a:t>之心。先王有不忍人之心，斯有不忍人之政矣。</a:t>
            </a:r>
            <a:r>
              <a:rPr sz="3600">
                <a:solidFill>
                  <a:srgbClr val="FF0000"/>
                </a:solidFill>
              </a:rPr>
              <a:t>以</a:t>
            </a:r>
            <a:r>
              <a:rPr sz="3600"/>
              <a:t>不忍人之心，</a:t>
            </a:r>
            <a:r>
              <a:rPr sz="3600">
                <a:solidFill>
                  <a:srgbClr val="FF0000"/>
                </a:solidFill>
              </a:rPr>
              <a:t>行</a:t>
            </a:r>
            <a:r>
              <a:rPr sz="3600"/>
              <a:t>不忍人之政，治天下可运</a:t>
            </a:r>
            <a:r>
              <a:rPr sz="3600">
                <a:solidFill>
                  <a:srgbClr val="FF0000"/>
                </a:solidFill>
              </a:rPr>
              <a:t>之</a:t>
            </a:r>
            <a:r>
              <a:rPr sz="3600"/>
              <a:t>掌上。“</a:t>
            </a:r>
            <a:r>
              <a:rPr sz="3600">
                <a:solidFill>
                  <a:srgbClr val="FF0000"/>
                </a:solidFill>
              </a:rPr>
              <a:t>所以</a:t>
            </a:r>
            <a:r>
              <a:rPr sz="3600"/>
              <a:t>谓人皆有不忍人之心者，</a:t>
            </a:r>
            <a:r>
              <a:rPr sz="3600">
                <a:solidFill>
                  <a:srgbClr val="FF0000"/>
                </a:solidFill>
              </a:rPr>
              <a:t>今</a:t>
            </a:r>
            <a:r>
              <a:rPr sz="3600"/>
              <a:t>人</a:t>
            </a:r>
            <a:r>
              <a:rPr sz="3600">
                <a:solidFill>
                  <a:srgbClr val="FF0000"/>
                </a:solidFill>
              </a:rPr>
              <a:t>乍</a:t>
            </a:r>
            <a:r>
              <a:rPr sz="3600"/>
              <a:t>见孺子将入</a:t>
            </a:r>
            <a:r>
              <a:rPr sz="3600">
                <a:solidFill>
                  <a:srgbClr val="FF0000"/>
                </a:solidFill>
              </a:rPr>
              <a:t>于</a:t>
            </a:r>
            <a:r>
              <a:rPr sz="3600"/>
              <a:t>井，皆有</a:t>
            </a:r>
            <a:r>
              <a:rPr sz="3600">
                <a:solidFill>
                  <a:srgbClr val="FF0000"/>
                </a:solidFill>
              </a:rPr>
              <a:t>怵惕恻隐</a:t>
            </a:r>
            <a:r>
              <a:rPr sz="3600"/>
              <a:t>之心。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64330" y="1449070"/>
            <a:ext cx="308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狠心对待 别人。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43150" y="3887470"/>
            <a:ext cx="308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代天下。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46295" y="2779395"/>
            <a:ext cx="1186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76540" y="2652395"/>
            <a:ext cx="1186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施行。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35170" y="3887470"/>
            <a:ext cx="2716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……</a:t>
            </a:r>
            <a:r>
              <a:rPr lang="zh-CN" altLang="en-US" sz="3200"/>
              <a:t>的原因。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2295" y="3887470"/>
            <a:ext cx="2294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假如，如果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1505" y="5059045"/>
            <a:ext cx="1186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忽然。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96655" y="5642610"/>
            <a:ext cx="2403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哀痛，怜悯。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87925" y="5059045"/>
            <a:ext cx="3590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ch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ù</a:t>
            </a:r>
            <a:r>
              <a:rPr lang="en-US" altLang="zh-CN" sz="3200"/>
              <a:t>t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ì,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惊骇，恐惧</a:t>
            </a:r>
            <a:r>
              <a:rPr lang="zh-CN" altLang="en-US" sz="3200"/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52725" y="5059045"/>
            <a:ext cx="2007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介词，到。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75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9">
      <vt:lpstr>Arial</vt:lpstr>
      <vt:lpstr>微软雅黑</vt:lpstr>
      <vt:lpstr>Wingdings</vt:lpstr>
      <vt:lpstr>宋体</vt:lpstr>
      <vt:lpstr>Calibri</vt:lpstr>
      <vt:lpstr>Office 主题​​</vt:lpstr>
      <vt:lpstr>第4课   人皆有不忍人之心</vt:lpstr>
      <vt:lpstr>任务群一 积累基础知识</vt:lpstr>
      <vt:lpstr>PowerPoint Presentation</vt:lpstr>
      <vt:lpstr>2.时代背景</vt:lpstr>
      <vt:lpstr>3.常识梳理</vt:lpstr>
      <vt:lpstr>PowerPoint Presentation</vt:lpstr>
      <vt:lpstr>(2)文化常识     ①四端孟子认为人人都有恻隐之心、羞恶之心、辞让之心、是非之心，这“四心”是仁义礼智的发端。“四端说”是孟子“性善论”的基础。课文节录内容多角度阐述了“四端说”。     ②乡党：有同乡、乡里、家乡、乡族朋友之意，文中取“乡里”之意，意为“同乡的人”。古代五百家为党，一万二千五百家为乡，合称“乡党”。</vt:lpstr>
      <vt:lpstr>任务群二   文本研习</vt:lpstr>
      <vt:lpstr>PowerPoint Presentation</vt:lpstr>
      <vt:lpstr>PowerPoint Presentation</vt:lpstr>
      <vt:lpstr>PowerPoint Presentation</vt:lpstr>
      <vt:lpstr>任务二：理清思路</vt:lpstr>
      <vt:lpstr>任务二：精读交流</vt:lpstr>
      <vt:lpstr>活动1：   理解文章内容，体会深刻含义</vt:lpstr>
      <vt:lpstr>PowerPoint Presentation</vt:lpstr>
      <vt:lpstr>3．排比是孟子常用的手法，请举例并说明其表达效果。</vt:lpstr>
      <vt:lpstr>4.比喻论证的手法在本课中是如何运用的？有什么表达效果？</vt:lpstr>
      <vt:lpstr>任务三    合作探究</vt:lpstr>
      <vt:lpstr>活动1：本文核心就是孟子认为人都具备“仁义礼智”四端，简要回答孟子是如何论证的。</vt:lpstr>
      <vt:lpstr>PowerPoint Presentation</vt:lpstr>
      <vt:lpstr>学习任务群三　综合拓展任</vt:lpstr>
      <vt:lpstr>活动1.孟子认为“人皆有不忍人之心”在人生修养中居于核心地位，你是否认可孟子的观点？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2021-08-24T12:41:34.514</cp:lastPrinted>
  <dcterms:created xsi:type="dcterms:W3CDTF">2021-08-24T12:41:34Z</dcterms:created>
  <dcterms:modified xsi:type="dcterms:W3CDTF">2021-08-24T04:41:35Z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