
<file path=[Content_Types].xml><?xml version="1.0" encoding="utf-8"?>
<Types xmlns="http://schemas.openxmlformats.org/package/2006/content-types">
  <Default Extension="vml" ContentType="application/vnd.openxmlformats-officedocument.vmlDrawing"/>
  <Default Extension="bin" ContentType="application/vnd.openxmlformats-officedocument.oleObject"/>
  <Default Extension="wav" ContentType="audio/x-wav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65" r:id="rId3"/>
    <p:sldId id="296" r:id="rId4"/>
    <p:sldId id="374" r:id="rId5"/>
    <p:sldId id="298" r:id="rId6"/>
    <p:sldId id="348" r:id="rId7"/>
    <p:sldId id="303" r:id="rId8"/>
    <p:sldId id="312" r:id="rId9"/>
    <p:sldId id="304" r:id="rId10"/>
    <p:sldId id="310" r:id="rId11"/>
    <p:sldId id="311" r:id="rId12"/>
    <p:sldId id="313" r:id="rId13"/>
    <p:sldId id="314" r:id="rId14"/>
    <p:sldId id="466" r:id="rId15"/>
    <p:sldId id="451" r:id="rId16"/>
    <p:sldId id="452" r:id="rId17"/>
    <p:sldId id="453" r:id="rId18"/>
    <p:sldId id="454" r:id="rId19"/>
    <p:sldId id="460" r:id="rId20"/>
    <p:sldId id="461" r:id="rId21"/>
    <p:sldId id="462" r:id="rId22"/>
    <p:sldId id="463" r:id="rId23"/>
    <p:sldId id="464" r:id="rId24"/>
    <p:sldId id="455" r:id="rId2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anose="020B0604020202020204" pitchFamily="34" charset="0"/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CC"/>
    <a:srgbClr val="FF9900"/>
    <a:srgbClr val="008000"/>
    <a:srgbClr val="FF33CC"/>
    <a:srgbClr val="FF3300"/>
    <a:srgbClr val="990099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84" d="100"/>
          <a:sy n="84" d="100"/>
        </p:scale>
        <p:origin x="-1554" y="-78"/>
      </p:cViewPr>
      <p:guideLst>
        <p:guide orient="horz" pos="2160"/>
        <p:guide pos="289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image" Target="../media/image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031902-8156-4940-98D9-BD832DE9B7D6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B5C1FC-6F04-48A0-A50A-B8234525443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06E564C-A2C0-4D95-8ECA-776D08DA19E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8EAFD7-D889-4B03-9ED3-18D5AFBC00F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7A993C-E9E6-4A79-878E-C9A92850460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414C68-A9F5-475B-A209-46454B88D94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D953C2-6F95-405A-B018-4FF29CAF5461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E2DD30-CC81-4520-AA10-659E0F70293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59E98A8-6A1B-47C0-A314-BDCAF81641D7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43D0383-8C89-4C9C-99E1-7B9EEF72300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>
    <p:randomBar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57354B-2C95-4B96-80AB-A3E618B02C2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  <p:transition spd="med">
    <p:randomBar dir="vert"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Rectangle 4"/>
          <p:cNvSpPr>
            <a:spLocks noGrp="1"/>
          </p:cNvSpPr>
          <p:nvPr>
            <p:ph type="dt" sz="half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29" name="Rectangle 5"/>
          <p:cNvSpPr>
            <a:spLocks noGrp="1"/>
          </p:cNvSpPr>
          <p:nvPr>
            <p:ph type="ftr" sz="quarter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lstStyle>
            <a:lvl1pPr algn="ctr">
              <a:defRPr sz="1400" noProof="1" dirty="0">
                <a:ea typeface="宋体" panose="02010600030101010101" pitchFamily="2" charset="-122"/>
              </a:defRPr>
            </a:lvl1pPr>
          </a:lstStyle>
          <a:p>
            <a:endParaRPr lang="zh-CN" altLang="en-US"/>
          </a:p>
        </p:txBody>
      </p:sp>
      <p:sp>
        <p:nvSpPr>
          <p:cNvPr id="1030" name="Rectangle 6"/>
          <p:cNvSpPr>
            <a:spLocks noGrp="1"/>
          </p:cNvSpPr>
          <p:nvPr>
            <p:ph type="sldNum" sz="quarter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fld id="{3389B799-F192-498F-8028-04418139C2E9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>
    <p:randomBar dir="vert"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微软雅黑" panose="020B0503020204020204" pitchFamily="82" charset="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3.png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audio" Target="../media/audio3.wav"/><Relationship Id="rId8" Type="http://schemas.openxmlformats.org/officeDocument/2006/relationships/audio" Target="../media/audio12.wav"/><Relationship Id="rId7" Type="http://schemas.openxmlformats.org/officeDocument/2006/relationships/audio" Target="../media/audio6.wav"/><Relationship Id="rId6" Type="http://schemas.openxmlformats.org/officeDocument/2006/relationships/audio" Target="../media/audio11.wav"/><Relationship Id="rId5" Type="http://schemas.openxmlformats.org/officeDocument/2006/relationships/audio" Target="../media/audio5.wav"/><Relationship Id="rId4" Type="http://schemas.openxmlformats.org/officeDocument/2006/relationships/audio" Target="../media/audio1.wav"/><Relationship Id="rId3" Type="http://schemas.openxmlformats.org/officeDocument/2006/relationships/audio" Target="../media/audio8.wav"/><Relationship Id="rId2" Type="http://schemas.openxmlformats.org/officeDocument/2006/relationships/audio" Target="../media/audio7.wav"/><Relationship Id="rId14" Type="http://schemas.openxmlformats.org/officeDocument/2006/relationships/slideLayout" Target="../slideLayouts/slideLayout7.xml"/><Relationship Id="rId13" Type="http://schemas.openxmlformats.org/officeDocument/2006/relationships/audio" Target="../media/audio16.wav"/><Relationship Id="rId12" Type="http://schemas.openxmlformats.org/officeDocument/2006/relationships/audio" Target="../media/audio15.wav"/><Relationship Id="rId11" Type="http://schemas.openxmlformats.org/officeDocument/2006/relationships/audio" Target="../media/audio14.wav"/><Relationship Id="rId10" Type="http://schemas.openxmlformats.org/officeDocument/2006/relationships/audio" Target="../media/audio13.wav"/><Relationship Id="rId1" Type="http://schemas.openxmlformats.org/officeDocument/2006/relationships/audio" Target="../media/audio4.wav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19.wav"/><Relationship Id="rId4" Type="http://schemas.openxmlformats.org/officeDocument/2006/relationships/audio" Target="../media/audio18.wav"/><Relationship Id="rId3" Type="http://schemas.openxmlformats.org/officeDocument/2006/relationships/audio" Target="../media/audio17.wav"/><Relationship Id="rId2" Type="http://schemas.openxmlformats.org/officeDocument/2006/relationships/audio" Target="../media/audio12.wav"/><Relationship Id="rId1" Type="http://schemas.openxmlformats.org/officeDocument/2006/relationships/audio" Target="../media/audio3.wav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11.wav"/><Relationship Id="rId3" Type="http://schemas.openxmlformats.org/officeDocument/2006/relationships/audio" Target="../media/audio20.wav"/><Relationship Id="rId2" Type="http://schemas.openxmlformats.org/officeDocument/2006/relationships/audio" Target="../media/audio10.wav"/><Relationship Id="rId1" Type="http://schemas.openxmlformats.org/officeDocument/2006/relationships/audio" Target="../media/audio1.wav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audio" Target="../media/audio21.wav"/><Relationship Id="rId2" Type="http://schemas.openxmlformats.org/officeDocument/2006/relationships/audio" Target="../media/audio16.wav"/><Relationship Id="rId1" Type="http://schemas.openxmlformats.org/officeDocument/2006/relationships/audio" Target="../media/audio5.wav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6.png"/><Relationship Id="rId2" Type="http://schemas.openxmlformats.org/officeDocument/2006/relationships/image" Target="../media/image14.png"/><Relationship Id="rId1" Type="http://schemas.openxmlformats.org/officeDocument/2006/relationships/slide" Target="slide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slide" Target="slide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2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6" Type="http://schemas.openxmlformats.org/officeDocument/2006/relationships/vmlDrawing" Target="../drawings/vmlDrawing1.v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8.wmf"/><Relationship Id="rId3" Type="http://schemas.openxmlformats.org/officeDocument/2006/relationships/oleObject" Target="../embeddings/oleObject2.bin"/><Relationship Id="rId2" Type="http://schemas.openxmlformats.org/officeDocument/2006/relationships/image" Target="../media/image7.w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audio" Target="../media/audio1.wav"/><Relationship Id="rId2" Type="http://schemas.openxmlformats.org/officeDocument/2006/relationships/image" Target="../media/image6.png"/><Relationship Id="rId1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2.xml"/><Relationship Id="rId1" Type="http://schemas.openxmlformats.org/officeDocument/2006/relationships/image" Target="../media/image10.wmf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2.wav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audio" Target="../media/audio10.wav"/><Relationship Id="rId8" Type="http://schemas.openxmlformats.org/officeDocument/2006/relationships/audio" Target="../media/audio9.wav"/><Relationship Id="rId7" Type="http://schemas.openxmlformats.org/officeDocument/2006/relationships/audio" Target="../media/audio8.wav"/><Relationship Id="rId6" Type="http://schemas.openxmlformats.org/officeDocument/2006/relationships/audio" Target="../media/audio7.wav"/><Relationship Id="rId5" Type="http://schemas.openxmlformats.org/officeDocument/2006/relationships/audio" Target="../media/audio6.wav"/><Relationship Id="rId4" Type="http://schemas.openxmlformats.org/officeDocument/2006/relationships/audio" Target="../media/audio5.wav"/><Relationship Id="rId3" Type="http://schemas.openxmlformats.org/officeDocument/2006/relationships/audio" Target="../media/audio1.wav"/><Relationship Id="rId2" Type="http://schemas.openxmlformats.org/officeDocument/2006/relationships/audio" Target="../media/audio4.wav"/><Relationship Id="rId11" Type="http://schemas.openxmlformats.org/officeDocument/2006/relationships/slideLayout" Target="../slideLayouts/slideLayout7.xml"/><Relationship Id="rId10" Type="http://schemas.openxmlformats.org/officeDocument/2006/relationships/audio" Target="../media/audio11.wav"/><Relationship Id="rId1" Type="http://schemas.openxmlformats.org/officeDocument/2006/relationships/audio" Target="../media/audio3.wav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 Box 4"/>
          <p:cNvSpPr txBox="1">
            <a:spLocks noChangeArrowheads="1"/>
          </p:cNvSpPr>
          <p:nvPr/>
        </p:nvSpPr>
        <p:spPr bwMode="auto">
          <a:xfrm>
            <a:off x="1116013" y="2781300"/>
            <a:ext cx="6697662" cy="10064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6000" b="1">
                <a:solidFill>
                  <a:srgbClr val="070707"/>
                </a:solidFill>
                <a:latin typeface="宋体" panose="02010600030101010101" pitchFamily="2" charset="-122"/>
              </a:rPr>
              <a:t>20 </a:t>
            </a:r>
            <a:r>
              <a:rPr lang="zh-CN" altLang="zh-CN" sz="6000" b="1">
                <a:solidFill>
                  <a:srgbClr val="070707"/>
                </a:solidFill>
                <a:latin typeface="宋体" panose="02010600030101010101" pitchFamily="2" charset="-122"/>
              </a:rPr>
              <a:t>黔之驴</a:t>
            </a:r>
            <a:endParaRPr lang="zh-CN" altLang="zh-CN" sz="6000" b="1">
              <a:solidFill>
                <a:srgbClr val="070707"/>
              </a:solidFill>
              <a:latin typeface="宋体" panose="02010600030101010101" pitchFamily="2" charset="-122"/>
            </a:endParaRPr>
          </a:p>
        </p:txBody>
      </p:sp>
      <p:pic>
        <p:nvPicPr>
          <p:cNvPr id="2080" name="图片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23850" y="6094413"/>
            <a:ext cx="8620125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82" name="MH_Text_1"/>
          <p:cNvSpPr>
            <a:spLocks noChangeArrowheads="1"/>
          </p:cNvSpPr>
          <p:nvPr/>
        </p:nvSpPr>
        <p:spPr bwMode="auto">
          <a:xfrm>
            <a:off x="735013" y="4668838"/>
            <a:ext cx="1665287" cy="1055687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2083" name="MH_SubTitle_1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733425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导入新课</a:t>
            </a:r>
            <a:endParaRPr lang="zh-CN" altLang="en-US"/>
          </a:p>
        </p:txBody>
      </p:sp>
      <p:sp>
        <p:nvSpPr>
          <p:cNvPr id="2084" name="MH_Other_1"/>
          <p:cNvSpPr>
            <a:spLocks noChangeArrowheads="1"/>
          </p:cNvSpPr>
          <p:nvPr/>
        </p:nvSpPr>
        <p:spPr bwMode="auto">
          <a:xfrm>
            <a:off x="2160588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085" name="MH_Text_2"/>
          <p:cNvSpPr>
            <a:spLocks noChangeArrowheads="1"/>
          </p:cNvSpPr>
          <p:nvPr/>
        </p:nvSpPr>
        <p:spPr bwMode="auto">
          <a:xfrm>
            <a:off x="2700338" y="4652963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2086" name="MH_SubTitle_2">
            <a:hlinkClick r:id="rId3" action="ppaction://hlinksldjump"/>
          </p:cNvPr>
          <p:cNvSpPr>
            <a:spLocks noChangeArrowheads="1"/>
          </p:cNvSpPr>
          <p:nvPr/>
        </p:nvSpPr>
        <p:spPr bwMode="auto">
          <a:xfrm>
            <a:off x="2722563" y="4940300"/>
            <a:ext cx="1665287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讲授新课</a:t>
            </a:r>
            <a:endParaRPr lang="zh-CN" altLang="en-US"/>
          </a:p>
        </p:txBody>
      </p:sp>
      <p:sp>
        <p:nvSpPr>
          <p:cNvPr id="2087" name="MH_Other_2"/>
          <p:cNvSpPr>
            <a:spLocks noChangeArrowheads="1"/>
          </p:cNvSpPr>
          <p:nvPr/>
        </p:nvSpPr>
        <p:spPr bwMode="auto">
          <a:xfrm>
            <a:off x="2757488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088" name="MH_Other_3"/>
          <p:cNvSpPr>
            <a:spLocks noChangeArrowheads="1"/>
          </p:cNvSpPr>
          <p:nvPr/>
        </p:nvSpPr>
        <p:spPr bwMode="auto">
          <a:xfrm>
            <a:off x="4191000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089" name="MH_Text_3"/>
          <p:cNvSpPr>
            <a:spLocks noChangeArrowheads="1"/>
          </p:cNvSpPr>
          <p:nvPr/>
        </p:nvSpPr>
        <p:spPr bwMode="auto">
          <a:xfrm>
            <a:off x="4730750" y="4667250"/>
            <a:ext cx="1666875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2090" name="MH_SubTitle_3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4730750" y="4940300"/>
            <a:ext cx="1665288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课堂小结</a:t>
            </a:r>
            <a:endParaRPr lang="zh-CN" altLang="en-US"/>
          </a:p>
        </p:txBody>
      </p:sp>
      <p:sp>
        <p:nvSpPr>
          <p:cNvPr id="2091" name="MH_Other_4"/>
          <p:cNvSpPr>
            <a:spLocks noChangeArrowheads="1"/>
          </p:cNvSpPr>
          <p:nvPr/>
        </p:nvSpPr>
        <p:spPr bwMode="auto">
          <a:xfrm>
            <a:off x="4787900" y="5108575"/>
            <a:ext cx="169863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092" name="MH_Other_5"/>
          <p:cNvSpPr>
            <a:spLocks noChangeArrowheads="1"/>
          </p:cNvSpPr>
          <p:nvPr/>
        </p:nvSpPr>
        <p:spPr bwMode="auto">
          <a:xfrm>
            <a:off x="6189663" y="5111750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2E617E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093" name="MH_Text_4"/>
          <p:cNvSpPr>
            <a:spLocks noChangeArrowheads="1"/>
          </p:cNvSpPr>
          <p:nvPr/>
        </p:nvSpPr>
        <p:spPr bwMode="auto">
          <a:xfrm>
            <a:off x="6738938" y="4667250"/>
            <a:ext cx="1665287" cy="1057275"/>
          </a:xfrm>
          <a:prstGeom prst="roundRect">
            <a:avLst>
              <a:gd name="adj" fmla="val 6991"/>
            </a:avLst>
          </a:prstGeom>
          <a:solidFill>
            <a:srgbClr val="CCFFFF"/>
          </a:solidFill>
          <a:ln w="9525">
            <a:noFill/>
            <a:round/>
          </a:ln>
          <a:effectLst>
            <a:outerShdw dist="25401" dir="2700000" algn="ctr" rotWithShape="0">
              <a:srgbClr val="000000">
                <a:alpha val="25000"/>
              </a:srgbClr>
            </a:outerShdw>
          </a:effectLst>
        </p:spPr>
        <p:txBody>
          <a:bodyPr lIns="90170" tIns="720090" rIns="90170" bIns="46990" anchor="ctr"/>
          <a:lstStyle/>
          <a:p>
            <a:pPr algn="ctr"/>
            <a:endParaRPr lang="zh-CN" altLang="en-US"/>
          </a:p>
        </p:txBody>
      </p:sp>
      <p:sp>
        <p:nvSpPr>
          <p:cNvPr id="2094" name="MH_SubTitle_4">
            <a:hlinkClick r:id="" action="ppaction://noaction"/>
          </p:cNvPr>
          <p:cNvSpPr>
            <a:spLocks noChangeArrowheads="1"/>
          </p:cNvSpPr>
          <p:nvPr/>
        </p:nvSpPr>
        <p:spPr bwMode="auto">
          <a:xfrm>
            <a:off x="6738938" y="4940300"/>
            <a:ext cx="1668462" cy="539750"/>
          </a:xfrm>
          <a:prstGeom prst="rect">
            <a:avLst/>
          </a:prstGeom>
          <a:solidFill>
            <a:srgbClr val="008080"/>
          </a:solidFill>
          <a:ln w="9525">
            <a:noFill/>
            <a:miter lim="800000"/>
          </a:ln>
        </p:spPr>
        <p:txBody>
          <a:bodyPr lIns="0" tIns="0" rIns="0" bIns="0" anchor="ctr"/>
          <a:lstStyle/>
          <a:p>
            <a:pPr algn="ctr"/>
            <a:r>
              <a:rPr lang="zh-CN" altLang="en-US" sz="1800">
                <a:solidFill>
                  <a:srgbClr val="FFFFFF"/>
                </a:solidFill>
                <a:latin typeface="宋体" panose="02010600030101010101" pitchFamily="2" charset="-122"/>
              </a:rPr>
              <a:t>当堂检测</a:t>
            </a:r>
            <a:endParaRPr lang="zh-CN" altLang="en-US"/>
          </a:p>
        </p:txBody>
      </p:sp>
      <p:sp>
        <p:nvSpPr>
          <p:cNvPr id="2095" name="MH_Other_6"/>
          <p:cNvSpPr>
            <a:spLocks noChangeArrowheads="1"/>
          </p:cNvSpPr>
          <p:nvPr/>
        </p:nvSpPr>
        <p:spPr bwMode="auto">
          <a:xfrm>
            <a:off x="6788150" y="5108575"/>
            <a:ext cx="168275" cy="171450"/>
          </a:xfrm>
          <a:prstGeom prst="ellipse">
            <a:avLst/>
          </a:prstGeom>
          <a:solidFill>
            <a:srgbClr val="FFFFFF"/>
          </a:solidFill>
          <a:ln w="25400">
            <a:solidFill>
              <a:srgbClr val="707C1A"/>
            </a:solidFill>
            <a:round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2096" name="组合 3093"/>
          <p:cNvGrpSpPr/>
          <p:nvPr/>
        </p:nvGrpSpPr>
        <p:grpSpPr bwMode="auto">
          <a:xfrm>
            <a:off x="2097088" y="5064125"/>
            <a:ext cx="890587" cy="266700"/>
            <a:chOff x="0" y="0"/>
            <a:chExt cx="561" cy="169"/>
          </a:xfrm>
        </p:grpSpPr>
        <p:pic>
          <p:nvPicPr>
            <p:cNvPr id="2097" name="MH_Other_7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561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98" name="Text Box 24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99" name="MH_Other_8"/>
          <p:cNvSpPr>
            <a:spLocks noChangeArrowheads="1"/>
          </p:cNvSpPr>
          <p:nvPr/>
        </p:nvSpPr>
        <p:spPr bwMode="auto">
          <a:xfrm>
            <a:off x="2195513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grpSp>
        <p:nvGrpSpPr>
          <p:cNvPr id="2100" name="组合 3097"/>
          <p:cNvGrpSpPr/>
          <p:nvPr/>
        </p:nvGrpSpPr>
        <p:grpSpPr bwMode="auto">
          <a:xfrm>
            <a:off x="4127500" y="5064125"/>
            <a:ext cx="889000" cy="266700"/>
            <a:chOff x="0" y="0"/>
            <a:chExt cx="560" cy="169"/>
          </a:xfrm>
        </p:grpSpPr>
        <p:pic>
          <p:nvPicPr>
            <p:cNvPr id="2101" name="MH_Other_9"/>
            <p:cNvPicPr>
              <a:picLocks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560" cy="1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102" name="Text Box 28"/>
            <p:cNvSpPr txBox="1">
              <a:spLocks noChangeArrowheads="1"/>
            </p:cNvSpPr>
            <p:nvPr/>
          </p:nvSpPr>
          <p:spPr bwMode="auto">
            <a:xfrm>
              <a:off x="70" y="65"/>
              <a:ext cx="422" cy="3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103" name="MH_Other_10"/>
          <p:cNvSpPr>
            <a:spLocks noChangeArrowheads="1"/>
          </p:cNvSpPr>
          <p:nvPr/>
        </p:nvSpPr>
        <p:spPr bwMode="auto">
          <a:xfrm>
            <a:off x="4225925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  <p:pic>
        <p:nvPicPr>
          <p:cNvPr id="2104" name="MH_Other_11"/>
          <p:cNvPicPr>
            <a:picLocks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26163" y="5064125"/>
            <a:ext cx="890587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05" name="Text Box 31"/>
          <p:cNvSpPr txBox="1">
            <a:spLocks noChangeArrowheads="1"/>
          </p:cNvSpPr>
          <p:nvPr/>
        </p:nvSpPr>
        <p:spPr bwMode="auto">
          <a:xfrm>
            <a:off x="6237288" y="5165725"/>
            <a:ext cx="669925" cy="619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/>
          <a:lstStyle/>
          <a:p>
            <a:pPr algn="ctr"/>
            <a:endParaRPr lang="zh-CN" altLang="en-US"/>
          </a:p>
        </p:txBody>
      </p:sp>
      <p:sp>
        <p:nvSpPr>
          <p:cNvPr id="2106" name="MH_Other_12"/>
          <p:cNvSpPr>
            <a:spLocks noChangeArrowheads="1"/>
          </p:cNvSpPr>
          <p:nvPr/>
        </p:nvSpPr>
        <p:spPr bwMode="auto">
          <a:xfrm>
            <a:off x="6224588" y="5153025"/>
            <a:ext cx="695325" cy="88900"/>
          </a:xfrm>
          <a:prstGeom prst="roundRect">
            <a:avLst>
              <a:gd name="adj" fmla="val 50000"/>
            </a:avLst>
          </a:prstGeom>
          <a:gradFill rotWithShape="1">
            <a:gsLst>
              <a:gs pos="0">
                <a:srgbClr val="000000">
                  <a:alpha val="1999"/>
                </a:srgbClr>
              </a:gs>
              <a:gs pos="29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50000">
                <a:srgbClr val="000000">
                  <a:alpha val="1999"/>
                </a:srgbClr>
              </a:gs>
              <a:gs pos="71001">
                <a:srgbClr val="000000">
                  <a:alpha val="1999"/>
                </a:srgbClr>
              </a:gs>
              <a:gs pos="100000">
                <a:srgbClr val="000000">
                  <a:alpha val="1999"/>
                </a:srgbClr>
              </a:gs>
            </a:gsLst>
            <a:path path="rect">
              <a:fillToRect l="50000" t="50000" r="50000" b="50000"/>
            </a:path>
          </a:gradFill>
          <a:ln w="9525">
            <a:noFill/>
            <a:round/>
          </a:ln>
          <a:effectLst>
            <a:outerShdw sx="102000" sy="102000" algn="ctr" rotWithShape="0">
              <a:srgbClr val="000000">
                <a:alpha val="32999"/>
              </a:srgbClr>
            </a:outerShdw>
          </a:effectLst>
        </p:spPr>
        <p:txBody>
          <a:bodyPr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Text Box 2"/>
          <p:cNvSpPr txBox="1">
            <a:spLocks noChangeArrowheads="1"/>
          </p:cNvSpPr>
          <p:nvPr/>
        </p:nvSpPr>
        <p:spPr bwMode="auto">
          <a:xfrm>
            <a:off x="381000" y="850900"/>
            <a:ext cx="8343900" cy="545306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>
                <a:latin typeface="Times New Roman" panose="02020603050405020304" pitchFamily="18" charset="0"/>
              </a:rPr>
              <a:t>          </a:t>
            </a:r>
            <a:r>
              <a:rPr lang="zh-CN" altLang="en-US" sz="3200" b="1">
                <a:latin typeface="Times New Roman" panose="02020603050405020304" pitchFamily="18" charset="0"/>
              </a:rPr>
              <a:t>他日，驴一鸣，虎大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骇</a:t>
            </a:r>
            <a:r>
              <a:rPr lang="zh-CN" altLang="en-US" sz="3200" b="1">
                <a:latin typeface="Times New Roman" panose="02020603050405020304" pitchFamily="18" charset="0"/>
              </a:rPr>
              <a:t>，远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遁</a:t>
            </a:r>
            <a:r>
              <a:rPr lang="zh-CN" altLang="en-US" sz="3200" b="1">
                <a:latin typeface="Times New Roman" panose="02020603050405020304" pitchFamily="18" charset="0"/>
              </a:rPr>
              <a:t>，以为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且噬</a:t>
            </a:r>
            <a:endParaRPr lang="zh-CN" altLang="en-US" sz="3200" b="1">
              <a:solidFill>
                <a:srgbClr val="FF33CC"/>
              </a:solidFill>
              <a:latin typeface="Times New Roman" panose="02020603050405020304" pitchFamily="18" charset="0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</a:rPr>
              <a:t>己也，甚恐。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然</a:t>
            </a:r>
            <a:r>
              <a:rPr lang="zh-CN" altLang="en-US" sz="3200" b="1">
                <a:latin typeface="Times New Roman" panose="02020603050405020304" pitchFamily="18" charset="0"/>
              </a:rPr>
              <a:t>往来视之，觉无异能者。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益</a:t>
            </a:r>
            <a:r>
              <a:rPr lang="zh-CN" altLang="en-US" sz="3200" b="1">
                <a:latin typeface="Times New Roman" panose="02020603050405020304" pitchFamily="18" charset="0"/>
              </a:rPr>
              <a:t>习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</a:rPr>
              <a:t>其声，又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近</a:t>
            </a:r>
            <a:r>
              <a:rPr lang="zh-CN" altLang="en-US" sz="3200" b="1">
                <a:latin typeface="Times New Roman" panose="02020603050405020304" pitchFamily="18" charset="0"/>
              </a:rPr>
              <a:t>出前后，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终</a:t>
            </a:r>
            <a:r>
              <a:rPr lang="zh-CN" altLang="en-US" sz="3200" b="1">
                <a:latin typeface="Times New Roman" panose="02020603050405020304" pitchFamily="18" charset="0"/>
              </a:rPr>
              <a:t>不敢搏。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稍</a:t>
            </a:r>
            <a:r>
              <a:rPr lang="zh-CN" altLang="en-US" sz="3200" b="1">
                <a:latin typeface="Times New Roman" panose="02020603050405020304" pitchFamily="18" charset="0"/>
              </a:rPr>
              <a:t>近，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益</a:t>
            </a:r>
            <a:r>
              <a:rPr lang="zh-CN" altLang="en-US" sz="3200" b="1">
                <a:latin typeface="Times New Roman" panose="02020603050405020304" pitchFamily="18" charset="0"/>
              </a:rPr>
              <a:t>狎，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</a:rPr>
              <a:t>荡倚冲冒，驴不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胜</a:t>
            </a:r>
            <a:r>
              <a:rPr lang="zh-CN" altLang="en-US" sz="3200" b="1">
                <a:latin typeface="Times New Roman" panose="02020603050405020304" pitchFamily="18" charset="0"/>
              </a:rPr>
              <a:t>怒，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蹄</a:t>
            </a:r>
            <a:r>
              <a:rPr lang="zh-CN" altLang="en-US" sz="3200" b="1">
                <a:latin typeface="Times New Roman" panose="02020603050405020304" pitchFamily="18" charset="0"/>
              </a:rPr>
              <a:t>之。虎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因</a:t>
            </a:r>
            <a:r>
              <a:rPr lang="zh-CN" altLang="en-US" sz="3200" b="1">
                <a:latin typeface="Times New Roman" panose="02020603050405020304" pitchFamily="18" charset="0"/>
              </a:rPr>
              <a:t> 喜， 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计 </a:t>
            </a:r>
            <a:r>
              <a:rPr lang="zh-CN" altLang="en-US" sz="3200" b="1">
                <a:latin typeface="Times New Roman" panose="02020603050405020304" pitchFamily="18" charset="0"/>
              </a:rPr>
              <a:t>之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</a:rPr>
              <a:t>曰：“技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止</a:t>
            </a:r>
            <a:r>
              <a:rPr lang="zh-CN" altLang="en-US" sz="3200" b="1">
                <a:latin typeface="Times New Roman" panose="02020603050405020304" pitchFamily="18" charset="0"/>
              </a:rPr>
              <a:t>此耳！”因跳踉大阚，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断</a:t>
            </a:r>
            <a:r>
              <a:rPr lang="zh-CN" altLang="en-US" sz="3200" b="1">
                <a:latin typeface="Times New Roman" panose="02020603050405020304" pitchFamily="18" charset="0"/>
              </a:rPr>
              <a:t>其喉，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尽</a:t>
            </a:r>
            <a:endParaRPr lang="zh-CN" altLang="en-US" sz="3200" b="1">
              <a:solidFill>
                <a:srgbClr val="FF33CC"/>
              </a:solidFill>
              <a:latin typeface="Times New Roman" panose="02020603050405020304" pitchFamily="18" charset="0"/>
            </a:endParaRPr>
          </a:p>
          <a:p>
            <a:endParaRPr lang="zh-CN" altLang="en-US" sz="3200" b="1">
              <a:latin typeface="Times New Roman" panose="02020603050405020304" pitchFamily="18" charset="0"/>
            </a:endParaRPr>
          </a:p>
          <a:p>
            <a:r>
              <a:rPr lang="zh-CN" altLang="en-US" sz="3200" b="1">
                <a:latin typeface="Times New Roman" panose="02020603050405020304" pitchFamily="18" charset="0"/>
              </a:rPr>
              <a:t>其肉，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乃去</a:t>
            </a:r>
            <a:r>
              <a:rPr lang="zh-CN" altLang="en-US" sz="3200" b="1">
                <a:latin typeface="Times New Roman" panose="02020603050405020304" pitchFamily="18" charset="0"/>
              </a:rPr>
              <a:t>。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4716463" y="1341438"/>
            <a:ext cx="796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害怕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2771775" y="2282825"/>
            <a:ext cx="796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但是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1936750" y="3290888"/>
            <a:ext cx="796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靠近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2979738" y="4298950"/>
            <a:ext cx="122078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能承受       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2058988" y="5307013"/>
            <a:ext cx="4889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只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2779713" y="5811838"/>
            <a:ext cx="110331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才离开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394" name="Rectangle 12"/>
          <p:cNvSpPr>
            <a:spLocks noChangeArrowheads="1"/>
          </p:cNvSpPr>
          <p:nvPr/>
        </p:nvSpPr>
        <p:spPr bwMode="auto">
          <a:xfrm>
            <a:off x="7740650" y="1344613"/>
            <a:ext cx="4905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将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395" name="Rectangle 13"/>
          <p:cNvSpPr>
            <a:spLocks noChangeArrowheads="1"/>
          </p:cNvSpPr>
          <p:nvPr/>
        </p:nvSpPr>
        <p:spPr bwMode="auto">
          <a:xfrm>
            <a:off x="6011863" y="1343025"/>
            <a:ext cx="796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逃跑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396" name="Rectangle 14"/>
          <p:cNvSpPr>
            <a:spLocks noChangeArrowheads="1"/>
          </p:cNvSpPr>
          <p:nvPr/>
        </p:nvSpPr>
        <p:spPr bwMode="auto">
          <a:xfrm>
            <a:off x="7524750" y="2282825"/>
            <a:ext cx="8731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渐渐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397" name="Rectangle 15"/>
          <p:cNvSpPr>
            <a:spLocks noChangeArrowheads="1"/>
          </p:cNvSpPr>
          <p:nvPr/>
        </p:nvSpPr>
        <p:spPr bwMode="auto">
          <a:xfrm>
            <a:off x="7307263" y="3290888"/>
            <a:ext cx="5667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更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398" name="Rectangle 16"/>
          <p:cNvSpPr>
            <a:spLocks noChangeArrowheads="1"/>
          </p:cNvSpPr>
          <p:nvPr/>
        </p:nvSpPr>
        <p:spPr bwMode="auto">
          <a:xfrm>
            <a:off x="6010275" y="3290888"/>
            <a:ext cx="796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渐渐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399" name="Rectangle 17"/>
          <p:cNvSpPr>
            <a:spLocks noChangeArrowheads="1"/>
          </p:cNvSpPr>
          <p:nvPr/>
        </p:nvSpPr>
        <p:spPr bwMode="auto">
          <a:xfrm>
            <a:off x="3808413" y="3290888"/>
            <a:ext cx="8731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始终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400" name="Rectangle 18"/>
          <p:cNvSpPr>
            <a:spLocks noChangeArrowheads="1"/>
          </p:cNvSpPr>
          <p:nvPr/>
        </p:nvSpPr>
        <p:spPr bwMode="auto">
          <a:xfrm>
            <a:off x="7532688" y="4298950"/>
            <a:ext cx="796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盘算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401" name="Rectangle 19"/>
          <p:cNvSpPr>
            <a:spLocks noChangeArrowheads="1"/>
          </p:cNvSpPr>
          <p:nvPr/>
        </p:nvSpPr>
        <p:spPr bwMode="auto">
          <a:xfrm>
            <a:off x="6019800" y="4298950"/>
            <a:ext cx="796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于是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402" name="Rectangle 20"/>
          <p:cNvSpPr>
            <a:spLocks noChangeArrowheads="1"/>
          </p:cNvSpPr>
          <p:nvPr/>
        </p:nvSpPr>
        <p:spPr bwMode="auto">
          <a:xfrm>
            <a:off x="7667625" y="5300663"/>
            <a:ext cx="796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吃尽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403" name="Rectangle 21"/>
          <p:cNvSpPr>
            <a:spLocks noChangeArrowheads="1"/>
          </p:cNvSpPr>
          <p:nvPr/>
        </p:nvSpPr>
        <p:spPr bwMode="auto">
          <a:xfrm>
            <a:off x="6011863" y="5229225"/>
            <a:ext cx="796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咬断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6404" name="Rectangle 22"/>
          <p:cNvSpPr>
            <a:spLocks noChangeArrowheads="1"/>
          </p:cNvSpPr>
          <p:nvPr/>
        </p:nvSpPr>
        <p:spPr bwMode="auto">
          <a:xfrm>
            <a:off x="8172450" y="1346200"/>
            <a:ext cx="490538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吃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4491038" y="4298950"/>
            <a:ext cx="565150" cy="822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  <a:sym typeface="Arial" panose="020B0604020202020204" pitchFamily="34" charset="0"/>
              </a:rPr>
              <a:t>踢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endParaRPr lang="zh-CN" altLang="en-US">
              <a:solidFill>
                <a:srgbClr val="0000FF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单声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单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单声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4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古筝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单声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3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单声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63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单声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3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ricoch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63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explod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64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carbrak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164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古筝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63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gunsho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64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64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单声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63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单声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/>
      <p:bldP spid="16388" grpId="0"/>
      <p:bldP spid="16389" grpId="0"/>
      <p:bldP spid="16390" grpId="0"/>
      <p:bldP spid="16391" grpId="0"/>
      <p:bldP spid="16392" grpId="0"/>
      <p:bldP spid="16394" grpId="0"/>
      <p:bldP spid="16395" grpId="0"/>
      <p:bldP spid="16396" grpId="0"/>
      <p:bldP spid="16397" grpId="0"/>
      <p:bldP spid="16398" grpId="0"/>
      <p:bldP spid="16399" grpId="0"/>
      <p:bldP spid="16400" grpId="0"/>
      <p:bldP spid="16401" grpId="0"/>
      <p:bldP spid="16402" grpId="0"/>
      <p:bldP spid="16403" grpId="0"/>
      <p:bldP spid="16404" grpId="0"/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Text Box 2"/>
          <p:cNvSpPr txBox="1">
            <a:spLocks noChangeArrowheads="1"/>
          </p:cNvSpPr>
          <p:nvPr/>
        </p:nvSpPr>
        <p:spPr bwMode="auto">
          <a:xfrm>
            <a:off x="7380288" y="404813"/>
            <a:ext cx="99695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翻译</a:t>
            </a:r>
            <a:endParaRPr lang="zh-CN" altLang="en-US" sz="32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2290" name="Text Box 3"/>
          <p:cNvSpPr txBox="1">
            <a:spLocks noChangeArrowheads="1"/>
          </p:cNvSpPr>
          <p:nvPr/>
        </p:nvSpPr>
        <p:spPr bwMode="auto">
          <a:xfrm>
            <a:off x="539750" y="692150"/>
            <a:ext cx="8077200" cy="52562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CC00FF"/>
                </a:solidFill>
                <a:latin typeface="Times New Roman" panose="02020603050405020304" pitchFamily="18" charset="0"/>
              </a:rPr>
              <a:t>黔无驴，有好事者船载以入。</a:t>
            </a:r>
            <a:endParaRPr lang="zh-CN" altLang="en-US" sz="2800" b="1">
              <a:solidFill>
                <a:srgbClr val="CC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endParaRPr lang="zh-CN" altLang="en-US" sz="2800" b="1">
              <a:solidFill>
                <a:srgbClr val="CC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CC00FF"/>
                </a:solidFill>
                <a:latin typeface="Times New Roman" panose="02020603050405020304" pitchFamily="18" charset="0"/>
              </a:rPr>
              <a:t>至则无可用，放之山下。</a:t>
            </a:r>
            <a:endParaRPr lang="zh-CN" altLang="en-US" sz="2800" b="1">
              <a:solidFill>
                <a:srgbClr val="CC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endParaRPr lang="zh-CN" altLang="en-US" sz="2800" b="1">
              <a:solidFill>
                <a:srgbClr val="CC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CC00FF"/>
                </a:solidFill>
                <a:latin typeface="Times New Roman" panose="02020603050405020304" pitchFamily="18" charset="0"/>
              </a:rPr>
              <a:t>虎见之，庞然大物也，以为神。</a:t>
            </a:r>
            <a:endParaRPr lang="zh-CN" altLang="en-US" sz="2800" b="1">
              <a:solidFill>
                <a:srgbClr val="CC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endParaRPr lang="zh-CN" altLang="en-US" sz="2800" b="1">
              <a:solidFill>
                <a:srgbClr val="CC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CC00FF"/>
                </a:solidFill>
                <a:latin typeface="Times New Roman" panose="02020603050405020304" pitchFamily="18" charset="0"/>
              </a:rPr>
              <a:t>蔽林间窥之，稍出近之，</a:t>
            </a:r>
            <a:endParaRPr lang="zh-CN" altLang="en-US" sz="2800" b="1">
              <a:solidFill>
                <a:srgbClr val="CC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endParaRPr lang="zh-CN" altLang="en-US" sz="2800" b="1">
              <a:solidFill>
                <a:srgbClr val="CC00FF"/>
              </a:solidFill>
              <a:latin typeface="Times New Roman" panose="02020603050405020304" pitchFamily="18" charset="0"/>
            </a:endParaRPr>
          </a:p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zh-CN" altLang="en-US" sz="2800" b="1">
                <a:solidFill>
                  <a:srgbClr val="CC00FF"/>
                </a:solidFill>
                <a:latin typeface="Times New Roman" panose="02020603050405020304" pitchFamily="18" charset="0"/>
              </a:rPr>
              <a:t>憖憖然，莫相知。</a:t>
            </a:r>
            <a:r>
              <a:rPr lang="zh-CN" altLang="en-US" sz="2800" b="1">
                <a:latin typeface="Times New Roman" panose="02020603050405020304" pitchFamily="18" charset="0"/>
              </a:rPr>
              <a:t>	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539750" y="1268413"/>
            <a:ext cx="708025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Times New Roman" panose="02020603050405020304" pitchFamily="18" charset="0"/>
              </a:rPr>
              <a:t>贵州这地方本没有驴，有个喜欢多事的人用船运进一头驴来，</a:t>
            </a:r>
            <a:endParaRPr lang="zh-CN" altLang="en-US" sz="2000" b="1">
              <a:latin typeface="Times New Roman" panose="02020603050405020304" pitchFamily="18" charset="0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611188" y="2492375"/>
            <a:ext cx="5295900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Times New Roman" panose="02020603050405020304" pitchFamily="18" charset="0"/>
              </a:rPr>
              <a:t>运到之后没有什么用途，就把它放在山脚下。</a:t>
            </a:r>
            <a:endParaRPr lang="zh-CN" altLang="en-US" sz="2000" b="1">
              <a:latin typeface="Times New Roman" panose="02020603050405020304" pitchFamily="18" charset="0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539750" y="3716338"/>
            <a:ext cx="7389813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Times New Roman" panose="02020603050405020304" pitchFamily="18" charset="0"/>
              </a:rPr>
              <a:t>（一只） 老虎看到它，发现它是个巨大的家伙，就把它当成神，</a:t>
            </a:r>
            <a:endParaRPr lang="zh-CN" altLang="en-US" sz="2000" b="1">
              <a:latin typeface="Times New Roman" panose="02020603050405020304" pitchFamily="18" charset="0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611188" y="4868863"/>
            <a:ext cx="8348662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Times New Roman" panose="02020603050405020304" pitchFamily="18" charset="0"/>
              </a:rPr>
              <a:t>隐藏在树林中偷偷地观察它。（过了一会儿）老虎渐渐走出树林，靠近驴</a:t>
            </a:r>
            <a:endParaRPr lang="zh-CN" altLang="en-US" sz="2000" b="1">
              <a:latin typeface="Times New Roman" panose="02020603050405020304" pitchFamily="18" charset="0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611188" y="5949950"/>
            <a:ext cx="5040312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000" b="1">
                <a:latin typeface="Times New Roman" panose="02020603050405020304" pitchFamily="18" charset="0"/>
              </a:rPr>
              <a:t>小心谨慎的，不知道它究竟是个什么东西。</a:t>
            </a:r>
            <a:endParaRPr lang="zh-CN" altLang="en-US" sz="20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3" dur="5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ricochet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可用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对了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6" grpId="0"/>
      <p:bldP spid="18437" grpId="0"/>
      <p:bldP spid="18438" grpId="0"/>
      <p:bldP spid="18439" grpId="0"/>
      <p:bldP spid="18440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Text Box 2"/>
          <p:cNvSpPr txBox="1">
            <a:spLocks noChangeArrowheads="1"/>
          </p:cNvSpPr>
          <p:nvPr/>
        </p:nvSpPr>
        <p:spPr bwMode="auto">
          <a:xfrm>
            <a:off x="539750" y="908050"/>
            <a:ext cx="5899150" cy="47894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altLang="zh-CN" sz="2800" b="1">
                <a:solidFill>
                  <a:srgbClr val="CC00FF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2800" b="1">
                <a:solidFill>
                  <a:srgbClr val="CC00FF"/>
                </a:solidFill>
                <a:latin typeface="Times New Roman" panose="02020603050405020304" pitchFamily="18" charset="0"/>
              </a:rPr>
              <a:t>他日，驴一鸣，虎大骇，远遁，</a:t>
            </a:r>
            <a:endParaRPr lang="zh-CN" altLang="en-US" sz="2800" b="1">
              <a:solidFill>
                <a:srgbClr val="CC00FF"/>
              </a:solidFill>
              <a:latin typeface="Times New Roman" panose="02020603050405020304" pitchFamily="18" charset="0"/>
            </a:endParaRPr>
          </a:p>
          <a:p>
            <a:endParaRPr lang="zh-CN" altLang="en-US" sz="2800" b="1">
              <a:solidFill>
                <a:srgbClr val="CC00FF"/>
              </a:solidFill>
              <a:latin typeface="Times New Roman" panose="02020603050405020304" pitchFamily="18" charset="0"/>
            </a:endParaRPr>
          </a:p>
          <a:p>
            <a:endParaRPr lang="zh-CN" altLang="en-US" sz="2800" b="1">
              <a:solidFill>
                <a:srgbClr val="CC00FF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 b="1">
                <a:solidFill>
                  <a:srgbClr val="CC00FF"/>
                </a:solidFill>
                <a:latin typeface="Times New Roman" panose="02020603050405020304" pitchFamily="18" charset="0"/>
              </a:rPr>
              <a:t>以为且噬己也，甚恐。</a:t>
            </a:r>
            <a:endParaRPr lang="zh-CN" altLang="en-US" sz="2800" b="1">
              <a:solidFill>
                <a:srgbClr val="CC00FF"/>
              </a:solidFill>
              <a:latin typeface="Times New Roman" panose="02020603050405020304" pitchFamily="18" charset="0"/>
            </a:endParaRPr>
          </a:p>
          <a:p>
            <a:endParaRPr lang="zh-CN" altLang="en-US" sz="2800" b="1">
              <a:solidFill>
                <a:srgbClr val="CC00FF"/>
              </a:solidFill>
              <a:latin typeface="Times New Roman" panose="02020603050405020304" pitchFamily="18" charset="0"/>
            </a:endParaRPr>
          </a:p>
          <a:p>
            <a:endParaRPr lang="zh-CN" altLang="en-US" sz="2800" b="1">
              <a:solidFill>
                <a:srgbClr val="CC00FF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 b="1">
                <a:solidFill>
                  <a:srgbClr val="CC00FF"/>
                </a:solidFill>
                <a:latin typeface="Times New Roman" panose="02020603050405020304" pitchFamily="18" charset="0"/>
              </a:rPr>
              <a:t>然往来视之，觉无异能者。</a:t>
            </a:r>
            <a:endParaRPr lang="zh-CN" altLang="en-US" sz="2800" b="1">
              <a:solidFill>
                <a:srgbClr val="CC00FF"/>
              </a:solidFill>
              <a:latin typeface="Times New Roman" panose="02020603050405020304" pitchFamily="18" charset="0"/>
            </a:endParaRPr>
          </a:p>
          <a:p>
            <a:endParaRPr lang="zh-CN" altLang="en-US" sz="2800" b="1">
              <a:solidFill>
                <a:srgbClr val="CC00FF"/>
              </a:solidFill>
              <a:latin typeface="Times New Roman" panose="02020603050405020304" pitchFamily="18" charset="0"/>
            </a:endParaRPr>
          </a:p>
          <a:p>
            <a:endParaRPr lang="zh-CN" altLang="en-US" sz="2800" b="1">
              <a:solidFill>
                <a:srgbClr val="CC00FF"/>
              </a:solidFill>
              <a:latin typeface="Times New Roman" panose="02020603050405020304" pitchFamily="18" charset="0"/>
            </a:endParaRPr>
          </a:p>
          <a:p>
            <a:r>
              <a:rPr lang="zh-CN" altLang="en-US" sz="2800" b="1">
                <a:solidFill>
                  <a:srgbClr val="CC00FF"/>
                </a:solidFill>
                <a:latin typeface="Times New Roman" panose="02020603050405020304" pitchFamily="18" charset="0"/>
              </a:rPr>
              <a:t>益习其声，又近出前后，终不敢搏。</a:t>
            </a:r>
            <a:endParaRPr lang="zh-CN" altLang="en-US" sz="2800" b="1">
              <a:solidFill>
                <a:srgbClr val="CC00FF"/>
              </a:solidFill>
              <a:latin typeface="Times New Roman" panose="02020603050405020304" pitchFamily="18" charset="0"/>
            </a:endParaRPr>
          </a:p>
          <a:p>
            <a:endParaRPr lang="zh-CN" altLang="en-US" sz="2800" b="1">
              <a:solidFill>
                <a:srgbClr val="CC00FF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504825" y="5300663"/>
            <a:ext cx="8531225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渐渐听惯了它的叫声，又靠近它前前后后地走动，但始终不敢与它搏斗。 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539750" y="1339850"/>
            <a:ext cx="74168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其后的一天，驴叫了一声，老虎非常害怕，远远地逃走；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539750" y="2838450"/>
            <a:ext cx="5541963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认为驴将要咬自己了，非常恐惧。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539750" y="3860800"/>
            <a:ext cx="860425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可是来来回回地观察驴，感到它似乎也没有什么特殊的本领；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古筝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rojcto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4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/>
      <p:bldP spid="19460" grpId="0"/>
      <p:bldP spid="19461" grpId="0"/>
      <p:bldP spid="1946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539750" y="827088"/>
            <a:ext cx="7777163" cy="39909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r>
              <a:rPr lang="zh-CN" altLang="en-US" sz="3200" b="1">
                <a:solidFill>
                  <a:srgbClr val="CC00FF"/>
                </a:solidFill>
              </a:rPr>
              <a:t>稍近，益狎，荡倚冲冒，驴不胜怒，蹄之。</a:t>
            </a:r>
            <a:endParaRPr lang="zh-CN" altLang="en-US" sz="3200" b="1">
              <a:solidFill>
                <a:srgbClr val="CC00FF"/>
              </a:solidFill>
            </a:endParaRPr>
          </a:p>
          <a:p>
            <a:endParaRPr lang="zh-CN" altLang="en-US" sz="3200" b="1">
              <a:solidFill>
                <a:srgbClr val="CC00FF"/>
              </a:solidFill>
            </a:endParaRPr>
          </a:p>
          <a:p>
            <a:endParaRPr lang="zh-CN" altLang="en-US" sz="3200" b="1">
              <a:solidFill>
                <a:srgbClr val="CC00FF"/>
              </a:solidFill>
            </a:endParaRPr>
          </a:p>
          <a:p>
            <a:endParaRPr lang="zh-CN" altLang="en-US" sz="3200" b="1">
              <a:solidFill>
                <a:srgbClr val="CC00FF"/>
              </a:solidFill>
            </a:endParaRPr>
          </a:p>
          <a:p>
            <a:r>
              <a:rPr lang="zh-CN" altLang="en-US" sz="3200" b="1">
                <a:solidFill>
                  <a:srgbClr val="CC00FF"/>
                </a:solidFill>
              </a:rPr>
              <a:t>虎因喜， 计 之曰：“技止此耳！”</a:t>
            </a:r>
            <a:endParaRPr lang="zh-CN" altLang="en-US" sz="3200" b="1">
              <a:solidFill>
                <a:srgbClr val="CC00FF"/>
              </a:solidFill>
            </a:endParaRPr>
          </a:p>
          <a:p>
            <a:endParaRPr lang="zh-CN" altLang="en-US" sz="3200" b="1">
              <a:solidFill>
                <a:srgbClr val="CC00FF"/>
              </a:solidFill>
            </a:endParaRPr>
          </a:p>
          <a:p>
            <a:endParaRPr lang="zh-CN" altLang="en-US" sz="3200" b="1">
              <a:solidFill>
                <a:srgbClr val="CC00FF"/>
              </a:solidFill>
            </a:endParaRPr>
          </a:p>
          <a:p>
            <a:r>
              <a:rPr lang="zh-CN" altLang="en-US" sz="3200" b="1">
                <a:solidFill>
                  <a:srgbClr val="CC00FF"/>
                </a:solidFill>
              </a:rPr>
              <a:t>因跳踉大阚，断其喉，尽其肉，乃去。</a:t>
            </a:r>
            <a:endParaRPr lang="zh-CN" altLang="en-US" sz="3200" b="1">
              <a:solidFill>
                <a:srgbClr val="CC00FF"/>
              </a:solidFill>
            </a:endParaRP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468313" y="3336925"/>
            <a:ext cx="7924800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anose="02020603050405020304" pitchFamily="18" charset="0"/>
              </a:rPr>
              <a:t>老虎因而很高兴，考虑这件事，心想：“ 它的本事也就如此而已！”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611188" y="1546225"/>
            <a:ext cx="8281987" cy="1373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渐渐地老虎又靠近驴，又进一步戏弄 它，  摇晃、 依偎、 冲击、顶撞它。驴禁不住 发起怒来，用 蹄子踢了老虎。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19465" name="Rectangle 9"/>
          <p:cNvSpPr>
            <a:spLocks noChangeArrowheads="1"/>
          </p:cNvSpPr>
          <p:nvPr/>
        </p:nvSpPr>
        <p:spPr bwMode="auto">
          <a:xfrm>
            <a:off x="539750" y="4859338"/>
            <a:ext cx="8208963" cy="946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Times New Roman" panose="02020603050405020304" pitchFamily="18" charset="0"/>
              </a:rPr>
              <a:t>于是跳起来大声吼着，咬断了驴的喉 咙，吃光了它的肉，然后才离开。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单声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3" grpId="0"/>
      <p:bldP spid="19464" grpId="0"/>
      <p:bldP spid="1946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Text Box 2"/>
          <p:cNvSpPr txBox="1">
            <a:spLocks noChangeArrowheads="1"/>
          </p:cNvSpPr>
          <p:nvPr/>
        </p:nvSpPr>
        <p:spPr bwMode="auto">
          <a:xfrm>
            <a:off x="611188" y="2203450"/>
            <a:ext cx="1512887" cy="58420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缘起：</a:t>
            </a:r>
            <a:endParaRPr lang="zh-CN" altLang="en-US" sz="32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1689" name="Text Box 9"/>
          <p:cNvSpPr txBox="1">
            <a:spLocks noChangeArrowheads="1"/>
          </p:cNvSpPr>
          <p:nvPr/>
        </p:nvSpPr>
        <p:spPr bwMode="auto">
          <a:xfrm>
            <a:off x="2195513" y="4291013"/>
            <a:ext cx="863600" cy="64135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惧</a:t>
            </a:r>
            <a:endParaRPr lang="zh-CN" altLang="en-US" sz="3600" b="1">
              <a:solidFill>
                <a:srgbClr val="0000CC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71690" name="Text Box 10">
            <a:hlinkClick r:id="rId1" action="ppaction://hlinksldjump"/>
          </p:cNvPr>
          <p:cNvSpPr txBox="1">
            <a:spLocks noChangeArrowheads="1"/>
          </p:cNvSpPr>
          <p:nvPr/>
        </p:nvSpPr>
        <p:spPr bwMode="auto">
          <a:xfrm>
            <a:off x="3779838" y="4291013"/>
            <a:ext cx="762000" cy="64135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识</a:t>
            </a:r>
            <a:endParaRPr lang="zh-CN" altLang="en-US" sz="3600" b="1">
              <a:solidFill>
                <a:srgbClr val="0000CC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71691" name="Text Box 11"/>
          <p:cNvSpPr txBox="1">
            <a:spLocks noChangeArrowheads="1"/>
          </p:cNvSpPr>
          <p:nvPr/>
        </p:nvSpPr>
        <p:spPr bwMode="auto">
          <a:xfrm>
            <a:off x="6948488" y="4291013"/>
            <a:ext cx="1223962" cy="64135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吃</a:t>
            </a:r>
            <a:endParaRPr lang="zh-CN" altLang="en-US" sz="3600" b="1">
              <a:solidFill>
                <a:srgbClr val="0000CC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71692" name="Text Box 12"/>
          <p:cNvSpPr txBox="1">
            <a:spLocks noChangeArrowheads="1"/>
          </p:cNvSpPr>
          <p:nvPr/>
        </p:nvSpPr>
        <p:spPr bwMode="auto">
          <a:xfrm>
            <a:off x="4284663" y="3502025"/>
            <a:ext cx="1081087" cy="6397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虎</a:t>
            </a:r>
            <a:r>
              <a:rPr lang="zh-CN" altLang="en-US" sz="3600" b="1">
                <a:latin typeface="黑体" panose="02010600030101010101" pitchFamily="49" charset="-122"/>
                <a:ea typeface="黑体" panose="02010600030101010101" pitchFamily="49" charset="-122"/>
              </a:rPr>
              <a:t>            </a:t>
            </a:r>
            <a:r>
              <a:rPr lang="zh-CN" altLang="en-US" sz="3600" b="1">
                <a:solidFill>
                  <a:schemeClr val="hlink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 </a:t>
            </a:r>
            <a:r>
              <a:rPr lang="zh-CN" altLang="en-US" sz="3600" b="1">
                <a:latin typeface="黑体" panose="02010600030101010101" pitchFamily="49" charset="-122"/>
                <a:ea typeface="黑体" panose="02010600030101010101" pitchFamily="49" charset="-122"/>
              </a:rPr>
              <a:t>            </a:t>
            </a:r>
            <a:endParaRPr lang="zh-CN" altLang="en-US" sz="36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1695" name="Text Box 15"/>
          <p:cNvSpPr txBox="1">
            <a:spLocks noChangeArrowheads="1"/>
          </p:cNvSpPr>
          <p:nvPr/>
        </p:nvSpPr>
        <p:spPr bwMode="auto">
          <a:xfrm>
            <a:off x="5435600" y="4291013"/>
            <a:ext cx="863600" cy="641350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戏</a:t>
            </a:r>
            <a:endParaRPr lang="zh-CN" altLang="en-US" sz="3600" b="1">
              <a:solidFill>
                <a:srgbClr val="0000CC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71697" name="Text Box 17"/>
          <p:cNvSpPr txBox="1">
            <a:spLocks noChangeArrowheads="1"/>
          </p:cNvSpPr>
          <p:nvPr/>
        </p:nvSpPr>
        <p:spPr bwMode="auto">
          <a:xfrm>
            <a:off x="4429125" y="5086350"/>
            <a:ext cx="935038" cy="639763"/>
          </a:xfrm>
          <a:prstGeom prst="rect">
            <a:avLst/>
          </a:prstGeom>
          <a:noFill/>
          <a:ln w="12700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3600" b="1">
                <a:latin typeface="黑体" panose="02010600030101010101" pitchFamily="49" charset="-122"/>
                <a:ea typeface="黑体" panose="02010600030101010101" pitchFamily="49" charset="-122"/>
              </a:rPr>
              <a:t>驴</a:t>
            </a:r>
            <a:endParaRPr lang="zh-CN" altLang="en-US" sz="36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1698" name="Rectangle 18"/>
          <p:cNvSpPr/>
          <p:nvPr/>
        </p:nvSpPr>
        <p:spPr>
          <a:xfrm>
            <a:off x="2124075" y="2060575"/>
            <a:ext cx="6192838" cy="944563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accent6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黔无驴，有好事者船载以入。</a:t>
            </a:r>
            <a:br>
              <a:rPr lang="zh-CN" altLang="en-US" sz="2800" b="1" dirty="0">
                <a:solidFill>
                  <a:schemeClr val="accent6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</a:br>
            <a:r>
              <a:rPr lang="zh-CN" altLang="en-US" sz="2800" b="1" dirty="0">
                <a:solidFill>
                  <a:schemeClr val="accent6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至则无可用，放之山下。 </a:t>
            </a:r>
            <a:endParaRPr lang="zh-CN" altLang="en-US" sz="2800" b="1" noProof="1">
              <a:solidFill>
                <a:schemeClr val="accent6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</p:txBody>
      </p:sp>
      <p:sp>
        <p:nvSpPr>
          <p:cNvPr id="14345" name="Rectangle 20"/>
          <p:cNvSpPr>
            <a:spLocks noChangeArrowheads="1"/>
          </p:cNvSpPr>
          <p:nvPr/>
        </p:nvSpPr>
        <p:spPr bwMode="auto">
          <a:xfrm>
            <a:off x="323850" y="1266825"/>
            <a:ext cx="489585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1.</a:t>
            </a:r>
            <a:r>
              <a:rPr lang="zh-CN" altLang="en-US" sz="3200" b="1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理清文章思路。</a:t>
            </a:r>
            <a:endParaRPr lang="zh-CN" altLang="en-US" sz="3200" b="1">
              <a:solidFill>
                <a:srgbClr val="FF0000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</p:txBody>
      </p:sp>
      <p:pic>
        <p:nvPicPr>
          <p:cNvPr id="71701" name="Picture 21" descr="红箭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87675" y="4219575"/>
            <a:ext cx="7921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2" name="Picture 22" descr="红箭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4219575"/>
            <a:ext cx="792163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03" name="Picture 23" descr="红箭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00788" y="4219575"/>
            <a:ext cx="792162" cy="79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539750" y="5805488"/>
            <a:ext cx="14208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结果：</a:t>
            </a:r>
            <a:endParaRPr lang="zh-CN" altLang="en-US" sz="4400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6" name="矩形 15"/>
          <p:cNvSpPr>
            <a:spLocks noChangeArrowheads="1"/>
          </p:cNvSpPr>
          <p:nvPr/>
        </p:nvSpPr>
        <p:spPr bwMode="auto">
          <a:xfrm>
            <a:off x="571500" y="4287838"/>
            <a:ext cx="1420813" cy="584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经过：</a:t>
            </a:r>
            <a:endParaRPr lang="zh-CN" altLang="en-US" sz="3200" b="1">
              <a:solidFill>
                <a:srgbClr val="00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2195513" y="5805488"/>
            <a:ext cx="1357312" cy="584200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r>
              <a:rPr lang="zh-CN" altLang="en-US" sz="3200" b="1" noProof="1">
                <a:solidFill>
                  <a:schemeClr val="accent6"/>
                </a:solidFill>
                <a:latin typeface="黑体" panose="02010600030101010101" pitchFamily="49" charset="-122"/>
                <a:ea typeface="黑体" panose="02010600030101010101" pitchFamily="49" charset="-122"/>
                <a:cs typeface="+mn-ea"/>
              </a:rPr>
              <a:t>乃去。</a:t>
            </a:r>
            <a:endParaRPr lang="zh-CN" altLang="en-US" sz="3200" b="1" noProof="1">
              <a:solidFill>
                <a:schemeClr val="accent6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grpSp>
        <p:nvGrpSpPr>
          <p:cNvPr id="14352" name="Group 10"/>
          <p:cNvGrpSpPr/>
          <p:nvPr/>
        </p:nvGrpSpPr>
        <p:grpSpPr bwMode="auto">
          <a:xfrm>
            <a:off x="468313" y="615950"/>
            <a:ext cx="2054225" cy="633413"/>
            <a:chOff x="0" y="0"/>
            <a:chExt cx="3236" cy="998"/>
          </a:xfrm>
        </p:grpSpPr>
        <p:grpSp>
          <p:nvGrpSpPr>
            <p:cNvPr id="14353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14354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pic>
            <p:nvPicPr>
              <p:cNvPr id="14355" name="MH_Other_8"/>
              <p:cNvPicPr preferRelativeResize="0"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14356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14357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14358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chemeClr val="bg1"/>
                  </a:solidFill>
                  <a:ea typeface="微软雅黑" panose="020B0503020204020204" pitchFamily="82" charset="2"/>
                </a:rPr>
                <a:t>合作探究</a:t>
              </a:r>
              <a:endParaRPr lang="zh-CN" altLang="en-US" sz="2000">
                <a:solidFill>
                  <a:schemeClr val="bg1"/>
                </a:solidFill>
                <a:ea typeface="微软雅黑" panose="020B0503020204020204" pitchFamily="82" charset="2"/>
              </a:endParaRPr>
            </a:p>
          </p:txBody>
        </p:sp>
      </p:grpSp>
    </p:spTree>
  </p:cSld>
  <p:clrMapOvr>
    <a:masterClrMapping/>
  </p:clrMapOvr>
  <p:transition spd="slow"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1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6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16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716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16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716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50" dur="500"/>
                                        <p:tgtEl>
                                          <p:spTgt spid="716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17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17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716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17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716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716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900" decel="100000" fill="hold"/>
                                        <p:tgtEl>
                                          <p:spTgt spid="71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16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717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80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800" decel="100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80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80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682" grpId="0"/>
      <p:bldP spid="71689" grpId="0"/>
      <p:bldP spid="71690" grpId="0"/>
      <p:bldP spid="71691" grpId="0"/>
      <p:bldP spid="71692" grpId="0"/>
      <p:bldP spid="71695" grpId="0"/>
      <p:bldP spid="71697" grpId="0"/>
      <p:bldP spid="71698" grpId="0"/>
      <p:bldP spid="15" grpId="0"/>
      <p:bldP spid="16" grpId="0"/>
      <p:bldP spid="1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7"/>
          <p:cNvSpPr>
            <a:spLocks noChangeArrowheads="1"/>
          </p:cNvSpPr>
          <p:nvPr/>
        </p:nvSpPr>
        <p:spPr bwMode="auto">
          <a:xfrm>
            <a:off x="179388" y="763588"/>
            <a:ext cx="8280400" cy="519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800" b="1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2.</a:t>
            </a:r>
            <a:r>
              <a:rPr lang="zh-CN" altLang="en-US" sz="2800" b="1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找出描写虎的心理、动作的语句。</a:t>
            </a:r>
            <a:endParaRPr lang="zh-CN" altLang="en-US" sz="2800" b="1">
              <a:solidFill>
                <a:srgbClr val="FF0000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</p:txBody>
      </p:sp>
      <p:sp>
        <p:nvSpPr>
          <p:cNvPr id="13351" name="Text Box 39"/>
          <p:cNvSpPr txBox="1">
            <a:spLocks noChangeArrowheads="1"/>
          </p:cNvSpPr>
          <p:nvPr/>
        </p:nvSpPr>
        <p:spPr bwMode="auto">
          <a:xfrm>
            <a:off x="920750" y="1574800"/>
            <a:ext cx="1295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心理</a:t>
            </a:r>
            <a:endParaRPr lang="zh-CN" altLang="en-US" sz="3200" b="1">
              <a:solidFill>
                <a:srgbClr val="0000CC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352" name="Text Box 40"/>
          <p:cNvSpPr txBox="1">
            <a:spLocks noChangeArrowheads="1"/>
          </p:cNvSpPr>
          <p:nvPr/>
        </p:nvSpPr>
        <p:spPr bwMode="auto">
          <a:xfrm>
            <a:off x="468313" y="2276475"/>
            <a:ext cx="3368675" cy="3505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以为神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莫相知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以为且噬己也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觉无异能者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终不敢搏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r>
              <a:rPr lang="zh-CN" altLang="en-US" sz="2800" b="1">
                <a:latin typeface="黑体" panose="02010600030101010101" pitchFamily="49" charset="-122"/>
                <a:ea typeface="黑体" panose="02010600030101010101" pitchFamily="49" charset="-122"/>
              </a:rPr>
              <a:t>技止此耳</a:t>
            </a:r>
            <a:endParaRPr lang="zh-CN" altLang="en-US" sz="28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353" name="Text Box 41"/>
          <p:cNvSpPr txBox="1">
            <a:spLocks noChangeArrowheads="1"/>
          </p:cNvSpPr>
          <p:nvPr/>
        </p:nvSpPr>
        <p:spPr bwMode="auto">
          <a:xfrm>
            <a:off x="3922713" y="1555750"/>
            <a:ext cx="14478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动作</a:t>
            </a:r>
            <a:endParaRPr lang="zh-CN" altLang="en-US" sz="3200" b="1">
              <a:solidFill>
                <a:srgbClr val="0000CC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354" name="Text Box 42"/>
          <p:cNvSpPr txBox="1">
            <a:spLocks noChangeArrowheads="1"/>
          </p:cNvSpPr>
          <p:nvPr/>
        </p:nvSpPr>
        <p:spPr bwMode="auto">
          <a:xfrm>
            <a:off x="3781425" y="2276475"/>
            <a:ext cx="4038600" cy="37496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b="1">
                <a:latin typeface="黑体" panose="02010600030101010101" pitchFamily="49" charset="-122"/>
                <a:ea typeface="黑体" panose="02010600030101010101" pitchFamily="49" charset="-122"/>
              </a:rPr>
              <a:t>蔽，窥</a:t>
            </a:r>
            <a:endParaRPr kumimoji="1" lang="zh-CN" altLang="en-US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b="1">
                <a:latin typeface="黑体" panose="02010600030101010101" pitchFamily="49" charset="-122"/>
                <a:ea typeface="黑体" panose="02010600030101010101" pitchFamily="49" charset="-122"/>
              </a:rPr>
              <a:t>近之</a:t>
            </a:r>
            <a:endParaRPr kumimoji="1" lang="zh-CN" altLang="en-US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b="1">
                <a:latin typeface="黑体" panose="02010600030101010101" pitchFamily="49" charset="-122"/>
                <a:ea typeface="黑体" panose="02010600030101010101" pitchFamily="49" charset="-122"/>
              </a:rPr>
              <a:t>远遁</a:t>
            </a:r>
            <a:endParaRPr kumimoji="1" lang="zh-CN" altLang="en-US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b="1">
                <a:latin typeface="黑体" panose="02010600030101010101" pitchFamily="49" charset="-122"/>
                <a:ea typeface="黑体" panose="02010600030101010101" pitchFamily="49" charset="-122"/>
              </a:rPr>
              <a:t>视之</a:t>
            </a:r>
            <a:endParaRPr kumimoji="1" lang="zh-CN" altLang="en-US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b="1">
                <a:latin typeface="黑体" panose="02010600030101010101" pitchFamily="49" charset="-122"/>
                <a:ea typeface="黑体" panose="02010600030101010101" pitchFamily="49" charset="-122"/>
              </a:rPr>
              <a:t>近出  </a:t>
            </a:r>
            <a:endParaRPr kumimoji="1" lang="zh-CN" altLang="en-US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b="1">
                <a:latin typeface="黑体" panose="02010600030101010101" pitchFamily="49" charset="-122"/>
                <a:ea typeface="黑体" panose="02010600030101010101" pitchFamily="49" charset="-122"/>
              </a:rPr>
              <a:t>荡倚冲冒</a:t>
            </a:r>
            <a:endParaRPr kumimoji="1" lang="zh-CN" altLang="en-US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b="1">
                <a:latin typeface="黑体" panose="02010600030101010101" pitchFamily="49" charset="-122"/>
                <a:ea typeface="黑体" panose="02010600030101010101" pitchFamily="49" charset="-122"/>
              </a:rPr>
              <a:t>跳踉、断、尽、去</a:t>
            </a:r>
            <a:endParaRPr kumimoji="1" lang="zh-CN" altLang="en-US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355" name="Text Box 43"/>
          <p:cNvSpPr txBox="1">
            <a:spLocks noChangeArrowheads="1"/>
          </p:cNvSpPr>
          <p:nvPr/>
        </p:nvSpPr>
        <p:spPr bwMode="auto">
          <a:xfrm>
            <a:off x="5741988" y="2205038"/>
            <a:ext cx="2971800" cy="10048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急于摸底，好奇害怕</a:t>
            </a:r>
            <a:endParaRPr kumimoji="1" lang="zh-CN" altLang="en-US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恐惧</a:t>
            </a:r>
            <a:endParaRPr kumimoji="1" lang="zh-CN" altLang="en-US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356" name="Text Box 44"/>
          <p:cNvSpPr txBox="1">
            <a:spLocks noChangeArrowheads="1"/>
          </p:cNvSpPr>
          <p:nvPr/>
        </p:nvSpPr>
        <p:spPr bwMode="auto">
          <a:xfrm>
            <a:off x="5726113" y="3644900"/>
            <a:ext cx="2667000" cy="15525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再试探，生性胆大</a:t>
            </a:r>
            <a:endParaRPr kumimoji="1" lang="zh-CN" altLang="en-US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  <a:defRPr/>
            </a:pPr>
            <a:endParaRPr kumimoji="1" lang="zh-CN" altLang="en-US" b="1">
              <a:solidFill>
                <a:srgbClr val="0000FF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工于心计</a:t>
            </a:r>
            <a:endParaRPr kumimoji="1" lang="zh-CN" altLang="en-US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13357" name="Text Box 45"/>
          <p:cNvSpPr txBox="1">
            <a:spLocks noChangeArrowheads="1"/>
          </p:cNvSpPr>
          <p:nvPr/>
        </p:nvSpPr>
        <p:spPr bwMode="auto">
          <a:xfrm>
            <a:off x="6443663" y="5589588"/>
            <a:ext cx="2662237" cy="3952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sz="2000" b="1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干脆利落，志得意满</a:t>
            </a:r>
            <a:endParaRPr kumimoji="1" lang="zh-CN" altLang="en-US" sz="2000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out)">
                                      <p:cBhvr>
                                        <p:cTn id="23" dur="2000"/>
                                        <p:tgtEl>
                                          <p:spTgt spid="13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2000"/>
                                        <p:tgtEl>
                                          <p:spTgt spid="13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1" dur="2000"/>
                                        <p:tgtEl>
                                          <p:spTgt spid="1335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13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51" grpId="0"/>
      <p:bldP spid="13352" grpId="0"/>
      <p:bldP spid="13353" grpId="0"/>
      <p:bldP spid="13354" grpId="0" bldLvl="0" animBg="1"/>
      <p:bldP spid="13355" grpId="0" bldLvl="0" animBg="1"/>
      <p:bldP spid="1335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Text Box 2"/>
          <p:cNvSpPr txBox="1">
            <a:spLocks noChangeArrowheads="1"/>
          </p:cNvSpPr>
          <p:nvPr/>
        </p:nvSpPr>
        <p:spPr bwMode="auto">
          <a:xfrm>
            <a:off x="539750" y="869950"/>
            <a:ext cx="65532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3.</a:t>
            </a:r>
            <a:r>
              <a:rPr lang="zh-CN" altLang="en-US" sz="3200" b="1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分析虎认识驴的心理过程。</a:t>
            </a:r>
            <a:endParaRPr lang="zh-CN" altLang="en-US" sz="3200" b="1">
              <a:solidFill>
                <a:srgbClr val="FF0000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</p:txBody>
      </p:sp>
      <p:sp>
        <p:nvSpPr>
          <p:cNvPr id="73731" name="Text Box 3"/>
          <p:cNvSpPr txBox="1">
            <a:spLocks noChangeArrowheads="1"/>
          </p:cNvSpPr>
          <p:nvPr/>
        </p:nvSpPr>
        <p:spPr bwMode="auto">
          <a:xfrm>
            <a:off x="827088" y="1844675"/>
            <a:ext cx="1646237" cy="60483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以为神</a:t>
            </a:r>
            <a:endParaRPr lang="zh-CN" altLang="en-US">
              <a:solidFill>
                <a:srgbClr val="0000CC"/>
              </a:solidFill>
            </a:endParaRPr>
          </a:p>
        </p:txBody>
      </p:sp>
      <p:sp>
        <p:nvSpPr>
          <p:cNvPr id="73732" name="Text Box 4"/>
          <p:cNvSpPr txBox="1">
            <a:spLocks noChangeArrowheads="1"/>
          </p:cNvSpPr>
          <p:nvPr/>
        </p:nvSpPr>
        <p:spPr bwMode="auto">
          <a:xfrm>
            <a:off x="827088" y="3068638"/>
            <a:ext cx="1584325" cy="604837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莫相知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73733" name="Text Box 5"/>
          <p:cNvSpPr txBox="1">
            <a:spLocks noChangeArrowheads="1"/>
          </p:cNvSpPr>
          <p:nvPr/>
        </p:nvSpPr>
        <p:spPr bwMode="auto">
          <a:xfrm>
            <a:off x="755650" y="4365625"/>
            <a:ext cx="2767013" cy="60483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以为且噬己也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73734" name="Text Box 6"/>
          <p:cNvSpPr txBox="1">
            <a:spLocks noChangeArrowheads="1"/>
          </p:cNvSpPr>
          <p:nvPr/>
        </p:nvSpPr>
        <p:spPr bwMode="auto">
          <a:xfrm>
            <a:off x="6011863" y="4365625"/>
            <a:ext cx="2365375" cy="60483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觉无异能者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73735" name="Text Box 7"/>
          <p:cNvSpPr txBox="1">
            <a:spLocks noChangeArrowheads="1"/>
          </p:cNvSpPr>
          <p:nvPr/>
        </p:nvSpPr>
        <p:spPr bwMode="auto">
          <a:xfrm>
            <a:off x="6084888" y="2997200"/>
            <a:ext cx="2057400" cy="604838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终不敢搏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73736" name="Text Box 8"/>
          <p:cNvSpPr txBox="1">
            <a:spLocks noChangeArrowheads="1"/>
          </p:cNvSpPr>
          <p:nvPr/>
        </p:nvSpPr>
        <p:spPr bwMode="auto">
          <a:xfrm>
            <a:off x="6084888" y="1773238"/>
            <a:ext cx="2198687" cy="604837"/>
          </a:xfrm>
          <a:prstGeom prst="rect">
            <a:avLst/>
          </a:prstGeom>
          <a:noFill/>
          <a:ln w="25400">
            <a:solidFill>
              <a:srgbClr val="FF0000"/>
            </a:solidFill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技止此耳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6392" name="Text Box 9"/>
          <p:cNvSpPr txBox="1">
            <a:spLocks noChangeArrowheads="1"/>
          </p:cNvSpPr>
          <p:nvPr/>
        </p:nvSpPr>
        <p:spPr bwMode="auto">
          <a:xfrm>
            <a:off x="914400" y="4876800"/>
            <a:ext cx="77724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3200" b="1">
                <a:latin typeface="Times New Roman" panose="02020603050405020304" pitchFamily="18" charset="0"/>
                <a:ea typeface="楷体_GB2312" panose="02010609030101010101" pitchFamily="49" charset="-122"/>
              </a:rPr>
              <a:t>        </a:t>
            </a:r>
            <a:endParaRPr lang="zh-CN" altLang="en-US" sz="3200" b="1"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73743" name="Rectangle 15"/>
          <p:cNvSpPr>
            <a:spLocks noChangeArrowheads="1"/>
          </p:cNvSpPr>
          <p:nvPr/>
        </p:nvSpPr>
        <p:spPr bwMode="auto">
          <a:xfrm>
            <a:off x="179388" y="5229225"/>
            <a:ext cx="8964612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zh-CN" altLang="en-US" sz="3200" b="1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r>
              <a:rPr lang="zh-CN" altLang="en-US" sz="2800" b="1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文章生动描绘虎认识驴的心理过程，推动故事情节的发展，而且使其波澜起伏，引人人胜。</a:t>
            </a:r>
            <a:r>
              <a:rPr lang="zh-CN" altLang="en-US" sz="3200" b="1">
                <a:solidFill>
                  <a:schemeClr val="tx2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 </a:t>
            </a:r>
            <a:endParaRPr lang="zh-CN" altLang="en-US" sz="3200" b="1">
              <a:solidFill>
                <a:schemeClr val="tx2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73744" name="Picture 16" descr="蓝箭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87450" y="2492375"/>
            <a:ext cx="833438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5" name="Picture 17" descr="蓝箭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87450" y="3716338"/>
            <a:ext cx="833438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6" name="Picture 18" descr="蓝箭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24300" y="4292600"/>
            <a:ext cx="1727200" cy="83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7" name="Picture 19" descr="蓝箭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3716338"/>
            <a:ext cx="833437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48" name="Picture 20" descr="蓝箭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732588" y="2420938"/>
            <a:ext cx="833437" cy="54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37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37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737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737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3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37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37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37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37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37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737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737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737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73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73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737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0" fill="hold"/>
                                        <p:tgtEl>
                                          <p:spTgt spid="737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0" fill="hold"/>
                                        <p:tgtEl>
                                          <p:spTgt spid="737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0" grpId="0"/>
      <p:bldP spid="73731" grpId="0" bldLvl="0" animBg="1"/>
      <p:bldP spid="73732" grpId="0" bldLvl="0" animBg="1"/>
      <p:bldP spid="73733" grpId="0" bldLvl="0" animBg="1"/>
      <p:bldP spid="73734" grpId="0" bldLvl="0" animBg="1"/>
      <p:bldP spid="73735" grpId="0" bldLvl="0" animBg="1"/>
      <p:bldP spid="73736" grpId="0" bldLvl="0" animBg="1"/>
      <p:bldP spid="7374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Text Box 2"/>
          <p:cNvSpPr txBox="1">
            <a:spLocks noChangeArrowheads="1"/>
          </p:cNvSpPr>
          <p:nvPr/>
        </p:nvSpPr>
        <p:spPr bwMode="auto">
          <a:xfrm>
            <a:off x="468313" y="4075113"/>
            <a:ext cx="1000125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蹄之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74755" name="Text Box 3"/>
          <p:cNvSpPr txBox="1">
            <a:spLocks noChangeArrowheads="1"/>
          </p:cNvSpPr>
          <p:nvPr/>
        </p:nvSpPr>
        <p:spPr bwMode="auto">
          <a:xfrm>
            <a:off x="395288" y="2346325"/>
            <a:ext cx="1943100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庞然大物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74756" name="Text Box 4"/>
          <p:cNvSpPr txBox="1">
            <a:spLocks noChangeArrowheads="1"/>
          </p:cNvSpPr>
          <p:nvPr/>
        </p:nvSpPr>
        <p:spPr bwMode="auto">
          <a:xfrm>
            <a:off x="395288" y="3282950"/>
            <a:ext cx="136842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一鸣</a:t>
            </a:r>
            <a:endParaRPr lang="zh-CN" altLang="en-US" sz="3200" b="1">
              <a:solidFill>
                <a:srgbClr val="0000CC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74757" name="Text Box 5"/>
          <p:cNvSpPr txBox="1">
            <a:spLocks noChangeArrowheads="1"/>
          </p:cNvSpPr>
          <p:nvPr/>
        </p:nvSpPr>
        <p:spPr bwMode="auto">
          <a:xfrm>
            <a:off x="2627313" y="2419350"/>
            <a:ext cx="9350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  <a:ea typeface="黑体" panose="02010600030101010101" pitchFamily="49" charset="-122"/>
              </a:rPr>
              <a:t>形体</a:t>
            </a:r>
            <a:endParaRPr lang="zh-CN" altLang="en-US" b="1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74758" name="Text Box 6"/>
          <p:cNvSpPr txBox="1">
            <a:spLocks noChangeArrowheads="1"/>
          </p:cNvSpPr>
          <p:nvPr/>
        </p:nvSpPr>
        <p:spPr bwMode="auto">
          <a:xfrm>
            <a:off x="2627313" y="3282950"/>
            <a:ext cx="9366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  <a:ea typeface="黑体" panose="02010600030101010101" pitchFamily="49" charset="-122"/>
              </a:rPr>
              <a:t>声音</a:t>
            </a:r>
            <a:endParaRPr lang="zh-CN" altLang="en-US" b="1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74759" name="Text Box 7"/>
          <p:cNvSpPr txBox="1">
            <a:spLocks noChangeArrowheads="1"/>
          </p:cNvSpPr>
          <p:nvPr/>
        </p:nvSpPr>
        <p:spPr bwMode="auto">
          <a:xfrm>
            <a:off x="2627313" y="4146550"/>
            <a:ext cx="1223962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  <a:ea typeface="黑体" panose="02010600030101010101" pitchFamily="49" charset="-122"/>
              </a:rPr>
              <a:t>绝招</a:t>
            </a:r>
            <a:endParaRPr lang="zh-CN" altLang="en-US" b="1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74760" name="AutoShape 8"/>
          <p:cNvSpPr/>
          <p:nvPr/>
        </p:nvSpPr>
        <p:spPr bwMode="auto">
          <a:xfrm>
            <a:off x="3708400" y="2635250"/>
            <a:ext cx="360363" cy="1008063"/>
          </a:xfrm>
          <a:prstGeom prst="rightBrace">
            <a:avLst>
              <a:gd name="adj1" fmla="val 23298"/>
              <a:gd name="adj2" fmla="val 50000"/>
            </a:avLst>
          </a:prstGeom>
          <a:noFill/>
          <a:ln w="254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74761" name="Text Box 9"/>
          <p:cNvSpPr txBox="1">
            <a:spLocks noChangeArrowheads="1"/>
          </p:cNvSpPr>
          <p:nvPr/>
        </p:nvSpPr>
        <p:spPr bwMode="auto">
          <a:xfrm>
            <a:off x="4067175" y="2851150"/>
            <a:ext cx="16573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  <a:ea typeface="黑体" panose="02010600030101010101" pitchFamily="49" charset="-122"/>
              </a:rPr>
              <a:t>表面现象</a:t>
            </a:r>
            <a:endParaRPr lang="zh-CN" altLang="en-US" b="1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17417" name="Text Box 10"/>
          <p:cNvSpPr txBox="1">
            <a:spLocks noChangeArrowheads="1"/>
          </p:cNvSpPr>
          <p:nvPr/>
        </p:nvSpPr>
        <p:spPr bwMode="auto">
          <a:xfrm>
            <a:off x="3779838" y="3930650"/>
            <a:ext cx="15843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74763" name="Text Box 11"/>
          <p:cNvSpPr txBox="1">
            <a:spLocks noChangeArrowheads="1"/>
          </p:cNvSpPr>
          <p:nvPr/>
        </p:nvSpPr>
        <p:spPr bwMode="auto">
          <a:xfrm>
            <a:off x="6299200" y="2132013"/>
            <a:ext cx="165735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rgbClr val="0000CC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本质特征</a:t>
            </a:r>
            <a:endParaRPr lang="zh-CN" altLang="en-US" b="1">
              <a:solidFill>
                <a:srgbClr val="0000CC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74765" name="Text Box 13"/>
          <p:cNvSpPr txBox="1">
            <a:spLocks noChangeArrowheads="1"/>
          </p:cNvSpPr>
          <p:nvPr/>
        </p:nvSpPr>
        <p:spPr bwMode="auto">
          <a:xfrm>
            <a:off x="6119813" y="2851150"/>
            <a:ext cx="3024187" cy="1920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大而无能，虚张声势，外强中干。</a:t>
            </a:r>
            <a:endParaRPr lang="zh-CN" altLang="en-US" sz="40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74766" name="Text Box 14"/>
          <p:cNvSpPr txBox="1">
            <a:spLocks noChangeArrowheads="1"/>
          </p:cNvSpPr>
          <p:nvPr/>
        </p:nvSpPr>
        <p:spPr bwMode="auto">
          <a:xfrm>
            <a:off x="4283075" y="4148138"/>
            <a:ext cx="16732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>
                <a:latin typeface="Times New Roman" panose="02020603050405020304" pitchFamily="18" charset="0"/>
                <a:ea typeface="黑体" panose="02010600030101010101" pitchFamily="49" charset="-122"/>
              </a:rPr>
              <a:t>黔驴之“技”</a:t>
            </a:r>
            <a:endParaRPr lang="zh-CN" altLang="en-US" b="1"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74767" name="AutoShape 15"/>
          <p:cNvSpPr/>
          <p:nvPr/>
        </p:nvSpPr>
        <p:spPr bwMode="auto">
          <a:xfrm>
            <a:off x="5795963" y="3138488"/>
            <a:ext cx="215900" cy="1295400"/>
          </a:xfrm>
          <a:prstGeom prst="rightBrace">
            <a:avLst>
              <a:gd name="adj1" fmla="val 50000"/>
              <a:gd name="adj2" fmla="val 50000"/>
            </a:avLst>
          </a:prstGeom>
          <a:noFill/>
          <a:ln w="25400">
            <a:solidFill>
              <a:srgbClr val="FF0000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Gulim" panose="020B0600000101010101" pitchFamily="34" charset="-127"/>
              <a:ea typeface="Gulim" panose="020B0600000101010101" pitchFamily="34" charset="-127"/>
            </a:endParaRPr>
          </a:p>
        </p:txBody>
      </p:sp>
      <p:sp>
        <p:nvSpPr>
          <p:cNvPr id="74769" name="Text Box 17"/>
          <p:cNvSpPr txBox="1">
            <a:spLocks noChangeArrowheads="1"/>
          </p:cNvSpPr>
          <p:nvPr/>
        </p:nvSpPr>
        <p:spPr bwMode="auto">
          <a:xfrm>
            <a:off x="395288" y="836613"/>
            <a:ext cx="5562600" cy="5794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3200" b="1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4.</a:t>
            </a:r>
            <a:r>
              <a:rPr lang="zh-CN" altLang="en-US" sz="3200" b="1">
                <a:solidFill>
                  <a:srgbClr val="FF0000"/>
                </a:solidFill>
                <a:latin typeface="Gulim" panose="020B0600000101010101" pitchFamily="34" charset="-127"/>
                <a:ea typeface="黑体" panose="02010600030101010101" pitchFamily="49" charset="-122"/>
              </a:rPr>
              <a:t>找出文中描写驴的语句。</a:t>
            </a:r>
            <a:endParaRPr lang="zh-CN" altLang="en-US" sz="3200" b="1">
              <a:solidFill>
                <a:srgbClr val="FF0000"/>
              </a:solidFill>
              <a:latin typeface="Gulim" panose="020B0600000101010101" pitchFamily="34" charset="-127"/>
              <a:ea typeface="黑体" panose="02010600030101010101" pitchFamily="49" charset="-122"/>
            </a:endParaRPr>
          </a:p>
        </p:txBody>
      </p:sp>
      <p:pic>
        <p:nvPicPr>
          <p:cNvPr id="74770" name="Picture 18" descr="绿左箭头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 rot="10800000">
            <a:off x="3275013" y="4076700"/>
            <a:ext cx="936625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4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47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747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74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8" dur="500"/>
                                        <p:tgtEl>
                                          <p:spTgt spid="74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3" dur="500"/>
                                        <p:tgtEl>
                                          <p:spTgt spid="747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8" dur="500"/>
                                        <p:tgtEl>
                                          <p:spTgt spid="747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3" dur="500"/>
                                        <p:tgtEl>
                                          <p:spTgt spid="74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47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47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74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747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4" dur="500"/>
                                        <p:tgtEl>
                                          <p:spTgt spid="747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9" dur="500"/>
                                        <p:tgtEl>
                                          <p:spTgt spid="74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/>
      <p:bldP spid="74755" grpId="0"/>
      <p:bldP spid="74756" grpId="0"/>
      <p:bldP spid="74757" grpId="0"/>
      <p:bldP spid="74758" grpId="0"/>
      <p:bldP spid="74759" grpId="0"/>
      <p:bldP spid="74760" grpId="0" bldLvl="0" animBg="1"/>
      <p:bldP spid="74761" grpId="0"/>
      <p:bldP spid="74763" grpId="0"/>
      <p:bldP spid="74765" grpId="0"/>
      <p:bldP spid="74766" grpId="0"/>
      <p:bldP spid="74767" grpId="0" bldLvl="0" animBg="1"/>
      <p:bldP spid="7476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250825" y="1196975"/>
            <a:ext cx="85344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5.</a:t>
            </a:r>
            <a:r>
              <a:rPr lang="zh-CN" altLang="en-US" sz="28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虎、驴的斗争过程，给我们怎样的启示？</a:t>
            </a:r>
            <a:endParaRPr lang="zh-CN" altLang="en-US" sz="2800" b="1">
              <a:solidFill>
                <a:srgbClr val="FF0000"/>
              </a:solidFill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sp>
        <p:nvSpPr>
          <p:cNvPr id="47108" name="Text Box 4"/>
          <p:cNvSpPr txBox="1">
            <a:spLocks noChangeArrowheads="1"/>
          </p:cNvSpPr>
          <p:nvPr/>
        </p:nvSpPr>
        <p:spPr bwMode="auto">
          <a:xfrm>
            <a:off x="682625" y="2636838"/>
            <a:ext cx="5543550" cy="204152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提示：</a:t>
            </a:r>
            <a:r>
              <a:rPr kumimoji="1" lang="en-US" alt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(1)</a:t>
            </a:r>
            <a:r>
              <a:rPr kumimoji="1"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从老虎的角度；</a:t>
            </a:r>
            <a:endParaRPr kumimoji="1" lang="zh-CN" altLang="en-US" sz="32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en-US" alt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      (2)</a:t>
            </a:r>
            <a:r>
              <a:rPr kumimoji="1"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从驴的角度；   </a:t>
            </a:r>
            <a:endParaRPr kumimoji="1" lang="zh-CN" altLang="en-US" sz="3200" b="1">
              <a:latin typeface="黑体" panose="02010600030101010101" pitchFamily="49" charset="-122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  <a:buFontTx/>
              <a:buNone/>
              <a:defRPr/>
            </a:pPr>
            <a:r>
              <a:rPr kumimoji="1" lang="en-US" alt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      (3)</a:t>
            </a:r>
            <a:r>
              <a:rPr kumimoji="1" lang="zh-CN" altLang="en-US" sz="3200" b="1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0030101010101" pitchFamily="49" charset="-122"/>
                <a:ea typeface="黑体" panose="02010600030101010101" pitchFamily="49" charset="-122"/>
              </a:rPr>
              <a:t>其他的角度。</a:t>
            </a:r>
            <a:endParaRPr kumimoji="1" lang="zh-CN" altLang="en-US" sz="3200" b="1">
              <a:effectLst>
                <a:outerShdw blurRad="38100" dist="38100" dir="2700000" algn="tl">
                  <a:srgbClr val="C0C0C0"/>
                </a:outerShdw>
              </a:effectLst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07" grpId="0"/>
      <p:bldP spid="4710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Rectangle 4"/>
          <p:cNvSpPr>
            <a:spLocks noChangeArrowheads="1"/>
          </p:cNvSpPr>
          <p:nvPr/>
        </p:nvSpPr>
        <p:spPr bwMode="auto">
          <a:xfrm>
            <a:off x="179388" y="620713"/>
            <a:ext cx="8429625" cy="24780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40000"/>
              </a:lnSpc>
              <a:spcBef>
                <a:spcPct val="50000"/>
              </a:spcBef>
            </a:pPr>
            <a:r>
              <a:rPr lang="en-US" altLang="zh-CN" sz="2800" b="1">
                <a:latin typeface="宋体" panose="02010600030101010101" pitchFamily="2" charset="-122"/>
              </a:rPr>
              <a:t>(1)</a:t>
            </a:r>
            <a:r>
              <a:rPr lang="zh-CN" altLang="en-US" sz="2800" b="1">
                <a:latin typeface="宋体" panose="02010600030101010101" pitchFamily="2" charset="-122"/>
              </a:rPr>
              <a:t>老虎角度：貌似强大的东西并不可怕，只要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敢于斗争，善于斗争</a:t>
            </a:r>
            <a:r>
              <a:rPr lang="zh-CN" altLang="en-US" sz="2800" b="1">
                <a:latin typeface="宋体" panose="02010600030101010101" pitchFamily="2" charset="-122"/>
              </a:rPr>
              <a:t>，就一定能战而胜之。但面对突如其来的敌人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不能贸然斗争</a:t>
            </a:r>
            <a:r>
              <a:rPr lang="zh-CN" altLang="en-US" sz="2800" b="1">
                <a:latin typeface="宋体" panose="02010600030101010101" pitchFamily="2" charset="-122"/>
              </a:rPr>
              <a:t>，要深入调查探究底细，掌握了敌人的详细资料时，再攻其要害，方能胜券在握。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pic>
        <p:nvPicPr>
          <p:cNvPr id="19458" name="图片 3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651500" y="3140075"/>
            <a:ext cx="3146425" cy="3067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4" descr="154541-1205101I05638-l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850" y="3698875"/>
            <a:ext cx="3111500" cy="2165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1044575" y="1485900"/>
            <a:ext cx="5715000" cy="5175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>
                <a:latin typeface="Times New Roman" panose="02020603050405020304" pitchFamily="18" charset="0"/>
              </a:rPr>
              <a:t>    </a:t>
            </a:r>
            <a:r>
              <a:rPr lang="en-US" sz="2800">
                <a:latin typeface="宋体" panose="02010600030101010101" pitchFamily="2" charset="-122"/>
              </a:rPr>
              <a:t>      </a:t>
            </a:r>
            <a:r>
              <a:rPr lang="zh-CN" altLang="en-US" sz="2800">
                <a:solidFill>
                  <a:srgbClr val="FF0000"/>
                </a:solidFill>
                <a:latin typeface="宋体" panose="02010600030101010101" pitchFamily="2" charset="-122"/>
              </a:rPr>
              <a:t>说说带有动物的成语</a:t>
            </a:r>
            <a:endParaRPr lang="zh-CN" altLang="en-US" sz="2800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4100" name="Text Box 4"/>
          <p:cNvSpPr txBox="1">
            <a:spLocks noChangeArrowheads="1"/>
          </p:cNvSpPr>
          <p:nvPr/>
        </p:nvSpPr>
        <p:spPr bwMode="auto">
          <a:xfrm>
            <a:off x="107950" y="2205038"/>
            <a:ext cx="8528050" cy="21637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just">
              <a:spcBef>
                <a:spcPct val="50000"/>
              </a:spcBef>
            </a:pPr>
            <a:r>
              <a:rPr lang="en-US" sz="2800">
                <a:latin typeface="Times New Roman" panose="02020603050405020304" pitchFamily="18" charset="0"/>
              </a:rPr>
              <a:t>   </a:t>
            </a:r>
            <a:r>
              <a:rPr lang="zh-CN" altLang="en-US" b="1">
                <a:solidFill>
                  <a:srgbClr val="0000CC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井底之蛙    九牛一毛     狼狈为奸       如鱼得水</a:t>
            </a:r>
            <a:endParaRPr lang="zh-CN" altLang="en-US" b="1">
              <a:solidFill>
                <a:srgbClr val="0000CC"/>
              </a:solidFill>
              <a:latin typeface="宋体" panose="02010600030101010101" pitchFamily="2" charset="-122"/>
              <a:sym typeface="Arial" panose="020B0604020202020204" pitchFamily="34" charset="0"/>
            </a:endParaRPr>
          </a:p>
          <a:p>
            <a:pPr algn="just">
              <a:spcBef>
                <a:spcPct val="50000"/>
              </a:spcBef>
            </a:pPr>
            <a:r>
              <a:rPr lang="zh-CN" altLang="en-US" b="1">
                <a:solidFill>
                  <a:srgbClr val="0000CC"/>
                </a:solidFill>
                <a:latin typeface="宋体" panose="02010600030101010101" pitchFamily="2" charset="-122"/>
                <a:sym typeface="Arial" panose="020B0604020202020204" pitchFamily="34" charset="0"/>
              </a:rPr>
              <a:t>  守株待兔 </a:t>
            </a:r>
            <a:r>
              <a:rPr lang="en-US">
                <a:latin typeface="宋体" panose="02010600030101010101" pitchFamily="2" charset="-122"/>
              </a:rPr>
              <a:t>   </a:t>
            </a:r>
            <a:r>
              <a:rPr lang="zh-CN" altLang="en-US" b="1">
                <a:solidFill>
                  <a:srgbClr val="0000CC"/>
                </a:solidFill>
                <a:latin typeface="宋体" panose="02010600030101010101" pitchFamily="2" charset="-122"/>
              </a:rPr>
              <a:t>沉鱼落雁     打草惊蛇       对牛弹琴                    </a:t>
            </a:r>
            <a:endParaRPr lang="zh-CN" altLang="en-US" b="1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b="1">
                <a:solidFill>
                  <a:srgbClr val="0000CC"/>
                </a:solidFill>
                <a:latin typeface="宋体" panose="02010600030101010101" pitchFamily="2" charset="-122"/>
              </a:rPr>
              <a:t>  鹤立鸡群    狐假虎威     悬崖勒马       惊弓之鸟  </a:t>
            </a:r>
            <a:endParaRPr lang="zh-CN" altLang="en-US" b="1">
              <a:solidFill>
                <a:srgbClr val="0000CC"/>
              </a:solidFill>
              <a:latin typeface="宋体" panose="02010600030101010101" pitchFamily="2" charset="-122"/>
            </a:endParaRPr>
          </a:p>
          <a:p>
            <a:pPr algn="just">
              <a:spcBef>
                <a:spcPct val="50000"/>
              </a:spcBef>
            </a:pPr>
            <a:r>
              <a:rPr lang="zh-CN" altLang="en-US" b="1">
                <a:solidFill>
                  <a:srgbClr val="0000CC"/>
                </a:solidFill>
                <a:latin typeface="宋体" panose="02010600030101010101" pitchFamily="2" charset="-122"/>
              </a:rPr>
              <a:t>          </a:t>
            </a:r>
            <a:endParaRPr lang="en-US" b="1">
              <a:solidFill>
                <a:srgbClr val="0000CC"/>
              </a:solidFill>
              <a:latin typeface="宋体" panose="02010600030101010101" pitchFamily="2" charset="-122"/>
            </a:endParaRPr>
          </a:p>
        </p:txBody>
      </p:sp>
      <p:pic>
        <p:nvPicPr>
          <p:cNvPr id="3075" name="Picture 14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395288" y="4365625"/>
            <a:ext cx="2209800" cy="163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2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58000" y="4437063"/>
            <a:ext cx="2286000" cy="1697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077" name="Group 10"/>
          <p:cNvGrpSpPr/>
          <p:nvPr/>
        </p:nvGrpSpPr>
        <p:grpSpPr bwMode="auto">
          <a:xfrm>
            <a:off x="533400" y="695325"/>
            <a:ext cx="2055813" cy="633413"/>
            <a:chOff x="0" y="0"/>
            <a:chExt cx="3236" cy="998"/>
          </a:xfrm>
        </p:grpSpPr>
        <p:grpSp>
          <p:nvGrpSpPr>
            <p:cNvPr id="3078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3079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pic>
            <p:nvPicPr>
              <p:cNvPr id="3080" name="MH_Other_8"/>
              <p:cNvPicPr preferRelativeResize="0">
                <a:picLocks noChangeArrowheads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3081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082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3083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情景引入</a:t>
              </a:r>
              <a:endParaRPr lang="zh-CN" altLang="en-US" sz="2000">
                <a:solidFill>
                  <a:srgbClr val="FFFFFF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  <p:sp>
        <p:nvSpPr>
          <p:cNvPr id="8" name="矩形 7">
            <a:hlinkClick r:id="rId4" action="ppaction://hlinksldjump"/>
          </p:cNvPr>
          <p:cNvSpPr>
            <a:spLocks noChangeArrowheads="1" noChangeShapeType="1" noTextEdit="1"/>
          </p:cNvSpPr>
          <p:nvPr/>
        </p:nvSpPr>
        <p:spPr bwMode="auto">
          <a:xfrm>
            <a:off x="2700338" y="5013325"/>
            <a:ext cx="3581400" cy="7620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 spc="-360">
                <a:ln w="12700">
                  <a:solidFill>
                    <a:srgbClr val="000099"/>
                  </a:solidFill>
                  <a:rou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0000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25724" dir="18900000" algn="ctr" rotWithShape="0">
                    <a:srgbClr val="000099"/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黔驴技穷</a:t>
            </a:r>
            <a:endParaRPr lang="zh-CN" altLang="en-US" sz="3600" b="1" kern="10" spc="-360">
              <a:ln w="12700">
                <a:solidFill>
                  <a:srgbClr val="000099"/>
                </a:solidFill>
                <a:round/>
              </a:ln>
              <a:gradFill rotWithShape="0">
                <a:gsLst>
                  <a:gs pos="0">
                    <a:srgbClr val="FFFF00"/>
                  </a:gs>
                  <a:gs pos="100000">
                    <a:srgbClr val="FF0000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25724" dir="18900000" algn="ctr" rotWithShape="0">
                  <a:srgbClr val="000099"/>
                </a:outerShdw>
              </a:effectLst>
              <a:latin typeface="隶书" panose="02010509060101010101" charset="-122"/>
              <a:ea typeface="隶书" panose="02010509060101010101" charset="-122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5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/>
      <p:bldP spid="4100" grpId="0"/>
      <p:bldP spid="8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4"/>
          <p:cNvSpPr>
            <a:spLocks noChangeArrowheads="1"/>
          </p:cNvSpPr>
          <p:nvPr/>
        </p:nvSpPr>
        <p:spPr bwMode="auto">
          <a:xfrm>
            <a:off x="323850" y="1339850"/>
            <a:ext cx="4432300" cy="45275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30000"/>
              </a:lnSpc>
              <a:spcBef>
                <a:spcPct val="50000"/>
              </a:spcBef>
            </a:pPr>
            <a:r>
              <a:rPr lang="en-US" alt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(2)</a:t>
            </a: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驴子角度：我们不能做</a:t>
            </a:r>
            <a:r>
              <a:rPr lang="zh-CN" altLang="en-US" sz="32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无才无德、外强中干</a:t>
            </a: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的人，要有</a:t>
            </a:r>
            <a:r>
              <a:rPr lang="zh-CN" altLang="en-US" sz="32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真才实学</a:t>
            </a: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。生存在优胜劣汰的环境中，要有自知之明，面对强敌要</a:t>
            </a:r>
            <a:r>
              <a:rPr lang="zh-CN" altLang="en-US" sz="32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沉着应付</a:t>
            </a: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，以智求得生机。</a:t>
            </a:r>
            <a:endParaRPr lang="zh-CN" altLang="en-US" sz="32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20482" name="图片 1" descr="QQ截图20151109093957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5867400" y="1916113"/>
            <a:ext cx="2981325" cy="3867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4"/>
          <p:cNvSpPr>
            <a:spLocks noChangeArrowheads="1"/>
          </p:cNvSpPr>
          <p:nvPr/>
        </p:nvSpPr>
        <p:spPr bwMode="auto">
          <a:xfrm>
            <a:off x="322263" y="1196975"/>
            <a:ext cx="7858125" cy="10668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黑体" panose="02010600030101010101" pitchFamily="49" charset="-122"/>
                <a:ea typeface="黑体" panose="02010600030101010101" pitchFamily="49" charset="-122"/>
              </a:rPr>
              <a:t>(3)</a:t>
            </a: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好事者角度：影射为某些官僚主义者</a:t>
            </a:r>
            <a:r>
              <a:rPr lang="zh-CN" altLang="en-US" sz="3200" b="1">
                <a:solidFill>
                  <a:srgbClr val="FF0000"/>
                </a:solidFill>
                <a:latin typeface="黑体" panose="02010600030101010101" pitchFamily="49" charset="-122"/>
                <a:ea typeface="黑体" panose="02010600030101010101" pitchFamily="49" charset="-122"/>
              </a:rPr>
              <a:t>不顾实情，贸然引进</a:t>
            </a:r>
            <a:r>
              <a:rPr lang="zh-CN" altLang="en-US" sz="3200" b="1">
                <a:latin typeface="黑体" panose="02010600030101010101" pitchFamily="49" charset="-122"/>
                <a:ea typeface="黑体" panose="02010600030101010101" pitchFamily="49" charset="-122"/>
              </a:rPr>
              <a:t>，致使人才被荒废扼杀。</a:t>
            </a:r>
            <a:endParaRPr lang="zh-CN" altLang="en-US" sz="3200" b="1">
              <a:latin typeface="黑体" panose="02010600030101010101" pitchFamily="49" charset="-122"/>
              <a:ea typeface="黑体" panose="02010600030101010101" pitchFamily="49" charset="-122"/>
            </a:endParaRPr>
          </a:p>
        </p:txBody>
      </p:sp>
      <p:pic>
        <p:nvPicPr>
          <p:cNvPr id="21506" name="图片 1" descr="20130806135146-131332175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051050" y="2781300"/>
            <a:ext cx="5127625" cy="3330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581400" y="3060700"/>
            <a:ext cx="5029200" cy="2043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喻虚有其表，本领有限。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喻仅有的一点本领用完了。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外表上庞大的东西。</a:t>
            </a:r>
            <a:endParaRPr lang="zh-CN" altLang="en-US" sz="3200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371600" y="3060700"/>
            <a:ext cx="3276600" cy="2043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黔驴之技：</a:t>
            </a:r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黔驴技穷：</a:t>
            </a:r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chemeClr val="tx2"/>
                </a:solidFill>
                <a:latin typeface="Times New Roman" panose="02020603050405020304" pitchFamily="18" charset="0"/>
                <a:ea typeface="黑体" panose="02010600030101010101" pitchFamily="49" charset="-122"/>
              </a:rPr>
              <a:t>庞然大物：</a:t>
            </a:r>
            <a:endParaRPr lang="zh-CN" altLang="en-US" sz="3200" b="1">
              <a:solidFill>
                <a:schemeClr val="tx2"/>
              </a:solidFill>
              <a:latin typeface="Times New Roman" panose="02020603050405020304" pitchFamily="18" charset="0"/>
              <a:ea typeface="黑体" panose="02010600030101010101" pitchFamily="49" charset="-122"/>
            </a:endParaRP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611188" y="765175"/>
            <a:ext cx="8312150" cy="2016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sz="2800" b="1">
                <a:solidFill>
                  <a:srgbClr val="FF3300"/>
                </a:solidFill>
                <a:latin typeface="宋体" panose="02010600030101010101" pitchFamily="2" charset="-122"/>
              </a:rPr>
              <a:t> </a:t>
            </a:r>
            <a:r>
              <a:rPr 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6.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这则寓言故事寓意深刻，后来由此演化出一些成语，你能想出几个吗？你能否再把想出的成语连成一句话，表达一个完整的意思？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2" grpId="0"/>
      <p:bldP spid="20483" grpId="0"/>
      <p:bldP spid="2048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31" name="Text Box 71"/>
          <p:cNvSpPr txBox="1">
            <a:spLocks noChangeArrowheads="1"/>
          </p:cNvSpPr>
          <p:nvPr/>
        </p:nvSpPr>
        <p:spPr bwMode="auto">
          <a:xfrm>
            <a:off x="468313" y="1700213"/>
            <a:ext cx="8353425" cy="39338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>
                <a:latin typeface="黑体" panose="02010600030101010101" pitchFamily="49" charset="-122"/>
                <a:ea typeface="黑体" panose="02010600030101010101" pitchFamily="49" charset="-122"/>
              </a:rPr>
              <a:t>   </a:t>
            </a:r>
            <a:r>
              <a:rPr lang="zh-CN" altLang="en-US" sz="3200" b="1">
                <a:latin typeface="宋体" panose="02010600030101010101" pitchFamily="2" charset="-122"/>
              </a:rPr>
              <a:t>这则寓言叙写了老虎吃掉“庞然大物”驴子的故事，表现了老虎的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机智勇敢</a:t>
            </a:r>
            <a:r>
              <a:rPr lang="zh-CN" altLang="en-US" sz="3200" b="1">
                <a:latin typeface="宋体" panose="02010600030101010101" pitchFamily="2" charset="-122"/>
              </a:rPr>
              <a:t>和驴子的</a:t>
            </a:r>
            <a:r>
              <a:rPr lang="zh-CN" altLang="en-US" sz="3200" b="1">
                <a:solidFill>
                  <a:srgbClr val="0000CC"/>
                </a:solidFill>
                <a:latin typeface="宋体" panose="02010600030101010101" pitchFamily="2" charset="-122"/>
              </a:rPr>
              <a:t>外强中干</a:t>
            </a:r>
            <a:r>
              <a:rPr lang="zh-CN" altLang="en-US" sz="3200" b="1">
                <a:latin typeface="宋体" panose="02010600030101010101" pitchFamily="2" charset="-122"/>
              </a:rPr>
              <a:t>。告诉人们：</a:t>
            </a:r>
            <a:r>
              <a:rPr lang="zh-CN" altLang="en-US" sz="3200" b="1">
                <a:solidFill>
                  <a:srgbClr val="FF0000"/>
                </a:solidFill>
                <a:latin typeface="宋体" panose="02010600030101010101" pitchFamily="2" charset="-122"/>
              </a:rPr>
              <a:t>不要被貌似强大的东西所吓倒，只要敢于斗争，善于斗争，定能获得胜利。</a:t>
            </a:r>
            <a:endParaRPr lang="zh-CN" altLang="en-US" sz="32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grpSp>
        <p:nvGrpSpPr>
          <p:cNvPr id="23554" name="Group 10"/>
          <p:cNvGrpSpPr/>
          <p:nvPr/>
        </p:nvGrpSpPr>
        <p:grpSpPr bwMode="auto">
          <a:xfrm>
            <a:off x="555625" y="719138"/>
            <a:ext cx="2055813" cy="633412"/>
            <a:chOff x="0" y="0"/>
            <a:chExt cx="3236" cy="998"/>
          </a:xfrm>
        </p:grpSpPr>
        <p:grpSp>
          <p:nvGrpSpPr>
            <p:cNvPr id="23555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23556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pic>
            <p:nvPicPr>
              <p:cNvPr id="23557" name="MH_Other_8"/>
              <p:cNvPicPr preferRelativeResize="0">
                <a:picLocks noChangeArrowheads="1"/>
              </p:cNvPicPr>
              <p:nvPr/>
            </p:nvPicPr>
            <p:blipFill>
              <a:blip r:embed="rId1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23558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23559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23560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chemeClr val="bg1"/>
                  </a:solidFill>
                  <a:ea typeface="微软雅黑" panose="020B0503020204020204" pitchFamily="82" charset="2"/>
                </a:rPr>
                <a:t>课堂小结</a:t>
              </a:r>
              <a:endParaRPr lang="zh-CN" altLang="en-US" sz="2000">
                <a:solidFill>
                  <a:schemeClr val="bg1"/>
                </a:solidFill>
                <a:ea typeface="微软雅黑" panose="020B0503020204020204" pitchFamily="82" charset="2"/>
              </a:endParaRP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4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4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4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074" name="Object 2"/>
          <p:cNvGraphicFramePr>
            <a:graphicFrameLocks noChangeAspect="1"/>
          </p:cNvGraphicFramePr>
          <p:nvPr/>
        </p:nvGraphicFramePr>
        <p:xfrm>
          <a:off x="611188" y="1700213"/>
          <a:ext cx="7108825" cy="42846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27841575" imgH="22955250" progId="">
                  <p:embed/>
                </p:oleObj>
              </mc:Choice>
              <mc:Fallback>
                <p:oleObj name="" r:id="rId1" imgW="27841575" imgH="22955250" progId="">
                  <p:embed/>
                  <p:pic>
                    <p:nvPicPr>
                      <p:cNvPr id="0" name="Object 2"/>
                      <p:cNvPicPr>
                        <a:picLocks noChangeAspect="1"/>
                      </p:cNvPicPr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11188" y="1700213"/>
                        <a:ext cx="7108825" cy="4284662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098" name="Object 3"/>
          <p:cNvGraphicFramePr>
            <a:graphicFrameLocks noChangeAspect="1"/>
          </p:cNvGraphicFramePr>
          <p:nvPr/>
        </p:nvGraphicFramePr>
        <p:xfrm flipH="1">
          <a:off x="7019925" y="2492375"/>
          <a:ext cx="1905000" cy="17351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" r:id="rId3" imgW="21126450" imgH="19230975" progId="">
                  <p:embed/>
                </p:oleObj>
              </mc:Choice>
              <mc:Fallback>
                <p:oleObj name="" r:id="rId3" imgW="21126450" imgH="19230975" progId="">
                  <p:embed/>
                  <p:pic>
                    <p:nvPicPr>
                      <p:cNvPr id="0" name="Object 3"/>
                      <p:cNvPicPr>
                        <a:picLocks noChangeAspect="1"/>
                      </p:cNvPicPr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 flipH="1">
                        <a:off x="7019925" y="2492375"/>
                        <a:ext cx="1905000" cy="1735138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4099" name="Text Box 6"/>
          <p:cNvSpPr txBox="1">
            <a:spLocks noChangeArrowheads="1"/>
          </p:cNvSpPr>
          <p:nvPr/>
        </p:nvSpPr>
        <p:spPr bwMode="auto">
          <a:xfrm>
            <a:off x="5219700" y="908050"/>
            <a:ext cx="804863" cy="2835275"/>
          </a:xfrm>
          <a:prstGeom prst="rect">
            <a:avLst/>
          </a:prstGeom>
          <a:solidFill>
            <a:srgbClr val="FFFF99">
              <a:alpha val="50000"/>
            </a:srgbClr>
          </a:solidFill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>
                <a:solidFill>
                  <a:srgbClr val="FF00FF"/>
                </a:solidFill>
                <a:latin typeface="Times New Roman" panose="02020603050405020304" pitchFamily="18" charset="0"/>
                <a:ea typeface="长城新魏碑体"/>
                <a:cs typeface="长城新魏碑体"/>
              </a:rPr>
              <a:t>黔之驴</a:t>
            </a:r>
            <a:endParaRPr lang="zh-CN" altLang="en-US" sz="6000">
              <a:solidFill>
                <a:srgbClr val="FF00FF"/>
              </a:solidFill>
              <a:latin typeface="Times New Roman" panose="02020603050405020304" pitchFamily="18" charset="0"/>
              <a:ea typeface="长城新魏碑体"/>
              <a:cs typeface="长城新魏碑体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ext Box 2"/>
          <p:cNvSpPr txBox="1"/>
          <p:nvPr/>
        </p:nvSpPr>
        <p:spPr>
          <a:xfrm>
            <a:off x="34925" y="1052513"/>
            <a:ext cx="6226175" cy="7040562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x-none" sz="3600" noProof="1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</a:t>
            </a:r>
            <a:endParaRPr lang="zh-CN" altLang="en-US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noProof="1">
                <a:latin typeface="Times New Roman" panose="02020603050405020304" pitchFamily="18" charset="0"/>
                <a:ea typeface="宋体" panose="02010600030101010101" pitchFamily="2" charset="-122"/>
                <a:cs typeface="+mn-ea"/>
              </a:rPr>
              <a:t>     </a:t>
            </a:r>
            <a:r>
              <a:rPr lang="zh-CN" altLang="en-US" noProof="1">
                <a:latin typeface="+mn-ea"/>
                <a:ea typeface="+mn-ea"/>
                <a:cs typeface="+mn-ea"/>
              </a:rPr>
              <a:t>  柳宗元（</a:t>
            </a:r>
            <a:r>
              <a:rPr lang="en-US" altLang="x-none" noProof="1">
                <a:latin typeface="+mn-ea"/>
                <a:ea typeface="+mn-ea"/>
                <a:cs typeface="+mn-ea"/>
              </a:rPr>
              <a:t>773</a:t>
            </a:r>
            <a:r>
              <a:rPr lang="zh-CN" altLang="en-US" noProof="1">
                <a:latin typeface="+mn-ea"/>
                <a:ea typeface="+mn-ea"/>
                <a:cs typeface="+mn-ea"/>
              </a:rPr>
              <a:t>一</a:t>
            </a:r>
            <a:r>
              <a:rPr lang="en-US" altLang="x-none" noProof="1">
                <a:latin typeface="+mn-ea"/>
                <a:ea typeface="+mn-ea"/>
                <a:cs typeface="+mn-ea"/>
              </a:rPr>
              <a:t>819</a:t>
            </a:r>
            <a:r>
              <a:rPr lang="zh-CN" altLang="en-US" noProof="1">
                <a:latin typeface="+mn-ea"/>
                <a:ea typeface="+mn-ea"/>
                <a:cs typeface="+mn-ea"/>
              </a:rPr>
              <a:t>），唐代文学家，哲学家，原籍河东解县（今山西运城），故世称柳河东，曾为柳州刺史，亦称柳柳州。与韩愈一起发起古文运动，</a:t>
            </a:r>
            <a:r>
              <a:rPr lang="zh-CN" altLang="en-US" b="1" noProof="1">
                <a:solidFill>
                  <a:srgbClr val="FF33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ea"/>
                <a:ea typeface="+mn-ea"/>
                <a:cs typeface="+mn-ea"/>
              </a:rPr>
              <a:t>唐宋八大家之一</a:t>
            </a:r>
            <a:r>
              <a:rPr lang="zh-CN" altLang="en-US" noProof="1">
                <a:latin typeface="+mn-ea"/>
                <a:ea typeface="+mn-ea"/>
                <a:cs typeface="+mn-ea"/>
              </a:rPr>
              <a:t>。一生留下</a:t>
            </a:r>
            <a:r>
              <a:rPr lang="en-US" altLang="x-none" noProof="1">
                <a:latin typeface="+mn-ea"/>
                <a:ea typeface="+mn-ea"/>
                <a:cs typeface="+mn-ea"/>
              </a:rPr>
              <a:t>600</a:t>
            </a:r>
            <a:r>
              <a:rPr lang="zh-CN" altLang="en-US" noProof="1">
                <a:latin typeface="+mn-ea"/>
                <a:ea typeface="+mn-ea"/>
                <a:cs typeface="+mn-ea"/>
              </a:rPr>
              <a:t>多篇的作品包括诗、文两部分。文的成就大于诗。他是中国第一个</a:t>
            </a:r>
            <a:r>
              <a:rPr lang="zh-CN" altLang="en-US" b="1" noProof="1">
                <a:solidFill>
                  <a:srgbClr val="FF3300"/>
                </a:solidFill>
                <a:latin typeface="+mn-ea"/>
                <a:ea typeface="+mn-ea"/>
                <a:cs typeface="+mn-ea"/>
              </a:rPr>
              <a:t>把寓言正式写成独立的文学作品作家</a:t>
            </a:r>
            <a:r>
              <a:rPr lang="zh-CN" altLang="en-US" noProof="1">
                <a:latin typeface="+mn-ea"/>
                <a:ea typeface="+mn-ea"/>
                <a:cs typeface="+mn-ea"/>
              </a:rPr>
              <a:t>，开拓了我国古代寓言发展的新阶段。他的寓言多用来讽刺、抨击当时社会的丑恶现实，推陈出新。善用各种动物拟人化的形象以寄寓哲理或表达政治见解。代表作有</a:t>
            </a:r>
            <a:r>
              <a:rPr lang="en-US" altLang="x-none" noProof="1">
                <a:latin typeface="+mn-ea"/>
                <a:ea typeface="+mn-ea"/>
                <a:cs typeface="+mn-ea"/>
              </a:rPr>
              <a:t>《</a:t>
            </a:r>
            <a:r>
              <a:rPr lang="zh-CN" altLang="en-US" noProof="1">
                <a:latin typeface="+mn-ea"/>
                <a:ea typeface="+mn-ea"/>
                <a:cs typeface="+mn-ea"/>
              </a:rPr>
              <a:t>临江之麋</a:t>
            </a:r>
            <a:r>
              <a:rPr lang="en-US" altLang="x-none" noProof="1">
                <a:latin typeface="+mn-ea"/>
                <a:ea typeface="+mn-ea"/>
                <a:cs typeface="+mn-ea"/>
              </a:rPr>
              <a:t>》《</a:t>
            </a:r>
            <a:r>
              <a:rPr lang="zh-CN" altLang="en-US" noProof="1">
                <a:latin typeface="+mn-ea"/>
                <a:ea typeface="+mn-ea"/>
                <a:cs typeface="+mn-ea"/>
              </a:rPr>
              <a:t>黔之驴</a:t>
            </a:r>
            <a:r>
              <a:rPr lang="en-US" altLang="x-none" noProof="1">
                <a:latin typeface="+mn-ea"/>
                <a:ea typeface="+mn-ea"/>
                <a:cs typeface="+mn-ea"/>
              </a:rPr>
              <a:t>》《</a:t>
            </a:r>
            <a:r>
              <a:rPr lang="zh-CN" altLang="en-US" noProof="1">
                <a:latin typeface="+mn-ea"/>
                <a:ea typeface="+mn-ea"/>
                <a:cs typeface="+mn-ea"/>
              </a:rPr>
              <a:t>永某氏之鼠</a:t>
            </a:r>
            <a:r>
              <a:rPr lang="en-US" altLang="x-none" noProof="1">
                <a:latin typeface="+mn-ea"/>
                <a:ea typeface="+mn-ea"/>
                <a:cs typeface="+mn-ea"/>
              </a:rPr>
              <a:t>》</a:t>
            </a:r>
            <a:r>
              <a:rPr lang="zh-CN" altLang="en-US" noProof="1">
                <a:latin typeface="+mn-ea"/>
                <a:ea typeface="+mn-ea"/>
                <a:cs typeface="+mn-ea"/>
              </a:rPr>
              <a:t>。</a:t>
            </a:r>
            <a:endParaRPr lang="zh-CN" altLang="en-US" noProof="1">
              <a:latin typeface="+mn-ea"/>
              <a:ea typeface="+mn-ea"/>
            </a:endParaRPr>
          </a:p>
          <a:p>
            <a:endParaRPr lang="zh-CN" altLang="en-US" noProof="1">
              <a:latin typeface="+mn-ea"/>
              <a:ea typeface="+mn-ea"/>
            </a:endParaRPr>
          </a:p>
          <a:p>
            <a:r>
              <a:rPr lang="en-US" altLang="x-none" noProof="1">
                <a:solidFill>
                  <a:schemeClr val="bg1"/>
                </a:solidFill>
                <a:latin typeface="+mn-ea"/>
                <a:ea typeface="+mn-ea"/>
                <a:cs typeface="+mn-ea"/>
                <a:sym typeface="+mn-ea"/>
              </a:rPr>
              <a:t>  </a:t>
            </a:r>
            <a:r>
              <a:rPr lang="zh-CN" altLang="en-US" noProof="1">
                <a:solidFill>
                  <a:srgbClr val="333333"/>
                </a:solidFill>
                <a:latin typeface="+mn-ea"/>
                <a:ea typeface="+mn-ea"/>
                <a:cs typeface="+mn-ea"/>
              </a:rPr>
              <a:t> </a:t>
            </a:r>
            <a:endParaRPr lang="zh-CN" altLang="en-US" noProof="1">
              <a:solidFill>
                <a:srgbClr val="333333"/>
              </a:solidFill>
              <a:latin typeface="+mn-ea"/>
              <a:ea typeface="+mn-ea"/>
            </a:endParaRPr>
          </a:p>
          <a:p>
            <a:endParaRPr lang="zh-CN" altLang="en-US" noProof="1">
              <a:latin typeface="+mn-ea"/>
              <a:ea typeface="+mn-ea"/>
            </a:endParaRPr>
          </a:p>
          <a:p>
            <a:endParaRPr lang="zh-CN" altLang="en-US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endParaRPr lang="en-US" altLang="x-none" b="1" noProof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123" name="Rectangle 5"/>
          <p:cNvSpPr>
            <a:spLocks noChangeArrowheads="1"/>
          </p:cNvSpPr>
          <p:nvPr/>
        </p:nvSpPr>
        <p:spPr bwMode="auto">
          <a:xfrm>
            <a:off x="2051050" y="1123950"/>
            <a:ext cx="2216150" cy="7016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作者简介</a:t>
            </a:r>
            <a:endParaRPr lang="zh-CN" altLang="en-US" sz="40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2" name="AutoShape 6" descr="杜甫图片"/>
          <p:cNvSpPr>
            <a:spLocks noChangeAspect="1" noChangeArrowheads="1"/>
          </p:cNvSpPr>
          <p:nvPr/>
        </p:nvSpPr>
        <p:spPr bwMode="auto"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124" name="AutoShape 7" descr="杜甫图片"/>
          <p:cNvSpPr>
            <a:spLocks noChangeAspect="1" noChangeArrowheads="1"/>
          </p:cNvSpPr>
          <p:nvPr/>
        </p:nvSpPr>
        <p:spPr bwMode="auto"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5125" name="AutoShape 8" descr="杜甫图片"/>
          <p:cNvSpPr>
            <a:spLocks noChangeAspect="1" noChangeArrowheads="1"/>
          </p:cNvSpPr>
          <p:nvPr/>
        </p:nvSpPr>
        <p:spPr bwMode="auto"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5126" name="Picture 11" descr="柳宗元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72225" y="2349500"/>
            <a:ext cx="2603500" cy="341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5127" name="Group 10"/>
          <p:cNvGrpSpPr/>
          <p:nvPr/>
        </p:nvGrpSpPr>
        <p:grpSpPr bwMode="auto">
          <a:xfrm>
            <a:off x="534988" y="550863"/>
            <a:ext cx="2055812" cy="631825"/>
            <a:chOff x="0" y="0"/>
            <a:chExt cx="3236" cy="998"/>
          </a:xfrm>
        </p:grpSpPr>
        <p:grpSp>
          <p:nvGrpSpPr>
            <p:cNvPr id="5128" name="Group 11"/>
            <p:cNvGrpSpPr/>
            <p:nvPr/>
          </p:nvGrpSpPr>
          <p:grpSpPr bwMode="auto">
            <a:xfrm>
              <a:off x="0" y="8"/>
              <a:ext cx="3236" cy="940"/>
              <a:chOff x="0" y="0"/>
              <a:chExt cx="3236" cy="940"/>
            </a:xfrm>
          </p:grpSpPr>
          <p:sp>
            <p:nvSpPr>
              <p:cNvPr id="5129" name="MH_Other_2"/>
              <p:cNvSpPr>
                <a:spLocks noChangeArrowheads="1"/>
              </p:cNvSpPr>
              <p:nvPr/>
            </p:nvSpPr>
            <p:spPr bwMode="auto">
              <a:xfrm>
                <a:off x="186" y="205"/>
                <a:ext cx="2890" cy="601"/>
              </a:xfrm>
              <a:custGeom>
                <a:avLst/>
                <a:gdLst/>
                <a:ahLst/>
                <a:cxnLst>
                  <a:cxn ang="0">
                    <a:pos x="2907" y="675"/>
                  </a:cxn>
                  <a:cxn ang="0">
                    <a:pos x="3244" y="337"/>
                  </a:cxn>
                  <a:cxn ang="0">
                    <a:pos x="2907" y="0"/>
                  </a:cxn>
                  <a:cxn ang="0">
                    <a:pos x="337" y="0"/>
                  </a:cxn>
                  <a:cxn ang="0">
                    <a:pos x="0" y="337"/>
                  </a:cxn>
                  <a:cxn ang="0">
                    <a:pos x="337" y="675"/>
                  </a:cxn>
                  <a:cxn ang="0">
                    <a:pos x="2907" y="675"/>
                  </a:cxn>
                </a:cxnLst>
                <a:rect l="0" t="0" r="r" b="b"/>
                <a:pathLst>
                  <a:path w="3244" h="675">
                    <a:moveTo>
                      <a:pt x="2907" y="675"/>
                    </a:moveTo>
                    <a:cubicBezTo>
                      <a:pt x="3093" y="675"/>
                      <a:pt x="3244" y="523"/>
                      <a:pt x="3244" y="337"/>
                    </a:cubicBezTo>
                    <a:cubicBezTo>
                      <a:pt x="3244" y="151"/>
                      <a:pt x="3093" y="0"/>
                      <a:pt x="2907" y="0"/>
                    </a:cubicBezTo>
                    <a:cubicBezTo>
                      <a:pt x="337" y="0"/>
                      <a:pt x="337" y="0"/>
                      <a:pt x="337" y="0"/>
                    </a:cubicBezTo>
                    <a:cubicBezTo>
                      <a:pt x="151" y="0"/>
                      <a:pt x="0" y="151"/>
                      <a:pt x="0" y="337"/>
                    </a:cubicBezTo>
                    <a:cubicBezTo>
                      <a:pt x="0" y="523"/>
                      <a:pt x="151" y="675"/>
                      <a:pt x="337" y="675"/>
                    </a:cubicBezTo>
                    <a:lnTo>
                      <a:pt x="2907" y="675"/>
                    </a:lnTo>
                    <a:close/>
                  </a:path>
                </a:pathLst>
              </a:custGeom>
              <a:solidFill>
                <a:srgbClr val="008080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pic>
            <p:nvPicPr>
              <p:cNvPr id="5130" name="MH_Other_8"/>
              <p:cNvPicPr preferRelativeResize="0">
                <a:picLocks noChangeArrowheads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 bwMode="auto">
              <a:xfrm>
                <a:off x="0" y="0"/>
                <a:ext cx="3237" cy="941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5131" name="MH_Other_9"/>
              <p:cNvSpPr>
                <a:spLocks noEditPoints="1" noChangeArrowheads="1"/>
              </p:cNvSpPr>
              <p:nvPr/>
            </p:nvSpPr>
            <p:spPr bwMode="auto">
              <a:xfrm>
                <a:off x="348" y="329"/>
                <a:ext cx="349" cy="340"/>
              </a:xfrm>
              <a:custGeom>
                <a:avLst/>
                <a:gdLst/>
                <a:ahLst/>
                <a:cxnLst>
                  <a:cxn ang="0">
                    <a:pos x="105" y="95"/>
                  </a:cxn>
                  <a:cxn ang="0">
                    <a:pos x="76" y="66"/>
                  </a:cxn>
                  <a:cxn ang="0">
                    <a:pos x="83" y="42"/>
                  </a:cxn>
                  <a:cxn ang="0">
                    <a:pos x="42" y="0"/>
                  </a:cxn>
                  <a:cxn ang="0">
                    <a:pos x="0" y="42"/>
                  </a:cxn>
                  <a:cxn ang="0">
                    <a:pos x="42" y="83"/>
                  </a:cxn>
                  <a:cxn ang="0">
                    <a:pos x="66" y="76"/>
                  </a:cxn>
                  <a:cxn ang="0">
                    <a:pos x="95" y="105"/>
                  </a:cxn>
                  <a:cxn ang="0">
                    <a:pos x="100" y="107"/>
                  </a:cxn>
                  <a:cxn ang="0">
                    <a:pos x="105" y="105"/>
                  </a:cxn>
                  <a:cxn ang="0">
                    <a:pos x="105" y="95"/>
                  </a:cxn>
                  <a:cxn ang="0">
                    <a:pos x="7" y="42"/>
                  </a:cxn>
                  <a:cxn ang="0">
                    <a:pos x="42" y="7"/>
                  </a:cxn>
                  <a:cxn ang="0">
                    <a:pos x="76" y="42"/>
                  </a:cxn>
                  <a:cxn ang="0">
                    <a:pos x="42" y="76"/>
                  </a:cxn>
                  <a:cxn ang="0">
                    <a:pos x="7" y="42"/>
                  </a:cxn>
                </a:cxnLst>
                <a:rect l="0" t="0" r="r" b="b"/>
                <a:pathLst>
                  <a:path w="108" h="107">
                    <a:moveTo>
                      <a:pt x="105" y="95"/>
                    </a:moveTo>
                    <a:cubicBezTo>
                      <a:pt x="76" y="66"/>
                      <a:pt x="76" y="66"/>
                      <a:pt x="76" y="66"/>
                    </a:cubicBezTo>
                    <a:cubicBezTo>
                      <a:pt x="81" y="59"/>
                      <a:pt x="83" y="51"/>
                      <a:pt x="83" y="42"/>
                    </a:cubicBezTo>
                    <a:cubicBezTo>
                      <a:pt x="83" y="19"/>
                      <a:pt x="65" y="0"/>
                      <a:pt x="42" y="0"/>
                    </a:cubicBezTo>
                    <a:cubicBezTo>
                      <a:pt x="19" y="0"/>
                      <a:pt x="0" y="19"/>
                      <a:pt x="0" y="42"/>
                    </a:cubicBezTo>
                    <a:cubicBezTo>
                      <a:pt x="0" y="65"/>
                      <a:pt x="19" y="83"/>
                      <a:pt x="42" y="83"/>
                    </a:cubicBezTo>
                    <a:cubicBezTo>
                      <a:pt x="51" y="83"/>
                      <a:pt x="59" y="81"/>
                      <a:pt x="66" y="76"/>
                    </a:cubicBezTo>
                    <a:cubicBezTo>
                      <a:pt x="95" y="105"/>
                      <a:pt x="95" y="105"/>
                      <a:pt x="95" y="105"/>
                    </a:cubicBezTo>
                    <a:cubicBezTo>
                      <a:pt x="96" y="106"/>
                      <a:pt x="98" y="107"/>
                      <a:pt x="100" y="107"/>
                    </a:cubicBezTo>
                    <a:cubicBezTo>
                      <a:pt x="101" y="107"/>
                      <a:pt x="103" y="106"/>
                      <a:pt x="105" y="105"/>
                    </a:cubicBezTo>
                    <a:cubicBezTo>
                      <a:pt x="108" y="102"/>
                      <a:pt x="108" y="97"/>
                      <a:pt x="105" y="95"/>
                    </a:cubicBezTo>
                    <a:moveTo>
                      <a:pt x="7" y="42"/>
                    </a:moveTo>
                    <a:cubicBezTo>
                      <a:pt x="7" y="23"/>
                      <a:pt x="23" y="7"/>
                      <a:pt x="42" y="7"/>
                    </a:cubicBezTo>
                    <a:cubicBezTo>
                      <a:pt x="61" y="7"/>
                      <a:pt x="76" y="23"/>
                      <a:pt x="76" y="42"/>
                    </a:cubicBezTo>
                    <a:cubicBezTo>
                      <a:pt x="76" y="61"/>
                      <a:pt x="61" y="76"/>
                      <a:pt x="42" y="76"/>
                    </a:cubicBezTo>
                    <a:cubicBezTo>
                      <a:pt x="23" y="76"/>
                      <a:pt x="7" y="61"/>
                      <a:pt x="7" y="42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5132" name="MH_Other_10"/>
              <p:cNvSpPr>
                <a:spLocks noChangeArrowheads="1"/>
              </p:cNvSpPr>
              <p:nvPr/>
            </p:nvSpPr>
            <p:spPr bwMode="auto">
              <a:xfrm>
                <a:off x="428" y="404"/>
                <a:ext cx="140" cy="140"/>
              </a:xfrm>
              <a:custGeom>
                <a:avLst/>
                <a:gdLst/>
                <a:ahLst/>
                <a:cxnLst>
                  <a:cxn ang="0">
                    <a:pos x="39" y="18"/>
                  </a:cxn>
                  <a:cxn ang="0">
                    <a:pos x="25" y="18"/>
                  </a:cxn>
                  <a:cxn ang="0">
                    <a:pos x="25" y="4"/>
                  </a:cxn>
                  <a:cxn ang="0">
                    <a:pos x="21" y="0"/>
                  </a:cxn>
                  <a:cxn ang="0">
                    <a:pos x="18" y="4"/>
                  </a:cxn>
                  <a:cxn ang="0">
                    <a:pos x="18" y="18"/>
                  </a:cxn>
                  <a:cxn ang="0">
                    <a:pos x="3" y="18"/>
                  </a:cxn>
                  <a:cxn ang="0">
                    <a:pos x="0" y="22"/>
                  </a:cxn>
                  <a:cxn ang="0">
                    <a:pos x="3" y="26"/>
                  </a:cxn>
                  <a:cxn ang="0">
                    <a:pos x="18" y="26"/>
                  </a:cxn>
                  <a:cxn ang="0">
                    <a:pos x="18" y="40"/>
                  </a:cxn>
                  <a:cxn ang="0">
                    <a:pos x="21" y="44"/>
                  </a:cxn>
                  <a:cxn ang="0">
                    <a:pos x="25" y="40"/>
                  </a:cxn>
                  <a:cxn ang="0">
                    <a:pos x="25" y="26"/>
                  </a:cxn>
                  <a:cxn ang="0">
                    <a:pos x="39" y="26"/>
                  </a:cxn>
                  <a:cxn ang="0">
                    <a:pos x="43" y="22"/>
                  </a:cxn>
                  <a:cxn ang="0">
                    <a:pos x="39" y="18"/>
                  </a:cxn>
                </a:cxnLst>
                <a:rect l="0" t="0" r="r" b="b"/>
                <a:pathLst>
                  <a:path w="43" h="44">
                    <a:moveTo>
                      <a:pt x="39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2"/>
                      <a:pt x="23" y="0"/>
                      <a:pt x="21" y="0"/>
                    </a:cubicBezTo>
                    <a:cubicBezTo>
                      <a:pt x="19" y="0"/>
                      <a:pt x="18" y="2"/>
                      <a:pt x="18" y="4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1" y="18"/>
                      <a:pt x="0" y="20"/>
                      <a:pt x="0" y="22"/>
                    </a:cubicBezTo>
                    <a:cubicBezTo>
                      <a:pt x="0" y="24"/>
                      <a:pt x="1" y="26"/>
                      <a:pt x="3" y="26"/>
                    </a:cubicBezTo>
                    <a:cubicBezTo>
                      <a:pt x="18" y="26"/>
                      <a:pt x="18" y="26"/>
                      <a:pt x="18" y="26"/>
                    </a:cubicBezTo>
                    <a:cubicBezTo>
                      <a:pt x="18" y="40"/>
                      <a:pt x="18" y="40"/>
                      <a:pt x="18" y="40"/>
                    </a:cubicBezTo>
                    <a:cubicBezTo>
                      <a:pt x="18" y="42"/>
                      <a:pt x="19" y="44"/>
                      <a:pt x="21" y="44"/>
                    </a:cubicBezTo>
                    <a:cubicBezTo>
                      <a:pt x="23" y="44"/>
                      <a:pt x="25" y="42"/>
                      <a:pt x="25" y="40"/>
                    </a:cubicBezTo>
                    <a:cubicBezTo>
                      <a:pt x="25" y="26"/>
                      <a:pt x="25" y="26"/>
                      <a:pt x="25" y="26"/>
                    </a:cubicBezTo>
                    <a:cubicBezTo>
                      <a:pt x="39" y="26"/>
                      <a:pt x="39" y="26"/>
                      <a:pt x="39" y="26"/>
                    </a:cubicBezTo>
                    <a:cubicBezTo>
                      <a:pt x="41" y="26"/>
                      <a:pt x="43" y="24"/>
                      <a:pt x="43" y="22"/>
                    </a:cubicBezTo>
                    <a:cubicBezTo>
                      <a:pt x="43" y="20"/>
                      <a:pt x="41" y="18"/>
                      <a:pt x="39" y="18"/>
                    </a:cubicBezTo>
                  </a:path>
                </a:pathLst>
              </a:custGeom>
              <a:solidFill>
                <a:srgbClr val="FFFFFF"/>
              </a:solidFill>
              <a:ln w="9525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latin typeface="Times New Roman" panose="02020603050405020304" pitchFamily="18" charset="0"/>
                </a:endParaRPr>
              </a:p>
            </p:txBody>
          </p:sp>
        </p:grpSp>
        <p:sp>
          <p:nvSpPr>
            <p:cNvPr id="5133" name="MH_SubTitle_4"/>
            <p:cNvSpPr txBox="1">
              <a:spLocks noChangeArrowheads="1"/>
            </p:cNvSpPr>
            <p:nvPr/>
          </p:nvSpPr>
          <p:spPr bwMode="auto">
            <a:xfrm>
              <a:off x="1022" y="0"/>
              <a:ext cx="2043" cy="99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90170" tIns="46990" rIns="90170" bIns="46990" anchor="ctr"/>
            <a:lstStyle/>
            <a:p>
              <a:pPr>
                <a:lnSpc>
                  <a:spcPct val="110000"/>
                </a:lnSpc>
              </a:pPr>
              <a:r>
                <a:rPr lang="zh-CN" altLang="en-US" sz="2000">
                  <a:solidFill>
                    <a:srgbClr val="FFFFFF"/>
                  </a:solidFill>
                  <a:latin typeface="微软雅黑" panose="020B0503020204020204" pitchFamily="82" charset="2"/>
                  <a:ea typeface="微软雅黑" panose="020B0503020204020204" pitchFamily="82" charset="2"/>
                </a:rPr>
                <a:t>自主预习</a:t>
              </a:r>
              <a:endParaRPr lang="zh-CN" altLang="en-US" sz="2000">
                <a:solidFill>
                  <a:srgbClr val="FFFFFF"/>
                </a:solidFill>
                <a:latin typeface="微软雅黑" panose="020B0503020204020204" pitchFamily="82" charset="2"/>
                <a:ea typeface="微软雅黑" panose="020B0503020204020204" pitchFamily="82" charset="2"/>
              </a:endParaRPr>
            </a:p>
          </p:txBody>
        </p:sp>
      </p:grp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7" presetClass="entr" presetSubtype="4" fill="hold" grpId="0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古筝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2" grpId="0"/>
      <p:bldP spid="51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2"/>
          <p:cNvSpPr>
            <a:spLocks noChangeArrowheads="1" noChangeShapeType="1" noTextEdit="1"/>
          </p:cNvSpPr>
          <p:nvPr/>
        </p:nvSpPr>
        <p:spPr bwMode="auto">
          <a:xfrm>
            <a:off x="3563938" y="981075"/>
            <a:ext cx="2819400" cy="8382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B2B2B2"/>
                  </a:solidFill>
                  <a:round/>
                </a:ln>
                <a:gradFill rotWithShape="1">
                  <a:gsLst>
                    <a:gs pos="0">
                      <a:srgbClr val="0000FF"/>
                    </a:gs>
                    <a:gs pos="50000">
                      <a:srgbClr val="FF0000"/>
                    </a:gs>
                    <a:gs pos="100000">
                      <a:srgbClr val="0000FF"/>
                    </a:gs>
                  </a:gsLst>
                  <a:lin ang="5400000" scaled="1"/>
                </a:gradFill>
                <a:effectLst>
                  <a:outerShdw dist="35921" dir="2700000" sy="50000" rotWithShape="0">
                    <a:srgbClr val="875B0D"/>
                  </a:outerShdw>
                </a:effectLst>
                <a:latin typeface="华文行楷" panose="02010800040101010101" charset="-122"/>
                <a:ea typeface="华文行楷" panose="02010800040101010101" charset="-122"/>
              </a:rPr>
              <a:t>小助手</a:t>
            </a:r>
            <a:endParaRPr lang="zh-CN" altLang="en-US" sz="3600" b="1" kern="10">
              <a:ln w="12700">
                <a:solidFill>
                  <a:srgbClr val="B2B2B2"/>
                </a:solidFill>
                <a:round/>
              </a:ln>
              <a:gradFill rotWithShape="1">
                <a:gsLst>
                  <a:gs pos="0">
                    <a:srgbClr val="0000FF"/>
                  </a:gs>
                  <a:gs pos="50000">
                    <a:srgbClr val="FF0000"/>
                  </a:gs>
                  <a:gs pos="100000">
                    <a:srgbClr val="0000FF"/>
                  </a:gs>
                </a:gsLst>
                <a:lin ang="5400000" scaled="1"/>
              </a:gradFill>
              <a:effectLst>
                <a:outerShdw dist="35921" dir="2700000" sy="50000" rotWithShape="0">
                  <a:srgbClr val="875B0D"/>
                </a:outerShdw>
              </a:effectLst>
              <a:latin typeface="华文行楷" panose="02010800040101010101" charset="-122"/>
              <a:ea typeface="华文行楷" panose="02010800040101010101" charset="-122"/>
            </a:endParaRPr>
          </a:p>
        </p:txBody>
      </p:sp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990600" y="2590800"/>
            <a:ext cx="7162800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6148" name="Picture 4" descr="C:\Program Files\Common Files\Microsoft Shared\Clipart\cagcat50\PE01460_.wmf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13550" y="0"/>
            <a:ext cx="2330450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9" name="AutoShape 5">
            <a:hlinkClick r:id="rId2" action="ppaction://hlinksldjump"/>
          </p:cNvPr>
          <p:cNvSpPr>
            <a:spLocks noChangeArrowheads="1"/>
          </p:cNvSpPr>
          <p:nvPr/>
        </p:nvSpPr>
        <p:spPr bwMode="auto">
          <a:xfrm>
            <a:off x="4648200" y="6324600"/>
            <a:ext cx="304800" cy="228600"/>
          </a:xfrm>
          <a:prstGeom prst="smileyFace">
            <a:avLst>
              <a:gd name="adj" fmla="val 4653"/>
            </a:avLst>
          </a:prstGeom>
          <a:solidFill>
            <a:srgbClr val="FF0000"/>
          </a:solidFill>
          <a:ln w="9525">
            <a:solidFill>
              <a:schemeClr val="tx1"/>
            </a:solidFill>
            <a:round/>
          </a:ln>
        </p:spPr>
        <p:txBody>
          <a:bodyPr wrap="none" anchor="ctr"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sp>
        <p:nvSpPr>
          <p:cNvPr id="6152" name="Text Box 9"/>
          <p:cNvSpPr txBox="1">
            <a:spLocks noChangeArrowheads="1"/>
          </p:cNvSpPr>
          <p:nvPr/>
        </p:nvSpPr>
        <p:spPr bwMode="auto">
          <a:xfrm>
            <a:off x="1042988" y="2997200"/>
            <a:ext cx="7272337" cy="2655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b="1">
                <a:latin typeface="Times New Roman" panose="02020603050405020304" pitchFamily="18" charset="0"/>
              </a:rPr>
              <a:t>      “</a:t>
            </a:r>
            <a:r>
              <a:rPr lang="zh-CN" altLang="en-US" sz="2800" b="1">
                <a:latin typeface="Times New Roman" panose="02020603050405020304" pitchFamily="18" charset="0"/>
              </a:rPr>
              <a:t>寓”是“寄托”之。寓言往往通过一定的故事，讲明一个道理，寓含讽喻劝诫的意义。它惯用拟人的手法，常用动植物或非生物作为主人公，借此喻彼，借小喻大，借古喻今。篇幅短小，语言简洁生动。</a:t>
            </a:r>
            <a:endParaRPr lang="zh-CN" altLang="en-US" sz="2800" b="1">
              <a:latin typeface="Times New Roman" panose="02020603050405020304" pitchFamily="18" charset="0"/>
            </a:endParaRPr>
          </a:p>
        </p:txBody>
      </p:sp>
      <p:sp>
        <p:nvSpPr>
          <p:cNvPr id="6153" name="WordArt 10"/>
          <p:cNvSpPr>
            <a:spLocks noChangeArrowheads="1" noChangeShapeType="1" noTextEdit="1"/>
          </p:cNvSpPr>
          <p:nvPr/>
        </p:nvSpPr>
        <p:spPr bwMode="auto">
          <a:xfrm>
            <a:off x="684213" y="1341438"/>
            <a:ext cx="1600200" cy="99060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r>
              <a:rPr lang="zh-CN" altLang="en-US" sz="3600">
                <a:ln w="9525">
                  <a:noFill/>
                  <a:round/>
                </a:ln>
                <a:gradFill rotWithShape="1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宋体" panose="02010600030101010101" pitchFamily="2" charset="-122"/>
                <a:ea typeface="宋体" panose="02010600030101010101" pitchFamily="2" charset="-122"/>
              </a:rPr>
              <a:t>寓言：</a:t>
            </a:r>
            <a:endParaRPr lang="zh-CN" altLang="en-US" sz="3600">
              <a:ln w="9525">
                <a:noFill/>
                <a:round/>
              </a:ln>
              <a:gradFill rotWithShape="1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5" presetClass="entr" presetSubtype="1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614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4"/>
          <p:cNvSpPr>
            <a:spLocks noChangeArrowheads="1"/>
          </p:cNvSpPr>
          <p:nvPr/>
        </p:nvSpPr>
        <p:spPr bwMode="auto">
          <a:xfrm>
            <a:off x="1371600" y="1708150"/>
            <a:ext cx="7086600" cy="3048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chemeClr val="bg1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      </a:t>
            </a:r>
            <a:endParaRPr lang="en-US" sz="36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</a:rPr>
              <a:t>黔          窥       </a:t>
            </a:r>
            <a:r>
              <a:rPr lang="zh-CN" altLang="en-US" sz="3600" b="1">
                <a:solidFill>
                  <a:schemeClr val="bg1"/>
                </a:solidFill>
                <a:latin typeface="Times New Roman" panose="02020603050405020304" pitchFamily="18" charset="0"/>
              </a:rPr>
              <a:t> 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</a:rPr>
              <a:t>骇</a:t>
            </a:r>
            <a:r>
              <a:rPr lang="zh-CN" altLang="en-US" sz="3600" b="1">
                <a:solidFill>
                  <a:schemeClr val="bg1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</a:rPr>
              <a:t>遁</a:t>
            </a:r>
            <a:endParaRPr lang="zh-CN" altLang="en-US" sz="3600" b="1">
              <a:solidFill>
                <a:schemeClr val="accent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600" b="1">
              <a:solidFill>
                <a:schemeClr val="tx2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</a:rPr>
              <a:t>噬          狎</a:t>
            </a:r>
            <a:r>
              <a:rPr lang="zh-CN" altLang="en-US" sz="3600" b="1">
                <a:solidFill>
                  <a:schemeClr val="bg1"/>
                </a:solidFill>
                <a:latin typeface="Times New Roman" panose="02020603050405020304" pitchFamily="18" charset="0"/>
              </a:rPr>
              <a:t>         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</a:rPr>
              <a:t>踉         </a:t>
            </a:r>
            <a:r>
              <a:rPr lang="zh-CN" altLang="en-US" sz="3600" b="1">
                <a:solidFill>
                  <a:schemeClr val="bg1"/>
                </a:solidFill>
                <a:latin typeface="Times New Roman" panose="02020603050405020304" pitchFamily="18" charset="0"/>
              </a:rPr>
              <a:t>   </a:t>
            </a:r>
            <a:r>
              <a:rPr lang="zh-CN" altLang="en-US" sz="3600" b="1">
                <a:solidFill>
                  <a:schemeClr val="tx2"/>
                </a:solidFill>
                <a:latin typeface="Times New Roman" panose="02020603050405020304" pitchFamily="18" charset="0"/>
              </a:rPr>
              <a:t>憖</a:t>
            </a:r>
            <a:endParaRPr lang="zh-CN" altLang="en-US" sz="1800" b="1">
              <a:solidFill>
                <a:schemeClr val="bg1"/>
              </a:solidFill>
              <a:latin typeface="Times New Roman" panose="02020603050405020304" pitchFamily="18" charset="0"/>
            </a:endParaRPr>
          </a:p>
        </p:txBody>
      </p:sp>
      <p:sp>
        <p:nvSpPr>
          <p:cNvPr id="7170" name="Rectangle 5"/>
          <p:cNvSpPr>
            <a:spLocks noChangeArrowheads="1"/>
          </p:cNvSpPr>
          <p:nvPr/>
        </p:nvSpPr>
        <p:spPr bwMode="auto">
          <a:xfrm>
            <a:off x="682625" y="692150"/>
            <a:ext cx="2417763" cy="7620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400" b="1">
                <a:solidFill>
                  <a:srgbClr val="FF33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读准字音</a:t>
            </a:r>
            <a:endParaRPr lang="zh-CN" altLang="en-US" sz="4400" b="1">
              <a:solidFill>
                <a:srgbClr val="FF33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  <p:sp>
        <p:nvSpPr>
          <p:cNvPr id="10245" name="Rectangle 6"/>
          <p:cNvSpPr>
            <a:spLocks noChangeArrowheads="1"/>
          </p:cNvSpPr>
          <p:nvPr/>
        </p:nvSpPr>
        <p:spPr bwMode="auto">
          <a:xfrm>
            <a:off x="1905000" y="2470150"/>
            <a:ext cx="10223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3300"/>
                </a:solidFill>
                <a:latin typeface="Times New Roman" panose="02020603050405020304" pitchFamily="18" charset="0"/>
              </a:rPr>
              <a:t>qi</a:t>
            </a:r>
            <a:r>
              <a:rPr lang="en-US" sz="3200" b="1">
                <a:solidFill>
                  <a:srgbClr val="FF3300"/>
                </a:solidFill>
                <a:latin typeface="Times New Roman" panose="02020603050405020304" pitchFamily="18" charset="0"/>
              </a:rPr>
              <a:t>á</a:t>
            </a:r>
            <a:r>
              <a:rPr lang="en-US" sz="3600" b="1">
                <a:solidFill>
                  <a:srgbClr val="FF3300"/>
                </a:solidFill>
                <a:latin typeface="Times New Roman" panose="02020603050405020304" pitchFamily="18" charset="0"/>
              </a:rPr>
              <a:t>n</a:t>
            </a:r>
            <a:endParaRPr lang="en-US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6" name="Rectangle 7"/>
          <p:cNvSpPr>
            <a:spLocks noChangeArrowheads="1"/>
          </p:cNvSpPr>
          <p:nvPr/>
        </p:nvSpPr>
        <p:spPr bwMode="auto">
          <a:xfrm>
            <a:off x="3581400" y="2470150"/>
            <a:ext cx="922338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3300"/>
                </a:solidFill>
                <a:latin typeface="Times New Roman" panose="02020603050405020304" pitchFamily="18" charset="0"/>
              </a:rPr>
              <a:t>kuī</a:t>
            </a:r>
            <a:endParaRPr lang="en-US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7" name="Rectangle 8"/>
          <p:cNvSpPr>
            <a:spLocks noChangeArrowheads="1"/>
          </p:cNvSpPr>
          <p:nvPr/>
        </p:nvSpPr>
        <p:spPr bwMode="auto">
          <a:xfrm>
            <a:off x="4932363" y="2489200"/>
            <a:ext cx="7937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3300"/>
                </a:solidFill>
                <a:latin typeface="Times New Roman" panose="02020603050405020304" pitchFamily="18" charset="0"/>
              </a:rPr>
              <a:t>hài</a:t>
            </a:r>
            <a:endParaRPr lang="en-US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8" name="Rectangle 9"/>
          <p:cNvSpPr>
            <a:spLocks noChangeArrowheads="1"/>
          </p:cNvSpPr>
          <p:nvPr/>
        </p:nvSpPr>
        <p:spPr bwMode="auto">
          <a:xfrm>
            <a:off x="6324600" y="2470150"/>
            <a:ext cx="9461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3300"/>
                </a:solidFill>
                <a:latin typeface="Times New Roman" panose="02020603050405020304" pitchFamily="18" charset="0"/>
              </a:rPr>
              <a:t>dùn</a:t>
            </a:r>
            <a:endParaRPr lang="en-US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49" name="Rectangle 10"/>
          <p:cNvSpPr>
            <a:spLocks noChangeArrowheads="1"/>
          </p:cNvSpPr>
          <p:nvPr/>
        </p:nvSpPr>
        <p:spPr bwMode="auto">
          <a:xfrm>
            <a:off x="2057400" y="4070350"/>
            <a:ext cx="7429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3300"/>
                </a:solidFill>
                <a:latin typeface="Times New Roman" panose="02020603050405020304" pitchFamily="18" charset="0"/>
              </a:rPr>
              <a:t>shì</a:t>
            </a:r>
            <a:endParaRPr lang="en-US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50" name="Rectangle 11"/>
          <p:cNvSpPr>
            <a:spLocks noChangeArrowheads="1"/>
          </p:cNvSpPr>
          <p:nvPr/>
        </p:nvSpPr>
        <p:spPr bwMode="auto">
          <a:xfrm>
            <a:off x="3563938" y="4073525"/>
            <a:ext cx="7683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3300"/>
                </a:solidFill>
                <a:latin typeface="Times New Roman" panose="02020603050405020304" pitchFamily="18" charset="0"/>
              </a:rPr>
              <a:t>xiá</a:t>
            </a:r>
            <a:endParaRPr lang="en-US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51" name="Rectangle 12"/>
          <p:cNvSpPr>
            <a:spLocks noChangeArrowheads="1"/>
          </p:cNvSpPr>
          <p:nvPr/>
        </p:nvSpPr>
        <p:spPr bwMode="auto">
          <a:xfrm>
            <a:off x="5003800" y="4073525"/>
            <a:ext cx="11493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3300"/>
                </a:solidFill>
                <a:latin typeface="Times New Roman" panose="02020603050405020304" pitchFamily="18" charset="0"/>
              </a:rPr>
              <a:t>liáng</a:t>
            </a:r>
            <a:endParaRPr lang="en-US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52" name="Rectangle 13"/>
          <p:cNvSpPr>
            <a:spLocks noChangeArrowheads="1"/>
          </p:cNvSpPr>
          <p:nvPr/>
        </p:nvSpPr>
        <p:spPr bwMode="auto">
          <a:xfrm>
            <a:off x="6877050" y="4073525"/>
            <a:ext cx="793750" cy="641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3600" b="1">
                <a:solidFill>
                  <a:srgbClr val="FF3300"/>
                </a:solidFill>
                <a:latin typeface="Times New Roman" panose="02020603050405020304" pitchFamily="18" charset="0"/>
              </a:rPr>
              <a:t>yìn</a:t>
            </a:r>
            <a:endParaRPr lang="en-US" sz="3600" b="1">
              <a:solidFill>
                <a:srgbClr val="FF33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2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2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2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吉它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5" grpId="0"/>
      <p:bldP spid="10246" grpId="0"/>
      <p:bldP spid="10247" grpId="0"/>
      <p:bldP spid="10248" grpId="0"/>
      <p:bldP spid="10249" grpId="0"/>
      <p:bldP spid="10250" grpId="0"/>
      <p:bldP spid="10251" grpId="0"/>
      <p:bldP spid="102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AutoShape 6" descr="杜甫图片"/>
          <p:cNvSpPr>
            <a:spLocks noChangeAspect="1" noChangeArrowheads="1"/>
          </p:cNvSpPr>
          <p:nvPr/>
        </p:nvSpPr>
        <p:spPr bwMode="auto">
          <a:xfrm>
            <a:off x="4424363" y="3281363"/>
            <a:ext cx="296862" cy="2968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/>
          <a:lstStyle/>
          <a:p>
            <a:endParaRPr lang="zh-CN" altLang="en-US">
              <a:latin typeface="Times New Roman" panose="02020603050405020304" pitchFamily="18" charset="0"/>
            </a:endParaRPr>
          </a:p>
        </p:txBody>
      </p:sp>
      <p:pic>
        <p:nvPicPr>
          <p:cNvPr id="8194" name="图片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2266950" y="3429000"/>
            <a:ext cx="4883150" cy="2838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5" name="图片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950" y="692150"/>
            <a:ext cx="4262438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6" name="图片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463" y="692150"/>
            <a:ext cx="4191000" cy="2484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randomBar dir="vert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682625" y="1041400"/>
            <a:ext cx="6192838" cy="5191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读课文，整体感知</a:t>
            </a:r>
            <a:endParaRPr lang="zh-CN" altLang="en-US" sz="2800" b="1">
              <a:solidFill>
                <a:srgbClr val="FF0000"/>
              </a:solidFill>
              <a:latin typeface="宋体" panose="02010600030101010101" pitchFamily="2" charset="-122"/>
            </a:endParaRPr>
          </a:p>
        </p:txBody>
      </p:sp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755650" y="2122488"/>
            <a:ext cx="7416800" cy="13747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</a:rPr>
              <a:t>这则寓言叙写了一个怎样的故事？ 请复述故事。</a:t>
            </a:r>
            <a:endParaRPr lang="zh-CN" altLang="en-US" sz="2800" b="1">
              <a:latin typeface="宋体" panose="02010600030101010101" pitchFamily="2" charset="-122"/>
            </a:endParaRPr>
          </a:p>
        </p:txBody>
      </p:sp>
      <p:sp>
        <p:nvSpPr>
          <p:cNvPr id="11268" name="Text Box 4"/>
          <p:cNvSpPr txBox="1"/>
          <p:nvPr/>
        </p:nvSpPr>
        <p:spPr>
          <a:xfrm>
            <a:off x="755650" y="3500438"/>
            <a:ext cx="7416800" cy="1374775"/>
          </a:xfrm>
          <a:prstGeom prst="rect">
            <a:avLst/>
          </a:prstGeom>
          <a:noFill/>
          <a:ln w="9525">
            <a:noFill/>
            <a:miter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宋体" panose="02010600030101010101" pitchFamily="2" charset="-122"/>
              </a:rPr>
              <a:t>    </a:t>
            </a:r>
            <a:r>
              <a:rPr lang="zh-CN" altLang="en-US" sz="2800" b="1">
                <a:solidFill>
                  <a:srgbClr val="2D2DB7"/>
                </a:solidFill>
                <a:latin typeface="宋体" panose="02010600030101010101" pitchFamily="2" charset="-122"/>
              </a:rPr>
              <a:t>这则寓言叙写了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老虎</a:t>
            </a:r>
            <a:r>
              <a:rPr lang="zh-CN" altLang="en-US" sz="2800" b="1">
                <a:solidFill>
                  <a:srgbClr val="2D2DB7"/>
                </a:solidFill>
                <a:latin typeface="宋体" panose="02010600030101010101" pitchFamily="2" charset="-122"/>
              </a:rPr>
              <a:t>吃掉“庞然大物”</a:t>
            </a:r>
            <a:r>
              <a:rPr lang="zh-CN" altLang="en-US" sz="2800" b="1">
                <a:solidFill>
                  <a:srgbClr val="FF0000"/>
                </a:solidFill>
                <a:latin typeface="宋体" panose="02010600030101010101" pitchFamily="2" charset="-122"/>
              </a:rPr>
              <a:t>驴子</a:t>
            </a:r>
            <a:r>
              <a:rPr lang="zh-CN" altLang="en-US" sz="2800" b="1">
                <a:solidFill>
                  <a:srgbClr val="2D2DB7"/>
                </a:solidFill>
                <a:latin typeface="宋体" panose="02010600030101010101" pitchFamily="2" charset="-122"/>
              </a:rPr>
              <a:t>的故事。</a:t>
            </a:r>
            <a:endParaRPr lang="zh-CN" altLang="en-US" sz="2800" b="1">
              <a:solidFill>
                <a:srgbClr val="2D2DB7"/>
              </a:solidFill>
              <a:latin typeface="宋体" panose="02010600030101010101" pitchFamily="2" charset="-122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  <p:bldP spid="11267" grpId="0"/>
      <p:bldP spid="1126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Text Box 3"/>
          <p:cNvSpPr txBox="1">
            <a:spLocks noChangeArrowheads="1"/>
          </p:cNvSpPr>
          <p:nvPr/>
        </p:nvSpPr>
        <p:spPr bwMode="auto">
          <a:xfrm>
            <a:off x="323850" y="1268413"/>
            <a:ext cx="8077200" cy="4968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b="1">
                <a:solidFill>
                  <a:srgbClr val="FFFF00"/>
                </a:solidFill>
                <a:latin typeface="Times New Roman" panose="02020603050405020304" pitchFamily="18" charset="0"/>
              </a:rPr>
              <a:t>        </a:t>
            </a:r>
            <a:r>
              <a:rPr lang="zh-CN" altLang="en-US" sz="3200" b="1">
                <a:latin typeface="Times New Roman" panose="02020603050405020304" pitchFamily="18" charset="0"/>
              </a:rPr>
              <a:t>黔无驴，有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好事者</a:t>
            </a:r>
            <a:r>
              <a:rPr lang="zh-CN" altLang="en-US" sz="3200" b="1">
                <a:latin typeface="Times New Roman" panose="02020603050405020304" pitchFamily="18" charset="0"/>
              </a:rPr>
              <a:t>船载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以</a:t>
            </a:r>
            <a:r>
              <a:rPr lang="zh-CN" altLang="en-US" sz="3200" b="1">
                <a:latin typeface="Times New Roman" panose="02020603050405020304" pitchFamily="18" charset="0"/>
              </a:rPr>
              <a:t>入。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至则</a:t>
            </a:r>
            <a:r>
              <a:rPr lang="zh-CN" altLang="en-US" sz="3200" b="1">
                <a:latin typeface="Times New Roman" panose="02020603050405020304" pitchFamily="18" charset="0"/>
              </a:rPr>
              <a:t>无可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用，放之山下。虎见之，庞然大物也，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以为</a:t>
            </a:r>
            <a:endParaRPr lang="zh-CN" altLang="en-US" sz="3200" b="1">
              <a:solidFill>
                <a:srgbClr val="FF33CC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Times New Roman" panose="02020603050405020304" pitchFamily="18" charset="0"/>
              </a:rPr>
              <a:t>神。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蔽</a:t>
            </a:r>
            <a:r>
              <a:rPr lang="zh-CN" altLang="en-US" sz="3200" b="1">
                <a:latin typeface="Times New Roman" panose="02020603050405020304" pitchFamily="18" charset="0"/>
              </a:rPr>
              <a:t>林间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窥</a:t>
            </a:r>
            <a:r>
              <a:rPr lang="zh-CN" altLang="en-US" sz="3200" b="1">
                <a:latin typeface="Times New Roman" panose="02020603050405020304" pitchFamily="18" charset="0"/>
              </a:rPr>
              <a:t>之，稍出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近</a:t>
            </a:r>
            <a:r>
              <a:rPr lang="zh-CN" altLang="en-US" sz="3200" b="1">
                <a:latin typeface="Times New Roman" panose="02020603050405020304" pitchFamily="18" charset="0"/>
              </a:rPr>
              <a:t>之，</a:t>
            </a: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憖憖然</a:t>
            </a:r>
            <a:r>
              <a:rPr lang="zh-CN" altLang="en-US" sz="3200" b="1">
                <a:latin typeface="Times New Roman" panose="02020603050405020304" pitchFamily="18" charset="0"/>
              </a:rPr>
              <a:t>，莫</a:t>
            </a:r>
            <a:endParaRPr lang="zh-CN" altLang="en-US" sz="3200" b="1"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endParaRPr lang="zh-CN" altLang="en-US" sz="3200" b="1">
              <a:solidFill>
                <a:srgbClr val="FF33CC"/>
              </a:solidFill>
              <a:latin typeface="Times New Roman" panose="02020603050405020304" pitchFamily="18" charset="0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solidFill>
                  <a:srgbClr val="FF33CC"/>
                </a:solidFill>
                <a:latin typeface="Times New Roman" panose="02020603050405020304" pitchFamily="18" charset="0"/>
              </a:rPr>
              <a:t>相</a:t>
            </a:r>
            <a:r>
              <a:rPr lang="zh-CN" altLang="en-US" sz="3200" b="1">
                <a:latin typeface="Times New Roman" panose="02020603050405020304" pitchFamily="18" charset="0"/>
              </a:rPr>
              <a:t>知。	</a:t>
            </a:r>
            <a:endParaRPr lang="zh-CN" altLang="en-US" sz="3200" b="1">
              <a:latin typeface="Times New Roman" panose="02020603050405020304" pitchFamily="18" charset="0"/>
            </a:endParaRPr>
          </a:p>
        </p:txBody>
      </p:sp>
      <p:sp>
        <p:nvSpPr>
          <p:cNvPr id="15363" name="Text Box 5"/>
          <p:cNvSpPr txBox="1">
            <a:spLocks noChangeArrowheads="1"/>
          </p:cNvSpPr>
          <p:nvPr/>
        </p:nvSpPr>
        <p:spPr bwMode="auto">
          <a:xfrm>
            <a:off x="2484438" y="1917700"/>
            <a:ext cx="2428875" cy="5794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sz="3200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   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喜欢多事的人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5365" name="Text Box 7"/>
          <p:cNvSpPr txBox="1">
            <a:spLocks noChangeArrowheads="1"/>
          </p:cNvSpPr>
          <p:nvPr/>
        </p:nvSpPr>
        <p:spPr bwMode="auto">
          <a:xfrm>
            <a:off x="973138" y="4870450"/>
            <a:ext cx="796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躲避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5367" name="Rectangle 10"/>
          <p:cNvSpPr>
            <a:spLocks noChangeArrowheads="1"/>
          </p:cNvSpPr>
          <p:nvPr/>
        </p:nvSpPr>
        <p:spPr bwMode="auto">
          <a:xfrm>
            <a:off x="1763713" y="5734050"/>
            <a:ext cx="20224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一方对另一方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5368" name="Rectangle 11"/>
          <p:cNvSpPr>
            <a:spLocks noChangeArrowheads="1"/>
          </p:cNvSpPr>
          <p:nvPr/>
        </p:nvSpPr>
        <p:spPr bwMode="auto">
          <a:xfrm>
            <a:off x="5581650" y="4870450"/>
            <a:ext cx="2328863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小心谨慎的样子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5369" name="Rectangle 12"/>
          <p:cNvSpPr>
            <a:spLocks noChangeArrowheads="1"/>
          </p:cNvSpPr>
          <p:nvPr/>
        </p:nvSpPr>
        <p:spPr bwMode="auto">
          <a:xfrm>
            <a:off x="4213225" y="4870450"/>
            <a:ext cx="8731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 </a:t>
            </a:r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靠近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5370" name="Rectangle 13"/>
          <p:cNvSpPr>
            <a:spLocks noChangeArrowheads="1"/>
          </p:cNvSpPr>
          <p:nvPr/>
        </p:nvSpPr>
        <p:spPr bwMode="auto">
          <a:xfrm>
            <a:off x="2268538" y="4870450"/>
            <a:ext cx="796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偷看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5371" name="Rectangle 14"/>
          <p:cNvSpPr>
            <a:spLocks noChangeArrowheads="1"/>
          </p:cNvSpPr>
          <p:nvPr/>
        </p:nvSpPr>
        <p:spPr bwMode="auto">
          <a:xfrm>
            <a:off x="6661150" y="3430588"/>
            <a:ext cx="20224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把（它）作为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5372" name="Rectangle 15"/>
          <p:cNvSpPr>
            <a:spLocks noChangeArrowheads="1"/>
          </p:cNvSpPr>
          <p:nvPr/>
        </p:nvSpPr>
        <p:spPr bwMode="auto">
          <a:xfrm>
            <a:off x="6950075" y="2062163"/>
            <a:ext cx="67627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却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5373" name="Rectangle 16"/>
          <p:cNvSpPr>
            <a:spLocks noChangeArrowheads="1"/>
          </p:cNvSpPr>
          <p:nvPr/>
        </p:nvSpPr>
        <p:spPr bwMode="auto">
          <a:xfrm>
            <a:off x="6229350" y="2062163"/>
            <a:ext cx="796925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到了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5374" name="Rectangle 17"/>
          <p:cNvSpPr>
            <a:spLocks noChangeArrowheads="1"/>
          </p:cNvSpPr>
          <p:nvPr/>
        </p:nvSpPr>
        <p:spPr bwMode="auto">
          <a:xfrm>
            <a:off x="5294313" y="2062163"/>
            <a:ext cx="490537" cy="4572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b="1">
                <a:solidFill>
                  <a:srgbClr val="0000FF"/>
                </a:solidFill>
                <a:latin typeface="Times New Roman" panose="02020603050405020304" pitchFamily="18" charset="0"/>
                <a:ea typeface="楷体_GB2312" panose="02010609030101010101" pitchFamily="49" charset="-122"/>
              </a:rPr>
              <a:t>而</a:t>
            </a:r>
            <a:endParaRPr lang="zh-CN" altLang="en-US" b="1">
              <a:solidFill>
                <a:srgbClr val="0000FF"/>
              </a:solidFill>
              <a:latin typeface="Times New Roman" panose="02020603050405020304" pitchFamily="18" charset="0"/>
              <a:ea typeface="楷体_GB2312" panose="02010609030101010101" pitchFamily="49" charset="-122"/>
            </a:endParaRPr>
          </a:p>
        </p:txBody>
      </p:sp>
      <p:sp>
        <p:nvSpPr>
          <p:cNvPr id="10252" name="Text Box 26"/>
          <p:cNvSpPr txBox="1">
            <a:spLocks noChangeArrowheads="1"/>
          </p:cNvSpPr>
          <p:nvPr/>
        </p:nvSpPr>
        <p:spPr bwMode="auto">
          <a:xfrm>
            <a:off x="466725" y="549275"/>
            <a:ext cx="5832475" cy="7000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FF0000"/>
                </a:solidFill>
                <a:latin typeface="Times New Roman" panose="02020603050405020304" pitchFamily="18" charset="0"/>
                <a:ea typeface="华文新魏" panose="02010800040101010101" pitchFamily="2" charset="-122"/>
              </a:rPr>
              <a:t>读课文，疏通文意</a:t>
            </a:r>
            <a:endParaRPr lang="zh-CN" altLang="en-US" sz="4000" b="1">
              <a:solidFill>
                <a:srgbClr val="FF0000"/>
              </a:solidFill>
              <a:latin typeface="Times New Roman" panose="02020603050405020304" pitchFamily="18" charset="0"/>
              <a:ea typeface="华文新魏" panose="02010800040101010101" pitchFamily="2" charset="-122"/>
            </a:endParaRPr>
          </a:p>
        </p:txBody>
      </p:sp>
    </p:spTree>
  </p:cSld>
  <p:clrMapOvr>
    <a:masterClrMapping/>
  </p:clrMapOvr>
  <p:transition spd="med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单声6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古筝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单声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单声4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单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3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单声3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53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单声2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53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  <p:bldP spid="15365" grpId="0"/>
      <p:bldP spid="15367" grpId="0"/>
      <p:bldP spid="15368" grpId="0"/>
      <p:bldP spid="15369" grpId="0"/>
      <p:bldP spid="15370" grpId="0"/>
      <p:bldP spid="15371" grpId="0"/>
      <p:bldP spid="15372" grpId="0"/>
      <p:bldP spid="15373" grpId="0"/>
      <p:bldP spid="15374" grpId="0"/>
    </p:bldLst>
  </p:timing>
</p:sld>
</file>

<file path=ppt/theme/theme1.xml><?xml version="1.0" encoding="utf-8"?>
<a:theme xmlns:a="http://schemas.openxmlformats.org/drawingml/2006/main" name="模板">
  <a:themeElements>
    <a:clrScheme name="模板 5">
      <a:dk1>
        <a:srgbClr val="000000"/>
      </a:dk1>
      <a:lt1>
        <a:srgbClr val="FFFFD9"/>
      </a:lt1>
      <a:dk2>
        <a:srgbClr val="000000"/>
      </a:dk2>
      <a:lt2>
        <a:srgbClr val="777777"/>
      </a:lt2>
      <a:accent1>
        <a:srgbClr val="FFFFF7"/>
      </a:accent1>
      <a:accent2>
        <a:srgbClr val="33CCCC"/>
      </a:accent2>
      <a:accent3>
        <a:srgbClr val="FFFFE9"/>
      </a:accent3>
      <a:accent4>
        <a:srgbClr val="000000"/>
      </a:accent4>
      <a:accent5>
        <a:srgbClr val="FFFFFA"/>
      </a:accent5>
      <a:accent6>
        <a:srgbClr val="2DB9B9"/>
      </a:accent6>
      <a:hlink>
        <a:srgbClr val="FF5050"/>
      </a:hlink>
      <a:folHlink>
        <a:srgbClr val="FF9900"/>
      </a:folHlink>
    </a:clrScheme>
    <a:fontScheme name="模板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anose="020B0604020202020204" pitchFamily="34" charset="0"/>
          <a:buNone/>
          <a:defRPr kumimoji="0" lang="zh-CN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模板</Template>
  <TotalTime>0</TotalTime>
  <Words>2272</Words>
  <Application>WPS 演示</Application>
  <PresentationFormat>全屏显示(4:3)</PresentationFormat>
  <Paragraphs>330</Paragraphs>
  <Slides>23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23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华文细黑</vt:lpstr>
      <vt:lpstr>Times New Roman</vt:lpstr>
      <vt:lpstr>隶书</vt:lpstr>
      <vt:lpstr>长城新魏碑体</vt:lpstr>
      <vt:lpstr>华文新魏</vt:lpstr>
      <vt:lpstr>华文行楷</vt:lpstr>
      <vt:lpstr>楷体_GB2312</vt:lpstr>
      <vt:lpstr>微软雅黑</vt:lpstr>
      <vt:lpstr>Calibri</vt:lpstr>
      <vt:lpstr>黑体</vt:lpstr>
      <vt:lpstr>Gulim</vt:lpstr>
      <vt:lpstr>Segoe Print</vt:lpstr>
      <vt:lpstr>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5</cp:revision>
  <dcterms:created xsi:type="dcterms:W3CDTF">2017-02-05T06:20:47Z</dcterms:created>
  <dcterms:modified xsi:type="dcterms:W3CDTF">2017-02-05T06:21:20Z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