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6" r:id="rId3"/>
    <p:sldId id="258" r:id="rId4"/>
    <p:sldId id="259" r:id="rId5"/>
    <p:sldId id="262" r:id="rId6"/>
    <p:sldId id="260" r:id="rId7"/>
    <p:sldId id="263" r:id="rId8"/>
    <p:sldId id="265" r:id="rId9"/>
    <p:sldId id="261" r:id="rId10"/>
    <p:sldId id="264" r:id="rId11"/>
    <p:sldId id="266" r:id="rId12"/>
    <p:sldId id="268" r:id="rId13"/>
    <p:sldId id="269" r:id="rId14"/>
    <p:sldId id="267" r:id="rId15"/>
    <p:sldId id="271" r:id="rId16"/>
    <p:sldId id="270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1" name="Group 3" descr="#wm#_34_1_*Z"/>
          <p:cNvGrpSpPr/>
          <p:nvPr/>
        </p:nvGrpSpPr>
        <p:grpSpPr bwMode="auto">
          <a:xfrm>
            <a:off x="3012018" y="2514600"/>
            <a:ext cx="6165849" cy="1343025"/>
            <a:chOff x="0" y="0"/>
            <a:chExt cx="7282" cy="1730"/>
          </a:xfrm>
        </p:grpSpPr>
        <p:sp>
          <p:nvSpPr>
            <p:cNvPr id="2052" name="Rectangle 4" descr="#wm#_34_01_100_1001_a_1_10#clear#"/>
            <p:cNvSpPr>
              <a:spLocks noChangeArrowheads="1"/>
            </p:cNvSpPr>
            <p:nvPr/>
          </p:nvSpPr>
          <p:spPr bwMode="auto">
            <a:xfrm>
              <a:off x="0" y="0"/>
              <a:ext cx="7282" cy="1610"/>
            </a:xfrm>
            <a:prstGeom prst="rect">
              <a:avLst/>
            </a:prstGeom>
            <a:solidFill>
              <a:srgbClr val="475F7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170" tIns="46990" rIns="90170" bIns="46990" anchor="ctr"/>
            <a:lstStyle>
              <a:lvl1pPr algn="r">
                <a:spcBef>
                  <a:spcPct val="20000"/>
                </a:spcBef>
                <a:defRPr>
                  <a:solidFill>
                    <a:srgbClr val="475F77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1pPr>
              <a:lvl2pPr algn="ctr">
                <a:spcBef>
                  <a:spcPct val="20000"/>
                </a:spcBef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2pPr>
              <a:lvl3pPr algn="ctr">
                <a:spcBef>
                  <a:spcPct val="20000"/>
                </a:spcBef>
                <a:defRPr sz="1600">
                  <a:solidFill>
                    <a:srgbClr val="475F77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3pPr>
              <a:lvl4pPr algn="ctr">
                <a:spcBef>
                  <a:spcPct val="20000"/>
                </a:spcBef>
                <a:defRPr sz="1600">
                  <a:solidFill>
                    <a:srgbClr val="475F77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4pPr>
              <a:lvl5pPr algn="ctr">
                <a:spcBef>
                  <a:spcPct val="20000"/>
                </a:spcBef>
                <a:defRPr sz="1600">
                  <a:solidFill>
                    <a:srgbClr val="475F77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5pPr>
              <a:lvl6pPr algn="ctr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rgbClr val="475F77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6pPr>
              <a:lvl7pPr algn="ctr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rgbClr val="475F77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7pPr>
              <a:lvl8pPr algn="ctr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rgbClr val="475F77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8pPr>
              <a:lvl9pPr algn="ctr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rgbClr val="475F77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9pPr>
            </a:lstStyle>
            <a:p>
              <a:pPr marL="14605" indent="-14605" algn="l">
                <a:buFontTx/>
                <a:buChar char="•"/>
              </a:pPr>
              <a:endParaRPr lang="en-AU" altLang="en-US" sz="1600"/>
            </a:p>
          </p:txBody>
        </p:sp>
        <p:sp>
          <p:nvSpPr>
            <p:cNvPr id="2053" name="Rectangle 5"/>
            <p:cNvSpPr>
              <a:spLocks noChangeArrowheads="1"/>
            </p:cNvSpPr>
            <p:nvPr/>
          </p:nvSpPr>
          <p:spPr bwMode="auto">
            <a:xfrm>
              <a:off x="0" y="1610"/>
              <a:ext cx="7282" cy="120"/>
            </a:xfrm>
            <a:prstGeom prst="rect">
              <a:avLst/>
            </a:prstGeom>
            <a:solidFill>
              <a:srgbClr val="D74B4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 algn="r">
                <a:spcBef>
                  <a:spcPct val="20000"/>
                </a:spcBef>
                <a:defRPr>
                  <a:solidFill>
                    <a:srgbClr val="475F77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1pPr>
              <a:lvl2pPr algn="ctr">
                <a:spcBef>
                  <a:spcPct val="20000"/>
                </a:spcBef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2pPr>
              <a:lvl3pPr algn="ctr">
                <a:spcBef>
                  <a:spcPct val="20000"/>
                </a:spcBef>
                <a:defRPr sz="1600">
                  <a:solidFill>
                    <a:srgbClr val="475F77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3pPr>
              <a:lvl4pPr algn="ctr">
                <a:spcBef>
                  <a:spcPct val="20000"/>
                </a:spcBef>
                <a:defRPr sz="1600">
                  <a:solidFill>
                    <a:srgbClr val="475F77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4pPr>
              <a:lvl5pPr algn="ctr">
                <a:spcBef>
                  <a:spcPct val="20000"/>
                </a:spcBef>
                <a:defRPr sz="1600">
                  <a:solidFill>
                    <a:srgbClr val="475F77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5pPr>
              <a:lvl6pPr algn="ctr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rgbClr val="475F77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6pPr>
              <a:lvl7pPr algn="ctr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rgbClr val="475F77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7pPr>
              <a:lvl8pPr algn="ctr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rgbClr val="475F77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8pPr>
              <a:lvl9pPr algn="ctr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rgbClr val="475F77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9pPr>
            </a:lstStyle>
            <a:p>
              <a:pPr marL="14605" indent="-14605" algn="l">
                <a:buFontTx/>
                <a:buChar char="•"/>
              </a:pPr>
              <a:endParaRPr lang="zh-CN" altLang="zh-CN" sz="1600"/>
            </a:p>
          </p:txBody>
        </p:sp>
      </p:grpSp>
      <p:sp>
        <p:nvSpPr>
          <p:cNvPr id="2054" name="Rectangle 6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3012018" y="2514600"/>
            <a:ext cx="6165849" cy="1246189"/>
          </a:xfrm>
        </p:spPr>
        <p:txBody>
          <a:bodyPr/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noProof="0" dirty="0" smtClean="0">
                <a:sym typeface="Arial" panose="020B0604020202020204" pitchFamily="34" charset="0"/>
              </a:rPr>
              <a:t>编辑标题</a:t>
            </a:r>
            <a:endParaRPr lang="zh-CN" noProof="0" dirty="0" smtClean="0">
              <a:sym typeface="Arial" panose="020B0604020202020204" pitchFamily="34" charset="0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3012018" y="3878262"/>
            <a:ext cx="6165849" cy="686536"/>
          </a:xfrm>
        </p:spPr>
        <p:txBody>
          <a:bodyPr anchor="b" anchorCtr="0"/>
          <a:lstStyle>
            <a:lvl1pPr marL="0" indent="0" algn="ctr">
              <a:buFontTx/>
              <a:buNone/>
              <a:defRPr sz="1800"/>
            </a:lvl1pPr>
          </a:lstStyle>
          <a:p>
            <a:pPr lvl="0"/>
            <a:r>
              <a:rPr lang="zh-CN" noProof="0" dirty="0" smtClean="0">
                <a:sym typeface="Arial" panose="020B0604020202020204" pitchFamily="34" charset="0"/>
              </a:rPr>
              <a:t>单击此处编辑母版副标题样式</a:t>
            </a:r>
            <a:endParaRPr lang="zh-CN" noProof="0" dirty="0" smtClean="0">
              <a:sym typeface="Arial" panose="020B0604020202020204" pitchFamily="34" charset="0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1EB09-2F7F-4678-88FC-6C392734DEF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7E961-763F-4F3B-99B4-B7F9E54DE58C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179" y="-224876"/>
            <a:ext cx="3238095" cy="32380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5604" y="3547549"/>
            <a:ext cx="3238095" cy="32380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1EB09-2F7F-4678-88FC-6C392734DEF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7E961-763F-4F3B-99B4-B7F9E54DE58C}" type="slidenum">
              <a:rPr lang="zh-CN" altLang="en-US" smtClean="0"/>
            </a:fld>
            <a:endParaRPr lang="zh-CN" altLang="en-US"/>
          </a:p>
        </p:txBody>
      </p:sp>
      <p:sp>
        <p:nvSpPr>
          <p:cNvPr id="6" name="内容占位符 6"/>
          <p:cNvSpPr>
            <a:spLocks noGrp="1"/>
          </p:cNvSpPr>
          <p:nvPr>
            <p:ph sz="quarter" idx="13"/>
          </p:nvPr>
        </p:nvSpPr>
        <p:spPr>
          <a:xfrm>
            <a:off x="838200" y="412955"/>
            <a:ext cx="10515600" cy="5575095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341314"/>
            <a:ext cx="10765367" cy="581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/>
            </a:lvl1pPr>
            <a:lvl2pPr marL="800100" indent="-342900">
              <a:buFont typeface="Arial" panose="020B0604020202020204" pitchFamily="34" charset="0"/>
              <a:buChar char="•"/>
              <a:defRPr/>
            </a:lvl2pPr>
            <a:lvl3pPr marL="1200150" indent="-285750">
              <a:buFont typeface="Arial" panose="020B0604020202020204" pitchFamily="34" charset="0"/>
              <a:buChar char="•"/>
              <a:defRPr/>
            </a:lvl3pPr>
            <a:lvl4pPr marL="1657350" indent="-285750">
              <a:buFont typeface="Arial" panose="020B0604020202020204" pitchFamily="34" charset="0"/>
              <a:buChar char="•"/>
              <a:defRPr/>
            </a:lvl4pPr>
            <a:lvl5pPr marL="2114550" indent="-2857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Rectangle 23"/>
          <p:cNvSpPr>
            <a:spLocks noChangeArrowheads="1"/>
          </p:cNvSpPr>
          <p:nvPr/>
        </p:nvSpPr>
        <p:spPr bwMode="auto">
          <a:xfrm flipH="1">
            <a:off x="1" y="339726"/>
            <a:ext cx="251884" cy="581025"/>
          </a:xfrm>
          <a:prstGeom prst="rect">
            <a:avLst/>
          </a:prstGeom>
          <a:solidFill>
            <a:srgbClr val="D74B4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marL="14605" indent="-14605">
              <a:spcBef>
                <a:spcPct val="20000"/>
              </a:spcBef>
              <a:buChar char="•"/>
              <a:defRPr sz="1600">
                <a:solidFill>
                  <a:srgbClr val="475F77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rgbClr val="475F77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rgbClr val="475F77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rgbClr val="475F77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475F77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475F77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475F77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475F77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475F77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9pPr>
          </a:lstStyle>
          <a:p>
            <a:pPr>
              <a:buFontTx/>
              <a:buChar char="•"/>
            </a:pPr>
            <a:endParaRPr lang="zh-CN" altLang="zh-CN" sz="1600">
              <a:latin typeface="Arial" panose="020B0604020202020204" pitchFamily="34" charset="0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1EB09-2F7F-4678-88FC-6C392734DEF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7E961-763F-4F3B-99B4-B7F9E54DE5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1667934" y="4262438"/>
            <a:ext cx="10513484" cy="457200"/>
          </a:xfrm>
        </p:spPr>
        <p:txBody>
          <a:bodyPr/>
          <a:lstStyle>
            <a:lvl1pPr algn="r">
              <a:defRPr sz="2400"/>
            </a:lvl1pPr>
          </a:lstStyle>
          <a:p>
            <a:pPr lvl="0"/>
            <a:r>
              <a:rPr lang="zh-CN" altLang="en-US" noProof="0" dirty="0" smtClean="0">
                <a:sym typeface="Arial" panose="020B0604020202020204" pitchFamily="34" charset="0"/>
              </a:rPr>
              <a:t>编辑标题</a:t>
            </a:r>
            <a:endParaRPr lang="zh-CN" noProof="0" dirty="0" smtClean="0">
              <a:sym typeface="Arial" panose="020B0604020202020204" pitchFamily="34" charset="0"/>
            </a:endParaRPr>
          </a:p>
        </p:txBody>
      </p:sp>
      <p:sp>
        <p:nvSpPr>
          <p:cNvPr id="15" name="Line 10"/>
          <p:cNvSpPr>
            <a:spLocks noChangeShapeType="1"/>
          </p:cNvSpPr>
          <p:nvPr/>
        </p:nvSpPr>
        <p:spPr bwMode="auto">
          <a:xfrm>
            <a:off x="1667934" y="4792663"/>
            <a:ext cx="10513484" cy="0"/>
          </a:xfrm>
          <a:prstGeom prst="line">
            <a:avLst/>
          </a:prstGeom>
          <a:noFill/>
          <a:ln w="38100" cap="flat" cmpd="sng">
            <a:solidFill>
              <a:srgbClr val="D74B4B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1EB09-2F7F-4678-88FC-6C392734DEF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7E961-763F-4F3B-99B4-B7F9E54DE58C}" type="slidenum">
              <a:rPr lang="zh-CN" altLang="en-US" smtClean="0"/>
            </a:fld>
            <a:endParaRPr lang="zh-CN" altLang="en-US"/>
          </a:p>
        </p:txBody>
      </p:sp>
      <p:sp>
        <p:nvSpPr>
          <p:cNvPr id="16" name="Oval 2" descr="#wm#_34_6_*Z"/>
          <p:cNvSpPr>
            <a:spLocks noChangeArrowheads="1"/>
          </p:cNvSpPr>
          <p:nvPr/>
        </p:nvSpPr>
        <p:spPr bwMode="auto">
          <a:xfrm>
            <a:off x="3130662" y="2042349"/>
            <a:ext cx="2213060" cy="2215167"/>
          </a:xfrm>
          <a:prstGeom prst="ellipse">
            <a:avLst/>
          </a:prstGeom>
          <a:solidFill>
            <a:srgbClr val="D74B4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spcBef>
                <a:spcPct val="20000"/>
              </a:spcBef>
              <a:defRPr sz="6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  <a:lvl2pPr algn="ctr">
              <a:spcBef>
                <a:spcPct val="20000"/>
              </a:spcBef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algn="ctr">
              <a:spcBef>
                <a:spcPct val="20000"/>
              </a:spcBef>
              <a:defRPr sz="1600">
                <a:solidFill>
                  <a:srgbClr val="475F77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3pPr>
            <a:lvl4pPr algn="ctr">
              <a:spcBef>
                <a:spcPct val="20000"/>
              </a:spcBef>
              <a:defRPr sz="1600">
                <a:solidFill>
                  <a:srgbClr val="475F77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4pPr>
            <a:lvl5pPr algn="ctr">
              <a:spcBef>
                <a:spcPct val="20000"/>
              </a:spcBef>
              <a:defRPr sz="1600">
                <a:solidFill>
                  <a:srgbClr val="475F77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5pPr>
            <a:lvl6pPr algn="ctr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rgbClr val="475F77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6pPr>
            <a:lvl7pPr algn="ctr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rgbClr val="475F77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7pPr>
            <a:lvl8pPr algn="ctr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rgbClr val="475F77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8pPr>
            <a:lvl9pPr algn="ctr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rgbClr val="475F77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9pPr>
          </a:lstStyle>
          <a:p>
            <a:pPr marL="14605" indent="-14605" algn="l">
              <a:buFontTx/>
              <a:buChar char="•"/>
            </a:pPr>
            <a:endParaRPr lang="zh-CN" altLang="en-US" sz="1600">
              <a:solidFill>
                <a:srgbClr val="475F77"/>
              </a:solidFill>
            </a:endParaRPr>
          </a:p>
        </p:txBody>
      </p:sp>
      <p:grpSp>
        <p:nvGrpSpPr>
          <p:cNvPr id="17" name="Group 3" descr="#wm#_34_6_*Z"/>
          <p:cNvGrpSpPr/>
          <p:nvPr/>
        </p:nvGrpSpPr>
        <p:grpSpPr bwMode="auto">
          <a:xfrm>
            <a:off x="5073939" y="2668328"/>
            <a:ext cx="961101" cy="961100"/>
            <a:chOff x="0" y="0"/>
            <a:chExt cx="1140" cy="1140"/>
          </a:xfrm>
        </p:grpSpPr>
        <p:sp>
          <p:nvSpPr>
            <p:cNvPr id="18" name="Oval 4"/>
            <p:cNvSpPr>
              <a:spLocks noChangeArrowheads="1"/>
            </p:cNvSpPr>
            <p:nvPr/>
          </p:nvSpPr>
          <p:spPr bwMode="auto">
            <a:xfrm>
              <a:off x="0" y="0"/>
              <a:ext cx="1140" cy="1140"/>
            </a:xfrm>
            <a:prstGeom prst="ellipse">
              <a:avLst/>
            </a:prstGeom>
            <a:solidFill>
              <a:srgbClr val="475F77">
                <a:alpha val="7399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>
                <a:spcBef>
                  <a:spcPct val="20000"/>
                </a:spcBef>
                <a:defRPr sz="600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1pPr>
              <a:lvl2pPr algn="ctr">
                <a:spcBef>
                  <a:spcPct val="20000"/>
                </a:spcBef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2pPr>
              <a:lvl3pPr algn="ctr">
                <a:spcBef>
                  <a:spcPct val="20000"/>
                </a:spcBef>
                <a:defRPr sz="1600">
                  <a:solidFill>
                    <a:srgbClr val="475F77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3pPr>
              <a:lvl4pPr algn="ctr">
                <a:spcBef>
                  <a:spcPct val="20000"/>
                </a:spcBef>
                <a:defRPr sz="1600">
                  <a:solidFill>
                    <a:srgbClr val="475F77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4pPr>
              <a:lvl5pPr algn="ctr">
                <a:spcBef>
                  <a:spcPct val="20000"/>
                </a:spcBef>
                <a:defRPr sz="1600">
                  <a:solidFill>
                    <a:srgbClr val="475F77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5pPr>
              <a:lvl6pPr algn="ctr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rgbClr val="475F77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6pPr>
              <a:lvl7pPr algn="ctr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rgbClr val="475F77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7pPr>
              <a:lvl8pPr algn="ctr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rgbClr val="475F77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8pPr>
              <a:lvl9pPr algn="ctr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rgbClr val="475F77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9pPr>
            </a:lstStyle>
            <a:p>
              <a:pPr marL="14605" indent="-14605" algn="l">
                <a:buFontTx/>
                <a:buChar char="•"/>
              </a:pPr>
              <a:endParaRPr lang="zh-CN" altLang="zh-CN" sz="1600">
                <a:solidFill>
                  <a:srgbClr val="475F77"/>
                </a:solidFill>
              </a:endParaRPr>
            </a:p>
          </p:txBody>
        </p:sp>
        <p:grpSp>
          <p:nvGrpSpPr>
            <p:cNvPr id="19" name="Group 5"/>
            <p:cNvGrpSpPr/>
            <p:nvPr/>
          </p:nvGrpSpPr>
          <p:grpSpPr bwMode="auto">
            <a:xfrm>
              <a:off x="490" y="358"/>
              <a:ext cx="228" cy="405"/>
              <a:chOff x="0" y="0"/>
              <a:chExt cx="228" cy="405"/>
            </a:xfrm>
          </p:grpSpPr>
          <p:sp>
            <p:nvSpPr>
              <p:cNvPr id="20" name="Line 6"/>
              <p:cNvSpPr>
                <a:spLocks noChangeShapeType="1"/>
              </p:cNvSpPr>
              <p:nvPr/>
            </p:nvSpPr>
            <p:spPr bwMode="auto">
              <a:xfrm>
                <a:off x="0" y="0"/>
                <a:ext cx="229" cy="229"/>
              </a:xfrm>
              <a:prstGeom prst="line">
                <a:avLst/>
              </a:prstGeom>
              <a:noFill/>
              <a:ln w="19050" cap="flat" cmpd="sng">
                <a:solidFill>
                  <a:schemeClr val="bg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" name="Line 7"/>
              <p:cNvSpPr>
                <a:spLocks noChangeShapeType="1"/>
              </p:cNvSpPr>
              <p:nvPr/>
            </p:nvSpPr>
            <p:spPr bwMode="auto">
              <a:xfrm flipH="1">
                <a:off x="28" y="203"/>
                <a:ext cx="201" cy="202"/>
              </a:xfrm>
              <a:prstGeom prst="line">
                <a:avLst/>
              </a:prstGeom>
              <a:noFill/>
              <a:ln w="19050" cap="flat" cmpd="sng">
                <a:solidFill>
                  <a:schemeClr val="bg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2" name="Oval 8" descr="#wm#_34_6_*Z"/>
          <p:cNvSpPr>
            <a:spLocks noChangeArrowheads="1"/>
          </p:cNvSpPr>
          <p:nvPr/>
        </p:nvSpPr>
        <p:spPr bwMode="auto">
          <a:xfrm>
            <a:off x="1667934" y="2668328"/>
            <a:ext cx="961101" cy="961100"/>
          </a:xfrm>
          <a:prstGeom prst="ellipse">
            <a:avLst/>
          </a:prstGeom>
          <a:solidFill>
            <a:srgbClr val="475F7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70" tIns="46990" rIns="90170" bIns="46990" anchor="ctr"/>
          <a:lstStyle>
            <a:lvl1pPr algn="ctr">
              <a:spcBef>
                <a:spcPct val="20000"/>
              </a:spcBef>
              <a:defRPr sz="6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  <a:lvl2pPr algn="ctr">
              <a:spcBef>
                <a:spcPct val="20000"/>
              </a:spcBef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algn="ctr">
              <a:spcBef>
                <a:spcPct val="20000"/>
              </a:spcBef>
              <a:defRPr sz="1600">
                <a:solidFill>
                  <a:srgbClr val="475F77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3pPr>
            <a:lvl4pPr algn="ctr">
              <a:spcBef>
                <a:spcPct val="20000"/>
              </a:spcBef>
              <a:defRPr sz="1600">
                <a:solidFill>
                  <a:srgbClr val="475F77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4pPr>
            <a:lvl5pPr algn="ctr">
              <a:spcBef>
                <a:spcPct val="20000"/>
              </a:spcBef>
              <a:defRPr sz="1600">
                <a:solidFill>
                  <a:srgbClr val="475F77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5pPr>
            <a:lvl6pPr algn="ctr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rgbClr val="475F77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6pPr>
            <a:lvl7pPr algn="ctr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rgbClr val="475F77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7pPr>
            <a:lvl8pPr algn="ctr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rgbClr val="475F77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8pPr>
            <a:lvl9pPr algn="ctr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rgbClr val="475F77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9pPr>
          </a:lstStyle>
          <a:p>
            <a:pPr marL="14605" indent="-14605" algn="l">
              <a:buFontTx/>
              <a:buChar char="•"/>
            </a:pPr>
            <a:endParaRPr lang="zh-CN" altLang="en-US" sz="1600">
              <a:solidFill>
                <a:srgbClr val="475F77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99" y="1335088"/>
            <a:ext cx="5178279" cy="4749800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/>
            </a:lvl1pPr>
            <a:lvl2pPr marL="800100" indent="-342900">
              <a:buFont typeface="Arial" panose="020B0604020202020204" pitchFamily="34" charset="0"/>
              <a:buChar char="•"/>
              <a:defRPr/>
            </a:lvl2pPr>
            <a:lvl3pPr marL="1200150" indent="-285750">
              <a:buFont typeface="Arial" panose="020B0604020202020204" pitchFamily="34" charset="0"/>
              <a:buChar char="•"/>
              <a:defRPr/>
            </a:lvl3pPr>
            <a:lvl4pPr marL="1657350" indent="-285750">
              <a:buFont typeface="Arial" panose="020B0604020202020204" pitchFamily="34" charset="0"/>
              <a:buChar char="•"/>
              <a:defRPr/>
            </a:lvl4pPr>
            <a:lvl5pPr marL="2114550" indent="-2857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5522" y="1335088"/>
            <a:ext cx="5178278" cy="4749800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/>
            </a:lvl1pPr>
            <a:lvl2pPr marL="800100" indent="-342900">
              <a:buFont typeface="Arial" panose="020B0604020202020204" pitchFamily="34" charset="0"/>
              <a:buChar char="•"/>
              <a:defRPr/>
            </a:lvl2pPr>
            <a:lvl3pPr marL="1200150" indent="-285750">
              <a:buFont typeface="Arial" panose="020B0604020202020204" pitchFamily="34" charset="0"/>
              <a:buChar char="•"/>
              <a:defRPr/>
            </a:lvl3pPr>
            <a:lvl4pPr marL="1657350" indent="-285750">
              <a:buFont typeface="Arial" panose="020B0604020202020204" pitchFamily="34" charset="0"/>
              <a:buChar char="•"/>
              <a:defRPr/>
            </a:lvl4pPr>
            <a:lvl5pPr marL="2114550" indent="-2857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1EB09-2F7F-4678-88FC-6C392734DEF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7E961-763F-4F3B-99B4-B7F9E54DE58C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/>
            </a:lvl1pPr>
            <a:lvl2pPr marL="800100" indent="-342900">
              <a:buFont typeface="Arial" panose="020B0604020202020204" pitchFamily="34" charset="0"/>
              <a:buChar char="•"/>
              <a:defRPr/>
            </a:lvl2pPr>
            <a:lvl3pPr marL="1200150" indent="-285750">
              <a:buFont typeface="Arial" panose="020B0604020202020204" pitchFamily="34" charset="0"/>
              <a:buChar char="•"/>
              <a:defRPr/>
            </a:lvl3pPr>
            <a:lvl4pPr marL="1657350" indent="-285750">
              <a:buFont typeface="Arial" panose="020B0604020202020204" pitchFamily="34" charset="0"/>
              <a:buChar char="•"/>
              <a:defRPr/>
            </a:lvl4pPr>
            <a:lvl5pPr marL="2114550" indent="-2857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/>
            </a:lvl1pPr>
            <a:lvl2pPr marL="800100" indent="-342900">
              <a:buFont typeface="Arial" panose="020B0604020202020204" pitchFamily="34" charset="0"/>
              <a:buChar char="•"/>
              <a:defRPr/>
            </a:lvl2pPr>
            <a:lvl3pPr marL="1200150" indent="-285750">
              <a:buFont typeface="Arial" panose="020B0604020202020204" pitchFamily="34" charset="0"/>
              <a:buChar char="•"/>
              <a:defRPr/>
            </a:lvl3pPr>
            <a:lvl4pPr marL="1657350" indent="-285750">
              <a:buFont typeface="Arial" panose="020B0604020202020204" pitchFamily="34" charset="0"/>
              <a:buChar char="•"/>
              <a:defRPr/>
            </a:lvl4pPr>
            <a:lvl5pPr marL="2114550" indent="-2857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1EB09-2F7F-4678-88FC-6C392734DEF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7E961-763F-4F3B-99B4-B7F9E54DE5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3" descr="#wm#_34_1_*Z"/>
          <p:cNvGrpSpPr/>
          <p:nvPr/>
        </p:nvGrpSpPr>
        <p:grpSpPr bwMode="auto">
          <a:xfrm>
            <a:off x="4178400" y="2759075"/>
            <a:ext cx="3835200" cy="1098550"/>
            <a:chOff x="0" y="0"/>
            <a:chExt cx="7282" cy="1730"/>
          </a:xfrm>
        </p:grpSpPr>
        <p:sp>
          <p:nvSpPr>
            <p:cNvPr id="6" name="Rectangle 4" descr="#wm#_34_01_100_1001_a_1_10#clear#"/>
            <p:cNvSpPr>
              <a:spLocks noChangeArrowheads="1"/>
            </p:cNvSpPr>
            <p:nvPr/>
          </p:nvSpPr>
          <p:spPr bwMode="auto">
            <a:xfrm>
              <a:off x="0" y="0"/>
              <a:ext cx="7282" cy="1610"/>
            </a:xfrm>
            <a:prstGeom prst="rect">
              <a:avLst/>
            </a:prstGeom>
            <a:solidFill>
              <a:srgbClr val="475F7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170" tIns="46990" rIns="90170" bIns="46990" anchor="ctr"/>
            <a:lstStyle>
              <a:lvl1pPr algn="r">
                <a:spcBef>
                  <a:spcPct val="20000"/>
                </a:spcBef>
                <a:defRPr>
                  <a:solidFill>
                    <a:srgbClr val="475F77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1pPr>
              <a:lvl2pPr algn="ctr">
                <a:spcBef>
                  <a:spcPct val="20000"/>
                </a:spcBef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2pPr>
              <a:lvl3pPr algn="ctr">
                <a:spcBef>
                  <a:spcPct val="20000"/>
                </a:spcBef>
                <a:defRPr sz="1600">
                  <a:solidFill>
                    <a:srgbClr val="475F77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3pPr>
              <a:lvl4pPr algn="ctr">
                <a:spcBef>
                  <a:spcPct val="20000"/>
                </a:spcBef>
                <a:defRPr sz="1600">
                  <a:solidFill>
                    <a:srgbClr val="475F77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4pPr>
              <a:lvl5pPr algn="ctr">
                <a:spcBef>
                  <a:spcPct val="20000"/>
                </a:spcBef>
                <a:defRPr sz="1600">
                  <a:solidFill>
                    <a:srgbClr val="475F77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5pPr>
              <a:lvl6pPr algn="ctr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rgbClr val="475F77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6pPr>
              <a:lvl7pPr algn="ctr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rgbClr val="475F77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7pPr>
              <a:lvl8pPr algn="ctr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rgbClr val="475F77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8pPr>
              <a:lvl9pPr algn="ctr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rgbClr val="475F77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9pPr>
            </a:lstStyle>
            <a:p>
              <a:pPr marL="14605" indent="-14605" algn="l">
                <a:buFontTx/>
                <a:buChar char="•"/>
              </a:pPr>
              <a:endParaRPr lang="en-AU" altLang="en-US" sz="1600"/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0" y="1610"/>
              <a:ext cx="7282" cy="120"/>
            </a:xfrm>
            <a:prstGeom prst="rect">
              <a:avLst/>
            </a:prstGeom>
            <a:solidFill>
              <a:srgbClr val="D74B4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 algn="r">
                <a:spcBef>
                  <a:spcPct val="20000"/>
                </a:spcBef>
                <a:defRPr>
                  <a:solidFill>
                    <a:srgbClr val="475F77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1pPr>
              <a:lvl2pPr algn="ctr">
                <a:spcBef>
                  <a:spcPct val="20000"/>
                </a:spcBef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2pPr>
              <a:lvl3pPr algn="ctr">
                <a:spcBef>
                  <a:spcPct val="20000"/>
                </a:spcBef>
                <a:defRPr sz="1600">
                  <a:solidFill>
                    <a:srgbClr val="475F77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3pPr>
              <a:lvl4pPr algn="ctr">
                <a:spcBef>
                  <a:spcPct val="20000"/>
                </a:spcBef>
                <a:defRPr sz="1600">
                  <a:solidFill>
                    <a:srgbClr val="475F77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4pPr>
              <a:lvl5pPr algn="ctr">
                <a:spcBef>
                  <a:spcPct val="20000"/>
                </a:spcBef>
                <a:defRPr sz="1600">
                  <a:solidFill>
                    <a:srgbClr val="475F77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5pPr>
              <a:lvl6pPr algn="ctr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rgbClr val="475F77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6pPr>
              <a:lvl7pPr algn="ctr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rgbClr val="475F77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7pPr>
              <a:lvl8pPr algn="ctr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rgbClr val="475F77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8pPr>
              <a:lvl9pPr algn="ctr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rgbClr val="475F77"/>
                  </a:solidFill>
                  <a:latin typeface="Arial" panose="020B0604020202020204" pitchFamily="34" charset="0"/>
                  <a:ea typeface="黑体" panose="02010609060101010101" pitchFamily="49" charset="-122"/>
                  <a:sym typeface="Arial" panose="020B0604020202020204" pitchFamily="34" charset="0"/>
                </a:defRPr>
              </a:lvl9pPr>
            </a:lstStyle>
            <a:p>
              <a:pPr marL="14605" indent="-14605" algn="l">
                <a:buFontTx/>
                <a:buChar char="•"/>
              </a:pPr>
              <a:endParaRPr lang="zh-CN" altLang="zh-CN" sz="1600"/>
            </a:p>
          </p:txBody>
        </p:sp>
      </p:grpSp>
      <p:sp>
        <p:nvSpPr>
          <p:cNvPr id="8" name="Rectangle 6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178400" y="2779714"/>
            <a:ext cx="3835200" cy="981075"/>
          </a:xfrm>
        </p:spPr>
        <p:txBody>
          <a:bodyPr/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noProof="0" dirty="0" smtClean="0">
                <a:sym typeface="Arial" panose="020B0604020202020204" pitchFamily="34" charset="0"/>
              </a:rPr>
              <a:t>编辑</a:t>
            </a:r>
            <a:r>
              <a:rPr lang="zh-CN" altLang="en-US" noProof="0" dirty="0" smtClean="0">
                <a:sym typeface="Arial" panose="020B0604020202020204" pitchFamily="34" charset="0"/>
              </a:rPr>
              <a:t>标题</a:t>
            </a:r>
            <a:endParaRPr lang="zh-CN" noProof="0" dirty="0" smtClean="0">
              <a:sym typeface="Arial" panose="020B0604020202020204" pitchFamily="34" charset="0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1EB09-2F7F-4678-88FC-6C392734DEF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7E961-763F-4F3B-99B4-B7F9E54DE58C}" type="slidenum">
              <a:rPr lang="zh-CN" altLang="en-US" smtClean="0"/>
            </a:fld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179" y="-224876"/>
            <a:ext cx="3238095" cy="323809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5604" y="3547549"/>
            <a:ext cx="3238095" cy="32380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1EB09-2F7F-4678-88FC-6C392734DEF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7E961-763F-4F3B-99B4-B7F9E54DE5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5099" y="335280"/>
            <a:ext cx="11396900" cy="579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40000" y="4462145"/>
            <a:ext cx="11112000" cy="2001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40000" y="1264920"/>
            <a:ext cx="11112000" cy="3038400"/>
          </a:xfr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23"/>
          <p:cNvSpPr>
            <a:spLocks noChangeArrowheads="1"/>
          </p:cNvSpPr>
          <p:nvPr/>
        </p:nvSpPr>
        <p:spPr bwMode="auto">
          <a:xfrm flipH="1">
            <a:off x="1" y="339726"/>
            <a:ext cx="251884" cy="581025"/>
          </a:xfrm>
          <a:prstGeom prst="rect">
            <a:avLst/>
          </a:prstGeom>
          <a:solidFill>
            <a:srgbClr val="D74B4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marL="14605" indent="-14605">
              <a:spcBef>
                <a:spcPct val="20000"/>
              </a:spcBef>
              <a:buChar char="•"/>
              <a:defRPr sz="1600">
                <a:solidFill>
                  <a:srgbClr val="475F77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1600">
                <a:solidFill>
                  <a:srgbClr val="475F77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rgbClr val="475F77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rgbClr val="475F77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475F77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475F77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475F77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475F77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475F77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9pPr>
          </a:lstStyle>
          <a:p>
            <a:pPr>
              <a:buFontTx/>
              <a:buChar char="•"/>
            </a:pPr>
            <a:endParaRPr lang="zh-CN" altLang="zh-CN" sz="1600">
              <a:latin typeface="Arial" panose="020B0604020202020204" pitchFamily="34" charset="0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838200" y="6560289"/>
            <a:ext cx="2743200" cy="182452"/>
          </a:xfrm>
        </p:spPr>
        <p:txBody>
          <a:bodyPr/>
          <a:lstStyle/>
          <a:p>
            <a:fld id="{4ED1EB09-2F7F-4678-88FC-6C392734DEF4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4038600" y="6560289"/>
            <a:ext cx="4114800" cy="18245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8610600" y="6560289"/>
            <a:ext cx="2743200" cy="182452"/>
          </a:xfrm>
        </p:spPr>
        <p:txBody>
          <a:bodyPr/>
          <a:lstStyle/>
          <a:p>
            <a:fld id="{DD57E961-763F-4F3B-99B4-B7F9E54DE5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503229" y="341314"/>
            <a:ext cx="1871739" cy="5743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41314"/>
            <a:ext cx="8469086" cy="5743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1EB09-2F7F-4678-88FC-6C392734DEF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7E961-763F-4F3B-99B4-B7F9E54DE5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CEC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41314"/>
            <a:ext cx="10515600" cy="850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lvl="0"/>
            <a:r>
              <a:rPr lang="zh-CN" smtClean="0">
                <a:sym typeface="Arial" panose="020B0604020202020204" pitchFamily="34" charset="0"/>
              </a:rPr>
              <a:t>单击此处编辑母版标题样式</a:t>
            </a:r>
            <a:endParaRPr lang="zh-CN" smtClean="0">
              <a:sym typeface="Arial" panose="020B0604020202020204" pitchFamily="34" charset="0"/>
            </a:endParaRPr>
          </a:p>
        </p:txBody>
      </p:sp>
      <p:sp>
        <p:nvSpPr>
          <p:cNvPr id="10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335088"/>
            <a:ext cx="10515600" cy="474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dirty="0" smtClean="0">
                <a:sym typeface="Arial" panose="020B0604020202020204" pitchFamily="34" charset="0"/>
              </a:rPr>
              <a:t>单击此处编辑母版文本样式</a:t>
            </a:r>
            <a:endParaRPr lang="zh-CN" dirty="0" smtClean="0">
              <a:sym typeface="Arial" panose="020B0604020202020204" pitchFamily="34" charset="0"/>
            </a:endParaRPr>
          </a:p>
          <a:p>
            <a:pPr lvl="1"/>
            <a:r>
              <a:rPr lang="zh-CN" dirty="0" smtClean="0">
                <a:sym typeface="Arial" panose="020B0604020202020204" pitchFamily="34" charset="0"/>
              </a:rPr>
              <a:t>第二级</a:t>
            </a:r>
            <a:endParaRPr lang="zh-CN" dirty="0" smtClean="0">
              <a:sym typeface="Arial" panose="020B0604020202020204" pitchFamily="34" charset="0"/>
            </a:endParaRPr>
          </a:p>
          <a:p>
            <a:pPr lvl="2"/>
            <a:r>
              <a:rPr lang="zh-CN" dirty="0" smtClean="0">
                <a:sym typeface="Arial" panose="020B0604020202020204" pitchFamily="34" charset="0"/>
              </a:rPr>
              <a:t>第三级</a:t>
            </a:r>
            <a:endParaRPr lang="zh-CN" dirty="0" smtClean="0">
              <a:sym typeface="Arial" panose="020B0604020202020204" pitchFamily="34" charset="0"/>
            </a:endParaRPr>
          </a:p>
          <a:p>
            <a:pPr lvl="3"/>
            <a:r>
              <a:rPr lang="zh-CN" dirty="0" smtClean="0">
                <a:sym typeface="Arial" panose="020B0604020202020204" pitchFamily="34" charset="0"/>
              </a:rPr>
              <a:t>第四级</a:t>
            </a:r>
            <a:endParaRPr lang="zh-CN" dirty="0" smtClean="0">
              <a:sym typeface="Arial" panose="020B0604020202020204" pitchFamily="34" charset="0"/>
            </a:endParaRPr>
          </a:p>
          <a:p>
            <a:pPr lvl="4"/>
            <a:r>
              <a:rPr lang="zh-CN" dirty="0" smtClean="0">
                <a:sym typeface="Arial" panose="020B0604020202020204" pitchFamily="34" charset="0"/>
              </a:rPr>
              <a:t>第五级</a:t>
            </a:r>
            <a:endParaRPr lang="zh-CN" dirty="0" smtClean="0">
              <a:sym typeface="Arial" panose="020B0604020202020204" pitchFamily="34" charset="0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D1EB09-2F7F-4678-88FC-6C392734DEF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57E961-763F-4F3B-99B4-B7F9E54DE58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>
          <a:solidFill>
            <a:srgbClr val="475F77"/>
          </a:solidFill>
          <a:latin typeface="Arial" panose="020B0604020202020204" pitchFamily="34" charset="0"/>
          <a:ea typeface="黑体" panose="02010609060101010101" pitchFamily="49" charset="-122"/>
          <a:cs typeface="+mj-cs"/>
          <a:sym typeface="Arial" panose="020B0604020202020204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475F77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475F77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475F77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475F77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475F77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475F77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475F77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475F77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9pPr>
    </p:titleStyle>
    <p:bodyStyle>
      <a:lvl1pPr marL="14605" indent="-14605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rgbClr val="475F77"/>
          </a:solidFill>
          <a:latin typeface="Arial" panose="020B0604020202020204" pitchFamily="34" charset="0"/>
          <a:ea typeface="黑体" panose="02010609060101010101" pitchFamily="49" charset="-122"/>
          <a:cs typeface="+mn-cs"/>
          <a:sym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475F77"/>
          </a:solidFill>
          <a:latin typeface="Arial" panose="020B0604020202020204" pitchFamily="34" charset="0"/>
          <a:ea typeface="黑体" panose="02010609060101010101" pitchFamily="49" charset="-122"/>
          <a:cs typeface="+mn-cs"/>
          <a:sym typeface="Arial" panose="020B0604020202020204" pitchFamily="34" charset="0"/>
        </a:defRPr>
      </a:lvl2pPr>
      <a:lvl3pPr marL="12001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rgbClr val="475F77"/>
          </a:solidFill>
          <a:latin typeface="Arial" panose="020B0604020202020204" pitchFamily="34" charset="0"/>
          <a:ea typeface="黑体" panose="02010609060101010101" pitchFamily="49" charset="-122"/>
          <a:cs typeface="+mn-cs"/>
          <a:sym typeface="Arial" panose="020B0604020202020204" pitchFamily="34" charset="0"/>
        </a:defRPr>
      </a:lvl3pPr>
      <a:lvl4pPr marL="16573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rgbClr val="475F77"/>
          </a:solidFill>
          <a:latin typeface="Arial" panose="020B0604020202020204" pitchFamily="34" charset="0"/>
          <a:ea typeface="黑体" panose="02010609060101010101" pitchFamily="49" charset="-122"/>
          <a:cs typeface="+mn-cs"/>
          <a:sym typeface="Arial" panose="020B0604020202020204" pitchFamily="34" charset="0"/>
        </a:defRPr>
      </a:lvl4pPr>
      <a:lvl5pPr marL="21145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rgbClr val="475F77"/>
          </a:solidFill>
          <a:latin typeface="Arial" panose="020B0604020202020204" pitchFamily="34" charset="0"/>
          <a:ea typeface="黑体" panose="02010609060101010101" pitchFamily="49" charset="-122"/>
          <a:cs typeface="+mn-cs"/>
          <a:sym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2" name="Rectangle 4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r>
              <a:rPr lang="zh-CN" altLang="zh-CN" sz="3200" dirty="0">
                <a:latin typeface="+mj-lt"/>
                <a:ea typeface="+mj-ea"/>
              </a:rPr>
              <a:t>三月月考复习</a:t>
            </a:r>
            <a:endParaRPr lang="zh-CN" altLang="zh-CN" sz="3200" dirty="0">
              <a:latin typeface="+mj-lt"/>
              <a:ea typeface="+mj-ea"/>
            </a:endParaRPr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p>
            <a:pPr algn="ctr"/>
            <a:r>
              <a:rPr lang="en-US" altLang="zh-CN" dirty="0">
                <a:solidFill>
                  <a:schemeClr val="tx1"/>
                </a:solidFill>
                <a:latin typeface="+mn-lt"/>
                <a:ea typeface="+mn-ea"/>
              </a:rPr>
              <a:t>——2</a:t>
            </a:r>
            <a:r>
              <a:rPr lang="zh-CN" altLang="en-US" dirty="0">
                <a:solidFill>
                  <a:schemeClr val="tx1"/>
                </a:solidFill>
                <a:latin typeface="+mn-lt"/>
                <a:ea typeface="+mn-ea"/>
              </a:rPr>
              <a:t>班</a:t>
            </a:r>
            <a:endParaRPr lang="zh-CN" altLang="en-US" dirty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zh-CN" altLang="en-US"/>
              <a:t>五、课内阅读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5000"/>
          </a:bodyPr>
          <a:p>
            <a:r>
              <a:rPr lang="zh-CN" altLang="en-US"/>
              <a:t>1、爱国青年：讽刺。指当时一些受军国主义思想影响而妄自尊大、盲目忠君、思想狭隘的青年。 </a:t>
            </a:r>
            <a:endParaRPr lang="zh-CN" altLang="en-US"/>
          </a:p>
          <a:p>
            <a:r>
              <a:rPr lang="zh-CN" altLang="en-US"/>
              <a:t>正人君子：反语，讽刺那些为军阀政客张目而自命为“正人君子”的文人。 </a:t>
            </a:r>
            <a:endParaRPr lang="zh-CN" altLang="en-US"/>
          </a:p>
          <a:p>
            <a:r>
              <a:rPr lang="zh-CN" altLang="en-US"/>
              <a:t>2、“中国是弱国……也无怪他们疑惑。”的含义？在结构上的作用？ </a:t>
            </a:r>
            <a:endParaRPr lang="zh-CN" altLang="en-US"/>
          </a:p>
          <a:p>
            <a:r>
              <a:rPr lang="zh-CN" altLang="en-US"/>
              <a:t>这是激愤时的反语，揭露了他们荒唐的逻辑，表达了鲁迅先生极为愤慨的感情。在结构上起过渡的作用。 </a:t>
            </a:r>
            <a:endParaRPr lang="zh-CN" altLang="en-US"/>
          </a:p>
          <a:p>
            <a:r>
              <a:rPr lang="zh-CN" altLang="en-US"/>
              <a:t>3、“但偏有中国人夹在里边”“他们也何尝不酒醉似的喝彩”，句中划线的词语反映了什么？作者的情感？ </a:t>
            </a:r>
            <a:endParaRPr lang="zh-CN" altLang="en-US"/>
          </a:p>
          <a:p>
            <a:r>
              <a:rPr lang="zh-CN" altLang="en-US"/>
              <a:t>反映了中国民众麻木的精神状态，对此作者深表痛心和愤恨。 </a:t>
            </a:r>
            <a:endParaRPr lang="zh-CN" altLang="en-US"/>
          </a:p>
          <a:p>
            <a:r>
              <a:rPr lang="zh-CN" altLang="en-US"/>
              <a:t>4、“我”放弃学医并离开仙台的原因是什么？ </a:t>
            </a:r>
            <a:endParaRPr lang="zh-CN" altLang="en-US"/>
          </a:p>
          <a:p>
            <a:r>
              <a:rPr lang="zh-CN" altLang="en-US"/>
              <a:t>“匿名信”事件和“看电影”事件深深刺激了鲁迅，他认为要改变中国国民的精神，医学并非一件紧要事，于是萌发了弃医从文的思想。 </a:t>
            </a:r>
            <a:endParaRPr lang="zh-CN" altLang="en-US"/>
          </a:p>
          <a:p>
            <a:r>
              <a:rPr lang="zh-CN" altLang="en-US"/>
              <a:t>5、“每当夜间疲倦……深恶痛疾的文字。”含义？作用？ </a:t>
            </a:r>
            <a:endParaRPr lang="zh-CN" altLang="en-US"/>
          </a:p>
          <a:p>
            <a:r>
              <a:rPr lang="zh-CN" altLang="en-US"/>
              <a:t>作者决心以笔做刀枪，与反动势力斗争到底，为中国的光明继续奋斗。结尾把对藤野先生的怀念之情与爱国主义思想结合起来，把对往事的回忆和现实的政治结合起来，从而深化了主题，使文章更具现实意义。 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0000"/>
          </a:bodyPr>
          <a:p>
            <a:r>
              <a:rPr lang="zh-CN" altLang="en-US">
                <a:sym typeface="+mn-ea"/>
              </a:rPr>
              <a:t>6、“呜呼，无法可想！”是针对什么情况而言的？作者为什么认为“无法可想”？ </a:t>
            </a:r>
            <a:endParaRPr lang="zh-CN" altLang="en-US"/>
          </a:p>
          <a:p>
            <a:r>
              <a:rPr lang="zh-CN" altLang="en-US">
                <a:sym typeface="+mn-ea"/>
              </a:rPr>
              <a:t>“无法可想“是针对中国群众闲看枪毙犯人而言的，作者深切地认识到当时中国国民的思想愚昧、精神麻木的程度，要改变他们的精神是很不容易的。 </a:t>
            </a:r>
            <a:endParaRPr lang="zh-CN" altLang="en-US"/>
          </a:p>
          <a:p>
            <a:r>
              <a:rPr lang="zh-CN" altLang="en-US">
                <a:sym typeface="+mn-ea"/>
              </a:rPr>
              <a:t>7、如何写出“藤野先生的形象更高大了”？ </a:t>
            </a:r>
            <a:endParaRPr lang="zh-CN" altLang="en-US"/>
          </a:p>
          <a:p>
            <a:r>
              <a:rPr lang="zh-CN" altLang="en-US">
                <a:sym typeface="+mn-ea"/>
              </a:rPr>
              <a:t>正面描写藤野先生的语言、添改讲义的情形，直接表明他认真负责的精神。用“爱国青年”来反衬藤野先生的正直无私、心胸广阔的精神品质，通过对比反衬，藤野先生的形象更加高大了。 </a:t>
            </a:r>
            <a:endParaRPr lang="zh-CN" altLang="en-US"/>
          </a:p>
          <a:p>
            <a:r>
              <a:rPr lang="zh-CN" altLang="en-US">
                <a:sym typeface="+mn-ea"/>
              </a:rPr>
              <a:t>8、本文的线索？ </a:t>
            </a:r>
            <a:endParaRPr lang="zh-CN" altLang="en-US"/>
          </a:p>
          <a:p>
            <a:r>
              <a:rPr lang="zh-CN" altLang="en-US">
                <a:sym typeface="+mn-ea"/>
              </a:rPr>
              <a:t>本文以作者与藤野先生的交往为明线，写了到仙台见到藤野先生的缘由、与藤野先生的相识、相处、别离，最后写离开仙台后的怀念。暗线是作者思想感情的变化。 </a:t>
            </a:r>
            <a:endParaRPr lang="zh-CN" altLang="en-US"/>
          </a:p>
          <a:p>
            <a:r>
              <a:rPr lang="zh-CN" altLang="en-US">
                <a:sym typeface="+mn-ea"/>
              </a:rPr>
              <a:t>9、“原来我的讲义已经从头到末……连文法的错误，也都一一订正。”前后句序能否调换？ </a:t>
            </a:r>
            <a:endParaRPr lang="zh-CN" altLang="en-US"/>
          </a:p>
          <a:p>
            <a:r>
              <a:rPr lang="zh-CN" altLang="en-US">
                <a:sym typeface="+mn-ea"/>
              </a:rPr>
              <a:t>不能，添改讲义是分内事，改文法是分外事。原文是递进式表达，更能突出藤野先生工作极端认真负责。 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0000" lnSpcReduction="20000"/>
          </a:bodyPr>
          <a:p>
            <a:r>
              <a:rPr lang="zh-CN" altLang="en-US">
                <a:sym typeface="+mn-ea"/>
              </a:rPr>
              <a:t>10、“同时也感到一种不安和感激”，作者为什么“不安”、“感激”？ </a:t>
            </a:r>
            <a:endParaRPr lang="zh-CN" altLang="en-US"/>
          </a:p>
          <a:p>
            <a:r>
              <a:rPr lang="zh-CN" altLang="en-US">
                <a:sym typeface="+mn-ea"/>
              </a:rPr>
              <a:t>“不安”是因为自己当时太不用功，讲义上的错误太多给先生添了那么多麻烦。“感激”是因为先生帮我认真添改讲义，给了我太多关心。 </a:t>
            </a:r>
            <a:endParaRPr lang="zh-CN" altLang="en-US"/>
          </a:p>
          <a:p>
            <a:r>
              <a:rPr lang="zh-CN" altLang="en-US">
                <a:sym typeface="+mn-ea"/>
              </a:rPr>
              <a:t>11、读下面几段话，回答问题 </a:t>
            </a:r>
            <a:endParaRPr lang="zh-CN" altLang="en-US"/>
          </a:p>
          <a:p>
            <a:r>
              <a:rPr lang="zh-CN" altLang="en-US">
                <a:sym typeface="+mn-ea"/>
              </a:rPr>
              <a:t>㈠也有解散辫子……实在标致极了。（这表明了作者对清国留学生怎样的情感与态度？从句中哪些词语可以看出来？） </a:t>
            </a:r>
            <a:endParaRPr lang="zh-CN" altLang="en-US"/>
          </a:p>
          <a:p>
            <a:r>
              <a:rPr lang="zh-CN" altLang="en-US">
                <a:sym typeface="+mn-ea"/>
              </a:rPr>
              <a:t>表明了作者对清国留学生的厌恶和嘲讽。这帮清国留学生留着辫子，以示是大清国的臣民，而且“盘得平”“油光可鉴”，表明他们精心打扮，“扭几扭”写出他们招摇过市、自我陶醉的丑态，“实在标致极了”，作者用反语表达了强烈的愤懑、讽刺之情。 </a:t>
            </a:r>
            <a:endParaRPr lang="zh-CN" altLang="en-US"/>
          </a:p>
          <a:p>
            <a:r>
              <a:rPr lang="zh-CN" altLang="en-US">
                <a:sym typeface="+mn-ea"/>
              </a:rPr>
              <a:t>㈡他的性格……并不为许多人所知道。（藤野先生只是个普通人，作者为什么说他“伟大”，请结合具体事例谈谈你的看法。） </a:t>
            </a:r>
            <a:endParaRPr lang="zh-CN" altLang="en-US"/>
          </a:p>
          <a:p>
            <a:r>
              <a:rPr lang="zh-CN" altLang="en-US">
                <a:sym typeface="+mn-ea"/>
              </a:rPr>
              <a:t>他没有狭隘的民族偏见，治学严谨，教学认真，能以公正之心对待来自弱国的学生，而且给予了极大的关心、鼓励和真诚的帮助等等，在当时的历史背景下，能够做到这些尤其难能可贵。所以，他在“我”的眼里和心里是伟大的。 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0000"/>
          </a:bodyPr>
          <a:p>
            <a:r>
              <a:rPr lang="zh-CN" altLang="en-US"/>
              <a:t>《我的母亲》 </a:t>
            </a:r>
            <a:endParaRPr lang="zh-CN" altLang="en-US"/>
          </a:p>
          <a:p>
            <a:r>
              <a:rPr lang="zh-CN" altLang="en-US"/>
              <a:t>1.课文写了母亲哪几件事？表现了母亲什么品性？ </a:t>
            </a:r>
            <a:endParaRPr lang="zh-CN" altLang="en-US"/>
          </a:p>
          <a:p>
            <a:r>
              <a:rPr lang="zh-CN" altLang="en-US"/>
              <a:t>写母亲对“我”的管教，表现了母亲对“我”既严格又慈祥，即她“是我的严师，我的慈母”。写作为当家的后母如何处理家庭的难事和矛盾，表现了母亲容忍、温和的性格。写如何对待他人对自己人格的侮辱，表现了母亲“刚气”的一面。 </a:t>
            </a:r>
            <a:endParaRPr lang="zh-CN" altLang="en-US"/>
          </a:p>
          <a:p>
            <a:r>
              <a:rPr lang="zh-CN" altLang="en-US"/>
              <a:t>2.作者主要写母亲是他的恩师，为什么除了写母亲怎样训导之外，还用更多的笔墨写她与家人相处的情形？ </a:t>
            </a:r>
            <a:endParaRPr lang="zh-CN" altLang="en-US"/>
          </a:p>
          <a:p>
            <a:r>
              <a:rPr lang="zh-CN" altLang="en-US"/>
              <a:t>我们常说母亲是人生的第一位老师，这主要不是体现在母亲如何“教导”上，而更多的体现在母亲平是怎样待人接物对自己的影响上。因此，可以说，写母亲与家人相处的情形同样也是在写“母亲是我的恩师”，写她一生示范随“我”的耳濡目染、潜移默化的教育和影响。也就是不仅写了母亲对“我”的“言教”，更写了母亲对“我”的“身教”。 </a:t>
            </a:r>
            <a:endParaRPr lang="zh-CN" altLang="en-US"/>
          </a:p>
          <a:p>
            <a:r>
              <a:rPr lang="zh-CN" altLang="en-US"/>
              <a:t> 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/>
          </a:bodyPr>
          <a:p>
            <a:r>
              <a:rPr lang="zh-CN" altLang="en-US">
                <a:sym typeface="+mn-ea"/>
              </a:rPr>
              <a:t>3.品味划线词语的分寸感 </a:t>
            </a:r>
            <a:endParaRPr lang="zh-CN" altLang="en-US"/>
          </a:p>
          <a:p>
            <a:r>
              <a:rPr lang="zh-CN" altLang="en-US">
                <a:sym typeface="+mn-ea"/>
              </a:rPr>
              <a:t>㈠不能不算是打了一点儿底子。 </a:t>
            </a:r>
            <a:endParaRPr lang="zh-CN" altLang="en-US"/>
          </a:p>
          <a:p>
            <a:r>
              <a:rPr lang="zh-CN" altLang="en-US">
                <a:sym typeface="+mn-ea"/>
              </a:rPr>
              <a:t>用“不能不”双重否定，表达了作者对“打了一点儿底子”的肯定，但“不能不”这一能愿动词的双重否定表达一种主观上的肯定，因而有主观认为之意，这样既表明了态度，又不显得断然和绝对。 </a:t>
            </a:r>
            <a:endParaRPr lang="zh-CN" altLang="en-US"/>
          </a:p>
          <a:p>
            <a:r>
              <a:rPr lang="zh-CN" altLang="en-US">
                <a:sym typeface="+mn-ea"/>
              </a:rPr>
              <a:t>㈡在这广漠的人海里独自混了二十多年，没有一个人管束过我。 </a:t>
            </a:r>
            <a:endParaRPr lang="zh-CN" altLang="en-US"/>
          </a:p>
          <a:p>
            <a:r>
              <a:rPr lang="zh-CN" altLang="en-US">
                <a:sym typeface="+mn-ea"/>
              </a:rPr>
              <a:t>说自己“混”了20多年，表现了作者谦逊的态度。尽管作者当时已是文化名人，而且这一“混”字与下句“没有一个人管束过我”又暗接之妙。“我”在人海里“混”，应该有人来管束“我”，但却没有，表达了作者远离母亲之后对母亲的怀想；没有一个人管束过“我”，“我”还能在人海里“混”了20多年，说明了母亲给“我”的教益是多么大。 </a:t>
            </a:r>
            <a:endParaRPr lang="zh-CN" altLang="en-US"/>
          </a:p>
          <a:p>
            <a:r>
              <a:rPr lang="zh-CN" altLang="en-US">
                <a:sym typeface="+mn-ea"/>
              </a:rPr>
              <a:t>㈢如果我学得了一丝一毫的好脾气，如果我学得了一点点待人接物的和气，如果我能宽恕人，体谅人——我都得感谢我的慈母。 </a:t>
            </a:r>
            <a:endParaRPr lang="zh-CN" altLang="en-US"/>
          </a:p>
          <a:p>
            <a:r>
              <a:rPr lang="zh-CN" altLang="en-US">
                <a:sym typeface="+mn-ea"/>
              </a:rPr>
              <a:t>事实上，作者的“好脾气”“待人接物的和气”“宽恕人”“体谅人”的性格品德是有口皆碑的，但是在说到这些美德时，前面都加了“如果”这一表示假设的词语，意在表明只是一种假设，而不是自己已经具备了这些美德，表现了作者不溢美、不自夸的品格，同时也非常符合自传的语体特点。</a:t>
            </a:r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p>
            <a:r>
              <a:rPr lang="zh-CN" altLang="en-US" sz="1800">
                <a:sym typeface="+mn-ea"/>
              </a:rPr>
              <a:t>4.文中写“十天之中，总有八九天我是第一个去开学堂门。”，是否离开了中心？ </a:t>
            </a:r>
            <a:endParaRPr lang="zh-CN" altLang="en-US" sz="1800"/>
          </a:p>
          <a:p>
            <a:r>
              <a:rPr lang="zh-CN" altLang="en-US" sz="1800">
                <a:sym typeface="+mn-ea"/>
              </a:rPr>
              <a:t>没有，这从侧面体现了母亲对“我”的严格教育。 </a:t>
            </a:r>
            <a:endParaRPr lang="zh-CN" altLang="en-US" sz="1800"/>
          </a:p>
          <a:p>
            <a:r>
              <a:rPr lang="zh-CN" altLang="en-US" sz="1800">
                <a:sym typeface="+mn-ea"/>
              </a:rPr>
              <a:t>5.为什么母亲选择在夜深人静时责罚“我”？ </a:t>
            </a:r>
            <a:endParaRPr lang="zh-CN" altLang="en-US" sz="1800"/>
          </a:p>
          <a:p>
            <a:r>
              <a:rPr lang="zh-CN" altLang="en-US" sz="1800">
                <a:sym typeface="+mn-ea"/>
              </a:rPr>
              <a:t>作者母亲教育孩子的目的就是促使孩子自我反省，而不是“借此出气叫别人听的”，这就保护了孩子的尊严。 </a:t>
            </a:r>
            <a:endParaRPr lang="zh-CN" altLang="en-US" sz="1800"/>
          </a:p>
          <a:p>
            <a:r>
              <a:rPr lang="zh-CN" altLang="en-US" sz="1800">
                <a:sym typeface="+mn-ea"/>
              </a:rPr>
              <a:t>6.作者说母亲是他的“慈母”“严父”“恩师”，具体表现在哪里？ </a:t>
            </a:r>
            <a:endParaRPr lang="zh-CN" altLang="en-US" sz="1800"/>
          </a:p>
          <a:p>
            <a:r>
              <a:rPr lang="zh-CN" altLang="en-US" sz="1800">
                <a:sym typeface="+mn-ea"/>
              </a:rPr>
              <a:t>主要从学习上的督促和做人上的训导两方面来表现。在学习方面，天刚亮时，她把我的衣服穿好，催我去上早学；在做人方面，除写了每天早晨对我的教育外，重点写了我因说了一句轻薄的话而受到的重重则罚。 </a:t>
            </a:r>
            <a:endParaRPr lang="zh-CN" altLang="en-US" sz="1800"/>
          </a:p>
          <a:p>
            <a:r>
              <a:rPr lang="zh-CN" altLang="en-US" sz="1800">
                <a:sym typeface="+mn-ea"/>
              </a:rPr>
              <a:t>7.说说下列语句表现了母亲怎样的品质。 </a:t>
            </a:r>
            <a:endParaRPr lang="zh-CN" altLang="en-US" sz="1800"/>
          </a:p>
          <a:p>
            <a:r>
              <a:rPr lang="zh-CN" altLang="en-US" sz="1800">
                <a:sym typeface="+mn-ea"/>
              </a:rPr>
              <a:t>Ⅰ“每天天刚亮时……不知道她醒来坐了多久了。” </a:t>
            </a:r>
            <a:endParaRPr lang="zh-CN" altLang="en-US" sz="1800"/>
          </a:p>
          <a:p>
            <a:r>
              <a:rPr lang="zh-CN" altLang="en-US" sz="1800">
                <a:sym typeface="+mn-ea"/>
              </a:rPr>
              <a:t>从侧面写出了母亲每天都很早醒来，持家教子，十分辛苦。作者深感母亲不容易。 </a:t>
            </a:r>
            <a:endParaRPr lang="zh-CN" altLang="en-US" sz="1800"/>
          </a:p>
          <a:p>
            <a:r>
              <a:rPr lang="zh-CN" altLang="en-US" sz="1800">
                <a:sym typeface="+mn-ea"/>
              </a:rPr>
              <a:t>Ⅱ“我母亲23岁做了寡妇……一万分之一二。” </a:t>
            </a:r>
            <a:endParaRPr lang="zh-CN" altLang="en-US" sz="1800"/>
          </a:p>
          <a:p>
            <a:r>
              <a:rPr lang="zh-CN" altLang="en-US" sz="1800">
                <a:sym typeface="+mn-ea"/>
              </a:rPr>
              <a:t>质朴的语言表现出母亲承受的痛苦之深，流露出作者心疼母亲、理解母亲的感情。 </a:t>
            </a:r>
            <a:endParaRPr lang="zh-CN" altLang="en-US" sz="1800"/>
          </a:p>
          <a:p>
            <a:r>
              <a:rPr lang="zh-CN" altLang="en-US" sz="1800">
                <a:sym typeface="+mn-ea"/>
              </a:rPr>
              <a:t>Ⅲ“但她有时候也有刚气……侮辱。” </a:t>
            </a:r>
            <a:endParaRPr lang="zh-CN" altLang="en-US" sz="1800"/>
          </a:p>
          <a:p>
            <a:r>
              <a:rPr lang="zh-CN" altLang="en-US" sz="1800">
                <a:sym typeface="+mn-ea"/>
              </a:rPr>
              <a:t>刚直有气节，为捍卫名节，不受一点人格的侮辱。表达了作者对母亲的崇敬。 </a:t>
            </a:r>
            <a:endParaRPr lang="zh-CN" altLang="en-US" sz="1800"/>
          </a:p>
          <a:p>
            <a:endParaRPr lang="zh-CN" altLang="en-US" sz="18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zh-CN" altLang="en-US"/>
              <a:t>一、选择题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r>
              <a:rPr lang="zh-CN" altLang="en-US" sz="2000"/>
              <a:t>1．下列加点字注音完全正确的一项是 (      )</a:t>
            </a:r>
            <a:endParaRPr lang="zh-CN" altLang="en-US" sz="2000"/>
          </a:p>
          <a:p>
            <a:r>
              <a:rPr lang="zh-CN" altLang="en-US" sz="2000"/>
              <a:t>   A．禁锢(gù)     诘责(jié)     文绉绉(zhòu)    眼翳(yì)</a:t>
            </a:r>
            <a:endParaRPr lang="zh-CN" altLang="en-US" sz="2000"/>
          </a:p>
          <a:p>
            <a:r>
              <a:rPr lang="zh-CN" altLang="en-US" sz="2000"/>
              <a:t>   B．胡髭(zī)     黝黑(yǒu)     一绺绺(lǚ )    颔首(hàn)</a:t>
            </a:r>
            <a:endParaRPr lang="zh-CN" altLang="en-US" sz="2000"/>
          </a:p>
          <a:p>
            <a:r>
              <a:rPr lang="zh-CN" altLang="en-US" sz="2000"/>
              <a:t>   C．解剖(pōu)    畸形(qí)       挟着（xié）     摹画(mó)</a:t>
            </a:r>
            <a:endParaRPr lang="zh-CN" altLang="en-US" sz="2000"/>
          </a:p>
          <a:p>
            <a:r>
              <a:rPr lang="zh-CN" altLang="en-US" sz="2000"/>
              <a:t>   D．滞留(zhì)    粲然(càn)      庶祖母(shù)    脊背(jǐ)</a:t>
            </a:r>
            <a:endParaRPr lang="zh-CN" altLang="en-US" sz="2000"/>
          </a:p>
          <a:p>
            <a:r>
              <a:rPr lang="zh-CN" altLang="en-US" sz="2000"/>
              <a:t>2．下列成语中没有错别字的一项是（      ） </a:t>
            </a:r>
            <a:endParaRPr lang="zh-CN" altLang="en-US" sz="2000"/>
          </a:p>
          <a:p>
            <a:r>
              <a:rPr lang="zh-CN" altLang="en-US" sz="2000"/>
              <a:t>   A．翻来复去      器宇轩昂      鹤立鸡群      忧郁消沉</a:t>
            </a:r>
            <a:endParaRPr lang="zh-CN" altLang="en-US" sz="2000"/>
          </a:p>
          <a:p>
            <a:r>
              <a:rPr lang="zh-CN" altLang="en-US" sz="2000"/>
              <a:t>   B. 成群结队      花团锦簇      文质彬彬      困惑不解</a:t>
            </a:r>
            <a:endParaRPr lang="zh-CN" altLang="en-US" sz="2000"/>
          </a:p>
          <a:p>
            <a:r>
              <a:rPr lang="zh-CN" altLang="en-US" sz="2000"/>
              <a:t>   C. 正襟危坐      诚惶诚恐      粗制烂造      藏污纳垢</a:t>
            </a:r>
            <a:endParaRPr lang="zh-CN" altLang="en-US" sz="2000"/>
          </a:p>
          <a:p>
            <a:r>
              <a:rPr lang="zh-CN" altLang="en-US" sz="2000"/>
              <a:t>   D. 暗然失色      美不胜收      微不足道      不可明状</a:t>
            </a:r>
            <a:endParaRPr lang="zh-CN" altLang="en-US" sz="2000"/>
          </a:p>
          <a:p>
            <a:r>
              <a:rPr lang="zh-CN" altLang="en-US" sz="2000"/>
              <a:t> </a:t>
            </a:r>
            <a:endParaRPr lang="zh-CN" altLang="en-US" sz="20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/>
          </a:bodyPr>
          <a:p>
            <a:r>
              <a:rPr lang="zh-CN" altLang="en-US"/>
              <a:t> 3.下列句子加点成语使用正确的一项是 (      ) </a:t>
            </a:r>
            <a:endParaRPr lang="zh-CN" altLang="en-US"/>
          </a:p>
          <a:p>
            <a:r>
              <a:rPr lang="zh-CN" altLang="en-US"/>
              <a:t>  A. 在繁华的商业大街上，观光购物的人济济一堂，笑容满面。</a:t>
            </a:r>
            <a:endParaRPr lang="zh-CN" altLang="en-US"/>
          </a:p>
          <a:p>
            <a:r>
              <a:rPr lang="zh-CN" altLang="en-US"/>
              <a:t>  B. 体育考试时，李明考试成绩优秀，无独有偶，王新也获得了优</a:t>
            </a:r>
            <a:endParaRPr lang="zh-CN" altLang="en-US"/>
          </a:p>
          <a:p>
            <a:r>
              <a:rPr lang="zh-CN" altLang="en-US"/>
              <a:t>   秀。</a:t>
            </a:r>
            <a:endParaRPr lang="zh-CN" altLang="en-US"/>
          </a:p>
          <a:p>
            <a:r>
              <a:rPr lang="zh-CN" altLang="en-US"/>
              <a:t>  C. 领导干部要对人民的身体健康和生命安全切实负起责任，决不允许马虎从事，敷衍塞责，玩忽职守。</a:t>
            </a:r>
            <a:endParaRPr lang="zh-CN" altLang="en-US"/>
          </a:p>
          <a:p>
            <a:r>
              <a:rPr lang="zh-CN" altLang="en-US"/>
              <a:t>  D. 谈起互联网，这孩子竟然说得头头是道，左右逢源，就连在场的专家也惊叹不已。</a:t>
            </a:r>
            <a:endParaRPr lang="zh-CN" altLang="en-US"/>
          </a:p>
          <a:p>
            <a:r>
              <a:rPr lang="zh-CN" altLang="en-US"/>
              <a:t>4．下列句子中没有语病的一项是（        ） </a:t>
            </a:r>
            <a:endParaRPr lang="zh-CN" altLang="en-US"/>
          </a:p>
          <a:p>
            <a:r>
              <a:rPr lang="zh-CN" altLang="en-US"/>
              <a:t>   A.能否保护好水资源，是关系到人类可持续发展的大事。</a:t>
            </a:r>
            <a:endParaRPr lang="zh-CN" altLang="en-US"/>
          </a:p>
          <a:p>
            <a:r>
              <a:rPr lang="zh-CN" altLang="en-US"/>
              <a:t>   B.南通的蓝印花布不仅闻名全国，而且享誉世界。</a:t>
            </a:r>
            <a:endParaRPr lang="zh-CN" altLang="en-US"/>
          </a:p>
          <a:p>
            <a:r>
              <a:rPr lang="zh-CN" altLang="en-US"/>
              <a:t>   C.通过中国男子足球队的表现，使我们认识到具有良好的心态是</a:t>
            </a:r>
            <a:endParaRPr lang="zh-CN" altLang="en-US"/>
          </a:p>
          <a:p>
            <a:r>
              <a:rPr lang="zh-CN" altLang="en-US"/>
              <a:t>     非常重要的。</a:t>
            </a:r>
            <a:endParaRPr lang="zh-CN" altLang="en-US"/>
          </a:p>
          <a:p>
            <a:r>
              <a:rPr lang="zh-CN" altLang="en-US"/>
              <a:t> D.我们的报刊、电视、网络和宣传媒体，更有责任做出表率，杜绝</a:t>
            </a:r>
            <a:endParaRPr lang="zh-CN" altLang="en-US"/>
          </a:p>
          <a:p>
            <a:r>
              <a:rPr lang="zh-CN" altLang="en-US"/>
              <a:t> 用字不规范现象。</a:t>
            </a:r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5</a:t>
            </a:r>
            <a:r>
              <a:rPr lang="zh-CN" altLang="en-US"/>
              <a:t>、 下列作品、作家及内容搭配有误的一项是（   ）  </a:t>
            </a:r>
            <a:endParaRPr lang="zh-CN" altLang="en-US"/>
          </a:p>
          <a:p>
            <a:r>
              <a:rPr lang="zh-CN" altLang="en-US"/>
              <a:t>A．《藤野先生》——鲁迅——藤野先生  B．《我的第一本书》——胡适——主要人物是父亲</a:t>
            </a:r>
            <a:endParaRPr lang="zh-CN" altLang="en-US"/>
          </a:p>
          <a:p>
            <a:r>
              <a:rPr lang="zh-CN" altLang="en-US"/>
              <a:t>C．《我的童年》——季羡林——吃白面馒头</a:t>
            </a:r>
            <a:endParaRPr lang="zh-CN" altLang="en-US"/>
          </a:p>
          <a:p>
            <a:r>
              <a:rPr lang="zh-CN" altLang="en-US"/>
              <a:t>D．《列夫•托尔斯泰》——茨威格——列夫•托尔斯泰</a:t>
            </a:r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zh-CN" altLang="en-US"/>
              <a:t>二、默写题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p>
            <a:r>
              <a:rPr lang="zh-CN" altLang="en-US"/>
              <a:t>1）《酬乐天扬州初逢席上见赠》中蕴含人生哲理，给人以鼓舞的句子：</a:t>
            </a:r>
            <a:endParaRPr lang="zh-CN" altLang="en-US"/>
          </a:p>
          <a:p>
            <a:r>
              <a:rPr lang="zh-CN" altLang="en-US"/>
              <a:t>                         ，                        。</a:t>
            </a:r>
            <a:endParaRPr lang="zh-CN" altLang="en-US"/>
          </a:p>
          <a:p>
            <a:r>
              <a:rPr lang="zh-CN" altLang="en-US"/>
              <a:t>2）南宋末年，文天祥抗元失败，面临生死抉择，以自己的实际行动践行了“舍生取义” 这一思想，在《过零丁洋》中留下千古名句：                ，</a:t>
            </a:r>
            <a:endParaRPr lang="zh-CN" altLang="en-US"/>
          </a:p>
          <a:p>
            <a:r>
              <a:rPr lang="zh-CN" altLang="en-US"/>
              <a:t>                        。</a:t>
            </a:r>
            <a:endParaRPr lang="zh-CN" altLang="en-US"/>
          </a:p>
          <a:p>
            <a:r>
              <a:rPr lang="zh-CN" altLang="en-US"/>
              <a:t>3）《五柳先生传》文中引用黔娄之妻的话以表明心志的句子是：</a:t>
            </a:r>
            <a:endParaRPr lang="zh-CN" altLang="en-US"/>
          </a:p>
          <a:p>
            <a:r>
              <a:rPr lang="zh-CN" altLang="en-US"/>
              <a:t>                         ，                        。</a:t>
            </a:r>
            <a:endParaRPr lang="zh-CN" altLang="en-US"/>
          </a:p>
          <a:p>
            <a:r>
              <a:rPr lang="zh-CN" altLang="en-US"/>
              <a:t>4)苏轼《水调歌头·明月几时有》中道尽了千载离人心愿的词句是：</a:t>
            </a:r>
            <a:endParaRPr lang="zh-CN" altLang="en-US"/>
          </a:p>
          <a:p>
            <a:r>
              <a:rPr lang="zh-CN" altLang="en-US"/>
              <a:t>________________________，_________________________。</a:t>
            </a:r>
            <a:endParaRPr lang="zh-CN" altLang="en-US"/>
          </a:p>
          <a:p>
            <a:r>
              <a:rPr lang="zh-CN" altLang="en-US"/>
              <a:t>5)念天地之悠悠，                      。（《登幽州台歌》陈子昂）</a:t>
            </a:r>
            <a:endParaRPr lang="zh-CN" altLang="en-US"/>
          </a:p>
          <a:p>
            <a:r>
              <a:rPr lang="zh-CN" altLang="en-US"/>
              <a:t>6)________________________， 松柏有本性。《赠从弟》</a:t>
            </a:r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（1）冰霜正惨凄，                   。（《赠从弟》刘桢）</a:t>
            </a:r>
            <a:endParaRPr lang="zh-CN" altLang="en-US"/>
          </a:p>
          <a:p>
            <a:r>
              <a:rPr lang="zh-CN" altLang="en-US"/>
              <a:t>（2）念天地之悠悠，                       （《登幽州台歌》陈子昂）</a:t>
            </a:r>
            <a:endParaRPr lang="zh-CN" altLang="en-US"/>
          </a:p>
          <a:p>
            <a:r>
              <a:rPr lang="zh-CN" altLang="en-US"/>
              <a:t>（3）《五柳先生传》文中引用黔娄之妻的话以表明心志的句子是：          ，           。</a:t>
            </a:r>
            <a:endParaRPr lang="zh-CN" altLang="en-US"/>
          </a:p>
          <a:p>
            <a:r>
              <a:rPr lang="zh-CN" altLang="en-US"/>
              <a:t>（4）海内存知己，      　　          。（《送杜少府之任蜀州》）</a:t>
            </a:r>
            <a:endParaRPr lang="zh-CN" altLang="en-US"/>
          </a:p>
          <a:p>
            <a:r>
              <a:rPr lang="zh-CN" altLang="en-US"/>
              <a:t>（5）　　　　　　　　　，松柏有本性！（《赠从弟》刘桢）</a:t>
            </a:r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（1）                 ，铜雀春深锁二乔。</a:t>
            </a:r>
            <a:endParaRPr lang="zh-CN" altLang="en-US"/>
          </a:p>
          <a:p>
            <a:r>
              <a:rPr lang="zh-CN" altLang="en-US"/>
              <a:t>（2）不戚戚于贫贱，___________________。</a:t>
            </a:r>
            <a:endParaRPr lang="zh-CN" altLang="en-US"/>
          </a:p>
          <a:p>
            <a:r>
              <a:rPr lang="zh-CN" altLang="en-US"/>
              <a:t>（3）沉舟侧畔千帆过，___________________    </a:t>
            </a:r>
            <a:endParaRPr lang="zh-CN" altLang="en-US"/>
          </a:p>
          <a:p>
            <a:r>
              <a:rPr lang="zh-CN" altLang="en-US"/>
              <a:t>（4）人生自古谁无死，                 。</a:t>
            </a:r>
            <a:endParaRPr lang="zh-CN" altLang="en-US"/>
          </a:p>
          <a:p>
            <a:r>
              <a:rPr lang="zh-CN" altLang="en-US"/>
              <a:t>（5）《水调歌头》中表达作者美好祝愿的句子是___________________ ，___________________   。</a:t>
            </a:r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zh-CN" altLang="en-US"/>
              <a:t>三、名著阅读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《海底两万里》是法国著名科幻和冒险小说家     的三部曲之一，《海底两万里》主要讲述          号潜艇的故事。他被公认为是“              ”。书中人物寥寥，即： 船长      、法国生物学家       、及其仆人       。这部书构思巧妙，情节惊险，是科学与幻想的巧妙结合。</a:t>
            </a:r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zh-CN" altLang="en-US"/>
              <a:t>四、文言文阅读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/>
          </a:bodyPr>
          <a:p>
            <a:r>
              <a:rPr lang="zh-CN" altLang="en-US"/>
              <a:t>《与朱元思书》</a:t>
            </a:r>
            <a:endParaRPr lang="zh-CN" altLang="en-US"/>
          </a:p>
          <a:p>
            <a:r>
              <a:rPr lang="zh-CN" altLang="en-US"/>
              <a:t>风烟俱净，天山共色。从流飘荡，任意东西。自富阳至桐庐，一百许里，奇山异水，天下独绝。 //水皆缥碧，千丈见底。游鱼细石，直视无碍。急湍甚箭，猛浪若奔。 //夹岸高山，皆生寒树。负势竞上，互相轩邈；争高直指，千百成峰。泉水激石，泠泠作响；好鸟相鸣，嘤嘤成韵。蝉则千转不穷，猿则百叫无绝。鸢飞戾天者，望峰息心；经纶世务者，窥谷忘反。横柯上蔽，在昼犹昏；疏条交映，有时见日。 </a:t>
            </a:r>
            <a:endParaRPr lang="zh-CN" altLang="en-US"/>
          </a:p>
          <a:p>
            <a:r>
              <a:rPr lang="zh-CN" altLang="en-US"/>
              <a:t>10、本文是      体文，多处使用了对偶句。结构是         式，总写的一句是“                         ” （3分）</a:t>
            </a:r>
            <a:endParaRPr lang="zh-CN" altLang="en-US"/>
          </a:p>
          <a:p>
            <a:r>
              <a:rPr lang="zh-CN" altLang="en-US"/>
              <a:t>11、解释下面加点词语在文中的意思。（4分）</a:t>
            </a:r>
            <a:endParaRPr lang="zh-CN" altLang="en-US"/>
          </a:p>
          <a:p>
            <a:r>
              <a:rPr lang="zh-CN" altLang="en-US"/>
              <a:t>猛浪若奔（       ）互相轩邈（       ）	窥谷忘反（       　） 负势竞上（       　）</a:t>
            </a:r>
            <a:endParaRPr lang="zh-CN" altLang="en-US"/>
          </a:p>
          <a:p>
            <a:r>
              <a:rPr lang="zh-CN" altLang="en-US"/>
              <a:t>12、翻译下列句子。（4分）</a:t>
            </a:r>
            <a:endParaRPr lang="zh-CN" altLang="en-US"/>
          </a:p>
          <a:p>
            <a:r>
              <a:rPr lang="zh-CN" altLang="en-US"/>
              <a:t>（1）急湍甚箭，猛浪若奔。                                                                       </a:t>
            </a:r>
            <a:endParaRPr lang="zh-CN" altLang="en-US"/>
          </a:p>
          <a:p>
            <a:r>
              <a:rPr lang="zh-CN" altLang="en-US"/>
              <a:t>（2）“鸢飞戾天者，望峰息心；经纶世务者，窥谷忘反。</a:t>
            </a:r>
            <a:endParaRPr lang="zh-CN" altLang="en-US"/>
          </a:p>
          <a:p>
            <a:r>
              <a:rPr lang="zh-CN" altLang="en-US"/>
              <a:t>                                                                                 </a:t>
            </a:r>
            <a:endParaRPr lang="zh-CN" altLang="en-US"/>
          </a:p>
          <a:p>
            <a:r>
              <a:rPr lang="zh-CN" altLang="en-US"/>
              <a:t>13A、作者用“负势竞上，互相轩邈，争高直指，千百成峰”写山，这样写好在哪里？（2分）</a:t>
            </a:r>
            <a:endParaRPr lang="zh-CN" altLang="en-US"/>
          </a:p>
          <a:p>
            <a:r>
              <a:rPr lang="zh-CN" altLang="en-US"/>
              <a:t>                                                                                                                                                  </a:t>
            </a:r>
            <a:endParaRPr lang="zh-CN" altLang="en-US"/>
          </a:p>
          <a:p>
            <a:r>
              <a:rPr lang="zh-CN" altLang="en-US"/>
              <a:t>13B、“鸢飞戾天者，望峰息心；经纶世务者，窥谷忘反。”一句表达了作者怎样的思想感情？（2分）     </a:t>
            </a:r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34"/>
  <p:tag name="KSO_WM_UNIT_TYPE" val="a"/>
  <p:tag name="KSO_WM_UNIT_INDEX" val="1"/>
  <p:tag name="KSO_WM_UNIT_CLEAR" val="1"/>
  <p:tag name="KSO_WM_UNIT_LAYERLEVEL" val="1"/>
  <p:tag name="KSO_WM_UNIT_VALUE" val="32"/>
  <p:tag name="KSO_WM_UNIT_ISCONTENTSTITLE" val="0"/>
  <p:tag name="KSO_WM_UNIT_HIGHLIGHT" val="0"/>
  <p:tag name="KSO_WM_UNIT_COMPATIBLE" val="0"/>
  <p:tag name="KSO_WM_UNIT_ID" val="custom160034_1*a*1"/>
  <p:tag name="KSO_WM_UNIT_PRESET_TEXT_INDEX" val="0"/>
  <p:tag name="KSO_WM_UNIT_PRESET_TEXT_LEN" val="9"/>
</p:tagLst>
</file>

<file path=ppt/tags/tag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34"/>
  <p:tag name="KSO_WM_UNIT_TYPE" val="b"/>
  <p:tag name="KSO_WM_UNIT_INDEX" val="1"/>
  <p:tag name="KSO_WM_UNIT_CLEAR" val="1"/>
  <p:tag name="KSO_WM_UNIT_LAYERLEVEL" val="1"/>
  <p:tag name="KSO_WM_UNIT_VALUE" val="52"/>
  <p:tag name="KSO_WM_UNIT_ISCONTENTSTITLE" val="0"/>
  <p:tag name="KSO_WM_UNIT_HIGHLIGHT" val="0"/>
  <p:tag name="KSO_WM_UNIT_COMPATIBLE" val="0"/>
  <p:tag name="KSO_WM_UNIT_ID" val="custom160034_1*b*1"/>
  <p:tag name="KSO_WM_UNIT_PRESET_TEXT_INDEX" val="1"/>
  <p:tag name="KSO_WM_UNIT_PRESET_TEXT_LEN" val="10"/>
</p:tagLst>
</file>

<file path=ppt/tags/tag3.xml><?xml version="1.0" encoding="utf-8"?>
<p:tagLst xmlns:p="http://schemas.openxmlformats.org/presentationml/2006/main">
  <p:tag name="KSO_WM_TEMPLATE_THUMBS_INDEX" val="1、9、13、15、20、24、28、31、35、38、42、47、52"/>
  <p:tag name="KSO_WM_SLIDE_ID" val="custom160034_1"/>
  <p:tag name="KSO_WM_SLIDE_INDEX" val="1"/>
  <p:tag name="KSO_WM_SLIDE_LAYOUT" val="a_b"/>
  <p:tag name="KSO_WM_SLIDE_LAYOUT_CNT" val="1_1"/>
  <p:tag name="KSO_WM_SLIDE_TYPE" val="title"/>
  <p:tag name="KSO_WM_BEAUTIFY_FLAG" val="#wm#"/>
  <p:tag name="KSO_WM_SLIDE_ITEM_CNT" val="2"/>
  <p:tag name="KSO_WM_TEMPLATE_CATEGORY" val="custom"/>
  <p:tag name="KSO_WM_TEMPLATE_INDEX" val="160034"/>
  <p:tag name="KSO_WM_TAG_VERSION" val="1.0"/>
</p:tagLst>
</file>

<file path=ppt/theme/theme1.xml><?xml version="1.0" encoding="utf-8"?>
<a:theme xmlns:a="http://schemas.openxmlformats.org/drawingml/2006/main" name="1_默认设计模板">
  <a:themeElements>
    <a:clrScheme name="自定义 1">
      <a:dk1>
        <a:srgbClr val="475F77"/>
      </a:dk1>
      <a:lt1>
        <a:srgbClr val="FFFFFF"/>
      </a:lt1>
      <a:dk2>
        <a:srgbClr val="D74B4B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5211</Words>
  <Application>WPS 演示</Application>
  <PresentationFormat>宽屏</PresentationFormat>
  <Paragraphs>146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Calibri</vt:lpstr>
      <vt:lpstr>微软雅黑</vt:lpstr>
      <vt:lpstr>黑体</vt:lpstr>
      <vt:lpstr>1_默认设计模板</vt:lpstr>
      <vt:lpstr>请在此输入您的标题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E6400</dc:creator>
  <cp:lastModifiedBy>E6400</cp:lastModifiedBy>
  <cp:revision>2</cp:revision>
  <dcterms:created xsi:type="dcterms:W3CDTF">2015-05-05T08:02:00Z</dcterms:created>
  <dcterms:modified xsi:type="dcterms:W3CDTF">2017-03-14T14:12:18Z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2052-10.1.0.6207</vt:lpwstr>
  </property>
</Properties>
</file>