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9"/>
          <p:cNvGrpSpPr/>
          <p:nvPr userDrawn="1"/>
        </p:nvGrpSpPr>
        <p:grpSpPr bwMode="auto">
          <a:xfrm>
            <a:off x="2510295" y="2543017"/>
            <a:ext cx="1641044" cy="1602663"/>
            <a:chOff x="0" y="0"/>
            <a:chExt cx="1387872" cy="1387872"/>
          </a:xfrm>
        </p:grpSpPr>
        <p:sp>
          <p:nvSpPr>
            <p:cNvPr id="7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F47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00B0F0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19"/>
          <p:cNvSpPr>
            <a:spLocks noChangeArrowheads="1"/>
          </p:cNvSpPr>
          <p:nvPr userDrawn="1"/>
        </p:nvSpPr>
        <p:spPr bwMode="auto">
          <a:xfrm>
            <a:off x="2888919" y="3006620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9269" y="2823904"/>
            <a:ext cx="4652128" cy="1130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3375" b="1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 部</a:t>
            </a:r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编版初中教材相关文化常识分类梳理</a:t>
            </a:r>
            <a:endParaRPr lang="zh-CN" altLang="en-US" sz="3375" b="1" dirty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史书体例</a:t>
            </a:r>
            <a:endParaRPr lang="zh-CN" altLang="en-US" sz="22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5099" y="2069800"/>
          <a:ext cx="8601075" cy="408495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631565"/>
                <a:gridCol w="3840480"/>
              </a:tblGrid>
              <a:tr h="66103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体例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85928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编年体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以年代为线索编排的有关历史事件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司马光主编的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资治通鉴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（七下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孙权劝学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左丘明主编的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左传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曹刿论战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6464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纪传体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纪是帝王本纪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列在全书前面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传是其他人物的列传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通过记叙人物活动反映历史事件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司马迁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史记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周亚夫军细柳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5099" y="1563881"/>
          <a:ext cx="8601075" cy="337629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945890"/>
                <a:gridCol w="3526155"/>
              </a:tblGrid>
              <a:tr h="6496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体例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国别体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以国家为单位分别记叙的历史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刘向主编的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战国策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唐雎不辱使命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邹忌讽齐王纳谏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2179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通史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连贯地记叙各个时代的史实的史书称为通史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与断代史正好相反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司马迁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史记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5099" y="1563881"/>
          <a:ext cx="8601075" cy="31210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4384040"/>
                <a:gridCol w="3088005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体例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断代史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以朝代为断限的史书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始创于东汉班固所著的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汉书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二十四史中除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史记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外均属此体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编年体和纪事本末体的史书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以朝代为断限的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也属断代史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班固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汉书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陈寿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三国志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2326" y="4578837"/>
            <a:ext cx="8619346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以上五种史书体例是按不同标准划分的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实际上同一史书可能同时属于多个不同史书体例｡如司马迁《史记》属于纪传体､通史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陈寿《三国志》属于纪传体､国别体､断代史｡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古代诗歌常见意象</a:t>
            </a:r>
            <a:endParaRPr lang="zh-CN" altLang="en-US" sz="22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5099" y="2069800"/>
          <a:ext cx="8601075" cy="334200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416300"/>
                <a:gridCol w="4055745"/>
              </a:tblGrid>
              <a:tr h="51689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456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月亮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（婵娟）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引发离愁别绪和思乡之情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苏轼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水调歌头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但愿人长久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千里共婵娟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86055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鸿雁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青鸟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①作为书信的代称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常常引起游子思乡怀亲之情和羁旅的伤感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传书的信使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代指音讯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①王湾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次北固山下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乡书何处达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?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归雁洛阳边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（七上）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②李商隐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无题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蓬山此去无多路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青鸟殷勤为探看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856" y="1552639"/>
          <a:ext cx="8601075" cy="38112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788410"/>
                <a:gridCol w="3683635"/>
              </a:tblGrid>
              <a:tr h="6337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87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菊花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（黄花）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借菊花表现隐者志士的超然脱俗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坚贞高洁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陶渊明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饮酒（其五）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采菊东篱下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悠然见南山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杨柳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（柳树）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以折柳表示惜别之情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由于“柳”“留”两字谐音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汉代以后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朋友相别之际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送行之人常折柳来表达自己依依惜别之情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李白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春夜洛城闻笛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此夜曲中闻折柳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何人不起故园情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856" y="1552640"/>
          <a:ext cx="8601075" cy="430085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2450465"/>
                <a:gridCol w="5021580"/>
              </a:tblGrid>
              <a:tr h="48450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1635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子规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（杜鹃）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①烘托伤春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惜春之情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表达惜时之意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倾诉悲苦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哀怨之情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抒发乡愁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思念之情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寄托羁旅之愁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游子的思乡怀人之情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①李白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闻王昌龄左迁龙标遥有此寄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杨花落尽子规啼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闻道龙标过五溪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（七上）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②李商隐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锦瑟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庄生晓梦迷蝴蝶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望帝春心托杜鹃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柳永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安公子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听杜宇声声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劝人不如归去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梅花高洁人格的象征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陆游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卜算子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咏梅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零落成泥碾作尘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只有香如故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856" y="1552639"/>
          <a:ext cx="8601075" cy="441134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541395"/>
                <a:gridCol w="3930650"/>
              </a:tblGrid>
              <a:tr h="57785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7886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梅花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高洁人格的象征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陆游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卜算子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咏梅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零落成泥碾作尘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只有香如故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75463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落红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（落花）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易让人联想到春天的逝去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人生美好时光的流逝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青春的凋零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友人的离去乃至一切美好事物的逝去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美丽鲜活的生命的凋零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当然会在人的心头引起阵阵伤感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龚自珍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己亥杂诗（其五）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落红不是无情物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化作春泥更护花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杜甫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江南逢李龟年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正是江南好风景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落花时节又逢君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856" y="1552639"/>
          <a:ext cx="8601075" cy="249618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496945"/>
                <a:gridCol w="3975100"/>
              </a:tblGrid>
              <a:tr h="63690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85928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秋季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①表达离别之苦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思乡之情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豪放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开朗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豁达和喜悦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①马致远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天净沙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秋思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（七上）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②刘禹锡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秋词（其一）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自古逢秋悲寂寥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我言秋日胜春朝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5099" y="1451456"/>
          <a:ext cx="8601075" cy="44818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2405380"/>
                <a:gridCol w="5066665"/>
              </a:tblGrid>
              <a:tr h="55245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92938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夕阳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（落日）</a:t>
                      </a:r>
                      <a:endParaRPr lang="zh-CN" altLang="en-US" sz="195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①怀人思乡的怅惘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19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闲适隐逸的恬淡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19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壮丽辉煌的苍凉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19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④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人世沧桑的感伤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19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⑤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国运衰微的慨叹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①马致远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天净沙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秋思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夕阳西下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断肠人在天涯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（七上）</a:t>
                      </a:r>
                      <a:endParaRPr lang="en-US" altLang="zh-CN" sz="19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②陶渊明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饮酒（其五）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山气日夕佳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飞鸟相与还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（八上）</a:t>
                      </a:r>
                      <a:endParaRPr lang="en-US" altLang="zh-CN" sz="19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③王维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使至塞上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大漠孤烟直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长河落日圆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（八上）</a:t>
                      </a:r>
                      <a:endParaRPr lang="en-US" altLang="zh-CN" sz="19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④晏殊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浣溪沙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一曲新词酒一杯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去年天气旧亭台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夕阳西下几时回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?”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（八上）</a:t>
                      </a:r>
                      <a:endParaRPr lang="en-US" altLang="zh-CN" sz="19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⑤朱敦儒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相见欢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万里夕阳垂地大江流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中原乱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簪缨散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几时收</a:t>
                      </a:r>
                      <a:r>
                        <a:rPr lang="en-US" altLang="zh-CN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?”</a:t>
                      </a:r>
                      <a:r>
                        <a:rPr lang="zh-CN" altLang="en-US" sz="19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（八上）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856" y="1552639"/>
          <a:ext cx="8601075" cy="43738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2960370"/>
                <a:gridCol w="4511675"/>
              </a:tblGrid>
              <a:tr h="65532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85928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羌管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（羌笛）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羌管发出的是凄切之声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音色清脆高亢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带悲凉之感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在诗歌中常用来表达征人的思乡之情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岑参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白雪歌送武判官归京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中军置酒饮归客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胡琴琵琶与羌笛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（九下）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范仲淹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渔家傲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秋思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羌管悠悠霜满地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85928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芳草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（草木）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①以草木繁盛反衬荒凉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以抒发盛衰兴亡的感慨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寄寓离愁别绪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①杜甫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春望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国破山河在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城春草木深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（八上）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②崔颢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黄鹤楼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晴川历历汉阳树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芳草萋萋鹦鹉洲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5101" y="1542588"/>
            <a:ext cx="8601314" cy="391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95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19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古代文体</a:t>
            </a:r>
            <a:endParaRPr lang="zh-CN" altLang="en-US" sz="19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5099" y="1911920"/>
          <a:ext cx="8601075" cy="395160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31520"/>
                <a:gridCol w="4029075"/>
                <a:gridCol w="3840480"/>
              </a:tblGrid>
              <a:tr h="44640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1575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文体</a:t>
                      </a:r>
                      <a:endParaRPr lang="zh-CN" altLang="en-US" sz="1575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1575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575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1575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1575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5052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1575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诗</a:t>
                      </a:r>
                      <a:endParaRPr lang="zh-CN" altLang="en-US" sz="1575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唐诗是唐朝文学的主要表现形式｡诗分为</a:t>
                      </a:r>
                      <a:r>
                        <a:rPr lang="zh-CN" altLang="zh-CN" sz="1575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古体诗和近体诗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古体诗不讲对仗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押韵较自由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包括古诗（唐以前的诗歌）､楚辞､乐府诗｡近体诗分为绝句和律诗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只有五言和七言两种形式｡绝句只有四句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分为</a:t>
                      </a:r>
                      <a:r>
                        <a:rPr lang="zh-CN" altLang="zh-CN" sz="1575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七绝､</a:t>
                      </a:r>
                      <a:r>
                        <a:rPr lang="zh-CN" altLang="zh-CN" sz="1575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五绝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律诗八句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分为</a:t>
                      </a:r>
                      <a:r>
                        <a:rPr lang="zh-CN" altLang="zh-CN" sz="1575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④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七律､</a:t>
                      </a:r>
                      <a:r>
                        <a:rPr lang="zh-CN" altLang="zh-CN" sz="1575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⑤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五律｡律诗字数､句数､平仄､用韵等都有严格规定｡律诗有四联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各有一个特定的名称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第一联叫首联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第二联叫颔联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第三联叫颈联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第四联叫尾联｡每首律诗的二､三两联（即颔联､颈联）的上下句惯例是对仗句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首联和尾联可对可不对｡</a:t>
                      </a:r>
                      <a:endParaRPr lang="zh-CN" altLang="en-US" sz="1575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①古体诗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《诗经》（八下）､曹操《观沧海》（七上）､《木兰诗》（七下）等｡</a:t>
                      </a:r>
                      <a:endParaRPr lang="en-US" altLang="zh-CN" sz="1575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②七绝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王安石《登飞来峰》（七下）､龚自珍《己亥杂诗（其五）》（七下）等｡</a:t>
                      </a:r>
                      <a:endParaRPr lang="en-US" altLang="zh-CN" sz="1575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③五绝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岑参《行军九日思长安故园》（七上）､王维《竹里馆》（七下）等｡</a:t>
                      </a:r>
                      <a:endParaRPr lang="en-US" altLang="zh-CN" sz="1575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④七律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刘禹锡《酬乐天扬州初逢席上见赠》（九上）､李商隐《无题》（九上）等｡</a:t>
                      </a:r>
                      <a:endParaRPr lang="en-US" altLang="zh-CN" sz="1575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⑤五律</a:t>
                      </a:r>
                      <a:r>
                        <a:rPr lang="en-US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1575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杜甫《望岳》（七下）《春望》（八上）等｡</a:t>
                      </a:r>
                      <a:endParaRPr lang="zh-CN" altLang="en-US" sz="1575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856" y="1552639"/>
          <a:ext cx="8601075" cy="42170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4024630"/>
                <a:gridCol w="3447415"/>
              </a:tblGrid>
              <a:tr h="7194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松柏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象征孤直顽强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坚贞不屈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刘桢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赠从弟（其二）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岂不罹凝寒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?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松柏有本性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乌鸦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按照迷信的说法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是一种不祥的鸟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它经常出现在坟头等荒凉之处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在古诗词中常与衰败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荒凉的事物联系在一起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马致远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天净沙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秋思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枯藤老树昏鸦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856" y="1552639"/>
          <a:ext cx="8601075" cy="35661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16635"/>
                <a:gridCol w="3500120"/>
                <a:gridCol w="40843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栖于高枝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风餐露宿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不食人间烟火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比喻高洁的人品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许浑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咸阳城东楼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鸟下绿芜秦苑夕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蝉鸣黄叶汉宫秋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浮云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①往往与远行的游子相联系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有时也比喻一切阻碍历史前进的势力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①李白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送友人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浮云游子意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落日故人情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（八下）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②王安石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登飞来峰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不畏浮云遮望眼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自缘身在最高层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856" y="1552639"/>
          <a:ext cx="8601075" cy="26060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2540635"/>
                <a:gridCol w="493141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日月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星辰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表达磅礴气势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曹操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观沧海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日月之行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若出其中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星汉灿烂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若出其里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雨水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表现悲愁的意境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李商隐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夜雨寄北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君问归期未有期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巴山夜雨涨秋池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古代年龄称谓</a:t>
            </a:r>
            <a:endParaRPr lang="zh-CN" altLang="en-US" sz="22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5099" y="2069800"/>
          <a:ext cx="8601075" cy="36398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4035425"/>
                <a:gridCol w="3436620"/>
              </a:tblGrid>
              <a:tr h="59690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63131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襁褓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意思为包裹婴儿的被子和带子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代指婴幼儿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古代泛指一岁以下幼童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现在以此借指未满周岁的婴儿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出自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列子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天瑞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人生有不见日月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不免襁褓者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吾既已行年九十矣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41160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始龀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2100" b="1" dirty="0" err="1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chèn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刚刚换牙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八岁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愚公移山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邻人京城氏之孀妻有遗男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始龀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跳往助之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6" y="1552639"/>
          <a:ext cx="8601075" cy="44589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844925"/>
                <a:gridCol w="3627120"/>
              </a:tblGrid>
              <a:tr h="6210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45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垂髫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垂下来的头发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用来指小孩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陶渊明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桃花源记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黄发垂髫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并怡然自乐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总角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古时少儿男未冠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女未笄时的发型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头发梳成两个发髻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如头顶两角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后代称儿童时代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诗经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齐风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甫田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婉兮娈兮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总角丱兮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45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豆蔻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指少女十三四岁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代指少女的青春年华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出自杜牧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赠别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娉娉袅袅十三余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豆蔻梢头二月初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6" y="1552639"/>
          <a:ext cx="8601075" cy="38112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563620"/>
                <a:gridCol w="3908425"/>
              </a:tblGrid>
              <a:tr h="63373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及笄</a:t>
                      </a:r>
                      <a:endParaRPr lang="en-US" altLang="zh-CN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</a:t>
                      </a:r>
                      <a:r>
                        <a:rPr lang="en-US" altLang="zh-CN" sz="21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jī</a:t>
                      </a: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亦作“既笄”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古代女子满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周岁结发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用笄贯之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因称女子满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周岁为及笄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也指已到了结婚的年龄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如“年已及笄”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出自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礼记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内则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女子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••••••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十有五年而笄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87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束发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指代成童的年龄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束发又分全束和半束半披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礼记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玉藻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童子之节也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缁布衣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锦缘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锦绅并纽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锦束发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6" y="1552639"/>
          <a:ext cx="8601075" cy="35661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4237990"/>
                <a:gridCol w="323405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弱冠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古时男子二十岁举行加冠（束发戴帽）仪式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表示已经成人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后人常用“冦”或“加冦”表示年纪二十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宋濂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送东阳马生序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既加冠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益慕圣贤之道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而立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不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惑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知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命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耳顺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分别指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､40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､50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､60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《&lt;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论语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&gt;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十二章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三十而立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四十而不惑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五十而知天命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六十而耳顺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6" y="1552639"/>
          <a:ext cx="8601075" cy="403161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87475"/>
                <a:gridCol w="2821940"/>
                <a:gridCol w="439166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古稀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亦作“古希”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指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70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岁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语出杜甫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曲江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诗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酒债寻常行处有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人生七十古来稀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耄耋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2100" b="1" dirty="0" err="1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mào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2100" b="1" dirty="0" err="1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dié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指八九十岁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出自曹操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对酒歌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人耄耋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皆得以寿终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期颐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指一百岁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出自戴圣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礼记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曲礼上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百年曰期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古代人名称谓</a:t>
            </a:r>
            <a:endParaRPr lang="zh-CN" altLang="en-US" sz="22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5099" y="2069800"/>
          <a:ext cx="8601075" cy="31210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462020"/>
                <a:gridCol w="4010025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以名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字称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古代人有“名”有“字”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名”又叫“本名”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而“字”又叫“表字”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是除本名外另取一个与本名有所关联的名字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陈太丘与友期行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元方时年七岁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（七上）“元方”就是陈太丘儿子的字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刘禹锡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陋室铭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西蜀子云亭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（七下）“子云”是西汉文学家扬雄的字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6" y="1563881"/>
          <a:ext cx="8601075" cy="39776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27430"/>
                <a:gridCol w="4935220"/>
                <a:gridCol w="263842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以号称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①别号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多为自己所取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表示自己的志趣爱好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谥号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对死去的帝妃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诸侯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大臣以及其他地位很高的人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按其生平事迹进行评定后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给予或褒或贬或明的称号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始于西周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庙号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庙号是皇帝于庙中被供奉时所称呼的名号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起源于重视祭祀与敬拜的商朝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①李白号青莲居士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白居易号香山居士等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白居易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韩愈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王安石谥号“文”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范仲淹谥号“文正”等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如汉高祖就是刘邦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唐太宗就是李世民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1790" y="1548949"/>
          <a:ext cx="8601075" cy="40970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31520"/>
                <a:gridCol w="4194810"/>
                <a:gridCol w="3674745"/>
              </a:tblGrid>
              <a:tr h="5105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文体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58648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宋词是宋朝文学的主要表现形式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词又称曲子词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乐府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乐章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长短句等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萌芽于南朝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是隋唐时兴起的一种新的文学样式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到了宋代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经过长期不断的发展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进入到词的全盛时期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词必须要有</a:t>
                      </a:r>
                      <a:r>
                        <a:rPr lang="zh-CN" altLang="en-US" sz="21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词牌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就是词的格式的名称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词一般都分两段（叫做上下片或上下阕）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极少有不分段或分两阕（片）以上的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词的风格分为</a:t>
                      </a:r>
                      <a:r>
                        <a:rPr lang="zh-CN" altLang="en-US" sz="21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豪放派和</a:t>
                      </a:r>
                      <a:r>
                        <a:rPr lang="zh-CN" altLang="en-US" sz="21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婉约派两大类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①词牌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沁园春”“水调歌头”（九上）“破阵子”“江城子”（九下）等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1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豪放派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苏轼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江城子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密州出猎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辛弃疾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破阵子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为陈同甫赋壮词以寄之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（九下）等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1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婉约派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朱敦儒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相见欢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李清照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如梦令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晏殊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浣溪沙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（八上）等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6" y="1563881"/>
          <a:ext cx="8616315" cy="42722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39800"/>
                <a:gridCol w="3378200"/>
                <a:gridCol w="4298315"/>
              </a:tblGrid>
              <a:tr h="52006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34061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以官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古代官职的情况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涉及官署名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官名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官员的职掌等方面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各朝代的情况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也不尽相同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大体可分为中央官职和地方官职两大类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王维曾官居尚书右丞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故亦称王右丞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杜甫一度在剑南节度使严武幕中任参谋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武表为检校工部员外郎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故世称杜工部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柳永因官至屯田员外郎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故又称柳屯田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41160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以书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斋称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书斋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指书房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专门放书储藏书的地方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用以书画之地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蒲松龄书斋为“聊斋”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世称聊斋先生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梁启超书斋为“饮冰室”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自称为“饮冰室主人”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6" y="1563881"/>
          <a:ext cx="8616315" cy="417195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39800"/>
                <a:gridCol w="2459990"/>
                <a:gridCol w="521652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1145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以郡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望称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表示某一地域或范围内的名门大族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唐代散文家柳宗元祖籍河东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韩愈世居昌黎县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因之后人称他们为柳河东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韩昌黎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二人又分别有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河东先生集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昌黎先生集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传世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以官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地称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指用任官之地的地名来称呼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陶渊明曾任彭泽县令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世称陶彭泽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岑参曾任嘉州刺史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世称岑嘉州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柳宗元曾任柳州刺史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世称柳柳州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5101" y="1542588"/>
            <a:ext cx="8601314" cy="112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古代谦辞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敬辞及其他</a:t>
            </a:r>
            <a:r>
              <a:rPr lang="zh-CN" altLang="en-US" sz="225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称谓</a:t>
            </a:r>
            <a:endParaRPr lang="en-US" altLang="zh-CN" sz="2250" b="1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谦辞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5099" y="2650584"/>
          <a:ext cx="8601075" cy="25374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462020"/>
                <a:gridCol w="401002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家</a:t>
                      </a:r>
                      <a:r>
                        <a:rPr lang="en-US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①家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对别人称自己的辈分高或年纪大的亲属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舍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用以谦称自己的家或自己的卑幼亲属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陈太丘与友期行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君与家君期日中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（七上）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②杜甫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月夜忆舍弟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的“舍弟”即是对自己弟弟的谦称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42613" y="1560050"/>
          <a:ext cx="8601075" cy="446468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29030"/>
                <a:gridCol w="3810635"/>
                <a:gridCol w="3661410"/>
              </a:tblGrid>
              <a:tr h="57785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30695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孤</a:t>
                      </a:r>
                      <a:r>
                        <a:rPr lang="en-US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寡人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①孤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古代帝王的谦称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寡人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即为寡德之人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意为“在道德方面做得不足的人”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是古代君主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诸侯对自己的谦称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孙权劝学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孤岂欲卿治经为博士邪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!”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（七下）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邹忌讽齐王纳谏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群臣吏民能面刺寡人之过者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受上赏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7988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愚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臣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仆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窃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敝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表示谦逊的态度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有的用在官吏对皇帝上书或说话时的自称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诸葛亮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出师表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愚以为营中之事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臣本布衣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躬耕于南阳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42613" y="1560050"/>
          <a:ext cx="8601075" cy="35661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52220"/>
                <a:gridCol w="3687445"/>
                <a:gridCol w="366141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小生</a:t>
                      </a:r>
                      <a:r>
                        <a:rPr lang="en-US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晚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生</a:t>
                      </a:r>
                      <a:r>
                        <a:rPr lang="en-US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在下</a:t>
                      </a:r>
                      <a:r>
                        <a:rPr lang="en-US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endParaRPr lang="en-US" altLang="zh-CN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不肖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旧时读书人在长辈面前对自己的谦称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吴敬梓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范进中举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在下倒有一个主意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晚生久仰老先生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老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朽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老夫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言衰老陈腐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以“老朽”自称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谓自己是衰老无用之人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七十岁以上男子自我谦称老夫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吴敬梓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范进中举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我小老这一双眼睛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却是认得人的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敬辞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5101" y="2069800"/>
          <a:ext cx="8601075" cy="346519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29995"/>
                <a:gridCol w="2731770"/>
                <a:gridCol w="4639310"/>
              </a:tblGrid>
              <a:tr h="6496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令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尊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贤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对于对方或对方亲属的敬称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陈太丘与友期行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客问元方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:‘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尊君在不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?’”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（七上）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7868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陛下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天</a:t>
                      </a:r>
                      <a:endParaRPr lang="zh-CN" altLang="en-US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子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万岁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大王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对帝王的敬称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木兰诗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归来见天子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天子坐明堂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（七下）诸葛亮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出师表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欲报之于陛下也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2613" y="1560050"/>
          <a:ext cx="8601075" cy="26657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52220"/>
                <a:gridCol w="5104130"/>
                <a:gridCol w="2244725"/>
              </a:tblGrid>
              <a:tr h="676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称谓前面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加“先”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表示已死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用于敬称地位高的人或年长的人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如称已死的皇帝为先帝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称已经死去的父亲为先考或先父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称已经死去的母亲为先慈或先妣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称已死去的有才德的人为先贤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诸葛亮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出师表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盖追先帝之殊遇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欲报之于陛下也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｡”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2613" y="1560050"/>
          <a:ext cx="8601075" cy="423799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3237865"/>
                <a:gridCol w="4189095"/>
              </a:tblGrid>
              <a:tr h="51689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86055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称谓前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加“太”或“大”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表示再长一辈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如称帝王的母亲为太后等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除有长一辈的意思外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还有用于对朋友辈的敬称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①刘向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触龙说赵太后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故愿望见太后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孙权劝学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大兄何见事之晚乎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!”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86055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君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公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足下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	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夫子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先生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对尊长者和用于朋辈之间的敬称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唐雎不辱使命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公亦尝闻天子之怒乎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?”“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先生坐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!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何至于此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!••••••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徒以有先生也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2613" y="1560050"/>
          <a:ext cx="8601075" cy="44589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3248660"/>
                <a:gridCol w="4178300"/>
              </a:tblGrid>
              <a:tr h="6210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45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卿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爱卿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君对臣的敬称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孙权劝学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孤岂欲卿治经为博士邪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!”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丈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丈人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泰山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唐朝以后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丈人专指妻父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又称泰山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妻母称丈母或泰水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梁启超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敬业与乐业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佝偻丈人承蜩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45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世先生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世兄弟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对有世交的人的敬称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吴敬梓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范进中举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世先生同在桑梓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一向有失亲近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5099" y="2069800"/>
          <a:ext cx="8601075" cy="26657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365375"/>
                <a:gridCol w="1663700"/>
                <a:gridCol w="4572000"/>
              </a:tblGrid>
              <a:tr h="676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黎庶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黎首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黎元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黔首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布衣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白衣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白丁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氓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庶民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草民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平民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小民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这些都是对百姓的称谓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刘禹锡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陋室铭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谈笑有鸿儒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往来无白丁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唐雎不辱使命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大王尝闻布衣之怒乎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?”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古代其他称谓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4397" y="1563285"/>
          <a:ext cx="8601075" cy="31210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31520"/>
                <a:gridCol w="4029075"/>
                <a:gridCol w="3840480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文体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曲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元曲是元朝文学的主要表现形式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元曲包括杂剧和</a:t>
                      </a:r>
                      <a:r>
                        <a:rPr lang="zh-CN" altLang="en-US" sz="21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散曲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杂剧的结构形式是四折一楔子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散曲的内容以抒情为主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有小令和散套两种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曲有</a:t>
                      </a:r>
                      <a:r>
                        <a:rPr lang="zh-CN" altLang="en-US" sz="21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曲牌名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①散曲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马致远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天净沙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秋思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（七上）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张养浩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山坡羊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潼关怀古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（九下）等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曲牌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:“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天净沙”（七上）“山坡羊”（九下）等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2613" y="1560050"/>
          <a:ext cx="8601075" cy="438785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3844290"/>
                <a:gridCol w="3211830"/>
              </a:tblGrid>
              <a:tr h="622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2567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庖丁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师襄（师旷）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优孟（伶官）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古代特殊的职位称谓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庖丁”指的是厨师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师旷（师襄）”指的是乐师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优孟（伶官）”指古代艺人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庖丁解牛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中的“庖丁”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师说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中的“师襄”和罗贯中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群英会蒋干中计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中提到的“师旷”等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樵夫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舟子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国士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古代约定俗成的称谓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樵夫”指砍柴的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舟子”称呼船夫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国士”指国家的杰出人物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张岱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湖心亭看雪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舟子喃喃曰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2613" y="1560050"/>
          <a:ext cx="8601075" cy="20574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3237865"/>
                <a:gridCol w="418909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巾帼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梨园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俳优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古代的一些代称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巾帼”代指女子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梨园”代指戏班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俳优”代指滑稽演员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晋书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宣帝纪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亮（诸葛亮）数挑战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帝（司马懿）不出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因遗帝巾帼妇人之饰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5099" y="2069800"/>
          <a:ext cx="8601075" cy="376809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73150"/>
                <a:gridCol w="4203700"/>
                <a:gridCol w="3324225"/>
              </a:tblGrid>
              <a:tr h="750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节日名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春节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农历正月初一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习俗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办年货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吃团年饭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拜年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舞龙舞狮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拜神祭祖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祈福等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王安石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元日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千门万户曈曈日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总把新桃换旧符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元宵节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又称上元节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元夕或灯节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每年农历正月十五日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习俗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赏花灯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吃汤圆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猜灯谜等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欧阳修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生查子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元夕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去年元夜时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花市灯如昼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传统节日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2613" y="1560050"/>
          <a:ext cx="8601075" cy="38862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4036060"/>
                <a:gridCol w="3390900"/>
              </a:tblGrid>
              <a:tr h="6337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节日名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7437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清明节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又称踏青节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祭祖节等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节期在仲春与暮春之交（公历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日）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习俗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扫墓祭祖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踏青郊游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杜牧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清明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清明时节雨纷纷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路上行人欲断魂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端午节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又称端阳节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午日节等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农历五月初五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习俗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划龙舟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挂艾草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吃粽子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喝雄黄酒等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文天祥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端午即事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五月五日午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赠我一枝艾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2613" y="1560050"/>
          <a:ext cx="8601075" cy="376809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4260850"/>
                <a:gridCol w="3166110"/>
              </a:tblGrid>
              <a:tr h="750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节日名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七夕节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又称七巧节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女儿节等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农历七月七日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习俗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拜祭织女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祈祷姻缘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切磋女红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乞巧祈福等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杜牧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七夕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天阶夜色凉如水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卧看牵牛织女星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中秋节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又称月夕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拜月节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团圆节等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农历八月十五日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习俗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祭月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赏月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拜月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吃月饼等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水调歌头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丙辰中秋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欢饮达旦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2613" y="1560050"/>
          <a:ext cx="8601075" cy="42170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4204335"/>
                <a:gridCol w="3222625"/>
              </a:tblGrid>
              <a:tr h="7194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节日名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重阳节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又称重九节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农历九月初九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习俗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登高祈福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秋游赏菊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佩插茱萸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拜神祭祖及饮宴求寿等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王维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九月九日忆山东兄弟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遥知兄弟登高处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遍插茱萸少一人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除夕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农历一年最后一天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即十二月廿九或三十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当年十二月是小月则在廿九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逢大月则在三十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习俗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贴年红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吃年夜饭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给压岁钱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辞岁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守岁等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孟浩然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岁除夜会乐城张少府宅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续明催画烛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守岁接长筵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5101" y="2679115"/>
          <a:ext cx="8601075" cy="26657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73150"/>
                <a:gridCol w="4316095"/>
                <a:gridCol w="3211830"/>
              </a:tblGrid>
              <a:tr h="676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称呼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乡试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（明清两代）每三年一次在各省省城举行的考试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在秋天举行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称为“秋闱”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考中者称“举人”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有做官资格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第一名称“解元”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吴敬梓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范进中举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中范进就是通过乡试考中举人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5101" y="1542588"/>
            <a:ext cx="8601314" cy="112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古代科举知识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古代科举考试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42613" y="1560050"/>
          <a:ext cx="8601075" cy="26657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4249420"/>
                <a:gridCol w="3177540"/>
              </a:tblGrid>
              <a:tr h="676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称呼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会试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（明清）每三年一次会集各省举人在京城举行的考试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在春天举行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称为“春闱”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考中者称“贡士”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第一名称“会元”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现存的会试场所保存的最完整的是位于南京的夫子庙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每个人的考试场所十分小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叫单间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42613" y="1560050"/>
          <a:ext cx="8601075" cy="405320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4249420"/>
                <a:gridCol w="3177540"/>
              </a:tblGrid>
              <a:tr h="6242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称呼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429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殿试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是皇帝在殿廷亲自对会试考中的贡士所进行的面试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（明清）按成绩分为“三甲”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一甲三名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赐“进士及第”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第一名称“状元”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第二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三名称“榜眼”“探花”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二甲若干名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赐“进士出身”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第一名称“传胪”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三甲若干名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赐“同进士出身”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文天祥在宋理宗宝佑四年（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1256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）以进士第一名及第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42613" y="1560050"/>
          <a:ext cx="8601075" cy="26060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2585720"/>
                <a:gridCol w="484124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称呼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连中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三元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在乡试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会试和殿试中连续考取第一名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中国科举史上“连中三元”的确切人数应是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其中文状元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武状元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起一经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指因精通某一经籍而通过科举考试得官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文天祥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过零丁洋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辛苦遭逢起一经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干戈寥落四周星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912" y="1439618"/>
          <a:ext cx="8601075" cy="37052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31520"/>
                <a:gridCol w="3243580"/>
                <a:gridCol w="4625975"/>
              </a:tblGrid>
              <a:tr h="756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文体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小说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明清小说是明清文学的主要表现形式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分为白话</a:t>
                      </a:r>
                      <a:r>
                        <a:rPr lang="zh-CN" altLang="en-US" sz="2100" baseline="300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短篇和</a:t>
                      </a:r>
                      <a:r>
                        <a:rPr lang="zh-CN" altLang="en-US" sz="2100" baseline="300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①短篇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蒲松龄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聊斋志异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纪昀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阅微草堂笔记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河中石兽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长篇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罗贯中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三国演义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三顾茅庐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施耐庵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水浒传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智取生辰纲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5099" y="2069800"/>
          <a:ext cx="8601075" cy="337629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1967230"/>
                <a:gridCol w="5088890"/>
              </a:tblGrid>
              <a:tr h="6496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名称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左迁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表示贬职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“闻王昌龄左迁龙标遥有此寄”说明王昌龄被贬到了龙标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左迁至蓝关示侄孙湘”说明韩愈被贬到了蓝关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2179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谪（迁谪）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官员被降官远调或被流放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范仲淹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岳阳楼记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滕子京谪守巴陵郡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古代科举官职任免升降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42613" y="1529790"/>
          <a:ext cx="8601075" cy="50800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74115"/>
                <a:gridCol w="2034540"/>
                <a:gridCol w="5392420"/>
              </a:tblGrid>
              <a:tr h="61150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名称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393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贬（降）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表示降职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左迁至蓝关示侄孙湘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夕贬潮州路八千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393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简拔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挑选录取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诸葛亮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出师表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是以先帝简拔以遗陛下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4173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任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本义为信任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引申为委任之意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诸葛亮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出师表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受任于败军之际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39890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擢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升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迁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提拔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指升官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诸葛亮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出师表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陟罚臧否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不宜异同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5101" y="2589173"/>
          <a:ext cx="8601075" cy="31254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3878580"/>
                <a:gridCol w="3177540"/>
              </a:tblGrid>
              <a:tr h="56134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类别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56413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干支纪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年法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干支是天干和地支的总称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把干支顺序相配正好六十为一周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周而复始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循环记录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这就是俗称的“干支表”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十天干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甲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乙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丙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戊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庚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辛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壬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癸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十二地支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子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丑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卯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巳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申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苏轼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水调歌头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丙辰中秋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欢饮达旦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（九上）“丙辰”指的是公元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1076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龚自珍的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己亥杂诗（其五）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己亥”也是干支纪年法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指的是公元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1839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65101" y="1542588"/>
            <a:ext cx="8601314" cy="112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古代天文历法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纪年法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9" y="1554852"/>
          <a:ext cx="8601075" cy="41884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3102610"/>
                <a:gridCol w="3953510"/>
              </a:tblGrid>
              <a:tr h="45466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类别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2446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年号纪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年法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汉武帝起开始有年号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此后每个皇帝即位都要改元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并以年号纪年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范仲淹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岳阳楼记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庆历四年春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（九上）张岱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湖心亭看雪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崇祯五年十二月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24523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王公即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位年次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纪年法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以王公在位年数来纪年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（多用于春秋战国时期）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曹刿论战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十年春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齐师伐我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（九下）“十年”指的是“鲁庄公十年”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2439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年号干支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兼用法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纪年时皇帝年号置前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干支列后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核舟记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天启壬戌秋日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（八下）“天启”是明熹宗朱由校年号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壬戌”是干支纪年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5101" y="2082695"/>
          <a:ext cx="8601075" cy="341947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62605"/>
                <a:gridCol w="3529965"/>
                <a:gridCol w="2008505"/>
              </a:tblGrid>
              <a:tr h="365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子时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:23:00-1:00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丑时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:1:00-3:00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9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施耐庵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智取生辰纲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当日直到辰牌时分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慢慢地打火吃了饭走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</a:t>
                      </a:r>
                      <a:endParaRPr lang="en-US" altLang="zh-CN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张岱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湖心亭看雪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是日更定矣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（九上）“更定”指晚上八时左右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寅时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:3:00-5:00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卯时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:5:00-7:00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辰时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:7:00-9:00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巳时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:9:00-11:00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386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午时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:11:00-13:00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未时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:13:00-15:00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386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申时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:15:00-17:00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酉时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:17:00-19:00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386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戌时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:19:00-21:00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亥时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:21:00-23:00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3981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一更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:19:00-21:00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二更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:21:00-23:00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三更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:23:00-01:00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四更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:01:00-03:00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五更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:03:00-05:00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注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:“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更”在古汉语中读“</a:t>
                      </a:r>
                      <a:r>
                        <a:rPr lang="en-US" altLang="zh-CN" sz="1950" b="0" dirty="0" err="1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jīng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”｡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古代纪时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5101" y="2069800"/>
          <a:ext cx="8601075" cy="373761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24535"/>
                <a:gridCol w="3765550"/>
                <a:gridCol w="4110990"/>
              </a:tblGrid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季节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34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春季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立春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雨水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惊蛰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春分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清明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谷雨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歌曲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春雨惊春清谷天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夏满芒夏暑相连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秋处露秋寒霜降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冬雪雪冬小大寒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每月两节不变更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最多相差一两天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上半年来六廿一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下半年是八廿三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时间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二十四节气的公历日期每年大致相同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上半年在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､21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日前后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下半年在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､23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日前后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829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夏季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立夏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小满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芒种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夏至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小暑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大暑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8604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秋季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立秋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处暑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白露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秋分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寒露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霜降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7994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冬季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立冬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冬至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小寒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大寒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二十四节气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5101" y="2101874"/>
          <a:ext cx="8601075" cy="17259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601075"/>
              </a:tblGrid>
              <a:tr h="7658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兽名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鼠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牛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虎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兔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龙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蛇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马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羊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猴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鸡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狗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猪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与十二地支对应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子属鼠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丑属牛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寅属虎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卯属兔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辰属龙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巳属蛇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午属马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未属羊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申属猴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酉属鸡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戌属狗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亥属猪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是为十二属相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又称十二生肖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十二生肖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6" y="2069800"/>
          <a:ext cx="8601075" cy="393128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4237990"/>
                <a:gridCol w="2818130"/>
              </a:tblGrid>
              <a:tr h="6737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名词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4058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古代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中国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称呼有华夏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中夏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中原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诸夏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诸华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神州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九州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海内等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“九州”指冀州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兖州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青州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徐州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扬州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荆州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豫州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梁州和雍州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8516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三山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有三种说法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一指三条龙脉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喜马拉雅山脉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昆仑山脉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天山山脉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一指三座仙山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蓬莱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方丈山和瀛洲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现在一般指安徽黄山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江西庐山和浙江雁荡山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李白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梦游天姥吟留别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海客谈瀛洲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烟涛微茫信难求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古代山川</a:t>
            </a:r>
            <a:r>
              <a:rPr lang="zh-CN" altLang="en-US" sz="225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地理名词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9" y="1554852"/>
          <a:ext cx="8601075" cy="42170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2967990"/>
                <a:gridCol w="4088130"/>
              </a:tblGrid>
              <a:tr h="7194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名词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五岳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即东岳泰山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西岳华山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南岳衡山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北岳恒山和中岳嵩山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杜甫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望岳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有三首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分别写东岳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西岳和南岳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江河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古代许多文章中专指长江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黄河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“江”特指长江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也泛指江河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河”特指黄河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江南”指长江以南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河北”指黄河以北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而河流称为“川”或者“水”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9" y="1554852"/>
          <a:ext cx="8601075" cy="28714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2461895"/>
                <a:gridCol w="4594225"/>
              </a:tblGrid>
              <a:tr h="882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名词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阴阳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山北水南为“阴”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山南水北为“阳”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杜甫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望岳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造化钟神秀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阴阳割昏晓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愚公移山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本在冀州之南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河阳之北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（八上）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912" y="1432695"/>
          <a:ext cx="8674100" cy="444055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31520"/>
                <a:gridCol w="3940810"/>
                <a:gridCol w="4001770"/>
              </a:tblGrid>
              <a:tr h="48577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文体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0297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又称奏疏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奏议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臣向君主陈述意见或有所请求的一种文体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诸葛亮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出师表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（九下）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31953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书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即书信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古人的书信又叫“尺牍”“信札”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是一种应用性文体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多用于记事陈情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也可以写景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诸葛亮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诫子书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（七上）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陶弘景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答谢中书书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（八上）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吴均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与朱元思书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（八上）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序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惜别赠言的文字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叫作“赠序”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内容多是对于所赠亲友的赞许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推重或勉励之辞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是临别赠言性质的文体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宋濂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送东阳马生序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（九下）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5099" y="2222651"/>
          <a:ext cx="8601075" cy="26657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4371340"/>
                <a:gridCol w="2684780"/>
              </a:tblGrid>
              <a:tr h="676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名词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汉字演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变过程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大致可以分为六个阶段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商代甲骨文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周代的金文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战国文字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秦代的小篆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汉代的隶书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魏晋至今的楷书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草书与行书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汉字的演变过程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可以简略归纳为五个阶段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5101" y="1542588"/>
            <a:ext cx="8601314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十一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古代书法文字</a:t>
            </a:r>
            <a:r>
              <a:rPr lang="zh-CN" altLang="en-US" sz="225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艺术</a:t>
            </a:r>
            <a:endParaRPr lang="zh-CN" altLang="en-US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9" y="1554852"/>
          <a:ext cx="8601075" cy="31210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4519295"/>
                <a:gridCol w="2536825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类别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楷书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楷书也叫正楷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真书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正书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由隶书逐渐演变而来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更趋简化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横平竖直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辞海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解释说它“形体方正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笔画平直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可作楷模”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这种汉字字体端正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就是现代通行的汉字手写正体字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楷书四大家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唐朝的颜真卿（颜体）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柳公权（柳体）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欧阳询（欧体）和元朝的赵孟頫（赵体）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9" y="1554852"/>
          <a:ext cx="8601075" cy="31210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3563620"/>
                <a:gridCol w="3492500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类别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草书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草书始于汉初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其特点是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存字之梗概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损隶之规矩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纵任奔逸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赴速急就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因草创之意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谓之草书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代表人物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唐朝怀素和张旭成为“颠张狂素”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怀素以“狂草”名世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史称“草圣”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张旭的草书则与李白的诗歌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裴旻的剑舞并称“唐代三绝”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9" y="1554852"/>
          <a:ext cx="8601075" cy="31210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4153535"/>
                <a:gridCol w="2902585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类别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行书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它在楷书的基础上发展起源的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是介于楷书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草书之间的一种字体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是为了弥补楷书的书写速度太慢和草书的难于辨认而产生的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实质上它是楷书的草化或草书的楷化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天下第一行书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书圣”王羲之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兰亭集序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天下第二行书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颜真卿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祭侄文稿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天下第三行书苏轼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寒食帖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3859" y="1554852"/>
          <a:ext cx="8601075" cy="31210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44955"/>
                <a:gridCol w="3563620"/>
                <a:gridCol w="3492500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类别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造字法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汉字的造字方法有象形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指事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会意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形声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转注和假借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也叫“六书”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但严格说来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转注和假借这两种应属于用字的方法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东汉学者许慎在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说文解字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中详细阐述了“六书”构造原理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99637" y="2897862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课堂变式练</a:t>
            </a:r>
            <a:endParaRPr lang="zh-CN" altLang="en-US" sz="3375" b="1" dirty="0">
              <a:solidFill>
                <a:srgbClr val="F47349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昆明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下列关于文学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文化常识的表述不正确的一项是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古人刻在器物上用来警戒自己或者称述功德的文字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后来成为一种文体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刘禹锡的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陋室铭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就是这种文体的代表作之一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字摩诘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宋代诗人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他的诗作色彩鲜明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意境恬淡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苏轼称赞他的作品“诗中有画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画中有诗”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当代作家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曾获得诺贝尔文学奖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著有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红高粱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等作品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我们学过他的文章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卖白菜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莎士比亚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欧洲文艺复兴时期英国伟大的戏剧家和诗人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欧洲文学史上声誉最高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影响最大的作家之一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50733" y="1563521"/>
            <a:ext cx="32527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896" y="1543050"/>
            <a:ext cx="8639033" cy="57594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王维是唐代诗人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而非宋代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132" y="1563521"/>
            <a:ext cx="8639033" cy="415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2.(2019•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衡阳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下列关于文学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文化常识的表述不正确的一项是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)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古代对于不同的年龄有相应的不同的称呼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豆蔻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女子十三四岁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弱冠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男子二十岁左右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花甲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六十周岁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孟子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名轲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儒家学派的代表人物之一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地位仅次于孔子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与孔子并称“孔孟”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宣扬“仁政”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最早提出“民贵君轻”的思想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战国策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是一部国别体史书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邹忌讽齐王纳谏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周亚夫军细柳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两篇课文都是出自这部史书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郦道元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中“每至晴初霜旦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林寒涧肃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,……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哀转久绝”所描写的应该是霜降至立冬节气之间的景物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8677" y="1563521"/>
            <a:ext cx="32527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896" y="1543050"/>
            <a:ext cx="8639033" cy="57594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周亚夫军细柳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出自司马迁的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史记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41973" y="1539009"/>
          <a:ext cx="8601075" cy="45948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31520"/>
                <a:gridCol w="4029075"/>
                <a:gridCol w="3840480"/>
              </a:tblGrid>
              <a:tr h="7156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文体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3417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说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可以发表议论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也可以记事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都是为了说明一个道理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周敦颐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爱莲说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（七下）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endParaRPr lang="en-US" altLang="zh-CN" sz="2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韩愈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马说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（八下）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古代刻在器物上用来警诫自己或者称述功德的文字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后来成为一种文体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刘禹锡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陋室铭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介于诗和散文之间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类似于后世的散文诗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杜牧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阿房宫赋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赤壁赋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3.(2019•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北部湾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下列关于文学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文化常识的表述不正确的一项是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背影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的作者是朱自清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他善于通过精确的观察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写出细腻的内心感受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十九世纪法国浪漫主义作家雨果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主要作品有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巴黎圣母院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悲惨世界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出淤泥而不染”的莲花自古是坚贞高洁的象征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荷花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芙蕖等为莲花的别称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古人以山北水南为“阳”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山南水北为“阴”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阴阳割昏晓”的“阳”指泰山北面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84345" y="1563521"/>
            <a:ext cx="32527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896" y="1543050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古人以山南水北为“阳”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山北水南为“阴”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所以“阴阳割昏晓”的“阳”指的是泰山南面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4.(2019•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潍坊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下列关于文学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文化常识的表述不正确的一项是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)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现代汉语的很多成语出自古代典籍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如“三十而立”出自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孟子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》,“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一鼓作气”出自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上乃使使持节诏将军”“持节云中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何日遣冯唐”中的“节”是符节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符节是皇帝派遣使者或调动军队的凭证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世先生同在桑梓”中的“桑梓”意为家乡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古时住宅旁常栽种桑树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梓树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后用桑梓代指家乡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表”作为古代的一种文体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用于臣下向帝王陈情言事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言辞往往恭敬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恳切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如诸葛亮的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出师表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19430" y="1563521"/>
            <a:ext cx="32527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896" y="1543050"/>
            <a:ext cx="8639033" cy="57594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三十而立”出自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论语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5.(2019•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贵阳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下列关于文学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文化常识的表述不正确的一项是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是古代臣子向帝王陈情言事的一种文体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其言辞往往恭敬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恳切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水浒传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是以北宋末年宋江起义为题材的长篇白话小说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作者是施耐庵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回延安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采用陕北民歌“信天游”的形式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地方特色浓郁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作者是贺敬之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皇帝的新装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赫耳墨斯和雕像者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都是丹麦著名作家安徒生的代表作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5762" y="1563521"/>
            <a:ext cx="32527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896" y="1543050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赫耳墨斯和雕像者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伊索寓言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是古希腊作家伊索的代表作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1895" y="2965643"/>
            <a:ext cx="8639033" cy="819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40000"/>
              </a:lnSpc>
            </a:pPr>
            <a:r>
              <a:rPr lang="zh-CN" altLang="en-US" sz="337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请完成</a:t>
            </a:r>
            <a:r>
              <a:rPr lang="en-US" altLang="zh-CN" sz="337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37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练测本</a:t>
            </a:r>
            <a:r>
              <a:rPr lang="en-US" altLang="zh-CN" sz="337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337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中的“考点过关训练七”</a:t>
            </a:r>
            <a:r>
              <a:rPr lang="en-US" altLang="zh-CN" sz="337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｡</a:t>
            </a:r>
            <a:endParaRPr sz="3375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3155" y="1410894"/>
          <a:ext cx="8601075" cy="446849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31520"/>
                <a:gridCol w="4109085"/>
                <a:gridCol w="376047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文体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可以通过记人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记事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记物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记景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来抒发作者感情和主张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柳宗元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小石潭记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（八下）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欧阳修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醉翁亭记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（九上）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范仲淹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岳阳楼记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（九上）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411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传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是一种常见的文学形式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主要记述人物的生平事迹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根据各种书面的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口述的回忆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调查等相关材料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加以选择性的编排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描写与说明而成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茨威格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人类的群星闪耀时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伟大的悲剧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托尔斯泰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列夫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托尔斯泰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912" y="1473345"/>
          <a:ext cx="8601075" cy="416115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31520"/>
                <a:gridCol w="4289425"/>
                <a:gridCol w="3580130"/>
              </a:tblGrid>
              <a:tr h="54165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文体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备注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47129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注疏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注和疏的并称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注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对经书字句的注解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又称传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笺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解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章句等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对注的注解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又称义疏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正义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疏义等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郦道元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水经注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（八上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三峡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r>
                        <a:rPr lang="en-US" altLang="zh-CN" sz="2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骈文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起源于汉魏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形成于南北朝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盛行于隋唐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其以四字六字相间定句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世称“四六文”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骈文由于迁就句式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堆砌辞藻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往往影响内容表达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柳提倡古文运动之后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骈文渐衰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刘禹锡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陋室铭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（七下）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吴均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与朱元思书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（八上）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12107</Words>
  <Application>WPS 演示</Application>
  <PresentationFormat>在屏幕上显示</PresentationFormat>
  <Paragraphs>1265</Paragraphs>
  <Slides>76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3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