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notesSlides/notesSlide16.xml" ContentType="application/vnd.openxmlformats-officedocument.presentationml.notesSlide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notesSlides/notesSlide23.xml" ContentType="application/vnd.openxmlformats-officedocument.presentationml.notesSlide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notesSlides/notesSlide12.xml" ContentType="application/vnd.openxmlformats-officedocument.presentationml.notesSlide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70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notesSlides/notesSlide17.xml" ContentType="application/vnd.openxmlformats-officedocument.presentationml.notesSlide+xml"/>
  <Override PartName="/ppt/tags/tag86.xml" ContentType="application/vnd.openxmlformats-officedocument.presentationml.tags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ppt/notesSlides/notesSlide2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notesSlides/notesSlide13.xml" ContentType="application/vnd.openxmlformats-officedocument.presentationml.notesSlide+xml"/>
  <Override PartName="/ppt/tags/tag82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notesSlides/notesSlide8.xml" ContentType="application/vnd.openxmlformats-officedocument.presentationml.notesSlide+xml"/>
  <Override PartName="/ppt/tags/tag71.xml" ContentType="application/vnd.openxmlformats-officedocument.presentationml.tags+xml"/>
  <Override PartName="/ppt/notesSlides/notesSlide11.xml" ContentType="application/vnd.openxmlformats-officedocument.presentationml.notesSlide+xml"/>
  <Override PartName="/ppt/tags/tag80.xml" ContentType="application/vnd.openxmlformats-officedocument.presentationml.tags+xml"/>
  <Override PartName="/ppt/notesSlides/notesSlide20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notesSlides/notesSlide18.xml" ContentType="application/vnd.openxmlformats-officedocument.presentationml.notesSlide+xml"/>
  <Override PartName="/ppt/tags/tag87.xml" ContentType="application/vnd.openxmlformats-officedocument.presentationml.tags+xml"/>
  <Default Extension="rels" ContentType="application/vnd.openxmlformats-package.relationships+xml"/>
  <Override PartName="/ppt/slides/slide23.xml" ContentType="application/vnd.openxmlformats-officedocument.presentationml.slide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notesSlides/notesSlide14.xml" ContentType="application/vnd.openxmlformats-officedocument.presentationml.notesSlide+xml"/>
  <Override PartName="/ppt/tags/tag83.xml" ContentType="application/vnd.openxmlformats-officedocument.presentationml.tags+xml"/>
  <Override PartName="/ppt/commentAuthors.xml" ContentType="application/vnd.openxmlformats-officedocument.presentationml.commentAuthor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notesSlides/notesSlide9.xml" ContentType="application/vnd.openxmlformats-officedocument.presentationml.notesSlide+xml"/>
  <Override PartName="/ppt/tags/tag72.xml" ContentType="application/vnd.openxmlformats-officedocument.presentationml.tags+xml"/>
  <Override PartName="/ppt/notesSlides/notesSlide21.xml" ContentType="application/vnd.openxmlformats-officedocument.presentationml.notes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24.xml" ContentType="application/vnd.openxmlformats-officedocument.presentationml.slide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notesSlides/notesSlide15.xml" ContentType="application/vnd.openxmlformats-officedocument.presentationml.notesSlide+xml"/>
  <Override PartName="/ppt/tags/tag84.xml" ContentType="application/vnd.openxmlformats-officedocument.presentationml.tags+xml"/>
  <Override PartName="/ppt/notesSlides/notesSlide26.xml" ContentType="application/vnd.openxmlformats-officedocument.presentationml.notesSlide+xml"/>
  <Override PartName="/ppt/slides/slide20.xml" ContentType="application/vnd.openxmlformats-officedocument.presentationml.slide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notesSlides/notesSlide2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270" r:id="rId2"/>
    <p:sldId id="357" r:id="rId3"/>
    <p:sldId id="354" r:id="rId4"/>
    <p:sldId id="352" r:id="rId5"/>
    <p:sldId id="356" r:id="rId6"/>
    <p:sldId id="337" r:id="rId7"/>
    <p:sldId id="257" r:id="rId8"/>
    <p:sldId id="346" r:id="rId9"/>
    <p:sldId id="386" r:id="rId10"/>
    <p:sldId id="259" r:id="rId11"/>
    <p:sldId id="349" r:id="rId12"/>
    <p:sldId id="335" r:id="rId13"/>
    <p:sldId id="264" r:id="rId14"/>
    <p:sldId id="341" r:id="rId15"/>
    <p:sldId id="339" r:id="rId16"/>
    <p:sldId id="334" r:id="rId17"/>
    <p:sldId id="267" r:id="rId18"/>
    <p:sldId id="342" r:id="rId19"/>
    <p:sldId id="345" r:id="rId20"/>
    <p:sldId id="344" r:id="rId21"/>
    <p:sldId id="303" r:id="rId22"/>
    <p:sldId id="316" r:id="rId23"/>
    <p:sldId id="350" r:id="rId24"/>
    <p:sldId id="351" r:id="rId25"/>
    <p:sldId id="360" r:id="rId26"/>
    <p:sldId id="314" r:id="rId27"/>
    <p:sldId id="300" r:id="rId28"/>
    <p:sldId id="347" r:id="rId29"/>
    <p:sldId id="319" r:id="rId30"/>
    <p:sldId id="271" r:id="rId3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li" initials="wli" lastIdx="1" clrIdx="0"/>
  <p:cmAuthor id="1" name="Sky123.Org" initials="S" lastIdx="11" clrIdx="0"/>
  <p:cmAuthor id="2" name="Administrator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96"/>
      </p:cViewPr>
      <p:guideLst>
        <p:guide orient="horz" pos="2160"/>
        <p:guide pos="3856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pPr/>
              <a:t>2020/2/24 Monday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  <a:pPr/>
              <a:t>‹#›</a:t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13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14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14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15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16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17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18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19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20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21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22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23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25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25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26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26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27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28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29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29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r>
              <a:rPr lang="zh-CN" altLang="en-US" b="1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0FECEF"/>
                </a:solidFill>
                <a:effectLst/>
                <a:uFillTx/>
                <a:ea typeface="黑体" panose="02010609060101010101" pitchFamily="2" charset="-122"/>
                <a:sym typeface="+mn-ea"/>
              </a:rPr>
              <a:t>实用课件制作：涡阳八中臧文清</a:t>
            </a:r>
            <a:endParaRPr lang="zh-CN" altLang="en-US" b="1">
              <a:ln w="12700" cmpd="sng">
                <a:solidFill>
                  <a:schemeClr val="accent4"/>
                </a:solidFill>
                <a:prstDash val="solid"/>
              </a:ln>
              <a:solidFill>
                <a:srgbClr val="0FECEF"/>
              </a:solidFill>
              <a:effectLst/>
              <a:uFillTx/>
              <a:ea typeface="黑体" panose="02010609060101010101" pitchFamily="2" charset="-122"/>
            </a:endParaRPr>
          </a:p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3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3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7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7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8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8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9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9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10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10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11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11</a:t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9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solidFill>
            <a:srgbClr val="FFFFFF"/>
          </a:solidFill>
        </p:spPr>
      </p:sp>
      <p:sp>
        <p:nvSpPr>
          <p:cNvPr id="329731" name="备注占位符 2"/>
          <p:cNvSpPr>
            <a:spLocks noGrp="1"/>
          </p:cNvSpPr>
          <p:nvPr>
            <p:ph type="body"/>
          </p:nvPr>
        </p:nvSpPr>
        <p:spPr>
          <a:xfrm>
            <a:off x="685800" y="4400550"/>
            <a:ext cx="5486400" cy="3600450"/>
          </a:xfrm>
        </p:spPr>
        <p:txBody>
          <a:bodyPr vert="horz" wrap="square" lIns="91440" tIns="45720" rIns="91440" bIns="45720" anchor="t"/>
          <a:lstStyle/>
          <a:p>
            <a:pPr lvl="0"/>
            <a:endParaRPr dirty="0"/>
          </a:p>
        </p:txBody>
      </p:sp>
      <p:sp>
        <p:nvSpPr>
          <p:cNvPr id="329732" name="灯片编号占位符 3"/>
          <p:cNvSpPr txBox="1">
            <a:spLocks noGrp="1"/>
          </p:cNvSpPr>
          <p:nvPr/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eaLnBrk="0" hangingPunct="0">
              <a:buNone/>
            </a:pPr>
            <a:fld id="{9A0DB2DC-4C9A-4742-B13C-FB6460FD3503}" type="slidenum">
              <a:rPr lang="zh-CN" altLang="en-US" sz="1200" dirty="0">
                <a:latin typeface="Calibri" panose="020F0502020204030204" pitchFamily="34" charset="0"/>
                <a:ea typeface="幼圆" pitchFamily="49" charset="-122"/>
              </a:rPr>
              <a:pPr lvl="0" algn="r" eaLnBrk="0" hangingPunct="0">
                <a:buNone/>
              </a:pPr>
              <a:t>12</a:t>
            </a:fld>
            <a:endParaRPr lang="zh-CN" altLang="en-US" sz="1200" dirty="0"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2" name="灯片编号占位符 1"/>
          <p:cNvSpPr>
            <a:spLocks noGrp="1"/>
          </p:cNvSpPr>
          <p:nvPr>
            <p:ph type="sldNum" sz="quarter" idx="1"/>
          </p:nvPr>
        </p:nvSpPr>
        <p:spPr/>
        <p:txBody>
          <a:bodyPr/>
          <a:lstStyle/>
          <a:p>
            <a:pPr lvl="0" algn="r"/>
            <a:fld id="{9A0DB2DC-4C9A-4742-B13C-FB6460FD3503}" type="slidenum">
              <a:rPr lang="zh-CN" altLang="en-US" sz="1200" dirty="0"/>
              <a:pPr lvl="0" algn="r"/>
              <a:t>12</a:t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6.xml"/><Relationship Id="rId2" Type="http://schemas.openxmlformats.org/officeDocument/2006/relationships/tags" Target="../tags/tag55.xml"/><Relationship Id="rId1" Type="http://schemas.openxmlformats.org/officeDocument/2006/relationships/tags" Target="../tags/tag54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7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0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pPr/>
              <a:t>2020/2/24 Monday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1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pPr/>
              <a:t>2020/2/24 Monday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/>
          <a:srcRect t="612" r="-193" b="16138"/>
          <a:stretch>
            <a:fillRect/>
          </a:stretch>
        </p:blipFill>
        <p:spPr>
          <a:xfrm>
            <a:off x="5080" y="-86360"/>
            <a:ext cx="12211685" cy="69443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382895" y="1798955"/>
            <a:ext cx="2019300" cy="8299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fontAlgn="auto"/>
            <a:r>
              <a:rPr lang="zh-CN" altLang="en-US" sz="4800" b="1">
                <a:solidFill>
                  <a:srgbClr val="C00000"/>
                </a:solidFill>
                <a:uFillTx/>
                <a:ea typeface="黑体" panose="02010609060101010101" pitchFamily="2" charset="-122"/>
              </a:rPr>
              <a:t>辛弃疾</a:t>
            </a:r>
          </a:p>
        </p:txBody>
      </p:sp>
      <p:sp>
        <p:nvSpPr>
          <p:cNvPr id="8" name="矩形 7"/>
          <p:cNvSpPr/>
          <p:nvPr/>
        </p:nvSpPr>
        <p:spPr>
          <a:xfrm>
            <a:off x="868045" y="442595"/>
            <a:ext cx="11048365" cy="110680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600" b="1">
                <a:ln w="25400">
                  <a:solidFill>
                    <a:srgbClr val="861E1D">
                      <a:alpha val="94000"/>
                    </a:srgb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177800" dist="12700" dir="10200000" sx="102000" sy="102000" algn="bl" rotWithShape="0">
                    <a:srgbClr val="480F08"/>
                  </a:outerShdw>
                </a:effectLst>
                <a:uFillTx/>
                <a:ea typeface="黑体" panose="02010609060101010101" pitchFamily="2" charset="-122"/>
              </a:rPr>
              <a:t> 南乡子·登京口北固亭有怀</a:t>
            </a:r>
          </a:p>
        </p:txBody>
      </p:sp>
    </p:spTree>
  </p:cSld>
  <p:clrMapOvr>
    <a:masterClrMapping/>
  </p:clrMapOvr>
  <p:transition>
    <p:random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927860" y="946468"/>
            <a:ext cx="836422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作者为什么发出了“何处望神州”的感叹？表达了什么情感？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1927860" y="2393950"/>
            <a:ext cx="888111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首词是作者到镇江去做知府时所作，镇江，在历史上曾是英雄用武和建功立业之地，此时成了与金人对垒的第二道防线。当他登临京口(即镇江)北固亭时，想到大好中原已沦陷金人之手，心中不禁悲愤不已，触景生情，故而发问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表达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收复中原，实现祖国统一的愿望。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833880" y="1271905"/>
            <a:ext cx="8691880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“不尽长江滚滚流”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有什么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表达效果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1999615" y="2713038"/>
            <a:ext cx="852614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既是诗人眼前所见，又将大江和历史相联系，为下文的抒情奠定基调。从古到今不知有多少国家大事都像长江水一样逝去了，词人胸中此时不尽愁思和感慨，又何尝不似这长流不息的江水呢！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854835" y="1004570"/>
            <a:ext cx="8482965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“不尽长江滚滚流”在本词中既是实写也是虚写，请结合具体内容简要分析。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1765300" y="2515870"/>
            <a:ext cx="909891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北固山下临长江，词人登临北固楼，遥望故国神州，满眼风光之中自然有滚滚东流的长江，所以是实景描写。同时，词人由眼前的自然风光联想到历史上的兴亡之事，悠悠岁月，有如奔流的长河，淹没了历史的风云，所以此句又暗指（比喻）时间的流逝（词人思绪的飘飞），也是虚写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947545" y="1062355"/>
            <a:ext cx="829691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年少万兜鍪，坐断东南战未休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有什么深刻含义？</a:t>
            </a: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TextBox 8"/>
          <p:cNvSpPr txBox="1"/>
          <p:nvPr/>
        </p:nvSpPr>
        <p:spPr>
          <a:xfrm>
            <a:off x="2046605" y="2769553"/>
            <a:ext cx="82981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“战未休”含义深刻，借孙权讽刺南宋王朝。孙权雄踞东南，征战不休，从未向谁低头屈服，而南宋王朝呢？讽刺之意溢于言表，却又含蓄深沉。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595120" y="923925"/>
            <a:ext cx="8573135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赏析“天下英雄谁敌手？曹刘。生子当如孙仲谋”。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1957705" y="2423160"/>
            <a:ext cx="85344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词人把孙权作为三国时代叱咤风云的英雄来颂扬，其所以如此用笔，实借凭吊千古英雄之名，慨叹当今南宋无大智大勇之人执掌乾坤也！“生子当如孙仲谋”这句话，本是曹操的语言，而由辛弃疾口中说出，代表了南宋人民要求奋发图强的时代呼声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868805" y="923925"/>
            <a:ext cx="8455025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下片作者盛赞孙权是英雄的依据是什么？请用自己的话概括。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115820" y="2514283"/>
            <a:ext cx="829818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孙权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年纪轻轻就做了上万士兵的统帅，不满足占有东南一方，敢于和强大的曹操、刘备抗衡，连一代之雄的曹操也赞叹、佩服他。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067560" y="2336800"/>
            <a:ext cx="83483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借古讽今，抒发作者对宋统治者苟且偷安、不求收复失地的投降路线的愤懑之情；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2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希望能有像孙权那样有才略的人来领导抗金斗争，统一祖国（或：含蓄地表达了作者渴望收复中原，统一祖国的愿望）。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1960880" y="1286828"/>
            <a:ext cx="8455025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作者赞颂孙权的用意是什么？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595120" y="923925"/>
            <a:ext cx="915543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这首词善于用典，自然贴切，不露痕迹，结合全词，简要赏析。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1821180" y="2455545"/>
            <a:ext cx="900874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词中多处用典，如上阕“不尽长江滚滚流”一句出自杜甫《登高》“无边落木萧萧下，不尽长江滚滚来”，但杜诗是写个人流离潦倒之悲，而辛词却是写国家兴亡之感，意境不同。再如尾句“生子当如孙仲谋”，借用曹操的话，含蓄深刻地对南宋当朝进行了讽刺，意在言外，耐人寻味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595120" y="641985"/>
            <a:ext cx="9155430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这首小令章法别致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全篇三问三答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写得感慨悲壮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韵味深长。下面我们来看作者在词中是如何发问的。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1532890" y="2334895"/>
            <a:ext cx="980884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一问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“何处望神州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满眼风光北固楼。”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自问自答。写出了作者看到中原大地沦落敌手的悲伤之情。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二问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“千古兴亡多少事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悠悠。不尽长江滚滚流。”感叹历史的兴亡。这是自问喻答。借用杜甫《登高》诗句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“无边落木萧萧下,不尽长江滚滚来。”以此透露作者情感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无奈、伤感、抑郁。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1552575" y="2486025"/>
            <a:ext cx="891921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三问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“天下英雄谁敌手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曹刘。生子当如孙仲谋。”赞美年轻的孙权。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707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9219" name="TextBox 8"/>
          <p:cNvSpPr txBox="1"/>
          <p:nvPr/>
        </p:nvSpPr>
        <p:spPr>
          <a:xfrm>
            <a:off x="1132205" y="672465"/>
            <a:ext cx="10203815" cy="61855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报国无门是中国古典诗词一个常见的主题。唐代陈子昂生不逢时、怀才不遇，喊出了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前不见古人，后不见来者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的苍凉和寂寥。李白因遭谗毁，被排挤出长安，也发出了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“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欲渡黄河冰塞川，将登太行雪满天</a:t>
            </a: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”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的喟叹。宋代也有一位文人，他下马能草檄，上马能杀贼，23岁时曾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带骑兵五十人直闯五万人的金兵大营活捉叛徒，这一故事荡气回肠，令人心驰神往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这位青年便是辛弃疾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，可惜他空有一身本领却无法施展。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今天我们一起学习《南乡子·登京口北固亭有怀》，感受辛弃疾的英雄豪气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悲怆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情怀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导入新课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126615" y="2654300"/>
            <a:ext cx="828929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上片即景抒情，登高望远，千古兴亡之事已经逝去，唯有滚滚长江，不舍昼夜，短暂和永恒形成对比；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下片用典，表现了作者怀古伤今的感慨。 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1960880" y="1004570"/>
            <a:ext cx="8455025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本词上、下片各使用了什么手法，以及表达效果。 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4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5363210" y="1102995"/>
            <a:ext cx="3066415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 题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1893570" y="2269490"/>
            <a:ext cx="89007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这首词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通过对古代英雄人物的歌颂，表达了作者渴望像古代英雄人物那样金戈铁马，收拾旧山河，为国效力的壮烈情怀，饱含着浓浓的爱国思想，但也流露出作者报国无门的无限感慨，蕴含着对苟且偷安、毫无振作的南宋朝廷的愤懑之情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352675" y="2943225"/>
            <a:ext cx="842708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开头两句实写，其余是虚写，虚实结合有力地表达了主题。作者由实到虚，实是虚的基础，虚是实的扩展。二者结合主题更突出。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  <p:sp>
        <p:nvSpPr>
          <p:cNvPr id="4" name="TextBox 8"/>
          <p:cNvSpPr txBox="1"/>
          <p:nvPr/>
        </p:nvSpPr>
        <p:spPr>
          <a:xfrm>
            <a:off x="2066290" y="817880"/>
            <a:ext cx="8455025" cy="178371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全首词运用了虚实结合的手法，具体指出虚、实处，并说说这种手法的作用。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665605" y="786130"/>
            <a:ext cx="9276080" cy="573405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400"/>
              </a:lnSpc>
              <a:buFont typeface="Arial" panose="020B0604020202020204" pitchFamily="34" charset="0"/>
              <a:buNone/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这首</a:t>
            </a: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词通过对古代英雄人物的歌颂，表达了作者渴望像古代英雄人物那样金戈铁马，收复旧山河，为国效力的壮烈情怀，饱含着浓浓的爱国思想，但也流露出作者报国无门的无限感慨，蕴含着对苟且偷安、毫无振作的南宋朝廷的愤懑之情。全词写景、抒情、议论密切结合；融化古人语言入词，活用典故成语；通篇三问三答，层次分明，互相呼应；即景抒情，借古讽今；风格明快，气魄阔大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课堂小结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9" name="TextBox 8"/>
          <p:cNvSpPr txBox="1"/>
          <p:nvPr/>
        </p:nvSpPr>
        <p:spPr>
          <a:xfrm>
            <a:off x="3246755" y="722630"/>
            <a:ext cx="8682990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南乡子·登京口北固亭有怀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板书设计</a:t>
            </a:r>
          </a:p>
        </p:txBody>
      </p:sp>
      <p:sp>
        <p:nvSpPr>
          <p:cNvPr id="3" name="TextBox 8"/>
          <p:cNvSpPr txBox="1"/>
          <p:nvPr/>
        </p:nvSpPr>
        <p:spPr>
          <a:xfrm>
            <a:off x="1105535" y="2381885"/>
            <a:ext cx="2062480" cy="271780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上片</a:t>
            </a:r>
          </a:p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endParaRPr lang="zh-CN"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下片</a:t>
            </a:r>
          </a:p>
        </p:txBody>
      </p:sp>
      <p:sp>
        <p:nvSpPr>
          <p:cNvPr id="5" name="TextBox 8"/>
          <p:cNvSpPr txBox="1"/>
          <p:nvPr/>
        </p:nvSpPr>
        <p:spPr>
          <a:xfrm>
            <a:off x="2599055" y="2052955"/>
            <a:ext cx="4778375" cy="14046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北固楼，望神州</a:t>
            </a:r>
          </a:p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千古兴亡，江水流</a:t>
            </a:r>
          </a:p>
        </p:txBody>
      </p:sp>
      <p:sp>
        <p:nvSpPr>
          <p:cNvPr id="6" name="TextBox 8"/>
          <p:cNvSpPr txBox="1"/>
          <p:nvPr/>
        </p:nvSpPr>
        <p:spPr>
          <a:xfrm>
            <a:off x="2599055" y="4011930"/>
            <a:ext cx="4778375" cy="14046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坐断东南战未休</a:t>
            </a:r>
          </a:p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生子当如孙仲谋</a:t>
            </a:r>
          </a:p>
        </p:txBody>
      </p:sp>
      <p:sp>
        <p:nvSpPr>
          <p:cNvPr id="7" name="TextBox 8"/>
          <p:cNvSpPr txBox="1"/>
          <p:nvPr/>
        </p:nvSpPr>
        <p:spPr>
          <a:xfrm>
            <a:off x="6678930" y="2381250"/>
            <a:ext cx="4778375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对景 抒怀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6678930" y="4281170"/>
            <a:ext cx="4778375" cy="748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借古 讽今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222105" y="2592705"/>
            <a:ext cx="2541905" cy="206121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感慨兴衰</a:t>
            </a:r>
          </a:p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赞美孙权</a:t>
            </a:r>
          </a:p>
          <a:p>
            <a:pPr fontAlgn="auto" latinLnBrk="1">
              <a:lnSpc>
                <a:spcPts val="512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讽刺当朝</a:t>
            </a:r>
          </a:p>
        </p:txBody>
      </p:sp>
      <p:sp>
        <p:nvSpPr>
          <p:cNvPr id="10" name="自选图形 2"/>
          <p:cNvSpPr/>
          <p:nvPr/>
        </p:nvSpPr>
        <p:spPr>
          <a:xfrm>
            <a:off x="2257425" y="2290445"/>
            <a:ext cx="170815" cy="990600"/>
          </a:xfrm>
          <a:prstGeom prst="leftBrace">
            <a:avLst>
              <a:gd name="adj1" fmla="val 60314"/>
              <a:gd name="adj2" fmla="val 50000"/>
            </a:avLst>
          </a:prstGeom>
          <a:noFill/>
          <a:ln w="3810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1" name="自选图形 2"/>
          <p:cNvSpPr/>
          <p:nvPr/>
        </p:nvSpPr>
        <p:spPr>
          <a:xfrm>
            <a:off x="2257425" y="4281170"/>
            <a:ext cx="170815" cy="990600"/>
          </a:xfrm>
          <a:prstGeom prst="leftBrace">
            <a:avLst>
              <a:gd name="adj1" fmla="val 60314"/>
              <a:gd name="adj2" fmla="val 50000"/>
            </a:avLst>
          </a:prstGeom>
          <a:noFill/>
          <a:ln w="3810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2" name="自选图形 2"/>
          <p:cNvSpPr/>
          <p:nvPr/>
        </p:nvSpPr>
        <p:spPr>
          <a:xfrm rot="10800000">
            <a:off x="6508115" y="2290445"/>
            <a:ext cx="170815" cy="990600"/>
          </a:xfrm>
          <a:prstGeom prst="leftBrace">
            <a:avLst>
              <a:gd name="adj1" fmla="val 60314"/>
              <a:gd name="adj2" fmla="val 50000"/>
            </a:avLst>
          </a:prstGeom>
          <a:noFill/>
          <a:ln w="3810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3" name="自选图形 2"/>
          <p:cNvSpPr/>
          <p:nvPr/>
        </p:nvSpPr>
        <p:spPr>
          <a:xfrm rot="10800000">
            <a:off x="6508115" y="4218940"/>
            <a:ext cx="170815" cy="990600"/>
          </a:xfrm>
          <a:prstGeom prst="leftBrace">
            <a:avLst>
              <a:gd name="adj1" fmla="val 60314"/>
              <a:gd name="adj2" fmla="val 50000"/>
            </a:avLst>
          </a:prstGeom>
          <a:noFill/>
          <a:ln w="3810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4" name="自选图形 2"/>
          <p:cNvSpPr/>
          <p:nvPr/>
        </p:nvSpPr>
        <p:spPr>
          <a:xfrm rot="10800000">
            <a:off x="8913495" y="2592705"/>
            <a:ext cx="308610" cy="2295525"/>
          </a:xfrm>
          <a:prstGeom prst="leftBrace">
            <a:avLst>
              <a:gd name="adj1" fmla="val 60314"/>
              <a:gd name="adj2" fmla="val 50000"/>
            </a:avLst>
          </a:prstGeom>
          <a:noFill/>
          <a:ln w="38100" cap="flat" cmpd="sng">
            <a:solidFill>
              <a:srgbClr val="00B050"/>
            </a:solidFill>
            <a:prstDash val="solid"/>
            <a:headEnd type="none" w="med" len="med"/>
            <a:tailEnd type="none" w="med" len="med"/>
          </a:ln>
        </p:spPr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2301240" y="660718"/>
            <a:ext cx="8763000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辛弃疾的名句。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1800225" y="1593850"/>
            <a:ext cx="961961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众里寻他千百度。蓦然回首，那人却在，灯火阑珊处。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）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醉里挑灯看剑，梦回吹角连营。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3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少年不识愁滋味，爱上层楼。爱上层楼。为赋新词强说愁。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4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青山遮不住，毕竟东流去。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5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不恨古人吾不见，恨古人不见吾狂耳。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知我者，二三子。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</a:t>
            </a:r>
            <a:r>
              <a:rPr lang="en-US" alt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6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）</a:t>
            </a:r>
            <a:r>
              <a:rPr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凭谁问，廉颇老矣，尚能饭否</a:t>
            </a:r>
            <a:r>
              <a:rPr lang="zh-CN" sz="3600" b="1" dirty="0">
                <a:solidFill>
                  <a:srgbClr val="FF000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拓展延伸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2530475" y="1116013"/>
            <a:ext cx="8562340" cy="404114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对“生子当如孙仲谋”这一句的深刻含意的理解正确的一项是（ 　）</a:t>
            </a: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endParaRPr sz="3600" b="1" dirty="0">
              <a:solidFill>
                <a:srgbClr val="0000FF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A．赞扬孙仲谋这样的英雄人物</a:t>
            </a: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B．对敌人的轻蔑</a:t>
            </a: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C．作者希望自己的后辈成材</a:t>
            </a: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D．感慨当时的统治者无能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8307705" y="1645285"/>
            <a:ext cx="22853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课堂检测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984885" y="560070"/>
            <a:ext cx="11097895" cy="62979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下列分析不正确的一项是(    )</a:t>
            </a: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A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这是一首怀古诗。作者通过对古代人物的歌颂，讽刺南宋统治者在金兵的侵略面前不敢抵抗、昏庸无能。</a:t>
            </a: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“何处望神州？满眼风光北固楼。”这两句诗运用了反问的修辞手法，可谓“惊天地，泣鬼神”，弦外之音是中原已非我所有了。</a:t>
            </a: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C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“年少万兜鍪，坐断东南战未休。”是说三国时代的孙权年纪轻轻就统帅千军万马，雄踞东南一隅，英武了得。</a:t>
            </a:r>
          </a:p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D</a:t>
            </a: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“生子当如孙仲谋”本是曹操的语言，现在由辛弃疾口中说出，代表了人民要求发愤图强的呼声。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7319010" y="560070"/>
            <a:ext cx="2285365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B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课堂检测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2393315" y="1490028"/>
            <a:ext cx="8208010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“悠悠”的具体含义是什么？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393315" y="3140076"/>
            <a:ext cx="828929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往事悠悠，英雄不再。兼指时间之漫长久远，和词人思绪之无穷。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课堂检测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2352675" y="722630"/>
            <a:ext cx="820801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None/>
            </a:pPr>
            <a:r>
              <a:rPr lang="en-US" alt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从表现手法的角度，赏析末句“生子当如孙仲谋”。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312035" y="2071688"/>
            <a:ext cx="82892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借古讽今(用典)，暗讽今天的朝廷不如能与曹操刘备抗衡的东吴，今天的皇帝也不如孙权。(或：曲笔，作者在这里引用了前半句，没有明言后半句，实际上是借曹操之口，讽刺当朝主议的大臣们都是刘景升儿子一类的猪狗，这种别开生面的表现手法，真是曲尽其妙，而又意在言外，令人叫绝。)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课堂检测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1743075" y="2081530"/>
            <a:ext cx="9115425" cy="318198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诵读诗歌，提高朗读水平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体会典故在诗词中的表达作用及对作者情感的表现力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sz="3600" b="1" dirty="0">
              <a:solidFill>
                <a:srgbClr val="0000FF"/>
              </a:solidFill>
              <a:uFillTx/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fontAlgn="auto" latinLnBrk="1">
              <a:lnSpc>
                <a:spcPts val="482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、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理解借古讽今的写法，体会词人的爱国情感。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学习目标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-72390"/>
            <a:ext cx="12269470" cy="6981190"/>
          </a:xfrm>
          <a:prstGeom prst="rect">
            <a:avLst/>
          </a:prstGeom>
        </p:spPr>
      </p:pic>
      <p:sp>
        <p:nvSpPr>
          <p:cNvPr id="38915" name="WordArt 3"/>
          <p:cNvSpPr/>
          <p:nvPr/>
        </p:nvSpPr>
        <p:spPr>
          <a:xfrm>
            <a:off x="2508250" y="1683385"/>
            <a:ext cx="6690360" cy="247459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fontAlgn="auto"/>
            <a:r>
              <a:rPr lang="zh-CN" altLang="en-US" sz="2700" b="1">
                <a:solidFill>
                  <a:srgbClr val="FF0000"/>
                </a:solidFill>
                <a:effectLst>
                  <a:outerShdw dist="35921" dir="2699999" algn="ctr" rotWithShape="0">
                    <a:srgbClr val="C0C0C0"/>
                  </a:outerShdw>
                </a:effectLst>
                <a:uFillTx/>
                <a:latin typeface="宋体" panose="02010600030101010101" pitchFamily="2" charset="-122"/>
                <a:ea typeface="宋体" panose="02010600030101010101" pitchFamily="2" charset="-122"/>
              </a:rPr>
              <a:t>再 见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5" name="矩形 6"/>
          <p:cNvSpPr/>
          <p:nvPr/>
        </p:nvSpPr>
        <p:spPr>
          <a:xfrm>
            <a:off x="1743075" y="476250"/>
            <a:ext cx="100013" cy="447675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  <a:buNone/>
            </a:pPr>
            <a:endParaRPr dirty="0">
              <a:solidFill>
                <a:srgbClr val="FFFFFF"/>
              </a:solidFill>
              <a:latin typeface="Calibri" panose="020F0502020204030204" pitchFamily="34" charset="0"/>
              <a:ea typeface="幼圆" pitchFamily="49" charset="-122"/>
            </a:endParaRPr>
          </a:p>
        </p:txBody>
      </p:sp>
      <p:sp>
        <p:nvSpPr>
          <p:cNvPr id="330759" name="TextBox 8"/>
          <p:cNvSpPr txBox="1"/>
          <p:nvPr/>
        </p:nvSpPr>
        <p:spPr>
          <a:xfrm>
            <a:off x="3423920" y="128270"/>
            <a:ext cx="8867140" cy="67392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辛弃疾（1140－1207），南宋词人。原字坦夫，改字幼安，别号稼轩，汉族，历城（今山东济南）人。历任湖北、江西、湖南、福建、浙东安抚使等职。一生力主抗金。曾上《美芹十论》与《九议》，条陈战守之策。其词抒写力图恢复国家统一的爱国热情，倾诉壮志难酬的悲愤，对当时执政者的屈辱求和颇多谴责；也有不少吟咏祖国河山的作品。由于辛弃疾的抗金主张与当政的主和派政见不合，后被弹劾落职，退隐江西带湖。现存词六百多首，著有词集《稼轩长短句》等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作者简介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/>
          <a:srcRect l="11013" t="21481" r="25159" b="5130"/>
          <a:stretch>
            <a:fillRect/>
          </a:stretch>
        </p:blipFill>
        <p:spPr>
          <a:xfrm>
            <a:off x="144780" y="1494790"/>
            <a:ext cx="3150870" cy="46088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759" name="TextBox 8"/>
          <p:cNvSpPr txBox="1"/>
          <p:nvPr/>
        </p:nvSpPr>
        <p:spPr>
          <a:xfrm>
            <a:off x="1623695" y="1909445"/>
            <a:ext cx="912177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本词作于宋开禧元年(1205)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当时作者在镇江知府任上。镇江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在历史上曾是英雄用武和建功立业之地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此时成了与金人对垒的第二道防线。每当他登临京口北固亭时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总是触景生情</a:t>
            </a:r>
            <a:r>
              <a:rPr lang="zh-CN"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sz="3600" b="1" dirty="0">
                <a:solidFill>
                  <a:srgbClr val="0000FF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</a:rPr>
              <a:t>感慨万千。这首词就是在这一背景下写成的。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背景链接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3"/>
          <p:cNvSpPr txBox="1"/>
          <p:nvPr/>
        </p:nvSpPr>
        <p:spPr>
          <a:xfrm>
            <a:off x="758825" y="551815"/>
            <a:ext cx="11050905" cy="27971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auto" latinLnBrk="1">
              <a:lnSpc>
                <a:spcPts val="4220"/>
              </a:lnSpc>
            </a:pPr>
            <a:r>
              <a:rPr lang="en-US" altLang="zh-CN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       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何处望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神州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？满眼风光北固楼。千古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兴亡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多少</a:t>
            </a:r>
          </a:p>
          <a:p>
            <a:pPr lvl="0" fontAlgn="auto" latinLnBrk="1">
              <a:lnSpc>
                <a:spcPts val="4220"/>
              </a:lnSpc>
            </a:pP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42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事，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悠悠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，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不尽长江滚滚流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。年少万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兜鍪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，</a:t>
            </a:r>
            <a:r>
              <a:rPr lang="zh-CN" altLang="en-US" sz="3600" b="1" u="heavy" dirty="0">
                <a:solidFill>
                  <a:srgbClr val="0000FF"/>
                </a:solidFill>
                <a:uFill>
                  <a:solidFill>
                    <a:srgbClr val="FF0000"/>
                  </a:solidFill>
                </a:uFill>
                <a:latin typeface="Arial" panose="020B0604020202020204" pitchFamily="34" charset="0"/>
                <a:ea typeface="黑体" panose="02010609060101010101" pitchFamily="2" charset="-122"/>
              </a:rPr>
              <a:t>坐断</a:t>
            </a: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东</a:t>
            </a:r>
          </a:p>
          <a:p>
            <a:pPr lvl="0" fontAlgn="auto" latinLnBrk="1">
              <a:lnSpc>
                <a:spcPts val="4220"/>
              </a:lnSpc>
            </a:pPr>
            <a:endParaRPr lang="zh-CN" altLang="en-US" sz="3600" b="1" dirty="0">
              <a:solidFill>
                <a:srgbClr val="0000FF"/>
              </a:solidFill>
              <a:uFillTx/>
              <a:latin typeface="Arial" panose="020B0604020202020204" pitchFamily="34" charset="0"/>
              <a:ea typeface="黑体" panose="02010609060101010101" pitchFamily="2" charset="-122"/>
            </a:endParaRPr>
          </a:p>
          <a:p>
            <a:pPr lvl="0" fontAlgn="auto" latinLnBrk="1">
              <a:lnSpc>
                <a:spcPts val="4220"/>
              </a:lnSpc>
            </a:pPr>
            <a:r>
              <a:rPr lang="zh-CN" altLang="en-US" sz="3600" b="1" dirty="0">
                <a:solidFill>
                  <a:srgbClr val="0000FF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</a:rPr>
              <a:t>南战未休。天下英雄谁敌手？曹刘。生子当如孙仲谋。   </a:t>
            </a:r>
          </a:p>
        </p:txBody>
      </p:sp>
      <p:sp>
        <p:nvSpPr>
          <p:cNvPr id="12306" name="Text Box 18"/>
          <p:cNvSpPr txBox="1"/>
          <p:nvPr/>
        </p:nvSpPr>
        <p:spPr>
          <a:xfrm>
            <a:off x="6847840" y="1151255"/>
            <a:ext cx="414401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头盔，这里指代士兵</a:t>
            </a:r>
          </a:p>
        </p:txBody>
      </p:sp>
      <p:sp>
        <p:nvSpPr>
          <p:cNvPr id="30723" name="文本占位符 30722"/>
          <p:cNvSpPr>
            <a:spLocks noGrp="1"/>
          </p:cNvSpPr>
          <p:nvPr/>
        </p:nvSpPr>
        <p:spPr>
          <a:xfrm>
            <a:off x="822325" y="3348990"/>
            <a:ext cx="10786110" cy="350964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32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har char="»"/>
              <a:defRPr sz="20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00B050"/>
                </a:solidFill>
                <a:uFillTx/>
                <a:ea typeface="黑体" panose="02010609060101010101" pitchFamily="2" charset="-122"/>
                <a:sym typeface="+mn-ea"/>
              </a:rPr>
              <a:t>译文：</a:t>
            </a:r>
            <a:r>
              <a:rPr lang="zh-CN" altLang="en-US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什么地方可以看见中原呢？在北固楼上，满眼都是美好的风光。从古到今，有多少国家兴亡大事呢？不知道，年代太久了。看着永远也流不尽的长江水滚滚东流。</a:t>
            </a:r>
          </a:p>
          <a:p>
            <a:pPr marL="0" indent="0" latinLnBrk="1">
              <a:lnSpc>
                <a:spcPct val="100000"/>
              </a:lnSpc>
              <a:spcBef>
                <a:spcPts val="0"/>
              </a:spcBef>
              <a:buNone/>
            </a:pPr>
            <a:r>
              <a:rPr lang="zh-CN" altLang="en-US" b="1" dirty="0">
                <a:solidFill>
                  <a:srgbClr val="FF0000"/>
                </a:solidFill>
                <a:uFillTx/>
                <a:ea typeface="黑体" panose="02010609060101010101" pitchFamily="2" charset="-122"/>
                <a:sym typeface="+mn-ea"/>
              </a:rPr>
              <a:t>　　想着当年孙权在青年时代，已带领了千军万马，他能占据东南，坚持抗战，没有向敌人低头和屈服过。天下英雄谁是孙权的敌手呢？只有曹操和刘备而已。这样也就难怪曹操说：“生子当如孙仲谋。”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4445" y="-20320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4000" b="1">
                <a:solidFill>
                  <a:srgbClr val="7030A0"/>
                </a:solidFill>
                <a:uFillTx/>
                <a:ea typeface="黑体" panose="02010609060101010101" pitchFamily="2" charset="-122"/>
              </a:rPr>
              <a:t>疏通文意</a:t>
            </a:r>
          </a:p>
        </p:txBody>
      </p:sp>
      <p:sp>
        <p:nvSpPr>
          <p:cNvPr id="6" name="Text Box 5"/>
          <p:cNvSpPr txBox="1"/>
          <p:nvPr/>
        </p:nvSpPr>
        <p:spPr>
          <a:xfrm>
            <a:off x="8411210" y="102870"/>
            <a:ext cx="266509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兴盛与衰亡</a:t>
            </a:r>
          </a:p>
        </p:txBody>
      </p:sp>
      <p:sp>
        <p:nvSpPr>
          <p:cNvPr id="7" name="Text Box 5"/>
          <p:cNvSpPr txBox="1"/>
          <p:nvPr/>
        </p:nvSpPr>
        <p:spPr>
          <a:xfrm>
            <a:off x="758825" y="1196975"/>
            <a:ext cx="31896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连绵不尽的样子</a:t>
            </a:r>
          </a:p>
        </p:txBody>
      </p:sp>
      <p:sp>
        <p:nvSpPr>
          <p:cNvPr id="9" name="Text Box 5"/>
          <p:cNvSpPr txBox="1"/>
          <p:nvPr/>
        </p:nvSpPr>
        <p:spPr>
          <a:xfrm>
            <a:off x="9530080" y="2200275"/>
            <a:ext cx="13430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占据</a:t>
            </a:r>
          </a:p>
        </p:txBody>
      </p:sp>
      <p:sp>
        <p:nvSpPr>
          <p:cNvPr id="11" name="Text Box 5"/>
          <p:cNvSpPr txBox="1"/>
          <p:nvPr/>
        </p:nvSpPr>
        <p:spPr>
          <a:xfrm>
            <a:off x="1246505" y="2200275"/>
            <a:ext cx="7542530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千古兴亡无尽无休，一如江水滚滚东流</a:t>
            </a:r>
          </a:p>
        </p:txBody>
      </p:sp>
      <p:sp>
        <p:nvSpPr>
          <p:cNvPr id="8" name="Text Box 5"/>
          <p:cNvSpPr txBox="1"/>
          <p:nvPr/>
        </p:nvSpPr>
        <p:spPr>
          <a:xfrm>
            <a:off x="2679700" y="102870"/>
            <a:ext cx="2204085" cy="5835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fontAlgn="base"/>
            <a:r>
              <a:rPr lang="zh-CN" altLang="en-US" sz="3200" b="1" dirty="0">
                <a:solidFill>
                  <a:srgbClr val="FF0000"/>
                </a:solidFill>
                <a:uFillTx/>
                <a:latin typeface="Arial" panose="020B0604020202020204" pitchFamily="34" charset="0"/>
                <a:ea typeface="黑体" panose="02010609060101010101" pitchFamily="2" charset="-122"/>
                <a:cs typeface="+mn-ea"/>
              </a:rPr>
              <a:t>中原地区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2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306" grpId="0"/>
      <p:bldP spid="30723" grpId="0"/>
      <p:bldP spid="6" grpId="0"/>
      <p:bldP spid="7" grpId="0"/>
      <p:bldP spid="9" grpId="0"/>
      <p:bldP spid="11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2139950" y="1084580"/>
            <a:ext cx="8299450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《南乡子·登京口北固亭有怀》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上、下阕</a:t>
            </a: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主要写了什么</a:t>
            </a: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219325" y="2676525"/>
            <a:ext cx="84670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上阕：写景。以问句起，以答句结，使人触景生情，不胜感慨。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下阕：怀古。借对孙权的赞美，暗</a:t>
            </a:r>
          </a:p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含对当朝的忧虑、讽刺。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571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整体把握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2257425" y="1265873"/>
            <a:ext cx="9155430" cy="65532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marL="571500" indent="-57150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lang="zh-CN"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找出这首词的主旨句。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787650" y="2722880"/>
            <a:ext cx="7832090" cy="64516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生子当如孙仲谋。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-14605" y="571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uFillTx/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整体把握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8"/>
          <p:cNvSpPr txBox="1"/>
          <p:nvPr/>
        </p:nvSpPr>
        <p:spPr>
          <a:xfrm>
            <a:off x="2345690" y="1003935"/>
            <a:ext cx="8029575" cy="1219835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indent="0" fontAlgn="auto" latinLnBrk="1">
              <a:lnSpc>
                <a:spcPts val="4400"/>
              </a:lnSpc>
              <a:buClr>
                <a:srgbClr val="0000FF"/>
              </a:buClr>
              <a:buFont typeface="Wingdings" panose="05000000000000000000" charset="0"/>
              <a:buChar char="u"/>
            </a:pPr>
            <a:r>
              <a:rPr sz="36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“何处望神州”中的“神州”指什么地方？</a:t>
            </a:r>
          </a:p>
        </p:txBody>
      </p:sp>
      <p:sp>
        <p:nvSpPr>
          <p:cNvPr id="2" name="TextBox 8"/>
          <p:cNvSpPr txBox="1"/>
          <p:nvPr/>
        </p:nvSpPr>
        <p:spPr>
          <a:xfrm>
            <a:off x="2345690" y="3089593"/>
            <a:ext cx="8091170" cy="1198880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/>
          <a:p>
            <a:pPr fontAlgn="auto" latinLnBrk="1">
              <a:lnSpc>
                <a:spcPct val="100000"/>
              </a:lnSpc>
              <a:buFont typeface="Arial" panose="020B0604020202020204" pitchFamily="34" charset="0"/>
              <a:buNone/>
            </a:pP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指</a:t>
            </a:r>
            <a:r>
              <a:rPr 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“中原地区”或“中原”或 “中原大地”或“中国”。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-14605" y="15875"/>
            <a:ext cx="254508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4000" b="1" dirty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anose="02010600030101010101" pitchFamily="2" charset="-122"/>
              </a:rPr>
              <a:t>合作探究</a:t>
            </a:r>
          </a:p>
        </p:txBody>
      </p:sp>
    </p:spTree>
    <p:custDataLst>
      <p:tags r:id="rId1"/>
    </p:custDataLst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15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HUMBS_INDEX" val="1、4、5、9、12、18、23、25、26、27、29"/>
  <p:tag name="KSO_WM_TEMPLATE_CATEGORY" val="custom"/>
  <p:tag name="KSO_WM_TEMPLATE_INDEX" val="215"/>
  <p:tag name="KSO_WM_TAG_VERSION" val="1.0"/>
  <p:tag name="KSO_WM_SLIDE_ID" val="custom596_1"/>
  <p:tag name="KSO_WM_SLIDE_INDEX" val="1"/>
  <p:tag name="KSO_WM_SLIDE_ITEM_CNT" val="2"/>
  <p:tag name="KSO_WM_SLIDE_LAYOUT" val="a_b"/>
  <p:tag name="KSO_WM_SLIDE_LAYOUT_CNT" val="1_1"/>
  <p:tag name="KSO_WM_SLIDE_TYPE" val="title"/>
  <p:tag name="KSO_WM_BEAUTIFY_FLAG" val="#wm#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1586</Words>
  <Application>Microsoft Office PowerPoint</Application>
  <PresentationFormat>自定义</PresentationFormat>
  <Paragraphs>184</Paragraphs>
  <Slides>30</Slides>
  <Notes>26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56</cp:revision>
  <dcterms:created xsi:type="dcterms:W3CDTF">2019-06-19T02:08:00Z</dcterms:created>
  <dcterms:modified xsi:type="dcterms:W3CDTF">2020-02-24T06:17:45Z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2052-11.1.0.9339</vt:lpwstr>
  </property>
</Properties>
</file>