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366" r:id="rId3"/>
    <p:sldId id="318" r:id="rId4"/>
    <p:sldId id="368" r:id="rId5"/>
    <p:sldId id="469" r:id="rId6"/>
    <p:sldId id="372" r:id="rId7"/>
    <p:sldId id="369" r:id="rId8"/>
    <p:sldId id="470" r:id="rId9"/>
    <p:sldId id="403" r:id="rId10"/>
    <p:sldId id="311" r:id="rId11"/>
    <p:sldId id="312" r:id="rId12"/>
    <p:sldId id="376" r:id="rId13"/>
    <p:sldId id="378" r:id="rId14"/>
    <p:sldId id="421" r:id="rId15"/>
    <p:sldId id="467" r:id="rId16"/>
    <p:sldId id="435" r:id="rId17"/>
    <p:sldId id="418" r:id="rId18"/>
    <p:sldId id="420" r:id="rId19"/>
    <p:sldId id="468" r:id="rId20"/>
    <p:sldId id="432" r:id="rId21"/>
    <p:sldId id="495" r:id="rId22"/>
    <p:sldId id="308" r:id="rId23"/>
    <p:sldId id="306" r:id="rId24"/>
    <p:sldId id="314" r:id="rId25"/>
    <p:sldId id="433" r:id="rId26"/>
    <p:sldId id="422" r:id="rId27"/>
    <p:sldId id="423" r:id="rId28"/>
    <p:sldId id="434" r:id="rId29"/>
    <p:sldId id="436" r:id="rId30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59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3025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0825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3025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0825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457200" y="1411288"/>
            <a:ext cx="82296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10" name="日期占位符 2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/>
        </p:nvSpPr>
        <p:spPr>
          <a:xfrm>
            <a:off x="2786063" y="1054100"/>
            <a:ext cx="5903913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10" name="日期占位符 4"/>
          <p:cNvSpPr>
            <a:spLocks noGrp="1"/>
          </p:cNvSpPr>
          <p:nvPr>
            <p:ph type="dt" sz="half" idx="1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页脚占位符 5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/>
          <a:p>
            <a:pPr algn="ctr" fontAlgn="base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  <a:endParaRPr 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8" name="文本占位符 2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>
            <a:lvl1pPr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8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8" name="文本占位符 2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wrap="square" lIns="45720" tIns="45720" rIns="45720" bIns="45720" numCol="1" anchor="ctr" anchorCtr="0" compatLnSpc="1"/>
          <a:lstStyle>
            <a:lvl1pPr algn="ctr">
              <a:defRPr sz="1100">
                <a:solidFill>
                  <a:srgbClr val="636363"/>
                </a:solidFill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anose="05020102010507070707" pitchFamily="18" charset="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标题 9"/>
          <p:cNvSpPr>
            <a:spLocks noGrp="1" noChangeArrowheads="1"/>
          </p:cNvSpPr>
          <p:nvPr>
            <p:ph type="title"/>
          </p:nvPr>
        </p:nvSpPr>
        <p:spPr bwMode="auto">
          <a:xfrm>
            <a:off x="142844" y="214286"/>
            <a:ext cx="8229600" cy="1143000"/>
          </a:xfr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zh-CN" altLang="en-US" sz="4400" b="1" i="0" u="none" strike="noStrike" kern="1200" cap="none" spc="0" normalizeH="0" baseline="0" noProof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42" name="内容占位符 2"/>
          <p:cNvSpPr>
            <a:spLocks noGrp="1"/>
          </p:cNvSpPr>
          <p:nvPr>
            <p:ph idx="1"/>
          </p:nvPr>
        </p:nvSpPr>
        <p:spPr>
          <a:xfrm>
            <a:off x="-25400" y="2182495"/>
            <a:ext cx="8712200" cy="4104005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buNone/>
            </a:pPr>
            <a:br>
              <a:rPr lang="zh-CN" altLang="en-US"/>
            </a:b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75" y="2586355"/>
            <a:ext cx="8048625" cy="15684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9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楷体_GB2312" pitchFamily="49" charset="-122"/>
                <a:cs typeface="+mn-cs"/>
              </a:rPr>
              <a:t>——</a:t>
            </a:r>
            <a:r>
              <a:rPr kumimoji="0" lang="zh-CN" altLang="en-US" sz="9600" b="1" i="0" u="none" strike="noStrike" kern="1200" cap="none" spc="0" normalizeH="0" baseline="0" noProof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艺术手法</a:t>
            </a:r>
            <a:endParaRPr kumimoji="0" lang="zh-CN" altLang="en-US" sz="9600" b="1" i="0" u="none" strike="noStrike" kern="1200" cap="none" spc="0" normalizeH="0" baseline="0" noProof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571536" y="642918"/>
            <a:ext cx="8044330" cy="83099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50" normalizeH="0" baseline="0" noProof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华文琥珀" panose="02010800040101010101" pitchFamily="2" charset="-122"/>
                <a:ea typeface="华文琥珀" panose="02010800040101010101" pitchFamily="2" charset="-122"/>
                <a:cs typeface="+mn-cs"/>
              </a:rPr>
              <a:t>中考诗歌鉴赏专题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文本框 100353"/>
          <p:cNvSpPr txBox="1"/>
          <p:nvPr/>
        </p:nvSpPr>
        <p:spPr>
          <a:xfrm>
            <a:off x="428625" y="1571625"/>
            <a:ext cx="8535988" cy="1876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清江引　秋怀　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张可久</a:t>
            </a:r>
          </a:p>
          <a:p>
            <a:pPr algn="ctr"/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　　西风信来家万里，问我归期未？雁啼红叶天，人醉黄花地，芭蕉雨声秋梦里。</a:t>
            </a:r>
          </a:p>
        </p:txBody>
      </p:sp>
      <p:sp useBgFill="1">
        <p:nvSpPr>
          <p:cNvPr id="100355" name="文本框 100354"/>
          <p:cNvSpPr txBox="1"/>
          <p:nvPr/>
        </p:nvSpPr>
        <p:spPr>
          <a:xfrm>
            <a:off x="395288" y="4221163"/>
            <a:ext cx="8569325" cy="2244725"/>
          </a:xfrm>
          <a:prstGeom prst="rect">
            <a:avLst/>
          </a:prstGeom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latin typeface="华文行楷" panose="02010800040101010101" pitchFamily="2" charset="-122"/>
                <a:ea typeface="华文行楷" panose="02010800040101010101" pitchFamily="2" charset="-122"/>
              </a:rPr>
              <a:t>　　</a:t>
            </a:r>
            <a:r>
              <a:rPr lang="en-US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首词</a:t>
            </a:r>
            <a:r>
              <a:rPr lang="en-US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前两句问归期，作者没有直接回答，而是融情于景，将主观感受融入客观景物中：以 “红叶”“黄花”“芭蕉”“秋雨”这些富有季节特征的一组景物构成意境，渲染出一幅萧瑟的秋景图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衬托自己浓浓的相思。</a:t>
            </a:r>
          </a:p>
        </p:txBody>
      </p:sp>
      <p:sp>
        <p:nvSpPr>
          <p:cNvPr id="20483" name="文本框 100356"/>
          <p:cNvSpPr txBox="1"/>
          <p:nvPr/>
        </p:nvSpPr>
        <p:spPr>
          <a:xfrm>
            <a:off x="684213" y="333375"/>
            <a:ext cx="309562" cy="1600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6325" y="692150"/>
            <a:ext cx="3897313" cy="706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借景抒情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rgbClr val="C00000"/>
                </a:solidFill>
              </a:rPr>
              <a:t>三、描写手法</a:t>
            </a:r>
          </a:p>
        </p:txBody>
      </p:sp>
      <p:sp>
        <p:nvSpPr>
          <p:cNvPr id="20483" name="内容占位符 2"/>
          <p:cNvSpPr>
            <a:spLocks noGrp="1"/>
          </p:cNvSpPr>
          <p:nvPr>
            <p:ph idx="1"/>
          </p:nvPr>
        </p:nvSpPr>
        <p:spPr>
          <a:xfrm>
            <a:off x="357505" y="1646555"/>
            <a:ext cx="8694420" cy="4639945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buNone/>
            </a:pPr>
            <a:r>
              <a:rPr lang="zh-CN" altLang="en-US" sz="4000" b="1">
                <a:solidFill>
                  <a:srgbClr val="C00000"/>
                </a:solidFill>
              </a:rPr>
              <a:t>描写手法：</a:t>
            </a:r>
            <a:endParaRPr lang="en-US" altLang="zh-CN" sz="4000" b="1">
              <a:solidFill>
                <a:srgbClr val="C00000"/>
              </a:solidFill>
            </a:endParaRPr>
          </a:p>
          <a:p>
            <a:pPr eaLnBrk="1" hangingPunct="1"/>
            <a:endParaRPr lang="en-US" altLang="zh-CN" b="1">
              <a:solidFill>
                <a:srgbClr val="020107"/>
              </a:solidFill>
            </a:endParaRPr>
          </a:p>
          <a:p>
            <a:pPr marL="0" indent="0" eaLnBrk="1" hangingPunct="1">
              <a:buNone/>
            </a:pPr>
            <a:r>
              <a:rPr lang="zh-CN" altLang="en-US" b="1">
                <a:solidFill>
                  <a:srgbClr val="020107"/>
                </a:solidFill>
              </a:rPr>
              <a:t>渲染、衬托、白描、对比、虚实结合、动静</a:t>
            </a:r>
            <a:endParaRPr lang="en-US" altLang="zh-CN" b="1">
              <a:solidFill>
                <a:srgbClr val="020107"/>
              </a:solidFill>
            </a:endParaRPr>
          </a:p>
          <a:p>
            <a:pPr marL="0" indent="0" eaLnBrk="1" hangingPunct="1">
              <a:buNone/>
            </a:pPr>
            <a:r>
              <a:rPr lang="zh-CN" altLang="en-US" b="1">
                <a:solidFill>
                  <a:srgbClr val="020107"/>
                </a:solidFill>
              </a:rPr>
              <a:t>结合，声色结合，多角度描写（视、听、嗅）、欲扬先抑、以乐写哀、正侧结合等。</a:t>
            </a:r>
          </a:p>
          <a:p>
            <a:pPr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>
          <a:xfrm>
            <a:off x="366713" y="469900"/>
            <a:ext cx="8320087" cy="947738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4000">
                <a:ea typeface="宋体" panose="02010600030101010101" pitchFamily="2" charset="-122"/>
              </a:rPr>
              <a:t>请</a:t>
            </a:r>
            <a:r>
              <a:rPr lang="zh-CN" altLang="en-US" sz="4000">
                <a:sym typeface="宋体" panose="02010600030101010101" pitchFamily="2" charset="-122"/>
              </a:rPr>
              <a:t>判断下列诗句使用的</a:t>
            </a:r>
            <a:r>
              <a:rPr lang="en-US" altLang="en-US" sz="4000">
                <a:solidFill>
                  <a:srgbClr val="C00000"/>
                </a:solidFill>
              </a:rPr>
              <a:t>描写手法</a:t>
            </a:r>
            <a:endParaRPr lang="zh-CN" altLang="en-US" sz="4000">
              <a:solidFill>
                <a:schemeClr val="tx1"/>
              </a:solidFill>
            </a:endParaRPr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0" y="1357313"/>
            <a:ext cx="7358063" cy="1071562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en-US" altLang="zh-CN" b="1">
                <a:latin typeface="黑体" panose="02010609060101010101" pitchFamily="49" charset="-122"/>
              </a:rPr>
              <a:t>1</a:t>
            </a:r>
            <a:r>
              <a:rPr lang="zh-CN" altLang="en-US" b="1">
                <a:latin typeface="黑体" panose="02010609060101010101" pitchFamily="49" charset="-122"/>
              </a:rPr>
              <a:t>、</a:t>
            </a:r>
            <a:r>
              <a:rPr lang="zh-CN" altLang="en-US" b="1"/>
              <a:t>独怜幽草涧边生，上有黄鹂深树鸣。</a:t>
            </a:r>
            <a:endParaRPr lang="zh-CN" altLang="en-US" b="1">
              <a:latin typeface="黑体" panose="02010609060101010101" pitchFamily="49" charset="-122"/>
            </a:endParaRPr>
          </a:p>
          <a:p>
            <a:pPr eaLnBrk="1" hangingPunct="1"/>
            <a:endParaRPr lang="zh-CN" altLang="en-US"/>
          </a:p>
        </p:txBody>
      </p:sp>
      <p:sp>
        <p:nvSpPr>
          <p:cNvPr id="21508" name="矩形 3"/>
          <p:cNvSpPr/>
          <p:nvPr/>
        </p:nvSpPr>
        <p:spPr>
          <a:xfrm flipH="1">
            <a:off x="7143750" y="1357313"/>
            <a:ext cx="200025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动静结合</a:t>
            </a:r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矩形 5"/>
          <p:cNvSpPr/>
          <p:nvPr/>
        </p:nvSpPr>
        <p:spPr>
          <a:xfrm>
            <a:off x="714375" y="1928813"/>
            <a:ext cx="6143625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矩形 6"/>
          <p:cNvSpPr/>
          <p:nvPr/>
        </p:nvSpPr>
        <p:spPr>
          <a:xfrm flipH="1">
            <a:off x="7215188" y="1928813"/>
            <a:ext cx="1928812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zh-CN" altLang="en-US" sz="24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214563"/>
            <a:ext cx="640715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、夜阑卧听风吹雨，铁马兵河入梦来。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7215188" y="2214563"/>
            <a:ext cx="17145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虚实结合</a:t>
            </a:r>
            <a:endParaRPr lang="zh-CN" altLang="en-US" sz="28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7500"/>
            <a:ext cx="605948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、鸡声茅店月，人迹板桥霜。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7427913" y="2798763"/>
            <a:ext cx="1362075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白描</a:t>
            </a:r>
            <a:endParaRPr lang="zh-CN" altLang="en-US" sz="28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3571875"/>
            <a:ext cx="652303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、朱门酒肉臭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路有冻死骨</a:t>
            </a:r>
          </a:p>
        </p:txBody>
      </p:sp>
      <p:sp>
        <p:nvSpPr>
          <p:cNvPr id="13" name="矩形 12"/>
          <p:cNvSpPr/>
          <p:nvPr/>
        </p:nvSpPr>
        <p:spPr>
          <a:xfrm>
            <a:off x="7500938" y="3500438"/>
            <a:ext cx="1357312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对比</a:t>
            </a:r>
            <a:endParaRPr lang="zh-CN" altLang="en-US" sz="28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6" name="矩形 15"/>
          <p:cNvSpPr/>
          <p:nvPr/>
        </p:nvSpPr>
        <p:spPr>
          <a:xfrm>
            <a:off x="0" y="4357688"/>
            <a:ext cx="68580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、桃花潭水深千尺，不及汪伦送我情。</a:t>
            </a:r>
          </a:p>
        </p:txBody>
      </p:sp>
      <p:sp>
        <p:nvSpPr>
          <p:cNvPr id="33807" name="矩形 16"/>
          <p:cNvSpPr/>
          <p:nvPr/>
        </p:nvSpPr>
        <p:spPr>
          <a:xfrm flipH="1">
            <a:off x="7358063" y="4286250"/>
            <a:ext cx="1500187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衬托</a:t>
            </a:r>
          </a:p>
        </p:txBody>
      </p:sp>
      <p:sp>
        <p:nvSpPr>
          <p:cNvPr id="22542" name="矩形 18"/>
          <p:cNvSpPr/>
          <p:nvPr/>
        </p:nvSpPr>
        <p:spPr>
          <a:xfrm flipH="1">
            <a:off x="7072313" y="4929188"/>
            <a:ext cx="2071687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zh-CN" altLang="en-US" sz="24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3" name="文本框 1"/>
          <p:cNvSpPr txBox="1"/>
          <p:nvPr/>
        </p:nvSpPr>
        <p:spPr>
          <a:xfrm>
            <a:off x="785813" y="5357813"/>
            <a:ext cx="5621337" cy="4619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44" name="文本框 2"/>
          <p:cNvSpPr txBox="1"/>
          <p:nvPr/>
        </p:nvSpPr>
        <p:spPr>
          <a:xfrm flipH="1">
            <a:off x="7000875" y="5429250"/>
            <a:ext cx="1685925" cy="461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zh-CN" altLang="en-US" sz="24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  <p:bldP spid="21508" grpId="0"/>
      <p:bldP spid="8" grpId="0"/>
      <p:bldP spid="9" grpId="0"/>
      <p:bldP spid="10" grpId="0"/>
      <p:bldP spid="11" grpId="0"/>
      <p:bldP spid="12" grpId="0"/>
      <p:bldP spid="13" grpId="0"/>
      <p:bldP spid="33806" grpId="0"/>
      <p:bldP spid="338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矩形 2"/>
          <p:cNvSpPr/>
          <p:nvPr/>
        </p:nvSpPr>
        <p:spPr>
          <a:xfrm>
            <a:off x="3000375" y="285750"/>
            <a:ext cx="3143250" cy="101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点拨三</a:t>
            </a:r>
            <a:endParaRPr lang="zh-CN" altLang="en-US" sz="60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矩形 3"/>
          <p:cNvSpPr/>
          <p:nvPr/>
        </p:nvSpPr>
        <p:spPr>
          <a:xfrm>
            <a:off x="428625" y="1143000"/>
            <a:ext cx="8072438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1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衬托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】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又分为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正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衬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反衬，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正衬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是用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相同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的东西来衬托，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反衬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是用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相反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的东西衬托。反衬是古诗运用较多的表现手法，主要表现有：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乐景衬哀情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、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以动衬静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、以有声衬无声、以明衬暗等。</a:t>
            </a:r>
          </a:p>
        </p:txBody>
      </p:sp>
      <p:sp>
        <p:nvSpPr>
          <p:cNvPr id="5" name="矩形 4"/>
          <p:cNvSpPr/>
          <p:nvPr/>
        </p:nvSpPr>
        <p:spPr>
          <a:xfrm>
            <a:off x="428625" y="2714625"/>
            <a:ext cx="8018463" cy="16303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对比与衬托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对比双方没有主次，而其主旨需要两方共同构建突出。衬托双方有主次，其主题表现主要依靠被衬托事物来表现。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500" y="4143375"/>
            <a:ext cx="7858125" cy="830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朱门酒肉臭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路有冻死骨（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对比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）揭露当时社会贫富悬殊、民不聊生。</a:t>
            </a:r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38" y="5214938"/>
            <a:ext cx="7643812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桃花潭水深千尺，不及汪伦送我情。（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衬托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）用深千尺的潭水衬托出汪伦对诗人真挚深厚的感情。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6275" y="706438"/>
            <a:ext cx="55832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3</a:t>
            </a: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、</a:t>
            </a:r>
            <a:r>
              <a:rPr kumimoji="0" lang="en-US" altLang="zh-CN" sz="3200" b="1" kern="1200" cap="none" spc="0" normalizeH="0" baseline="0" noProof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kumimoji="0" lang="zh-CN" altLang="en-US" sz="3200" b="1" kern="1200" cap="none" spc="0" normalizeH="0" baseline="0" noProof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动静结合与以动衬静</a:t>
            </a:r>
            <a:r>
              <a:rPr kumimoji="0" lang="en-US" altLang="zh-CN" sz="3200" b="1" kern="1200" cap="none" spc="0" normalizeH="0" baseline="0" noProof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】</a:t>
            </a:r>
          </a:p>
        </p:txBody>
      </p:sp>
      <p:sp>
        <p:nvSpPr>
          <p:cNvPr id="24578" name="文本框 2"/>
          <p:cNvSpPr txBox="1"/>
          <p:nvPr/>
        </p:nvSpPr>
        <p:spPr>
          <a:xfrm>
            <a:off x="396875" y="3938588"/>
            <a:ext cx="8170863" cy="2368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以动衬静（以声写静）</a:t>
            </a:r>
          </a:p>
          <a:p>
            <a:r>
              <a:rPr lang="zh-CN" altLang="en-US" sz="2400" b="1">
                <a:solidFill>
                  <a:srgbClr val="02010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即通过描写、渲染动态，反衬静态，突出静态，是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反衬</a:t>
            </a:r>
            <a:r>
              <a:rPr lang="zh-CN" altLang="en-US" sz="2400" b="1">
                <a:solidFill>
                  <a:srgbClr val="020107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手法的一种。如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鸟宿池边树，僧敲月下门。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”韩愈选择“敲”，是为了突出“静”，用“敲”声来渲染诗所描绘的“幽静”的意境，突出月夜的宁静。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有主次之分。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静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红花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绿叶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文本框 3"/>
          <p:cNvSpPr txBox="1"/>
          <p:nvPr/>
        </p:nvSpPr>
        <p:spPr>
          <a:xfrm>
            <a:off x="428625" y="1428750"/>
            <a:ext cx="8139113" cy="2586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动静结合</a:t>
            </a: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就是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同时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描写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静态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的事物和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动态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的事物,让静景动景相辅相成，相得益彰，相映成趣。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动和静没有主次之分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如：“一雨池塘水面平，淡磨明镜照檐楹。东风忽起垂杨舞，更作荷心万点声” 诗前两句写静态，后两句写动态。动静结合，组成了一幅雨后池塘春景图。</a:t>
            </a:r>
          </a:p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578" grpId="0"/>
      <p:bldP spid="2457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矩形 1"/>
          <p:cNvSpPr/>
          <p:nvPr/>
        </p:nvSpPr>
        <p:spPr>
          <a:xfrm>
            <a:off x="928688" y="1000125"/>
            <a:ext cx="7358063" cy="3968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4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、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虚实结合</a:t>
            </a: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】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关键是要能读出诗词中的虚象、虚境。这个“虚”主要指梦幻，设想，回忆，神话，暗写之象、之境。可以从诗词中的词语中读出，如：    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“忆”“像”“似”“应”“料”</a:t>
            </a: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等词。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>
                <a:solidFill>
                  <a:srgbClr val="C00000"/>
                </a:solidFill>
              </a:rPr>
              <a:t>学 以 致 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0205" y="1304290"/>
            <a:ext cx="7867650" cy="251333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buNone/>
            </a:pPr>
            <a:r>
              <a:rPr lang="en-US" altLang="zh-CN" sz="1800"/>
              <a:t>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阅读下面这首诗，然后回答问题。</a:t>
            </a:r>
          </a:p>
          <a:p>
            <a:pPr marL="0" indent="0" eaLnBrk="1" hangingPunct="1">
              <a:buNone/>
            </a:pPr>
            <a:r>
              <a:rPr lang="en-US" altLang="zh-CN" sz="2400" b="1"/>
              <a:t>                       </a:t>
            </a:r>
            <a:r>
              <a:rPr lang="zh-CN" altLang="en-US" sz="2400" b="1"/>
              <a:t>春日怀秦髯     李　彭</a:t>
            </a:r>
          </a:p>
          <a:p>
            <a:pPr marL="0" indent="0" eaLnBrk="1" hangingPunct="1">
              <a:buNone/>
            </a:pPr>
            <a:r>
              <a:rPr lang="zh-CN" altLang="en-US" sz="2400" b="1"/>
              <a:t>            山雨萧萧作快晴，郊园物物近清明。</a:t>
            </a:r>
          </a:p>
          <a:p>
            <a:pPr marL="0" indent="0" eaLnBrk="1" hangingPunct="1">
              <a:buNone/>
            </a:pPr>
            <a:r>
              <a:rPr lang="zh-CN" altLang="en-US" sz="2400" b="1"/>
              <a:t>            花如解语迎人笑，草不知名随意生。</a:t>
            </a:r>
          </a:p>
          <a:p>
            <a:pPr marL="0" indent="0" eaLnBrk="1" hangingPunct="1">
              <a:buNone/>
            </a:pPr>
            <a:r>
              <a:rPr lang="zh-CN" altLang="en-US" sz="2400" b="1"/>
              <a:t>            晚节渐于春事懒，病躯却怕酒壶倾。</a:t>
            </a:r>
          </a:p>
          <a:p>
            <a:pPr marL="0" indent="0" eaLnBrk="1" hangingPunct="1">
              <a:buNone/>
            </a:pPr>
            <a:r>
              <a:rPr lang="zh-CN" altLang="en-US" sz="2400" b="1"/>
              <a:t>            睡余苦忆旧交友，应在日边听晓莺。</a:t>
            </a:r>
          </a:p>
          <a:p>
            <a:pPr eaLnBrk="1" hangingPunct="1">
              <a:buNone/>
            </a:pPr>
            <a:r>
              <a:rPr lang="zh-CN" altLang="en-US" sz="2400" b="1">
                <a:solidFill>
                  <a:srgbClr val="C00000"/>
                </a:solidFill>
              </a:rPr>
              <a:t>本诗在写法上最大的特点是什么？请指出并分析其作用。</a:t>
            </a:r>
            <a:endParaRPr lang="en-US" altLang="zh-CN" sz="2400" b="1">
              <a:solidFill>
                <a:srgbClr val="C00000"/>
              </a:solidFill>
            </a:endParaRPr>
          </a:p>
          <a:p>
            <a:pPr eaLnBrk="1" hangingPunct="1">
              <a:buNone/>
            </a:pPr>
            <a:endParaRPr lang="en-US" altLang="zh-CN" sz="2400" b="1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zh-CN" altLang="en-US" sz="2400" b="1">
                <a:solidFill>
                  <a:srgbClr val="FF0000"/>
                </a:solidFill>
              </a:rPr>
              <a:t>反衬</a:t>
            </a:r>
            <a:r>
              <a:rPr lang="zh-CN" altLang="en-US" sz="2400" b="1"/>
              <a:t>。作者以春色的美好反衬自己年事已高，病魔缠身、思念友人的苦闷心情，又以心情的苦闷反衬对友谊的珍惜，突出了友谊的弥足珍贵。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450850" y="1319213"/>
            <a:ext cx="8315325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zh-CN" altLang="en-US" sz="1200">
              <a:solidFill>
                <a:srgbClr val="0A55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虚实结合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：本诗材料分为两部分，前两联是写景，后两联是怀人，应立足于这样的关系组合中判断，而不能割裂诗歌内容上的有机联系，答成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虚实结合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，因为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只有最后一联才用了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虚实结合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。不符合题意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最大的特点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一词的要求。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6838" y="3400425"/>
            <a:ext cx="8340725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304800"/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借景抒情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：虽然抓住了原诗两大基本内容或关系，但因对“景”“情”逻辑关系上理解不够精准而误判。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当“景”与“情”构成相反关系时一般要答的是“乐景衬哀情”或“反衬”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，而不是“借景抒情”。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3100" y="612775"/>
            <a:ext cx="5756275" cy="706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本题可能出现的误判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0850" y="5202238"/>
            <a:ext cx="808990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拟人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：本诗第二联确实用了拟人手法，但只是局部运用，没有联系整体去思考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3" name="矩形 2"/>
          <p:cNvSpPr/>
          <p:nvPr/>
        </p:nvSpPr>
        <p:spPr>
          <a:xfrm>
            <a:off x="2214563" y="428625"/>
            <a:ext cx="2798762" cy="9239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点拨四</a:t>
            </a:r>
            <a:endParaRPr lang="zh-CN" altLang="en-US" sz="54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0125" y="1785938"/>
            <a:ext cx="4429125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借景抒情与反衬</a:t>
            </a: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】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5" name="矩形 4"/>
          <p:cNvSpPr/>
          <p:nvPr/>
        </p:nvSpPr>
        <p:spPr>
          <a:xfrm>
            <a:off x="928688" y="2214563"/>
            <a:ext cx="4084637" cy="3698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矩形 5"/>
          <p:cNvSpPr/>
          <p:nvPr/>
        </p:nvSpPr>
        <p:spPr>
          <a:xfrm>
            <a:off x="885190" y="2584450"/>
            <a:ext cx="768731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当景与情一致时，比如以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美景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抒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乐情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，或以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悲景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抒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哀情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时，是借景抒情。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反之，以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乐景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</a:t>
            </a:r>
            <a:r>
              <a:rPr lang="zh-CN" altLang="en-US" sz="4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哀情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就是反衬（以乐写哀）。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61938" y="3702050"/>
            <a:ext cx="8759825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30480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063875" y="446088"/>
            <a:ext cx="3146425" cy="10144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0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     结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1475" y="1460500"/>
            <a:ext cx="8367713" cy="48310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要准确判断诗歌的表现手法，除了对表现手法的种类、特点有所认识外，还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要加强对表现手法的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动态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认识。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要在具体诗歌中看它是如何使用的，尤其要对常见常用的表现手法的各自特点、相互联系和区别加以动态认识，以便准确判断。</a:t>
            </a:r>
          </a:p>
          <a:p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9" name="文本框 24578"/>
          <p:cNvSpPr txBox="1"/>
          <p:nvPr/>
        </p:nvSpPr>
        <p:spPr>
          <a:xfrm>
            <a:off x="214313" y="1643063"/>
            <a:ext cx="8929687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古典诗歌十分讲究艺术手法。它是诗人用来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抒发感情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表达主题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的一种手段。</a:t>
            </a:r>
          </a:p>
        </p:txBody>
      </p:sp>
      <p:sp>
        <p:nvSpPr>
          <p:cNvPr id="24580" name="文本框 24579"/>
          <p:cNvSpPr txBox="1"/>
          <p:nvPr/>
        </p:nvSpPr>
        <p:spPr>
          <a:xfrm>
            <a:off x="571500" y="5143500"/>
            <a:ext cx="8115300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三、描写手法</a:t>
            </a:r>
          </a:p>
        </p:txBody>
      </p:sp>
      <p:sp>
        <p:nvSpPr>
          <p:cNvPr id="12291" name="文本框 24580"/>
          <p:cNvSpPr txBox="1"/>
          <p:nvPr/>
        </p:nvSpPr>
        <p:spPr>
          <a:xfrm>
            <a:off x="214313" y="461963"/>
            <a:ext cx="8786812" cy="7556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50000"/>
              </a:spcBef>
            </a:pPr>
            <a:r>
              <a:rPr lang="en-US" altLang="zh-CN" sz="4800" b="1">
                <a:solidFill>
                  <a:srgbClr val="C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  </a:t>
            </a:r>
            <a:r>
              <a:rPr lang="zh-CN" altLang="en-US" sz="4800" b="1">
                <a:solidFill>
                  <a:srgbClr val="C0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古代诗歌常见的艺术手法</a:t>
            </a:r>
          </a:p>
        </p:txBody>
      </p:sp>
      <p:sp>
        <p:nvSpPr>
          <p:cNvPr id="5" name="矩形 4"/>
          <p:cNvSpPr/>
          <p:nvPr/>
        </p:nvSpPr>
        <p:spPr>
          <a:xfrm>
            <a:off x="142875" y="2681288"/>
            <a:ext cx="5335588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  <a:ea typeface="隶书" panose="02010509060101010101" pitchFamily="49" charset="-122"/>
              </a:rPr>
              <a:t>常见的艺术手法有：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1500" y="3286125"/>
            <a:ext cx="6348413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 修辞手法</a:t>
            </a:r>
          </a:p>
        </p:txBody>
      </p:sp>
      <p:sp>
        <p:nvSpPr>
          <p:cNvPr id="7" name="矩形 6"/>
          <p:cNvSpPr/>
          <p:nvPr/>
        </p:nvSpPr>
        <p:spPr>
          <a:xfrm>
            <a:off x="571500" y="4143375"/>
            <a:ext cx="5000625" cy="708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二、抒情手法</a:t>
            </a:r>
            <a:endParaRPr lang="en-US" altLang="zh-CN" sz="4000" b="1">
              <a:solidFill>
                <a:srgbClr val="C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0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3" name="内容占位符 10242"/>
          <p:cNvSpPr>
            <a:spLocks noGrp="1"/>
          </p:cNvSpPr>
          <p:nvPr>
            <p:ph idx="1"/>
          </p:nvPr>
        </p:nvSpPr>
        <p:spPr>
          <a:xfrm>
            <a:off x="54610" y="3842385"/>
            <a:ext cx="8923020" cy="259969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None/>
            </a:pPr>
            <a:r>
              <a:rPr lang="zh-CN" altLang="en-US" b="1">
                <a:latin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b="1">
                <a:latin typeface="黑体" panose="02010609060101010101" pitchFamily="49" charset="-122"/>
                <a:sym typeface="宋体" panose="02010600030101010101" pitchFamily="2" charset="-122"/>
              </a:rPr>
              <a:t>     </a:t>
            </a:r>
            <a:r>
              <a:rPr lang="zh-CN" altLang="en-US" b="1">
                <a:latin typeface="黑体" panose="02010609060101010101" pitchFamily="49" charset="-122"/>
                <a:sym typeface="宋体" panose="02010600030101010101" pitchFamily="2" charset="-122"/>
              </a:rPr>
              <a:t>在古诗鉴赏中，命题者往往将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表达技巧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写作特色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写作技法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艺术特色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表现手法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 、</a:t>
            </a:r>
            <a:r>
              <a:rPr lang="zh-CN" altLang="en-US" b="1" u="sng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手法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b="1">
                <a:latin typeface="黑体" panose="02010609060101010101" pitchFamily="49" charset="-122"/>
                <a:sym typeface="宋体" panose="02010600030101010101" pitchFamily="2" charset="-122"/>
              </a:rPr>
              <a:t>等几种称谓综合使用，实则大同小异。答题要看清楚，不要被迷惑。</a:t>
            </a:r>
            <a:endParaRPr lang="zh-CN" altLang="en-US" b="1">
              <a:latin typeface="黑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b="1"/>
          </a:p>
        </p:txBody>
      </p:sp>
      <p:sp>
        <p:nvSpPr>
          <p:cNvPr id="11266" name="矩形 4"/>
          <p:cNvSpPr/>
          <p:nvPr/>
        </p:nvSpPr>
        <p:spPr>
          <a:xfrm>
            <a:off x="1857375" y="285750"/>
            <a:ext cx="4000500" cy="101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 读 题 型</a:t>
            </a:r>
          </a:p>
        </p:txBody>
      </p:sp>
      <p:sp>
        <p:nvSpPr>
          <p:cNvPr id="6" name="矩形 5"/>
          <p:cNvSpPr/>
          <p:nvPr/>
        </p:nvSpPr>
        <p:spPr>
          <a:xfrm>
            <a:off x="1245235" y="1614170"/>
            <a:ext cx="7327265" cy="221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、这首诗运用了什么样的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修辞手法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</a:p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、请分析这首诗的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表达技巧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</a:p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、诗歌主要是用什么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表现手法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来写事物的？</a:t>
            </a:r>
          </a:p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、从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表达技巧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的角度，对这首诗作简要赏析。</a:t>
            </a:r>
          </a:p>
          <a:p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、诗歌运用“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------”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zh-CN" altLang="en-US" sz="24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艺术手法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，请简要分析。</a:t>
            </a:r>
          </a:p>
          <a:p>
            <a:r>
              <a:rPr lang="zh-CN" altLang="en-US" b="1">
                <a:latin typeface="黑体" panose="02010609060101010101" pitchFamily="49" charset="-122"/>
                <a:ea typeface="宋体" panose="02010600030101010101" pitchFamily="2" charset="-122"/>
                <a:sym typeface="宋体" panose="02010600030101010101" pitchFamily="2" charset="-122"/>
              </a:rPr>
              <a:t>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69" name="文本框 109569"/>
          <p:cNvSpPr txBox="1"/>
          <p:nvPr/>
        </p:nvSpPr>
        <p:spPr>
          <a:xfrm>
            <a:off x="900113" y="1844675"/>
            <a:ext cx="1098550" cy="316865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latin typeface="Arial" panose="020b0604020202020204" pitchFamily="34" charset="0"/>
                <a:ea typeface="黑体" panose="02010609060101010101" pitchFamily="49" charset="-122"/>
              </a:rPr>
              <a:t>答题步骤</a:t>
            </a:r>
          </a:p>
        </p:txBody>
      </p:sp>
      <p:sp useBgFill="1">
        <p:nvSpPr>
          <p:cNvPr id="32770" name="文本框 109570"/>
          <p:cNvSpPr txBox="1"/>
          <p:nvPr/>
        </p:nvSpPr>
        <p:spPr>
          <a:xfrm>
            <a:off x="2339975" y="1989138"/>
            <a:ext cx="6192838" cy="2949575"/>
          </a:xfrm>
          <a:prstGeom prst="rect">
            <a:avLst/>
          </a:prstGeom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3600" b="1">
                <a:latin typeface="华文行楷" panose="02010800040101010101" pitchFamily="2" charset="-122"/>
                <a:ea typeface="华文行楷" panose="02010800040101010101" pitchFamily="2" charset="-122"/>
              </a:rPr>
              <a:t>　</a:t>
            </a:r>
            <a:r>
              <a:rPr lang="en-US" altLang="zh-CN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en-US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指出运用的表现手法</a:t>
            </a:r>
            <a:r>
              <a:rPr lang="en-US" altLang="zh-CN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</a:p>
          <a:p>
            <a:pPr>
              <a:lnSpc>
                <a:spcPct val="120000"/>
              </a:lnSpc>
            </a:pPr>
            <a:r>
              <a:rPr lang="en-US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en-US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这种表现手法在诗歌中的具体运用</a:t>
            </a:r>
            <a:r>
              <a:rPr lang="en-US" altLang="zh-CN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</a:p>
          <a:p>
            <a:pPr>
              <a:lnSpc>
                <a:spcPct val="120000"/>
              </a:lnSpc>
            </a:pPr>
            <a:r>
              <a:rPr lang="en-US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en-US" altLang="en-US" sz="4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运用该手法的作用。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3" name="文本框 1"/>
          <p:cNvSpPr txBox="1"/>
          <p:nvPr/>
        </p:nvSpPr>
        <p:spPr>
          <a:xfrm>
            <a:off x="457200" y="690563"/>
            <a:ext cx="8229600" cy="3970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4800" b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答题模式</a:t>
            </a:r>
            <a:r>
              <a:rPr lang="zh-CN" altLang="en-US" sz="480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本诗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或第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句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运用了</a:t>
            </a:r>
            <a:r>
              <a:rPr lang="en-US" altLang="zh-CN" sz="4000" b="1"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的手法</a:t>
            </a:r>
            <a:r>
              <a:rPr lang="zh-CN" altLang="en-US" sz="4000" b="1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en-US" altLang="zh-CN" sz="4000" b="1"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地写出了</a:t>
            </a:r>
            <a:r>
              <a:rPr lang="en-US" altLang="zh-CN" sz="4000" b="1"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诗句解说</a:t>
            </a:r>
            <a:r>
              <a:rPr lang="en-US" altLang="zh-CN" sz="4000" b="1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4000" b="1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表达了诗人</a:t>
            </a:r>
            <a:r>
              <a:rPr lang="en-US" altLang="zh-CN" sz="4000" b="1">
                <a:latin typeface="宋体" panose="02010600030101010101" pitchFamily="2" charset="-122"/>
                <a:ea typeface="Times New Roman" panose="02020603050405020304" pitchFamily="18" charset="0"/>
              </a:rPr>
              <a:t>……</a:t>
            </a:r>
            <a:r>
              <a:rPr lang="zh-CN" altLang="en-US" sz="4000" b="1">
                <a:latin typeface="Times New Roman" panose="02020603050405020304" pitchFamily="18" charset="0"/>
                <a:ea typeface="宋体" panose="02010600030101010101" pitchFamily="2" charset="-122"/>
              </a:rPr>
              <a:t>的情感（表达效果）。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>
                <a:solidFill>
                  <a:srgbClr val="C00000"/>
                </a:solidFill>
              </a:rPr>
              <a:t>例题解析（</a:t>
            </a:r>
            <a:r>
              <a:rPr lang="en-US" altLang="zh-CN">
                <a:solidFill>
                  <a:srgbClr val="C00000"/>
                </a:solidFill>
              </a:rPr>
              <a:t>2016</a:t>
            </a:r>
            <a:r>
              <a:rPr lang="zh-CN" altLang="en-US">
                <a:solidFill>
                  <a:srgbClr val="C00000"/>
                </a:solidFill>
              </a:rPr>
              <a:t>泸州中考题）</a:t>
            </a:r>
          </a:p>
        </p:txBody>
      </p:sp>
      <p:sp>
        <p:nvSpPr>
          <p:cNvPr id="34818" name="文本占位符 2"/>
          <p:cNvSpPr>
            <a:spLocks noGrp="1"/>
          </p:cNvSpPr>
          <p:nvPr>
            <p:ph type="body" orient="vert" idx="1"/>
          </p:nvPr>
        </p:nvSpPr>
        <p:spPr/>
        <p:txBody>
          <a:bodyPr wrap="square" lIns="91440" tIns="45720" rIns="91440" bIns="45720" anchor="t" anchorCtr="0"/>
          <a:lstStyle/>
          <a:p>
            <a:pPr eaLnBrk="1" hangingPunct="1"/>
            <a:endParaRPr lang="zh-CN" altLang="en-US"/>
          </a:p>
        </p:txBody>
      </p:sp>
      <p:sp>
        <p:nvSpPr>
          <p:cNvPr id="34819" name="文本框 99"/>
          <p:cNvSpPr txBox="1"/>
          <p:nvPr/>
        </p:nvSpPr>
        <p:spPr>
          <a:xfrm>
            <a:off x="484188" y="1450975"/>
            <a:ext cx="8356600" cy="53863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304800" algn="ctr"/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山     中      </a:t>
            </a:r>
            <a:r>
              <a:rPr lang="zh-CN" altLang="en-US" b="1">
                <a:latin typeface="Arial" panose="020b0604020202020204" pitchFamily="34" charset="0"/>
                <a:ea typeface="宋体" panose="02010600030101010101" pitchFamily="2" charset="-122"/>
              </a:rPr>
              <a:t>秘演</a:t>
            </a:r>
          </a:p>
          <a:p>
            <a:pPr indent="304800" algn="ctr"/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304800"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结茅临水石，淡寂益闲吟。</a:t>
            </a:r>
          </a:p>
          <a:p>
            <a:pPr indent="304800"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久雨寒蝉少，空山落叶深。</a:t>
            </a:r>
          </a:p>
          <a:p>
            <a:pPr indent="304800"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危楼乘月上，远寺听钟寻。</a:t>
            </a:r>
          </a:p>
          <a:p>
            <a:pPr indent="304800"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昨得江僧信，期来此息心。</a:t>
            </a:r>
          </a:p>
          <a:p>
            <a:pPr indent="304800" algn="ctr"/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、诗歌第二联用了什么手法写景？营造出一种怎样的氛围？（4分）</a:t>
            </a:r>
          </a:p>
          <a:p>
            <a:pPr indent="304800" algn="ctr"/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答：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动静结合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（以动衬静）写景，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蝉声是动景，落叶是静景</a:t>
            </a:r>
            <a:r>
              <a:rPr lang="zh-CN" altLang="en-US" sz="2000" b="1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；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听觉、视觉相结合（多角度）写景，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听到了蝉声，看到了满地的落叶</a:t>
            </a:r>
            <a:r>
              <a:rPr lang="zh-CN" altLang="en-US" sz="2000" b="1">
                <a:latin typeface="Arial" panose="020b0604020202020204" pitchFamily="34" charset="0"/>
                <a:ea typeface="宋体" panose="02010600030101010101" pitchFamily="2" charset="-122"/>
              </a:rPr>
              <a:t>。（任意答出一种手法均可，手法1分，分析1分）营造了一种清新、幽静的氛围。（2分）</a:t>
            </a:r>
          </a:p>
          <a:p>
            <a:pPr indent="304800" algn="ctr"/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304800" algn="ctr"/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500188" y="857250"/>
            <a:ext cx="5929312" cy="15700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雨后池上</a:t>
            </a:r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 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latin typeface="隶书" panose="02010509060101010101" pitchFamily="49" charset="-122"/>
                <a:ea typeface="隶书" panose="02010509060101010101" pitchFamily="49" charset="-122"/>
              </a:rPr>
              <a:t>刘攽</a:t>
            </a:r>
            <a:b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一雨池塘水面平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淡磨明镜照檐楹。 </a:t>
            </a:r>
            <a:br>
              <a:rPr lang="zh-CN" altLang="en-US" sz="28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东风忽起垂杨舞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更作荷心万点声。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875" y="2643188"/>
            <a:ext cx="885825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这首诗运用了什么表现手法？请结合诗歌内容进行分析。</a:t>
            </a:r>
          </a:p>
        </p:txBody>
      </p:sp>
      <p:sp>
        <p:nvSpPr>
          <p:cNvPr id="4" name="矩形 3"/>
          <p:cNvSpPr/>
          <p:nvPr/>
        </p:nvSpPr>
        <p:spPr>
          <a:xfrm>
            <a:off x="383540" y="3166745"/>
            <a:ext cx="854646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just"/>
            <a:r>
              <a:rPr lang="zh-CN" altLang="en-US" sz="4000" b="1">
                <a:solidFill>
                  <a:srgbClr val="CC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动静结合：</a:t>
            </a:r>
            <a:endParaRPr lang="en-US" altLang="zh-CN" sz="4000" b="1">
              <a:solidFill>
                <a:srgbClr val="CC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algn="just"/>
            <a:r>
              <a:rPr lang="en-US" altLang="zh-CN" sz="2800" b="1">
                <a:latin typeface="Arial" panose="020b0604020202020204" pitchFamily="34" charset="0"/>
                <a:ea typeface="华文新魏" panose="02010800040101010101" pitchFamily="2" charset="-122"/>
              </a:rPr>
              <a:t>1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、</a:t>
            </a:r>
            <a:r>
              <a:rPr lang="en-US" altLang="zh-CN" sz="2800" b="1">
                <a:latin typeface="Arial" panose="020b0604020202020204" pitchFamily="34" charset="0"/>
                <a:ea typeface="华文新魏" panose="0201080004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句以“水面平”和“明镜”“照檐楹”等写出荷花池塘雨后幽美迷人的</a:t>
            </a: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静态。</a:t>
            </a:r>
            <a:endParaRPr lang="zh-CN" altLang="en-US" sz="2800" b="1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algn="just"/>
            <a:r>
              <a:rPr lang="en-US" altLang="zh-CN" sz="2800" b="1">
                <a:latin typeface="Arial" panose="020b0604020202020204" pitchFamily="34" charset="0"/>
                <a:ea typeface="华文新魏" panose="02010800040101010101" pitchFamily="2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、</a:t>
            </a:r>
            <a:r>
              <a:rPr lang="en-US" altLang="zh-CN" sz="2800" b="1">
                <a:latin typeface="Arial" panose="020b0604020202020204" pitchFamily="34" charset="0"/>
                <a:ea typeface="华文新魏" panose="02010800040101010101" pitchFamily="2" charset="-122"/>
              </a:rPr>
              <a:t>4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句用“忽起”“垂杨舞”及垂杨叶上的雨滴被风吹到荷叶上发出的万点声响等，表现雨后池塘上一种</a:t>
            </a: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动态</a:t>
            </a:r>
            <a:r>
              <a:rPr lang="zh-CN" altLang="en-US" sz="2800" b="1">
                <a:latin typeface="Arial" panose="020b0604020202020204" pitchFamily="34" charset="0"/>
                <a:ea typeface="华文新魏" panose="02010800040101010101" pitchFamily="2" charset="-122"/>
              </a:rPr>
              <a:t>之美。</a:t>
            </a:r>
            <a:endParaRPr lang="en-US" altLang="zh-CN" sz="2800" b="1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algn="just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动静结合，组成一幅雨后池塘春景图。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文本框 94210"/>
          <p:cNvSpPr txBox="1"/>
          <p:nvPr/>
        </p:nvSpPr>
        <p:spPr>
          <a:xfrm>
            <a:off x="571500" y="500063"/>
            <a:ext cx="7313613" cy="15700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夜雪　</a:t>
            </a:r>
            <a:r>
              <a:rPr lang="zh-CN" altLang="en-US" sz="2000" b="1">
                <a:latin typeface="Arial" panose="020b0604020202020204" pitchFamily="34" charset="0"/>
                <a:ea typeface="黑体" panose="02010609060101010101" pitchFamily="49" charset="-122"/>
              </a:rPr>
              <a:t>白居易</a:t>
            </a:r>
          </a:p>
          <a:p>
            <a:pPr algn="ctr"/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已讶衾枕冷，复见窗户明。</a:t>
            </a:r>
          </a:p>
          <a:p>
            <a:pPr algn="ctr"/>
            <a:r>
              <a:rPr lang="zh-CN" altLang="en-US" sz="3200" b="1">
                <a:latin typeface="Arial" panose="020b0604020202020204" pitchFamily="34" charset="0"/>
                <a:ea typeface="黑体" panose="02010609060101010101" pitchFamily="49" charset="-122"/>
              </a:rPr>
              <a:t>夜深知雪重，时闻折竹声。</a:t>
            </a:r>
          </a:p>
        </p:txBody>
      </p:sp>
      <p:sp useBgFill="1">
        <p:nvSpPr>
          <p:cNvPr id="94212" name="文本框 94211"/>
          <p:cNvSpPr txBox="1"/>
          <p:nvPr/>
        </p:nvSpPr>
        <p:spPr>
          <a:xfrm>
            <a:off x="428625" y="3143250"/>
            <a:ext cx="8353425" cy="3108325"/>
          </a:xfrm>
          <a:prstGeom prst="rect">
            <a:avLst/>
          </a:prstGeom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</a:rPr>
              <a:t>　</a:t>
            </a:r>
            <a:r>
              <a:rPr lang="zh-CN" altLang="en-US" sz="2800" b="1" u="sng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正面描写与侧面描写相结合</a:t>
            </a:r>
          </a:p>
          <a:p>
            <a:r>
              <a:rPr lang="zh-CN" altLang="en-US" sz="2400" b="1">
                <a:latin typeface="华文行楷" panose="02010800040101010101" pitchFamily="2" charset="-122"/>
                <a:ea typeface="华文行楷" panose="02010800040101010101" pitchFamily="2" charset="-122"/>
              </a:rPr>
              <a:t>　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作者从三个侧面来表现夜雪之大这一主题。</a:t>
            </a:r>
          </a:p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从“衾枕冷”写，写被子、枕头的冷，反衬雪之大，这是从触觉的角度来写。</a:t>
            </a:r>
          </a:p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从“窗户明”来写，这是视觉所见，雪越大，就越明亮，看到的越明亮，反映雪也就越大。   </a:t>
            </a:r>
          </a:p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从“折竹声”来写，是听到的，雪大，积压在竹上的雪就多，竹子自然就会被压折，“折竹声”自然烘托雪大。</a:t>
            </a:r>
          </a:p>
        </p:txBody>
      </p:sp>
      <p:sp>
        <p:nvSpPr>
          <p:cNvPr id="36867" name="矩形 4"/>
          <p:cNvSpPr/>
          <p:nvPr/>
        </p:nvSpPr>
        <p:spPr>
          <a:xfrm>
            <a:off x="285750" y="2143125"/>
            <a:ext cx="885825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这首诗运用了什么表现手法？请结合诗歌内容进行分析。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文本框 93186"/>
          <p:cNvSpPr txBox="1"/>
          <p:nvPr/>
        </p:nvSpPr>
        <p:spPr>
          <a:xfrm>
            <a:off x="428625" y="642938"/>
            <a:ext cx="8464550" cy="1970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秋    思   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张籍</a:t>
            </a:r>
          </a:p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洛阳城里见秋风，欲作家书意万重。</a:t>
            </a:r>
          </a:p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复恐匆匆说不尽，行人临发又开封。</a:t>
            </a:r>
          </a:p>
          <a:p>
            <a:pPr algn="ctr"/>
            <a:endParaRPr lang="zh-CN" altLang="en-US" sz="1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endParaRPr lang="en-US" altLang="zh-CN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 useBgFill="1">
        <p:nvSpPr>
          <p:cNvPr id="93188" name="文本框 93187"/>
          <p:cNvSpPr txBox="1"/>
          <p:nvPr/>
        </p:nvSpPr>
        <p:spPr>
          <a:xfrm>
            <a:off x="428625" y="3286125"/>
            <a:ext cx="8321675" cy="1384300"/>
          </a:xfrm>
          <a:prstGeom prst="rect">
            <a:avLst/>
          </a:prstGeom>
          <a:ln w="571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华文行楷" panose="02010800040101010101" pitchFamily="2" charset="-122"/>
              </a:rPr>
              <a:t>　　</a:t>
            </a:r>
            <a:r>
              <a:rPr lang="zh-CN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细节描写。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作者写了这样一个细节：家书将要发出时，又觉得有话要说，故“又开封”。表达了漂泊异乡的游子对家乡亲人的无尽思念。</a:t>
            </a:r>
          </a:p>
        </p:txBody>
      </p:sp>
      <p:sp>
        <p:nvSpPr>
          <p:cNvPr id="37891" name="矩形 4"/>
          <p:cNvSpPr/>
          <p:nvPr/>
        </p:nvSpPr>
        <p:spPr>
          <a:xfrm>
            <a:off x="142875" y="2286000"/>
            <a:ext cx="9001125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这首诗运用了什么表现手法？请结合诗歌内容进行分析。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文本框 99"/>
          <p:cNvSpPr txBox="1"/>
          <p:nvPr/>
        </p:nvSpPr>
        <p:spPr>
          <a:xfrm>
            <a:off x="571500" y="2786063"/>
            <a:ext cx="8358188" cy="1949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304800"/>
            <a:r>
              <a:rPr lang="zh-CN" altLang="en-US" sz="2400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反衬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。用芳春</a:t>
            </a:r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或晚春</a:t>
            </a:r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的艳丽景色，来反衬早春的“清景”</a:t>
            </a:r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或以“喧闹”来反衬“清景”</a:t>
            </a:r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，表达诗人对早春清新之景的喜爱之情。</a:t>
            </a:r>
          </a:p>
          <a:p>
            <a:pPr indent="304800"/>
            <a:endParaRPr lang="zh-CN" altLang="en-US" sz="2400">
              <a:solidFill>
                <a:srgbClr val="0A55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304800"/>
            <a:endParaRPr lang="zh-CN" altLang="en-US" sz="2000">
              <a:solidFill>
                <a:srgbClr val="0A55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4" name="文本框 1"/>
          <p:cNvSpPr txBox="1"/>
          <p:nvPr/>
        </p:nvSpPr>
        <p:spPr>
          <a:xfrm>
            <a:off x="519113" y="234950"/>
            <a:ext cx="8294687" cy="29241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304800"/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阅读下面这首诗，然后回答问题。</a:t>
            </a:r>
          </a:p>
          <a:p>
            <a:pPr indent="304800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城东早春  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杨巨源</a:t>
            </a:r>
          </a:p>
          <a:p>
            <a:pPr indent="304800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        诗家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清景在新春，绿柳才黄半未匀。</a:t>
            </a:r>
          </a:p>
          <a:p>
            <a:pPr indent="304800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           若待上林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花似锦，出门俱是看花人。</a:t>
            </a:r>
          </a:p>
          <a:p>
            <a:pPr indent="304800"/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注　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诗家：诗人。</a:t>
            </a:r>
            <a:r>
              <a:rPr lang="en-US" altLang="zh-CN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上林：古代皇家园林。</a:t>
            </a:r>
          </a:p>
          <a:p>
            <a:pPr indent="30480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这首诗运用了哪些表现手法？请结合诗歌内容简要说明。</a:t>
            </a:r>
          </a:p>
          <a:p>
            <a:pPr indent="304800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2938" y="3857625"/>
            <a:ext cx="8001000" cy="1200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304800"/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对照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。“看花人”对“上林花似锦”的追求与“诗家”对“绿柳才黄半未匀”的欣赏形成强烈对比</a:t>
            </a:r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对照</a:t>
            </a:r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，突出强调了二者不同的审美情趣。</a:t>
            </a:r>
          </a:p>
        </p:txBody>
      </p:sp>
      <p:sp>
        <p:nvSpPr>
          <p:cNvPr id="5" name="矩形 4"/>
          <p:cNvSpPr/>
          <p:nvPr/>
        </p:nvSpPr>
        <p:spPr>
          <a:xfrm>
            <a:off x="785813" y="5000625"/>
            <a:ext cx="7858125" cy="1846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304800"/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虚实结合</a:t>
            </a:r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以虚写实、以虚衬实</a:t>
            </a:r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。一、二句是实写，描绘出美丽的初春之景；三、四句是想象之景，春色秾艳至极，游人如云，喧嚷若市。三、四句的虚写突显</a:t>
            </a:r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反衬</a:t>
            </a:r>
            <a:r>
              <a:rPr lang="en-US" altLang="zh-CN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>
                <a:solidFill>
                  <a:srgbClr val="0A550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出诗人对早春清新之景的喜爱之情。</a:t>
            </a:r>
          </a:p>
          <a:p>
            <a:pPr indent="304800"/>
            <a:endParaRPr lang="zh-CN" altLang="en-US">
              <a:solidFill>
                <a:srgbClr val="0A550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矩形 1"/>
          <p:cNvSpPr/>
          <p:nvPr/>
        </p:nvSpPr>
        <p:spPr>
          <a:xfrm>
            <a:off x="576580" y="2293620"/>
            <a:ext cx="792480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304800"/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强化表达技巧题的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审题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答题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规范意识。实际答题中，不少问题来自审题答题方面，如审角度、审范围、审数量等审题要求和具体的答题步骤等方面都需要多加训练。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70175" y="605155"/>
            <a:ext cx="323215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6600" b="1"/>
              <a:t>总</a:t>
            </a:r>
            <a:r>
              <a:rPr lang="en-US" altLang="zh-CN" sz="6600" b="1"/>
              <a:t>  </a:t>
            </a:r>
            <a:r>
              <a:rPr lang="zh-CN" altLang="en-US" sz="6600" b="1"/>
              <a:t>结</a:t>
            </a:r>
          </a:p>
        </p:txBody>
      </p:sp>
      <p:pic>
        <p:nvPicPr>
          <p:cNvPr id="3993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426700" y="103251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rgbClr val="C00000"/>
                </a:solidFill>
              </a:rPr>
              <a:t>一、修辞手法</a:t>
            </a:r>
          </a:p>
        </p:txBody>
      </p:sp>
      <p:sp>
        <p:nvSpPr>
          <p:cNvPr id="14339" name="内容占位符 2"/>
          <p:cNvSpPr>
            <a:spLocks noGrp="1"/>
          </p:cNvSpPr>
          <p:nvPr>
            <p:ph idx="1"/>
          </p:nvPr>
        </p:nvSpPr>
        <p:spPr>
          <a:xfrm>
            <a:off x="1041400" y="1631950"/>
            <a:ext cx="7645400" cy="46545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buNone/>
            </a:pPr>
            <a:r>
              <a:rPr lang="en-US" altLang="zh-CN" sz="3600" b="1"/>
              <a:t>1</a:t>
            </a:r>
            <a:r>
              <a:rPr lang="zh-CN" altLang="en-US" sz="3600" b="1"/>
              <a:t>、比喻</a:t>
            </a:r>
            <a:endParaRPr lang="en-US" altLang="zh-CN" sz="3600" b="1"/>
          </a:p>
          <a:p>
            <a:pPr marL="0" indent="0" eaLnBrk="1" hangingPunct="1">
              <a:buNone/>
            </a:pPr>
            <a:r>
              <a:rPr lang="en-US" altLang="zh-CN" sz="3600" b="1"/>
              <a:t>2</a:t>
            </a:r>
            <a:r>
              <a:rPr lang="zh-CN" altLang="en-US" sz="3600" b="1"/>
              <a:t>、比兴</a:t>
            </a:r>
            <a:endParaRPr lang="en-US" altLang="zh-CN" sz="3600" b="1"/>
          </a:p>
          <a:p>
            <a:pPr marL="0" indent="0" eaLnBrk="1" hangingPunct="1">
              <a:buNone/>
            </a:pPr>
            <a:r>
              <a:rPr lang="en-US" altLang="zh-CN" sz="3600" b="1"/>
              <a:t>3</a:t>
            </a:r>
            <a:r>
              <a:rPr lang="zh-CN" altLang="en-US" sz="3600" b="1"/>
              <a:t>、拟人</a:t>
            </a:r>
            <a:endParaRPr lang="en-US" altLang="zh-CN" sz="3600" b="1"/>
          </a:p>
          <a:p>
            <a:pPr marL="0" indent="0" eaLnBrk="1" hangingPunct="1">
              <a:buNone/>
            </a:pPr>
            <a:r>
              <a:rPr lang="en-US" altLang="zh-CN" sz="3600" b="1"/>
              <a:t>4</a:t>
            </a:r>
            <a:r>
              <a:rPr lang="zh-CN" altLang="en-US" sz="3600" b="1"/>
              <a:t>、夸张</a:t>
            </a:r>
            <a:endParaRPr lang="en-US" altLang="zh-CN" sz="3600" b="1"/>
          </a:p>
          <a:p>
            <a:pPr marL="0" indent="0" eaLnBrk="1" hangingPunct="1">
              <a:buNone/>
            </a:pPr>
            <a:r>
              <a:rPr lang="en-US" altLang="zh-CN" sz="3600" b="1"/>
              <a:t>5</a:t>
            </a:r>
            <a:r>
              <a:rPr lang="zh-CN" altLang="en-US" sz="3600" b="1"/>
              <a:t>、双关</a:t>
            </a:r>
            <a:endParaRPr lang="en-US" altLang="zh-CN" sz="3600" b="1"/>
          </a:p>
          <a:p>
            <a:pPr marL="0" indent="0" eaLnBrk="1" hangingPunct="1">
              <a:buNone/>
            </a:pPr>
            <a:r>
              <a:rPr lang="en-US" altLang="zh-CN" sz="3600" b="1"/>
              <a:t>6</a:t>
            </a:r>
            <a:r>
              <a:rPr lang="zh-CN" altLang="en-US" sz="3600" b="1"/>
              <a:t>、用典</a:t>
            </a:r>
            <a:endParaRPr lang="en-US" altLang="zh-CN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22529"/>
          <p:cNvSpPr txBox="1"/>
          <p:nvPr/>
        </p:nvSpPr>
        <p:spPr>
          <a:xfrm>
            <a:off x="0" y="1714500"/>
            <a:ext cx="8926513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海日生残夜，江春入旧年。</a:t>
            </a:r>
          </a:p>
        </p:txBody>
      </p:sp>
      <p:sp>
        <p:nvSpPr>
          <p:cNvPr id="22531" name="文本框 22530"/>
          <p:cNvSpPr txBox="1"/>
          <p:nvPr/>
        </p:nvSpPr>
        <p:spPr>
          <a:xfrm>
            <a:off x="0" y="2286000"/>
            <a:ext cx="8643938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东边日出西边雨，道是无晴却有晴。</a:t>
            </a:r>
          </a:p>
        </p:txBody>
      </p:sp>
      <p:sp>
        <p:nvSpPr>
          <p:cNvPr id="22532" name="文本框 22531"/>
          <p:cNvSpPr txBox="1"/>
          <p:nvPr/>
        </p:nvSpPr>
        <p:spPr>
          <a:xfrm>
            <a:off x="493713" y="149225"/>
            <a:ext cx="729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4000">
                <a:latin typeface="Arial" panose="020b0604020202020204" pitchFamily="34" charset="0"/>
                <a:ea typeface="黑体" panose="02010609060101010101" pitchFamily="49" charset="-122"/>
              </a:rPr>
              <a:t>请判断下列诗句使用的</a:t>
            </a:r>
            <a:r>
              <a:rPr lang="zh-CN" altLang="en-US" sz="40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修辞手法</a:t>
            </a:r>
          </a:p>
        </p:txBody>
      </p:sp>
      <p:sp>
        <p:nvSpPr>
          <p:cNvPr id="22533" name="文本框 22532"/>
          <p:cNvSpPr txBox="1"/>
          <p:nvPr/>
        </p:nvSpPr>
        <p:spPr>
          <a:xfrm>
            <a:off x="0" y="928688"/>
            <a:ext cx="8893175" cy="954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山河破碎风飘絮 ，身世浮沉雨打萍。</a:t>
            </a:r>
          </a:p>
          <a:p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4" name="文本框 22533"/>
          <p:cNvSpPr txBox="1"/>
          <p:nvPr/>
        </p:nvSpPr>
        <p:spPr>
          <a:xfrm flipH="1">
            <a:off x="7858125" y="1714500"/>
            <a:ext cx="1285875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拟人</a:t>
            </a:r>
          </a:p>
        </p:txBody>
      </p:sp>
      <p:sp>
        <p:nvSpPr>
          <p:cNvPr id="22535" name="文本框 22534"/>
          <p:cNvSpPr txBox="1"/>
          <p:nvPr/>
        </p:nvSpPr>
        <p:spPr>
          <a:xfrm flipH="1">
            <a:off x="7786688" y="2286000"/>
            <a:ext cx="11430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双关</a:t>
            </a:r>
          </a:p>
        </p:txBody>
      </p:sp>
      <p:sp>
        <p:nvSpPr>
          <p:cNvPr id="22536" name="文本框 22535"/>
          <p:cNvSpPr txBox="1"/>
          <p:nvPr/>
        </p:nvSpPr>
        <p:spPr>
          <a:xfrm>
            <a:off x="7786688" y="1000125"/>
            <a:ext cx="1000125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比喻</a:t>
            </a:r>
          </a:p>
        </p:txBody>
      </p:sp>
      <p:sp>
        <p:nvSpPr>
          <p:cNvPr id="9" name="矩形 8"/>
          <p:cNvSpPr/>
          <p:nvPr/>
        </p:nvSpPr>
        <p:spPr>
          <a:xfrm>
            <a:off x="7858125" y="2928938"/>
            <a:ext cx="11430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夸张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2928938"/>
            <a:ext cx="7215188" cy="954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白发三千丈，缘愁似个长。</a:t>
            </a:r>
          </a:p>
          <a:p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3643313"/>
            <a:ext cx="7786688" cy="9540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、关关雎鸠，在河之洲。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58125" y="3643313"/>
            <a:ext cx="1071563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比兴</a:t>
            </a:r>
          </a:p>
        </p:txBody>
      </p:sp>
      <p:sp>
        <p:nvSpPr>
          <p:cNvPr id="14348" name="Rectangle 9"/>
          <p:cNvSpPr/>
          <p:nvPr/>
        </p:nvSpPr>
        <p:spPr>
          <a:xfrm flipH="1">
            <a:off x="0" y="0"/>
            <a:ext cx="0" cy="4302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lIns="0" tIns="76176" rIns="0" bIns="76176" anchor="ctr" anchorCtr="0">
            <a:spAutoFit/>
          </a:bodyPr>
          <a:lstStyle/>
          <a:p>
            <a:pPr eaLnBrk="0" hangingPunct="0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9" name="Rectangle 11"/>
          <p:cNvSpPr/>
          <p:nvPr/>
        </p:nvSpPr>
        <p:spPr>
          <a:xfrm flipH="1">
            <a:off x="0" y="0"/>
            <a:ext cx="0" cy="4302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none" lIns="0" tIns="76176" rIns="0" bIns="76176" anchor="ctr" anchorCtr="0">
            <a:spAutoFit/>
          </a:bodyPr>
          <a:lstStyle/>
          <a:p>
            <a:pPr eaLnBrk="0" hangingPunct="0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4357688"/>
            <a:ext cx="7000875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、怀旧空吟闻笛赋，到乡翻似烂柯人。</a:t>
            </a:r>
          </a:p>
        </p:txBody>
      </p:sp>
      <p:sp>
        <p:nvSpPr>
          <p:cNvPr id="19" name="矩形 18"/>
          <p:cNvSpPr/>
          <p:nvPr/>
        </p:nvSpPr>
        <p:spPr>
          <a:xfrm flipH="1">
            <a:off x="7786688" y="4429125"/>
            <a:ext cx="1357312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用典</a:t>
            </a:r>
            <a:endParaRPr lang="zh-CN" altLang="en-US" sz="280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2" name="文本框 1"/>
          <p:cNvSpPr txBox="1"/>
          <p:nvPr/>
        </p:nvSpPr>
        <p:spPr>
          <a:xfrm>
            <a:off x="-230187" y="5026025"/>
            <a:ext cx="61214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3" name="文本框 2"/>
          <p:cNvSpPr txBox="1"/>
          <p:nvPr/>
        </p:nvSpPr>
        <p:spPr>
          <a:xfrm flipH="1">
            <a:off x="7215188" y="5100638"/>
            <a:ext cx="17145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zh-CN" altLang="en-US" sz="2800" b="1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  <p:bldP spid="22532" grpId="0"/>
      <p:bldP spid="22533" grpId="0"/>
      <p:bldP spid="22534" grpId="0"/>
      <p:bldP spid="22535" grpId="0"/>
      <p:bldP spid="22536" grpId="0"/>
      <p:bldP spid="9" grpId="0"/>
      <p:bldP spid="10" grpId="0"/>
      <p:bldP spid="11" grpId="0"/>
      <p:bldP spid="12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Text Box 2"/>
          <p:cNvSpPr>
            <a:spLocks noGrp="1"/>
          </p:cNvSpPr>
          <p:nvPr>
            <p:ph idx="1"/>
          </p:nvPr>
        </p:nvSpPr>
        <p:spPr>
          <a:xfrm>
            <a:off x="428625" y="311150"/>
            <a:ext cx="8643938" cy="1106805"/>
          </a:xfrm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en-US" altLang="zh-CN" sz="4000" b="1">
                <a:solidFill>
                  <a:srgbClr val="C00000"/>
                </a:solidFill>
              </a:rPr>
              <a:t>          </a:t>
            </a:r>
            <a:r>
              <a:rPr lang="zh-CN" altLang="en-US" sz="4000" b="1">
                <a:solidFill>
                  <a:srgbClr val="C00000"/>
                </a:solidFill>
              </a:rPr>
              <a:t>      </a:t>
            </a:r>
            <a:r>
              <a:rPr lang="zh-CN" altLang="en-US" sz="6000" b="1">
                <a:solidFill>
                  <a:srgbClr val="FF0000"/>
                </a:solidFill>
              </a:rPr>
              <a:t>点拨一</a:t>
            </a:r>
          </a:p>
        </p:txBody>
      </p:sp>
      <p:sp>
        <p:nvSpPr>
          <p:cNvPr id="16388" name="矩形 3"/>
          <p:cNvSpPr/>
          <p:nvPr/>
        </p:nvSpPr>
        <p:spPr>
          <a:xfrm>
            <a:off x="428625" y="2714625"/>
            <a:ext cx="8429625" cy="35385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304800"/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indent="30480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、古诗鉴赏一般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有“</a:t>
            </a:r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整体看手法，局部看修辞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”之说，即：如果问的是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全篇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的表达技巧，则优先或主要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从表现手法角度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切入答题；如果问的是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局部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某一联一片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的表达技巧，则优先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从修辞手法角度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寻找，如果没有，再从其他手法思考。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63" y="1417638"/>
            <a:ext cx="8215312" cy="15700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indent="304800"/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、古诗中很多诗句都是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对偶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句，特别是律诗中的颔联和颈联一般要求用对偶，所以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一般不从对偶角度分析表现手法。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rgbClr val="C00000"/>
                </a:solidFill>
                <a:latin typeface="Times New Roman" panose="02020603050405020304" pitchFamily="18" charset="0"/>
              </a:rPr>
              <a:t>二、抒情手法</a:t>
            </a:r>
            <a:endParaRPr lang="zh-CN" altLang="en-US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1008380" y="1499870"/>
            <a:ext cx="7678420" cy="4786630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endParaRPr lang="en-US" altLang="zh-CN" b="1">
              <a:solidFill>
                <a:srgbClr val="020107"/>
              </a:solidFill>
            </a:endParaRPr>
          </a:p>
          <a:p>
            <a:pPr marL="0" indent="0" eaLnBrk="1" hangingPunct="1">
              <a:buNone/>
            </a:pPr>
            <a:r>
              <a:rPr lang="en-US" altLang="zh-CN" b="1">
                <a:solidFill>
                  <a:srgbClr val="FF0000"/>
                </a:solidFill>
              </a:rPr>
              <a:t>1</a:t>
            </a:r>
            <a:r>
              <a:rPr lang="zh-CN" altLang="en-US" b="1">
                <a:solidFill>
                  <a:srgbClr val="FF0000"/>
                </a:solidFill>
              </a:rPr>
              <a:t>、直接抒情（直抒胸臆）</a:t>
            </a:r>
            <a:endParaRPr lang="en-US" altLang="zh-CN" b="1">
              <a:solidFill>
                <a:srgbClr val="FF0000"/>
              </a:solidFill>
            </a:endParaRPr>
          </a:p>
          <a:p>
            <a:pPr eaLnBrk="1" hangingPunct="1"/>
            <a:endParaRPr lang="en-US" altLang="zh-CN" b="1">
              <a:solidFill>
                <a:srgbClr val="020107"/>
              </a:solidFill>
            </a:endParaRPr>
          </a:p>
          <a:p>
            <a:pPr marL="0" indent="0" eaLnBrk="1" hangingPunct="1">
              <a:buNone/>
            </a:pPr>
            <a:r>
              <a:rPr lang="en-US" altLang="zh-CN" b="1">
                <a:solidFill>
                  <a:srgbClr val="FF0000"/>
                </a:solidFill>
              </a:rPr>
              <a:t>2</a:t>
            </a:r>
            <a:r>
              <a:rPr lang="zh-CN" altLang="en-US" b="1">
                <a:solidFill>
                  <a:srgbClr val="FF0000"/>
                </a:solidFill>
              </a:rPr>
              <a:t>、间接抒情</a:t>
            </a:r>
            <a:endParaRPr lang="en-US" altLang="zh-CN" b="1">
              <a:solidFill>
                <a:srgbClr val="FF0000"/>
              </a:solidFill>
            </a:endParaRPr>
          </a:p>
          <a:p>
            <a:pPr marL="0" indent="0" eaLnBrk="1" hangingPunct="1">
              <a:buNone/>
            </a:pPr>
            <a:r>
              <a:rPr lang="zh-CN" altLang="en-US" b="1">
                <a:solidFill>
                  <a:srgbClr val="020107"/>
                </a:solidFill>
              </a:rPr>
              <a:t>       借景抒情（寓情于景）</a:t>
            </a:r>
            <a:endParaRPr lang="en-US" altLang="zh-CN" b="1">
              <a:solidFill>
                <a:srgbClr val="020107"/>
              </a:solidFill>
            </a:endParaRPr>
          </a:p>
          <a:p>
            <a:pPr marL="0" indent="0" eaLnBrk="1" hangingPunct="1">
              <a:buNone/>
            </a:pPr>
            <a:r>
              <a:rPr lang="zh-CN" altLang="en-US" b="1">
                <a:solidFill>
                  <a:srgbClr val="020107"/>
                </a:solidFill>
              </a:rPr>
              <a:t>       托物言志</a:t>
            </a:r>
            <a:endParaRPr lang="en-US" altLang="zh-CN" b="1">
              <a:solidFill>
                <a:srgbClr val="020107"/>
              </a:solidFill>
            </a:endParaRPr>
          </a:p>
          <a:p>
            <a:pPr marL="0" indent="0" eaLnBrk="1" hangingPunct="1">
              <a:buNone/>
            </a:pPr>
            <a:r>
              <a:rPr lang="zh-CN" altLang="en-US" b="1">
                <a:solidFill>
                  <a:srgbClr val="020107"/>
                </a:solidFill>
              </a:rPr>
              <a:t>       借古讽今</a:t>
            </a:r>
          </a:p>
          <a:p>
            <a:pPr eaLnBrk="1" hangingPunct="1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23553"/>
          <p:cNvSpPr txBox="1"/>
          <p:nvPr/>
        </p:nvSpPr>
        <p:spPr>
          <a:xfrm>
            <a:off x="0" y="1428750"/>
            <a:ext cx="8820150" cy="1014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/>
            <a:r>
              <a:rPr lang="en-US" altLang="zh-CN" sz="2800" b="1">
                <a:solidFill>
                  <a:srgbClr val="1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>
                <a:solidFill>
                  <a:srgbClr val="1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、千锤万凿出深山，烈火焚烧若等闲。</a:t>
            </a:r>
          </a:p>
          <a:p>
            <a:pPr algn="just"/>
            <a:r>
              <a:rPr lang="zh-CN" altLang="en-US" sz="2800" b="1">
                <a:solidFill>
                  <a:srgbClr val="11111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粉身碎骨浑不怕，要留清白在人间</a:t>
            </a:r>
            <a:r>
              <a:rPr lang="zh-CN" altLang="en-US" sz="3200" b="1">
                <a:solidFill>
                  <a:srgbClr val="11111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11111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文本框 23554"/>
          <p:cNvSpPr txBox="1"/>
          <p:nvPr/>
        </p:nvSpPr>
        <p:spPr>
          <a:xfrm>
            <a:off x="0" y="2714625"/>
            <a:ext cx="6429375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华文隶书" panose="02010800040101010101" pitchFamily="2" charset="-122"/>
              </a:rPr>
              <a:t>2</a:t>
            </a:r>
            <a:r>
              <a:rPr lang="zh-CN" altLang="en-US" sz="2800" b="1">
                <a:latin typeface="Arial" panose="020b0604020202020204" pitchFamily="34" charset="0"/>
                <a:ea typeface="华文隶书" panose="02010800040101010101" pitchFamily="2" charset="-122"/>
              </a:rPr>
              <a:t>、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黄沙百战穿金甲，不破楼兰终不还。</a:t>
            </a:r>
            <a:endParaRPr lang="zh-CN" altLang="en-US" sz="2800" b="1">
              <a:latin typeface="Arial" panose="020b0604020202020204" pitchFamily="34" charset="0"/>
              <a:ea typeface="华文隶书" panose="02010800040101010101" pitchFamily="2" charset="-122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687070" y="276225"/>
            <a:ext cx="8599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请</a:t>
            </a:r>
            <a:r>
              <a:rPr lang="zh-CN" altLang="en-US" sz="3600">
                <a:ea typeface="黑体" panose="02010609060101010101" pitchFamily="49" charset="-122"/>
                <a:sym typeface="+mn-ea"/>
              </a:rPr>
              <a:t>判断下列诗句使用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的</a:t>
            </a:r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抒情手法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2" name="文本框 23556"/>
          <p:cNvSpPr txBox="1"/>
          <p:nvPr/>
        </p:nvSpPr>
        <p:spPr>
          <a:xfrm>
            <a:off x="3040063" y="98583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8" name="矩形 7"/>
          <p:cNvSpPr/>
          <p:nvPr/>
        </p:nvSpPr>
        <p:spPr>
          <a:xfrm>
            <a:off x="7056438" y="1616075"/>
            <a:ext cx="1944687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r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托物言志</a:t>
            </a:r>
            <a:endParaRPr lang="zh-CN" altLang="en-US" sz="2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98305"/>
          <p:cNvSpPr txBox="1"/>
          <p:nvPr/>
        </p:nvSpPr>
        <p:spPr>
          <a:xfrm>
            <a:off x="7399338" y="2714625"/>
            <a:ext cx="195897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直抒胸臆</a:t>
            </a:r>
            <a:endParaRPr lang="zh-CN" altLang="en-US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0" name="矩形 8"/>
          <p:cNvSpPr/>
          <p:nvPr/>
        </p:nvSpPr>
        <p:spPr>
          <a:xfrm>
            <a:off x="142875" y="4000500"/>
            <a:ext cx="6400800" cy="523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、商女不知亡国恨，隔江犹唱后庭花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8441" name="矩形 9"/>
          <p:cNvSpPr/>
          <p:nvPr/>
        </p:nvSpPr>
        <p:spPr>
          <a:xfrm flipH="1">
            <a:off x="7178675" y="4051300"/>
            <a:ext cx="1751013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借古讽今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18438" grpId="0"/>
      <p:bldP spid="8" grpId="0"/>
      <p:bldP spid="18440" grpId="0"/>
      <p:bldP spid="184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</a:b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点拨二</a:t>
            </a:r>
            <a:b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zh-CN" altLang="en-US" sz="44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290" name="内容占位符 2"/>
          <p:cNvSpPr>
            <a:spLocks noGrp="1" noChangeArrowheads="1"/>
          </p:cNvSpPr>
          <p:nvPr>
            <p:ph idx="1"/>
          </p:nvPr>
        </p:nvSpPr>
        <p:spPr>
          <a:xfrm>
            <a:off x="428625" y="2000250"/>
            <a:ext cx="8258175" cy="4521200"/>
          </a:xfrm>
        </p:spPr>
        <p:txBody>
          <a:bodyPr vert="horz" wrap="square" lIns="91440" tIns="45720" rIns="91440" bIns="45720" numCol="1" rtlCol="0" anchor="t" anchorCtr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   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、托物言志常常借助于某物的一些特性，此“物”非“景”，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咏物不是写景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。借景抒情的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“景”是指自然风景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，而不是某种物品。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   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、托物言志的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“志”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可以指志向、情操、爱好、愿望、要求等，借景抒情的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“情”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  <a:sym typeface="宋体" panose="02010600030101010101" pitchFamily="2" charset="-122"/>
              </a:rPr>
              <a:t>专指热爱、憎恶、赞美、快乐、悲伤等感情。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 pitchFamily="18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二、根据诗歌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题材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判断抒情手法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咏物诗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一般运用的是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托物言志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的手法。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anose="05020102010507070707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咏史诗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一般运用的是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借古讽今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的手法。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8975" y="1417638"/>
            <a:ext cx="7229475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>
              <a:spcBef>
                <a:spcPct val="20000"/>
              </a:spcBef>
              <a:buClr>
                <a:schemeClr val="tx2"/>
              </a:buClr>
              <a:buSzPct val="50000"/>
              <a:buFont typeface="Wingdings 2" panose="05020102010507070707"/>
              <a:buNone/>
              <a:defRPr/>
            </a:pPr>
            <a:r>
              <a:rPr kumimoji="0" lang="zh-CN" altLang="en-US" sz="2800" b="1" kern="1200" cap="none" spc="0" normalizeH="0" baseline="0" noProof="1">
                <a:latin typeface="黑体" panose="02010609060101010101" pitchFamily="49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一、</a:t>
            </a:r>
            <a:r>
              <a:rPr kumimoji="0" lang="en-US" altLang="zh-CN" sz="2800" b="1" kern="1200" cap="none" spc="0" normalizeH="0" baseline="0" noProof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【</a:t>
            </a:r>
            <a:r>
              <a:rPr kumimoji="0" lang="zh-CN" altLang="en-US" sz="2800" b="1" kern="1200" cap="none" spc="0" normalizeH="0" baseline="0" noProof="1">
                <a:solidFill>
                  <a:srgbClr val="C00000"/>
                </a:solidFill>
                <a:latin typeface="黑体" panose="02010609060101010101" pitchFamily="49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托物言志和借景抒情</a:t>
            </a:r>
            <a:r>
              <a:rPr kumimoji="0" lang="en-US" altLang="zh-CN" sz="2800" b="1" kern="1200" cap="none" spc="0" normalizeH="0" baseline="0" noProof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】</a:t>
            </a:r>
            <a:endParaRPr kumimoji="0" lang="zh-CN" altLang="en-US" sz="2800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uiExpand="1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矩形 102401"/>
          <p:cNvSpPr/>
          <p:nvPr/>
        </p:nvSpPr>
        <p:spPr>
          <a:xfrm>
            <a:off x="2124075" y="1196975"/>
            <a:ext cx="5473700" cy="2438400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           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蝉     </a:t>
            </a:r>
            <a:r>
              <a:rPr lang="zh-CN" altLang="en-US" sz="20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虞世南</a:t>
            </a:r>
          </a:p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垂緌饮清露，流响出疏桐。</a:t>
            </a:r>
          </a:p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居高声自远，非是藉秋风。</a:t>
            </a:r>
          </a:p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zh-CN" altLang="en-US" sz="3200" b="1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　　　</a:t>
            </a:r>
            <a:endParaRPr lang="zh-CN" altLang="en-US" sz="2400" b="1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 useBgFill="1">
        <p:nvSpPr>
          <p:cNvPr id="102403" name="矩形 102402"/>
          <p:cNvSpPr/>
          <p:nvPr/>
        </p:nvSpPr>
        <p:spPr>
          <a:xfrm>
            <a:off x="539750" y="4149725"/>
            <a:ext cx="8064500" cy="2152650"/>
          </a:xfrm>
          <a:prstGeom prst="rect">
            <a:avLst/>
          </a:prstGeom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  <a:buClr>
                <a:schemeClr val="bg1"/>
              </a:buClr>
            </a:pPr>
            <a:r>
              <a:rPr lang="en-US" altLang="zh-CN" sz="2800" b="1">
                <a:solidFill>
                  <a:srgbClr val="004C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en-US" sz="2800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此</a:t>
            </a:r>
            <a:r>
              <a:rPr lang="en-US" alt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诗借蝉声远传的独特感受，道出了蕴含的真理，也就是立身品格高洁的人，不需要某种外在的凭借，自能声名远播，从而表达出对人的内在品格的热情赞颂和高度自信。 </a:t>
            </a:r>
          </a:p>
        </p:txBody>
      </p:sp>
      <p:sp useBgFill="1">
        <p:nvSpPr>
          <p:cNvPr id="12291" name="矩形 102403"/>
          <p:cNvSpPr/>
          <p:nvPr/>
        </p:nvSpPr>
        <p:spPr>
          <a:xfrm>
            <a:off x="827088" y="620713"/>
            <a:ext cx="1871662" cy="576262"/>
          </a:xfrm>
          <a:prstGeom prst="rect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buClr>
                <a:schemeClr val="bg1"/>
              </a:buClr>
            </a:pPr>
            <a:r>
              <a:rPr lang="en-US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托物言志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3" grpId="0"/>
      <p:bldP spid="12291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jpeg" /></Relationships>
</file>

<file path=ppt/theme/_rels/theme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Office 经典">
      <a:majorFont>
        <a:latin typeface="Arial"/>
        <a:ea typeface="Arial"/>
        <a:cs typeface="Arial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Arial"/>
        <a:cs typeface="Arial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Office 经典">
      <a:majorFont>
        <a:latin typeface="Arial"/>
        <a:ea typeface="Arial"/>
        <a:cs typeface="Arial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Arial"/>
        <a:cs typeface="Arial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166</Paragraphs>
  <Slides>28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42">
      <vt:lpstr>Arial</vt:lpstr>
      <vt:lpstr>Times New Roman</vt:lpstr>
      <vt:lpstr>宋体</vt:lpstr>
      <vt:lpstr>黑体</vt:lpstr>
      <vt:lpstr>Wingdings 2</vt:lpstr>
      <vt:lpstr>楷体_GB2312</vt:lpstr>
      <vt:lpstr>华文新魏</vt:lpstr>
      <vt:lpstr>华文琥珀</vt:lpstr>
      <vt:lpstr>隶书</vt:lpstr>
      <vt:lpstr>华文隶书</vt:lpstr>
      <vt:lpstr>华文行楷</vt:lpstr>
      <vt:lpstr>楷体</vt:lpstr>
      <vt:lpstr>MingLiU_HKSCS</vt:lpstr>
      <vt:lpstr>暗香扑面</vt:lpstr>
      <vt:lpstr/>
      <vt:lpstr>PowerPoint Presentation</vt:lpstr>
      <vt:lpstr>一、修辞手法</vt:lpstr>
      <vt:lpstr>PowerPoint Presentation</vt:lpstr>
      <vt:lpstr>PowerPoint Presentation</vt:lpstr>
      <vt:lpstr>二、抒情手法</vt:lpstr>
      <vt:lpstr>PowerPoint Presentation</vt:lpstr>
      <vt:lpstr>点拨二</vt:lpstr>
      <vt:lpstr>PowerPoint Presentation</vt:lpstr>
      <vt:lpstr>PowerPoint Presentation</vt:lpstr>
      <vt:lpstr>三、描写手法</vt:lpstr>
      <vt:lpstr>请判断下列诗句使用的描写手法</vt:lpstr>
      <vt:lpstr>PowerPoint Presentation</vt:lpstr>
      <vt:lpstr>PowerPoint Presentation</vt:lpstr>
      <vt:lpstr>PowerPoint Presentation</vt:lpstr>
      <vt:lpstr>学 以 致 用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例题解析（2016泸州中考题）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2021-06-23T18:38:55.814</cp:lastPrinted>
  <dcterms:created xsi:type="dcterms:W3CDTF">2021-06-23T18:38:55Z</dcterms:created>
  <dcterms:modified xsi:type="dcterms:W3CDTF">2021-06-23T10:38:56Z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