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5"/>
  </p:notesMasterIdLst>
  <p:sldIdLst>
    <p:sldId id="256" r:id="rId3"/>
    <p:sldId id="283" r:id="rId4"/>
    <p:sldId id="276" r:id="rId5"/>
    <p:sldId id="292" r:id="rId6"/>
    <p:sldId id="300" r:id="rId7"/>
    <p:sldId id="293" r:id="rId8"/>
    <p:sldId id="298" r:id="rId9"/>
    <p:sldId id="295" r:id="rId10"/>
    <p:sldId id="299" r:id="rId11"/>
    <p:sldId id="296" r:id="rId12"/>
    <p:sldId id="297" r:id="rId13"/>
    <p:sldId id="288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321"/>
    <a:srgbClr val="FFF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330" y="-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8B66B084-A966-44BB-830A-F6F1FA9F7AD6}" type="datetimeFigureOut">
              <a:rPr lang="zh-CN" altLang="en-US" smtClean="0"/>
              <a:pPr/>
              <a:t>2020/11/6 Friday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48904FEF-C7D0-4A43-AD0F-27F6D41EC19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668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04FEF-C7D0-4A43-AD0F-27F6D41EC19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61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04FEF-C7D0-4A43-AD0F-27F6D41EC19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87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04FEF-C7D0-4A43-AD0F-27F6D41EC19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266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095AB-0A8D-46C1-8D28-544AFE2CF1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299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095AB-0A8D-46C1-8D28-544AFE2CF1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698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095AB-0A8D-46C1-8D28-544AFE2CF1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698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095AB-0A8D-46C1-8D28-544AFE2CF1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122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04FEF-C7D0-4A43-AD0F-27F6D41EC19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865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E12B1A-D6D6-4BD2-98D3-CAA906F984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850F6991-A400-401D-9B86-8581050C12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D9C3EDF-CCFD-4844-8399-2CEC1A0F4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CD010-E7FF-4913-98A6-6ECBD1821CA8}" type="datetimeFigureOut">
              <a:rPr lang="zh-CN" altLang="en-US" smtClean="0"/>
              <a:t>2020/11/6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215F5C8-0FBB-43A7-8A03-F26D7A1C6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9CAB897-4496-4114-A762-0C6C91FAA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2548E-CD9E-41E3-BB3B-9A9A27E59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96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7702F66-27AA-4549-BA69-B9EAB2E52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1FB0BB8-0C3B-48B1-B875-8C360328BF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8022CEE-0CB5-42EE-9C81-6D11079FB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CD010-E7FF-4913-98A6-6ECBD1821CA8}" type="datetimeFigureOut">
              <a:rPr lang="zh-CN" altLang="en-US" smtClean="0"/>
              <a:t>2020/11/6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A4C4E24-00F1-4419-8E7D-16B459226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B24B5B9-C522-4A29-9902-BF599DED9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2548E-CD9E-41E3-BB3B-9A9A27E59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42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DC23C8D-136B-4804-B812-DB056972A4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DA4636A-C4CF-4226-A4FC-6FAAF21951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129B4D5-3DA9-4316-A7A7-78EC80CCD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CD010-E7FF-4913-98A6-6ECBD1821CA8}" type="datetimeFigureOut">
              <a:rPr lang="zh-CN" altLang="en-US" smtClean="0"/>
              <a:t>2020/11/6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4F36017-3386-49C3-BE46-6DFB8DD9A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7DDAB1E-B3C1-45FD-BDA1-A3FE4B2AA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2548E-CD9E-41E3-BB3B-9A9A27E59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88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FB7CD53-0348-4A6B-A8CD-32F1C6D3B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8973CDB-2183-49BD-A511-80E95785B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BC3AC23-6B74-4EF4-9418-1874BCDC4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CD010-E7FF-4913-98A6-6ECBD1821CA8}" type="datetimeFigureOut">
              <a:rPr lang="zh-CN" altLang="en-US" smtClean="0"/>
              <a:t>2020/11/6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DD805FD-2F49-4987-87F2-9BF344475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020B2FB-85EC-4C81-AB0E-733387696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2548E-CD9E-41E3-BB3B-9A9A27E59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13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9B5D44F-6D77-4EC1-9A33-552BD0C07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DB8D3DC-545A-4605-8358-CA2A961E3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EBF3FF4-1319-4E44-8E8C-DAF256529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CD010-E7FF-4913-98A6-6ECBD1821CA8}" type="datetimeFigureOut">
              <a:rPr lang="zh-CN" altLang="en-US" smtClean="0"/>
              <a:t>2020/11/6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BDD69A7-16B8-44C5-810D-969CA8982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1FE0E88-DAAE-4720-8710-52A7FD7A5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2548E-CD9E-41E3-BB3B-9A9A27E59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62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79F92E5-C0E8-44B1-9761-ED750678D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28E0808-D831-4A1B-A8AA-FF473AB626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C390665-ED4B-4ABB-8CC7-D802842F38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340781E-2B94-476C-A4A9-40F861502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CD010-E7FF-4913-98A6-6ECBD1821CA8}" type="datetimeFigureOut">
              <a:rPr lang="zh-CN" altLang="en-US" smtClean="0"/>
              <a:t>2020/11/6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C8DCFE9-15D9-4ED2-8589-39050E0B7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1876125-525A-42C2-8CA2-9EEE46770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2548E-CD9E-41E3-BB3B-9A9A27E59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6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4356465-F4A2-4638-A2BD-84EEABB3F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D20D106-6186-4A74-A1CF-F24A71D6FF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B8D9E37-E5EE-4C25-87BF-72070C200D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39244C37-F1FC-4447-A5CE-6835182182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992F7AA5-0112-4806-BDED-DC84612FF9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5C767CA-2684-4E84-812E-5934C6F6F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CD010-E7FF-4913-98A6-6ECBD1821CA8}" type="datetimeFigureOut">
              <a:rPr lang="zh-CN" altLang="en-US" smtClean="0"/>
              <a:t>2020/11/6 Friday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7A75D984-EC17-447B-8F14-FF9965EA8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25EC6BD6-E9A1-4273-91CB-36F395AA6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2548E-CD9E-41E3-BB3B-9A9A27E59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91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AC207C-68F2-47D0-BDB8-0344B8573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15E50FF-5ADE-477B-AD22-688B40C47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CD010-E7FF-4913-98A6-6ECBD1821CA8}" type="datetimeFigureOut">
              <a:rPr lang="zh-CN" altLang="en-US" smtClean="0"/>
              <a:t>2020/11/6 Friday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50166D1-6CA4-4666-AE19-9A59BBB82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C169E82-6BDE-4669-A9FE-7ABA04ABB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2548E-CD9E-41E3-BB3B-9A9A27E59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3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2F42054-13F2-46EE-9CA6-69D4449B5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CD010-E7FF-4913-98A6-6ECBD1821CA8}" type="datetimeFigureOut">
              <a:rPr lang="zh-CN" altLang="en-US" smtClean="0"/>
              <a:t>2020/11/6 Friday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9C0B468-176B-44F4-8813-D9D372237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60E7A0C-CFB4-467C-8D25-06CAAA4F6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2548E-CD9E-41E3-BB3B-9A9A27E59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62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D47CD3-9ECD-4EBD-A56B-9133D24B0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438ADDD-C90A-4C22-B45E-6CBE0A52E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2A2E0D5-46DA-48EF-95EF-144B666CE2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E3992D9-F9AC-44D8-ACA7-C76C663A7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CD010-E7FF-4913-98A6-6ECBD1821CA8}" type="datetimeFigureOut">
              <a:rPr lang="zh-CN" altLang="en-US" smtClean="0"/>
              <a:t>2020/11/6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5F5491A-4CE2-4FAA-9B77-6057DB2CF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F3B3C9F-1519-4E08-94F8-7DC792756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2548E-CD9E-41E3-BB3B-9A9A27E59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89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6DDBD39-F8E3-4616-802F-5E7543D7D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1CC345EC-F2A6-4C95-9E78-DA24F296D6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964CF0F-9BFF-4005-90B6-6B92442B3D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64E3220-8F83-48CB-8839-B982A789A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CD010-E7FF-4913-98A6-6ECBD1821CA8}" type="datetimeFigureOut">
              <a:rPr lang="zh-CN" altLang="en-US" smtClean="0"/>
              <a:t>2020/11/6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A1F2558-A0BF-4751-B565-AC607AA25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1D20D0C-7F66-4E56-B361-AF9544078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2548E-CD9E-41E3-BB3B-9A9A27E59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1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72167EBB-4B8A-42A4-8E75-D5F792E7A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AFA0FC0-18ED-4820-BF6E-2C3BA49A3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AD3ACF9-A31E-41F6-AFBD-B5E4F8CB5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F6ACD010-E7FF-4913-98A6-6ECBD1821CA8}" type="datetimeFigureOut">
              <a:rPr lang="zh-CN" altLang="en-US" smtClean="0"/>
              <a:pPr/>
              <a:t>2020/11/6 Friday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75CF353-3258-4F03-A1F0-469AD3D609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49A0B0E-4FF6-4F7D-9934-4C700F8F8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7052548E-CD9E-41E3-BB3B-9A9A27E5902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67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audio" Target="../media/media1.mp3"/><Relationship Id="rId12" Type="http://schemas.microsoft.com/office/2007/relationships/hdphoto" Target="../media/hdphoto1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microsoft.com/office/2007/relationships/media" Target="../media/media1.mp3"/><Relationship Id="rId11" Type="http://schemas.openxmlformats.org/officeDocument/2006/relationships/image" Target="../media/image2.png"/><Relationship Id="rId5" Type="http://schemas.openxmlformats.org/officeDocument/2006/relationships/tags" Target="../tags/tag6.xml"/><Relationship Id="rId10" Type="http://schemas.openxmlformats.org/officeDocument/2006/relationships/image" Target="../media/image1.jpe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emf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1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10" Type="http://schemas.microsoft.com/office/2007/relationships/hdphoto" Target="../media/hdphoto1.wdp"/><Relationship Id="rId4" Type="http://schemas.openxmlformats.org/officeDocument/2006/relationships/tags" Target="../tags/tag12.xml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5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09DD444B-ACCF-4D0F-AA61-10D68EB39D0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172696" y="988470"/>
            <a:ext cx="2646878" cy="215379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8000" dirty="0">
                <a:latin typeface="inpin heiti" charset="-122"/>
                <a:ea typeface="inpin heiti" charset="-122"/>
              </a:rPr>
              <a:t>国学</a:t>
            </a:r>
            <a:endParaRPr lang="en-US" altLang="zh-CN" sz="8000" dirty="0">
              <a:latin typeface="inpin heiti" charset="-122"/>
              <a:ea typeface="inpin heiti" charset="-122"/>
            </a:endParaRPr>
          </a:p>
          <a:p>
            <a:pPr algn="dist"/>
            <a:r>
              <a:rPr lang="zh-CN" altLang="en-US" sz="8000" dirty="0">
                <a:latin typeface="inpin heiti" charset="-122"/>
                <a:ea typeface="inpin heiti" charset="-122"/>
              </a:rPr>
              <a:t>文化</a:t>
            </a:r>
            <a:endParaRPr lang="en-US" altLang="zh-CN" sz="8000" dirty="0">
              <a:latin typeface="inpin heiti" charset="-122"/>
              <a:ea typeface="inpin heiti" charset="-122"/>
            </a:endParaRPr>
          </a:p>
        </p:txBody>
      </p:sp>
      <p:sp>
        <p:nvSpPr>
          <p:cNvPr id="5" name="PA_库_文本框 6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56ABFC2F-EE03-484D-9AC5-2E46CAF3B48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9462422" y="2663891"/>
            <a:ext cx="338554" cy="26827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>
                <a:solidFill>
                  <a:srgbClr val="526464"/>
                </a:solidFill>
                <a:latin typeface="inpin heiti" charset="-122"/>
                <a:ea typeface="inpin heiti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inpin heiti" charset="-122"/>
              <a:ea typeface="inpin heiti" charset="-122"/>
            </a:endParaRPr>
          </a:p>
        </p:txBody>
      </p:sp>
      <p:pic>
        <p:nvPicPr>
          <p:cNvPr id="6" name="PA_库_图片 7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B062A1E4-A18A-4B22-BB1A-929EF007061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772" b="92982" l="0" r="914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3171" y="4558561"/>
            <a:ext cx="485726" cy="675278"/>
          </a:xfrm>
          <a:prstGeom prst="rect">
            <a:avLst/>
          </a:prstGeom>
        </p:spPr>
      </p:pic>
      <p:sp>
        <p:nvSpPr>
          <p:cNvPr id="7" name="PA_库_矩形 8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866CDA89-A518-4C61-8086-3DAFECE831B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487475" y="3182341"/>
            <a:ext cx="2157624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262626"/>
                </a:solidFill>
                <a:effectLst/>
                <a:latin typeface="inpin heiti" charset="-122"/>
                <a:ea typeface="inpin heiti" charset="-122"/>
              </a:rPr>
              <a:t>Early in the day it was whispered that we should sail in a boat, only thou and I, and never a soul in the world would know of this</a:t>
            </a:r>
            <a:endParaRPr lang="zh-CN" altLang="en-US" sz="1050" dirty="0">
              <a:latin typeface="inpin heiti" charset="-122"/>
              <a:ea typeface="inpin heiti" charset="-122"/>
            </a:endParaRPr>
          </a:p>
        </p:txBody>
      </p:sp>
      <p:sp>
        <p:nvSpPr>
          <p:cNvPr id="8" name="PA_库_矩形 9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6932FE74-6D90-46F2-95F0-8D2BA8C7D03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5400000">
            <a:off x="5913994" y="3068243"/>
            <a:ext cx="4528365" cy="37843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静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平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境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远</a:t>
            </a:r>
          </a:p>
        </p:txBody>
      </p:sp>
      <p:sp>
        <p:nvSpPr>
          <p:cNvPr id="3" name="e7d195523061f1c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 hidden="1">
            <a:extLst>
              <a:ext uri="{FF2B5EF4-FFF2-40B4-BE49-F238E27FC236}">
                <a16:creationId xmlns="" xmlns:a16="http://schemas.microsoft.com/office/drawing/2014/main" id="{2275990B-629B-482E-BD1C-88D8565FC8DF}"/>
              </a:ext>
            </a:extLst>
          </p:cNvPr>
          <p:cNvSpPr txBox="1"/>
          <p:nvPr/>
        </p:nvSpPr>
        <p:spPr>
          <a:xfrm>
            <a:off x="-355600" y="1803400"/>
            <a:ext cx="32156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dirty="0">
                <a:latin typeface="inpin heiti" charset="-122"/>
                <a:ea typeface="inpin heiti" charset="-122"/>
              </a:rPr>
              <a:t>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</a:t>
            </a:r>
            <a:endParaRPr lang="zh-CN" altLang="en-US" sz="100" dirty="0">
              <a:latin typeface="inpin heiti" charset="-122"/>
              <a:ea typeface="inpin heiti" charset="-122"/>
            </a:endParaRPr>
          </a:p>
        </p:txBody>
      </p:sp>
      <p:pic>
        <p:nvPicPr>
          <p:cNvPr id="9" name="古风武侠柔情舒缓配乐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433095" y="180479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91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utoUpdateAnimBg="0"/>
      <p:bldP spid="5" grpId="0" autoUpdateAnimBg="0"/>
      <p:bldP spid="7" grpId="0" autoUpdateAnimBg="0"/>
      <p:bldP spid="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占位符 68610"/>
          <p:cNvSpPr>
            <a:spLocks noGrp="1" noRot="1"/>
          </p:cNvSpPr>
          <p:nvPr>
            <p:ph idx="1"/>
          </p:nvPr>
        </p:nvSpPr>
        <p:spPr>
          <a:xfrm>
            <a:off x="488951" y="885826"/>
            <a:ext cx="7731124" cy="1219199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讨论：怎么理解元方“入门不顾”</a:t>
            </a:r>
            <a:r>
              <a:rPr lang="zh-CN" altLang="en-US" sz="3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？结合文章内容，说说你的看法。</a:t>
            </a:r>
            <a:endParaRPr lang="zh-CN" altLang="en-US" sz="360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1853" y="85726"/>
            <a:ext cx="296672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ctr"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  <a:cs typeface="+mn-ea"/>
              </a:rPr>
              <a:t>    课文</a:t>
            </a:r>
            <a:r>
              <a:rPr lang="zh-CN" altLang="en-US" sz="4000" b="1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  <a:cs typeface="+mn-ea"/>
              </a:rPr>
              <a:t>理解</a:t>
            </a:r>
            <a:endParaRPr lang="zh-CN" altLang="en-US" noProof="1">
              <a:ea typeface="宋体" panose="02010600030101010101" pitchFamily="2" charset="-122"/>
            </a:endParaRPr>
          </a:p>
        </p:txBody>
      </p:sp>
      <p:sp>
        <p:nvSpPr>
          <p:cNvPr id="26628" name="文本框 3"/>
          <p:cNvSpPr txBox="1">
            <a:spLocks noChangeArrowheads="1"/>
          </p:cNvSpPr>
          <p:nvPr/>
        </p:nvSpPr>
        <p:spPr bwMode="auto">
          <a:xfrm>
            <a:off x="838200" y="2530475"/>
            <a:ext cx="654367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ctr">
              <a:buSzPct val="100000"/>
              <a:buFont typeface="Arial" charset="0"/>
              <a:buNone/>
            </a:pPr>
            <a:r>
              <a:rPr lang="en-US" altLang="zh-CN" b="1" dirty="0"/>
              <a:t>1</a:t>
            </a:r>
            <a:r>
              <a:rPr lang="zh-CN" altLang="en-US" b="1" dirty="0"/>
              <a:t>、元方</a:t>
            </a:r>
            <a:r>
              <a:rPr lang="en-US" altLang="zh-CN" b="1" dirty="0"/>
              <a:t>“</a:t>
            </a:r>
            <a:r>
              <a:rPr lang="zh-CN" altLang="en-US" b="1" dirty="0"/>
              <a:t>入门不顾</a:t>
            </a:r>
            <a:r>
              <a:rPr lang="en-US" altLang="zh-CN" b="1" dirty="0"/>
              <a:t>”</a:t>
            </a:r>
            <a:r>
              <a:rPr lang="zh-CN" altLang="en-US" b="1" dirty="0"/>
              <a:t>的原因是什么</a:t>
            </a:r>
            <a:r>
              <a:rPr lang="zh-CN" altLang="en-US" b="1" dirty="0" smtClean="0"/>
              <a:t>？</a:t>
            </a:r>
            <a:endParaRPr lang="en-US" altLang="zh-CN" b="1" dirty="0" smtClean="0"/>
          </a:p>
          <a:p>
            <a:pPr fontAlgn="ctr">
              <a:buSzPct val="100000"/>
              <a:buFont typeface="Arial" charset="0"/>
              <a:buNone/>
            </a:pPr>
            <a:endParaRPr lang="zh-CN" altLang="en-US" b="1" dirty="0"/>
          </a:p>
          <a:p>
            <a:pPr fontAlgn="ctr">
              <a:buSzPct val="100000"/>
              <a:buFont typeface="Arial" charset="0"/>
              <a:buNone/>
            </a:pPr>
            <a:r>
              <a:rPr lang="en-US" altLang="zh-CN" b="1" dirty="0"/>
              <a:t>2</a:t>
            </a:r>
            <a:r>
              <a:rPr lang="zh-CN" altLang="en-US" b="1" dirty="0"/>
              <a:t>、元方</a:t>
            </a:r>
            <a:r>
              <a:rPr lang="en-US" altLang="zh-CN" b="1" dirty="0"/>
              <a:t>“</a:t>
            </a:r>
            <a:r>
              <a:rPr lang="zh-CN" altLang="en-US" b="1" dirty="0"/>
              <a:t>入门不顾</a:t>
            </a:r>
            <a:r>
              <a:rPr lang="en-US" altLang="zh-CN" b="1" dirty="0"/>
              <a:t>”</a:t>
            </a:r>
            <a:r>
              <a:rPr lang="zh-CN" altLang="en-US" b="1" dirty="0"/>
              <a:t>是否失礼？为什么</a:t>
            </a:r>
            <a:r>
              <a:rPr lang="zh-CN" altLang="en-US" b="1" dirty="0" smtClean="0"/>
              <a:t>？</a:t>
            </a:r>
            <a:endParaRPr lang="en-US" altLang="zh-CN" b="1" dirty="0" smtClean="0"/>
          </a:p>
          <a:p>
            <a:pPr fontAlgn="ctr">
              <a:buSzPct val="100000"/>
              <a:buFont typeface="Arial" charset="0"/>
              <a:buNone/>
            </a:pPr>
            <a:endParaRPr lang="zh-CN" altLang="en-US" b="1" dirty="0"/>
          </a:p>
          <a:p>
            <a:pPr fontAlgn="ctr">
              <a:buSzPct val="100000"/>
              <a:buFont typeface="Arial" charset="0"/>
              <a:buNone/>
            </a:pPr>
            <a:r>
              <a:rPr lang="en-US" altLang="zh-CN" b="1" dirty="0"/>
              <a:t>3</a:t>
            </a:r>
            <a:r>
              <a:rPr lang="zh-CN" altLang="en-US" b="1" dirty="0"/>
              <a:t>、如果你是友人或者元方你会怎么做？</a:t>
            </a:r>
          </a:p>
          <a:p>
            <a:pPr fontAlgn="ctr">
              <a:buSzPct val="100000"/>
              <a:buFont typeface="Arial" charset="0"/>
              <a:buNone/>
            </a:pPr>
            <a:endParaRPr lang="zh-CN" altLang="en-US" b="1" dirty="0"/>
          </a:p>
          <a:p>
            <a:pPr fontAlgn="ctr">
              <a:buSzPct val="100000"/>
              <a:buFont typeface="Arial" charset="0"/>
              <a:buNone/>
            </a:pPr>
            <a:endParaRPr lang="zh-CN" altLang="en-US" dirty="0"/>
          </a:p>
        </p:txBody>
      </p:sp>
      <p:pic>
        <p:nvPicPr>
          <p:cNvPr id="6" name="Picture 2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8C5B79BA-BE24-4FA7-884F-E64DBD227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542892" y="793612"/>
            <a:ext cx="3163334" cy="44580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855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/>
          <p:nvPr/>
        </p:nvSpPr>
        <p:spPr>
          <a:xfrm>
            <a:off x="431800" y="1844675"/>
            <a:ext cx="11423651" cy="17543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道旁苦李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王戎七岁，</a:t>
            </a:r>
            <a:r>
              <a:rPr lang="zh-CN" altLang="en-US" b="1" u="sng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尝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与诸小儿游，看道边李树多子，折枝。诸小儿</a:t>
            </a:r>
            <a:r>
              <a:rPr lang="zh-CN" altLang="en-US" b="1" u="sng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竞</a:t>
            </a:r>
            <a:r>
              <a:rPr lang="zh-CN" altLang="en-US" b="1" u="sng" noProof="1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走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取之，唯戎不动。人问之，答曰：“树在道边而多子，此必苦李。”取之信然。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charset="-122"/>
                <a:ea typeface="楷体_GB2312" charset="-122"/>
                <a:cs typeface="+mn-ea"/>
              </a:rPr>
              <a:t>                  选自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charset="-122"/>
                <a:ea typeface="楷体_GB2312" charset="-122"/>
                <a:cs typeface="+mn-ea"/>
              </a:rPr>
              <a:t>《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charset="-122"/>
                <a:ea typeface="楷体_GB2312" charset="-122"/>
                <a:cs typeface="+mn-ea"/>
              </a:rPr>
              <a:t>世说新语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charset="-122"/>
                <a:ea typeface="楷体_GB2312" charset="-122"/>
                <a:cs typeface="+mn-ea"/>
              </a:rPr>
              <a:t>·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charset="-122"/>
                <a:ea typeface="楷体_GB2312" charset="-122"/>
                <a:cs typeface="+mn-ea"/>
              </a:rPr>
              <a:t>雅量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charset="-122"/>
                <a:ea typeface="楷体_GB2312" charset="-122"/>
                <a:cs typeface="+mn-ea"/>
              </a:rPr>
              <a:t>》</a:t>
            </a:r>
            <a:endParaRPr lang="en-US" altLang="zh-CN" b="1" noProof="1">
              <a:effectLst>
                <a:outerShdw blurRad="38100" dist="38100" dir="2700000">
                  <a:srgbClr val="FFFFFF"/>
                </a:outerShdw>
              </a:effectLst>
              <a:latin typeface="楷体_GB2312" charset="-122"/>
              <a:ea typeface="楷体_GB2312" charset="-122"/>
            </a:endParaRPr>
          </a:p>
        </p:txBody>
      </p:sp>
      <p:pic>
        <p:nvPicPr>
          <p:cNvPr id="31746" name="图片 20482" descr="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lum bright="-24000" contrast="12000"/>
          </a:blip>
          <a:srcRect/>
          <a:stretch>
            <a:fillRect/>
          </a:stretch>
        </p:blipFill>
        <p:spPr bwMode="auto">
          <a:xfrm>
            <a:off x="9745133" y="6450014"/>
            <a:ext cx="2159000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圆角矩形标注 20483"/>
          <p:cNvSpPr>
            <a:spLocks noChangeArrowheads="1"/>
          </p:cNvSpPr>
          <p:nvPr/>
        </p:nvSpPr>
        <p:spPr bwMode="auto">
          <a:xfrm>
            <a:off x="258234" y="1172708"/>
            <a:ext cx="1701799" cy="1031536"/>
          </a:xfrm>
          <a:prstGeom prst="wedgeRoundRectCallout">
            <a:avLst>
              <a:gd name="adj1" fmla="val 63976"/>
              <a:gd name="adj2" fmla="val 77817"/>
              <a:gd name="adj3" fmla="val 16667"/>
            </a:avLst>
          </a:prstGeom>
          <a:solidFill>
            <a:srgbClr val="CCFFFF">
              <a:alpha val="65881"/>
            </a:srgbClr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 fontAlgn="ctr">
              <a:buSzPct val="100000"/>
              <a:buFont typeface="Arial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黑体" pitchFamily="49" charset="-122"/>
              </a:rPr>
              <a:t>曾经</a:t>
            </a:r>
          </a:p>
        </p:txBody>
      </p:sp>
      <p:sp>
        <p:nvSpPr>
          <p:cNvPr id="20485" name="圆角矩形标注 20484"/>
          <p:cNvSpPr>
            <a:spLocks noChangeArrowheads="1"/>
          </p:cNvSpPr>
          <p:nvPr/>
        </p:nvSpPr>
        <p:spPr bwMode="auto">
          <a:xfrm>
            <a:off x="4929718" y="3814763"/>
            <a:ext cx="1631949" cy="792162"/>
          </a:xfrm>
          <a:prstGeom prst="wedgeRoundRectCallout">
            <a:avLst>
              <a:gd name="adj1" fmla="val 76069"/>
              <a:gd name="adj2" fmla="val -193287"/>
              <a:gd name="adj3" fmla="val 16667"/>
            </a:avLst>
          </a:prstGeom>
          <a:solidFill>
            <a:srgbClr val="99CCFF">
              <a:alpha val="43921"/>
            </a:srgbClr>
          </a:solidFill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fontAlgn="ctr">
              <a:buSzPct val="100000"/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争着</a:t>
            </a:r>
          </a:p>
        </p:txBody>
      </p:sp>
      <p:sp>
        <p:nvSpPr>
          <p:cNvPr id="20486" name="圆角矩形标注 20485"/>
          <p:cNvSpPr>
            <a:spLocks noChangeArrowheads="1"/>
          </p:cNvSpPr>
          <p:nvPr/>
        </p:nvSpPr>
        <p:spPr bwMode="auto">
          <a:xfrm>
            <a:off x="9586384" y="563107"/>
            <a:ext cx="1056216" cy="1391106"/>
          </a:xfrm>
          <a:prstGeom prst="wedgeRoundRectCallout">
            <a:avLst>
              <a:gd name="adj1" fmla="val -260821"/>
              <a:gd name="adj2" fmla="val 89365"/>
              <a:gd name="adj3" fmla="val 16667"/>
            </a:avLst>
          </a:prstGeom>
          <a:solidFill>
            <a:srgbClr val="FFFF00">
              <a:alpha val="25098"/>
            </a:srgbClr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 fontAlgn="ctr">
              <a:buSzPct val="100000"/>
              <a:buFont typeface="Arial" charset="0"/>
              <a:buNone/>
            </a:pPr>
            <a:r>
              <a:rPr lang="zh-CN" altLang="en-US" sz="4000" b="1" dirty="0">
                <a:solidFill>
                  <a:srgbClr val="3333FF"/>
                </a:solidFill>
                <a:ea typeface="黑体" pitchFamily="49" charset="-122"/>
              </a:rPr>
              <a:t>跑</a:t>
            </a:r>
          </a:p>
        </p:txBody>
      </p:sp>
      <p:pic>
        <p:nvPicPr>
          <p:cNvPr id="31750" name="图片 20487" descr="图片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9184" y="6381750"/>
            <a:ext cx="4165600" cy="476250"/>
          </a:xfrm>
          <a:prstGeom prst="rect">
            <a:avLst/>
          </a:prstGeom>
          <a:gradFill rotWithShape="1">
            <a:gsLst>
              <a:gs pos="0">
                <a:srgbClr val="CCCC00"/>
              </a:gs>
              <a:gs pos="50000">
                <a:srgbClr val="5E5E00"/>
              </a:gs>
              <a:gs pos="100000">
                <a:srgbClr val="CCCC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-5079" y="464821"/>
            <a:ext cx="912114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ctr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  <a:cs typeface="+mn-ea"/>
              </a:rPr>
              <a:t>读下面的短文，讲出这个故事。</a:t>
            </a:r>
            <a:endParaRPr lang="zh-CN" altLang="en-US" noProof="1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53998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  <p:bldP spid="20485" grpId="0" bldLvl="0" animBg="1"/>
      <p:bldP spid="2048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5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09DD444B-ACCF-4D0F-AA61-10D68EB39D0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172696" y="988470"/>
            <a:ext cx="2646878" cy="215379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8000" dirty="0">
                <a:latin typeface="inpin heiti" charset="-122"/>
                <a:ea typeface="inpin heiti" charset="-122"/>
              </a:rPr>
              <a:t>国学</a:t>
            </a:r>
            <a:endParaRPr lang="en-US" altLang="zh-CN" sz="8000" dirty="0">
              <a:latin typeface="inpin heiti" charset="-122"/>
              <a:ea typeface="inpin heiti" charset="-122"/>
            </a:endParaRPr>
          </a:p>
          <a:p>
            <a:pPr algn="dist"/>
            <a:r>
              <a:rPr lang="zh-CN" altLang="en-US" sz="8000" dirty="0">
                <a:latin typeface="inpin heiti" charset="-122"/>
                <a:ea typeface="inpin heiti" charset="-122"/>
              </a:rPr>
              <a:t>再会</a:t>
            </a:r>
            <a:endParaRPr lang="en-US" altLang="zh-CN" sz="8000" dirty="0">
              <a:latin typeface="inpin heiti" charset="-122"/>
              <a:ea typeface="inpin heiti" charset="-122"/>
            </a:endParaRPr>
          </a:p>
        </p:txBody>
      </p:sp>
      <p:sp>
        <p:nvSpPr>
          <p:cNvPr id="5" name="PA_库_文本框 6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56ABFC2F-EE03-484D-9AC5-2E46CAF3B48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9462422" y="2663891"/>
            <a:ext cx="338554" cy="26827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>
                <a:solidFill>
                  <a:srgbClr val="526464"/>
                </a:solidFill>
                <a:latin typeface="inpin heiti" charset="-122"/>
                <a:ea typeface="inpin heiti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inpin heiti" charset="-122"/>
              <a:ea typeface="inpin heiti" charset="-122"/>
            </a:endParaRPr>
          </a:p>
        </p:txBody>
      </p:sp>
      <p:pic>
        <p:nvPicPr>
          <p:cNvPr id="6" name="PA_库_图片 7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B062A1E4-A18A-4B22-BB1A-929EF007061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772" b="92982" l="0" r="914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3171" y="4558561"/>
            <a:ext cx="485726" cy="675278"/>
          </a:xfrm>
          <a:prstGeom prst="rect">
            <a:avLst/>
          </a:prstGeom>
        </p:spPr>
      </p:pic>
      <p:sp>
        <p:nvSpPr>
          <p:cNvPr id="7" name="PA_库_矩形 8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866CDA89-A518-4C61-8086-3DAFECE831B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487475" y="3182341"/>
            <a:ext cx="2157624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262626"/>
                </a:solidFill>
                <a:effectLst/>
                <a:latin typeface="inpin heiti" charset="-122"/>
                <a:ea typeface="inpin heiti" charset="-122"/>
              </a:rPr>
              <a:t>Early in the day it was whispered that we should sail in a boat, only thou and I, and never a soul in the world would know of this</a:t>
            </a:r>
            <a:endParaRPr lang="zh-CN" altLang="en-US" sz="1050" dirty="0">
              <a:latin typeface="inpin heiti" charset="-122"/>
              <a:ea typeface="inpin heiti" charset="-122"/>
            </a:endParaRPr>
          </a:p>
        </p:txBody>
      </p:sp>
      <p:sp>
        <p:nvSpPr>
          <p:cNvPr id="8" name="PA_库_矩形 9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6932FE74-6D90-46F2-95F0-8D2BA8C7D03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5400000">
            <a:off x="5913994" y="3068243"/>
            <a:ext cx="4528365" cy="37843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静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平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境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远</a:t>
            </a:r>
          </a:p>
        </p:txBody>
      </p:sp>
      <p:sp>
        <p:nvSpPr>
          <p:cNvPr id="2" name="e7d195523061f1c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 hidden="1">
            <a:extLst>
              <a:ext uri="{FF2B5EF4-FFF2-40B4-BE49-F238E27FC236}">
                <a16:creationId xmlns="" xmlns:a16="http://schemas.microsoft.com/office/drawing/2014/main" id="{40EB9919-E97A-4A4F-B46B-FC118C823FDA}"/>
              </a:ext>
            </a:extLst>
          </p:cNvPr>
          <p:cNvSpPr txBox="1"/>
          <p:nvPr/>
        </p:nvSpPr>
        <p:spPr>
          <a:xfrm>
            <a:off x="-355600" y="1803400"/>
            <a:ext cx="32156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dirty="0">
                <a:latin typeface="inpin heiti" charset="-122"/>
                <a:ea typeface="inpin heiti" charset="-122"/>
              </a:rPr>
              <a:t>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</a:t>
            </a:r>
            <a:endParaRPr lang="zh-CN" altLang="en-US" sz="100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96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7" grpId="0" autoUpdateAnimBg="0"/>
      <p:bldP spid="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3F16BC21-A13A-4136-8E3C-61FADC87D32F}"/>
              </a:ext>
            </a:extLst>
          </p:cNvPr>
          <p:cNvSpPr txBox="1"/>
          <p:nvPr/>
        </p:nvSpPr>
        <p:spPr>
          <a:xfrm rot="5400000">
            <a:off x="5527684" y="292584"/>
            <a:ext cx="1661993" cy="888533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>
              <a:defRPr/>
            </a:pPr>
            <a:r>
              <a:rPr lang="en-US" altLang="zh-CN" sz="4800" dirty="0" smtClean="0"/>
              <a:t>    </a:t>
            </a:r>
            <a:r>
              <a:rPr lang="zh-CN" altLang="en-US" sz="4800" dirty="0"/>
              <a:t>言不信者，行不果</a:t>
            </a:r>
            <a:r>
              <a:rPr lang="zh-CN" altLang="en-US" sz="4800" dirty="0" smtClean="0"/>
              <a:t>。</a:t>
            </a:r>
            <a:r>
              <a:rPr lang="en-US" altLang="zh-CN" sz="4800" dirty="0" smtClean="0"/>
              <a:t>    </a:t>
            </a:r>
          </a:p>
          <a:p>
            <a:pPr>
              <a:defRPr/>
            </a:pPr>
            <a:r>
              <a:rPr lang="en-US" altLang="zh-CN" sz="4800" dirty="0" smtClean="0"/>
              <a:t>                   ——</a:t>
            </a:r>
            <a:r>
              <a:rPr lang="zh-CN" altLang="en-US" sz="4800" dirty="0"/>
              <a:t>墨子</a:t>
            </a:r>
          </a:p>
        </p:txBody>
      </p:sp>
      <p:pic>
        <p:nvPicPr>
          <p:cNvPr id="7" name="PA_库_图片 8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18FD75A1-C0E3-4D1F-A907-D5D4DDB5F29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772" b="92982" l="0" r="914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2690" y="4920161"/>
            <a:ext cx="485726" cy="675278"/>
          </a:xfrm>
          <a:prstGeom prst="rect">
            <a:avLst/>
          </a:prstGeom>
        </p:spPr>
      </p:pic>
      <p:sp>
        <p:nvSpPr>
          <p:cNvPr id="8" name="PA_库_矩形 11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3C0AC9E2-0A59-473A-95BF-8FFC10C87E0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400000">
            <a:off x="6102444" y="-3063050"/>
            <a:ext cx="1661993" cy="10059923"/>
          </a:xfrm>
          <a:prstGeom prst="rect">
            <a:avLst/>
          </a:prstGeom>
        </p:spPr>
        <p:txBody>
          <a:bodyPr vert="vert270" wrap="square">
            <a:normAutofit/>
          </a:bodyPr>
          <a:lstStyle/>
          <a:p>
            <a:pPr>
              <a:defRPr/>
            </a:pPr>
            <a:r>
              <a:rPr lang="zh-CN" altLang="en-US" sz="4800" dirty="0" smtClean="0"/>
              <a:t>如果要</a:t>
            </a:r>
            <a:r>
              <a:rPr lang="zh-CN" altLang="en-US" sz="4800" dirty="0"/>
              <a:t>别人诚信，首先自己</a:t>
            </a:r>
            <a:r>
              <a:rPr lang="zh-CN" altLang="en-US" sz="4800" dirty="0" smtClean="0"/>
              <a:t>要诚信</a:t>
            </a:r>
            <a:endParaRPr lang="en-US" altLang="zh-CN" sz="4800" dirty="0" smtClean="0"/>
          </a:p>
          <a:p>
            <a:pPr>
              <a:defRPr/>
            </a:pPr>
            <a:r>
              <a:rPr lang="en-US" altLang="zh-CN" sz="4800" dirty="0"/>
              <a:t> </a:t>
            </a:r>
            <a:r>
              <a:rPr lang="en-US" altLang="zh-CN" sz="4800" dirty="0" smtClean="0"/>
              <a:t>             </a:t>
            </a:r>
            <a:r>
              <a:rPr lang="en-US" altLang="zh-CN" sz="4800" dirty="0"/>
              <a:t>——</a:t>
            </a:r>
            <a:r>
              <a:rPr lang="zh-CN" altLang="en-US" sz="4800" dirty="0"/>
              <a:t>莎士比亚</a:t>
            </a:r>
            <a:endParaRPr lang="en-US" altLang="zh-CN" sz="4800" dirty="0"/>
          </a:p>
        </p:txBody>
      </p:sp>
      <p:pic>
        <p:nvPicPr>
          <p:cNvPr id="9" name="图片 8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5AD7F231-C77D-4867-BA9E-7DA76A5A5E1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66617"/>
            <a:ext cx="2543175" cy="4691183"/>
          </a:xfrm>
          <a:prstGeom prst="rect">
            <a:avLst/>
          </a:prstGeom>
        </p:spPr>
      </p:pic>
      <p:sp>
        <p:nvSpPr>
          <p:cNvPr id="2" name="e7d195523061f1c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 hidden="1">
            <a:extLst>
              <a:ext uri="{FF2B5EF4-FFF2-40B4-BE49-F238E27FC236}">
                <a16:creationId xmlns="" xmlns:a16="http://schemas.microsoft.com/office/drawing/2014/main" id="{65B0A205-E6B4-401B-A45F-3D6DE4F91F98}"/>
              </a:ext>
            </a:extLst>
          </p:cNvPr>
          <p:cNvSpPr txBox="1"/>
          <p:nvPr/>
        </p:nvSpPr>
        <p:spPr>
          <a:xfrm>
            <a:off x="-355600" y="1803400"/>
            <a:ext cx="32156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dirty="0">
                <a:latin typeface="inpin heiti" charset="-122"/>
                <a:ea typeface="inpin heiti" charset="-122"/>
              </a:rPr>
              <a:t>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</a:t>
            </a:r>
            <a:endParaRPr lang="zh-CN" altLang="en-US" sz="100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057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B00D1DC0-B279-4C0F-B09A-113910FD23D2}"/>
              </a:ext>
            </a:extLst>
          </p:cNvPr>
          <p:cNvGrpSpPr/>
          <p:nvPr/>
        </p:nvGrpSpPr>
        <p:grpSpPr>
          <a:xfrm>
            <a:off x="610208" y="711938"/>
            <a:ext cx="10571474" cy="3952364"/>
            <a:chOff x="68879" y="1197601"/>
            <a:chExt cx="10571474" cy="3952364"/>
          </a:xfrm>
        </p:grpSpPr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93D8C4AC-EFEA-4A2F-A73F-8579D9C589C4}"/>
                </a:ext>
              </a:extLst>
            </p:cNvPr>
            <p:cNvSpPr txBox="1"/>
            <p:nvPr/>
          </p:nvSpPr>
          <p:spPr>
            <a:xfrm>
              <a:off x="1591722" y="1288886"/>
              <a:ext cx="9048631" cy="21154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b="1" dirty="0">
                  <a:latin typeface="隶书"/>
                  <a:ea typeface="隶书"/>
                  <a:cs typeface="隶书"/>
                </a:rPr>
                <a:t>陈太丘与友期行，期日中，过中不至，太丘</a:t>
              </a:r>
              <a:r>
                <a:rPr lang="zh-CN" altLang="en-US" b="1" dirty="0">
                  <a:solidFill>
                    <a:srgbClr val="FF0000"/>
                  </a:solidFill>
                  <a:latin typeface="隶书"/>
                  <a:ea typeface="隶书"/>
                  <a:cs typeface="隶书"/>
                </a:rPr>
                <a:t>舍</a:t>
              </a:r>
              <a:r>
                <a:rPr lang="zh-CN" altLang="en-US" b="1" dirty="0">
                  <a:latin typeface="隶书"/>
                  <a:ea typeface="隶书"/>
                  <a:cs typeface="隶书"/>
                </a:rPr>
                <a:t>去，去后乃至。元方时年七岁，门外戏。客问元方：“尊君在</a:t>
              </a:r>
              <a:r>
                <a:rPr lang="zh-CN" altLang="en-US" b="1" dirty="0">
                  <a:solidFill>
                    <a:srgbClr val="FF0000"/>
                  </a:solidFill>
                  <a:latin typeface="隶书"/>
                  <a:ea typeface="隶书"/>
                  <a:cs typeface="隶书"/>
                </a:rPr>
                <a:t>不</a:t>
              </a:r>
              <a:r>
                <a:rPr lang="en-US" altLang="zh-CN" b="1" dirty="0">
                  <a:latin typeface="隶书"/>
                  <a:ea typeface="隶书"/>
                  <a:cs typeface="隶书"/>
                </a:rPr>
                <a:t>?”</a:t>
              </a:r>
              <a:r>
                <a:rPr lang="zh-CN" altLang="en-US" b="1" dirty="0">
                  <a:latin typeface="隶书"/>
                  <a:ea typeface="隶书"/>
                  <a:cs typeface="隶书"/>
                </a:rPr>
                <a:t>答曰：“待君久不至，已去。”友人便怒：“非人哉</a:t>
              </a:r>
              <a:r>
                <a:rPr lang="en-US" altLang="zh-CN" b="1" dirty="0">
                  <a:latin typeface="隶书"/>
                  <a:ea typeface="隶书"/>
                  <a:cs typeface="隶书"/>
                </a:rPr>
                <a:t>!</a:t>
              </a:r>
              <a:r>
                <a:rPr lang="zh-CN" altLang="en-US" b="1" dirty="0">
                  <a:latin typeface="隶书"/>
                  <a:ea typeface="隶书"/>
                  <a:cs typeface="隶书"/>
                </a:rPr>
                <a:t>与人期行，相委而去。”元方曰：“君与家君期日中。日中不至，则是无信；对子骂父，则是无礼。”友人惭，下车引之，元方入门不顾</a:t>
              </a:r>
              <a:r>
                <a:rPr lang="zh-CN" altLang="en-US" b="1" dirty="0" smtClean="0">
                  <a:latin typeface="隶书"/>
                  <a:ea typeface="隶书"/>
                  <a:cs typeface="隶书"/>
                </a:rPr>
                <a:t>。</a:t>
              </a:r>
              <a:endParaRPr lang="zh-CN" altLang="en-US" dirty="0">
                <a:latin typeface="隶书"/>
                <a:ea typeface="隶书"/>
                <a:cs typeface="隶书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6E2F07E-8212-47E4-AE52-A7E2B57BCB58}"/>
                </a:ext>
              </a:extLst>
            </p:cNvPr>
            <p:cNvSpPr txBox="1"/>
            <p:nvPr/>
          </p:nvSpPr>
          <p:spPr>
            <a:xfrm>
              <a:off x="68879" y="1197601"/>
              <a:ext cx="800219" cy="395236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spc="300" dirty="0" smtClean="0">
                  <a:solidFill>
                    <a:srgbClr val="DDB321"/>
                  </a:solidFill>
                  <a:latin typeface="inpin heiti" charset="-122"/>
                  <a:ea typeface="inpin heiti" charset="-122"/>
                  <a:cs typeface="inpin heiti" charset="-122"/>
                  <a:sym typeface="Li Xuke"/>
                </a:rPr>
                <a:t>陈太丘与友期行</a:t>
              </a:r>
              <a:endParaRPr lang="zh-CN" altLang="en-US" sz="4000" spc="300" dirty="0">
                <a:solidFill>
                  <a:srgbClr val="DDB321"/>
                </a:solidFill>
                <a:latin typeface="inpin heiti" charset="-122"/>
                <a:ea typeface="inpin heiti" charset="-122"/>
                <a:cs typeface="inpin heiti" charset="-122"/>
                <a:sym typeface="Li Xuke"/>
              </a:endParaRPr>
            </a:p>
          </p:txBody>
        </p:sp>
      </p:grpSp>
      <p:sp>
        <p:nvSpPr>
          <p:cNvPr id="2" name="e7d195523061f1c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 hidden="1">
            <a:extLst>
              <a:ext uri="{FF2B5EF4-FFF2-40B4-BE49-F238E27FC236}">
                <a16:creationId xmlns="" xmlns:a16="http://schemas.microsoft.com/office/drawing/2014/main" id="{6C06905D-6C14-44B9-9674-039EB0A5D580}"/>
              </a:ext>
            </a:extLst>
          </p:cNvPr>
          <p:cNvSpPr txBox="1"/>
          <p:nvPr/>
        </p:nvSpPr>
        <p:spPr>
          <a:xfrm>
            <a:off x="-355600" y="1803400"/>
            <a:ext cx="32156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dirty="0">
                <a:latin typeface="inpin heiti" charset="-122"/>
                <a:ea typeface="inpin heiti" charset="-122"/>
              </a:rPr>
              <a:t>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</a:t>
            </a:r>
            <a:endParaRPr lang="zh-CN" altLang="en-US" sz="100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512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26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7EBFD392-5AE0-41C7-9554-5E3DE2E601C4}"/>
              </a:ext>
            </a:extLst>
          </p:cNvPr>
          <p:cNvSpPr>
            <a:spLocks/>
          </p:cNvSpPr>
          <p:nvPr/>
        </p:nvSpPr>
        <p:spPr bwMode="auto">
          <a:xfrm>
            <a:off x="240631" y="220548"/>
            <a:ext cx="1181744" cy="1324034"/>
          </a:xfrm>
          <a:custGeom>
            <a:avLst/>
            <a:gdLst>
              <a:gd name="T0" fmla="*/ 207 w 257"/>
              <a:gd name="T1" fmla="*/ 107 h 288"/>
              <a:gd name="T2" fmla="*/ 213 w 257"/>
              <a:gd name="T3" fmla="*/ 89 h 288"/>
              <a:gd name="T4" fmla="*/ 161 w 257"/>
              <a:gd name="T5" fmla="*/ 150 h 288"/>
              <a:gd name="T6" fmla="*/ 160 w 257"/>
              <a:gd name="T7" fmla="*/ 148 h 288"/>
              <a:gd name="T8" fmla="*/ 4 w 257"/>
              <a:gd name="T9" fmla="*/ 288 h 288"/>
              <a:gd name="T10" fmla="*/ 0 w 257"/>
              <a:gd name="T11" fmla="*/ 286 h 288"/>
              <a:gd name="T12" fmla="*/ 111 w 257"/>
              <a:gd name="T13" fmla="*/ 109 h 288"/>
              <a:gd name="T14" fmla="*/ 73 w 257"/>
              <a:gd name="T15" fmla="*/ 49 h 288"/>
              <a:gd name="T16" fmla="*/ 94 w 257"/>
              <a:gd name="T17" fmla="*/ 51 h 288"/>
              <a:gd name="T18" fmla="*/ 118 w 257"/>
              <a:gd name="T19" fmla="*/ 55 h 288"/>
              <a:gd name="T20" fmla="*/ 150 w 257"/>
              <a:gd name="T21" fmla="*/ 22 h 288"/>
              <a:gd name="T22" fmla="*/ 180 w 257"/>
              <a:gd name="T23" fmla="*/ 2 h 288"/>
              <a:gd name="T24" fmla="*/ 236 w 257"/>
              <a:gd name="T25" fmla="*/ 14 h 288"/>
              <a:gd name="T26" fmla="*/ 249 w 257"/>
              <a:gd name="T27" fmla="*/ 48 h 288"/>
              <a:gd name="T28" fmla="*/ 212 w 257"/>
              <a:gd name="T29" fmla="*/ 108 h 288"/>
              <a:gd name="T30" fmla="*/ 207 w 257"/>
              <a:gd name="T31" fmla="*/ 10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88">
                <a:moveTo>
                  <a:pt x="207" y="107"/>
                </a:moveTo>
                <a:cubicBezTo>
                  <a:pt x="209" y="103"/>
                  <a:pt x="210" y="99"/>
                  <a:pt x="213" y="89"/>
                </a:cubicBezTo>
                <a:cubicBezTo>
                  <a:pt x="193" y="112"/>
                  <a:pt x="177" y="131"/>
                  <a:pt x="161" y="150"/>
                </a:cubicBezTo>
                <a:cubicBezTo>
                  <a:pt x="161" y="149"/>
                  <a:pt x="160" y="148"/>
                  <a:pt x="160" y="148"/>
                </a:cubicBezTo>
                <a:cubicBezTo>
                  <a:pt x="108" y="194"/>
                  <a:pt x="56" y="241"/>
                  <a:pt x="4" y="288"/>
                </a:cubicBezTo>
                <a:cubicBezTo>
                  <a:pt x="2" y="287"/>
                  <a:pt x="1" y="287"/>
                  <a:pt x="0" y="286"/>
                </a:cubicBezTo>
                <a:cubicBezTo>
                  <a:pt x="38" y="226"/>
                  <a:pt x="75" y="167"/>
                  <a:pt x="111" y="109"/>
                </a:cubicBezTo>
                <a:cubicBezTo>
                  <a:pt x="99" y="90"/>
                  <a:pt x="87" y="72"/>
                  <a:pt x="73" y="49"/>
                </a:cubicBezTo>
                <a:cubicBezTo>
                  <a:pt x="84" y="50"/>
                  <a:pt x="89" y="50"/>
                  <a:pt x="94" y="51"/>
                </a:cubicBezTo>
                <a:cubicBezTo>
                  <a:pt x="102" y="52"/>
                  <a:pt x="113" y="58"/>
                  <a:pt x="118" y="55"/>
                </a:cubicBezTo>
                <a:cubicBezTo>
                  <a:pt x="130" y="46"/>
                  <a:pt x="142" y="35"/>
                  <a:pt x="150" y="22"/>
                </a:cubicBezTo>
                <a:cubicBezTo>
                  <a:pt x="157" y="8"/>
                  <a:pt x="165" y="0"/>
                  <a:pt x="180" y="2"/>
                </a:cubicBezTo>
                <a:cubicBezTo>
                  <a:pt x="199" y="5"/>
                  <a:pt x="218" y="9"/>
                  <a:pt x="236" y="14"/>
                </a:cubicBezTo>
                <a:cubicBezTo>
                  <a:pt x="254" y="20"/>
                  <a:pt x="257" y="34"/>
                  <a:pt x="249" y="48"/>
                </a:cubicBezTo>
                <a:cubicBezTo>
                  <a:pt x="238" y="69"/>
                  <a:pt x="224" y="88"/>
                  <a:pt x="212" y="108"/>
                </a:cubicBezTo>
                <a:cubicBezTo>
                  <a:pt x="210" y="108"/>
                  <a:pt x="209" y="107"/>
                  <a:pt x="207" y="10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3" name="文本框 12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5EBC7093-506E-44ED-918A-5FB7233D24FF}"/>
              </a:ext>
            </a:extLst>
          </p:cNvPr>
          <p:cNvSpPr txBox="1"/>
          <p:nvPr/>
        </p:nvSpPr>
        <p:spPr>
          <a:xfrm>
            <a:off x="1790700" y="590550"/>
            <a:ext cx="3181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inpin heiti" charset="-122"/>
                <a:ea typeface="inpin heiti" charset="-122"/>
              </a:rPr>
              <a:t>    </a:t>
            </a:r>
            <a:r>
              <a:rPr lang="zh-CN" altLang="en-US" sz="24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《世说新语》</a:t>
            </a:r>
          </a:p>
        </p:txBody>
      </p:sp>
      <p:cxnSp>
        <p:nvCxnSpPr>
          <p:cNvPr id="14" name="直接连接符 13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FEED9D4F-9BB1-437A-9059-BE424F9BEDE4}"/>
              </a:ext>
            </a:extLst>
          </p:cNvPr>
          <p:cNvCxnSpPr/>
          <p:nvPr/>
        </p:nvCxnSpPr>
        <p:spPr>
          <a:xfrm>
            <a:off x="1641128" y="1343025"/>
            <a:ext cx="33309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719102B8-A8C7-4FD6-8D02-D3BA4B03B03B}"/>
              </a:ext>
            </a:extLst>
          </p:cNvPr>
          <p:cNvSpPr/>
          <p:nvPr/>
        </p:nvSpPr>
        <p:spPr>
          <a:xfrm>
            <a:off x="933450" y="1419225"/>
            <a:ext cx="76581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/>
              <a:t>我国南朝宋时期产生的一部主要记述魏晋人物言谈轶事的笔记小说。全书原八卷，分为德行、言语、政事、文学、方正、雅量等三十六门，全书共一千多则，记述自汉末到刘宋时名士贵族的遗闻轶事，主要为有关人物评论、清谈玄言和机智应对的故事。《陈太丘与友期》选自“方正”一门。“方正”即正直不阿，为人正派，是一种好品格。</a:t>
            </a:r>
          </a:p>
        </p:txBody>
      </p:sp>
      <p:sp>
        <p:nvSpPr>
          <p:cNvPr id="17" name="矩形 16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C5D447AE-F257-4CA8-82BA-E81ECA3DA808}"/>
              </a:ext>
            </a:extLst>
          </p:cNvPr>
          <p:cNvSpPr/>
          <p:nvPr/>
        </p:nvSpPr>
        <p:spPr>
          <a:xfrm>
            <a:off x="1181100" y="4467225"/>
            <a:ext cx="6867525" cy="151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刘义庆</a:t>
            </a:r>
          </a:p>
          <a:p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en-US" altLang="zh-CN" sz="2400" b="1" dirty="0" err="1">
                <a:latin typeface="仿宋" pitchFamily="49" charset="-122"/>
                <a:ea typeface="仿宋" pitchFamily="49" charset="-122"/>
              </a:rPr>
              <a:t>南朝宋彭城人，曾任荆州刺史，好文学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。《</a:t>
            </a:r>
            <a:r>
              <a:rPr lang="en-US" altLang="zh-CN" sz="2400" b="1" dirty="0" err="1">
                <a:latin typeface="仿宋" pitchFamily="49" charset="-122"/>
                <a:ea typeface="仿宋" pitchFamily="49" charset="-122"/>
              </a:rPr>
              <a:t>世说新语》是由他组织一批文人编写的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。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TW" altLang="en-US" sz="1200" spc="200" dirty="0">
              <a:latin typeface="华文宋体" pitchFamily="2" charset="-122"/>
              <a:ea typeface="华文宋体" pitchFamily="2" charset="-122"/>
              <a:cs typeface="inpin heiti" charset="-122"/>
              <a:sym typeface="+mn-lt"/>
            </a:endParaRPr>
          </a:p>
        </p:txBody>
      </p:sp>
      <p:pic>
        <p:nvPicPr>
          <p:cNvPr id="19" name="图片 18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694A614A-F933-43F0-9213-AB9D9D27A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8625" y="1052214"/>
            <a:ext cx="4134694" cy="5005685"/>
          </a:xfrm>
          <a:prstGeom prst="rect">
            <a:avLst/>
          </a:prstGeom>
        </p:spPr>
      </p:pic>
      <p:sp>
        <p:nvSpPr>
          <p:cNvPr id="2" name="e7d195523061f1c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 hidden="1">
            <a:extLst>
              <a:ext uri="{FF2B5EF4-FFF2-40B4-BE49-F238E27FC236}">
                <a16:creationId xmlns="" xmlns:a16="http://schemas.microsoft.com/office/drawing/2014/main" id="{D89C4363-231C-4AEC-9866-F98144F22D20}"/>
              </a:ext>
            </a:extLst>
          </p:cNvPr>
          <p:cNvSpPr txBox="1"/>
          <p:nvPr/>
        </p:nvSpPr>
        <p:spPr>
          <a:xfrm>
            <a:off x="-355600" y="1803400"/>
            <a:ext cx="32156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dirty="0">
                <a:latin typeface="inpin heiti" charset="-122"/>
                <a:ea typeface="inpin heiti" charset="-122"/>
              </a:rPr>
              <a:t>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</a:t>
            </a:r>
            <a:endParaRPr lang="zh-CN" altLang="en-US" sz="100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966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3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C38246EA-3B6B-462E-9305-D41D04DC90E7}"/>
              </a:ext>
            </a:extLst>
          </p:cNvPr>
          <p:cNvSpPr txBox="1"/>
          <p:nvPr/>
        </p:nvSpPr>
        <p:spPr>
          <a:xfrm>
            <a:off x="5676900" y="2705100"/>
            <a:ext cx="3437719" cy="33839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defTabSz="1218865"/>
            <a:endParaRPr lang="zh-CN" altLang="en-US" sz="1599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TextBox 2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AA108A07-A752-48C9-B7AC-79F25614AE26}"/>
              </a:ext>
            </a:extLst>
          </p:cNvPr>
          <p:cNvSpPr txBox="1"/>
          <p:nvPr/>
        </p:nvSpPr>
        <p:spPr>
          <a:xfrm>
            <a:off x="5581649" y="1992231"/>
            <a:ext cx="5179915" cy="400081"/>
          </a:xfrm>
          <a:prstGeom prst="rect">
            <a:avLst/>
          </a:prstGeom>
          <a:noFill/>
        </p:spPr>
        <p:txBody>
          <a:bodyPr vert="horz" wrap="square" lIns="91412" tIns="45706" rIns="91412" bIns="45706" rtlCol="0">
            <a:spAutoFit/>
          </a:bodyPr>
          <a:lstStyle/>
          <a:p>
            <a:pPr fontAlgn="ctr">
              <a:lnSpc>
                <a:spcPct val="125000"/>
              </a:lnSpc>
              <a:buClr>
                <a:srgbClr val="FA064C"/>
              </a:buClr>
              <a:buSzPct val="120000"/>
              <a:defRPr/>
            </a:pPr>
            <a:endParaRPr lang="zh-CN" altLang="en-US" sz="1600" b="1" dirty="0">
              <a:solidFill>
                <a:srgbClr val="001A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TextBox 21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8296D13A-25EE-44F6-86AB-7E1246644AD6}"/>
              </a:ext>
            </a:extLst>
          </p:cNvPr>
          <p:cNvSpPr txBox="1"/>
          <p:nvPr/>
        </p:nvSpPr>
        <p:spPr>
          <a:xfrm>
            <a:off x="3933824" y="1168945"/>
            <a:ext cx="6943725" cy="347784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   陈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太丘与友期行，期日中，过中不至，太丘</a:t>
            </a:r>
            <a:r>
              <a:rPr lang="zh-CN" altLang="en-US" sz="2000" b="1" dirty="0">
                <a:solidFill>
                  <a:srgbClr val="FF0000"/>
                </a:solidFill>
                <a:latin typeface="隶书"/>
                <a:ea typeface="隶书"/>
                <a:cs typeface="隶书"/>
              </a:rPr>
              <a:t>舍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去，去</a:t>
            </a: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后</a:t>
            </a:r>
            <a:endParaRPr lang="en-US" altLang="zh-CN" sz="2000" b="1" dirty="0" smtClean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endParaRPr lang="en-US" altLang="zh-CN" sz="2000" b="1" dirty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乃至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。元方时年七岁，门外戏。客问元方：“尊君在</a:t>
            </a:r>
            <a:r>
              <a:rPr lang="zh-CN" altLang="en-US" sz="2000" b="1" dirty="0">
                <a:solidFill>
                  <a:srgbClr val="FF0000"/>
                </a:solidFill>
                <a:latin typeface="隶书"/>
                <a:ea typeface="隶书"/>
                <a:cs typeface="隶书"/>
              </a:rPr>
              <a:t>不</a:t>
            </a:r>
            <a:r>
              <a:rPr lang="en-US" altLang="zh-CN" sz="2000" b="1" dirty="0" smtClean="0">
                <a:latin typeface="隶书"/>
                <a:ea typeface="隶书"/>
                <a:cs typeface="隶书"/>
              </a:rPr>
              <a:t>?”</a:t>
            </a:r>
          </a:p>
          <a:p>
            <a:pPr fontAlgn="ctr">
              <a:buSzPct val="100000"/>
              <a:buFont typeface="Arial" charset="0"/>
              <a:buNone/>
            </a:pPr>
            <a:endParaRPr lang="en-US" altLang="zh-CN" sz="2000" b="1" dirty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答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曰：“待君久不至，已去。”友人便怒：“非人哉</a:t>
            </a:r>
            <a:r>
              <a:rPr lang="en-US" altLang="zh-CN" sz="2000" b="1" dirty="0">
                <a:latin typeface="隶书"/>
                <a:ea typeface="隶书"/>
                <a:cs typeface="隶书"/>
              </a:rPr>
              <a:t>!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与</a:t>
            </a: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人</a:t>
            </a:r>
            <a:endParaRPr lang="en-US" altLang="zh-CN" sz="2000" b="1" dirty="0" smtClean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endParaRPr lang="en-US" altLang="zh-CN" sz="2000" b="1" dirty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期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行，相委而去。”元方曰：“君与家君期日中。日中不至</a:t>
            </a: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，</a:t>
            </a:r>
            <a:endParaRPr lang="en-US" altLang="zh-CN" sz="2000" b="1" dirty="0" smtClean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endParaRPr lang="en-US" altLang="zh-CN" sz="2000" b="1" dirty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则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是无信；对子骂父，则是无礼。”友人惭，下车引之，</a:t>
            </a: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元</a:t>
            </a:r>
            <a:endParaRPr lang="en-US" altLang="zh-CN" sz="2000" b="1" dirty="0" smtClean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endParaRPr lang="en-US" altLang="zh-CN" sz="2000" b="1" dirty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方入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门不顾。</a:t>
            </a:r>
            <a:endParaRPr lang="zh-CN" altLang="en-US" sz="2000" dirty="0">
              <a:latin typeface="隶书"/>
              <a:ea typeface="隶书"/>
              <a:cs typeface="隶书"/>
            </a:endParaRPr>
          </a:p>
        </p:txBody>
      </p:sp>
      <p:pic>
        <p:nvPicPr>
          <p:cNvPr id="23" name="图片 22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5AC19FA8-4459-4026-AA83-452AC2A179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3143"/>
            <a:ext cx="3533775" cy="6674857"/>
          </a:xfrm>
          <a:prstGeom prst="rect">
            <a:avLst/>
          </a:prstGeom>
        </p:spPr>
      </p:pic>
      <p:sp>
        <p:nvSpPr>
          <p:cNvPr id="5" name="e7d195523061f1c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 hidden="1">
            <a:extLst>
              <a:ext uri="{FF2B5EF4-FFF2-40B4-BE49-F238E27FC236}">
                <a16:creationId xmlns="" xmlns:a16="http://schemas.microsoft.com/office/drawing/2014/main" id="{13166733-E596-4A72-8198-DEA06605EC1C}"/>
              </a:ext>
            </a:extLst>
          </p:cNvPr>
          <p:cNvSpPr txBox="1"/>
          <p:nvPr/>
        </p:nvSpPr>
        <p:spPr>
          <a:xfrm>
            <a:off x="-355600" y="1803400"/>
            <a:ext cx="32156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dirty="0">
                <a:latin typeface="inpin heiti" charset="-122"/>
                <a:ea typeface="inpin heiti" charset="-122"/>
              </a:rPr>
              <a:t>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</a:t>
            </a:r>
            <a:endParaRPr lang="zh-CN" altLang="en-US" sz="100" dirty="0">
              <a:latin typeface="inpin heiti" charset="-122"/>
              <a:ea typeface="inpin heiti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5629272" y="1052736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581649" y="438150"/>
            <a:ext cx="3619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读一读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0488488" y="1052736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209756" y="1036285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03026" y="1755725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812035" y="1731810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9620248" y="1731811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5267322" y="2883984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810498" y="2921924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587874" y="2907867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746076" y="2907868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8048625" y="2271281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8587875" y="3527281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10095581" y="2907866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4248147" y="4132177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772135" y="3520571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029448" y="3495590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620247" y="3527281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10521822" y="2298905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4524372" y="3495589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762470" y="4132176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694A614A-F933-43F0-9213-AB9D9D27AF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8625" y="3495590"/>
            <a:ext cx="4134694" cy="2562309"/>
          </a:xfrm>
          <a:prstGeom prst="rect">
            <a:avLst/>
          </a:prstGeom>
        </p:spPr>
      </p:pic>
      <p:cxnSp>
        <p:nvCxnSpPr>
          <p:cNvPr id="39" name="直接连接符 38"/>
          <p:cNvCxnSpPr/>
          <p:nvPr/>
        </p:nvCxnSpPr>
        <p:spPr>
          <a:xfrm flipH="1">
            <a:off x="7029448" y="1731810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488776" y="2342255"/>
            <a:ext cx="147637" cy="636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448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71018648-89AD-405A-A950-FC2651E35FC6}"/>
              </a:ext>
            </a:extLst>
          </p:cNvPr>
          <p:cNvSpPr txBox="1"/>
          <p:nvPr/>
        </p:nvSpPr>
        <p:spPr>
          <a:xfrm>
            <a:off x="5676900" y="4495350"/>
            <a:ext cx="4469969" cy="400081"/>
          </a:xfrm>
          <a:prstGeom prst="rect">
            <a:avLst/>
          </a:prstGeom>
          <a:noFill/>
        </p:spPr>
        <p:txBody>
          <a:bodyPr vert="horz" wrap="square" lIns="91412" tIns="45706" rIns="91412" bIns="45706" rtlCol="0">
            <a:spAutoFit/>
          </a:bodyPr>
          <a:lstStyle/>
          <a:p>
            <a:pPr fontAlgn="ctr">
              <a:lnSpc>
                <a:spcPct val="125000"/>
              </a:lnSpc>
              <a:buClr>
                <a:srgbClr val="FA064C"/>
              </a:buClr>
              <a:buSzPct val="120000"/>
              <a:defRPr/>
            </a:pPr>
            <a:r>
              <a:rPr lang="en-US" altLang="zh-CN" sz="1600" b="1" dirty="0" err="1">
                <a:solidFill>
                  <a:srgbClr val="33C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en-US" altLang="zh-CN" sz="1600" b="1" dirty="0" err="1">
                <a:solidFill>
                  <a:srgbClr val="001A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：调整倒装句语序</a:t>
            </a:r>
            <a:r>
              <a:rPr lang="zh-CN" altLang="en-US" sz="1600" b="1" dirty="0">
                <a:solidFill>
                  <a:srgbClr val="001A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。例：沛公安在？</a:t>
            </a:r>
            <a:endParaRPr lang="en-US" altLang="zh-CN" sz="1600" b="1" dirty="0">
              <a:solidFill>
                <a:srgbClr val="001A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TextBox 11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222DFAA7-EE41-4149-BC5D-C823CF35BBED}"/>
              </a:ext>
            </a:extLst>
          </p:cNvPr>
          <p:cNvSpPr txBox="1"/>
          <p:nvPr/>
        </p:nvSpPr>
        <p:spPr>
          <a:xfrm>
            <a:off x="5676900" y="3914775"/>
            <a:ext cx="4699765" cy="584619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defTabSz="1218865"/>
            <a:r>
              <a:rPr lang="zh-CN" altLang="en-US" sz="1600" b="1" dirty="0">
                <a:solidFill>
                  <a:srgbClr val="33C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en-US" sz="1600" b="1" dirty="0">
                <a:solidFill>
                  <a:srgbClr val="001A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：把单音节词语变成双音节词语。</a:t>
            </a:r>
            <a:endParaRPr lang="en-US" altLang="zh-CN" sz="1600" b="1" dirty="0">
              <a:solidFill>
                <a:srgbClr val="001A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defTabSz="1218865"/>
            <a:endParaRPr lang="zh-CN" altLang="en-US" sz="1599" dirty="0">
              <a:latin typeface="inpin heiti" charset="-122"/>
              <a:ea typeface="inpin heiti" charset="-122"/>
            </a:endParaRPr>
          </a:p>
        </p:txBody>
      </p:sp>
      <p:sp>
        <p:nvSpPr>
          <p:cNvPr id="8" name="TextBox 12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4C3399B4-ECF4-4808-B7D6-DD0AD9B0658D}"/>
              </a:ext>
            </a:extLst>
          </p:cNvPr>
          <p:cNvSpPr txBox="1"/>
          <p:nvPr/>
        </p:nvSpPr>
        <p:spPr>
          <a:xfrm>
            <a:off x="5676900" y="3267075"/>
            <a:ext cx="5212955" cy="400081"/>
          </a:xfrm>
          <a:prstGeom prst="rect">
            <a:avLst/>
          </a:prstGeom>
          <a:noFill/>
        </p:spPr>
        <p:txBody>
          <a:bodyPr vert="horz" wrap="square" lIns="91412" tIns="45706" rIns="91412" bIns="45706" rtlCol="0">
            <a:spAutoFit/>
          </a:bodyPr>
          <a:lstStyle/>
          <a:p>
            <a:pPr fontAlgn="ctr">
              <a:lnSpc>
                <a:spcPct val="125000"/>
              </a:lnSpc>
              <a:buClr>
                <a:srgbClr val="FA064C"/>
              </a:buClr>
              <a:buSzPct val="120000"/>
              <a:defRPr/>
            </a:pPr>
            <a:r>
              <a:rPr lang="zh-CN" altLang="en-US" sz="1600" b="1" dirty="0">
                <a:solidFill>
                  <a:srgbClr val="33CC33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 action="ppaction://hlinksldjump"/>
              </a:rPr>
              <a:t>补</a:t>
            </a:r>
            <a:r>
              <a:rPr lang="zh-CN" altLang="en-US" sz="1600" b="1" dirty="0">
                <a:solidFill>
                  <a:srgbClr val="001A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：在翻译文言文时应补出省略成分。</a:t>
            </a:r>
          </a:p>
        </p:txBody>
      </p:sp>
      <p:sp>
        <p:nvSpPr>
          <p:cNvPr id="9" name="TextBox 13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C38246EA-3B6B-462E-9305-D41D04DC90E7}"/>
              </a:ext>
            </a:extLst>
          </p:cNvPr>
          <p:cNvSpPr txBox="1"/>
          <p:nvPr/>
        </p:nvSpPr>
        <p:spPr>
          <a:xfrm>
            <a:off x="5676900" y="2705100"/>
            <a:ext cx="3437719" cy="584619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defTabSz="1218865"/>
            <a:r>
              <a:rPr lang="zh-CN" altLang="en-US" sz="1600" b="1" dirty="0">
                <a:solidFill>
                  <a:srgbClr val="33C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</a:t>
            </a:r>
            <a:r>
              <a:rPr lang="zh-CN" altLang="en-US" sz="1600" b="1" dirty="0">
                <a:solidFill>
                  <a:srgbClr val="001A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：用现代汉语去替换文言词语。</a:t>
            </a:r>
          </a:p>
          <a:p>
            <a:pPr defTabSz="1218865"/>
            <a:endParaRPr lang="zh-CN" altLang="en-US" sz="1599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TextBox 2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AA108A07-A752-48C9-B7AC-79F25614AE26}"/>
              </a:ext>
            </a:extLst>
          </p:cNvPr>
          <p:cNvSpPr txBox="1"/>
          <p:nvPr/>
        </p:nvSpPr>
        <p:spPr>
          <a:xfrm>
            <a:off x="5581649" y="1992231"/>
            <a:ext cx="5179915" cy="707858"/>
          </a:xfrm>
          <a:prstGeom prst="rect">
            <a:avLst/>
          </a:prstGeom>
          <a:noFill/>
        </p:spPr>
        <p:txBody>
          <a:bodyPr vert="horz" wrap="square" lIns="91412" tIns="45706" rIns="91412" bIns="45706" rtlCol="0">
            <a:spAutoFit/>
          </a:bodyPr>
          <a:lstStyle/>
          <a:p>
            <a:pPr fontAlgn="ctr">
              <a:lnSpc>
                <a:spcPct val="125000"/>
              </a:lnSpc>
              <a:buClr>
                <a:srgbClr val="FA064C"/>
              </a:buClr>
              <a:buSzPct val="120000"/>
              <a:defRPr/>
            </a:pPr>
            <a:r>
              <a:rPr lang="zh-CN" altLang="en-US" sz="1600" b="1" dirty="0">
                <a:solidFill>
                  <a:srgbClr val="33C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</a:t>
            </a:r>
            <a:r>
              <a:rPr lang="zh-CN" altLang="en-US" sz="1600" b="1" dirty="0">
                <a:solidFill>
                  <a:srgbClr val="001A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：人名，地名，物名，职称等，</a:t>
            </a:r>
            <a:r>
              <a:rPr lang="zh-CN" altLang="en-US" sz="1600" b="1" dirty="0" smtClean="0">
                <a:solidFill>
                  <a:srgbClr val="001A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可照</a:t>
            </a:r>
            <a:r>
              <a:rPr lang="zh-CN" altLang="en-US" sz="1600" b="1" dirty="0">
                <a:solidFill>
                  <a:srgbClr val="001A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录不翻译</a:t>
            </a:r>
            <a:r>
              <a:rPr lang="zh-CN" altLang="en-US" sz="1600" b="1" dirty="0" smtClean="0">
                <a:solidFill>
                  <a:srgbClr val="001A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b="1" dirty="0" smtClean="0">
              <a:solidFill>
                <a:srgbClr val="001A4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ctr">
              <a:lnSpc>
                <a:spcPct val="125000"/>
              </a:lnSpc>
              <a:buClr>
                <a:srgbClr val="FA064C"/>
              </a:buClr>
              <a:buSzPct val="120000"/>
              <a:defRPr/>
            </a:pPr>
            <a:r>
              <a:rPr lang="zh-CN" altLang="en-US" sz="1600" b="1" dirty="0" smtClean="0">
                <a:solidFill>
                  <a:srgbClr val="001A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例</a:t>
            </a:r>
            <a:r>
              <a:rPr lang="zh-CN" altLang="en-US" sz="1600" b="1" dirty="0">
                <a:solidFill>
                  <a:srgbClr val="001A4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：陈太丘与友期。</a:t>
            </a:r>
          </a:p>
        </p:txBody>
      </p:sp>
      <p:sp>
        <p:nvSpPr>
          <p:cNvPr id="11" name="TextBox 21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8296D13A-25EE-44F6-86AB-7E1246644AD6}"/>
              </a:ext>
            </a:extLst>
          </p:cNvPr>
          <p:cNvSpPr txBox="1"/>
          <p:nvPr/>
        </p:nvSpPr>
        <p:spPr>
          <a:xfrm>
            <a:off x="5890638" y="1533418"/>
            <a:ext cx="4561936" cy="40008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defTabSz="1218865"/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Arial" charset="0"/>
              </a:rPr>
              <a:t>文言文翻译方法</a:t>
            </a:r>
            <a:endParaRPr lang="zh-CN" altLang="en-US" sz="2000" dirty="0">
              <a:latin typeface="inpin heiti" charset="-122"/>
              <a:ea typeface="inpin heiti" charset="-122"/>
            </a:endParaRPr>
          </a:p>
        </p:txBody>
      </p:sp>
      <p:pic>
        <p:nvPicPr>
          <p:cNvPr id="18" name="图片 17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DD33FA62-0D5C-4626-BA93-10199B3B4E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862" y="1036960"/>
            <a:ext cx="2993692" cy="1871056"/>
          </a:xfrm>
          <a:prstGeom prst="rect">
            <a:avLst/>
          </a:prstGeom>
        </p:spPr>
      </p:pic>
      <p:pic>
        <p:nvPicPr>
          <p:cNvPr id="20" name="图片 19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5DEE19F2-BC8B-4C4B-912F-5DBDA7001CD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1587" y="2776010"/>
            <a:ext cx="2993692" cy="1871056"/>
          </a:xfrm>
          <a:prstGeom prst="rect">
            <a:avLst/>
          </a:prstGeom>
        </p:spPr>
      </p:pic>
      <p:pic>
        <p:nvPicPr>
          <p:cNvPr id="22" name="图片 21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4DEDFB3A-0C59-4688-9F3F-000E0E5ABD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4462" y="4420845"/>
            <a:ext cx="2993692" cy="1871056"/>
          </a:xfrm>
          <a:prstGeom prst="rect">
            <a:avLst/>
          </a:prstGeom>
        </p:spPr>
      </p:pic>
      <p:pic>
        <p:nvPicPr>
          <p:cNvPr id="23" name="图片 22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5AC19FA8-4459-4026-AA83-452AC2A1799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3143"/>
            <a:ext cx="3533775" cy="6674857"/>
          </a:xfrm>
          <a:prstGeom prst="rect">
            <a:avLst/>
          </a:prstGeom>
        </p:spPr>
      </p:pic>
      <p:sp>
        <p:nvSpPr>
          <p:cNvPr id="5" name="e7d195523061f1c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 hidden="1">
            <a:extLst>
              <a:ext uri="{FF2B5EF4-FFF2-40B4-BE49-F238E27FC236}">
                <a16:creationId xmlns="" xmlns:a16="http://schemas.microsoft.com/office/drawing/2014/main" id="{13166733-E596-4A72-8198-DEA06605EC1C}"/>
              </a:ext>
            </a:extLst>
          </p:cNvPr>
          <p:cNvSpPr txBox="1"/>
          <p:nvPr/>
        </p:nvSpPr>
        <p:spPr>
          <a:xfrm>
            <a:off x="-355600" y="1803400"/>
            <a:ext cx="32156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dirty="0">
                <a:latin typeface="inpin heiti" charset="-122"/>
                <a:ea typeface="inpin heiti" charset="-122"/>
              </a:rPr>
              <a:t>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</a:t>
            </a:r>
            <a:endParaRPr lang="zh-CN" altLang="en-US" sz="100" dirty="0">
              <a:latin typeface="inpin heiti" charset="-122"/>
              <a:ea typeface="inpin heiti" charset="-122"/>
            </a:endParaRPr>
          </a:p>
        </p:txBody>
      </p:sp>
      <p:pic>
        <p:nvPicPr>
          <p:cNvPr id="13" name="图片 12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694A614A-F933-43F0-9213-AB9D9D27AF2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3377" y="3614276"/>
            <a:ext cx="4134694" cy="256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89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65CF4108-90A7-4D6D-AEA2-179374AF53CC}"/>
              </a:ext>
            </a:extLst>
          </p:cNvPr>
          <p:cNvSpPr txBox="1"/>
          <p:nvPr/>
        </p:nvSpPr>
        <p:spPr>
          <a:xfrm>
            <a:off x="466725" y="2261639"/>
            <a:ext cx="8477250" cy="34778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 陈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太丘与友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期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行，期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日中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，过中不至</a:t>
            </a: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，太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丘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舍去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，去后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乃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至。元方</a:t>
            </a:r>
            <a:r>
              <a:rPr lang="zh-CN" altLang="en-US" sz="2000" b="1" u="sng" dirty="0" smtClean="0">
                <a:solidFill>
                  <a:srgbClr val="0000FF"/>
                </a:solidFill>
                <a:latin typeface="隶书"/>
                <a:ea typeface="隶书"/>
                <a:cs typeface="隶书"/>
              </a:rPr>
              <a:t>时</a:t>
            </a:r>
            <a:endParaRPr lang="en-US" altLang="zh-CN" sz="2000" b="1" u="sng" dirty="0" smtClean="0">
              <a:solidFill>
                <a:srgbClr val="0000FF"/>
              </a:solidFill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endParaRPr lang="en-US" altLang="zh-CN" sz="2000" b="1" u="sng" dirty="0" smtClean="0">
              <a:solidFill>
                <a:srgbClr val="0000FF"/>
              </a:solidFill>
              <a:latin typeface="隶书"/>
              <a:ea typeface="隶书"/>
              <a:cs typeface="隶书"/>
            </a:endParaRPr>
          </a:p>
          <a:p>
            <a:pPr fontAlgn="ctr">
              <a:buSzPct val="100000"/>
            </a:pP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年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七岁</a:t>
            </a: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，门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外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戏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。客问元方：“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尊君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在</a:t>
            </a:r>
            <a:r>
              <a:rPr lang="zh-CN" altLang="en-US" sz="2000" b="1" u="sng" dirty="0">
                <a:solidFill>
                  <a:srgbClr val="3214C8"/>
                </a:solidFill>
                <a:latin typeface="隶书"/>
                <a:ea typeface="隶书"/>
                <a:cs typeface="隶书"/>
              </a:rPr>
              <a:t>不</a:t>
            </a:r>
            <a:r>
              <a:rPr lang="en-US" altLang="zh-CN" sz="2000" b="1" dirty="0">
                <a:latin typeface="隶书"/>
                <a:ea typeface="隶书"/>
                <a:cs typeface="隶书"/>
              </a:rPr>
              <a:t>?”</a:t>
            </a: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答曰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：“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待</a:t>
            </a:r>
            <a:r>
              <a:rPr lang="zh-CN" altLang="en-US" sz="2000" b="1" u="sng" dirty="0">
                <a:solidFill>
                  <a:srgbClr val="0000FF"/>
                </a:solidFill>
                <a:latin typeface="隶书"/>
                <a:ea typeface="隶书"/>
                <a:cs typeface="隶书"/>
              </a:rPr>
              <a:t>君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久不至，已</a:t>
            </a: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去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”</a:t>
            </a:r>
          </a:p>
          <a:p>
            <a:pPr fontAlgn="ctr">
              <a:buSzPct val="100000"/>
            </a:pPr>
            <a:endParaRPr lang="en-US" altLang="zh-CN" sz="2000" b="1" dirty="0" smtClean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                                 。</a:t>
            </a:r>
            <a:endParaRPr lang="en-US" altLang="zh-CN" sz="2000" b="1" dirty="0" smtClean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>
                <a:latin typeface="隶书"/>
                <a:ea typeface="隶书"/>
                <a:cs typeface="隶书"/>
              </a:rPr>
              <a:t>友人便怒：“非人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哉</a:t>
            </a:r>
            <a:r>
              <a:rPr lang="en-US" altLang="zh-CN" sz="2000" b="1" dirty="0">
                <a:latin typeface="隶书"/>
                <a:ea typeface="隶书"/>
                <a:cs typeface="隶书"/>
              </a:rPr>
              <a:t>!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与人期行，相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委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而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去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。”元方曰：“君与</a:t>
            </a:r>
            <a:r>
              <a:rPr lang="zh-CN" altLang="en-US" sz="2000" b="1" u="sng" dirty="0" smtClean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家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君</a:t>
            </a:r>
            <a:endParaRPr lang="en-US" altLang="zh-CN" sz="2000" b="1" u="sng" dirty="0">
              <a:solidFill>
                <a:srgbClr val="0000CC"/>
              </a:solidFill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，</a:t>
            </a:r>
            <a:endParaRPr lang="en-US" altLang="zh-CN" sz="2000" b="1" dirty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期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日中。日中不至，则是无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信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；对子骂父，则是无礼。”友人惭，</a:t>
            </a:r>
            <a:endParaRPr lang="en-US" altLang="zh-CN" sz="2000" b="1" dirty="0">
              <a:latin typeface="隶书"/>
              <a:ea typeface="隶书"/>
              <a:cs typeface="隶书"/>
            </a:endParaRPr>
          </a:p>
          <a:p>
            <a:pPr fontAlgn="ctr">
              <a:buSzPct val="100000"/>
              <a:buFont typeface="Arial" charset="0"/>
              <a:buNone/>
            </a:pPr>
            <a:r>
              <a:rPr lang="zh-CN" altLang="en-US" sz="2000" b="1" dirty="0" smtClean="0">
                <a:latin typeface="隶书"/>
                <a:ea typeface="隶书"/>
                <a:cs typeface="隶书"/>
              </a:rPr>
              <a:t>  </a:t>
            </a:r>
            <a:endParaRPr lang="en-US" altLang="zh-CN" sz="2000" b="1" dirty="0">
              <a:latin typeface="隶书"/>
              <a:ea typeface="隶书"/>
              <a:cs typeface="隶书"/>
            </a:endParaRPr>
          </a:p>
          <a:p>
            <a:pPr fontAlgn="ctr">
              <a:buSzPct val="100000"/>
            </a:pPr>
            <a:r>
              <a:rPr lang="zh-CN" altLang="en-US" sz="2000" b="1" dirty="0">
                <a:latin typeface="隶书"/>
                <a:ea typeface="隶书"/>
                <a:cs typeface="隶书"/>
              </a:rPr>
              <a:t>下车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引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之，元方入门不</a:t>
            </a:r>
            <a:r>
              <a:rPr lang="zh-CN" altLang="en-US" sz="2000" b="1" u="sng" dirty="0">
                <a:solidFill>
                  <a:srgbClr val="0000CC"/>
                </a:solidFill>
                <a:latin typeface="隶书"/>
                <a:ea typeface="隶书"/>
                <a:cs typeface="隶书"/>
              </a:rPr>
              <a:t>顾</a:t>
            </a:r>
            <a:r>
              <a:rPr lang="zh-CN" altLang="en-US" sz="2000" b="1" dirty="0">
                <a:latin typeface="隶书"/>
                <a:ea typeface="隶书"/>
                <a:cs typeface="隶书"/>
              </a:rPr>
              <a:t>。</a:t>
            </a:r>
            <a:endParaRPr lang="en-US" altLang="zh-CN" sz="2000" b="1" dirty="0">
              <a:latin typeface="隶书"/>
              <a:ea typeface="隶书"/>
              <a:cs typeface="隶书"/>
            </a:endParaRPr>
          </a:p>
          <a:p>
            <a:pPr fontAlgn="ctr">
              <a:buSzPct val="100000"/>
            </a:pPr>
            <a:r>
              <a:rPr lang="en-US" altLang="zh-CN" sz="2000" b="1" dirty="0">
                <a:latin typeface="隶书"/>
                <a:ea typeface="隶书"/>
                <a:cs typeface="隶书"/>
              </a:rPr>
              <a:t>   </a:t>
            </a:r>
            <a:endParaRPr lang="zh-CN" altLang="en-US" sz="2000" b="1" dirty="0">
              <a:latin typeface="隶书"/>
              <a:ea typeface="隶书"/>
              <a:cs typeface="隶书"/>
            </a:endParaRPr>
          </a:p>
        </p:txBody>
      </p:sp>
      <p:sp>
        <p:nvSpPr>
          <p:cNvPr id="19" name="文本框 18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8B440C26-276F-46B5-9FD4-3FF30C1032B1}"/>
              </a:ext>
            </a:extLst>
          </p:cNvPr>
          <p:cNvSpPr txBox="1"/>
          <p:nvPr/>
        </p:nvSpPr>
        <p:spPr>
          <a:xfrm>
            <a:off x="1216815" y="1471903"/>
            <a:ext cx="294561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文意疏通</a:t>
            </a:r>
          </a:p>
        </p:txBody>
      </p:sp>
      <p:sp>
        <p:nvSpPr>
          <p:cNvPr id="20" name="文本框 19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BCC90FAF-AFE5-4D96-9138-8AB6BF103DA3}"/>
              </a:ext>
            </a:extLst>
          </p:cNvPr>
          <p:cNvSpPr txBox="1"/>
          <p:nvPr/>
        </p:nvSpPr>
        <p:spPr>
          <a:xfrm>
            <a:off x="8702432" y="1799974"/>
            <a:ext cx="305141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600" kern="0" spc="50" dirty="0">
                <a:latin typeface="inpin heiti" charset="-122"/>
                <a:ea typeface="inpin heiti" charset="-122"/>
                <a:cs typeface="inpin heiti" charset="-122"/>
                <a:sym typeface="Li Xuke"/>
              </a:rPr>
              <a:t>国学精髓</a:t>
            </a:r>
          </a:p>
        </p:txBody>
      </p:sp>
      <p:pic>
        <p:nvPicPr>
          <p:cNvPr id="21" name="图片 2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1C913072-4188-47DC-BA55-8F0BC7DF62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4493" y="860569"/>
            <a:ext cx="1411251" cy="401183"/>
          </a:xfrm>
          <a:prstGeom prst="rect">
            <a:avLst/>
          </a:prstGeom>
        </p:spPr>
      </p:pic>
      <p:pic>
        <p:nvPicPr>
          <p:cNvPr id="22" name="图片 21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E42AB02E-E9AC-461E-91A4-DE06A406D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2829" y="2560487"/>
            <a:ext cx="2773147" cy="3416712"/>
          </a:xfrm>
          <a:prstGeom prst="rect">
            <a:avLst/>
          </a:prstGeom>
        </p:spPr>
      </p:pic>
      <p:sp>
        <p:nvSpPr>
          <p:cNvPr id="2" name="e7d195523061f1c0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 hidden="1">
            <a:extLst>
              <a:ext uri="{FF2B5EF4-FFF2-40B4-BE49-F238E27FC236}">
                <a16:creationId xmlns="" xmlns:a16="http://schemas.microsoft.com/office/drawing/2014/main" id="{54B39986-0A4B-48BD-A6BD-218E40570410}"/>
              </a:ext>
            </a:extLst>
          </p:cNvPr>
          <p:cNvSpPr txBox="1"/>
          <p:nvPr/>
        </p:nvSpPr>
        <p:spPr>
          <a:xfrm>
            <a:off x="-355600" y="1803400"/>
            <a:ext cx="32156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dirty="0">
                <a:latin typeface="inpin heiti" charset="-122"/>
                <a:ea typeface="inpin heiti" charset="-122"/>
              </a:rPr>
              <a:t>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</a:t>
            </a:r>
            <a:endParaRPr lang="zh-CN" altLang="en-US" sz="100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65568" y="2593796"/>
            <a:ext cx="8608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离开</a:t>
            </a:r>
          </a:p>
        </p:txBody>
      </p:sp>
      <p:sp>
        <p:nvSpPr>
          <p:cNvPr id="12" name="矩形 11"/>
          <p:cNvSpPr/>
          <p:nvPr/>
        </p:nvSpPr>
        <p:spPr>
          <a:xfrm>
            <a:off x="7677344" y="2610343"/>
            <a:ext cx="1025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buSzPct val="100000"/>
            </a:pPr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当时</a:t>
            </a:r>
            <a:endParaRPr lang="en-US" altLang="zh-CN" sz="2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23152" y="2608785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才</a:t>
            </a:r>
          </a:p>
        </p:txBody>
      </p:sp>
      <p:sp>
        <p:nvSpPr>
          <p:cNvPr id="14" name="矩形 13"/>
          <p:cNvSpPr/>
          <p:nvPr/>
        </p:nvSpPr>
        <p:spPr>
          <a:xfrm>
            <a:off x="2619376" y="2581095"/>
            <a:ext cx="12382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正午时分 </a:t>
            </a:r>
            <a:endParaRPr lang="zh-CN" altLang="en-US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07448" y="2560487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约定</a:t>
            </a:r>
            <a:endParaRPr lang="zh-CN" altLang="en-US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65657" y="2582713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ctr">
              <a:buSzPct val="100000"/>
            </a:pPr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放弃</a:t>
            </a:r>
            <a:endParaRPr lang="en-US" altLang="zh-CN" sz="2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72821" y="5390145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回头看</a:t>
            </a:r>
          </a:p>
        </p:txBody>
      </p:sp>
      <p:sp>
        <p:nvSpPr>
          <p:cNvPr id="25" name="矩形 24"/>
          <p:cNvSpPr/>
          <p:nvPr/>
        </p:nvSpPr>
        <p:spPr>
          <a:xfrm>
            <a:off x="249147" y="3240028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年龄</a:t>
            </a:r>
          </a:p>
        </p:txBody>
      </p:sp>
      <p:sp>
        <p:nvSpPr>
          <p:cNvPr id="26" name="矩形 25"/>
          <p:cNvSpPr/>
          <p:nvPr/>
        </p:nvSpPr>
        <p:spPr>
          <a:xfrm>
            <a:off x="1339285" y="3167734"/>
            <a:ext cx="947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 嬉戏</a:t>
            </a:r>
            <a:endParaRPr lang="zh-CN" altLang="en-US" sz="2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19376" y="3188342"/>
            <a:ext cx="21210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尊称</a:t>
            </a:r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，您的父亲 </a:t>
            </a:r>
          </a:p>
        </p:txBody>
      </p:sp>
      <p:sp>
        <p:nvSpPr>
          <p:cNvPr id="28" name="矩形 27"/>
          <p:cNvSpPr/>
          <p:nvPr/>
        </p:nvSpPr>
        <p:spPr>
          <a:xfrm>
            <a:off x="4740469" y="3252609"/>
            <a:ext cx="1140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buSzPct val="100000"/>
            </a:pPr>
            <a:r>
              <a:rPr lang="zh-CN" altLang="en-US" sz="2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通</a:t>
            </a:r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“否”   </a:t>
            </a:r>
            <a:endParaRPr lang="en-US" altLang="zh-CN" sz="2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51683" y="326063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您</a:t>
            </a:r>
          </a:p>
        </p:txBody>
      </p:sp>
      <p:sp>
        <p:nvSpPr>
          <p:cNvPr id="31" name="矩形 30"/>
          <p:cNvSpPr/>
          <p:nvPr/>
        </p:nvSpPr>
        <p:spPr>
          <a:xfrm>
            <a:off x="6095999" y="3254167"/>
            <a:ext cx="7601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等待</a:t>
            </a:r>
            <a:endParaRPr lang="zh-CN" altLang="en-US" sz="2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30635" y="4068788"/>
            <a:ext cx="15921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语气词 ， 啊</a:t>
            </a:r>
          </a:p>
        </p:txBody>
      </p:sp>
      <p:sp>
        <p:nvSpPr>
          <p:cNvPr id="33" name="矩形 32"/>
          <p:cNvSpPr/>
          <p:nvPr/>
        </p:nvSpPr>
        <p:spPr>
          <a:xfrm>
            <a:off x="3679922" y="4068788"/>
            <a:ext cx="15295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丢下、舍弃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12555" y="4118616"/>
            <a:ext cx="901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离开</a:t>
            </a:r>
          </a:p>
        </p:txBody>
      </p:sp>
      <p:sp>
        <p:nvSpPr>
          <p:cNvPr id="35" name="矩形 34"/>
          <p:cNvSpPr/>
          <p:nvPr/>
        </p:nvSpPr>
        <p:spPr>
          <a:xfrm>
            <a:off x="6323255" y="4118616"/>
            <a:ext cx="31935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谦称</a:t>
            </a:r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，对人称自己的父亲 </a:t>
            </a:r>
          </a:p>
        </p:txBody>
      </p:sp>
      <p:sp>
        <p:nvSpPr>
          <p:cNvPr id="36" name="矩形 35"/>
          <p:cNvSpPr/>
          <p:nvPr/>
        </p:nvSpPr>
        <p:spPr>
          <a:xfrm>
            <a:off x="3679922" y="4792633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信用</a:t>
            </a:r>
          </a:p>
        </p:txBody>
      </p:sp>
      <p:sp>
        <p:nvSpPr>
          <p:cNvPr id="37" name="矩形 36"/>
          <p:cNvSpPr/>
          <p:nvPr/>
        </p:nvSpPr>
        <p:spPr>
          <a:xfrm>
            <a:off x="949980" y="536001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拉</a:t>
            </a:r>
          </a:p>
        </p:txBody>
      </p:sp>
    </p:spTree>
    <p:extLst>
      <p:ext uri="{BB962C8B-B14F-4D97-AF65-F5344CB8AC3E}">
        <p14:creationId xmlns:p14="http://schemas.microsoft.com/office/powerpoint/2010/main" val="13204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 build="allAtOnce"/>
      <p:bldP spid="12" grpId="1"/>
      <p:bldP spid="13" grpId="0"/>
      <p:bldP spid="14" grpId="0"/>
      <p:bldP spid="16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/>
          </p:cNvSpPr>
          <p:nvPr>
            <p:ph idx="4294967295"/>
          </p:nvPr>
        </p:nvSpPr>
        <p:spPr>
          <a:xfrm>
            <a:off x="353484" y="1466851"/>
            <a:ext cx="11842749" cy="108902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称谓“尊君” “君”“家君”有什么不同？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200151" y="2887663"/>
            <a:ext cx="342053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SzPct val="100000"/>
              <a:buFont typeface="Arial" charset="0"/>
              <a:buNone/>
            </a:pP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尊君在不</a:t>
            </a:r>
            <a:endParaRPr lang="zh-CN" altLang="en-US" sz="4400" b="1">
              <a:solidFill>
                <a:srgbClr val="0000FF"/>
              </a:solidFill>
              <a:latin typeface="隶书"/>
              <a:ea typeface="隶书"/>
              <a:cs typeface="隶书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197600" y="2730500"/>
            <a:ext cx="375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SzPct val="100000"/>
              <a:buFont typeface="Arial" charset="0"/>
              <a:buNone/>
            </a:pP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君 与 家 君</a:t>
            </a:r>
            <a:endParaRPr lang="zh-CN" altLang="en-US" sz="4400" b="1">
              <a:solidFill>
                <a:srgbClr val="0000FF"/>
              </a:solidFill>
              <a:latin typeface="隶书"/>
              <a:ea typeface="隶书"/>
              <a:cs typeface="隶书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814917" y="4870450"/>
            <a:ext cx="30734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SzPct val="100000"/>
              <a:buFont typeface="Arial" charset="0"/>
              <a:buNone/>
            </a:pPr>
            <a:r>
              <a:rPr lang="zh-CN" altLang="en-US" b="1">
                <a:solidFill>
                  <a:srgbClr val="003300"/>
                </a:solidFill>
                <a:latin typeface="隶书"/>
                <a:ea typeface="隶书"/>
                <a:cs typeface="隶书"/>
              </a:rPr>
              <a:t>您的父亲</a:t>
            </a:r>
          </a:p>
          <a:p>
            <a:pPr algn="ctr" fontAlgn="ctr">
              <a:buSzPct val="100000"/>
              <a:buFont typeface="Arial" charset="0"/>
              <a:buNone/>
            </a:pPr>
            <a:r>
              <a:rPr lang="zh-CN" altLang="en-US" sz="2800" b="1">
                <a:solidFill>
                  <a:srgbClr val="FF66FF"/>
                </a:solidFill>
                <a:latin typeface="隶书"/>
                <a:ea typeface="隶书"/>
                <a:cs typeface="隶书"/>
              </a:rPr>
              <a:t>（对别人父亲的</a:t>
            </a:r>
          </a:p>
          <a:p>
            <a:pPr algn="ctr" fontAlgn="ctr">
              <a:buSzPct val="100000"/>
              <a:buFont typeface="Arial" charset="0"/>
              <a:buNone/>
            </a:pPr>
            <a:r>
              <a:rPr lang="zh-CN" altLang="en-US" sz="2800" b="1">
                <a:solidFill>
                  <a:srgbClr val="FF66FF"/>
                </a:solidFill>
                <a:latin typeface="隶书"/>
                <a:ea typeface="隶书"/>
                <a:cs typeface="隶书"/>
              </a:rPr>
              <a:t>一种尊称）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905500" y="5100638"/>
            <a:ext cx="1422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SzPct val="100000"/>
              <a:buFont typeface="Arial" charset="0"/>
              <a:buNone/>
            </a:pPr>
            <a:r>
              <a:rPr lang="zh-CN" altLang="en-US" b="1">
                <a:solidFill>
                  <a:srgbClr val="003300"/>
                </a:solidFill>
                <a:latin typeface="隶书"/>
                <a:ea typeface="隶书"/>
                <a:cs typeface="隶书"/>
              </a:rPr>
              <a:t>您</a:t>
            </a:r>
          </a:p>
          <a:p>
            <a:pPr algn="ctr" fontAlgn="ctr">
              <a:buSzPct val="100000"/>
              <a:buFont typeface="Arial" charset="0"/>
              <a:buNone/>
            </a:pPr>
            <a:r>
              <a:rPr lang="zh-CN" altLang="en-US" sz="2800" b="1">
                <a:solidFill>
                  <a:srgbClr val="FF66FF"/>
                </a:solidFill>
                <a:latin typeface="隶书"/>
                <a:ea typeface="隶书"/>
                <a:cs typeface="隶书"/>
              </a:rPr>
              <a:t>（有礼貌地</a:t>
            </a:r>
          </a:p>
          <a:p>
            <a:pPr algn="ctr" fontAlgn="ctr">
              <a:buSzPct val="100000"/>
              <a:buFont typeface="Arial" charset="0"/>
              <a:buNone/>
            </a:pPr>
            <a:r>
              <a:rPr lang="zh-CN" altLang="en-US" sz="2800" b="1">
                <a:solidFill>
                  <a:srgbClr val="FF66FF"/>
                </a:solidFill>
                <a:latin typeface="隶书"/>
                <a:ea typeface="隶书"/>
                <a:cs typeface="隶书"/>
              </a:rPr>
              <a:t>称呼对方）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8528051" y="4797426"/>
            <a:ext cx="2656416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SzPct val="100000"/>
              <a:buFont typeface="Arial" charset="0"/>
              <a:buNone/>
            </a:pPr>
            <a:r>
              <a:rPr lang="zh-CN" altLang="en-US" b="1">
                <a:solidFill>
                  <a:srgbClr val="003300"/>
                </a:solidFill>
                <a:latin typeface="隶书"/>
                <a:ea typeface="隶书"/>
                <a:cs typeface="隶书"/>
              </a:rPr>
              <a:t>我的父亲</a:t>
            </a:r>
          </a:p>
          <a:p>
            <a:pPr algn="ctr" fontAlgn="ctr">
              <a:buSzPct val="100000"/>
              <a:buFont typeface="Arial" charset="0"/>
              <a:buNone/>
            </a:pPr>
            <a:r>
              <a:rPr lang="zh-CN" altLang="en-US" sz="2800" b="1">
                <a:solidFill>
                  <a:srgbClr val="FF66FF"/>
                </a:solidFill>
                <a:latin typeface="隶书"/>
                <a:ea typeface="隶书"/>
                <a:cs typeface="隶书"/>
              </a:rPr>
              <a:t>（谦词，对别人称</a:t>
            </a:r>
          </a:p>
          <a:p>
            <a:pPr algn="ctr" fontAlgn="ctr">
              <a:buSzPct val="100000"/>
              <a:buFont typeface="Arial" charset="0"/>
              <a:buNone/>
            </a:pPr>
            <a:r>
              <a:rPr lang="zh-CN" altLang="en-US" sz="2800" b="1">
                <a:solidFill>
                  <a:srgbClr val="FF66FF"/>
                </a:solidFill>
                <a:latin typeface="隶书"/>
                <a:ea typeface="隶书"/>
                <a:cs typeface="隶书"/>
              </a:rPr>
              <a:t>自己的父亲）</a:t>
            </a:r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>
            <a:off x="2142067" y="3727450"/>
            <a:ext cx="0" cy="990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7004050" y="3806825"/>
            <a:ext cx="0" cy="990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>
            <a:off x="9169400" y="3860800"/>
            <a:ext cx="0" cy="990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>
            <a:off x="1792817" y="3573463"/>
            <a:ext cx="1117600" cy="0"/>
          </a:xfrm>
          <a:prstGeom prst="line">
            <a:avLst/>
          </a:prstGeom>
          <a:noFill/>
          <a:ln w="57150">
            <a:solidFill>
              <a:srgbClr val="FB1F44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>
            <a:off x="6753225" y="3573463"/>
            <a:ext cx="508000" cy="0"/>
          </a:xfrm>
          <a:prstGeom prst="line">
            <a:avLst/>
          </a:prstGeom>
          <a:noFill/>
          <a:ln w="57150">
            <a:solidFill>
              <a:srgbClr val="FB1F44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 flipV="1">
            <a:off x="8181977" y="3573463"/>
            <a:ext cx="1323974" cy="11113"/>
          </a:xfrm>
          <a:prstGeom prst="line">
            <a:avLst/>
          </a:prstGeom>
          <a:noFill/>
          <a:ln w="57150">
            <a:solidFill>
              <a:srgbClr val="FB1F44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0" name="Title 1"/>
          <p:cNvSpPr txBox="1">
            <a:spLocks noChangeArrowheads="1"/>
          </p:cNvSpPr>
          <p:nvPr/>
        </p:nvSpPr>
        <p:spPr bwMode="auto">
          <a:xfrm>
            <a:off x="588434" y="93663"/>
            <a:ext cx="11015133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25000"/>
              </a:lnSpc>
              <a:spcBef>
                <a:spcPct val="50000"/>
              </a:spcBef>
              <a:buSzPct val="100000"/>
              <a:buFont typeface="Arial" charset="0"/>
              <a:buNone/>
            </a:pPr>
            <a:r>
              <a:rPr lang="zh-CN" altLang="en-US" sz="4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有意思的称呼</a:t>
            </a:r>
          </a:p>
        </p:txBody>
      </p:sp>
      <p:pic>
        <p:nvPicPr>
          <p:cNvPr id="16" name="图片 15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3ACD45A3-1242-4A02-A088-CBEBCD35BF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8750" y="1"/>
            <a:ext cx="2879134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58240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3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3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0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3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/>
      <p:bldP spid="20488" grpId="0" animBg="1"/>
      <p:bldP spid="20489" grpId="0" animBg="1"/>
      <p:bldP spid="20490" grpId="0" animBg="1"/>
      <p:bldP spid="20491" grpId="0" animBg="1"/>
      <p:bldP spid="20492" grpId="0" animBg="1"/>
      <p:bldP spid="2049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占位符 14338"/>
          <p:cNvSpPr>
            <a:spLocks noGrp="1" noRot="1"/>
          </p:cNvSpPr>
          <p:nvPr>
            <p:ph idx="1"/>
          </p:nvPr>
        </p:nvSpPr>
        <p:spPr>
          <a:xfrm>
            <a:off x="647700" y="721217"/>
            <a:ext cx="6019800" cy="487948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en-US" altLang="zh-CN" sz="2800" b="1" dirty="0" smtClean="0">
              <a:latin typeface="华文行楷"/>
              <a:ea typeface="华文行楷"/>
              <a:cs typeface="华文行楷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zh-CN" sz="2800" b="1" dirty="0" smtClean="0">
              <a:latin typeface="华文行楷"/>
              <a:ea typeface="华文行楷"/>
              <a:cs typeface="华文行楷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下列词语哪些属于尊称，哪些属于谦称？</a:t>
            </a:r>
            <a:endParaRPr lang="zh-CN" altLang="en-US" sz="3600" b="1" dirty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1800" b="1" dirty="0" smtClean="0">
                <a:solidFill>
                  <a:schemeClr val="accent2"/>
                </a:solidFill>
              </a:rPr>
              <a:t>    </a:t>
            </a:r>
          </a:p>
          <a:p>
            <a:pPr>
              <a:buNone/>
            </a:pPr>
            <a:r>
              <a:rPr lang="zh-CN" altLang="en-US" sz="1800" b="1" dirty="0" smtClean="0">
                <a:solidFill>
                  <a:schemeClr val="accent2"/>
                </a:solidFill>
              </a:rPr>
              <a:t>  </a:t>
            </a:r>
            <a:endParaRPr lang="zh-CN" altLang="en-US" sz="4000" b="1" dirty="0" smtClean="0">
              <a:solidFill>
                <a:srgbClr val="3399FF"/>
              </a:solidFill>
            </a:endParaRPr>
          </a:p>
        </p:txBody>
      </p:sp>
      <p:pic>
        <p:nvPicPr>
          <p:cNvPr id="4" name="图片 3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565DB995-3134-4C8B-87AF-220E458982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8946" y="721217"/>
            <a:ext cx="2874044" cy="4547937"/>
          </a:xfrm>
          <a:prstGeom prst="rect">
            <a:avLst/>
          </a:prstGeom>
        </p:spPr>
      </p:pic>
      <p:pic>
        <p:nvPicPr>
          <p:cNvPr id="5" name="图片 4" descr="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">
            <a:extLst>
              <a:ext uri="{FF2B5EF4-FFF2-40B4-BE49-F238E27FC236}">
                <a16:creationId xmlns="" xmlns:a16="http://schemas.microsoft.com/office/drawing/2014/main" id="{E42AB02E-E9AC-461E-91A4-DE06A406D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454" y="156642"/>
            <a:ext cx="1213696" cy="14953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981950" y="4591001"/>
            <a:ext cx="3048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44546A"/>
                </a:solidFill>
                <a:latin typeface="微软雅黑" pitchFamily="34" charset="-122"/>
                <a:ea typeface="微软雅黑" pitchFamily="34" charset="-122"/>
              </a:rPr>
              <a:t>　         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57224" y="2992041"/>
            <a:ext cx="6219825" cy="2841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dirty="0" smtClean="0">
                <a:solidFill>
                  <a:srgbClr val="44546A"/>
                </a:solidFill>
                <a:latin typeface="微软雅黑" pitchFamily="34" charset="-122"/>
                <a:ea typeface="微软雅黑" pitchFamily="34" charset="-122"/>
              </a:rPr>
              <a:t> ①</a:t>
            </a:r>
            <a:r>
              <a:rPr lang="zh-CN" altLang="en-US" sz="3600" dirty="0">
                <a:solidFill>
                  <a:srgbClr val="44546A"/>
                </a:solidFill>
                <a:latin typeface="微软雅黑" pitchFamily="34" charset="-122"/>
                <a:ea typeface="微软雅黑" pitchFamily="34" charset="-122"/>
              </a:rPr>
              <a:t>敝人　         ②卑职　        ③老朽　         ④寡人　          ⑤令尊　         ⑥令堂</a:t>
            </a:r>
            <a:endParaRPr lang="en-US" altLang="zh-CN" sz="3600" dirty="0">
              <a:solidFill>
                <a:srgbClr val="44546A"/>
              </a:solidFill>
              <a:latin typeface="微软雅黑" pitchFamily="34" charset="-122"/>
              <a:ea typeface="微软雅黑" pitchFamily="34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rgbClr val="44546A"/>
                </a:solidFill>
                <a:latin typeface="微软雅黑" pitchFamily="34" charset="-122"/>
                <a:ea typeface="微软雅黑" pitchFamily="34" charset="-122"/>
              </a:rPr>
              <a:t>  ⑦足下          </a:t>
            </a:r>
            <a:r>
              <a:rPr lang="zh-CN" altLang="en-US" sz="3600" dirty="0" smtClean="0">
                <a:solidFill>
                  <a:srgbClr val="44546A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600" dirty="0">
                <a:solidFill>
                  <a:srgbClr val="44546A"/>
                </a:solidFill>
                <a:latin typeface="微软雅黑" pitchFamily="34" charset="-122"/>
                <a:ea typeface="微软雅黑" pitchFamily="34" charset="-122"/>
              </a:rPr>
              <a:t>⑧令嫒</a:t>
            </a:r>
            <a:endParaRPr lang="en-US" altLang="zh-CN" sz="3600" dirty="0">
              <a:solidFill>
                <a:srgbClr val="44546A"/>
              </a:solidFill>
              <a:latin typeface="微软雅黑" pitchFamily="34" charset="-122"/>
              <a:ea typeface="微软雅黑" pitchFamily="34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en-US" altLang="zh-CN" sz="3600" dirty="0">
                <a:solidFill>
                  <a:srgbClr val="44546A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600" dirty="0">
                <a:solidFill>
                  <a:srgbClr val="44546A"/>
                </a:solidFill>
                <a:latin typeface="微软雅黑" pitchFamily="34" charset="-122"/>
                <a:ea typeface="微软雅黑" pitchFamily="34" charset="-122"/>
              </a:rPr>
              <a:t>⑨犬子 　        ⑩陛下       </a:t>
            </a:r>
          </a:p>
        </p:txBody>
      </p:sp>
    </p:spTree>
    <p:extLst>
      <p:ext uri="{BB962C8B-B14F-4D97-AF65-F5344CB8AC3E}">
        <p14:creationId xmlns:p14="http://schemas.microsoft.com/office/powerpoint/2010/main" val="329408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uiExpand="1" build="p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c2b73831c94a3edc981f60e396d3e182073EE1468018468A7F192AE5E5CD515B6C3125F8AF6E4EE646174E8CF0B46FD19828DCE8CDA3B3A044A74F0E769C5FA8CB87AB6FC303C8BA3785FAC64AF542475A45392D2F8775CA8396ADF9814316F4BCA66A595152145D02A78D9995D9D21073999643B7859F2D3C4C10EF3DCFD341B293B5F8E08C2DF1</_7b1dac89e7d195523061f1c0316ecb71>
</e7d195523061f1c0>
</file>

<file path=customXml/itemProps1.xml><?xml version="1.0" encoding="utf-8"?>
<ds:datastoreItem xmlns:ds="http://schemas.openxmlformats.org/officeDocument/2006/customXml" ds:itemID="{E15E7AC4-DE3F-47B1-B2BD-32B3EB066E43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970</Words>
  <Application>Microsoft Office PowerPoint</Application>
  <PresentationFormat>自定义</PresentationFormat>
  <Paragraphs>123</Paragraphs>
  <Slides>12</Slides>
  <Notes>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xbany</cp:lastModifiedBy>
  <cp:revision>67</cp:revision>
  <dcterms:created xsi:type="dcterms:W3CDTF">2018-09-27T07:49:47Z</dcterms:created>
  <dcterms:modified xsi:type="dcterms:W3CDTF">2020-11-06T03:17:51Z</dcterms:modified>
</cp:coreProperties>
</file>