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4" r:id="rId3"/>
    <p:sldId id="257" r:id="rId4"/>
    <p:sldId id="286" r:id="rId5"/>
    <p:sldId id="277" r:id="rId6"/>
    <p:sldId id="278" r:id="rId7"/>
    <p:sldId id="285" r:id="rId8"/>
    <p:sldId id="288" r:id="rId9"/>
    <p:sldId id="289" r:id="rId10"/>
    <p:sldId id="290" r:id="rId11"/>
    <p:sldId id="291" r:id="rId12"/>
    <p:sldId id="292" r:id="rId13"/>
    <p:sldId id="284" r:id="rId14"/>
    <p:sldId id="310" r:id="rId15"/>
    <p:sldId id="311" r:id="rId16"/>
    <p:sldId id="312" r:id="rId17"/>
    <p:sldId id="296" r:id="rId18"/>
    <p:sldId id="297" r:id="rId19"/>
    <p:sldId id="313" r:id="rId20"/>
    <p:sldId id="305" r:id="rId21"/>
    <p:sldId id="314" r:id="rId22"/>
    <p:sldId id="306" r:id="rId23"/>
    <p:sldId id="263" r:id="rId24"/>
    <p:sldId id="303" r:id="rId25"/>
    <p:sldId id="307" r:id="rId26"/>
  </p:sldIdLst>
  <p:sldSz cx="24385588" cy="13717588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1pPr>
    <a:lvl2pPr marL="1219200" lvl="1" indent="-762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2pPr>
    <a:lvl3pPr marL="2438400" lvl="2" indent="-1524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3pPr>
    <a:lvl4pPr marL="3657600" lvl="3" indent="-2286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4pPr>
    <a:lvl5pPr marL="4876800" lvl="4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5pPr>
    <a:lvl6pPr marL="2286000" lvl="5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6pPr>
    <a:lvl7pPr marL="2743200" lvl="6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7pPr>
    <a:lvl8pPr marL="3200400" lvl="7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8pPr>
    <a:lvl9pPr marL="3657600" lvl="8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2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  <p:ext uri="{1BD7E111-0CB8-44D6-8891-C1BB2F81B7CC}">
      <p1710:readonlyRecommended xmlns="" xmlns:p1710="http://schemas.microsoft.com/office/powerpoint/2017/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howGuides="1">
      <p:cViewPr>
        <p:scale>
          <a:sx n="50" d="100"/>
          <a:sy n="50" d="100"/>
        </p:scale>
        <p:origin x="-72" y="-72"/>
      </p:cViewPr>
      <p:guideLst>
        <p:guide orient="horz" pos="4321"/>
        <p:guide pos="768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zh-CN"/>
              <a:t>‹#›</a:t>
            </a:fld>
            <a:endParaRPr lang="zh-CN" altLang="zh-CN"/>
          </a:p>
        </p:txBody>
      </p:sp>
      <p:pic>
        <p:nvPicPr>
          <p:cNvPr id="6" name="图片 4" descr="语文选择性必修-封面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8" y="1588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zh-CN"/>
              <a:t>‹#›</a:t>
            </a:fld>
            <a:endParaRPr lang="zh-CN" altLang="zh-CN"/>
          </a:p>
        </p:txBody>
      </p:sp>
      <p:pic>
        <p:nvPicPr>
          <p:cNvPr id="7" name="图片 6" descr="语文选择性必修-内页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中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全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4" descr="语文选择性必修-尾页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7188" cy="2286000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 anchor="ctr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1219200" y="3200400"/>
            <a:ext cx="21947188" cy="9053513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 sz="3700"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ctr">
              <a:defRPr sz="3700"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r">
              <a:defRPr sz="37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zh-CN">
                <a:latin typeface="Arial" pitchFamily="34" charset="0"/>
              </a:rPr>
              <a:t>‹#›</a:t>
            </a:fld>
            <a:endParaRPr lang="zh-CN" altLang="zh-CN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5pPr>
      <a:lvl6pPr marL="12192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6pPr>
      <a:lvl7pPr marL="24384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7pPr>
      <a:lvl8pPr marL="36576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8pPr>
      <a:lvl9pPr marL="48768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9pPr>
    </p:titleStyle>
    <p:bodyStyle>
      <a:lvl1pPr marL="914400" indent="-914400" algn="l" rtl="0" eaLnBrk="1" fontAlgn="base" hangingPunct="1">
        <a:spcBef>
          <a:spcPct val="20000"/>
        </a:spcBef>
        <a:spcAft>
          <a:spcPct val="0"/>
        </a:spcAft>
        <a:buChar char="•"/>
        <a:defRPr sz="8500">
          <a:solidFill>
            <a:schemeClr val="tx1"/>
          </a:solidFill>
          <a:latin typeface="+mn-lt"/>
          <a:ea typeface="+mn-ea"/>
          <a:cs typeface="+mn-cs"/>
        </a:defRPr>
      </a:lvl1pPr>
      <a:lvl2pPr marL="1981200" indent="-762000" algn="l" rtl="0" eaLnBrk="1" fontAlgn="base" hangingPunct="1">
        <a:spcBef>
          <a:spcPct val="20000"/>
        </a:spcBef>
        <a:spcAft>
          <a:spcPct val="0"/>
        </a:spcAft>
        <a:buChar char="–"/>
        <a:defRPr sz="7500">
          <a:solidFill>
            <a:schemeClr val="tx1"/>
          </a:solidFill>
          <a:latin typeface="+mn-lt"/>
          <a:ea typeface="+mn-ea"/>
        </a:defRPr>
      </a:lvl2pPr>
      <a:lvl3pPr marL="3048000" indent="-609600" algn="l" rtl="0" eaLnBrk="1" fontAlgn="base" hangingPunct="1">
        <a:spcBef>
          <a:spcPct val="20000"/>
        </a:spcBef>
        <a:spcAft>
          <a:spcPct val="0"/>
        </a:spcAft>
        <a:buChar char="•"/>
        <a:defRPr sz="6400">
          <a:solidFill>
            <a:schemeClr val="tx1"/>
          </a:solidFill>
          <a:latin typeface="+mn-lt"/>
          <a:ea typeface="+mn-ea"/>
        </a:defRPr>
      </a:lvl3pPr>
      <a:lvl4pPr marL="4267200" indent="-609600" algn="l" rtl="0" eaLnBrk="1" fontAlgn="base" hangingPunct="1">
        <a:spcBef>
          <a:spcPct val="20000"/>
        </a:spcBef>
        <a:spcAft>
          <a:spcPct val="0"/>
        </a:spcAft>
        <a:buChar char="–"/>
        <a:defRPr sz="5300">
          <a:solidFill>
            <a:schemeClr val="tx1"/>
          </a:solidFill>
          <a:latin typeface="+mn-lt"/>
          <a:ea typeface="+mn-ea"/>
        </a:defRPr>
      </a:lvl4pPr>
      <a:lvl5pPr marL="5486400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5pPr>
      <a:lvl6pPr marL="67062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6pPr>
      <a:lvl7pPr marL="79254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7pPr>
      <a:lvl8pPr marL="91446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8pPr>
      <a:lvl9pPr marL="103638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8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50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2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/>
          <p:nvPr/>
        </p:nvSpPr>
        <p:spPr>
          <a:xfrm>
            <a:off x="10835312" y="5586457"/>
            <a:ext cx="2954656" cy="120032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7200" b="1">
                <a:solidFill>
                  <a:srgbClr val="36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包身工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6C5EC359-CBD9-4564-B6A2-BC825DE6E9F1}"/>
              </a:ext>
            </a:extLst>
          </p:cNvPr>
          <p:cNvSpPr txBox="1"/>
          <p:nvPr/>
        </p:nvSpPr>
        <p:spPr>
          <a:xfrm>
            <a:off x="4055890" y="3565579"/>
            <a:ext cx="1296144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    最初我混在包身工中间观察的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时候，最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受不了的是那种难闻的气味。四月到六月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之间，正是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上海的黄梅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天，包身工们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成年累月得不到洗澡、洗头的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机会，其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味道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可想而知，我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至今不能忘怀。包身工们的非人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生活，由此可见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一斑。</a:t>
            </a:r>
          </a:p>
          <a:p>
            <a:pPr>
              <a:lnSpc>
                <a:spcPct val="150000"/>
              </a:lnSpc>
            </a:pP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    调查结束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之后，我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反而觉得小说还不足以反映包身工的境遇。将她们的生活情况如实地报道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出来，就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足以说明问题。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所以，我将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当时我能够调查到的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材料，力求真实，不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带虚构和夸张地写成了</a:t>
            </a:r>
            <a:r>
              <a:rPr lang="en-US" altLang="zh-CN" sz="38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包身工</a:t>
            </a:r>
            <a:r>
              <a:rPr lang="en-US" altLang="zh-CN" sz="38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文，那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就是一篇报告文学了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1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AE15423A-9801-4116-9908-D4F503D78878}"/>
              </a:ext>
            </a:extLst>
          </p:cNvPr>
          <p:cNvSpPr txBox="1"/>
          <p:nvPr/>
        </p:nvSpPr>
        <p:spPr>
          <a:xfrm>
            <a:off x="2680187" y="3978474"/>
            <a:ext cx="1015663" cy="76328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夏衍</a:t>
            </a:r>
            <a:r>
              <a:rPr lang="zh-CN" altLang="en-US" sz="5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</a:t>
            </a:r>
            <a:r>
              <a:rPr lang="en-US" altLang="zh-CN" sz="5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﹃</a:t>
            </a:r>
            <a:r>
              <a:rPr lang="zh-CN" altLang="en-US" sz="5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包身工</a:t>
            </a:r>
            <a:r>
              <a:rPr lang="en-US" altLang="zh-CN" sz="5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﹄</a:t>
            </a:r>
            <a:endParaRPr lang="zh-CN" altLang="en-US" sz="5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914878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1CC1DE2B-736D-481F-A52F-7CC11F845785}"/>
              </a:ext>
            </a:extLst>
          </p:cNvPr>
          <p:cNvSpPr txBox="1"/>
          <p:nvPr/>
        </p:nvSpPr>
        <p:spPr>
          <a:xfrm>
            <a:off x="3623842" y="5827950"/>
            <a:ext cx="12961440" cy="149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4800" smtClean="0">
                <a:latin typeface="黑体" panose="02010609060101010101" pitchFamily="49" charset="-122"/>
                <a:ea typeface="黑体" panose="02010609060101010101" pitchFamily="49" charset="-122"/>
              </a:rPr>
              <a:t>二：对</a:t>
            </a:r>
            <a:r>
              <a:rPr lang="zh-CN" altLang="en-US" sz="4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r>
              <a:rPr lang="zh-CN" altLang="en-US" sz="4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的梳理</a:t>
            </a: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4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</a:t>
            </a:r>
            <a:r>
              <a:rPr lang="zh-CN" altLang="en-US" sz="4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线结构</a:t>
            </a:r>
            <a:r>
              <a:rPr lang="zh-CN" altLang="en-US" sz="480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把握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endParaRPr lang="zh-CN" altLang="en-US"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22129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6C5EC359-CBD9-4564-B6A2-BC825DE6E9F1}"/>
              </a:ext>
            </a:extLst>
          </p:cNvPr>
          <p:cNvSpPr txBox="1"/>
          <p:nvPr/>
        </p:nvSpPr>
        <p:spPr>
          <a:xfrm>
            <a:off x="3551834" y="4166037"/>
            <a:ext cx="1303344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这篇作品，从清晨写到黄昏，以时间的推移为总线索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4000" smtClean="0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材料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大致可以分成两部分，一部分是具体生动的描写，一部分是精辟的说明和议论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。两者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互相补充，层层推进，从而显示了整个人间地狱的画图，完整地表现了包身工们的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历史、现状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及未来的前景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968658" y="988313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</a:rPr>
              <a:t>学科网原创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906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499605"/>
              </p:ext>
            </p:extLst>
          </p:nvPr>
        </p:nvGraphicFramePr>
        <p:xfrm>
          <a:off x="5090525" y="3186386"/>
          <a:ext cx="11017224" cy="743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2664296"/>
                <a:gridCol w="6624736"/>
              </a:tblGrid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44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主线</a:t>
                      </a:r>
                      <a:endParaRPr lang="zh-CN" altLang="en-US" sz="4400" b="0">
                        <a:solidFill>
                          <a:schemeClr val="tx1"/>
                        </a:solidFill>
                        <a:latin typeface="黑体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altLang="en-US" sz="40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起床</a:t>
                      </a:r>
                      <a:endParaRPr lang="zh-CN" altLang="en-US" sz="40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要点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工房里：拥挤恶臭</a:t>
                      </a:r>
                      <a:endParaRPr lang="en-US" altLang="zh-CN" sz="4000" smtClean="0">
                        <a:solidFill>
                          <a:schemeClr val="tx1"/>
                        </a:solidFill>
                        <a:latin typeface="黑体" pitchFamily="49" charset="-122"/>
                        <a:ea typeface="黑体" panose="02010609060101010101" pitchFamily="49" charset="-122"/>
                      </a:endParaRPr>
                    </a:p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猪猡们：蓬头垢面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表达方法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记叙（写包身工群体，引出芦柴棒）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起止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1-6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44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副线</a:t>
                      </a:r>
                      <a:endParaRPr lang="zh-CN" altLang="en-US" sz="4400">
                        <a:solidFill>
                          <a:schemeClr val="tx1"/>
                        </a:solidFill>
                        <a:latin typeface="黑体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altLang="en-US" sz="4000" b="0">
                        <a:solidFill>
                          <a:schemeClr val="tx1"/>
                        </a:solidFill>
                        <a:latin typeface="黑体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包身工制度的产生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要点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来源：灾区农村；手段：欺骗；身份：赚钱机器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表达方法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说明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起止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7-11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Times New Roman" pitchFamily="18" charset="0"/>
                        <a:ea typeface="黑体" panose="02010609060101010101" pitchFamily="49" charset="-122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695850" y="3906466"/>
            <a:ext cx="923330" cy="563231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800" smtClean="0">
                <a:latin typeface="黑体" panose="02010609060101010101" pitchFamily="49" charset="-122"/>
                <a:ea typeface="黑体" panose="02010609060101010101" pitchFamily="49" charset="-122"/>
              </a:rPr>
              <a:t>时间：凌晨四点一刻</a:t>
            </a:r>
            <a:endParaRPr lang="zh-CN" altLang="en-US" sz="4800"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814205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680497"/>
              </p:ext>
            </p:extLst>
          </p:nvPr>
        </p:nvGraphicFramePr>
        <p:xfrm>
          <a:off x="5018517" y="3186386"/>
          <a:ext cx="11017224" cy="743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2664296"/>
                <a:gridCol w="6624736"/>
              </a:tblGrid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44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主线</a:t>
                      </a:r>
                      <a:endParaRPr lang="zh-CN" altLang="en-US" sz="4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altLang="en-US" sz="40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早餐</a:t>
                      </a:r>
                      <a:endParaRPr lang="zh-CN" altLang="en-US" sz="40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要点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早餐：质劣量少（两粥一饭；不够一人一碗）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表达方法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记叙（写包身工群体，突出轮值的）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起止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12-14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44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副线</a:t>
                      </a:r>
                      <a:endParaRPr lang="zh-CN" altLang="en-US" sz="44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altLang="en-US" sz="40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包身工发展的原因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要点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没有自由；与世隔绝；工价低廉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表达方法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说明：解说、举例、数据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起止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15-22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623842" y="3906466"/>
            <a:ext cx="923330" cy="501675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800" smtClean="0">
                <a:latin typeface="黑体" panose="02010609060101010101" pitchFamily="49" charset="-122"/>
                <a:ea typeface="黑体" panose="02010609060101010101" pitchFamily="49" charset="-122"/>
              </a:rPr>
              <a:t>时间：四点半之后</a:t>
            </a:r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92652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069092"/>
              </p:ext>
            </p:extLst>
          </p:nvPr>
        </p:nvGraphicFramePr>
        <p:xfrm>
          <a:off x="5090525" y="3258394"/>
          <a:ext cx="11017224" cy="743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2664296"/>
                <a:gridCol w="6624736"/>
              </a:tblGrid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44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主线</a:t>
                      </a:r>
                      <a:endParaRPr lang="zh-CN" altLang="en-US" sz="4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altLang="en-US" sz="40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做工</a:t>
                      </a:r>
                      <a:endParaRPr lang="zh-CN" altLang="en-US" sz="40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要点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条件：三大威胁</a:t>
                      </a:r>
                      <a:endParaRPr lang="en-US" altLang="zh-CN" sz="400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遭遇：三大罚规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表达方法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记叙：面上写群体，点上写小福子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起止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23-33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44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副线</a:t>
                      </a:r>
                      <a:endParaRPr lang="zh-CN" altLang="en-US" sz="44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altLang="en-US" sz="40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包身工增加的结果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要点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日本纱厂因剥削包身工而飞跃壮大的趋势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表达方法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说明：举例、数据、对比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起止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34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695850" y="5017358"/>
            <a:ext cx="923330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800" smtClean="0">
                <a:latin typeface="黑体" panose="02010609060101010101" pitchFamily="49" charset="-122"/>
                <a:ea typeface="黑体" panose="02010609060101010101" pitchFamily="49" charset="-122"/>
              </a:rPr>
              <a:t>时间：五点钟</a:t>
            </a:r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136673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42887"/>
              </p:ext>
            </p:extLst>
          </p:nvPr>
        </p:nvGraphicFramePr>
        <p:xfrm>
          <a:off x="5136010" y="3732192"/>
          <a:ext cx="11017224" cy="682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2664296"/>
                <a:gridCol w="6624736"/>
              </a:tblGrid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44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主线</a:t>
                      </a:r>
                      <a:endParaRPr lang="zh-CN" altLang="en-US" sz="44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altLang="en-US" sz="40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放工</a:t>
                      </a:r>
                      <a:endParaRPr lang="zh-CN" altLang="en-US" sz="40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要点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牛马活、猪狗食、遭践踏、被蹂躏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表达方法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记叙、议论、抒情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起止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35-47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44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副线</a:t>
                      </a:r>
                      <a:endParaRPr lang="zh-CN" altLang="en-US" sz="44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b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altLang="en-US" sz="4000" b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包身工制度的趋向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要点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黑夜将过去，黎明必将到来，包身工制度定灭亡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表达方法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抒情、议论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起止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4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48-50</a:t>
                      </a:r>
                      <a:endParaRPr lang="zh-CN" altLang="en-US" sz="4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741335" y="5059108"/>
            <a:ext cx="923330" cy="440120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800" smtClean="0">
                <a:latin typeface="黑体" panose="02010609060101010101" pitchFamily="49" charset="-122"/>
                <a:ea typeface="黑体" panose="02010609060101010101" pitchFamily="49" charset="-122"/>
              </a:rPr>
              <a:t>时间：十七点钟</a:t>
            </a:r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553523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1CC1DE2B-736D-481F-A52F-7CC11F845785}"/>
              </a:ext>
            </a:extLst>
          </p:cNvPr>
          <p:cNvSpPr txBox="1"/>
          <p:nvPr/>
        </p:nvSpPr>
        <p:spPr>
          <a:xfrm>
            <a:off x="3623842" y="6066706"/>
            <a:ext cx="1296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教学内容</a:t>
            </a:r>
            <a:r>
              <a:rPr lang="zh-CN" altLang="en-US" sz="4800" smtClean="0">
                <a:latin typeface="黑体" panose="02010609060101010101" pitchFamily="49" charset="-122"/>
                <a:ea typeface="黑体" panose="02010609060101010101" pitchFamily="49" charset="-122"/>
              </a:rPr>
              <a:t>三：</a:t>
            </a:r>
            <a:r>
              <a:rPr lang="zh-CN" altLang="en-US" sz="4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</a:t>
            </a:r>
            <a:r>
              <a:rPr lang="zh-CN" altLang="en-US" sz="4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技巧的学习与鉴赏</a:t>
            </a:r>
            <a:endParaRPr lang="zh-CN" altLang="en-US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243412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6C5EC359-CBD9-4564-B6A2-BC825DE6E9F1}"/>
              </a:ext>
            </a:extLst>
          </p:cNvPr>
          <p:cNvSpPr txBox="1"/>
          <p:nvPr/>
        </p:nvSpPr>
        <p:spPr>
          <a:xfrm>
            <a:off x="2975770" y="4224977"/>
            <a:ext cx="13753528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典型</a:t>
            </a:r>
            <a:r>
              <a:rPr lang="zh-CN" altLang="en-US" sz="4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环境</a:t>
            </a:r>
          </a:p>
          <a:p>
            <a:pPr>
              <a:lnSpc>
                <a:spcPct val="150000"/>
              </a:lnSpc>
            </a:pP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作者描写了包身工起身、用餐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、上工三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个场景。</a:t>
            </a:r>
            <a:endParaRPr lang="zh-CN" altLang="en-US" sz="3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尺阔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、十二尺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深的工房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楼下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，横七竖八地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躺满了十六七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个“猪猡”。</a:t>
            </a:r>
            <a:endParaRPr lang="en-US" altLang="zh-CN" sz="38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800" b="1" spc="120" smtClean="0">
                <a:latin typeface="楷体" panose="02010609060101010101" pitchFamily="49" charset="-122"/>
                <a:ea typeface="楷体" panose="02010609060101010101" pitchFamily="49" charset="-122"/>
              </a:rPr>
              <a:t>长方形的、红</a:t>
            </a:r>
            <a:r>
              <a:rPr lang="zh-CN" altLang="en-US" sz="3800" b="1" spc="120">
                <a:latin typeface="楷体" panose="02010609060101010101" pitchFamily="49" charset="-122"/>
                <a:ea typeface="楷体" panose="02010609060101010101" pitchFamily="49" charset="-122"/>
              </a:rPr>
              <a:t>砖墙严密地封锁</a:t>
            </a:r>
            <a:r>
              <a:rPr lang="zh-CN" altLang="en-US" sz="3800" b="1" spc="120" smtClean="0">
                <a:latin typeface="楷体" panose="02010609060101010101" pitchFamily="49" charset="-122"/>
                <a:ea typeface="楷体" panose="02010609060101010101" pitchFamily="49" charset="-122"/>
              </a:rPr>
              <a:t>着的工房</a:t>
            </a:r>
            <a:r>
              <a:rPr lang="zh-CN" altLang="en-US" sz="3800" b="1" spc="120">
                <a:latin typeface="楷体" panose="02010609060101010101" pitchFamily="49" charset="-122"/>
                <a:ea typeface="楷体" panose="02010609060101010101" pitchFamily="49" charset="-122"/>
              </a:rPr>
              <a:t>区域，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被一条水门汀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的弄堂马路划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成狭长的两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endParaRPr lang="zh-CN" altLang="en-US" sz="3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50144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6C5EC359-CBD9-4564-B6A2-BC825DE6E9F1}"/>
              </a:ext>
            </a:extLst>
          </p:cNvPr>
          <p:cNvSpPr txBox="1"/>
          <p:nvPr/>
        </p:nvSpPr>
        <p:spPr>
          <a:xfrm>
            <a:off x="4127898" y="4986586"/>
            <a:ext cx="6192688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典型人物：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选择了“芦柴棒”和小福子这两个人物作为典型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5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0666" y="4554538"/>
            <a:ext cx="4648897" cy="4518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480" y="8731002"/>
            <a:ext cx="3809524" cy="138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96228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激趣导入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72114" y="4362178"/>
            <a:ext cx="7865368" cy="52435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95524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6C5EC359-CBD9-4564-B6A2-BC825DE6E9F1}"/>
              </a:ext>
            </a:extLst>
          </p:cNvPr>
          <p:cNvSpPr txBox="1"/>
          <p:nvPr/>
        </p:nvSpPr>
        <p:spPr>
          <a:xfrm>
            <a:off x="3407818" y="3922137"/>
            <a:ext cx="1303344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典型</a:t>
            </a:r>
            <a:r>
              <a:rPr lang="zh-CN" altLang="en-US" sz="4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</a:t>
            </a: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早晨起床时，包身工们“打呵欠，叹气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，寻衣服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，穿错了别人的鞋子，胡乱地踏在别人身上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，叫喊，在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离开别人头部不到一尺的马桶上很响地小便”，“半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裸体地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起来开门，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拎着裤子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争夺马桶，将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身体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稍稍背转一下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就会公然地在男人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面前换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衣服”。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02831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6C5EC359-CBD9-4564-B6A2-BC825DE6E9F1}"/>
              </a:ext>
            </a:extLst>
          </p:cNvPr>
          <p:cNvSpPr txBox="1"/>
          <p:nvPr/>
        </p:nvSpPr>
        <p:spPr>
          <a:xfrm>
            <a:off x="2615730" y="3358847"/>
            <a:ext cx="1432959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典型</a:t>
            </a:r>
            <a:r>
              <a:rPr lang="zh-CN" altLang="en-US" sz="4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</a:t>
            </a:r>
          </a:p>
          <a:p>
            <a:pPr>
              <a:lnSpc>
                <a:spcPct val="150000"/>
              </a:lnSpc>
            </a:pP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早餐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时，“晚上倒挂在墙壁上的两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张板桌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放下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来了。几十只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碗，一把竹筷，胡乱地放在桌上，轮值烧稀饭的就将一洋铅桶浆糊一般的薄粥放在板桌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中央”，</a:t>
            </a:r>
            <a:r>
              <a:rPr lang="zh-CN" altLang="en-US" sz="4000" spc="110" smtClean="0">
                <a:latin typeface="黑体" panose="02010609060101010101" pitchFamily="49" charset="-122"/>
                <a:ea typeface="黑体" panose="02010609060101010101" pitchFamily="49" charset="-122"/>
              </a:rPr>
              <a:t>而轮着揩地板、倒</a:t>
            </a:r>
            <a:r>
              <a:rPr lang="zh-CN" altLang="en-US" sz="4000" spc="110">
                <a:latin typeface="黑体" panose="02010609060101010101" pitchFamily="49" charset="-122"/>
                <a:ea typeface="黑体" panose="02010609060101010101" pitchFamily="49" charset="-122"/>
              </a:rPr>
              <a:t>马桶</a:t>
            </a:r>
            <a:r>
              <a:rPr lang="zh-CN" altLang="en-US" sz="4000" spc="110" smtClean="0">
                <a:latin typeface="黑体" panose="02010609060101010101" pitchFamily="49" charset="-122"/>
                <a:ea typeface="黑体" panose="02010609060101010101" pitchFamily="49" charset="-122"/>
              </a:rPr>
              <a:t>的日子，常常</a:t>
            </a:r>
            <a:r>
              <a:rPr lang="zh-CN" altLang="en-US" sz="4000" spc="110">
                <a:latin typeface="黑体" panose="02010609060101010101" pitchFamily="49" charset="-122"/>
                <a:ea typeface="黑体" panose="02010609060101010101" pitchFamily="49" charset="-122"/>
              </a:rPr>
              <a:t>连一碗也盛不</a:t>
            </a:r>
            <a:r>
              <a:rPr lang="zh-CN" altLang="en-US" sz="4000" spc="110" smtClean="0">
                <a:latin typeface="黑体" panose="02010609060101010101" pitchFamily="49" charset="-122"/>
                <a:ea typeface="黑体" panose="02010609060101010101" pitchFamily="49" charset="-122"/>
              </a:rPr>
              <a:t>到，</a:t>
            </a:r>
            <a:r>
              <a:rPr lang="zh-CN" altLang="en-US" sz="4000" spc="110">
                <a:latin typeface="黑体" panose="02010609060101010101" pitchFamily="49" charset="-122"/>
                <a:ea typeface="黑体" panose="02010609060101010101" pitchFamily="49" charset="-122"/>
              </a:rPr>
              <a:t>只能吃老板娘那锅巴、残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粥加冷水、头油的“四合一”早餐了。</a:t>
            </a: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上工时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，铁门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一推开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，包身工们就好像鸡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鸭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一般地冲出去。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08561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6C5EC359-CBD9-4564-B6A2-BC825DE6E9F1}"/>
              </a:ext>
            </a:extLst>
          </p:cNvPr>
          <p:cNvSpPr txBox="1"/>
          <p:nvPr/>
        </p:nvSpPr>
        <p:spPr>
          <a:xfrm>
            <a:off x="2471714" y="2623666"/>
            <a:ext cx="9289032" cy="877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典型</a:t>
            </a:r>
            <a:r>
              <a:rPr lang="zh-CN" altLang="en-US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带工老板的游说，带工头对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“拿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莫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温”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说的话等。</a:t>
            </a:r>
          </a:p>
          <a:p>
            <a:pPr algn="ctr">
              <a:lnSpc>
                <a:spcPct val="150000"/>
              </a:lnSpc>
            </a:pPr>
            <a:r>
              <a:rPr lang="zh-CN" altLang="en-US" sz="4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典型</a:t>
            </a:r>
            <a:r>
              <a:rPr lang="zh-CN" altLang="en-US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意义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作者列出确凿的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数字，点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明了包身工制度是帝国主义对半封建半殖民地的中国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工人的一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种最残酷最野蛮的剥削，无情地揭露了日本帝国主义勾结中国封建势力，培植野蛮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的“包身工”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制度，残酷地压榨中国工人的罪行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600">
              <a:latin typeface="黑体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A289AA4B-BD7F-47AE-B6E5-4F0362617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16501" y="3444379"/>
            <a:ext cx="4496773" cy="36223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02CA77E6-6093-45D0-9ED1-15B14818C5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48778" y="7434857"/>
            <a:ext cx="4644385" cy="35496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58526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E802C012-3CEE-4C65-B113-3C9D620D7B2B}"/>
              </a:ext>
            </a:extLst>
          </p:cNvPr>
          <p:cNvSpPr txBox="1"/>
          <p:nvPr/>
        </p:nvSpPr>
        <p:spPr>
          <a:xfrm>
            <a:off x="3396109" y="3778121"/>
            <a:ext cx="799288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smtClean="0">
                <a:ln w="0"/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真实性</a:t>
            </a:r>
            <a:endParaRPr lang="en-US" altLang="zh-CN" sz="4800">
              <a:ln w="0"/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000" b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做了大量的调查，掌握了第一手资料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白描式的叙述话语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，冷静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地记录人物的言行举止，其他的言外之意则让读者自己去理解品味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23A012F0-4E00-4519-BD3F-9AD6BEAA4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65061" y="4760318"/>
            <a:ext cx="4709055" cy="40239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6C5EC359-CBD9-4564-B6A2-BC825DE6E9F1}"/>
              </a:ext>
            </a:extLst>
          </p:cNvPr>
          <p:cNvSpPr txBox="1"/>
          <p:nvPr/>
        </p:nvSpPr>
        <p:spPr>
          <a:xfrm>
            <a:off x="2759746" y="3430855"/>
            <a:ext cx="1404156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800">
                <a:ln w="0"/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文学性</a:t>
            </a:r>
            <a:endParaRPr lang="en-US" altLang="zh-CN" sz="4800">
              <a:ln w="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不仅仅是所谓的文学手法的使用，更多的是作家的</a:t>
            </a:r>
            <a:r>
              <a:rPr lang="zh-CN" altLang="zh-CN" sz="40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一种读者</a:t>
            </a:r>
            <a:r>
              <a:rPr lang="zh-CN" altLang="zh-CN" sz="40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意识，体现为一种读者的阅读感受。</a:t>
            </a:r>
            <a:r>
              <a:rPr lang="zh-CN" altLang="en-US" sz="40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spc="-120" smtClean="0">
                <a:latin typeface="黑体" panose="02010609060101010101" pitchFamily="49" charset="-122"/>
                <a:ea typeface="黑体" panose="02010609060101010101" pitchFamily="49" charset="-122"/>
              </a:rPr>
              <a:t>包身工”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对大多数读者来说是一个新奇的诱惑，同时也构成了明显的阅读障碍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。作者</a:t>
            </a:r>
            <a:r>
              <a:rPr lang="zh-CN" altLang="en-US" sz="40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4000" spc="120">
                <a:latin typeface="黑体" panose="02010609060101010101" pitchFamily="49" charset="-122"/>
                <a:ea typeface="黑体" panose="02010609060101010101" pitchFamily="49" charset="-122"/>
              </a:rPr>
              <a:t>给出陌生化诱惑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的同时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，也注意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到了读者可能遭遇的阅读困境，于是解释性的话语便适时地出现在了文本的叙事链条中，给出了很多的名词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621203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6C5EC359-CBD9-4564-B6A2-BC825DE6E9F1}"/>
              </a:ext>
            </a:extLst>
          </p:cNvPr>
          <p:cNvSpPr txBox="1"/>
          <p:nvPr/>
        </p:nvSpPr>
        <p:spPr>
          <a:xfrm>
            <a:off x="2903762" y="3762450"/>
            <a:ext cx="763284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8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800">
                <a:ln w="0"/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社会批判性</a:t>
            </a:r>
            <a:endParaRPr lang="en-US" altLang="zh-CN" sz="4800">
              <a:ln w="0"/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在叙事过程中作者时常进入文本的叙述进程，干预叙事，对那个不堪的时代予以了坚决的批判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。这些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批判的内容正是作品的社会意义所在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Group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94A3EA11-41B6-4AF7-9DD3-DFEE725F381B}"/>
              </a:ext>
            </a:extLst>
          </p:cNvPr>
          <p:cNvGrpSpPr/>
          <p:nvPr/>
        </p:nvGrpSpPr>
        <p:grpSpPr>
          <a:xfrm>
            <a:off x="10896650" y="4253979"/>
            <a:ext cx="5688632" cy="5470889"/>
            <a:chOff x="13" y="175"/>
            <a:chExt cx="7488" cy="10071"/>
          </a:xfrm>
        </p:grpSpPr>
        <p:pic>
          <p:nvPicPr>
            <p:cNvPr id="7" name="Picture 3">
              <a:extLst>
                <a:ext uri="{FF2B5EF4-FFF2-40B4-BE49-F238E27FC236}">
  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23CB5359-A994-4368-B97A-10A288346D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" y="175"/>
              <a:ext cx="7488" cy="1007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8" name="WordArt 4" descr="water">
              <a:extLst>
                <a:ext uri="{FF2B5EF4-FFF2-40B4-BE49-F238E27FC236}">
  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84B93177-ACB8-493D-8117-77BEDEA78B91}"/>
                </a:ext>
              </a:extLst>
            </p:cNvPr>
            <p:cNvSpPr>
              <a:spLocks noChangeArrowheads="1" noChangeShapeType="1"/>
            </p:cNvSpPr>
            <p:nvPr/>
          </p:nvSpPr>
          <p:spPr bwMode="auto">
            <a:xfrm>
              <a:off x="967" y="1544"/>
              <a:ext cx="2531" cy="2000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TopLeft">
                  <a:rot lat="0" lon="20520000" rev="0"/>
                </a:camera>
                <a:lightRig rig="legacyFlat1" dir="r"/>
              </a:scene3d>
              <a:sp3d extrusionH="430200" prstMaterial="legacyMatte">
                <a:extrusionClr>
                  <a:srgbClr val="006600"/>
                </a:extrusionClr>
                <a:contourClr>
                  <a:srgbClr val="006600"/>
                </a:contourClr>
              </a:sp3d>
            </a:bodyPr>
            <a:lstStyle/>
            <a:p>
              <a:pPr algn="ctr" eaLnBrk="0" hangingPunct="0">
                <a:buFont typeface="Arial" pitchFamily="34" charset="0"/>
                <a:buNone/>
                <a:defRPr/>
              </a:pPr>
              <a:r>
                <a:rPr lang="zh-CN" altLang="en-US" sz="3600">
                  <a:ln w="9525" cmpd="sng">
                    <a:round/>
                  </a:ln>
                  <a:blipFill dpi="0" rotWithShape="0">
                    <a:blip r:embed="rId4"/>
                    <a:tile tx="0" ty="0" sx="100000" sy="100000" flip="none" algn="tl"/>
                  </a:blipFill>
                  <a:latin typeface="宋体" panose="02010600030101010101" pitchFamily="2" charset="-122"/>
                </a:rPr>
                <a:t>芦柴棒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83598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激趣导入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19986" y="4393133"/>
            <a:ext cx="3895933" cy="52430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79108" y="4338514"/>
            <a:ext cx="3816424" cy="51950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1CC1DE2B-736D-481F-A52F-7CC11F845785}"/>
              </a:ext>
            </a:extLst>
          </p:cNvPr>
          <p:cNvSpPr txBox="1"/>
          <p:nvPr/>
        </p:nvSpPr>
        <p:spPr>
          <a:xfrm>
            <a:off x="4415930" y="5562650"/>
            <a:ext cx="11233248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smtClean="0">
                <a:latin typeface="黑体" panose="02010609060101010101" pitchFamily="49" charset="-122"/>
                <a:ea typeface="黑体" panose="02010609060101010101" pitchFamily="49" charset="-122"/>
              </a:rPr>
              <a:t>  教学</a:t>
            </a:r>
            <a:r>
              <a:rPr lang="zh-CN" altLang="en-US" sz="5400">
                <a:latin typeface="黑体" panose="02010609060101010101" pitchFamily="49" charset="-122"/>
                <a:ea typeface="黑体" panose="02010609060101010101" pitchFamily="49" charset="-122"/>
              </a:rPr>
              <a:t>内容一 </a:t>
            </a:r>
            <a:endParaRPr lang="en-US" altLang="zh-CN" sz="5400">
              <a:latin typeface="黑体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zh-CN" altLang="en-US" sz="4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作者、文体、写作背景</a:t>
            </a: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等知识的</a:t>
            </a:r>
            <a:r>
              <a:rPr lang="zh-CN" altLang="en-US" sz="4800" smtClean="0">
                <a:latin typeface="黑体" panose="02010609060101010101" pitchFamily="49" charset="-122"/>
                <a:ea typeface="黑体" panose="02010609060101010101" pitchFamily="49" charset="-122"/>
              </a:rPr>
              <a:t>了解</a:t>
            </a: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485264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6C5EC359-CBD9-4564-B6A2-BC825DE6E9F1}"/>
              </a:ext>
            </a:extLst>
          </p:cNvPr>
          <p:cNvSpPr txBox="1"/>
          <p:nvPr/>
        </p:nvSpPr>
        <p:spPr>
          <a:xfrm>
            <a:off x="2975770" y="4106803"/>
            <a:ext cx="79208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spc="-110" smtClean="0">
                <a:latin typeface="黑体" panose="02010609060101010101" pitchFamily="49" charset="-122"/>
                <a:ea typeface="黑体" panose="02010609060101010101" pitchFamily="49" charset="-122"/>
              </a:rPr>
              <a:t>夏衍（</a:t>
            </a:r>
            <a:r>
              <a:rPr lang="en-US" altLang="zh-CN" sz="4000" b="1" spc="-11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1900-1995</a:t>
            </a:r>
            <a:r>
              <a:rPr lang="zh-CN" altLang="en-US" sz="4000" spc="-110" smtClean="0">
                <a:latin typeface="黑体" panose="02010609060101010101" pitchFamily="49" charset="-122"/>
                <a:ea typeface="黑体" panose="02010609060101010101" pitchFamily="49" charset="-122"/>
              </a:rPr>
              <a:t>），原名</a:t>
            </a:r>
            <a:r>
              <a:rPr lang="zh-CN" altLang="en-US" sz="4000" spc="-110">
                <a:latin typeface="黑体" panose="02010609060101010101" pitchFamily="49" charset="-122"/>
                <a:ea typeface="黑体" panose="02010609060101010101" pitchFamily="49" charset="-122"/>
              </a:rPr>
              <a:t>沈</a:t>
            </a:r>
            <a:r>
              <a:rPr lang="zh-CN" altLang="zh-CN" sz="4000" spc="-110">
                <a:latin typeface="黑体" panose="02010609060101010101" pitchFamily="49" charset="-122"/>
                <a:ea typeface="黑体" panose="02010609060101010101" pitchFamily="49" charset="-122"/>
              </a:rPr>
              <a:t>乃熙</a:t>
            </a:r>
            <a:r>
              <a:rPr lang="zh-CN" altLang="en-US" sz="4000" spc="130">
                <a:latin typeface="黑体" panose="02010609060101010101" pitchFamily="49" charset="-122"/>
                <a:ea typeface="黑体" panose="02010609060101010101" pitchFamily="49" charset="-122"/>
              </a:rPr>
              <a:t>，字</a:t>
            </a:r>
            <a:r>
              <a:rPr lang="zh-CN" altLang="en-US" sz="4000" spc="130" smtClean="0">
                <a:latin typeface="黑体" panose="02010609060101010101" pitchFamily="49" charset="-122"/>
                <a:ea typeface="黑体" panose="02010609060101010101" pitchFamily="49" charset="-122"/>
              </a:rPr>
              <a:t>端先，浙江杭州人，作家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，电影艺术家。主要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作品有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上海屋檐下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法西斯细菌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考验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等，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并把小说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林家铺子</a:t>
            </a: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祝福</a:t>
            </a:r>
            <a:r>
              <a:rPr lang="en-US" altLang="zh-CN" sz="40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等改编为电影剧本。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44722" y="4698554"/>
            <a:ext cx="4896544" cy="3775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90843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F21326E7-BB15-4D23-BAAC-43B61A3D2B39}"/>
              </a:ext>
            </a:extLst>
          </p:cNvPr>
          <p:cNvSpPr txBox="1"/>
          <p:nvPr/>
        </p:nvSpPr>
        <p:spPr>
          <a:xfrm>
            <a:off x="3335810" y="4792042"/>
            <a:ext cx="131054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    报告文学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是文艺通讯、特写、速写等的总称。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它直接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取材于现实生活中有典型意义的真人真事，经过适当的艺术加工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，可以迅速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地反映现实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生活。        </a:t>
            </a:r>
            <a:endParaRPr lang="en-US" altLang="zh-CN" sz="4400" smtClean="0"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40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报告文学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的基本特征：</a:t>
            </a:r>
            <a:r>
              <a:rPr lang="zh-CN" altLang="en-US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真实性、典型性、文学性</a:t>
            </a:r>
            <a:r>
              <a:rPr lang="zh-CN" altLang="en-US" sz="4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288235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6C5EC359-CBD9-4564-B6A2-BC825DE6E9F1}"/>
              </a:ext>
            </a:extLst>
          </p:cNvPr>
          <p:cNvSpPr txBox="1"/>
          <p:nvPr/>
        </p:nvSpPr>
        <p:spPr>
          <a:xfrm>
            <a:off x="3263802" y="4454069"/>
            <a:ext cx="871296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包身工，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是指上世纪二三十年代，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在上海东洋纱厂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里，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为外国人工作的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女工。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因为这些女工在进厂时已经签订了卖身契，失去了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人身自由，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所以被称为“包身工”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24842" y="4617765"/>
            <a:ext cx="3362325" cy="4238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23779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6C5EC359-CBD9-4564-B6A2-BC825DE6E9F1}"/>
              </a:ext>
            </a:extLst>
          </p:cNvPr>
          <p:cNvSpPr txBox="1"/>
          <p:nvPr/>
        </p:nvSpPr>
        <p:spPr>
          <a:xfrm>
            <a:off x="3983882" y="3375397"/>
            <a:ext cx="12889432" cy="7155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400" spc="120">
                <a:latin typeface="黑体" panose="02010609060101010101" pitchFamily="49" charset="-122"/>
                <a:ea typeface="黑体" panose="02010609060101010101" pitchFamily="49" charset="-122"/>
              </a:rPr>
              <a:t>我接触包身工这个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素材，是</a:t>
            </a: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3400" spc="12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1927</a:t>
            </a:r>
            <a:r>
              <a:rPr lang="zh-CN" altLang="en-US" sz="3400" spc="120">
                <a:latin typeface="黑体" panose="02010609060101010101" pitchFamily="49" charset="-122"/>
                <a:ea typeface="黑体" panose="02010609060101010101" pitchFamily="49" charset="-122"/>
              </a:rPr>
              <a:t>年。但</a:t>
            </a:r>
            <a:r>
              <a:rPr lang="en-US" altLang="zh-CN" sz="3400" spc="12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400" spc="120">
                <a:latin typeface="黑体" panose="02010609060101010101" pitchFamily="49" charset="-122"/>
                <a:ea typeface="黑体" panose="02010609060101010101" pitchFamily="49" charset="-122"/>
              </a:rPr>
              <a:t>包身工</a:t>
            </a:r>
            <a:r>
              <a:rPr lang="en-US" altLang="zh-CN" sz="3400" spc="12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400" spc="12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4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发表，已</a:t>
            </a:r>
            <a:r>
              <a:rPr lang="zh-CN" altLang="en-US" sz="3400" spc="12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en-US" altLang="zh-CN" sz="3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1936</a:t>
            </a: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年了。前后历时有十年之久。从</a:t>
            </a:r>
            <a:r>
              <a:rPr lang="en-US" altLang="zh-CN" sz="3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1927</a:t>
            </a: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起，我</a:t>
            </a: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做过一段时期的工会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工作</a:t>
            </a:r>
            <a:r>
              <a:rPr lang="en-US" altLang="zh-CN" sz="340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知道了“包身工”制度和她们的遭遇。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后来，我</a:t>
            </a: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将这些材料告诉了沈西林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同志，明星</a:t>
            </a: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公司依据这些</a:t>
            </a:r>
            <a:r>
              <a:rPr lang="zh-CN" altLang="en-US" sz="3400" smtClean="0">
                <a:latin typeface="黑体" panose="02010609060101010101" pitchFamily="49" charset="-122"/>
                <a:ea typeface="黑体" panose="02010609060101010101" pitchFamily="49" charset="-122"/>
              </a:rPr>
              <a:t>材料，拍</a:t>
            </a: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成了电影</a:t>
            </a:r>
            <a:r>
              <a:rPr lang="en-US" altLang="zh-CN" sz="3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女性的呐喊</a:t>
            </a:r>
            <a:r>
              <a:rPr lang="en-US" altLang="zh-CN" sz="3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400">
                <a:latin typeface="黑体" panose="02010609060101010101" pitchFamily="49" charset="-122"/>
                <a:ea typeface="黑体" panose="02010609060101010101" pitchFamily="49" charset="-122"/>
              </a:rPr>
              <a:t>。这是第一部写包身工的作品。</a:t>
            </a:r>
          </a:p>
          <a:p>
            <a:pPr>
              <a:lnSpc>
                <a:spcPct val="150000"/>
              </a:lnSpc>
            </a:pPr>
            <a:r>
              <a:rPr lang="zh-CN" altLang="en-US" sz="3400" spc="-110">
                <a:latin typeface="黑体" panose="02010609060101010101" pitchFamily="49" charset="-122"/>
                <a:ea typeface="黑体" panose="02010609060101010101" pitchFamily="49" charset="-122"/>
              </a:rPr>
              <a:t>    但我真正动念要写包身工的</a:t>
            </a:r>
            <a:r>
              <a:rPr lang="zh-CN" altLang="en-US" sz="3400" spc="-110" smtClean="0">
                <a:latin typeface="黑体" panose="02010609060101010101" pitchFamily="49" charset="-122"/>
                <a:ea typeface="黑体" panose="02010609060101010101" pitchFamily="49" charset="-122"/>
              </a:rPr>
              <a:t>生活，还是</a:t>
            </a:r>
            <a:r>
              <a:rPr lang="zh-CN" altLang="en-US" sz="3400" spc="-11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3400" spc="-11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1935</a:t>
            </a:r>
            <a:r>
              <a:rPr lang="zh-CN" altLang="en-US" sz="3400" spc="-110">
                <a:latin typeface="黑体" panose="02010609060101010101" pitchFamily="49" charset="-122"/>
                <a:ea typeface="黑体" panose="02010609060101010101" pitchFamily="49" charset="-122"/>
              </a:rPr>
              <a:t>年。</a:t>
            </a:r>
            <a:r>
              <a:rPr lang="zh-CN" altLang="en-US" sz="3400" spc="-110" smtClean="0">
                <a:latin typeface="黑体" panose="02010609060101010101" pitchFamily="49" charset="-122"/>
                <a:ea typeface="黑体" panose="02010609060101010101" pitchFamily="49" charset="-122"/>
              </a:rPr>
              <a:t>那一年，上海</a:t>
            </a:r>
            <a:r>
              <a:rPr lang="zh-CN" altLang="en-US" sz="3400" spc="-110">
                <a:latin typeface="黑体" panose="02010609060101010101" pitchFamily="49" charset="-122"/>
                <a:ea typeface="黑体" panose="02010609060101010101" pitchFamily="49" charset="-122"/>
              </a:rPr>
              <a:t>党组织遭到一次很大的</a:t>
            </a:r>
            <a:r>
              <a:rPr lang="zh-CN" altLang="en-US" sz="3400" spc="-110" smtClean="0">
                <a:latin typeface="黑体" panose="02010609060101010101" pitchFamily="49" charset="-122"/>
                <a:ea typeface="黑体" panose="02010609060101010101" pitchFamily="49" charset="-122"/>
              </a:rPr>
              <a:t>破坏，组织上</a:t>
            </a:r>
            <a:r>
              <a:rPr lang="zh-CN" altLang="en-US" sz="3400" spc="-110">
                <a:latin typeface="黑体" panose="02010609060101010101" pitchFamily="49" charset="-122"/>
                <a:ea typeface="黑体" panose="02010609060101010101" pitchFamily="49" charset="-122"/>
              </a:rPr>
              <a:t>要我暂时</a:t>
            </a:r>
            <a:r>
              <a:rPr lang="zh-CN" altLang="en-US" sz="3400" spc="-110" smtClean="0">
                <a:latin typeface="黑体" panose="02010609060101010101" pitchFamily="49" charset="-122"/>
                <a:ea typeface="黑体" panose="02010609060101010101" pitchFamily="49" charset="-122"/>
              </a:rPr>
              <a:t>隐蔽，我</a:t>
            </a:r>
            <a:r>
              <a:rPr lang="zh-CN" altLang="en-US" sz="3400" spc="-110">
                <a:latin typeface="黑体" panose="02010609060101010101" pitchFamily="49" charset="-122"/>
                <a:ea typeface="黑体" panose="02010609060101010101" pitchFamily="49" charset="-122"/>
              </a:rPr>
              <a:t>就利用这个</a:t>
            </a:r>
            <a:r>
              <a:rPr lang="zh-CN" altLang="en-US" sz="3400" spc="-110" smtClean="0">
                <a:latin typeface="黑体" panose="02010609060101010101" pitchFamily="49" charset="-122"/>
                <a:ea typeface="黑体" panose="02010609060101010101" pitchFamily="49" charset="-122"/>
              </a:rPr>
              <a:t>机会，开始</a:t>
            </a:r>
            <a:r>
              <a:rPr lang="zh-CN" altLang="en-US" sz="3400" spc="-110">
                <a:latin typeface="黑体" panose="02010609060101010101" pitchFamily="49" charset="-122"/>
                <a:ea typeface="黑体" panose="02010609060101010101" pitchFamily="49" charset="-122"/>
              </a:rPr>
              <a:t>了包身工材料的搜集。不过我的初衷并不是想写成一篇</a:t>
            </a:r>
            <a:r>
              <a:rPr lang="zh-CN" altLang="en-US" sz="3400" spc="-110" smtClean="0">
                <a:latin typeface="黑体" panose="02010609060101010101" pitchFamily="49" charset="-122"/>
                <a:ea typeface="黑体" panose="02010609060101010101" pitchFamily="49" charset="-122"/>
              </a:rPr>
              <a:t>报告文学，而是</a:t>
            </a:r>
            <a:r>
              <a:rPr lang="zh-CN" altLang="en-US" sz="3400" spc="-110">
                <a:latin typeface="黑体" panose="02010609060101010101" pitchFamily="49" charset="-122"/>
                <a:ea typeface="黑体" panose="02010609060101010101" pitchFamily="49" charset="-122"/>
              </a:rPr>
              <a:t>想写一篇小说。</a:t>
            </a: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1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AE15423A-9801-4116-9908-D4F503D78878}"/>
              </a:ext>
            </a:extLst>
          </p:cNvPr>
          <p:cNvSpPr txBox="1"/>
          <p:nvPr/>
        </p:nvSpPr>
        <p:spPr>
          <a:xfrm>
            <a:off x="2680187" y="3978474"/>
            <a:ext cx="1015663" cy="76328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夏衍</a:t>
            </a:r>
            <a:r>
              <a:rPr lang="zh-CN" altLang="en-US" sz="5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</a:t>
            </a:r>
            <a:r>
              <a:rPr lang="en-US" altLang="zh-CN" sz="5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﹃</a:t>
            </a:r>
            <a:r>
              <a:rPr lang="zh-CN" altLang="en-US" sz="5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包身工</a:t>
            </a:r>
            <a:r>
              <a:rPr lang="en-US" altLang="zh-CN" sz="5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﹄</a:t>
            </a:r>
            <a:endParaRPr lang="zh-CN" altLang="en-US" sz="5400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17440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6C5EC359-CBD9-4564-B6A2-BC825DE6E9F1}"/>
              </a:ext>
            </a:extLst>
          </p:cNvPr>
          <p:cNvSpPr txBox="1"/>
          <p:nvPr/>
        </p:nvSpPr>
        <p:spPr>
          <a:xfrm>
            <a:off x="4127898" y="3349555"/>
            <a:ext cx="13033448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    在日本的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时候，我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曾看到过在资本主义世界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里被一致认为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生活水平最低、劳动条件最坏的日本纺织女工的生活。但是和包身工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相比，两者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就似一在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天堂，一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在地狱了。我觉得非把这个地狱揭开不可。为了看到包身工们早出晚归上班下班的</a:t>
            </a:r>
            <a:r>
              <a:rPr lang="zh-CN" altLang="en-US" sz="38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情景，我</a:t>
            </a:r>
            <a:r>
              <a:rPr lang="zh-CN" altLang="en-US" sz="3800" spc="120">
                <a:latin typeface="黑体" panose="02010609060101010101" pitchFamily="49" charset="-122"/>
                <a:ea typeface="黑体" panose="02010609060101010101" pitchFamily="49" charset="-122"/>
              </a:rPr>
              <a:t>从四月到</a:t>
            </a:r>
            <a:r>
              <a:rPr lang="zh-CN" altLang="en-US" sz="38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六月，做</a:t>
            </a:r>
            <a:r>
              <a:rPr lang="zh-CN" altLang="en-US" sz="3800" spc="120">
                <a:latin typeface="黑体" panose="02010609060101010101" pitchFamily="49" charset="-122"/>
                <a:ea typeface="黑体" panose="02010609060101010101" pitchFamily="49" charset="-122"/>
              </a:rPr>
              <a:t>了足足</a:t>
            </a:r>
            <a:r>
              <a:rPr lang="zh-CN" altLang="en-US" sz="3800" spc="110">
                <a:latin typeface="黑体" panose="02010609060101010101" pitchFamily="49" charset="-122"/>
                <a:ea typeface="黑体" panose="02010609060101010101" pitchFamily="49" charset="-122"/>
              </a:rPr>
              <a:t>两个多月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800" spc="120" smtClean="0">
                <a:latin typeface="黑体" panose="02010609060101010101" pitchFamily="49" charset="-122"/>
                <a:ea typeface="黑体" panose="02010609060101010101" pitchFamily="49" charset="-122"/>
              </a:rPr>
              <a:t>“夜工”，半夜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三点多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钟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起身，走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十几里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路，从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当时我住的麦特赫斯德路走到杨树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浦，才</a:t>
            </a:r>
            <a:r>
              <a:rPr lang="zh-CN" altLang="en-US" sz="3800">
                <a:latin typeface="黑体" panose="02010609060101010101" pitchFamily="49" charset="-122"/>
                <a:ea typeface="黑体" panose="02010609060101010101" pitchFamily="49" charset="-122"/>
              </a:rPr>
              <a:t>比较详细地观察到一些她们的日常生活</a:t>
            </a:r>
            <a:r>
              <a:rPr lang="zh-CN" altLang="en-US" sz="3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800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1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6="http://schemas.microsoft.com/office/drawing/2014/main" id="{AE15423A-9801-4116-9908-D4F503D78878}"/>
              </a:ext>
            </a:extLst>
          </p:cNvPr>
          <p:cNvSpPr txBox="1"/>
          <p:nvPr/>
        </p:nvSpPr>
        <p:spPr>
          <a:xfrm>
            <a:off x="2680187" y="3978474"/>
            <a:ext cx="1015663" cy="76328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夏衍</a:t>
            </a:r>
            <a:r>
              <a:rPr lang="zh-CN" altLang="en-US" sz="5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</a:t>
            </a:r>
            <a:r>
              <a:rPr lang="en-US" altLang="zh-CN" sz="5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﹃</a:t>
            </a:r>
            <a:r>
              <a:rPr lang="zh-CN" altLang="en-US" sz="5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包身工</a:t>
            </a:r>
            <a:r>
              <a:rPr lang="en-US" altLang="zh-CN" sz="5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﹄</a:t>
            </a:r>
            <a:endParaRPr lang="zh-CN" altLang="en-US" sz="5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941815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r="http://schemas.openxmlformats.org/officeDocument/2006/relationships" xmlns="" xmlns:thm15="http://schemas.microsoft.com/office/thememl/2012/main" name="201911学科网高一必修下微课PPT模板" id="{F5A459F1-F4DA-459F-BB81-33ABBAC164BC}" vid="{2DAEE9F5-7375-4168-BE32-9E54A0C281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1491</Words>
  <Application>Microsoft Office PowerPoint</Application>
  <PresentationFormat>自定义</PresentationFormat>
  <Paragraphs>143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2020-12-04T14:41:45Z</cp:lastPrinted>
  <dcterms:created xsi:type="dcterms:W3CDTF">2020-12-04T14:41:45Z</dcterms:created>
  <dcterms:modified xsi:type="dcterms:W3CDTF">2020-12-17T06:45:28Z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