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73" r:id="rId2"/>
    <p:sldId id="282" r:id="rId3"/>
    <p:sldId id="265" r:id="rId4"/>
    <p:sldId id="256" r:id="rId5"/>
    <p:sldId id="258" r:id="rId6"/>
    <p:sldId id="259" r:id="rId7"/>
    <p:sldId id="260" r:id="rId8"/>
    <p:sldId id="264" r:id="rId9"/>
    <p:sldId id="272" r:id="rId10"/>
    <p:sldId id="283" r:id="rId11"/>
    <p:sldId id="276" r:id="rId12"/>
    <p:sldId id="271" r:id="rId13"/>
    <p:sldId id="266" r:id="rId14"/>
    <p:sldId id="267" r:id="rId15"/>
    <p:sldId id="281" r:id="rId16"/>
    <p:sldId id="287" r:id="rId17"/>
    <p:sldId id="278" r:id="rId18"/>
    <p:sldId id="279" r:id="rId19"/>
    <p:sldId id="280" r:id="rId20"/>
    <p:sldId id="284" r:id="rId21"/>
    <p:sldId id="285" r:id="rId22"/>
    <p:sldId id="286" r:id="rId23"/>
    <p:sldId id="275" r:id="rId24"/>
    <p:sldId id="304" r:id="rId25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672"/>
      </p:cViewPr>
      <p:guideLst>
        <p:guide orient="horz" pos="214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tags" Target="tags/tag1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" Target="slides/slide2.xml" /><Relationship Id="rId30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单击此处添加副标题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 flipH="1"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2022</a:t>
            </a:r>
            <a:r>
              <a:rPr lang="zh-CN" altLang="en-US"/>
              <a:t>届高考基础梳理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47664" y="2924944"/>
            <a:ext cx="6192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议论文写作指导课</a:t>
            </a:r>
            <a:endParaRPr lang="zh-CN" altLang="en-US" sz="4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mtClean="0"/>
              <a:t>                </a:t>
            </a:r>
            <a:r>
              <a:rPr lang="zh-CN" altLang="en-US" sz="6000" b="1" smtClean="0">
                <a:solidFill>
                  <a:srgbClr val="FF0000"/>
                </a:solidFill>
              </a:rPr>
              <a:t>论据要有效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5940152" y="4149080"/>
            <a:ext cx="2448272" cy="2448272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mtClean="0"/>
              <a:t> </a:t>
            </a:r>
            <a:r>
              <a:rPr lang="en-US" altLang="zh-CN" b="1" smtClean="0"/>
              <a:t>  </a:t>
            </a:r>
            <a:r>
              <a:rPr lang="zh-CN" altLang="en-US" b="1" smtClean="0"/>
              <a:t>根据观点，在作文本上快速列举</a:t>
            </a:r>
            <a:r>
              <a:rPr lang="en-US" altLang="zh-CN" b="1" smtClean="0"/>
              <a:t>10</a:t>
            </a:r>
            <a:r>
              <a:rPr lang="zh-CN" altLang="en-US" b="1" smtClean="0"/>
              <a:t>个理据。</a:t>
            </a:r>
            <a:endParaRPr lang="zh-CN" altLang="en-US" b="1"/>
          </a:p>
        </p:txBody>
      </p:sp>
      <p:sp>
        <p:nvSpPr>
          <p:cNvPr id="4" name="TextBox 3"/>
          <p:cNvSpPr txBox="1"/>
          <p:nvPr/>
        </p:nvSpPr>
        <p:spPr>
          <a:xfrm>
            <a:off x="539552" y="836712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FF0000"/>
                </a:solidFill>
              </a:rPr>
              <a:t>头脑风暴：</a:t>
            </a:r>
            <a:endParaRPr lang="zh-CN" altLang="en-US" sz="400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6876256" y="4797152"/>
            <a:ext cx="1944216" cy="1944216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6610" y="464185"/>
            <a:ext cx="25063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1.</a:t>
            </a:r>
            <a:r>
              <a:rPr lang="zh-CN" altLang="en-US" sz="2000" b="1"/>
              <a:t>体积小，便于携带</a:t>
            </a:r>
            <a:endParaRPr lang="zh-CN" altLang="en-US" sz="2000" b="1"/>
          </a:p>
        </p:txBody>
      </p:sp>
      <p:sp>
        <p:nvSpPr>
          <p:cNvPr id="6" name="文本框 5"/>
          <p:cNvSpPr txBox="1"/>
          <p:nvPr/>
        </p:nvSpPr>
        <p:spPr>
          <a:xfrm>
            <a:off x="816610" y="832485"/>
            <a:ext cx="2041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2.</a:t>
            </a:r>
            <a:r>
              <a:rPr lang="zh-CN" altLang="en-US" sz="2000" b="1"/>
              <a:t>存储量大</a:t>
            </a:r>
            <a:endParaRPr lang="zh-CN" altLang="en-US" sz="2000" b="1"/>
          </a:p>
        </p:txBody>
      </p:sp>
      <p:sp>
        <p:nvSpPr>
          <p:cNvPr id="8" name="文本框 7"/>
          <p:cNvSpPr txBox="1"/>
          <p:nvPr/>
        </p:nvSpPr>
        <p:spPr>
          <a:xfrm>
            <a:off x="827584" y="1268760"/>
            <a:ext cx="2603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3.</a:t>
            </a:r>
            <a:r>
              <a:rPr lang="zh-CN" altLang="en-US" sz="2000" b="1"/>
              <a:t>利于环境保护</a:t>
            </a:r>
            <a:endParaRPr lang="zh-CN" altLang="en-US" sz="2000" b="1"/>
          </a:p>
        </p:txBody>
      </p:sp>
      <p:sp>
        <p:nvSpPr>
          <p:cNvPr id="11" name="文本框 10"/>
          <p:cNvSpPr txBox="1"/>
          <p:nvPr/>
        </p:nvSpPr>
        <p:spPr>
          <a:xfrm>
            <a:off x="827584" y="1700808"/>
            <a:ext cx="2123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4.</a:t>
            </a:r>
            <a:r>
              <a:rPr lang="zh-CN" altLang="en-US" sz="2000" b="1"/>
              <a:t>更人性化</a:t>
            </a:r>
            <a:endParaRPr lang="zh-CN" altLang="en-US" sz="2000" b="1"/>
          </a:p>
        </p:txBody>
      </p:sp>
      <p:sp>
        <p:nvSpPr>
          <p:cNvPr id="12" name="文本框 11"/>
          <p:cNvSpPr txBox="1"/>
          <p:nvPr/>
        </p:nvSpPr>
        <p:spPr>
          <a:xfrm>
            <a:off x="827584" y="2132856"/>
            <a:ext cx="15648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5.</a:t>
            </a:r>
            <a:r>
              <a:rPr lang="zh-CN" altLang="en-US" sz="2000" b="1"/>
              <a:t>内容丰富</a:t>
            </a:r>
            <a:endParaRPr lang="zh-CN" altLang="en-US" sz="2000" b="1"/>
          </a:p>
        </p:txBody>
      </p:sp>
      <p:sp>
        <p:nvSpPr>
          <p:cNvPr id="14" name="文本框 13"/>
          <p:cNvSpPr txBox="1"/>
          <p:nvPr/>
        </p:nvSpPr>
        <p:spPr>
          <a:xfrm>
            <a:off x="827584" y="2564904"/>
            <a:ext cx="1600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6.</a:t>
            </a:r>
            <a:r>
              <a:rPr lang="zh-CN" altLang="en-US" sz="2000" b="1"/>
              <a:t>节约资源</a:t>
            </a:r>
            <a:endParaRPr lang="zh-CN" altLang="en-US" sz="2000" b="1"/>
          </a:p>
        </p:txBody>
      </p:sp>
      <p:sp>
        <p:nvSpPr>
          <p:cNvPr id="16" name="文本框 15"/>
          <p:cNvSpPr txBox="1"/>
          <p:nvPr/>
        </p:nvSpPr>
        <p:spPr>
          <a:xfrm>
            <a:off x="827584" y="2996952"/>
            <a:ext cx="268147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7.</a:t>
            </a:r>
            <a:r>
              <a:rPr lang="zh-CN" altLang="en-US" b="1"/>
              <a:t>便于查找搜索</a:t>
            </a:r>
            <a:endParaRPr lang="zh-CN" altLang="en-US" b="1"/>
          </a:p>
        </p:txBody>
      </p:sp>
      <p:sp>
        <p:nvSpPr>
          <p:cNvPr id="17" name="文本框 16"/>
          <p:cNvSpPr txBox="1"/>
          <p:nvPr/>
        </p:nvSpPr>
        <p:spPr>
          <a:xfrm>
            <a:off x="899592" y="3429000"/>
            <a:ext cx="20688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8.</a:t>
            </a:r>
            <a:r>
              <a:rPr lang="zh-CN" altLang="en-US" b="1"/>
              <a:t>便于交流</a:t>
            </a:r>
            <a:endParaRPr lang="zh-CN" altLang="en-US" b="1"/>
          </a:p>
        </p:txBody>
      </p:sp>
      <p:sp>
        <p:nvSpPr>
          <p:cNvPr id="18" name="文本框 17"/>
          <p:cNvSpPr txBox="1"/>
          <p:nvPr/>
        </p:nvSpPr>
        <p:spPr>
          <a:xfrm>
            <a:off x="899592" y="3861048"/>
            <a:ext cx="2054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9.</a:t>
            </a:r>
            <a:r>
              <a:rPr lang="zh-CN" altLang="en-US" b="1"/>
              <a:t>节约买书时间</a:t>
            </a:r>
            <a:endParaRPr lang="zh-CN" altLang="en-US" b="1"/>
          </a:p>
        </p:txBody>
      </p:sp>
      <p:sp>
        <p:nvSpPr>
          <p:cNvPr id="19" name="文本框 18"/>
          <p:cNvSpPr txBox="1"/>
          <p:nvPr/>
        </p:nvSpPr>
        <p:spPr>
          <a:xfrm>
            <a:off x="827584" y="4293096"/>
            <a:ext cx="22307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/>
              <a:t> 10</a:t>
            </a:r>
            <a:r>
              <a:rPr lang="en-US" altLang="zh-CN" b="1"/>
              <a:t>.</a:t>
            </a:r>
            <a:r>
              <a:rPr lang="zh-CN" altLang="en-US" b="1"/>
              <a:t>款式多样</a:t>
            </a:r>
            <a:endParaRPr lang="zh-CN" altLang="en-US" b="1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7020272" y="4941168"/>
            <a:ext cx="1800200" cy="1800200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33145" y="2904112"/>
            <a:ext cx="6858000" cy="2187001"/>
          </a:xfrm>
        </p:spPr>
        <p:txBody>
          <a:bodyPr>
            <a:noAutofit/>
          </a:bodyPr>
          <a:lstStyle/>
          <a:p>
            <a:pPr algn="l"/>
            <a:br>
              <a:rPr lang="zh-CN" altLang="en-US" sz="2000"/>
            </a:br>
            <a:br>
              <a:rPr lang="zh-CN" altLang="en-US" sz="2800"/>
            </a:br>
            <a:br>
              <a:rPr lang="zh-CN" altLang="en-US" sz="2800"/>
            </a:br>
            <a:br>
              <a:rPr lang="zh-CN" altLang="en-US" sz="2800"/>
            </a:br>
            <a:br>
              <a:rPr lang="zh-CN" altLang="en-US" sz="2800"/>
            </a:br>
            <a:br>
              <a:rPr lang="zh-CN" altLang="en-US" sz="2800"/>
            </a:br>
            <a:br>
              <a:rPr lang="zh-CN" altLang="en-US" sz="2800"/>
            </a:br>
            <a:br>
              <a:rPr lang="zh-CN" altLang="en-US" sz="2800"/>
            </a:br>
            <a:r>
              <a:rPr lang="zh-CN" altLang="en-US" sz="2800" b="1" smtClean="0">
                <a:solidFill>
                  <a:srgbClr val="C00000"/>
                </a:solidFill>
              </a:rPr>
              <a:t>我认为纸质书是不会被电子书所取代的。</a:t>
            </a:r>
            <a:br>
              <a:rPr lang="zh-CN" altLang="en-US" sz="2800" b="1" smtClean="0"/>
            </a:br>
            <a:r>
              <a:rPr lang="zh-CN" altLang="en-US" sz="2800" b="1" smtClean="0"/>
              <a:t>     </a:t>
            </a:r>
            <a:br>
              <a:rPr lang="en-US" altLang="zh-CN" sz="2800" b="1" smtClean="0"/>
            </a:br>
            <a:r>
              <a:rPr lang="en-US" altLang="zh-CN" sz="2800" b="1" smtClean="0"/>
              <a:t>   </a:t>
            </a:r>
            <a:r>
              <a:rPr lang="zh-CN" altLang="en-US" sz="2800" b="1" smtClean="0"/>
              <a:t>   理由是造纸术和印刷术是四大发明之一。它们代表了中国千年的悠久文化，是文明的象征。由于龟甲、竹简书写困难，又笨重，而造纸和印刷便于书写和携带，技术含量高，因而取代了前者。纸，是人类智慧的结晶，促进了文明传播与发展，所以它不可被取代。</a:t>
            </a:r>
            <a:endParaRPr lang="zh-CN" altLang="en-US" sz="2800" b="1"/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79512" y="18864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i="1" smtClean="0">
                <a:solidFill>
                  <a:srgbClr val="FF0000"/>
                </a:solidFill>
              </a:rPr>
              <a:t> </a:t>
            </a:r>
            <a:r>
              <a:rPr lang="zh-CN" altLang="en-US" sz="2800" b="1" i="1" smtClean="0">
                <a:solidFill>
                  <a:srgbClr val="FF0000"/>
                </a:solidFill>
              </a:rPr>
              <a:t>论述一：</a:t>
            </a:r>
            <a:endParaRPr lang="zh-CN" altLang="en-US" sz="2800" b="1" i="1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7668344" y="5661248"/>
            <a:ext cx="1080120" cy="1080120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763688" y="5373216"/>
            <a:ext cx="4896544" cy="4616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           论据无法证明论点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311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11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altLang="en-US" sz="311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平时也很喜欢电子书，</a:t>
            </a:r>
            <a:r>
              <a:rPr lang="zh-CN" altLang="en-US" sz="311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但偶尔也会用纸质书调节丰富一下生活。纸质书让我的生活更增添了书卷气，让墨香飘满我的世界</a:t>
            </a:r>
            <a:r>
              <a:rPr lang="zh-CN" altLang="en-US" sz="311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 smtClean="0">
                <a:solidFill>
                  <a:srgbClr val="00B050"/>
                </a:solidFill>
                <a:latin typeface="+mn-ea"/>
                <a:cs typeface="+mn-ea"/>
              </a:rPr>
              <a:t>我的老师曾在课堂上讲，某位科学家就很喜欢阅读纸质书籍，他觉得纸质书更能带来阅读的氛围，让人沉下心。</a:t>
            </a:r>
            <a:endParaRPr lang="zh-CN" altLang="en-US" sz="311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67544" y="980728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C00000"/>
                </a:solidFill>
              </a:rPr>
              <a:t>论述二：</a:t>
            </a:r>
            <a:endParaRPr lang="zh-CN" altLang="en-US" sz="4800" b="1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7020272" y="4941168"/>
            <a:ext cx="1800200" cy="1800200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691680" y="5229200"/>
            <a:ext cx="4464496" cy="4616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           论据缺乏普适性、可信度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mtClean="0"/>
              <a:t>                </a:t>
            </a:r>
            <a:r>
              <a:rPr lang="zh-CN" altLang="en-US" sz="6000" b="1" smtClean="0">
                <a:solidFill>
                  <a:srgbClr val="FF0000"/>
                </a:solidFill>
              </a:rPr>
              <a:t>论证要合理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5940152" y="4149080"/>
            <a:ext cx="2448272" cy="2448272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锦囊二：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b="1" smtClean="0"/>
              <a:t>1</a:t>
            </a:r>
            <a:r>
              <a:rPr lang="zh-CN" altLang="en-US" b="1" smtClean="0"/>
              <a:t>、建议以“主要因为</a:t>
            </a:r>
            <a:r>
              <a:rPr lang="en-US" altLang="zh-CN" b="1" smtClean="0"/>
              <a:t>…….</a:t>
            </a:r>
            <a:r>
              <a:rPr lang="zh-CN" altLang="en-US" b="1" smtClean="0"/>
              <a:t> ，其次因为 </a:t>
            </a:r>
            <a:r>
              <a:rPr lang="en-US" altLang="zh-CN" b="1" smtClean="0"/>
              <a:t>…….</a:t>
            </a:r>
            <a:r>
              <a:rPr lang="zh-CN" altLang="en-US" b="1" smtClean="0"/>
              <a:t>    ”等关联词连接语句。</a:t>
            </a:r>
            <a:endParaRPr lang="en-US" altLang="zh-CN" b="1" smtClean="0"/>
          </a:p>
          <a:p>
            <a:pPr>
              <a:buNone/>
            </a:pPr>
            <a:r>
              <a:rPr lang="en-US" altLang="zh-CN" b="1" smtClean="0"/>
              <a:t>2</a:t>
            </a:r>
            <a:r>
              <a:rPr lang="zh-CN" altLang="en-US" b="1" smtClean="0"/>
              <a:t>、大约保留</a:t>
            </a:r>
            <a:r>
              <a:rPr lang="en-US" altLang="zh-CN" b="1" smtClean="0"/>
              <a:t>3-4</a:t>
            </a:r>
            <a:r>
              <a:rPr lang="zh-CN" altLang="en-US" b="1" smtClean="0"/>
              <a:t>个理由。</a:t>
            </a:r>
            <a:endParaRPr lang="zh-CN" altLang="en-US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6732240" y="4653136"/>
            <a:ext cx="2088232" cy="2088232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b="1" smtClean="0"/>
              <a:t>(1)</a:t>
            </a:r>
            <a:r>
              <a:rPr lang="zh-CN" altLang="en-US" b="1" smtClean="0">
                <a:solidFill>
                  <a:srgbClr val="FF0000"/>
                </a:solidFill>
              </a:rPr>
              <a:t>举例论证</a:t>
            </a:r>
            <a:r>
              <a:rPr lang="en-US" altLang="zh-CN" b="1" smtClean="0">
                <a:solidFill>
                  <a:srgbClr val="FF0000"/>
                </a:solidFill>
              </a:rPr>
              <a:t>:</a:t>
            </a:r>
            <a:r>
              <a:rPr lang="zh-CN" altLang="en-US" b="1" smtClean="0"/>
              <a:t>运用具体事例，真实可信，增强文章说服力，此外还有具有趣味性、权威性，让文章浅显易懂等效果。</a:t>
            </a:r>
            <a:endParaRPr lang="en-US" altLang="zh-CN" b="1" smtClean="0"/>
          </a:p>
          <a:p>
            <a:pPr>
              <a:buNone/>
            </a:pPr>
            <a:r>
              <a:rPr lang="en-US" altLang="zh-CN" b="1" smtClean="0"/>
              <a:t>(2)</a:t>
            </a:r>
            <a:r>
              <a:rPr lang="zh-CN" altLang="en-US" b="1" smtClean="0">
                <a:solidFill>
                  <a:srgbClr val="FF0000"/>
                </a:solidFill>
              </a:rPr>
              <a:t>正反对比论证</a:t>
            </a:r>
            <a:r>
              <a:rPr lang="en-US" altLang="zh-CN" b="1" smtClean="0">
                <a:solidFill>
                  <a:srgbClr val="FF0000"/>
                </a:solidFill>
              </a:rPr>
              <a:t>:</a:t>
            </a:r>
            <a:r>
              <a:rPr lang="zh-CN" altLang="en-US" b="1" smtClean="0"/>
              <a:t>正确错误分明，是非曲直明确，给人印象深刻，使论证更有力或更有吸引力。</a:t>
            </a:r>
            <a:endParaRPr lang="en-US" altLang="zh-CN" b="1" smtClean="0"/>
          </a:p>
          <a:p>
            <a:pPr>
              <a:buNone/>
            </a:pPr>
            <a:r>
              <a:rPr lang="en-US" altLang="zh-CN" b="1" smtClean="0"/>
              <a:t>(3)</a:t>
            </a:r>
            <a:r>
              <a:rPr lang="zh-CN" altLang="en-US" b="1" smtClean="0">
                <a:solidFill>
                  <a:srgbClr val="FF0000"/>
                </a:solidFill>
              </a:rPr>
              <a:t>比喻论证</a:t>
            </a:r>
            <a:r>
              <a:rPr lang="en-US" altLang="zh-CN" b="1" smtClean="0">
                <a:solidFill>
                  <a:srgbClr val="FF0000"/>
                </a:solidFill>
              </a:rPr>
              <a:t>:</a:t>
            </a:r>
            <a:r>
              <a:rPr lang="zh-CN" altLang="en-US" b="1" smtClean="0"/>
              <a:t>使道理讲得通俗易懂，语言生动形象，容易被人接受。</a:t>
            </a:r>
            <a:endParaRPr lang="en-US" altLang="zh-CN" b="1" smtClean="0"/>
          </a:p>
          <a:p>
            <a:pPr>
              <a:buNone/>
            </a:pPr>
            <a:r>
              <a:rPr lang="en-US" altLang="zh-CN" b="1" smtClean="0"/>
              <a:t>(4)</a:t>
            </a:r>
            <a:r>
              <a:rPr lang="zh-CN" altLang="en-US" b="1" smtClean="0">
                <a:solidFill>
                  <a:srgbClr val="FF0000"/>
                </a:solidFill>
              </a:rPr>
              <a:t>引用论证</a:t>
            </a:r>
            <a:r>
              <a:rPr lang="en-US" altLang="zh-CN" b="1" smtClean="0">
                <a:solidFill>
                  <a:srgbClr val="FF0000"/>
                </a:solidFill>
              </a:rPr>
              <a:t>:</a:t>
            </a:r>
            <a:r>
              <a:rPr lang="zh-CN" altLang="en-US" b="1" smtClean="0"/>
              <a:t>引用名言或引用一些普通人的说法，使其更具有权威性或大众性，使论证有力。</a:t>
            </a:r>
            <a:endParaRPr lang="en-US" altLang="zh-CN" b="1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7308304" y="5345832"/>
            <a:ext cx="1512168" cy="1512168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smtClean="0"/>
              <a:t>    我们看下面一个说理段落，看看论证有什么问题。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b="1" smtClean="0"/>
              <a:t>         </a:t>
            </a:r>
            <a:r>
              <a:rPr lang="zh-CN" altLang="en-US" b="1" smtClean="0">
                <a:solidFill>
                  <a:schemeClr val="tx2"/>
                </a:solidFill>
              </a:rPr>
              <a:t>好奇心是促进人们不断探索、不断进取的动力。</a:t>
            </a:r>
            <a:r>
              <a:rPr lang="zh-CN" altLang="en-US" b="1" smtClean="0">
                <a:solidFill>
                  <a:srgbClr val="FF0000"/>
                </a:solidFill>
              </a:rPr>
              <a:t>对世界充满好奇，并努力探索，可以使梦想生根发芽，开出美丽的花朵。面对这个神奇美妙而又复杂多变的世界，有的人漠不关心，得过且过，不思进取</a:t>
            </a:r>
            <a:r>
              <a:rPr lang="en-US" altLang="zh-CN" b="1" smtClean="0">
                <a:solidFill>
                  <a:srgbClr val="FF0000"/>
                </a:solidFill>
              </a:rPr>
              <a:t>;</a:t>
            </a:r>
            <a:r>
              <a:rPr lang="zh-CN" altLang="en-US" b="1" smtClean="0">
                <a:solidFill>
                  <a:srgbClr val="FF0000"/>
                </a:solidFill>
              </a:rPr>
              <a:t>有的人充满幻想，鼓足干劲，孜孜进取。无数的历史事实证明，前者将一无所有，后者将根植梦想，创造出辉煌灿烂的明天。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7884368" y="5661248"/>
            <a:ext cx="1008112" cy="1008112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b="1" smtClean="0">
                <a:solidFill>
                  <a:srgbClr val="FF0000"/>
                </a:solidFill>
              </a:rPr>
              <a:t>《</a:t>
            </a:r>
            <a:r>
              <a:rPr lang="zh-CN" altLang="en-US" b="1" smtClean="0">
                <a:solidFill>
                  <a:srgbClr val="FF0000"/>
                </a:solidFill>
              </a:rPr>
              <a:t>创造性思维</a:t>
            </a:r>
            <a:r>
              <a:rPr lang="en-US" altLang="zh-CN" b="1" smtClean="0">
                <a:solidFill>
                  <a:srgbClr val="FF0000"/>
                </a:solidFill>
              </a:rPr>
              <a:t>》</a:t>
            </a:r>
            <a:r>
              <a:rPr lang="zh-CN" altLang="en-US" b="1" smtClean="0">
                <a:solidFill>
                  <a:srgbClr val="FF0000"/>
                </a:solidFill>
              </a:rPr>
              <a:t>第</a:t>
            </a:r>
            <a:r>
              <a:rPr lang="en-US" altLang="zh-CN" b="1" smtClean="0">
                <a:solidFill>
                  <a:srgbClr val="FF0000"/>
                </a:solidFill>
              </a:rPr>
              <a:t>8</a:t>
            </a:r>
            <a:r>
              <a:rPr lang="zh-CN" altLang="en-US" b="1" smtClean="0">
                <a:solidFill>
                  <a:srgbClr val="FF0000"/>
                </a:solidFill>
              </a:rPr>
              <a:t>段换一个事例合适吗？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    </a:t>
            </a:r>
            <a:r>
              <a:rPr lang="zh-CN" altLang="en-US" b="1" smtClean="0"/>
              <a:t>另个例子是</a:t>
            </a:r>
            <a:r>
              <a:rPr lang="en-US" altLang="zh-CN" b="1" smtClean="0"/>
              <a:t>188</a:t>
            </a:r>
            <a:r>
              <a:rPr lang="zh-CN" altLang="en-US" b="1" smtClean="0"/>
              <a:t>年，爱尔兰的兽医邓洛普，从医治牛胃气膨胀中得到启示，将自家花园用来浇水的橡胶管粘成圆形并打足气装在自行车上，这是充气轮胎的开端。充气轮胎是自行车发展史上的一个划时代的创举</a:t>
            </a:r>
            <a:endParaRPr lang="zh-CN" altLang="en-US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7884368" y="5661248"/>
            <a:ext cx="1008112" cy="1008112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mtClean="0"/>
              <a:t>                </a:t>
            </a:r>
            <a:r>
              <a:rPr lang="zh-CN" altLang="en-US" sz="6000" b="1" smtClean="0">
                <a:solidFill>
                  <a:srgbClr val="FF0000"/>
                </a:solidFill>
              </a:rPr>
              <a:t>论点要明确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5940152" y="4149080"/>
            <a:ext cx="2448272" cy="2448272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zh-CN" altLang="en-US" b="1" smtClean="0">
                <a:solidFill>
                  <a:schemeClr val="bg1"/>
                </a:solidFill>
              </a:rPr>
              <a:t>析“学贵有疑”片段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zh-CN" altLang="en-US" smtClean="0"/>
              <a:t>       </a:t>
            </a:r>
            <a:r>
              <a:rPr lang="zh-CN" altLang="en-US" b="1" smtClean="0"/>
              <a:t>学贵有疑。孟子说</a:t>
            </a:r>
            <a:r>
              <a:rPr lang="en-US" altLang="zh-CN" b="1" smtClean="0"/>
              <a:t>:“</a:t>
            </a:r>
            <a:r>
              <a:rPr lang="zh-CN" altLang="en-US" b="1" smtClean="0"/>
              <a:t>尽信书不如无书。”因此，要打破对书本的迷信，避免陷入盲从，就要在读书时大胆质疑。书本上的东西，不一定都是无可非议的。明代著名地理学家徐霞客在读</a:t>
            </a:r>
            <a:r>
              <a:rPr lang="en-US" altLang="zh-CN" b="1" smtClean="0"/>
              <a:t>《</a:t>
            </a:r>
            <a:r>
              <a:rPr lang="zh-CN" altLang="en-US" b="1" smtClean="0"/>
              <a:t>禹贡</a:t>
            </a:r>
            <a:r>
              <a:rPr lang="en-US" altLang="zh-CN" b="1" smtClean="0"/>
              <a:t>》</a:t>
            </a:r>
            <a:r>
              <a:rPr lang="zh-CN" altLang="en-US" b="1" smtClean="0"/>
              <a:t>一书时，对书中“岷山导江”的说法提出疑问。后来，他通过实地考察，终于得出了金沙江是长江上源的新结论，比史书的传统说法进了一步。法国大作家巴尔扎克说</a:t>
            </a:r>
            <a:r>
              <a:rPr lang="en-US" altLang="zh-CN" b="1" smtClean="0"/>
              <a:t>:“</a:t>
            </a:r>
            <a:r>
              <a:rPr lang="zh-CN" altLang="en-US" b="1" smtClean="0"/>
              <a:t>打开一切科学的钥匙都毫无疑义是问号，而生活的智慧，大概就在于逢事都问个为什么。”的确如此，如果达尔文没有对“特创论”的怀疑，就不会有“自然选择学说”的确立。</a:t>
            </a:r>
            <a:endParaRPr lang="zh-CN" altLang="en-US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7884368" y="5661248"/>
            <a:ext cx="1008112" cy="1008112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964565"/>
            <a:ext cx="7886700" cy="4351338"/>
          </a:xfrm>
          <a:solidFill>
            <a:schemeClr val="bg1"/>
          </a:solidFill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800" smtClean="0">
                <a:latin typeface="+mn-ea"/>
              </a:rPr>
              <a:t>    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</a:rPr>
              <a:t>增加分析：</a:t>
            </a:r>
            <a:r>
              <a:rPr lang="ja-JP" altLang="en-US" sz="2800" smtClean="0">
                <a:latin typeface="黑体" panose="02010600030101010101" pitchFamily="49" charset="-122"/>
                <a:ea typeface="黑体" panose="02010600030101010101" pitchFamily="49" charset="-122"/>
              </a:rPr>
              <a:t>有些人不善于怀疑，不善于发现。他们</a:t>
            </a:r>
            <a:r>
              <a:rPr lang="zh-CN" altLang="en-US" sz="2800" smtClean="0">
                <a:latin typeface="黑体" panose="02010600030101010101" pitchFamily="49" charset="-122"/>
                <a:ea typeface="黑体" panose="02010600030101010101" pitchFamily="49" charset="-122"/>
              </a:rPr>
              <a:t>迷</a:t>
            </a:r>
            <a:r>
              <a:rPr lang="ja-JP" altLang="en-US" sz="2800" smtClean="0">
                <a:latin typeface="黑体" panose="02010600030101010101" pitchFamily="49" charset="-122"/>
                <a:ea typeface="黑体" panose="02010600030101010101" pitchFamily="49" charset="-122"/>
              </a:rPr>
              <a:t>信书本，崇拜前人，墨守成规，不敢越雷池步。他们相信，凡是书上写的便是正确的，凡是前人说的便是真理。他们这样的人，自然不会有什么发现，更不可能有什么创见。这样的人多了，社会就不会进步，文明就会停滞不前。</a:t>
            </a:r>
            <a:endParaRPr lang="en-US" altLang="ja-JP" sz="2800" smtClean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buNone/>
            </a:pPr>
            <a:r>
              <a:rPr lang="zh-CN" altLang="en-US" sz="2800" b="1" smtClean="0">
                <a:solidFill>
                  <a:srgbClr val="C00000"/>
                </a:solidFill>
                <a:latin typeface="+mn-ea"/>
              </a:rPr>
              <a:t>    结论：</a:t>
            </a:r>
            <a:r>
              <a:rPr lang="ja-JP" altLang="en-US" sz="2800" b="1" smtClean="0">
                <a:latin typeface="仿宋" pitchFamily="49" charset="-122"/>
                <a:ea typeface="仿宋" pitchFamily="49" charset="-122"/>
              </a:rPr>
              <a:t>所以学责有疑，我们必须提倡怀疑精神。我们要增长知识，寻求真理，就必须多疑、善疑，而且质疑、探疑，这オ是我们打开知识大门的金钥匙。</a:t>
            </a:r>
            <a:endParaRPr lang="en-US" altLang="ja-JP" sz="2800" b="1" smtClean="0">
              <a:latin typeface="仿宋" pitchFamily="49" charset="-122"/>
              <a:ea typeface="仿宋" pitchFamily="49" charset="-122"/>
            </a:endParaRPr>
          </a:p>
          <a:p>
            <a:pPr>
              <a:buNone/>
            </a:pPr>
            <a:r>
              <a:rPr lang="zh-CN" altLang="en-US" sz="2800" smtClean="0">
                <a:latin typeface="+mn-ea"/>
              </a:rPr>
              <a:t>   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</a:rPr>
              <a:t>发出号召：</a:t>
            </a:r>
            <a:r>
              <a:rPr lang="ja-JP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同学们，勇敢地拿起这把全钥匙，去打开知识的大门吧</a:t>
            </a:r>
            <a:r>
              <a:rPr lang="en-US" altLang="ja-JP" sz="280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!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8028384" y="5733256"/>
            <a:ext cx="980728" cy="980728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写作实践：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mtClean="0"/>
              <a:t>           </a:t>
            </a:r>
            <a:r>
              <a:rPr lang="zh-CN" altLang="en-US" b="1" smtClean="0"/>
              <a:t>俗话说：“知足常乐。”有的人却说：“知足未必常乐。”试围绕“知足与快乐”这一话题，自定立意，自拟题目，写一篇议论文。不少于</a:t>
            </a:r>
            <a:r>
              <a:rPr lang="en-US" altLang="zh-CN" b="1" smtClean="0"/>
              <a:t>600</a:t>
            </a:r>
            <a:r>
              <a:rPr lang="zh-CN" altLang="en-US" b="1" smtClean="0"/>
              <a:t>字。</a:t>
            </a:r>
            <a:endParaRPr lang="zh-CN" altLang="en-US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6660232" y="4509120"/>
            <a:ext cx="2088232" cy="2088232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11558" y="1268760"/>
          <a:ext cx="8136905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22"/>
                <a:gridCol w="3650199"/>
                <a:gridCol w="2129284"/>
              </a:tblGrid>
              <a:tr h="949345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 smtClean="0"/>
                        <a:t>            事 实论 据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altLang="zh-CN" smtClean="0"/>
                        <a:t>      </a:t>
                      </a:r>
                      <a:r>
                        <a:rPr lang="zh-CN" altLang="en-US" smtClean="0"/>
                        <a:t>道 理 论 据</a:t>
                      </a:r>
                      <a:endParaRPr lang="zh-CN" altLang="en-US"/>
                    </a:p>
                  </a:txBody>
                  <a:tcPr/>
                </a:tc>
              </a:tr>
              <a:tr h="1426919">
                <a:tc>
                  <a:txBody>
                    <a:bodyPr vert="horz" wrap="square"/>
                    <a:lstStyle/>
                    <a:p>
                      <a:endParaRPr lang="en-US" altLang="zh-CN" sz="2800" smtClean="0"/>
                    </a:p>
                    <a:p>
                      <a:r>
                        <a:rPr lang="en-US" altLang="zh-CN" sz="2400" b="1" smtClean="0">
                          <a:solidFill>
                            <a:srgbClr val="C00000"/>
                          </a:solidFill>
                        </a:rPr>
                        <a:t>《</a:t>
                      </a:r>
                      <a:r>
                        <a:rPr lang="zh-CN" altLang="en-US" sz="2400" b="1" smtClean="0">
                          <a:solidFill>
                            <a:srgbClr val="C00000"/>
                          </a:solidFill>
                        </a:rPr>
                        <a:t>敬业与乐业</a:t>
                      </a:r>
                      <a:r>
                        <a:rPr lang="en-US" altLang="zh-CN" sz="2400" b="1" smtClean="0">
                          <a:solidFill>
                            <a:srgbClr val="C00000"/>
                          </a:solidFill>
                        </a:rPr>
                        <a:t>》</a:t>
                      </a:r>
                      <a:endParaRPr lang="zh-CN" altLang="en-US" sz="2400" b="1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400" b="1" smtClean="0"/>
                        <a:t>百丈禅师不做事不吃饭；</a:t>
                      </a:r>
                      <a:endParaRPr lang="en-US" altLang="zh-CN" sz="2400" b="1" smtClean="0"/>
                    </a:p>
                    <a:p>
                      <a:endParaRPr lang="en-US" altLang="zh-CN" sz="2400" b="1" smtClean="0"/>
                    </a:p>
                    <a:p>
                      <a:r>
                        <a:rPr lang="en-US" altLang="zh-CN" sz="2400" b="1" smtClean="0"/>
                        <a:t> </a:t>
                      </a:r>
                      <a:r>
                        <a:rPr lang="zh-CN" altLang="en-US" sz="2400" b="1" smtClean="0"/>
                        <a:t>佝偻丈人承蜩的例子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400" b="1" smtClean="0"/>
                        <a:t>    庄子、孔子、朱熹和曾国藩等人的话</a:t>
                      </a:r>
                      <a:endParaRPr lang="zh-CN" altLang="en-US" sz="2400" b="1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484100" y="103886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47664" y="2924944"/>
            <a:ext cx="6192688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再见</a:t>
            </a:r>
            <a:endParaRPr lang="zh-CN" altLang="en-US" sz="8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433300" y="11747500"/>
            <a:ext cx="3302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45820" y="3602612"/>
            <a:ext cx="6858000" cy="2187001"/>
          </a:xfrm>
        </p:spPr>
        <p:txBody>
          <a:bodyPr>
            <a:normAutofit fontScale="90000"/>
          </a:bodyPr>
          <a:lstStyle/>
          <a:p>
            <a:pPr algn="l"/>
            <a:br>
              <a:rPr lang="zh-CN" altLang="en-US"/>
            </a:br>
            <a:r>
              <a:rPr lang="zh-CN" altLang="en-US" b="1">
                <a:solidFill>
                  <a:srgbClr val="FF0000"/>
                </a:solidFill>
                <a:sym typeface="+mn-ea"/>
              </a:rPr>
              <a:t>观点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:</a:t>
            </a:r>
            <a:r>
              <a:rPr lang="zh-CN" altLang="en-US" b="1">
                <a:sym typeface="+mn-ea"/>
              </a:rPr>
              <a:t>写作主体对于事物、现象的价值判断，含有明显的主观性。</a:t>
            </a:r>
            <a:br>
              <a:rPr lang="zh-CN" altLang="en-US"/>
            </a:br>
            <a:r>
              <a:rPr lang="zh-CN" altLang="en-US" b="1">
                <a:solidFill>
                  <a:srgbClr val="FF0000"/>
                </a:solidFill>
              </a:rPr>
              <a:t>事实</a:t>
            </a:r>
            <a:r>
              <a:rPr lang="en-US" altLang="zh-CN" b="1">
                <a:solidFill>
                  <a:srgbClr val="FF0000"/>
                </a:solidFill>
              </a:rPr>
              <a:t>:</a:t>
            </a:r>
            <a:r>
              <a:rPr lang="zh-CN" altLang="en-US" b="1"/>
              <a:t>客观存在的现象，不以人的主观意识为转移。</a:t>
            </a:r>
            <a:br>
              <a:rPr lang="zh-CN" altLang="en-US"/>
            </a:br>
            <a:r>
              <a:rPr lang="zh-CN" altLang="en-US" b="1">
                <a:solidFill>
                  <a:srgbClr val="FF0000"/>
                </a:solidFill>
              </a:rPr>
              <a:t>注意：</a:t>
            </a:r>
            <a:r>
              <a:rPr lang="zh-CN" altLang="en-US" b="1"/>
              <a:t>只有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客观性的事实</a:t>
            </a:r>
            <a:r>
              <a:rPr lang="zh-CN" altLang="en-US" b="1"/>
              <a:t>才能证明</a:t>
            </a:r>
            <a:r>
              <a:rPr lang="zh-CN" altLang="en-US" b="1">
                <a:solidFill>
                  <a:srgbClr val="002060"/>
                </a:solidFill>
              </a:rPr>
              <a:t>观点</a:t>
            </a:r>
            <a:r>
              <a:rPr lang="zh-CN" altLang="en-US" b="1"/>
              <a:t>的</a:t>
            </a:r>
            <a:r>
              <a:rPr lang="zh-CN" altLang="en-US" b="1">
                <a:solidFill>
                  <a:srgbClr val="002060"/>
                </a:solidFill>
              </a:rPr>
              <a:t>可靠性</a:t>
            </a:r>
            <a:r>
              <a:rPr lang="zh-CN" altLang="en-US" b="1"/>
              <a:t>。</a:t>
            </a:r>
            <a:endParaRPr lang="zh-CN" altLang="en-US" b="1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7020272" y="4941168"/>
            <a:ext cx="1800200" cy="1800200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0235" y="3602612"/>
            <a:ext cx="6858000" cy="2187001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mtClean="0"/>
              <a:t>     </a:t>
            </a:r>
            <a:br>
              <a:rPr lang="en-US" altLang="zh-CN" smtClean="0"/>
            </a:br>
            <a:r>
              <a:rPr lang="en-US" altLang="zh-CN" smtClean="0"/>
              <a:t>   </a:t>
            </a:r>
            <a:r>
              <a:rPr lang="zh-CN" altLang="en-US" sz="4000" smtClean="0"/>
              <a:t> </a:t>
            </a:r>
            <a:r>
              <a:rPr lang="zh-CN" altLang="en-US" sz="4000" b="1" smtClean="0"/>
              <a:t>随着多媒体发展，人们的阅读形式早已不限于纸质，电子阅读器、手机阅读越发普遍。对这两种阅读方式，人们各有各的看法，你怎么看</a:t>
            </a:r>
            <a:r>
              <a:rPr lang="en-US" altLang="zh-CN" sz="4000" b="1" smtClean="0"/>
              <a:t>?</a:t>
            </a:r>
            <a:r>
              <a:rPr lang="zh-CN" altLang="en-US" sz="4000" b="1" smtClean="0"/>
              <a:t>请写一篇议论性的文章，表达你的看法。</a:t>
            </a:r>
            <a:r>
              <a:rPr lang="en-US" altLang="zh-CN" sz="4000" b="1" smtClean="0"/>
              <a:t>    </a:t>
            </a:r>
            <a:r>
              <a:rPr lang="zh-CN" altLang="en-US" sz="4000" b="1" smtClean="0">
                <a:solidFill>
                  <a:srgbClr val="FF0000"/>
                </a:solidFill>
              </a:rPr>
              <a:t>要求</a:t>
            </a:r>
            <a:r>
              <a:rPr lang="en-US" altLang="zh-CN" sz="4000" b="1" smtClean="0">
                <a:solidFill>
                  <a:srgbClr val="FF0000"/>
                </a:solidFill>
              </a:rPr>
              <a:t>:</a:t>
            </a:r>
            <a:r>
              <a:rPr lang="zh-CN" altLang="en-US" sz="4000" b="1" smtClean="0">
                <a:solidFill>
                  <a:srgbClr val="FF0000"/>
                </a:solidFill>
              </a:rPr>
              <a:t>观点明确，思路清晰，</a:t>
            </a:r>
            <a:r>
              <a:rPr lang="en-US" altLang="zh-CN" sz="4000" b="1" smtClean="0">
                <a:solidFill>
                  <a:srgbClr val="FF0000"/>
                </a:solidFill>
              </a:rPr>
              <a:t>300</a:t>
            </a:r>
            <a:r>
              <a:rPr lang="zh-CN" altLang="en-US" sz="4000" b="1" smtClean="0">
                <a:solidFill>
                  <a:srgbClr val="FF0000"/>
                </a:solidFill>
              </a:rPr>
              <a:t>字左右。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7020272" y="4941168"/>
            <a:ext cx="1800200" cy="1800200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b="1" smtClean="0">
                <a:solidFill>
                  <a:srgbClr val="C00000"/>
                </a:solidFill>
              </a:rPr>
              <a:t>展示观点一：</a:t>
            </a:r>
            <a:endParaRPr lang="en-US" altLang="zh-CN" b="1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altLang="zh-CN" b="1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altLang="zh-CN" sz="3500" b="1" smtClean="0"/>
              <a:t>        </a:t>
            </a:r>
            <a:r>
              <a:rPr lang="zh-CN" altLang="en-US" sz="3900" b="1" smtClean="0"/>
              <a:t>有人曾说，书是健康生活的源泉。因此我确信，书籍是人类生活不可或缺的一部分。</a:t>
            </a:r>
            <a:endParaRPr lang="zh-CN" altLang="en-US" sz="3900" b="1"/>
          </a:p>
        </p:txBody>
      </p:sp>
      <p:sp>
        <p:nvSpPr>
          <p:cNvPr id="5" name="矩形 4"/>
          <p:cNvSpPr/>
          <p:nvPr/>
        </p:nvSpPr>
        <p:spPr>
          <a:xfrm>
            <a:off x="2267744" y="4221088"/>
            <a:ext cx="53285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</a:rPr>
              <a:t>观点与论题偏离。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7020272" y="4941168"/>
            <a:ext cx="1800200" cy="1800200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3900" b="1" smtClean="0">
                <a:solidFill>
                  <a:srgbClr val="C00000"/>
                </a:solidFill>
              </a:rPr>
              <a:t>展示观点二：</a:t>
            </a:r>
            <a:endParaRPr lang="en-US" altLang="zh-CN" sz="3900" b="1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altLang="zh-CN" b="1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altLang="zh-CN" sz="3500" b="1" smtClean="0"/>
              <a:t>        </a:t>
            </a:r>
            <a:r>
              <a:rPr lang="zh-CN" altLang="en-US" sz="4200" b="1" smtClean="0"/>
              <a:t>我认为，虽然纸质阅读和电子书阅读越来越普遍，但纸质阅读目前还大量存在。</a:t>
            </a:r>
            <a:endParaRPr lang="zh-CN" altLang="en-US" sz="4200" b="1"/>
          </a:p>
        </p:txBody>
      </p:sp>
      <p:sp>
        <p:nvSpPr>
          <p:cNvPr id="5" name="矩形 4"/>
          <p:cNvSpPr/>
          <p:nvPr/>
        </p:nvSpPr>
        <p:spPr>
          <a:xfrm>
            <a:off x="2195736" y="4581128"/>
            <a:ext cx="53285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</a:rPr>
              <a:t>观点与事实没有辨别。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7020272" y="4941168"/>
            <a:ext cx="1800200" cy="1800200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CN" altLang="en-US" sz="3900" b="1" smtClean="0">
                <a:solidFill>
                  <a:srgbClr val="C00000"/>
                </a:solidFill>
              </a:rPr>
              <a:t>展示观点三：</a:t>
            </a:r>
            <a:endParaRPr lang="en-US" altLang="zh-CN" sz="3900" b="1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altLang="zh-CN" b="1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zh-CN" altLang="en-US" sz="4200" b="1" smtClean="0"/>
              <a:t>      </a:t>
            </a:r>
            <a:r>
              <a:rPr lang="zh-CN" altLang="en-US" sz="4200" b="1" smtClean="0">
                <a:latin typeface="+mn-ea"/>
              </a:rPr>
              <a:t>在我看来，获取知识的方法并不重要，重要的是知识的价值。作为一个青年人，我更加认可电子书。</a:t>
            </a:r>
            <a:endParaRPr lang="zh-CN" altLang="en-US" sz="4200" b="1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1760" y="4581128"/>
            <a:ext cx="45365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</a:rPr>
              <a:t>一文多个观点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7020272" y="4941168"/>
            <a:ext cx="1800200" cy="1800200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smtClean="0"/>
              <a:t>       </a:t>
            </a:r>
            <a:r>
              <a:rPr lang="zh-CN" altLang="en-US" sz="3100" b="1" smtClean="0"/>
              <a:t>随着多媒体发展，人们的阅读形式早已不限于纸质，电子阅读器、手机阅读越发普遍。对这两种阅读方式，人们各有各的看法，你怎么看</a:t>
            </a:r>
            <a:r>
              <a:rPr lang="en-US" altLang="zh-CN" sz="3100" b="1" smtClean="0"/>
              <a:t>?</a:t>
            </a:r>
            <a:r>
              <a:rPr lang="zh-CN" altLang="en-US" sz="3100" b="1" smtClean="0"/>
              <a:t>请写一篇议论性的文章，表达你的看法（明确要求）。</a:t>
            </a:r>
            <a:br>
              <a:rPr lang="en-US" altLang="zh-CN" sz="3100" b="1" smtClean="0"/>
            </a:br>
            <a:r>
              <a:rPr lang="en-US" altLang="zh-CN" sz="3100" b="1" smtClean="0"/>
              <a:t>   </a:t>
            </a:r>
            <a:r>
              <a:rPr lang="zh-CN" altLang="en-US" sz="3100" b="1" smtClean="0"/>
              <a:t>要求</a:t>
            </a:r>
            <a:r>
              <a:rPr lang="en-US" altLang="zh-CN" sz="3100" b="1" smtClean="0"/>
              <a:t>:</a:t>
            </a:r>
            <a:r>
              <a:rPr lang="zh-CN" altLang="en-US" sz="3100" b="1" smtClean="0"/>
              <a:t>观点明确，思路清晰，</a:t>
            </a:r>
            <a:r>
              <a:rPr lang="en-US" altLang="zh-CN" sz="3100" b="1" smtClean="0"/>
              <a:t>300</a:t>
            </a:r>
            <a:r>
              <a:rPr lang="zh-CN" altLang="en-US" sz="3100" b="1" smtClean="0"/>
              <a:t>字左右。</a:t>
            </a:r>
            <a:endParaRPr lang="zh-CN" altLang="en-US" sz="3100" b="1" smtClean="0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矩形标注 2"/>
          <p:cNvSpPr/>
          <p:nvPr/>
        </p:nvSpPr>
        <p:spPr>
          <a:xfrm>
            <a:off x="2966720" y="681355"/>
            <a:ext cx="1224280" cy="714375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037840" y="716280"/>
            <a:ext cx="1082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话题的背景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5437505" y="681990"/>
            <a:ext cx="1164590" cy="67945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69255" y="716280"/>
            <a:ext cx="11004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主语，话题的对象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1117600" y="667385"/>
            <a:ext cx="962025" cy="1170305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116965" y="592455"/>
            <a:ext cx="9632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sym typeface="+mn-ea"/>
              </a:rPr>
              <a:t>谓语，话题对象的特征之一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7009130" y="1079500"/>
            <a:ext cx="1264285" cy="77216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120255" y="1143000"/>
            <a:ext cx="11531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sym typeface="+mn-ea"/>
              </a:rPr>
              <a:t>补充说明其特征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7715250" y="1876425"/>
            <a:ext cx="1155065" cy="54356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715250" y="1964055"/>
            <a:ext cx="1186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核心焦点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矩形标注 15"/>
          <p:cNvSpPr/>
          <p:nvPr/>
        </p:nvSpPr>
        <p:spPr>
          <a:xfrm>
            <a:off x="6228715" y="3068955"/>
            <a:ext cx="1296035" cy="575945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228184" y="314096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试题的要求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7020272" y="4941168"/>
            <a:ext cx="1800200" cy="1800200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/>
              <a:t>锦囊一：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z="3600" b="1" smtClean="0"/>
              <a:t>句式</a:t>
            </a:r>
            <a:r>
              <a:rPr lang="en-US" altLang="zh-CN" sz="3600" b="1" smtClean="0"/>
              <a:t>1</a:t>
            </a:r>
            <a:r>
              <a:rPr lang="zh-CN" altLang="en-US" sz="3600" b="1" smtClean="0"/>
              <a:t>：</a:t>
            </a:r>
            <a:r>
              <a:rPr lang="en-US" altLang="zh-CN" sz="3600" b="1" smtClean="0">
                <a:solidFill>
                  <a:srgbClr val="FF0000"/>
                </a:solidFill>
              </a:rPr>
              <a:t>…….</a:t>
            </a:r>
            <a:r>
              <a:rPr lang="zh-CN" altLang="en-US" sz="3600" b="1" smtClean="0">
                <a:solidFill>
                  <a:srgbClr val="FF0000"/>
                </a:solidFill>
              </a:rPr>
              <a:t>是</a:t>
            </a:r>
            <a:r>
              <a:rPr lang="en-US" altLang="zh-CN" sz="3600" b="1" smtClean="0">
                <a:solidFill>
                  <a:srgbClr val="FF0000"/>
                </a:solidFill>
              </a:rPr>
              <a:t>……..</a:t>
            </a:r>
            <a:endParaRPr lang="en-US" altLang="zh-CN" sz="3600" b="1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600" b="1" smtClean="0"/>
              <a:t>句式</a:t>
            </a:r>
            <a:r>
              <a:rPr lang="en-US" altLang="zh-CN" sz="3600" b="1" smtClean="0"/>
              <a:t>2</a:t>
            </a:r>
            <a:r>
              <a:rPr lang="zh-CN" altLang="en-US" sz="3600" b="1" smtClean="0"/>
              <a:t>：</a:t>
            </a:r>
            <a:r>
              <a:rPr lang="en-US" altLang="zh-CN" sz="3600" b="1" smtClean="0"/>
              <a:t> </a:t>
            </a:r>
            <a:r>
              <a:rPr lang="en-US" altLang="zh-CN" sz="3600" b="1" smtClean="0">
                <a:solidFill>
                  <a:srgbClr val="FF0000"/>
                </a:solidFill>
              </a:rPr>
              <a:t>…….</a:t>
            </a:r>
            <a:r>
              <a:rPr lang="zh-CN" altLang="en-US" sz="3600" b="1" smtClean="0">
                <a:solidFill>
                  <a:srgbClr val="FF0000"/>
                </a:solidFill>
              </a:rPr>
              <a:t>要</a:t>
            </a:r>
            <a:r>
              <a:rPr lang="en-US" altLang="zh-CN" sz="3600" b="1" smtClean="0">
                <a:solidFill>
                  <a:srgbClr val="FF0000"/>
                </a:solidFill>
              </a:rPr>
              <a:t>/  </a:t>
            </a:r>
            <a:r>
              <a:rPr lang="zh-CN" altLang="en-US" sz="3600" b="1" smtClean="0">
                <a:solidFill>
                  <a:srgbClr val="FF0000"/>
                </a:solidFill>
              </a:rPr>
              <a:t>应当</a:t>
            </a:r>
            <a:r>
              <a:rPr lang="en-US" altLang="zh-CN" sz="3600" b="1" smtClean="0">
                <a:solidFill>
                  <a:srgbClr val="FF0000"/>
                </a:solidFill>
              </a:rPr>
              <a:t> /</a:t>
            </a:r>
            <a:r>
              <a:rPr lang="zh-CN" altLang="en-US" sz="3600" b="1" smtClean="0">
                <a:solidFill>
                  <a:srgbClr val="FF0000"/>
                </a:solidFill>
              </a:rPr>
              <a:t>必须</a:t>
            </a:r>
            <a:r>
              <a:rPr lang="en-US" altLang="zh-CN" sz="3600" b="1" smtClean="0">
                <a:solidFill>
                  <a:srgbClr val="FF0000"/>
                </a:solidFill>
              </a:rPr>
              <a:t>……..</a:t>
            </a:r>
            <a:endParaRPr lang="en-US" altLang="zh-CN" sz="3600" b="1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600" b="1" smtClean="0"/>
              <a:t>句式</a:t>
            </a:r>
            <a:r>
              <a:rPr lang="en-US" altLang="zh-CN" sz="3600" b="1" smtClean="0"/>
              <a:t>3</a:t>
            </a:r>
            <a:r>
              <a:rPr lang="zh-CN" altLang="en-US" sz="3600" b="1" smtClean="0"/>
              <a:t>：</a:t>
            </a:r>
            <a:r>
              <a:rPr lang="en-US" altLang="zh-CN" sz="3600" b="1" smtClean="0"/>
              <a:t> </a:t>
            </a:r>
            <a:r>
              <a:rPr lang="en-US" altLang="zh-CN" sz="3600" b="1" smtClean="0">
                <a:solidFill>
                  <a:srgbClr val="FF0000"/>
                </a:solidFill>
              </a:rPr>
              <a:t>…….</a:t>
            </a:r>
            <a:r>
              <a:rPr lang="zh-CN" altLang="en-US" sz="3600" b="1" smtClean="0">
                <a:solidFill>
                  <a:srgbClr val="FF0000"/>
                </a:solidFill>
              </a:rPr>
              <a:t>能够</a:t>
            </a:r>
            <a:r>
              <a:rPr lang="en-US" altLang="zh-CN" sz="3600" b="1" smtClean="0">
                <a:solidFill>
                  <a:srgbClr val="FF0000"/>
                </a:solidFill>
              </a:rPr>
              <a:t>/</a:t>
            </a:r>
            <a:r>
              <a:rPr lang="zh-CN" altLang="en-US" sz="3600" b="1" smtClean="0">
                <a:solidFill>
                  <a:srgbClr val="FF0000"/>
                </a:solidFill>
              </a:rPr>
              <a:t>将会</a:t>
            </a:r>
            <a:r>
              <a:rPr lang="en-US" altLang="zh-CN" sz="3600" b="1" smtClean="0">
                <a:solidFill>
                  <a:srgbClr val="FF0000"/>
                </a:solidFill>
              </a:rPr>
              <a:t>……..</a:t>
            </a:r>
            <a:endParaRPr lang="zh-CN" altLang="en-US" sz="3600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7020272" y="4941168"/>
            <a:ext cx="1800200" cy="1800200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64</Paragraphs>
  <Slides>24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1">
      <vt:lpstr>Arial</vt:lpstr>
      <vt:lpstr>Arial Black</vt:lpstr>
      <vt:lpstr>微软雅黑</vt:lpstr>
      <vt:lpstr>宋体</vt:lpstr>
      <vt:lpstr>黑体</vt:lpstr>
      <vt:lpstr>仿宋</vt:lpstr>
      <vt:lpstr>1_空白设计模板</vt:lpstr>
      <vt:lpstr>2022届高考基础梳理</vt:lpstr>
      <vt:lpstr>PowerPoint Presentation</vt:lpstr>
      <vt:lpstr>观点:写作主体对于事物、现象的价值判断，含有明显的主观性。事实:客观存在的现象，不以人的主观意识为转移。注意：只有客观性的事实才能证明观点的可靠性。</vt:lpstr>
      <vt:lpstr>         随着多媒体发展，人们的阅读形式早已不限于纸质，电子阅读器、手机阅读越发普遍。对这两种阅读方式，人们各有各的看法，你怎么看?请写一篇议论性的文章，表达你的看法。    要求:观点明确，思路清晰，300字左右。</vt:lpstr>
      <vt:lpstr>PowerPoint Presentation</vt:lpstr>
      <vt:lpstr>PowerPoint Presentation</vt:lpstr>
      <vt:lpstr>PowerPoint Presentation</vt:lpstr>
      <vt:lpstr>       随着多媒体发展，人们的阅读形式早已不限于纸质，电子阅读器、手机阅读越发普遍。对这两种阅读方式，人们各有各的看法，你怎么看?请写一篇议论性的文章，表达你的看法（明确要求）。   要求:观点明确，思路清晰，300字左右。</vt:lpstr>
      <vt:lpstr>锦囊一：</vt:lpstr>
      <vt:lpstr>PowerPoint Presentation</vt:lpstr>
      <vt:lpstr>PowerPoint Presentation</vt:lpstr>
      <vt:lpstr>PowerPoint Presentation</vt:lpstr>
      <vt:lpstr>我认为纸质书是不会被电子书所取代的。           理由是造纸术和印刷术是四大发明之一。它们代表了中国千年的悠久文化，是文明的象征。由于龟甲、竹简书写困难，又笨重，而造纸和印刷便于书写和携带，技术含量高，因而取代了前者。纸，是人类智慧的结晶，促进了文明传播与发展，所以它不可被取代。</vt:lpstr>
      <vt:lpstr>    我平时也很喜欢电子书，但偶尔也会用纸质书调节丰富一下生活。纸质书让我的生活更增添了书卷气，让墨香飘满我的世界。我的老师曾在课堂上讲，某位科学家就很喜欢阅读纸质书籍，他觉得纸质书更能带来阅读的氛围，让人沉下心。</vt:lpstr>
      <vt:lpstr>PowerPoint Presentation</vt:lpstr>
      <vt:lpstr>锦囊二：</vt:lpstr>
      <vt:lpstr>PowerPoint Presentation</vt:lpstr>
      <vt:lpstr>    我们看下面一个说理段落，看看论证有什么问题。</vt:lpstr>
      <vt:lpstr>《创造性思维》第8段换一个事例合适吗？</vt:lpstr>
      <vt:lpstr>析“学贵有疑”片段</vt:lpstr>
      <vt:lpstr>PowerPoint Presentation</vt:lpstr>
      <vt:lpstr>写作实践：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2022-05-27T22:46:37.350</cp:lastPrinted>
  <dcterms:created xsi:type="dcterms:W3CDTF">2022-05-27T22:46:37Z</dcterms:created>
  <dcterms:modified xsi:type="dcterms:W3CDTF">2022-05-27T14:46:38Z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