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99" r:id="rId2"/>
    <p:sldId id="445" r:id="rId3"/>
    <p:sldId id="652" r:id="rId4"/>
    <p:sldId id="653" r:id="rId5"/>
    <p:sldId id="655" r:id="rId6"/>
    <p:sldId id="670" r:id="rId7"/>
    <p:sldId id="671" r:id="rId8"/>
    <p:sldId id="662" r:id="rId9"/>
    <p:sldId id="664" r:id="rId10"/>
    <p:sldId id="663" r:id="rId11"/>
    <p:sldId id="300" r:id="rId12"/>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114" d="100"/>
          <a:sy n="114" d="100"/>
        </p:scale>
        <p:origin x="-660" y="-102"/>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2016/11/23</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4646" y="3072393"/>
            <a:ext cx="5904656" cy="1061829"/>
          </a:xfrm>
          <a:prstGeom prst="rect">
            <a:avLst/>
          </a:prstGeom>
          <a:noFill/>
        </p:spPr>
        <p:txBody>
          <a:bodyPr wrap="square" rtlCol="0">
            <a:spAutoFit/>
          </a:bodyPr>
          <a:lstStyle/>
          <a:p>
            <a:pPr>
              <a:lnSpc>
                <a:spcPct val="150000"/>
              </a:lnSpc>
            </a:pP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七</a:t>
            </a: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传统文化经典阅读</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123677"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题点保温，题感保鲜</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7" name="Picture 2" descr="G:\语文考前三个月\sy_58013764866.jpg"/>
          <p:cNvPicPr>
            <a:picLocks noChangeAspect="1" noChangeArrowheads="1"/>
          </p:cNvPicPr>
          <p:nvPr/>
        </p:nvPicPr>
        <p:blipFill rotWithShape="1">
          <a:blip r:embed="rId2" cstate="print">
            <a:clrChange>
              <a:clrFrom>
                <a:srgbClr val="F8F6F7"/>
              </a:clrFrom>
              <a:clrTo>
                <a:srgbClr val="F8F6F7">
                  <a:alpha val="0"/>
                </a:srgbClr>
              </a:clrTo>
            </a:clrChange>
            <a:extLst>
              <a:ext uri="{28A0092B-C50C-407E-A947-70E740481C1C}">
                <a14:useLocalDpi xmlns:a14="http://schemas.microsoft.com/office/drawing/2010/main" val="0"/>
              </a:ext>
            </a:extLst>
          </a:blip>
          <a:srcRect l="11368" t="-1133" r="12130" b="9869"/>
          <a:stretch/>
        </p:blipFill>
        <p:spPr bwMode="auto">
          <a:xfrm rot="10800000">
            <a:off x="9204673" y="0"/>
            <a:ext cx="2985740" cy="2525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33983" y="1196752"/>
            <a:ext cx="11637441" cy="4534062"/>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仁慈的人，次于神圣的人，聪明的人，次于仁慈的人，没有仁慈而没有智慧的人啊，没有有智慧而不仁的人哪，那么智慧、仁爱的分别在哪里呢？用来实现仁的方法有区别。仁，我所有的，临出发而不思考，在谈论时不选择，表现在事情上没有不应该体现仁慈的，这就是仁者做的事了；仁，我所没有的，我能知道是仁慈的，临出发去思考，在说话时有所选择，表现在事情上没有不应该体现仁慈的，这是有智慧的人的做法。他们得到仁的方法是不同的，但做仁义的事是一样的。</a:t>
            </a:r>
            <a:endParaRPr lang="zh-CN" altLang="zh-CN" sz="1050" kern="100" dirty="0">
              <a:effectLst/>
              <a:latin typeface="宋体"/>
              <a:cs typeface="Courier New"/>
            </a:endParaRPr>
          </a:p>
        </p:txBody>
      </p:sp>
      <p:sp>
        <p:nvSpPr>
          <p:cNvPr id="3" name="圆角矩形 2"/>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302285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G:\语文考前三个月\sy_58013764866.jpg"/>
          <p:cNvPicPr>
            <a:picLocks noChangeAspect="1" noChangeArrowheads="1"/>
          </p:cNvPicPr>
          <p:nvPr/>
        </p:nvPicPr>
        <p:blipFill rotWithShape="1">
          <a:blip r:embed="rId2" cstate="print">
            <a:clrChange>
              <a:clrFrom>
                <a:srgbClr val="F8F6F7"/>
              </a:clrFrom>
              <a:clrTo>
                <a:srgbClr val="F8F6F7">
                  <a:alpha val="0"/>
                </a:srgbClr>
              </a:clrTo>
            </a:clrChange>
            <a:extLst>
              <a:ext uri="{28A0092B-C50C-407E-A947-70E740481C1C}">
                <a14:useLocalDpi xmlns:a14="http://schemas.microsoft.com/office/drawing/2010/main" val="0"/>
              </a:ext>
            </a:extLst>
          </a:blip>
          <a:srcRect l="11368" t="-1133" r="12130" b="9869"/>
          <a:stretch/>
        </p:blipFill>
        <p:spPr bwMode="auto">
          <a:xfrm rot="10800000">
            <a:off x="9204673" y="0"/>
            <a:ext cx="2985740" cy="2525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549381"/>
            <a:ext cx="11637441" cy="526297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a:t>
            </a:r>
            <a:r>
              <a:rPr lang="en-US" altLang="zh-CN" sz="2800" kern="100" dirty="0">
                <a:latin typeface="宋体"/>
                <a:ea typeface="华文细黑"/>
                <a:cs typeface="Courier New"/>
              </a:rPr>
              <a:t>.</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齐人伐燕，胜之。宣王问曰：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或谓寡人勿取，或谓寡人取之。以万乘之国伐万乘之国，五旬而举之，人力不至于此。不取，必有天殃。取之，何如？</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孟子对曰：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取之而燕民悦，则取之。古之人有行之者，武王是也。取之而燕民不悦，则勿取。古之人有行之者，文王是也。以万乘之国伐万乘之国，箪食壶浆以迎王师，岂有他哉？避水火也。如水益深，如火益热，亦运而已矣。</a:t>
            </a:r>
            <a:r>
              <a:rPr lang="en-US" altLang="zh-CN" sz="2800" kern="100" dirty="0" smtClean="0">
                <a:latin typeface="宋体"/>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梁惠王下》</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549381"/>
            <a:ext cx="11637441" cy="738664"/>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源自这段文字的成语除了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箪食壶浆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外，还有</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__________</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矩形 2"/>
          <p:cNvSpPr/>
          <p:nvPr/>
        </p:nvSpPr>
        <p:spPr>
          <a:xfrm>
            <a:off x="8687494" y="468667"/>
            <a:ext cx="1620957" cy="656077"/>
          </a:xfrm>
          <a:prstGeom prst="rect">
            <a:avLst/>
          </a:prstGeom>
        </p:spPr>
        <p:txBody>
          <a:bodyPr wrap="none">
            <a:spAutoFit/>
          </a:bodyPr>
          <a:lstStyle/>
          <a:p>
            <a:pPr algn="just">
              <a:lnSpc>
                <a:spcPct val="150000"/>
              </a:lnSpc>
              <a:spcAft>
                <a:spcPts val="0"/>
              </a:spcAft>
            </a:pPr>
            <a:r>
              <a:rPr lang="zh-CN" altLang="zh-CN" sz="2800" kern="100" dirty="0" smtClean="0">
                <a:solidFill>
                  <a:srgbClr val="0000FF"/>
                </a:solidFill>
                <a:latin typeface="Times New Roman"/>
                <a:ea typeface="华文细黑"/>
                <a:cs typeface="Times New Roman"/>
              </a:rPr>
              <a:t>水深火热</a:t>
            </a:r>
            <a:endParaRPr lang="zh-CN" altLang="zh-CN" sz="2800" kern="100" dirty="0">
              <a:solidFill>
                <a:srgbClr val="0000FF"/>
              </a:solidFill>
              <a:effectLst/>
              <a:latin typeface="宋体"/>
              <a:cs typeface="Courier New"/>
            </a:endParaRPr>
          </a:p>
        </p:txBody>
      </p:sp>
      <p:sp>
        <p:nvSpPr>
          <p:cNvPr id="5" name="矩形 4"/>
          <p:cNvSpPr/>
          <p:nvPr/>
        </p:nvSpPr>
        <p:spPr>
          <a:xfrm>
            <a:off x="233983" y="1988840"/>
            <a:ext cx="11477847" cy="203132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孟子反对非正义的战争，支持正义的符合百姓意愿的战争</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孟子的战争观体现了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民本</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仁政</a:t>
            </a:r>
            <a:r>
              <a:rPr lang="en-US" altLang="zh-CN" sz="2800" kern="100" dirty="0">
                <a:solidFill>
                  <a:srgbClr val="0000FF"/>
                </a:solidFill>
                <a:latin typeface="宋体"/>
                <a:ea typeface="华文细黑"/>
                <a:cs typeface="Times New Roman"/>
              </a:rPr>
              <a:t>”</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思想</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他的观点是辩证的，变通的。</a:t>
            </a:r>
            <a:endParaRPr lang="zh-CN" altLang="zh-CN" sz="2800" kern="100" dirty="0">
              <a:solidFill>
                <a:srgbClr val="0000FF"/>
              </a:solidFill>
              <a:effectLst/>
              <a:latin typeface="宋体"/>
              <a:cs typeface="Courier New"/>
            </a:endParaRPr>
          </a:p>
        </p:txBody>
      </p:sp>
      <p:sp>
        <p:nvSpPr>
          <p:cNvPr id="8" name="矩形 7"/>
          <p:cNvSpPr/>
          <p:nvPr/>
        </p:nvSpPr>
        <p:spPr>
          <a:xfrm>
            <a:off x="233983" y="1259986"/>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请简要概括孟子的战争观，并结合孟子的思想谈谈对其战争观的看法。</a:t>
            </a:r>
            <a:endParaRPr lang="zh-CN" altLang="zh-CN" sz="1050" kern="100" dirty="0">
              <a:effectLst/>
              <a:latin typeface="宋体"/>
              <a:cs typeface="Courier New"/>
            </a:endParaRPr>
          </a:p>
        </p:txBody>
      </p:sp>
      <p:sp>
        <p:nvSpPr>
          <p:cNvPr id="9" name="矩形 8"/>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9911630"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11" name="圆角矩形 10"/>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Tree>
    <p:extLst>
      <p:ext uri="{BB962C8B-B14F-4D97-AF65-F5344CB8AC3E}">
        <p14:creationId xmlns:p14="http://schemas.microsoft.com/office/powerpoint/2010/main" val="37173864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5">
                                            <p:txEl>
                                              <p:pRg st="0" end="0"/>
                                            </p:txEl>
                                          </p:spTgt>
                                        </p:tgtEl>
                                      </p:cBhvr>
                                    </p:animEffect>
                                    <p:set>
                                      <p:cBhvr>
                                        <p:cTn id="30" dur="1" fill="hold">
                                          <p:stCondLst>
                                            <p:cond delay="499"/>
                                          </p:stCondLst>
                                        </p:cTn>
                                        <p:tgtEl>
                                          <p:spTgt spid="5">
                                            <p:txEl>
                                              <p:pRg st="0" end="0"/>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5">
                                            <p:txEl>
                                              <p:pRg st="1" end="1"/>
                                            </p:txEl>
                                          </p:spTgt>
                                        </p:tgtEl>
                                      </p:cBhvr>
                                    </p:animEffect>
                                    <p:set>
                                      <p:cBhvr>
                                        <p:cTn id="33" dur="1" fill="hold">
                                          <p:stCondLst>
                                            <p:cond delay="499"/>
                                          </p:stCondLst>
                                        </p:cTn>
                                        <p:tgtEl>
                                          <p:spTgt spid="5">
                                            <p:txEl>
                                              <p:pRg st="1" end="1"/>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
                                            <p:txEl>
                                              <p:pRg st="2" end="2"/>
                                            </p:txEl>
                                          </p:spTgt>
                                        </p:tgtEl>
                                      </p:cBhvr>
                                    </p:animEffect>
                                    <p:set>
                                      <p:cBhvr>
                                        <p:cTn id="36"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233983" y="764704"/>
            <a:ext cx="11637441" cy="6017225"/>
          </a:xfrm>
          <a:prstGeom prst="rect">
            <a:avLst/>
          </a:prstGeom>
        </p:spPr>
        <p:txBody>
          <a:bodyPr wrap="square">
            <a:spAutoFit/>
          </a:bodyPr>
          <a:lstStyle/>
          <a:p>
            <a:pPr indent="711200" algn="just">
              <a:lnSpc>
                <a:spcPct val="150000"/>
              </a:lnSpc>
              <a:spcAft>
                <a:spcPts val="0"/>
              </a:spcAft>
            </a:pPr>
            <a:r>
              <a:rPr lang="zh-CN" altLang="zh-CN" sz="2600" kern="100" dirty="0">
                <a:latin typeface="Times New Roman"/>
                <a:ea typeface="华文细黑"/>
                <a:cs typeface="Times New Roman"/>
              </a:rPr>
              <a:t>齐国攻打燕国，战胜了燕国。齐宣王问道：</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有人劝我不要吞并燕国，有人劝我吞并燕国。以一个拥有万辆兵车的大国去攻打一个同样拥有万辆兵车的大国，五十天就打下来了，光凭人力是做不到的呀。如果我们不吞并它，一定会遭到天灾。吞并它，怎么样？</a:t>
            </a:r>
            <a:r>
              <a:rPr lang="en-US" altLang="zh-CN" sz="2600" kern="100" dirty="0" smtClean="0">
                <a:latin typeface="宋体"/>
                <a:ea typeface="华文细黑"/>
                <a:cs typeface="Times New Roman"/>
              </a:rPr>
              <a:t>”</a:t>
            </a:r>
          </a:p>
          <a:p>
            <a:pPr indent="711200" algn="just">
              <a:lnSpc>
                <a:spcPct val="150000"/>
              </a:lnSpc>
            </a:pPr>
            <a:r>
              <a:rPr lang="zh-CN" altLang="zh-CN" sz="2600" kern="100" dirty="0">
                <a:latin typeface="Times New Roman"/>
                <a:ea typeface="华文细黑"/>
                <a:cs typeface="Times New Roman"/>
              </a:rPr>
              <a:t>孟子回答说：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吞并它而燕国的老百姓高兴，那就吞并它。古人有这样做的，周武王便是。吞并它而燕国的老百姓不高兴，那就不要吞并它。古人有这样做的，周文王便是。以齐国这样一个拥有万辆兵车的大国去攻打燕国这样一个同样拥有万辆兵车的大国，燕国的老百姓却用饭筐装着饭，用酒壶盛着酒来欢迎大王的军队，难道有别的什么原因吗？不过是想摆脱那水深火热的环境罢了。如果您让水更深，火更热，那也不过是换个人来统治罢了。</a:t>
            </a:r>
            <a:r>
              <a:rPr lang="en-US" altLang="zh-CN" sz="2600" kern="100" dirty="0" smtClean="0">
                <a:latin typeface="宋体"/>
                <a:ea typeface="华文细黑"/>
                <a:cs typeface="Times New Roman"/>
              </a:rPr>
              <a:t>”</a:t>
            </a:r>
            <a:endParaRPr lang="zh-CN" altLang="zh-CN" sz="2600" kern="100" dirty="0">
              <a:latin typeface="宋体"/>
              <a:cs typeface="Courier New"/>
            </a:endParaRPr>
          </a:p>
        </p:txBody>
      </p:sp>
      <p:sp>
        <p:nvSpPr>
          <p:cNvPr id="3" name="圆角矩形 2"/>
          <p:cNvSpPr/>
          <p:nvPr/>
        </p:nvSpPr>
        <p:spPr>
          <a:xfrm>
            <a:off x="14664" y="260648"/>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648918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764636"/>
            <a:ext cx="11637441" cy="4212692"/>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不挟长，不挟贵，不挟兄弟而友。友也者，友其德也，不可以有挟也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《孟子》</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有德者虽年下于我，我必尊之；不肖者，虽年高于我，我必远之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《朱熹家训》</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孟子和朱熹都强调交友要重视一个字，那就是</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nSpc>
                <a:spcPct val="150000"/>
              </a:lnSpc>
              <a:spcAft>
                <a:spcPts val="0"/>
              </a:spcAft>
            </a:pPr>
            <a:endParaRPr lang="zh-CN" altLang="zh-CN" sz="1050" kern="100" dirty="0">
              <a:effectLst/>
              <a:latin typeface="宋体"/>
              <a:cs typeface="Courier New"/>
            </a:endParaRPr>
          </a:p>
        </p:txBody>
      </p:sp>
      <p:sp>
        <p:nvSpPr>
          <p:cNvPr id="3" name="矩形 2"/>
          <p:cNvSpPr/>
          <p:nvPr/>
        </p:nvSpPr>
        <p:spPr>
          <a:xfrm>
            <a:off x="8039422" y="3922896"/>
            <a:ext cx="543739" cy="656077"/>
          </a:xfrm>
          <a:prstGeom prst="rect">
            <a:avLst/>
          </a:prstGeom>
        </p:spPr>
        <p:txBody>
          <a:bodyPr wrap="none">
            <a:spAutoFit/>
          </a:bodyPr>
          <a:lstStyle/>
          <a:p>
            <a:pPr algn="just">
              <a:lnSpc>
                <a:spcPct val="150000"/>
              </a:lnSpc>
              <a:spcAft>
                <a:spcPts val="0"/>
              </a:spcAft>
            </a:pPr>
            <a:r>
              <a:rPr lang="zh-CN" altLang="zh-CN" sz="2800" kern="100" dirty="0">
                <a:solidFill>
                  <a:srgbClr val="0000FF"/>
                </a:solidFill>
                <a:latin typeface="Times New Roman"/>
                <a:ea typeface="华文细黑"/>
                <a:cs typeface="Times New Roman"/>
              </a:rPr>
              <a:t>德</a:t>
            </a:r>
            <a:endParaRPr lang="zh-CN" altLang="zh-CN" sz="2800" kern="100" dirty="0">
              <a:solidFill>
                <a:srgbClr val="0000FF"/>
              </a:solidFill>
              <a:effectLst/>
              <a:latin typeface="宋体"/>
              <a:cs typeface="Courier New"/>
            </a:endParaRPr>
          </a:p>
        </p:txBody>
      </p:sp>
      <p:sp>
        <p:nvSpPr>
          <p:cNvPr id="8" name="矩形 7"/>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Tree>
    <p:extLst>
      <p:ext uri="{BB962C8B-B14F-4D97-AF65-F5344CB8AC3E}">
        <p14:creationId xmlns:p14="http://schemas.microsoft.com/office/powerpoint/2010/main" val="38317393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764636"/>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针对交友，我们从孟子和朱熹的话中可以得到什么启示？</a:t>
            </a:r>
            <a:endParaRPr lang="zh-CN" altLang="zh-CN" sz="1050" kern="100" dirty="0">
              <a:effectLst/>
              <a:latin typeface="宋体"/>
              <a:cs typeface="Courier New"/>
            </a:endParaRPr>
          </a:p>
        </p:txBody>
      </p:sp>
      <p:sp>
        <p:nvSpPr>
          <p:cNvPr id="3" name="矩形 2"/>
          <p:cNvSpPr/>
          <p:nvPr/>
        </p:nvSpPr>
        <p:spPr>
          <a:xfrm>
            <a:off x="233983" y="1556792"/>
            <a:ext cx="11261823" cy="201265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孟子的话启发我们，交友时要加强对自我的要求，交朋友是因为对方品德好，而不能依仗自身的优越条件。朱熹的话启发我们，交友要结交有德行的人，而不论他的年龄大小。</a:t>
            </a:r>
            <a:endParaRPr lang="zh-CN" altLang="zh-CN" sz="2800" kern="100" dirty="0">
              <a:solidFill>
                <a:srgbClr val="0000FF"/>
              </a:solidFill>
              <a:effectLst/>
              <a:latin typeface="宋体"/>
              <a:cs typeface="Courier New"/>
            </a:endParaRPr>
          </a:p>
        </p:txBody>
      </p:sp>
      <p:sp>
        <p:nvSpPr>
          <p:cNvPr id="4" name="矩形 3"/>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
        <p:nvSpPr>
          <p:cNvPr id="6" name="圆角矩形 5">
            <a:hlinkClick r:id="rId2" action="ppaction://hlinksldjump"/>
          </p:cNvPr>
          <p:cNvSpPr/>
          <p:nvPr/>
        </p:nvSpPr>
        <p:spPr>
          <a:xfrm>
            <a:off x="9911630"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Tree>
    <p:extLst>
      <p:ext uri="{BB962C8B-B14F-4D97-AF65-F5344CB8AC3E}">
        <p14:creationId xmlns:p14="http://schemas.microsoft.com/office/powerpoint/2010/main" val="23279635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262558" y="1340768"/>
            <a:ext cx="11637441" cy="2595069"/>
          </a:xfrm>
          <a:prstGeom prst="rect">
            <a:avLst/>
          </a:prstGeom>
        </p:spPr>
        <p:txBody>
          <a:bodyPr wrap="square">
            <a:spAutoFit/>
          </a:bodyPr>
          <a:lstStyle/>
          <a:p>
            <a:pPr indent="711200"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不倚仗年纪大，不仗恃地位高，不倚仗家里富贵来交友。交友时，是因为友的品德好才去交他，心中不要存在任何倚仗的观念。</a:t>
            </a:r>
            <a:endParaRPr lang="zh-CN" altLang="zh-CN" sz="1050" kern="100" dirty="0">
              <a:latin typeface="宋体"/>
              <a:cs typeface="Courier New"/>
            </a:endParaRPr>
          </a:p>
          <a:p>
            <a:pPr indent="7112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只要是有德君子，虽然比我小，也要尊敬对待；对于那些无德之人，即使比我年长，也要远离三尺。</a:t>
            </a:r>
            <a:endParaRPr lang="zh-CN" altLang="zh-CN" sz="1050" kern="100" dirty="0">
              <a:effectLst/>
              <a:latin typeface="宋体"/>
              <a:cs typeface="Courier New"/>
            </a:endParaRPr>
          </a:p>
        </p:txBody>
      </p:sp>
      <p:sp>
        <p:nvSpPr>
          <p:cNvPr id="4" name="圆角矩形 3"/>
          <p:cNvSpPr/>
          <p:nvPr/>
        </p:nvSpPr>
        <p:spPr>
          <a:xfrm>
            <a:off x="14664" y="520105"/>
            <a:ext cx="1681415"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参考译文</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239445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472018"/>
            <a:ext cx="11637441"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阅读下面的材料，完成</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题。</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仁者，圣之次也，智者，仁之次也，未有仁而不智者也，未有智而不仁者也，</a:t>
            </a:r>
            <a:r>
              <a:rPr lang="zh-CN" altLang="zh-CN" sz="2800" u="heavy" kern="100" dirty="0">
                <a:latin typeface="Times New Roman"/>
                <a:ea typeface="华文细黑"/>
                <a:cs typeface="Times New Roman"/>
              </a:rPr>
              <a:t>然则何智、仁之别哉？以其所以得仁者异也。仁，吾所有也，临行而不思，临言而不择，发之于事而无不当于仁也，此仁者之事也；仁，吾所未有也，吾能知其为仁也，临行而思，临言而择，发之于事而无不当于仁也，此智者之事也。</a:t>
            </a:r>
            <a:r>
              <a:rPr lang="zh-CN" altLang="zh-CN" sz="2800" kern="100" dirty="0">
                <a:latin typeface="Times New Roman"/>
                <a:ea typeface="华文细黑"/>
                <a:cs typeface="Times New Roman"/>
              </a:rPr>
              <a:t>其所以得仁则异矣，及其为仁则一也。</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IPAPANNEW"/>
                <a:ea typeface="华文细黑"/>
                <a:cs typeface="Times New Roman"/>
              </a:rPr>
              <a:t>										    [(</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王安石</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173046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620688"/>
            <a:ext cx="11637441" cy="1307537"/>
          </a:xfrm>
          <a:prstGeom prst="rect">
            <a:avLst/>
          </a:prstGeom>
        </p:spPr>
        <p:txBody>
          <a:bodyPr wrap="square">
            <a:spAutoFit/>
          </a:bodyPr>
          <a:lstStyle/>
          <a:p>
            <a:pPr algn="just">
              <a:lnSpc>
                <a:spcPct val="150000"/>
              </a:lnSpc>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《论语》谈</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仁</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关系的名言是</a:t>
            </a:r>
            <a:r>
              <a:rPr lang="en-US" altLang="zh-CN" sz="2800" u="sng" kern="100" dirty="0" smtClean="0">
                <a:latin typeface="Times New Roman"/>
                <a:ea typeface="华文细黑"/>
                <a:cs typeface="Times New Roman"/>
              </a:rPr>
              <a:t>										</a:t>
            </a:r>
            <a:r>
              <a:rPr lang="en-US" altLang="zh-CN" sz="1050" u="sng" kern="100" dirty="0">
                <a:latin typeface="Times New Roman"/>
                <a:ea typeface="华文细黑"/>
                <a:cs typeface="Times New Roman"/>
              </a:rPr>
              <a:t>						</a:t>
            </a:r>
            <a:r>
              <a:rPr lang="en-US" altLang="zh-CN" sz="800" u="sng" kern="100" dirty="0">
                <a:latin typeface="Times New Roman"/>
                <a:ea typeface="华文细黑"/>
                <a:cs typeface="Times New Roman"/>
              </a:rPr>
              <a:t>	</a:t>
            </a:r>
            <a:endParaRPr lang="en-US" altLang="zh-CN" sz="800" u="sng" kern="100" dirty="0">
              <a:latin typeface="Times New Roman"/>
              <a:ea typeface="华文细黑"/>
              <a:cs typeface="Courier New"/>
            </a:endParaRPr>
          </a:p>
        </p:txBody>
      </p:sp>
      <p:sp>
        <p:nvSpPr>
          <p:cNvPr id="9" name="矩形 8"/>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42238" y="531837"/>
            <a:ext cx="11161240"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知者乐水，仁者乐山。知者动，仁者静。知者乐，仁者寿。</a:t>
            </a:r>
            <a:endParaRPr lang="zh-CN" altLang="zh-CN" sz="2800" kern="100" dirty="0">
              <a:solidFill>
                <a:srgbClr val="0000FF"/>
              </a:solidFill>
              <a:effectLst/>
              <a:latin typeface="宋体"/>
              <a:cs typeface="Courier New"/>
            </a:endParaRPr>
          </a:p>
        </p:txBody>
      </p:sp>
      <p:sp>
        <p:nvSpPr>
          <p:cNvPr id="5" name="矩形 4"/>
          <p:cNvSpPr/>
          <p:nvPr/>
        </p:nvSpPr>
        <p:spPr>
          <a:xfrm>
            <a:off x="233983" y="1986059"/>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从画线部分概括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的区别。</a:t>
            </a:r>
            <a:endParaRPr lang="zh-CN" altLang="zh-CN" sz="2800" kern="100" dirty="0">
              <a:effectLst/>
              <a:latin typeface="宋体"/>
              <a:cs typeface="Courier New"/>
            </a:endParaRPr>
          </a:p>
        </p:txBody>
      </p:sp>
      <p:sp>
        <p:nvSpPr>
          <p:cNvPr id="6" name="矩形 5"/>
          <p:cNvSpPr/>
          <p:nvPr/>
        </p:nvSpPr>
        <p:spPr>
          <a:xfrm>
            <a:off x="233983" y="2706139"/>
            <a:ext cx="11637441" cy="259506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区别主要在于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得仁者异也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：仁者之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是本心所有的，临行不必思虑，临言不必选择，所做之事，必然与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完全符合；智者之</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是经过磨砺才得到的，临行要多加思考，临言要善加选择，只有这样才能做到与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完全符合。</a:t>
            </a:r>
            <a:endParaRPr lang="zh-CN" altLang="zh-CN" sz="1050" kern="100" dirty="0">
              <a:solidFill>
                <a:srgbClr val="0000FF"/>
              </a:solidFill>
              <a:effectLst/>
              <a:latin typeface="宋体"/>
              <a:cs typeface="Courier New"/>
            </a:endParaRPr>
          </a:p>
        </p:txBody>
      </p:sp>
      <p:sp>
        <p:nvSpPr>
          <p:cNvPr id="8" name="圆角矩形 7">
            <a:hlinkClick r:id="rId2" action="ppaction://hlinksldjump"/>
          </p:cNvPr>
          <p:cNvSpPr/>
          <p:nvPr/>
        </p:nvSpPr>
        <p:spPr>
          <a:xfrm>
            <a:off x="9911630" y="6650310"/>
            <a:ext cx="11304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参考译文</a:t>
            </a:r>
          </a:p>
        </p:txBody>
      </p:sp>
      <p:sp>
        <p:nvSpPr>
          <p:cNvPr id="10" name="圆角矩形 9"/>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Tree>
    <p:extLst>
      <p:ext uri="{BB962C8B-B14F-4D97-AF65-F5344CB8AC3E}">
        <p14:creationId xmlns:p14="http://schemas.microsoft.com/office/powerpoint/2010/main" val="29765378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p:bldP spid="4" grpId="1"/>
      <p:bldP spid="6" grpId="0"/>
      <p:bldP spid="6"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1774</TotalTime>
  <Words>994</Words>
  <Application>Microsoft Office PowerPoint</Application>
  <PresentationFormat>自定义</PresentationFormat>
  <Paragraphs>44</Paragraphs>
  <Slides>11</Slides>
  <Notes>0</Notes>
  <HiddenSlides>3</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464</cp:revision>
  <dcterms:created xsi:type="dcterms:W3CDTF">2016-03-28T08:27:22Z</dcterms:created>
  <dcterms:modified xsi:type="dcterms:W3CDTF">2016-11-23T02:34:24Z</dcterms:modified>
</cp:coreProperties>
</file>