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59" r:id="rId4"/>
    <p:sldId id="307" r:id="rId5"/>
    <p:sldId id="334" r:id="rId6"/>
    <p:sldId id="322" r:id="rId7"/>
    <p:sldId id="335" r:id="rId8"/>
    <p:sldId id="336" r:id="rId9"/>
    <p:sldId id="337" r:id="rId10"/>
    <p:sldId id="338" r:id="rId11"/>
    <p:sldId id="340" r:id="rId12"/>
    <p:sldId id="341" r:id="rId13"/>
    <p:sldId id="339" r:id="rId14"/>
    <p:sldId id="342" r:id="rId15"/>
    <p:sldId id="323" r:id="rId16"/>
    <p:sldId id="343" r:id="rId17"/>
    <p:sldId id="344" r:id="rId18"/>
    <p:sldId id="345" r:id="rId19"/>
    <p:sldId id="346" r:id="rId20"/>
    <p:sldId id="347" r:id="rId21"/>
    <p:sldId id="333" r:id="rId22"/>
    <p:sldId id="267" r:id="rId23"/>
    <p:sldId id="325" r:id="rId24"/>
    <p:sldId id="326" r:id="rId25"/>
    <p:sldId id="348" r:id="rId26"/>
    <p:sldId id="349" r:id="rId27"/>
    <p:sldId id="327" r:id="rId28"/>
    <p:sldId id="328" r:id="rId29"/>
    <p:sldId id="332" r:id="rId30"/>
    <p:sldId id="272" r:id="rId31"/>
    <p:sldId id="350" r:id="rId32"/>
    <p:sldId id="351" r:id="rId33"/>
    <p:sldId id="330" r:id="rId34"/>
    <p:sldId id="352" r:id="rId35"/>
    <p:sldId id="353" r:id="rId36"/>
    <p:sldId id="331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4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slide" Target="../slides/slide29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3635AB-9D75-48C1-A43D-290012C161E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B1D4E-8E53-426D-B9B1-61D73B6F08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5BA34-841E-4F70-8A67-5D9459ED55B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2336A-11BF-4BBD-B8D2-78CAD7542C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95611F-13A6-4BBD-8F15-FE6968A0334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F654F-F420-4D8D-BEAD-DDC08237A6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F5EF9-C09C-4B83-943C-0AD5CA9158B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73986-E6D7-42D6-98CD-3D110799D2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C55F5-D1BD-4EB5-A038-CFD0817ACF3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55626-0695-4D18-9C9A-21A9A2109E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DBB99-8C7D-42DF-A1F6-F4C616D8A98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9EEBE-93FA-4867-B412-E50DBFE936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4AAB9-343B-4875-9814-9C9BCAC25E0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E0479-F642-4AC4-9A8D-6788BABE3C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1026C-BBA2-4C83-881F-F5AB7B9E2D2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37EB-9343-433F-B6DB-00BB22DD26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A9F21-8AED-4E57-AF51-3FF8C1A34F1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A2069-6E87-42F2-BA04-9842C3219E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6113-FE7F-44CE-9D74-49E0371AE6E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4E4FC-31A6-4007-9256-6A8BE6C5C6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F4107-A47E-4020-9AD1-5719D5D53CD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58B72-AB42-4972-AC92-5AF0C98C0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BD219-3ECD-4C11-9237-A555E24E8CE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995D7-F924-4216-A90D-5A2B001319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E3180-7EAB-461D-AFAA-9CF4B054902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24EEB-3BEB-403B-B612-735DA6B374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6C31C-4681-4601-9266-ADDA5D5A552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36C76-32BA-4534-99CD-A3E613F6B3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9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9"/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11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80E80-BDB0-498D-87F5-6FA2100F9DE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5971F-21AC-41AF-BC72-4C7392D6B9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33FBE18-ECB7-4A7D-9E28-37E78CA9997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53593BE-209D-4934-BF59-1ACF48C976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1.xml"/><Relationship Id="rId7" Type="http://schemas.openxmlformats.org/officeDocument/2006/relationships/slide" Target="slide27.xml"/><Relationship Id="rId12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26.xml"/><Relationship Id="rId11" Type="http://schemas.openxmlformats.org/officeDocument/2006/relationships/package" Target="../embeddings/Microsoft_Word___77.docx"/><Relationship Id="rId5" Type="http://schemas.openxmlformats.org/officeDocument/2006/relationships/slide" Target="slide23.xml"/><Relationship Id="rId10" Type="http://schemas.openxmlformats.org/officeDocument/2006/relationships/package" Target="../embeddings/Microsoft_Word___66.docx"/><Relationship Id="rId4" Type="http://schemas.openxmlformats.org/officeDocument/2006/relationships/slide" Target="slide22.xml"/><Relationship Id="rId9" Type="http://schemas.openxmlformats.org/officeDocument/2006/relationships/package" Target="../embeddings/Microsoft_Word___55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1.xml"/><Relationship Id="rId7" Type="http://schemas.openxmlformats.org/officeDocument/2006/relationships/slide" Target="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Word___99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7" Type="http://schemas.openxmlformats.org/officeDocument/2006/relationships/slide" Target="slide2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6.xml"/><Relationship Id="rId4" Type="http://schemas.openxmlformats.org/officeDocument/2006/relationships/slide" Target="slide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1010.docx"/><Relationship Id="rId5" Type="http://schemas.openxmlformats.org/officeDocument/2006/relationships/slide" Target="slide35.xml"/><Relationship Id="rId4" Type="http://schemas.openxmlformats.org/officeDocument/2006/relationships/slide" Target="slide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4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4.xml"/><Relationship Id="rId5" Type="http://schemas.openxmlformats.org/officeDocument/2006/relationships/slide" Target="slide5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" name="Object 20"/>
          <p:cNvGraphicFramePr>
            <a:graphicFrameLocks noChangeAspect="1"/>
          </p:cNvGraphicFramePr>
          <p:nvPr/>
        </p:nvGraphicFramePr>
        <p:xfrm>
          <a:off x="508000" y="3117850"/>
          <a:ext cx="8128000" cy="876300"/>
        </p:xfrm>
        <a:graphic>
          <a:graphicData uri="http://schemas.openxmlformats.org/presentationml/2006/ole">
            <p:oleObj spid="_x0000_s1044" name="文档" r:id="rId3" imgW="3839157" imgH="41479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917" name="矩形 6"/>
          <p:cNvSpPr>
            <a:spLocks noChangeAspect="1"/>
          </p:cNvSpPr>
          <p:nvPr/>
        </p:nvSpPr>
        <p:spPr bwMode="auto">
          <a:xfrm>
            <a:off x="508000" y="1708150"/>
            <a:ext cx="8128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看法及理由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示例一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赞同第一种解读。理由是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孔子的关注点在于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、是否谦虚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所以他用一连串的反问句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强调赤和求同样也是为政但是却表现得谦虚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反衬子路不够谦虚。孔子细致地回答了曾皙的提问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循循善诱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诲人不倦。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示例二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赞同第二种解读。理由是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这一解读与前文四人各言其志衔接紧密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生动地再现了师生间的对话过程和各自不同的关注点。曾皙一再追问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孔子耐心作答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表现了融洽和谐的师生关系。这一解读文气更顺。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9941" name="矩形 5"/>
          <p:cNvSpPr>
            <a:spLocks noChangeAspect="1"/>
          </p:cNvSpPr>
          <p:nvPr/>
        </p:nvSpPr>
        <p:spPr bwMode="auto">
          <a:xfrm>
            <a:off x="508000" y="1911350"/>
            <a:ext cx="8128000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第一种标点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是孔子在回答了曾皙的问题之后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又自问自答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第二种标点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是曾皙和孔子两人一问一答。除了关注对话形式的不同之外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还应该关注由于停顿的不同带来的意思及其强调侧重点的变化。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第二问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可以赞同任意一种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说明理由。同意第一种解读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要将重点放在孔子的关注点在哪里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一连串的问句意在强调什么。同意第二种解读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要将重点放在曾皙的关注点在哪里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这种连续发问对表现人物、行文的作用等方面。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.(2014·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浙江高考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阅读下面的材料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(1)~(2)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益者三友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损者三友。友直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友谅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友多闻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益矣。友便辟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友善柔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友便佞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损矣。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 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《论语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季氏》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子曰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孰谓微生高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或乞醯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乞诸其邻而与之。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 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《论语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公冶长》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注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微生高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春秋时鲁国人。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</a:rPr>
              <a:t>xī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第一则材料主要体现了孔子的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观。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答案：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择友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本题考查的是孔子的思想观点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两则材料都谈到了如何交朋友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说的是孔子的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择友观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508000" y="1708150"/>
            <a:ext cx="81280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孔子为什么说微生高不直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对孔子这种评价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你怎么看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参考答案：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第一问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醋是小物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有就说有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无就说无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微生高应据实相告。而他却向邻居求讨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以应求者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用意委曲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并非正直之人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因此孔子认为微生高不直。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第二问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孔子的评价是正确的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为人处世要实事求是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要正直。其目的在教诲弟子养成君子品格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于细微事不可不谨。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本题考查对孔子思想的领会和分析能力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以理解分析为主。答题时要紧扣材料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友直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益矣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以及对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乞诸其邻而与之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挖掘孔子评论的用意所在。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尼山的月光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再读孔子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刘汉俊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山不在高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有仙则名。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尼山静卧在山东曲阜城外约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公里处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朴素得像真理一样。虽然奇不过三山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险不过五岳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却是中华文化乃至世界文明景观的制高点。因为孔子在尼山诞生。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尼山脚下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古老的泗水默默地淌着。波澜不兴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却声震长河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因为孔子的临川一叹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逝者如斯夫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不舍昼夜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与古希腊先哲赫拉克里特的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人不能两次踏进同一条河流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一样深邃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使潺潺小河泛起了哲学的波光。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仁者乐山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智者乐水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是孔子选择了这片神山圣水。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4037" name="矩形 5"/>
          <p:cNvSpPr>
            <a:spLocks noChangeAspect="1"/>
          </p:cNvSpPr>
          <p:nvPr/>
        </p:nvSpPr>
        <p:spPr bwMode="auto">
          <a:xfrm>
            <a:off x="508000" y="1301750"/>
            <a:ext cx="8128000" cy="450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孔子生活在公元前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551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年至前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479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年的春秋时期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他是中国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也是人类社会最伟大的思想家、政治家、教育家、军事家、史学家和文学家之一。自汉以来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历代帝王仕儒向他敬奉了无数桂冠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大成至圣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至圣先师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万世师表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天下文官祖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历代帝王师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。堪当此誉的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中国历史上仅此一人。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有一种存在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叫隽永。譬如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尼山冬夜的月光。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夜月穿越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2 500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多年风云的华光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如浴如洗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纤尘不染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圣洁、高贵地悬在我的额顶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宁静而温婉。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千江有水千江月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万里无云万里天。孔子如月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辉映中华民族思想的耿耿长河。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孔子是为思想而生的。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5061" name="矩形 5"/>
          <p:cNvSpPr>
            <a:spLocks noChangeAspect="1"/>
          </p:cNvSpPr>
          <p:nvPr/>
        </p:nvSpPr>
        <p:spPr bwMode="auto">
          <a:xfrm>
            <a:off x="508000" y="1504950"/>
            <a:ext cx="812800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他建筑了一座思想的宫殿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嵯峨雄伟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金碧辉煌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政治学、经济学、文学、管理学、民族学、教育学、心理学、史学、美学、伦理学、语言学、档案学、艺术学、军事学、医学等多门学问蕴含其间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思维廊腰缦回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灵感流光溢彩。他以仁、义、礼、智、信为基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忠、德、宽、恕、勇为栋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以孝、廉、恭、俭、敏为梁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和合、中庸、教化、六艺为檩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以《诗》《书》《礼》《乐》《易》《春秋》为椽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以畏天命、明天理、敬天道为脊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高耸起中华民族最初的人文精神大厦。一部《论语》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大道至简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要言不烦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是孔子的微博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是天下最好的教科书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中华民族一读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2 000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余年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百读不厌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百思不尽。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孔子是为政治而生的。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6085" name="矩形 5"/>
          <p:cNvSpPr>
            <a:spLocks noChangeAspect="1"/>
          </p:cNvSpPr>
          <p:nvPr/>
        </p:nvSpPr>
        <p:spPr bwMode="auto">
          <a:xfrm>
            <a:off x="508000" y="1911350"/>
            <a:ext cx="8128000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从思想者走向实践者、从思想家走向政治家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他是有抱负的文化人、有思想的官员。他创立的儒家思想是为统治阶级服务的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他的国家观、社会观、人民观建立在国富民强、长治久安的目标基础上。春秋以来的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400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多位帝王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大多是孔子思想的践行者和注释者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得之者治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不得者乱。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月在月光中走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风在风天里行。孔子如月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是中华民族的精神之光。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孔子是一位勤勉而孤独的摆渡人。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7109" name="矩形 5"/>
          <p:cNvSpPr>
            <a:spLocks noChangeAspect="1"/>
          </p:cNvSpPr>
          <p:nvPr/>
        </p:nvSpPr>
        <p:spPr bwMode="auto">
          <a:xfrm>
            <a:off x="508000" y="992188"/>
            <a:ext cx="8128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他奔忙于两个社会之间。奴隶社会寿终正寝、封建社会方兴未艾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孔子见证了新旧制度的更替。旧有的被摧毁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新生的还稚嫩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传统的被解构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重构的未被认同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生产关系不适应生产力的发展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礼崩乐坏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天下大乱。孔子横舟泛中流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试图借用周礼以整饬社会。用儒家思想推动腐朽不堪的统治机器。但他像古希腊神话里那位徒劳而疲惫的西绪福斯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又像西班牙作家塞万提斯笔下那位满脑子理想、持长矛与风车搏斗的堂吉诃德。他的渡船上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没有乘客。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他尴尬于两个阶级之间。孔子是新兴地主阶级的发言人、封建统治的维护者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又是没落贵族的代言人、平民百姓的接访者。他有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内圣外王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的境界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既想读圣贤之书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又想操统驭之术。他从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重民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安民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富民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教民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为民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爱民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出发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主张宽政于民、德政于民、仁政于民、藏富于民、施教于民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但统治者责怪他偏袒贱民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老百姓奚落他是丧家之犬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两边都不让他的船靠岸。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8133" name="矩形 6"/>
          <p:cNvSpPr>
            <a:spLocks noChangeAspect="1"/>
          </p:cNvSpPr>
          <p:nvPr/>
        </p:nvSpPr>
        <p:spPr bwMode="auto">
          <a:xfrm>
            <a:off x="508000" y="1295400"/>
            <a:ext cx="81280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他踌躇于两个角色之间。作为思想家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注定是先行者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也是孤独者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作为政治家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必然要在现实的泥淖中挣扎。白天上朝满眼污秽一身脏臭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晚上回家沐浴焚香读书沉思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孔子在理想与现实之间、凡人与圣人之间奔突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窘迫而痛苦。把正确的思想建立在不适宜的年代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把远大的抱负寄望于不值得的君王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是孔子的失误。但无可逃脱、无法选择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他的渡船找不到系缆桩。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尼采说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我的时间尚未来到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有些人要在死后诞生。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孔子何尝不是这样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纵然如是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孔子仍然是一座人文精神的高山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耸立在中国历史如铁的长风中。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 algn="r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节选自《人民日报》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有改动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单元概说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677" name="矩形 1"/>
          <p:cNvSpPr>
            <a:spLocks noChangeAspect="1"/>
          </p:cNvSpPr>
          <p:nvPr/>
        </p:nvSpPr>
        <p:spPr bwMode="auto">
          <a:xfrm>
            <a:off x="508000" y="1098550"/>
            <a:ext cx="8128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本单元内容共有七节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每一节基本围绕一个主题来选择和编排《论语》中的材料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涉及孔子处世、待人、教育、求学等方面的言论和思想。所选文段均为《论语》中的经典篇章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这对我们了解孔子思想、感悟现实人生具有十分重要的意义。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第一节主要表现孔子勇于担当社会责任的精神。第二节主要阐述孔子与弟子的和谐关系。第三节谈孔子的生存智慧。第四节主要阐述孔子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的学说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即孔子理想人格的核心。第五节主要表现孔子对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的持守。第六节主要阐述孔子的教育思想和教育方法。第七节主要阐述孔子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这一概念的特殊意义。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往年高考涉及《论语》的试题形式主要是名句的背诵默写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且各省考题不避重复。福建自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2008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年、浙江自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2009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年陆续推出关于《论语》片段文字的简答题、翻译题。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36" name="Object 16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5136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长沮、桀溺耦而耕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杰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是鲁孔丘与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欤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句末语气词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表示疑问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而谁以易之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且而与其从辟人之士也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辟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植其杖而芸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芸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耘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使子路反见之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0463" y="2576513"/>
            <a:ext cx="14986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33688" y="2979738"/>
            <a:ext cx="44021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33688" y="3382963"/>
            <a:ext cx="44021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233863" y="3789363"/>
            <a:ext cx="44021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33688" y="4194175"/>
            <a:ext cx="44021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59113" y="4587875"/>
            <a:ext cx="44021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2" grpId="0" animBg="1"/>
      <p:bldP spid="18" grpId="0" animBg="1"/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201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6190" name="Object 46"/>
          <p:cNvGraphicFramePr>
            <a:graphicFrameLocks noChangeAspect="1"/>
          </p:cNvGraphicFramePr>
          <p:nvPr/>
        </p:nvGraphicFramePr>
        <p:xfrm>
          <a:off x="312738" y="1419225"/>
          <a:ext cx="8128000" cy="457200"/>
        </p:xfrm>
        <a:graphic>
          <a:graphicData uri="http://schemas.openxmlformats.org/presentationml/2006/ole">
            <p:oleObj spid="_x0000_s6190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784350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到、到达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表示达到某种程度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表示另提一事。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191" name="Object 47"/>
          <p:cNvGraphicFramePr>
            <a:graphicFrameLocks noChangeAspect="1"/>
          </p:cNvGraphicFramePr>
          <p:nvPr/>
        </p:nvGraphicFramePr>
        <p:xfrm>
          <a:off x="312738" y="2625725"/>
          <a:ext cx="8128000" cy="457200"/>
        </p:xfrm>
        <a:graphic>
          <a:graphicData uri="http://schemas.openxmlformats.org/presentationml/2006/ole">
            <p:oleObj spid="_x0000_s6191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036888"/>
            <a:ext cx="8128000" cy="12715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表顺承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上文是原因、方法等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下文是结果、目的等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因此就。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古代对老年男子的尊称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岳父。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192" name="Object 48"/>
          <p:cNvGraphicFramePr>
            <a:graphicFrameLocks noChangeAspect="1"/>
          </p:cNvGraphicFramePr>
          <p:nvPr/>
        </p:nvGraphicFramePr>
        <p:xfrm>
          <a:off x="312738" y="4314825"/>
          <a:ext cx="8128000" cy="457200"/>
        </p:xfrm>
        <a:graphic>
          <a:graphicData uri="http://schemas.openxmlformats.org/presentationml/2006/ole">
            <p:oleObj spid="_x0000_s6192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710113"/>
            <a:ext cx="8128000" cy="865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旧时对老师的称呼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称读古书而思想陈腐的人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含讥讽意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193" name="Object 49"/>
          <p:cNvGraphicFramePr>
            <a:graphicFrameLocks noChangeAspect="1"/>
          </p:cNvGraphicFramePr>
          <p:nvPr/>
        </p:nvGraphicFramePr>
        <p:xfrm>
          <a:off x="312738" y="5578475"/>
          <a:ext cx="8128000" cy="457200"/>
        </p:xfrm>
        <a:graphic>
          <a:graphicData uri="http://schemas.openxmlformats.org/presentationml/2006/ole">
            <p:oleObj spid="_x0000_s6193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5992813"/>
            <a:ext cx="3784600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01775" y="1852613"/>
            <a:ext cx="112553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08125" y="3106738"/>
            <a:ext cx="36972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97013" y="3900488"/>
            <a:ext cx="27844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31938" y="4770438"/>
            <a:ext cx="2178050" cy="293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17650" y="6054725"/>
            <a:ext cx="833438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3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90763"/>
            <a:ext cx="8128000" cy="2530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是鲁孔丘与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句末语气词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表示疑问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吾非斯人之徒与而谁与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丘不与易也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鸟兽不可与同群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跟、和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7950" y="3213100"/>
            <a:ext cx="34210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57650" y="3609975"/>
            <a:ext cx="14255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38575" y="4011613"/>
            <a:ext cx="11430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06750" y="4402138"/>
            <a:ext cx="14239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5304" name="矩形 2"/>
          <p:cNvSpPr>
            <a:spLocks noChangeAspect="1"/>
          </p:cNvSpPr>
          <p:nvPr/>
        </p:nvSpPr>
        <p:spPr bwMode="auto">
          <a:xfrm>
            <a:off x="508000" y="1903413"/>
            <a:ext cx="8128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孔子过之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经过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若欲见子敬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可别过之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拜访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能面刺寡人之过者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过失、错误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过而能改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善莫大焉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犯错误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由也好勇过我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无所取材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胜过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过蒙拔擢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宠命优渥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过分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闻大王有意督过之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责备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79663" y="2420938"/>
            <a:ext cx="11445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41750" y="2801938"/>
            <a:ext cx="11445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92500" y="3225800"/>
            <a:ext cx="19827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59175" y="3605213"/>
            <a:ext cx="14239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17975" y="4024313"/>
            <a:ext cx="11445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59175" y="4414838"/>
            <a:ext cx="14239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89325" y="4846638"/>
            <a:ext cx="11557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6328" name="矩形 1"/>
          <p:cNvSpPr>
            <a:spLocks noChangeAspect="1"/>
          </p:cNvSpPr>
          <p:nvPr/>
        </p:nvSpPr>
        <p:spPr bwMode="auto">
          <a:xfrm>
            <a:off x="508000" y="1903413"/>
            <a:ext cx="8128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仪封人请见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引见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吾未尝不得见也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见面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子见夫子乎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看见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使子路反见之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见面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生孩六月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慈父见背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代词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用在动词前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表示别人对自己怎样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可译为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臣诚恐见欺于王而负赵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介词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表被动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54300" y="2403475"/>
            <a:ext cx="11445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4688" y="2806700"/>
            <a:ext cx="11445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47950" y="3211513"/>
            <a:ext cx="11557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30525" y="3609975"/>
            <a:ext cx="19891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57588" y="4022725"/>
            <a:ext cx="50561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9400" y="4403725"/>
            <a:ext cx="13906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48125" y="4821238"/>
            <a:ext cx="14208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189" name="矩形 1"/>
          <p:cNvSpPr>
            <a:spLocks noChangeAspect="1"/>
          </p:cNvSpPr>
          <p:nvPr/>
        </p:nvSpPr>
        <p:spPr bwMode="auto">
          <a:xfrm>
            <a:off x="508000" y="22240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7181" name="Object 13"/>
          <p:cNvGraphicFramePr>
            <a:graphicFrameLocks noChangeAspect="1"/>
          </p:cNvGraphicFramePr>
          <p:nvPr/>
        </p:nvGraphicFramePr>
        <p:xfrm>
          <a:off x="312738" y="2749550"/>
          <a:ext cx="8128000" cy="1831975"/>
        </p:xfrm>
        <a:graphic>
          <a:graphicData uri="http://schemas.openxmlformats.org/presentationml/2006/ole">
            <p:oleObj spid="_x0000_s7181" name="文档" r:id="rId9" imgW="3839157" imgH="864874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2427288" y="2795588"/>
            <a:ext cx="57562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24150" y="3257550"/>
            <a:ext cx="28384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30463" y="3721100"/>
            <a:ext cx="31321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24263" y="4173538"/>
            <a:ext cx="46259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为孔丘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为仲由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隐者也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趋而辟之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不得与之言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子路从而后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子路行以告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则行矣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吾非斯人之徒与而谁与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晨门曰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奚自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二三子何患于丧乎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子路宿于石门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70338" y="2817813"/>
            <a:ext cx="169703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10538" y="3195638"/>
            <a:ext cx="9715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7163" y="3598863"/>
            <a:ext cx="9715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38850" y="4014788"/>
            <a:ext cx="10620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92725" y="4413250"/>
            <a:ext cx="10842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夫子怃然曰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鸟兽不可与同群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吾非斯人之徒与而谁与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丘不与易也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凤兮凤兮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何德之衰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往者不可谏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来者犹可追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。已而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今之从政者殆而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丈人曰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四体不勤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五谷不分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孰为夫子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长幼之节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不可废也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君臣之义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如之何其废之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4638" y="2378075"/>
            <a:ext cx="19097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7775" y="2776538"/>
            <a:ext cx="13557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3950" y="3168650"/>
            <a:ext cx="135731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33975" y="3168650"/>
            <a:ext cx="135731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49488" y="3968750"/>
            <a:ext cx="108585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95688" y="4376738"/>
            <a:ext cx="1084262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8550"/>
            <a:ext cx="8128000" cy="4914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鸟兽不可与同群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吾非斯人之徒与而谁与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丘不与易也。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不可以跟鸟兽同群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我不跟这世间众生在一起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又跟谁在一起呢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天下太平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那我就不会参与变革了。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这是孔子对长沮、桀溺的回答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蕴含着自己对世间众生的深刻关怀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表达自己宣扬正道、改变无道的责任和决心。由此可看出孔子积极入世、以天下为己任的思想。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孔子生活在社会动乱、天下无道的年代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他与自己的弟子们不辞辛苦地四处呼吁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为改革社会而努力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这是一种可贵的忧患意识和历史责任感。天下兴亡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匹夫有责。社会的改革与进步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关系到每个人的切身利益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谁也不能置身事外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都应该担起自己的职责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尽到应尽的义务。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作家作品</a:t>
            </a:r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701" name="矩形 1"/>
          <p:cNvSpPr>
            <a:spLocks noChangeAspect="1"/>
          </p:cNvSpPr>
          <p:nvPr/>
        </p:nvSpPr>
        <p:spPr bwMode="auto">
          <a:xfrm>
            <a:off x="508000" y="1477963"/>
            <a:ext cx="81280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551—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479),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字仲尼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儒家学派的创始人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我国古代最伟大的思想家、教育家和学者。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鲁国是周公的封地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周代文物典籍保存完好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礼乐之邦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的美称。孔子曾任鲁国大司寇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也曾私人办学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相传有弟子三千人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贤者七十二人。为宣传其思想主张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他还曾带领弟子周游列国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游说诸侯。他曾修《诗》《书》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定《礼》《乐》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序《周易》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作《春秋》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为这些古代文献的流传做出了很大的贡献。他思想的核心是仁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他主张实行礼制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主张以德服人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反对残暴统治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反对武力征伐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同情人民疾苦。自汉代以后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孔子学说成为我国两千多年封建文化的正统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孔子的思想及学说对后世产生了极其深远的影响。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往者不可谏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来者犹可追。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过去的不可能挽回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将来的还可以赶得上。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这是楚国狂人接舆的唱词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接舆认为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孔子周游列国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宣传自己政治主张的做法是徒劳的。过去的就算了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不能挽回弥补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但接舆希望孔子从现在起就不要再过问政治了。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从此句可以看出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并不是所有人都支持孔子。换个角度说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这句话也启示我们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过去了的就让它过去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关键是要追赶未来。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14550"/>
            <a:ext cx="8128000" cy="2882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是知其不可而为之者与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这是那个知道不能实现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但仍然去做的人吗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这句话对孔子的概括真是入木三分。一个人知道自己所从事的事情是可以成功的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于是坚持下去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这说来并没有什么了不起。而一个人明知自己所从事的事情在自己的有生之年不可能成功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但他还是一丝不苟地坚持做下去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这是难能可贵的。此外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这句话也表现出儒家积极入世的特征。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当子路告诉孔子长沮、桀溺对他的评价时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孔子怅然若失地说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鸟兽不可与同群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吾非斯人之徒与而谁与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天下有道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丘不与易也。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鸟兽不可与同群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的感叹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孔子的话有两个意思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人不可以跟鸟兽同群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自己只会跟世间众生在一起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另一个是说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自己之所以要改变这个世界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是因为天下没有德政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假如天下政治清明或者说天下有德政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自己就不会投身到变革天下的活动中去了。前面一个意思是要告诉桀溺那样的避世之士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自己只会生活在世间众生之中。其中蕴含着孔子对世间众生的深刻关怀。后面一个意思是要告诉桀溺等人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天下越是混乱自己越不会选择避世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因为自己有改变这种混乱局面的责任。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则选文中的桀溺和第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则选文中的接舆对当时社会的认识有共同之处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试做具体分析。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桀溺对子路说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滔滔者天下皆是也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而谁以易之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且而与其从辟人之士也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岂若从辟世之士哉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桀溺认为天下局势已经混乱到了极点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孔子师徒周游列国徒劳无益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不如像他那样做个隐士更高明。这里表现了桀溺对当时社会现实的清醒认识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也表现了当时的隐士阶层消极避世的思想观点。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而楚狂接舆则说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凤兮凤兮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何德之衰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往者不可谏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来者犹可追。已而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今之从政者殆而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这也是对当时社会现实不满的言论表现。接舆觉得社会动荡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天下无道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人毫无安全感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只能消极避世。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4292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课文中除了孔子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还写了另外几个人物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从正反两方面映衬突出孔子的崇高境界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试做具体分析。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课文除了写孔子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还写了另外几个人物。仪地封人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对孔子的赞同认可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晨门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对孔子的理解赞赏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是从正面映衬突出孔子的形象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而长沮、桀溺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、楚国狂人接舆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和荷蓧丈人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对孔子的嘲讽、否定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是从反面映衬突出孔子形象。总之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文中借其他几个人物对孔子的态度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从正反两方面突出了孔子的形象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虽然孔子并没有与文中这几个人物正面接触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但孔子的形象却在映衬之下显得更加鲜明。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本课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则选文表现了一个共同的主旨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你能说说这个主旨是什么吗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则选文的共同主旨是赞颂孔子勇于担当社会责任的精神。孔子以天下为己任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致力于改变天下无道的现实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使天下朝着有道的境界发展。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96838" y="2211388"/>
          <a:ext cx="8128000" cy="2689225"/>
        </p:xfrm>
        <a:graphic>
          <a:graphicData uri="http://schemas.openxmlformats.org/presentationml/2006/ole">
            <p:oleObj spid="_x0000_s8201" name="文档" r:id="rId6" imgW="3839157" imgH="1269947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作家作品</a:t>
            </a:r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725" name="矩形 1"/>
          <p:cNvSpPr>
            <a:spLocks noChangeAspect="1"/>
          </p:cNvSpPr>
          <p:nvPr/>
        </p:nvSpPr>
        <p:spPr bwMode="auto">
          <a:xfrm>
            <a:off x="508000" y="2520950"/>
            <a:ext cx="812800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《论语》基本上是一部语录体的散文著作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主要记录孔子及其弟子的言行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只一小部分内容记载了几位弟子的话。由孔子的弟子及再传弟子编辑而成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较全面地记录了孔子的政治观点、教育思想和生活面貌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以语录体的形式写成。该书篇幅简短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含意深刻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影响极为深远。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72" name="矩形 5"/>
          <p:cNvSpPr>
            <a:spLocks noChangeAspect="1"/>
          </p:cNvSpPr>
          <p:nvPr/>
        </p:nvSpPr>
        <p:spPr bwMode="auto">
          <a:xfrm>
            <a:off x="508000" y="1063625"/>
            <a:ext cx="22383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一、名句背诵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67" name="Object 19"/>
          <p:cNvGraphicFramePr>
            <a:graphicFrameLocks noChangeAspect="1"/>
          </p:cNvGraphicFramePr>
          <p:nvPr/>
        </p:nvGraphicFramePr>
        <p:xfrm>
          <a:off x="508000" y="1628775"/>
          <a:ext cx="8128000" cy="4749800"/>
        </p:xfrm>
        <a:graphic>
          <a:graphicData uri="http://schemas.openxmlformats.org/presentationml/2006/ole">
            <p:oleObj spid="_x0000_s2067" name="文档" r:id="rId7" imgW="3839157" imgH="2243560" progId="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 bwMode="auto">
          <a:xfrm>
            <a:off x="2947988" y="2327275"/>
            <a:ext cx="13843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譬如北辰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4572000" y="2327275"/>
            <a:ext cx="29829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居其所而众星共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拱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之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4533900" y="2730500"/>
            <a:ext cx="16652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不亦君子乎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5627688" y="3132138"/>
            <a:ext cx="11017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成于乐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3579813" y="4229100"/>
            <a:ext cx="1382712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博我以文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6165850" y="4229100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约我以礼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5627688" y="5013325"/>
            <a:ext cx="1382712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乐以忘忧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091" name="Object 19"/>
          <p:cNvGraphicFramePr>
            <a:graphicFrameLocks noChangeAspect="1"/>
          </p:cNvGraphicFramePr>
          <p:nvPr/>
        </p:nvGraphicFramePr>
        <p:xfrm>
          <a:off x="508000" y="1265238"/>
          <a:ext cx="8128000" cy="5116512"/>
        </p:xfrm>
        <a:graphic>
          <a:graphicData uri="http://schemas.openxmlformats.org/presentationml/2006/ole">
            <p:oleObj spid="_x0000_s3091" name="文档" r:id="rId7" imgW="3839157" imgH="2416031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 bwMode="auto">
          <a:xfrm>
            <a:off x="2632075" y="1254125"/>
            <a:ext cx="16652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往者不可谏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8" name="矩形 7"/>
          <p:cNvSpPr>
            <a:spLocks noChangeAspect="1"/>
          </p:cNvSpPr>
          <p:nvPr/>
        </p:nvSpPr>
        <p:spPr bwMode="auto">
          <a:xfrm>
            <a:off x="3324225" y="2016125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知者乐水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5159375" y="2016125"/>
            <a:ext cx="13827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仁者乐山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0" name="矩形 9"/>
          <p:cNvSpPr>
            <a:spLocks noChangeAspect="1"/>
          </p:cNvSpPr>
          <p:nvPr/>
        </p:nvSpPr>
        <p:spPr bwMode="auto">
          <a:xfrm>
            <a:off x="2693988" y="3122613"/>
            <a:ext cx="19478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无求生以害仁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4445000" y="3122613"/>
            <a:ext cx="19478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有杀身以成仁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4356100" y="3889375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不相为谋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3009900" y="5003800"/>
            <a:ext cx="13827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仁者不忧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5159375" y="5002213"/>
            <a:ext cx="13827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勇者不惧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800"/>
            <a:ext cx="8128000" cy="37084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二、其他形式的试题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文化经典阅读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北京高考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根据要求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(1)~(2)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《论语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侍坐》篇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子路、曾皙、冉有、公西华分别讲述了自己的志向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孔子对子路的话不以为然。篇末是曾皙与孔子师生二人的对话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这一对话存在两种不同的标点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其中一种标点如下。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夫子何哂由也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为国以礼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其言不让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是故哂之。唯求则非邦也与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安见方六七十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如五六十而非邦也者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唯赤则非邦也与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宗庙会同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非诸侯而何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赤也为之小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孰能为之大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508000" y="989013"/>
            <a:ext cx="8128000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另一种标点如下。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夫子何哂由也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为国以礼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其言不让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是故哂之。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唯求则非邦也与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安见方六七十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如五六十而非邦也者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唯赤则非邦也与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宗庙会同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非诸侯而何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赤也为之小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孰能为之大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请在括号内写出本句的说话人。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答案：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曾皙　孔子　曾皙　孔子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题干中已经点明是孔子与曾皙的对话。第一段的对话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是曾皙问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一问一答。在第二段中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曾皙连续发问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孔子对其作答。三次发问三次作答。只要把握孔子的观点和二人师生的关系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就能推断出答案。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508000" y="1098550"/>
            <a:ext cx="81280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不同的标点源于对文本不同的解读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请简要说明第二种解读与第一种的不同之处。有人认为第二种解读优于第一种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你赞成哪一种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请说明理由。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参考答案：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不同之处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要点一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第一种解读认为在对话中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曾皙一次发问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孔子一次作答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第二种解读认为曾皙三次发问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孔子三次作答。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要点二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第二种解读认为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曾皙与孔子的关注点不同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直到最后两人也没有谈拢。孔子关注的是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为国以礼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应该谦虚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故对子路的话不以为然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曾皙的志向与其他三人不同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他不想从政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有出世倾向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他的关注点是从政与不从政的差别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他认为孔子既然对子路的从政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哂之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就应该也对求和赤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哂之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所以才会有连续的发问。第一种解读没有体现上述内容。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93</TotalTime>
  <Words>5730</Words>
  <Application>Microsoft Office PowerPoint</Application>
  <PresentationFormat>全屏显示(4:3)</PresentationFormat>
  <Paragraphs>287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60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方正宋黑_GBK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36</cp:revision>
  <dcterms:created xsi:type="dcterms:W3CDTF">2015-07-28T05:59:53Z</dcterms:created>
  <dcterms:modified xsi:type="dcterms:W3CDTF">2016-09-19T01:42:59Z</dcterms:modified>
</cp:coreProperties>
</file>