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91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92" r:id="rId31"/>
    <p:sldId id="285" r:id="rId32"/>
    <p:sldId id="286" r:id="rId33"/>
    <p:sldId id="287" r:id="rId34"/>
    <p:sldId id="288" r:id="rId35"/>
    <p:sldId id="289" r:id="rId36"/>
    <p:sldId id="293" r:id="rId37"/>
    <p:sldId id="294" r:id="rId38"/>
    <p:sldId id="290" r:id="rId39"/>
    <p:sldId id="257" r:id="rId40"/>
    <p:sldId id="258" r:id="rId41"/>
    <p:sldId id="259" r:id="rId42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1122680"/>
            <a:ext cx="105156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38200" y="3602355"/>
            <a:ext cx="10515600" cy="1655445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27025"/>
            <a:ext cx="10515600" cy="5850255"/>
          </a:xfrm>
        </p:spPr>
        <p:txBody>
          <a:bodyPr/>
          <a:lstStyle>
            <a:lvl2pPr>
              <a:defRPr/>
            </a:lvl2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2187133" y="2058227"/>
            <a:ext cx="7817734" cy="2741546"/>
          </a:xfrm>
          <a:prstGeom prst="rect">
            <a:avLst/>
          </a:prstGeom>
          <a:solidFill>
            <a:schemeClr val="accent1"/>
          </a:solidFill>
          <a:ln w="101600">
            <a:solidFill>
              <a:srgbClr val="FFA1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2187133" y="2914075"/>
            <a:ext cx="7817734" cy="1023532"/>
          </a:xfrm>
        </p:spPr>
        <p:txBody>
          <a:bodyPr anchor="ctr" anchorCtr="0">
            <a:normAutofit/>
          </a:bodyPr>
          <a:lstStyle>
            <a:lvl1pPr algn="ctr">
              <a:defRPr sz="5400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187132" y="3983397"/>
            <a:ext cx="7817735" cy="777975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8707" y="497100"/>
            <a:ext cx="3775530" cy="201511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2055" y="3070453"/>
            <a:ext cx="2892880" cy="3345978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8759" y="3302471"/>
            <a:ext cx="4620828" cy="307343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3581400" y="809621"/>
            <a:ext cx="2377966" cy="19319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87133" y="2058227"/>
            <a:ext cx="7817734" cy="2741546"/>
          </a:xfrm>
          <a:prstGeom prst="rect">
            <a:avLst/>
          </a:prstGeom>
          <a:solidFill>
            <a:schemeClr val="accent1"/>
          </a:solidFill>
          <a:ln w="101600">
            <a:solidFill>
              <a:srgbClr val="FFA1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2748453" y="2980896"/>
            <a:ext cx="6695092" cy="1089529"/>
          </a:xfrm>
        </p:spPr>
        <p:txBody>
          <a:bodyPr>
            <a:normAutofit/>
          </a:bodyPr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8707" y="497100"/>
            <a:ext cx="3775530" cy="201511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2055" y="3070453"/>
            <a:ext cx="2892880" cy="3345978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8759" y="3302471"/>
            <a:ext cx="4620828" cy="307343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187133" y="2058227"/>
            <a:ext cx="7817734" cy="2741546"/>
          </a:xfrm>
          <a:prstGeom prst="rect">
            <a:avLst/>
          </a:prstGeom>
          <a:solidFill>
            <a:schemeClr val="accent1"/>
          </a:solidFill>
          <a:ln w="101600">
            <a:solidFill>
              <a:srgbClr val="FFA1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187133" y="2045525"/>
            <a:ext cx="7817734" cy="1653067"/>
          </a:xfrm>
        </p:spPr>
        <p:txBody>
          <a:bodyPr anchor="b" anchorCtr="0">
            <a:normAutofit/>
          </a:bodyPr>
          <a:lstStyle>
            <a:lvl1pPr algn="ctr">
              <a:defRPr sz="7200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 hasCustomPrompt="1"/>
          </p:nvPr>
        </p:nvSpPr>
        <p:spPr>
          <a:xfrm>
            <a:off x="2187133" y="3710992"/>
            <a:ext cx="7817734" cy="1088782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8707" y="497100"/>
            <a:ext cx="3775530" cy="201511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2055" y="3070453"/>
            <a:ext cx="2892880" cy="334597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8759" y="3302471"/>
            <a:ext cx="4620828" cy="307343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713673"/>
            <a:ext cx="4681654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97485"/>
            <a:ext cx="10515600" cy="1325563"/>
          </a:xfrm>
        </p:spPr>
        <p:txBody>
          <a:bodyPr anchor="b" anchorCtr="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702435"/>
            <a:ext cx="10515600" cy="4474845"/>
          </a:xfrm>
        </p:spPr>
        <p:txBody>
          <a:bodyPr/>
          <a:lstStyle>
            <a:lvl2pPr>
              <a:defRPr/>
            </a:lvl2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959100"/>
            <a:ext cx="10515600" cy="2781300"/>
          </a:xfrm>
        </p:spPr>
        <p:txBody>
          <a:bodyPr anchor="t" anchorCtr="0"/>
          <a:lstStyle>
            <a:lvl1pPr>
              <a:defRPr sz="4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722120"/>
            <a:ext cx="10515600" cy="1102995"/>
          </a:xfrm>
        </p:spPr>
        <p:txBody>
          <a:bodyPr lIns="144145" anchor="b" anchorCtr="0"/>
          <a:lstStyle>
            <a:lvl1pPr marL="0" indent="0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105" y="365125"/>
            <a:ext cx="10515600" cy="800100"/>
          </a:xfrm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470" y="1482090"/>
            <a:ext cx="5220970" cy="823595"/>
          </a:xfrm>
        </p:spPr>
        <p:txBody>
          <a:bodyPr anchor="ctr" anchorCtr="0"/>
          <a:lstStyle>
            <a:lvl1pPr marL="0" indent="0">
              <a:buNone/>
              <a:defRPr sz="3200">
                <a:solidFill>
                  <a:srgbClr val="0070C0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8200" y="2368550"/>
            <a:ext cx="5222240" cy="3820795"/>
          </a:xfrm>
        </p:spPr>
        <p:txBody>
          <a:bodyPr/>
          <a:lstStyle>
            <a:lvl1pPr>
              <a:defRPr sz="28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655" y="1482090"/>
            <a:ext cx="5097145" cy="823595"/>
          </a:xfrm>
        </p:spPr>
        <p:txBody>
          <a:bodyPr anchor="ctr" anchorCtr="0"/>
          <a:lstStyle>
            <a:lvl1pPr marL="0" indent="0">
              <a:buNone/>
              <a:defRPr sz="3200">
                <a:solidFill>
                  <a:srgbClr val="0070C0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655" y="2368550"/>
            <a:ext cx="5097145" cy="3820795"/>
          </a:xfrm>
        </p:spPr>
        <p:txBody>
          <a:bodyPr/>
          <a:lstStyle>
            <a:lvl1pPr>
              <a:defRPr sz="28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97485"/>
            <a:ext cx="10515600" cy="1325563"/>
          </a:xfrm>
        </p:spPr>
        <p:txBody>
          <a:bodyPr anchor="b" anchorCtr="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 + 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-12700" y="-1905"/>
            <a:ext cx="7017385" cy="6861810"/>
          </a:xfrm>
          <a:noFill/>
        </p:spPr>
        <p:txBody>
          <a:bodyPr lIns="252095" tIns="144145"/>
          <a:lstStyle>
            <a:lvl1pPr marL="0" indent="0" algn="ctr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350125" y="457200"/>
            <a:ext cx="4392295" cy="1055370"/>
          </a:xfrm>
        </p:spPr>
        <p:txBody>
          <a:bodyPr anchor="b" anchorCtr="0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349490" y="1694180"/>
            <a:ext cx="4393565" cy="4480560"/>
          </a:xfr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文本 + 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505" y="-7620"/>
            <a:ext cx="7017385" cy="6861810"/>
          </a:xfrm>
          <a:noFill/>
        </p:spPr>
        <p:txBody>
          <a:bodyPr lIns="252095" tIns="144145"/>
          <a:lstStyle>
            <a:lvl1pPr marL="0" indent="0" algn="ctr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9575" y="457200"/>
            <a:ext cx="4279900" cy="1055370"/>
          </a:xfrm>
        </p:spPr>
        <p:txBody>
          <a:bodyPr anchor="t" anchorCtr="0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09575" y="1694180"/>
            <a:ext cx="4280535" cy="4480560"/>
          </a:xfr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3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7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4" Type="http://schemas.openxmlformats.org/officeDocument/2006/relationships/theme" Target="../theme/theme2.xml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effectLst>
            <a:outerShdw blurRad="88900" dist="101600" dir="5400000" algn="ctr" rotWithShape="0">
              <a:srgbClr val="000000">
                <a:alpha val="2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rgbClr val="202020"/>
          </a:solidFill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  <a:latin typeface="微软雅黑" panose="020B0503020204020204" charset="-122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75000"/>
        <a:buFont typeface="Arial" panose="020B0604020202020204" pitchFamily="34" charset="0"/>
        <a:buChar char="•"/>
        <a:defRPr sz="2800" kern="1200">
          <a:solidFill>
            <a:schemeClr val="tx1">
              <a:lumMod val="85000"/>
              <a:lumOff val="15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  <a:lvl2pPr marL="575945" indent="-228600" algn="l" defTabSz="914400" rtl="0" eaLnBrk="1" fontAlgn="auto" latinLnBrk="0" hangingPunct="1">
        <a:lnSpc>
          <a:spcPct val="120000"/>
        </a:lnSpc>
        <a:spcBef>
          <a:spcPts val="500"/>
        </a:spcBef>
        <a:buSzPct val="75000"/>
        <a:buFont typeface="Arial" panose="020B0604020202020204" pitchFamily="34" charset="0"/>
        <a:buChar char="•"/>
        <a:defRPr sz="2200" kern="1200">
          <a:solidFill>
            <a:schemeClr val="tx1">
              <a:lumMod val="75000"/>
              <a:lumOff val="25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2pPr>
      <a:lvl3pPr marL="1007745" indent="-228600" algn="l" defTabSz="914400" rtl="0" eaLnBrk="1" fontAlgn="auto" latinLnBrk="0" hangingPunct="1">
        <a:lnSpc>
          <a:spcPct val="120000"/>
        </a:lnSpc>
        <a:spcBef>
          <a:spcPts val="500"/>
        </a:spcBef>
        <a:buSzPct val="75000"/>
        <a:buFont typeface="Arial" panose="020B0604020202020204" pitchFamily="34" charset="0"/>
        <a:buChar char="‒"/>
        <a:defRPr sz="2000" kern="1200">
          <a:solidFill>
            <a:schemeClr val="tx1">
              <a:lumMod val="65000"/>
              <a:lumOff val="35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3pPr>
      <a:lvl4pPr marL="1511935" indent="-228600" algn="l" defTabSz="914400" rtl="0" eaLnBrk="1" fontAlgn="auto" latinLnBrk="0" hangingPunct="1">
        <a:lnSpc>
          <a:spcPct val="100000"/>
        </a:lnSpc>
        <a:spcBef>
          <a:spcPts val="500"/>
        </a:spcBef>
        <a:buSzPct val="75000"/>
        <a:buFont typeface="Arial" panose="020B0604020202020204" pitchFamily="34" charset="0"/>
        <a:buChar char="˃"/>
        <a:defRPr sz="1800" kern="1200">
          <a:solidFill>
            <a:schemeClr val="tx1">
              <a:lumMod val="50000"/>
              <a:lumOff val="50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4pPr>
      <a:lvl5pPr marL="1943735" indent="-228600" algn="l" defTabSz="914400" rtl="0" eaLnBrk="1" fontAlgn="auto" latinLnBrk="0" hangingPunct="1">
        <a:lnSpc>
          <a:spcPct val="90000"/>
        </a:lnSpc>
        <a:spcBef>
          <a:spcPts val="500"/>
        </a:spcBef>
        <a:buSzPct val="75000"/>
        <a:buFont typeface="Arial" panose="020B0604020202020204" pitchFamily="34" charset="0"/>
        <a:buChar char="˃"/>
        <a:defRPr sz="1800" kern="1200">
          <a:solidFill>
            <a:schemeClr val="tx1">
              <a:lumMod val="50000"/>
              <a:lumOff val="50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2" name="KSO_TEMPLATE" hidden="1"/>
          <p:cNvSpPr/>
          <p:nvPr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0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8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9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40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4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4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068195" y="2796540"/>
            <a:ext cx="7936230" cy="1141095"/>
          </a:xfrm>
        </p:spPr>
        <p:txBody>
          <a:bodyPr>
            <a:normAutofit fontScale="90000"/>
          </a:bodyPr>
          <a:p>
            <a:r>
              <a:rPr lang="zh-CN" altLang="en-US"/>
              <a:t>高考</a:t>
            </a:r>
            <a:r>
              <a:rPr lang="en-US" altLang="zh-CN"/>
              <a:t>64</a:t>
            </a:r>
            <a:r>
              <a:rPr lang="zh-CN" altLang="en-US"/>
              <a:t>篇情景式</a:t>
            </a:r>
            <a:r>
              <a:rPr lang="zh-CN" altLang="en-US"/>
              <a:t>默写易错字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/>
    </mc:Choice>
    <mc:Fallback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1155" y="448310"/>
            <a:ext cx="11002645" cy="5728970"/>
          </a:xfrm>
        </p:spPr>
        <p:txBody>
          <a:bodyPr/>
          <a:p>
            <a:r>
              <a:rPr lang="zh-CN" altLang="en-US" sz="3200" b="1"/>
              <a:t>二、注意同音谐音字</a:t>
            </a:r>
            <a:endParaRPr lang="zh-CN" altLang="en-US" sz="3200" b="1"/>
          </a:p>
          <a:p>
            <a:r>
              <a:rPr lang="zh-CN" altLang="en-US" sz="3200" b="1">
                <a:solidFill>
                  <a:srgbClr val="FF0000"/>
                </a:solidFill>
              </a:rPr>
              <a:t>1.决 绝</a:t>
            </a:r>
            <a:endParaRPr lang="zh-CN" altLang="en-US" sz="3200" b="1">
              <a:solidFill>
                <a:srgbClr val="FF0000"/>
              </a:solidFill>
            </a:endParaRPr>
          </a:p>
          <a:p>
            <a:r>
              <a:rPr lang="zh-CN" altLang="en-US" sz="3200" b="1">
                <a:solidFill>
                  <a:srgbClr val="FF0000"/>
                </a:solidFill>
              </a:rPr>
              <a:t>【64篇中只有一个“决”，记住这句话就可以了。】</a:t>
            </a:r>
            <a:endParaRPr lang="zh-CN" altLang="en-US" sz="3200" b="1"/>
          </a:p>
          <a:p>
            <a:r>
              <a:rPr lang="zh-CN" altLang="en-US" sz="3200" b="1"/>
              <a:t>①荡胸生曾云，</a:t>
            </a:r>
            <a:r>
              <a:rPr lang="en-US" altLang="zh-CN" sz="3200" b="1"/>
              <a:t>___</a:t>
            </a:r>
            <a:r>
              <a:rPr lang="zh-CN" altLang="en-US" sz="3200" b="1"/>
              <a:t>眦入归鸟。会当凌 </a:t>
            </a:r>
            <a:r>
              <a:rPr lang="en-US" altLang="zh-CN" sz="3200" b="1"/>
              <a:t>__</a:t>
            </a:r>
            <a:r>
              <a:rPr lang="zh-CN" altLang="en-US" sz="3200" b="1"/>
              <a:t>顶， 一览众山小。</a:t>
            </a:r>
            <a:endParaRPr lang="zh-CN" altLang="en-US" sz="3200" b="1"/>
          </a:p>
          <a:p>
            <a:r>
              <a:rPr lang="zh-CN" altLang="en-US" sz="3200" b="1"/>
              <a:t>②往来而不</a:t>
            </a:r>
            <a:r>
              <a:rPr lang="en-US" altLang="zh-CN" sz="3200" b="1"/>
              <a:t>___</a:t>
            </a:r>
            <a:r>
              <a:rPr lang="zh-CN" altLang="en-US" sz="3200" b="1"/>
              <a:t> 者，滁人游也。</a:t>
            </a:r>
            <a:endParaRPr lang="zh-CN" altLang="en-US" sz="3200" b="1"/>
          </a:p>
          <a:p>
            <a:r>
              <a:rPr lang="zh-CN" altLang="en-US" sz="3200" b="1"/>
              <a:t>③床头屋漏无干处，雨脚如麻未断 </a:t>
            </a:r>
            <a:r>
              <a:rPr lang="en-US" altLang="zh-CN" sz="3200" b="1"/>
              <a:t>___</a:t>
            </a:r>
            <a:r>
              <a:rPr lang="zh-CN" altLang="en-US" sz="3200" b="1"/>
              <a:t> 。</a:t>
            </a:r>
            <a:endParaRPr lang="zh-CN" altLang="en-US" sz="3200" b="1"/>
          </a:p>
          <a:p>
            <a:r>
              <a:rPr lang="zh-CN" altLang="en-US" sz="3200" b="1"/>
              <a:t>④非能水也，而 </a:t>
            </a:r>
            <a:r>
              <a:rPr lang="en-US" altLang="zh-CN" sz="3200" b="1"/>
              <a:t>___</a:t>
            </a:r>
            <a:r>
              <a:rPr lang="zh-CN" altLang="en-US" sz="3200" b="1"/>
              <a:t>江河。</a:t>
            </a:r>
            <a:endParaRPr lang="zh-CN" altLang="en-US" sz="3200" b="1"/>
          </a:p>
          <a:p>
            <a:r>
              <a:rPr lang="zh-CN" altLang="en-US" sz="3200" b="1"/>
              <a:t>⑤余音袅袅，不 </a:t>
            </a:r>
            <a:r>
              <a:rPr lang="en-US" altLang="zh-CN" sz="3200" b="1"/>
              <a:t>___</a:t>
            </a:r>
            <a:r>
              <a:rPr lang="zh-CN" altLang="en-US" sz="3200" b="1"/>
              <a:t> 如缕。</a:t>
            </a:r>
            <a:endParaRPr lang="zh-CN" altLang="en-US" sz="3200" b="1"/>
          </a:p>
          <a:p>
            <a:r>
              <a:rPr lang="zh-CN" altLang="en-US" sz="3200" b="1"/>
              <a:t>⑥冰泉冷涩弦凝</a:t>
            </a:r>
            <a:r>
              <a:rPr lang="en-US" altLang="zh-CN" sz="3200" b="1"/>
              <a:t>___</a:t>
            </a:r>
            <a:r>
              <a:rPr lang="zh-CN" altLang="en-US" sz="3200" b="1"/>
              <a:t>，凝 </a:t>
            </a:r>
            <a:r>
              <a:rPr lang="en-US" altLang="zh-CN" sz="3200" b="1"/>
              <a:t>____</a:t>
            </a:r>
            <a:r>
              <a:rPr lang="zh-CN" altLang="en-US" sz="3200" b="1"/>
              <a:t>不通声暂歇。</a:t>
            </a:r>
            <a:endParaRPr lang="zh-CN" altLang="en-US" sz="3200" b="1"/>
          </a:p>
          <a:p>
            <a:r>
              <a:rPr lang="zh-CN" altLang="en-US" sz="3200" b="1">
                <a:solidFill>
                  <a:srgbClr val="FF0000"/>
                </a:solidFill>
              </a:rPr>
              <a:t>决，绝，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715" y="17780"/>
            <a:ext cx="12196445" cy="6715760"/>
          </a:xfrm>
        </p:spPr>
        <p:txBody>
          <a:bodyPr>
            <a:noAutofit/>
          </a:bodyPr>
          <a:p>
            <a:r>
              <a:rPr lang="zh-CN" altLang="en-US" sz="3600" b="1"/>
              <a:t>2.作 做</a:t>
            </a:r>
            <a:endParaRPr lang="zh-CN" altLang="en-US" sz="3600" b="1"/>
          </a:p>
          <a:p>
            <a:r>
              <a:rPr lang="zh-CN" altLang="en-US" sz="3200" b="1">
                <a:solidFill>
                  <a:srgbClr val="FF0000"/>
                </a:solidFill>
              </a:rPr>
              <a:t>【64篇中，只有张养浩的《山坡羊﹒潼关怀古》中用了“做”。】</a:t>
            </a:r>
            <a:endParaRPr lang="zh-CN" altLang="en-US" sz="3600" b="1"/>
          </a:p>
          <a:p>
            <a:r>
              <a:rPr lang="zh-CN" altLang="en-US" sz="3600" b="1"/>
              <a:t>①困于心衡于虑而后</a:t>
            </a:r>
            <a:r>
              <a:rPr lang="en-US" altLang="zh-CN" sz="3600" b="1"/>
              <a:t>____</a:t>
            </a:r>
            <a:r>
              <a:rPr lang="zh-CN" altLang="en-US" sz="3600" b="1"/>
              <a:t>  。</a:t>
            </a:r>
            <a:endParaRPr lang="zh-CN" altLang="en-US" sz="3600" b="1"/>
          </a:p>
          <a:p>
            <a:r>
              <a:rPr lang="zh-CN" altLang="en-US" sz="3600" b="1"/>
              <a:t>②其中往来种 </a:t>
            </a:r>
            <a:r>
              <a:rPr lang="en-US" altLang="zh-CN" sz="3600" b="1"/>
              <a:t>____</a:t>
            </a:r>
            <a:r>
              <a:rPr lang="zh-CN" altLang="en-US" sz="3600" b="1"/>
              <a:t>，男女衣着，悉如外人。</a:t>
            </a:r>
            <a:endParaRPr lang="zh-CN" altLang="en-US" sz="3600" b="1"/>
          </a:p>
          <a:p>
            <a:r>
              <a:rPr lang="zh-CN" altLang="en-US" sz="3600" b="1"/>
              <a:t>③便要还家，设酒杀鸡 </a:t>
            </a:r>
            <a:r>
              <a:rPr lang="en-US" altLang="zh-CN" sz="3600" b="1"/>
              <a:t>____</a:t>
            </a:r>
            <a:r>
              <a:rPr lang="zh-CN" altLang="en-US" sz="3600" b="1"/>
              <a:t> 食。</a:t>
            </a:r>
            <a:endParaRPr lang="zh-CN" altLang="en-US" sz="3600" b="1"/>
          </a:p>
          <a:p>
            <a:r>
              <a:rPr lang="zh-CN" altLang="en-US" sz="3600" b="1"/>
              <a:t>④落红不是无情物，化 </a:t>
            </a:r>
            <a:r>
              <a:rPr lang="en-US" altLang="zh-CN" sz="3600" b="1"/>
              <a:t>___</a:t>
            </a:r>
            <a:r>
              <a:rPr lang="zh-CN" altLang="en-US" sz="3600" b="1"/>
              <a:t>春泥更护花。</a:t>
            </a:r>
            <a:endParaRPr lang="zh-CN" altLang="en-US" sz="3600" b="1"/>
          </a:p>
          <a:p>
            <a:r>
              <a:rPr lang="zh-CN" altLang="en-US" sz="3600" b="1"/>
              <a:t>⑤马</a:t>
            </a:r>
            <a:r>
              <a:rPr lang="en-US" altLang="zh-CN" sz="3600" b="1"/>
              <a:t>____</a:t>
            </a:r>
            <a:r>
              <a:rPr lang="zh-CN" altLang="en-US" sz="3600" b="1"/>
              <a:t>的卢飞快，弓如霹雳弦惊。</a:t>
            </a:r>
            <a:endParaRPr lang="zh-CN" altLang="en-US" sz="3600" b="1"/>
          </a:p>
          <a:p>
            <a:r>
              <a:rPr lang="zh-CN" altLang="en-US" sz="3600" b="1"/>
              <a:t>⑥万里悲秋常 </a:t>
            </a:r>
            <a:r>
              <a:rPr lang="en-US" altLang="zh-CN" sz="3600" b="1"/>
              <a:t>___</a:t>
            </a:r>
            <a:r>
              <a:rPr lang="zh-CN" altLang="en-US" sz="3600" b="1"/>
              <a:t>客，百年多病独登台。</a:t>
            </a:r>
            <a:endParaRPr lang="zh-CN" altLang="en-US" sz="3600" b="1"/>
          </a:p>
          <a:p>
            <a:r>
              <a:rPr lang="zh-CN" altLang="en-US" sz="3600" b="1"/>
              <a:t>⑦门前冷落鞍马稀，老大嫁  </a:t>
            </a:r>
            <a:r>
              <a:rPr lang="en-US" altLang="zh-CN" sz="3600" b="1"/>
              <a:t>___</a:t>
            </a:r>
            <a:r>
              <a:rPr lang="zh-CN" altLang="en-US" sz="3600" b="1"/>
              <a:t>商人妇。</a:t>
            </a:r>
            <a:endParaRPr lang="zh-CN" altLang="en-US" sz="3600" b="1"/>
          </a:p>
          <a:p>
            <a:r>
              <a:rPr lang="zh-CN" altLang="en-US" sz="3600" b="1"/>
              <a:t>⑧伤心秦汉经行处，宫阙万间都 </a:t>
            </a:r>
            <a:r>
              <a:rPr lang="en-US" altLang="zh-CN" sz="3600" b="1"/>
              <a:t>____</a:t>
            </a:r>
            <a:r>
              <a:rPr lang="zh-CN" altLang="en-US" sz="3600" b="1"/>
              <a:t>了土。</a:t>
            </a:r>
            <a:endParaRPr lang="zh-CN" altLang="en-US" sz="3600" b="1"/>
          </a:p>
          <a:p>
            <a:r>
              <a:rPr lang="zh-CN" altLang="en-US" sz="3600" b="1">
                <a:solidFill>
                  <a:srgbClr val="FF0000"/>
                </a:solidFill>
              </a:rPr>
              <a:t>作，作，。。。第八个做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7520" y="156845"/>
            <a:ext cx="10876280" cy="6020435"/>
          </a:xfrm>
        </p:spPr>
        <p:txBody>
          <a:bodyPr/>
          <a:p>
            <a:r>
              <a:rPr lang="zh-CN" altLang="en-US" sz="4000" b="1"/>
              <a:t>3.坐 座</a:t>
            </a:r>
            <a:endParaRPr lang="zh-CN" altLang="en-US" sz="4000" b="1"/>
          </a:p>
          <a:p>
            <a:r>
              <a:rPr lang="zh-CN" altLang="en-US" sz="4000" b="1">
                <a:solidFill>
                  <a:srgbClr val="FF0000"/>
                </a:solidFill>
              </a:rPr>
              <a:t>【坐：动词，可替换为“坐下”。座：名词，可替换为“座位”。】</a:t>
            </a:r>
            <a:endParaRPr lang="zh-CN" altLang="en-US" sz="4000" b="1">
              <a:solidFill>
                <a:srgbClr val="FF0000"/>
              </a:solidFill>
            </a:endParaRPr>
          </a:p>
          <a:p>
            <a:r>
              <a:rPr lang="zh-CN" altLang="en-US" sz="4000" b="1"/>
              <a:t>①觥筹交错，起 </a:t>
            </a:r>
            <a:r>
              <a:rPr lang="en-US" altLang="zh-CN" sz="4000" b="1"/>
              <a:t>___</a:t>
            </a:r>
            <a:r>
              <a:rPr lang="zh-CN" altLang="en-US" sz="4000" b="1"/>
              <a:t> 而喧哗者，众宾欢也。</a:t>
            </a:r>
            <a:endParaRPr lang="zh-CN" altLang="en-US" sz="4000" b="1"/>
          </a:p>
          <a:p>
            <a:r>
              <a:rPr lang="zh-CN" altLang="en-US" sz="4000" b="1"/>
              <a:t>②苏子愀然，正襟危</a:t>
            </a:r>
            <a:r>
              <a:rPr lang="en-US" altLang="zh-CN" sz="4000" b="1"/>
              <a:t>___</a:t>
            </a:r>
            <a:r>
              <a:rPr lang="zh-CN" altLang="en-US" sz="4000" b="1"/>
              <a:t> 。</a:t>
            </a:r>
            <a:endParaRPr lang="zh-CN" altLang="en-US" sz="4000" b="1"/>
          </a:p>
          <a:p>
            <a:r>
              <a:rPr lang="zh-CN" altLang="en-US" sz="4000" b="1"/>
              <a:t>③莫辞更</a:t>
            </a:r>
            <a:r>
              <a:rPr lang="en-US" altLang="zh-CN" sz="4000" b="1"/>
              <a:t>___</a:t>
            </a:r>
            <a:r>
              <a:rPr lang="zh-CN" altLang="en-US" sz="4000" b="1"/>
              <a:t> 弹一曲，为君翻作《琵琶行》。</a:t>
            </a:r>
            <a:endParaRPr lang="zh-CN" altLang="en-US" sz="4000" b="1"/>
          </a:p>
          <a:p>
            <a:r>
              <a:rPr lang="zh-CN" altLang="en-US" sz="4000" b="1"/>
              <a:t>④凄凄不似向前声，满</a:t>
            </a:r>
            <a:r>
              <a:rPr lang="en-US" altLang="zh-CN" sz="4000" b="1"/>
              <a:t>___</a:t>
            </a:r>
            <a:r>
              <a:rPr lang="zh-CN" altLang="en-US" sz="4000" b="1"/>
              <a:t>重闻皆掩泣。         中泣下谁最多？江州司马青衫湿。</a:t>
            </a:r>
            <a:endParaRPr lang="zh-CN" altLang="en-US" sz="4000" b="1"/>
          </a:p>
          <a:p>
            <a:r>
              <a:rPr lang="zh-CN" altLang="en-US" sz="4000" b="1">
                <a:solidFill>
                  <a:srgbClr val="FF0000"/>
                </a:solidFill>
              </a:rPr>
              <a:t>坐，坐，坐，座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91490" y="281305"/>
            <a:ext cx="11210290" cy="6312535"/>
          </a:xfrm>
        </p:spPr>
        <p:txBody>
          <a:bodyPr>
            <a:noAutofit/>
          </a:bodyPr>
          <a:p>
            <a:r>
              <a:rPr lang="zh-CN" altLang="en-US" sz="3200" b="1">
                <a:solidFill>
                  <a:srgbClr val="FF0000"/>
                </a:solidFill>
              </a:rPr>
              <a:t>4.常 长【常：固定，平常。长：长时，长久，长形】</a:t>
            </a:r>
            <a:endParaRPr lang="zh-CN" altLang="en-US" sz="3200" b="1"/>
          </a:p>
          <a:p>
            <a:r>
              <a:rPr lang="zh-CN" altLang="en-US" sz="3200" b="1"/>
              <a:t>①圣人无</a:t>
            </a:r>
            <a:r>
              <a:rPr lang="en-US" altLang="zh-CN" sz="3200" b="1"/>
              <a:t>___</a:t>
            </a:r>
            <a:r>
              <a:rPr lang="zh-CN" altLang="en-US" sz="3200" b="1"/>
              <a:t> 师。</a:t>
            </a:r>
            <a:endParaRPr lang="zh-CN" altLang="en-US" sz="3200" b="1"/>
          </a:p>
          <a:p>
            <a:r>
              <a:rPr lang="zh-CN" altLang="en-US" sz="3200" b="1"/>
              <a:t>②斜阳草树，寻</a:t>
            </a:r>
            <a:r>
              <a:rPr lang="en-US" altLang="zh-CN" sz="3200" b="1"/>
              <a:t>____</a:t>
            </a:r>
            <a:r>
              <a:rPr lang="zh-CN" altLang="en-US" sz="3200" b="1"/>
              <a:t>巷陌，人道寄奴曾住。</a:t>
            </a:r>
            <a:endParaRPr lang="zh-CN" altLang="en-US" sz="3200" b="1"/>
          </a:p>
          <a:p>
            <a:r>
              <a:rPr lang="zh-CN" altLang="en-US" sz="3200" b="1"/>
              <a:t>③而或</a:t>
            </a:r>
            <a:r>
              <a:rPr lang="en-US" altLang="zh-CN" sz="3200" b="1"/>
              <a:t>____</a:t>
            </a:r>
            <a:r>
              <a:rPr lang="zh-CN" altLang="en-US" sz="3200" b="1"/>
              <a:t> 烟一空，皓月千里。</a:t>
            </a:r>
            <a:endParaRPr lang="zh-CN" altLang="en-US" sz="3200" b="1"/>
          </a:p>
          <a:p>
            <a:r>
              <a:rPr lang="zh-CN" altLang="en-US" sz="3200" b="1"/>
              <a:t>④不应有恨，何事</a:t>
            </a:r>
            <a:r>
              <a:rPr lang="en-US" altLang="zh-CN" sz="3200" b="1"/>
              <a:t>____</a:t>
            </a:r>
            <a:r>
              <a:rPr lang="zh-CN" altLang="en-US" sz="3200" b="1"/>
              <a:t>向别时圆？</a:t>
            </a:r>
            <a:endParaRPr lang="zh-CN" altLang="en-US" sz="3200" b="1"/>
          </a:p>
          <a:p>
            <a:r>
              <a:rPr lang="zh-CN" altLang="en-US" sz="3200" b="1"/>
              <a:t>⑤ </a:t>
            </a:r>
            <a:r>
              <a:rPr lang="en-US" altLang="zh-CN" sz="3200" b="1"/>
              <a:t>____</a:t>
            </a:r>
            <a:r>
              <a:rPr lang="zh-CN" altLang="en-US" sz="3200" b="1"/>
              <a:t> 风破浪会有时，直挂云帆济沧海。</a:t>
            </a:r>
            <a:endParaRPr lang="zh-CN" altLang="en-US" sz="3200" b="1"/>
          </a:p>
          <a:p>
            <a:r>
              <a:rPr lang="zh-CN" altLang="en-US" sz="3200" b="1"/>
              <a:t>⑥大漠孤烟直，</a:t>
            </a:r>
            <a:r>
              <a:rPr lang="en-US" altLang="zh-CN" sz="3200" b="1"/>
              <a:t>___</a:t>
            </a:r>
            <a:r>
              <a:rPr lang="zh-CN" altLang="en-US" sz="3200" b="1"/>
              <a:t>河落日圆。</a:t>
            </a:r>
            <a:endParaRPr lang="zh-CN" altLang="en-US" sz="3200" b="1"/>
          </a:p>
          <a:p>
            <a:r>
              <a:rPr lang="zh-CN" altLang="en-US" sz="3200" b="1"/>
              <a:t>⑦挟飞仙以遨游，抱明月而</a:t>
            </a:r>
            <a:r>
              <a:rPr lang="en-US" altLang="zh-CN" sz="3200" b="1"/>
              <a:t>___</a:t>
            </a:r>
            <a:r>
              <a:rPr lang="zh-CN" altLang="en-US" sz="3200" b="1"/>
              <a:t>终。知不可乎骤得，托遗响于悲风。</a:t>
            </a:r>
            <a:endParaRPr lang="zh-CN" altLang="en-US" sz="3200" b="1"/>
          </a:p>
          <a:p>
            <a:r>
              <a:rPr lang="zh-CN" altLang="en-US" sz="3200" b="1"/>
              <a:t>⑧扪参历井仰胁息，以手抚膺坐</a:t>
            </a:r>
            <a:r>
              <a:rPr lang="en-US" altLang="zh-CN" sz="3200" b="1"/>
              <a:t>____</a:t>
            </a:r>
            <a:r>
              <a:rPr lang="zh-CN" altLang="en-US" sz="3200" b="1"/>
              <a:t>叹。</a:t>
            </a:r>
            <a:endParaRPr lang="zh-CN" altLang="en-US" sz="3200" b="1"/>
          </a:p>
          <a:p>
            <a:r>
              <a:rPr lang="zh-CN" altLang="en-US" sz="3200" b="1">
                <a:solidFill>
                  <a:srgbClr val="FF0000"/>
                </a:solidFill>
              </a:rPr>
              <a:t>常，常，长。。。</a:t>
            </a:r>
            <a:endParaRPr lang="zh-CN" altLang="en-US" sz="3200" b="1"/>
          </a:p>
          <a:p>
            <a:endParaRPr lang="zh-CN" altLang="en-US" sz="3200" b="1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215" y="421005"/>
            <a:ext cx="10515600" cy="5756275"/>
          </a:xfrm>
        </p:spPr>
        <p:txBody>
          <a:bodyPr>
            <a:normAutofit lnSpcReduction="10000"/>
          </a:bodyPr>
          <a:p>
            <a:r>
              <a:rPr lang="zh-CN" altLang="en-US" sz="3600" b="1">
                <a:solidFill>
                  <a:srgbClr val="FF0000"/>
                </a:solidFill>
              </a:rPr>
              <a:t>5.架 驾</a:t>
            </a:r>
            <a:endParaRPr lang="zh-CN" altLang="en-US" sz="3600" b="1">
              <a:solidFill>
                <a:srgbClr val="FF0000"/>
              </a:solidFill>
            </a:endParaRPr>
          </a:p>
          <a:p>
            <a:r>
              <a:rPr lang="zh-CN" altLang="en-US" sz="3600" b="1">
                <a:solidFill>
                  <a:srgbClr val="FF0000"/>
                </a:solidFill>
              </a:rPr>
              <a:t>【架：建造；搭设；支撑。这个字在64篇中只有一个，记住即可。驾：1.把车套在牲口身上，使拉（车或农具）；2.古代车乘的总称，亦特指帝王的车，可代指帝王；3.使开动，操纵；4.在……上面，超出；5.对人的敬辞。】</a:t>
            </a:r>
            <a:endParaRPr lang="zh-CN" altLang="en-US" sz="3600" b="1"/>
          </a:p>
          <a:p>
            <a:r>
              <a:rPr lang="zh-CN" altLang="en-US" sz="3600" b="1"/>
              <a:t>① </a:t>
            </a:r>
            <a:r>
              <a:rPr lang="en-US" altLang="zh-CN" sz="3600" b="1"/>
              <a:t>___</a:t>
            </a:r>
            <a:r>
              <a:rPr lang="zh-CN" altLang="en-US" sz="3600" b="1"/>
              <a:t>梁之椽，多于机上之工女。</a:t>
            </a:r>
            <a:endParaRPr lang="zh-CN" altLang="en-US" sz="3600" b="1"/>
          </a:p>
          <a:p>
            <a:r>
              <a:rPr lang="zh-CN" altLang="en-US" sz="3600" b="1"/>
              <a:t>②驽马十</a:t>
            </a:r>
            <a:r>
              <a:rPr lang="en-US" altLang="zh-CN" sz="3600" b="1"/>
              <a:t>____</a:t>
            </a:r>
            <a:r>
              <a:rPr lang="zh-CN" altLang="en-US" sz="3600" b="1"/>
              <a:t>，功在不舍。</a:t>
            </a:r>
            <a:endParaRPr lang="zh-CN" altLang="en-US" sz="3600" b="1"/>
          </a:p>
          <a:p>
            <a:r>
              <a:rPr lang="zh-CN" altLang="en-US" sz="3600" b="1"/>
              <a:t>③</a:t>
            </a:r>
            <a:r>
              <a:rPr lang="en-US" altLang="zh-CN" sz="3600" b="1"/>
              <a:t>____</a:t>
            </a:r>
            <a:r>
              <a:rPr lang="zh-CN" altLang="en-US" sz="3600" b="1"/>
              <a:t>一叶之扁舟，举匏樽以相属。</a:t>
            </a:r>
            <a:endParaRPr lang="zh-CN" altLang="en-US" sz="3600" b="1"/>
          </a:p>
          <a:p>
            <a:r>
              <a:rPr lang="zh-CN" altLang="en-US" sz="3600" b="1">
                <a:solidFill>
                  <a:srgbClr val="FF0000"/>
                </a:solidFill>
              </a:rPr>
              <a:t>架，驾，驾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48945" y="365125"/>
            <a:ext cx="10904855" cy="5812155"/>
          </a:xfrm>
        </p:spPr>
        <p:txBody>
          <a:bodyPr/>
          <a:p>
            <a:r>
              <a:rPr lang="zh-CN" altLang="en-US" sz="4000" b="1">
                <a:solidFill>
                  <a:srgbClr val="FF0000"/>
                </a:solidFill>
              </a:rPr>
              <a:t>6.罔 惘</a:t>
            </a:r>
            <a:endParaRPr lang="zh-CN" altLang="en-US" sz="4000" b="1">
              <a:solidFill>
                <a:srgbClr val="FF0000"/>
              </a:solidFill>
            </a:endParaRPr>
          </a:p>
          <a:p>
            <a:r>
              <a:rPr lang="zh-CN" altLang="en-US" sz="4000" b="1">
                <a:solidFill>
                  <a:srgbClr val="FF0000"/>
                </a:solidFill>
              </a:rPr>
              <a:t>【罔：没有。惘：失意。后来人，总要给古文字加点偏旁，所以处在较晚时代的诗，喜欢用“惘”。】</a:t>
            </a:r>
            <a:endParaRPr lang="zh-CN" altLang="en-US" sz="4000" b="1"/>
          </a:p>
          <a:p>
            <a:r>
              <a:rPr lang="zh-CN" altLang="en-US" sz="4000" b="1"/>
              <a:t>①学而不思则</a:t>
            </a:r>
            <a:r>
              <a:rPr lang="en-US" altLang="zh-CN" sz="4000" b="1"/>
              <a:t>___</a:t>
            </a:r>
            <a:r>
              <a:rPr lang="zh-CN" altLang="en-US" sz="4000" b="1"/>
              <a:t>，思而不学则殆。</a:t>
            </a:r>
            <a:endParaRPr lang="zh-CN" altLang="en-US" sz="4000" b="1"/>
          </a:p>
          <a:p>
            <a:r>
              <a:rPr lang="zh-CN" altLang="en-US" sz="4000" b="1"/>
              <a:t>②女也不爽，士贰其行。士也 </a:t>
            </a:r>
            <a:r>
              <a:rPr lang="en-US" altLang="zh-CN" sz="4000" b="1"/>
              <a:t>__</a:t>
            </a:r>
            <a:r>
              <a:rPr lang="zh-CN" altLang="en-US" sz="4000" b="1"/>
              <a:t>极，二三其德。</a:t>
            </a:r>
            <a:endParaRPr lang="zh-CN" altLang="en-US" sz="4000" b="1"/>
          </a:p>
          <a:p>
            <a:r>
              <a:rPr lang="zh-CN" altLang="en-US" sz="4000" b="1"/>
              <a:t>③此情可待成追忆，只是当时已</a:t>
            </a:r>
            <a:r>
              <a:rPr lang="en-US" altLang="zh-CN" sz="4000" b="1"/>
              <a:t>___</a:t>
            </a:r>
            <a:r>
              <a:rPr lang="zh-CN" altLang="en-US" sz="4000" b="1"/>
              <a:t>然！</a:t>
            </a:r>
            <a:endParaRPr lang="zh-CN" altLang="en-US" sz="4000" b="1"/>
          </a:p>
          <a:p>
            <a:endParaRPr lang="zh-CN" altLang="en-US" sz="4000" b="1"/>
          </a:p>
        </p:txBody>
      </p:sp>
    </p:spTree>
    <p:custDataLst>
      <p:tags r:id="rId1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850" y="518795"/>
            <a:ext cx="11029950" cy="5658485"/>
          </a:xfrm>
        </p:spPr>
        <p:txBody>
          <a:bodyPr>
            <a:normAutofit lnSpcReduction="10000"/>
          </a:bodyPr>
          <a:p>
            <a:r>
              <a:rPr lang="zh-CN" altLang="en-US" sz="4000" b="1">
                <a:solidFill>
                  <a:srgbClr val="FF0000"/>
                </a:solidFill>
              </a:rPr>
              <a:t>7.唯 惟</a:t>
            </a:r>
            <a:endParaRPr lang="zh-CN" altLang="en-US" sz="4000" b="1">
              <a:solidFill>
                <a:srgbClr val="FF0000"/>
              </a:solidFill>
            </a:endParaRPr>
          </a:p>
          <a:p>
            <a:r>
              <a:rPr lang="zh-CN" altLang="en-US" sz="4000" b="1">
                <a:solidFill>
                  <a:srgbClr val="FF0000"/>
                </a:solidFill>
              </a:rPr>
              <a:t>【这两个字连专家都分不清，所以只有死记了。】</a:t>
            </a:r>
            <a:endParaRPr lang="zh-CN" altLang="en-US" sz="4000" b="1"/>
          </a:p>
          <a:p>
            <a:r>
              <a:rPr lang="zh-CN" altLang="en-US" sz="4000" b="1"/>
              <a:t>①芳与泽其杂糅兮，</a:t>
            </a:r>
            <a:r>
              <a:rPr lang="en-US" altLang="zh-CN" sz="4000" b="1"/>
              <a:t>___</a:t>
            </a:r>
            <a:r>
              <a:rPr lang="zh-CN" altLang="en-US" sz="4000" b="1"/>
              <a:t> 昭质其犹未亏。</a:t>
            </a:r>
            <a:endParaRPr lang="zh-CN" altLang="en-US" sz="4000" b="1"/>
          </a:p>
          <a:p>
            <a:r>
              <a:rPr lang="zh-CN" altLang="en-US" sz="4000" b="1"/>
              <a:t>②东船西舫悄无言，</a:t>
            </a:r>
            <a:r>
              <a:rPr lang="en-US" altLang="zh-CN" sz="4000" b="1"/>
              <a:t>___</a:t>
            </a:r>
            <a:r>
              <a:rPr lang="zh-CN" altLang="en-US" sz="4000" b="1"/>
              <a:t>见江心秋月白。</a:t>
            </a:r>
            <a:endParaRPr lang="zh-CN" altLang="en-US" sz="4000" b="1"/>
          </a:p>
          <a:p>
            <a:r>
              <a:rPr lang="zh-CN" altLang="en-US" sz="4000" b="1"/>
              <a:t>③斯是陋室，</a:t>
            </a:r>
            <a:r>
              <a:rPr lang="en-US" altLang="zh-CN" sz="4000" b="1"/>
              <a:t>___</a:t>
            </a:r>
            <a:r>
              <a:rPr lang="zh-CN" altLang="en-US" sz="4000" b="1"/>
              <a:t>吾德馨。</a:t>
            </a:r>
            <a:endParaRPr lang="zh-CN" altLang="en-US" sz="4000" b="1"/>
          </a:p>
          <a:p>
            <a:r>
              <a:rPr lang="zh-CN" altLang="en-US" sz="4000" b="1"/>
              <a:t>④</a:t>
            </a:r>
            <a:r>
              <a:rPr lang="en-US" altLang="zh-CN" sz="4000" b="1"/>
              <a:t>___</a:t>
            </a:r>
            <a:r>
              <a:rPr lang="zh-CN" altLang="en-US" sz="4000" b="1"/>
              <a:t>江上之清风，与山间之明月，耳得之而为声，目遇之而成色。</a:t>
            </a:r>
            <a:endParaRPr lang="zh-CN" altLang="en-US" sz="4000" b="1"/>
          </a:p>
          <a:p>
            <a:r>
              <a:rPr lang="zh-CN" altLang="en-US" sz="4000" b="1">
                <a:solidFill>
                  <a:srgbClr val="FF0000"/>
                </a:solidFill>
              </a:rPr>
              <a:t>唯，唯，惟，惟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48945" y="337820"/>
            <a:ext cx="10904855" cy="5839460"/>
          </a:xfrm>
        </p:spPr>
        <p:txBody>
          <a:bodyPr>
            <a:normAutofit/>
          </a:bodyPr>
          <a:p>
            <a:r>
              <a:rPr lang="zh-CN" altLang="en-US" sz="3600" b="1">
                <a:solidFill>
                  <a:srgbClr val="FF0000"/>
                </a:solidFill>
              </a:rPr>
              <a:t>8.青 清</a:t>
            </a:r>
            <a:endParaRPr lang="zh-CN" altLang="en-US" sz="3600" b="1">
              <a:solidFill>
                <a:srgbClr val="FF0000"/>
              </a:solidFill>
            </a:endParaRPr>
          </a:p>
          <a:p>
            <a:r>
              <a:rPr lang="zh-CN" altLang="en-US" sz="3600" b="1">
                <a:solidFill>
                  <a:srgbClr val="FF0000"/>
                </a:solidFill>
              </a:rPr>
              <a:t>【指颜色时用“青”，汗青：史册。修饰“空气”和“水”时用“清”。】</a:t>
            </a:r>
            <a:endParaRPr lang="zh-CN" altLang="en-US" sz="3600" b="1"/>
          </a:p>
          <a:p>
            <a:r>
              <a:rPr lang="zh-CN" altLang="en-US" sz="3600" b="1"/>
              <a:t>①苔痕上阶绿，草色入帘 </a:t>
            </a:r>
            <a:r>
              <a:rPr lang="en-US" altLang="zh-CN" sz="3600" b="1"/>
              <a:t>___</a:t>
            </a:r>
            <a:r>
              <a:rPr lang="zh-CN" altLang="en-US" sz="3600" b="1"/>
              <a:t> 。</a:t>
            </a:r>
            <a:endParaRPr lang="zh-CN" altLang="en-US" sz="3600" b="1"/>
          </a:p>
          <a:p>
            <a:r>
              <a:rPr lang="zh-CN" altLang="en-US" sz="3600" b="1"/>
              <a:t>②岸芷汀兰，郁郁 </a:t>
            </a:r>
            <a:r>
              <a:rPr lang="en-US" altLang="zh-CN" sz="3600" b="1"/>
              <a:t>____</a:t>
            </a:r>
            <a:r>
              <a:rPr lang="zh-CN" altLang="en-US" sz="3600" b="1"/>
              <a:t>。</a:t>
            </a:r>
            <a:endParaRPr lang="zh-CN" altLang="en-US" sz="3600" b="1"/>
          </a:p>
          <a:p>
            <a:r>
              <a:rPr lang="zh-CN" altLang="en-US" sz="3600" b="1"/>
              <a:t>③岱宗夫如何? 齐鲁 </a:t>
            </a:r>
            <a:r>
              <a:rPr lang="en-US" altLang="zh-CN" sz="3600" b="1"/>
              <a:t>____</a:t>
            </a:r>
            <a:r>
              <a:rPr lang="zh-CN" altLang="en-US" sz="3600" b="1"/>
              <a:t>未了。</a:t>
            </a:r>
            <a:endParaRPr lang="zh-CN" altLang="en-US" sz="3600" b="1"/>
          </a:p>
          <a:p>
            <a:r>
              <a:rPr lang="zh-CN" altLang="en-US" sz="3600" b="1"/>
              <a:t>④人生自古谁无死？留取丹心照汗</a:t>
            </a:r>
            <a:r>
              <a:rPr lang="en-US" altLang="zh-CN" sz="3600" b="1"/>
              <a:t>___</a:t>
            </a:r>
            <a:r>
              <a:rPr lang="zh-CN" altLang="en-US" sz="3600" b="1"/>
              <a:t>  。</a:t>
            </a:r>
            <a:endParaRPr lang="zh-CN" altLang="en-US" sz="3600" b="1"/>
          </a:p>
          <a:p>
            <a:r>
              <a:rPr lang="zh-CN" altLang="en-US" sz="3600" b="1"/>
              <a:t>⑤座中泣下谁最多？江州司马</a:t>
            </a:r>
            <a:r>
              <a:rPr lang="en-US" altLang="zh-CN" sz="3600" b="1"/>
              <a:t>____</a:t>
            </a:r>
            <a:r>
              <a:rPr lang="zh-CN" altLang="en-US" sz="3600" b="1"/>
              <a:t> 衫湿。</a:t>
            </a:r>
            <a:endParaRPr lang="zh-CN" altLang="en-US" sz="3600" b="1"/>
          </a:p>
          <a:p>
            <a:r>
              <a:rPr lang="zh-CN" altLang="en-US" sz="3600" b="1">
                <a:solidFill>
                  <a:srgbClr val="FF0000"/>
                </a:solidFill>
              </a:rPr>
              <a:t>青。。</a:t>
            </a:r>
            <a:endParaRPr lang="zh-CN" altLang="en-US"/>
          </a:p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0365" y="434975"/>
            <a:ext cx="10973435" cy="5908040"/>
          </a:xfrm>
        </p:spPr>
        <p:txBody>
          <a:bodyPr/>
          <a:p>
            <a:r>
              <a:rPr lang="zh-CN" altLang="en-US" sz="4000" b="1">
                <a:sym typeface="+mn-ea"/>
              </a:rPr>
              <a:t>⑥独爱莲之出淤泥而不染，濯</a:t>
            </a:r>
            <a:r>
              <a:rPr lang="en-US" altLang="zh-CN" sz="4000" b="1">
                <a:sym typeface="+mn-ea"/>
              </a:rPr>
              <a:t>___</a:t>
            </a:r>
            <a:r>
              <a:rPr lang="zh-CN" altLang="en-US" sz="4000" b="1">
                <a:sym typeface="+mn-ea"/>
              </a:rPr>
              <a:t> 涟而不妖。</a:t>
            </a:r>
            <a:endParaRPr lang="zh-CN" altLang="en-US" sz="4000" b="1"/>
          </a:p>
          <a:p>
            <a:r>
              <a:rPr lang="zh-CN" altLang="en-US" sz="4000" b="1">
                <a:sym typeface="+mn-ea"/>
              </a:rPr>
              <a:t>⑦中通外直，不蔓不枝，香远益 </a:t>
            </a:r>
            <a:r>
              <a:rPr lang="en-US" altLang="zh-CN" sz="4000" b="1">
                <a:sym typeface="+mn-ea"/>
              </a:rPr>
              <a:t>___</a:t>
            </a:r>
            <a:r>
              <a:rPr lang="zh-CN" altLang="en-US" sz="4000" b="1">
                <a:sym typeface="+mn-ea"/>
              </a:rPr>
              <a:t>，亭亭净植，可远观而不可亵玩焉。</a:t>
            </a:r>
            <a:endParaRPr lang="zh-CN" altLang="en-US" sz="4000" b="1"/>
          </a:p>
          <a:p>
            <a:r>
              <a:rPr lang="zh-CN" altLang="en-US" sz="4000" b="1">
                <a:sym typeface="+mn-ea"/>
              </a:rPr>
              <a:t>⑧起舞弄 </a:t>
            </a:r>
            <a:r>
              <a:rPr lang="en-US" altLang="zh-CN" sz="4000" b="1">
                <a:sym typeface="+mn-ea"/>
              </a:rPr>
              <a:t>___</a:t>
            </a:r>
            <a:r>
              <a:rPr lang="zh-CN" altLang="en-US" sz="4000" b="1">
                <a:sym typeface="+mn-ea"/>
              </a:rPr>
              <a:t>影，何似在人间！</a:t>
            </a:r>
            <a:endParaRPr lang="zh-CN" altLang="en-US" sz="4000" b="1"/>
          </a:p>
          <a:p>
            <a:r>
              <a:rPr lang="zh-CN" altLang="en-US" sz="4000" b="1">
                <a:sym typeface="+mn-ea"/>
              </a:rPr>
              <a:t>⑨金樽</a:t>
            </a:r>
            <a:r>
              <a:rPr lang="en-US" altLang="zh-CN" sz="4000" b="1">
                <a:sym typeface="+mn-ea"/>
              </a:rPr>
              <a:t>___</a:t>
            </a:r>
            <a:r>
              <a:rPr lang="zh-CN" altLang="en-US" sz="4000" b="1">
                <a:sym typeface="+mn-ea"/>
              </a:rPr>
              <a:t>酒斗十千，玉盘珍羞直万钱。</a:t>
            </a:r>
            <a:endParaRPr lang="zh-CN" altLang="en-US" sz="4000" b="1"/>
          </a:p>
          <a:p>
            <a:r>
              <a:rPr lang="zh-CN" altLang="en-US" sz="4000" b="1">
                <a:sym typeface="+mn-ea"/>
              </a:rPr>
              <a:t>⑩ </a:t>
            </a:r>
            <a:r>
              <a:rPr lang="en-US" altLang="zh-CN" sz="4000" b="1">
                <a:sym typeface="+mn-ea"/>
              </a:rPr>
              <a:t>___</a:t>
            </a:r>
            <a:r>
              <a:rPr lang="zh-CN" altLang="en-US" sz="4000" b="1">
                <a:sym typeface="+mn-ea"/>
              </a:rPr>
              <a:t>风徐来，水波不兴。</a:t>
            </a:r>
            <a:endParaRPr lang="zh-CN" altLang="en-US" sz="4000" b="1"/>
          </a:p>
          <a:p>
            <a:r>
              <a:rPr lang="zh-CN" altLang="en-US" sz="4000" b="1">
                <a:sym typeface="+mn-ea"/>
              </a:rPr>
              <a:t>⑾风急天高猿啸哀，渚 </a:t>
            </a:r>
            <a:r>
              <a:rPr lang="en-US" altLang="zh-CN" sz="4000" b="1">
                <a:sym typeface="+mn-ea"/>
              </a:rPr>
              <a:t>____</a:t>
            </a:r>
            <a:r>
              <a:rPr lang="zh-CN" altLang="en-US" sz="4000" b="1">
                <a:sym typeface="+mn-ea"/>
              </a:rPr>
              <a:t>沙白鸟飞回。</a:t>
            </a:r>
            <a:endParaRPr lang="zh-CN" altLang="en-US" sz="4000" b="1">
              <a:sym typeface="+mn-ea"/>
            </a:endParaRPr>
          </a:p>
          <a:p>
            <a:r>
              <a:rPr lang="zh-CN" altLang="en-US" sz="4000" b="1">
                <a:solidFill>
                  <a:srgbClr val="FF0000"/>
                </a:solidFill>
                <a:sym typeface="+mn-ea"/>
              </a:rPr>
              <a:t>清。。。。</a:t>
            </a:r>
            <a:endParaRPr lang="zh-CN" altLang="en-US" sz="4000" b="1"/>
          </a:p>
          <a:p>
            <a:endParaRPr lang="zh-CN" altLang="en-US" sz="4000" b="1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69240" y="57785"/>
            <a:ext cx="11654155" cy="6710680"/>
          </a:xfrm>
        </p:spPr>
        <p:txBody>
          <a:bodyPr>
            <a:noAutofit/>
          </a:bodyPr>
          <a:p>
            <a:r>
              <a:rPr lang="zh-CN" altLang="en-US" sz="3200" b="1">
                <a:solidFill>
                  <a:srgbClr val="FF0000"/>
                </a:solidFill>
              </a:rPr>
              <a:t>9.沧 苍</a:t>
            </a:r>
            <a:endParaRPr lang="zh-CN" altLang="en-US" sz="3200" b="1">
              <a:solidFill>
                <a:srgbClr val="FF0000"/>
              </a:solidFill>
            </a:endParaRPr>
          </a:p>
          <a:p>
            <a:r>
              <a:rPr lang="zh-CN" altLang="en-US" sz="3200" b="1">
                <a:solidFill>
                  <a:srgbClr val="FF0000"/>
                </a:solidFill>
              </a:rPr>
              <a:t>【和“海”在一起一定是“沧”，注意“沧桑”是“沧海桑田”的缩写。苍多指灰白色或植物的青色。】</a:t>
            </a:r>
            <a:endParaRPr lang="zh-CN" altLang="en-US" sz="3200" b="1"/>
          </a:p>
          <a:p>
            <a:r>
              <a:rPr lang="zh-CN" altLang="en-US" sz="3200" b="1"/>
              <a:t>①东临碣石，以观</a:t>
            </a:r>
            <a:r>
              <a:rPr lang="en-US" altLang="zh-CN" sz="3200" b="1"/>
              <a:t>___</a:t>
            </a:r>
            <a:r>
              <a:rPr lang="zh-CN" altLang="en-US" sz="3200" b="1"/>
              <a:t>海。</a:t>
            </a:r>
            <a:endParaRPr lang="zh-CN" altLang="en-US" sz="3200" b="1"/>
          </a:p>
          <a:p>
            <a:r>
              <a:rPr lang="zh-CN" altLang="en-US" sz="3200" b="1"/>
              <a:t>②长风破浪会有时，直挂云帆济</a:t>
            </a:r>
            <a:r>
              <a:rPr lang="en-US" altLang="zh-CN" sz="3200" b="1"/>
              <a:t>___</a:t>
            </a:r>
            <a:r>
              <a:rPr lang="zh-CN" altLang="en-US" sz="3200" b="1"/>
              <a:t> 海。</a:t>
            </a:r>
            <a:endParaRPr lang="zh-CN" altLang="en-US" sz="3200" b="1"/>
          </a:p>
          <a:p>
            <a:r>
              <a:rPr lang="zh-CN" altLang="en-US" sz="3200" b="1"/>
              <a:t>③</a:t>
            </a:r>
            <a:r>
              <a:rPr lang="en-US" altLang="zh-CN" sz="3200" b="1"/>
              <a:t>___</a:t>
            </a:r>
            <a:r>
              <a:rPr lang="zh-CN" altLang="en-US" sz="3200" b="1"/>
              <a:t> 海月明珠有泪，蓝田日暖玉生烟。</a:t>
            </a:r>
            <a:endParaRPr lang="zh-CN" altLang="en-US" sz="3200" b="1"/>
          </a:p>
          <a:p>
            <a:r>
              <a:rPr lang="zh-CN" altLang="en-US" sz="3200" b="1"/>
              <a:t>④ </a:t>
            </a:r>
            <a:r>
              <a:rPr lang="en-US" altLang="zh-CN" sz="3200" b="1"/>
              <a:t>___</a:t>
            </a:r>
            <a:r>
              <a:rPr lang="zh-CN" altLang="en-US" sz="3200" b="1"/>
              <a:t>颜白发，颓然乎其间者，太守醉也。</a:t>
            </a:r>
            <a:endParaRPr lang="zh-CN" altLang="en-US" sz="3200" b="1"/>
          </a:p>
          <a:p>
            <a:r>
              <a:rPr lang="zh-CN" altLang="en-US" sz="3200" b="1"/>
              <a:t>⑤蒹葭</a:t>
            </a:r>
            <a:r>
              <a:rPr lang="en-US" altLang="zh-CN" sz="3200" b="1"/>
              <a:t>___</a:t>
            </a:r>
            <a:r>
              <a:rPr lang="zh-CN" altLang="en-US" sz="3200" b="1"/>
              <a:t>，白露为霜。所谓伊人，在水一方。</a:t>
            </a:r>
            <a:endParaRPr lang="zh-CN" altLang="en-US" sz="3200" b="1"/>
          </a:p>
          <a:p>
            <a:r>
              <a:rPr lang="zh-CN" altLang="en-US" sz="3200" b="1"/>
              <a:t>⑥天之 </a:t>
            </a:r>
            <a:r>
              <a:rPr lang="en-US" altLang="zh-CN" sz="3200" b="1"/>
              <a:t>____</a:t>
            </a:r>
            <a:r>
              <a:rPr lang="zh-CN" altLang="en-US" sz="3200" b="1"/>
              <a:t>，其正色邪？其远而无所至极邪？</a:t>
            </a:r>
            <a:endParaRPr lang="zh-CN" altLang="en-US" sz="3200" b="1"/>
          </a:p>
          <a:p>
            <a:r>
              <a:rPr lang="zh-CN" altLang="en-US" sz="3200" b="1"/>
              <a:t>⑦适莽 </a:t>
            </a:r>
            <a:r>
              <a:rPr lang="en-US" altLang="zh-CN" sz="3200" b="1"/>
              <a:t>____</a:t>
            </a:r>
            <a:r>
              <a:rPr lang="zh-CN" altLang="en-US" sz="3200" b="1"/>
              <a:t> 者，三餐而反，腹犹果然。</a:t>
            </a:r>
            <a:endParaRPr lang="zh-CN" altLang="en-US" sz="3200" b="1"/>
          </a:p>
          <a:p>
            <a:r>
              <a:rPr lang="zh-CN" altLang="en-US" sz="3200" b="1"/>
              <a:t>⑧山川相缪，郁乎 </a:t>
            </a:r>
            <a:r>
              <a:rPr lang="en-US" altLang="zh-CN" sz="3200" b="1"/>
              <a:t>____</a:t>
            </a:r>
            <a:r>
              <a:rPr lang="zh-CN" altLang="en-US" sz="3200" b="1"/>
              <a:t>，非孟德之困于周郎者乎？</a:t>
            </a:r>
            <a:endParaRPr lang="zh-CN" altLang="en-US" sz="3200" b="1"/>
          </a:p>
          <a:p>
            <a:r>
              <a:rPr lang="zh-CN" altLang="en-US" sz="3200" b="1">
                <a:solidFill>
                  <a:srgbClr val="FF0000"/>
                </a:solidFill>
              </a:rPr>
              <a:t>沧，沧，沧，仓。。。。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65125" y="253365"/>
            <a:ext cx="11377295" cy="6383020"/>
          </a:xfrm>
        </p:spPr>
        <p:txBody>
          <a:bodyPr>
            <a:normAutofit lnSpcReduction="10000"/>
          </a:bodyPr>
          <a:p>
            <a:r>
              <a:rPr lang="zh-CN" altLang="en-US" sz="4400" b="1">
                <a:solidFill>
                  <a:srgbClr val="FF0000"/>
                </a:solidFill>
              </a:rPr>
              <a:t>一、注意字的笔画</a:t>
            </a:r>
            <a:endParaRPr lang="zh-CN" altLang="en-US" sz="4400" b="1">
              <a:solidFill>
                <a:srgbClr val="FF0000"/>
              </a:solidFill>
            </a:endParaRPr>
          </a:p>
          <a:p>
            <a:r>
              <a:rPr lang="zh-CN" altLang="en-US" sz="4400" b="1">
                <a:solidFill>
                  <a:srgbClr val="FF0000"/>
                </a:solidFill>
              </a:rPr>
              <a:t>1.侯 候</a:t>
            </a:r>
            <a:endParaRPr lang="zh-CN" altLang="en-US" sz="4400" b="1">
              <a:solidFill>
                <a:srgbClr val="FF0000"/>
              </a:solidFill>
            </a:endParaRPr>
          </a:p>
          <a:p>
            <a:r>
              <a:rPr lang="zh-CN" altLang="en-US" sz="3200" b="1">
                <a:solidFill>
                  <a:srgbClr val="FF0000"/>
                </a:solidFill>
              </a:rPr>
              <a:t>【侯（hóu），会意字。从矢，从厂(hàn)。“矢”，箭也。“厂”，箭程也。“矢”与“厂”联合起来表示“一箭之程”。古代诸侯受封建国，首先确定一处合适地点作为国中所在，然后在此处向东南西北各射一箭，以箭头落地处作为新建侯国的四至，即四境。候（hòu）：1.等待；2.看望，问好；3.时节；4.事物在变化中的情状。】</a:t>
            </a:r>
            <a:endParaRPr lang="zh-CN" altLang="en-US" sz="3200" b="1"/>
          </a:p>
          <a:p>
            <a:r>
              <a:rPr lang="zh-CN" altLang="en-US" sz="3200" b="1"/>
              <a:t>①苟全性命于乱世，不求闻达于诸</a:t>
            </a:r>
            <a:r>
              <a:rPr lang="en-US" altLang="zh-CN" sz="3200" b="1"/>
              <a:t>________</a:t>
            </a:r>
            <a:r>
              <a:rPr lang="zh-CN" altLang="en-US" sz="3200" b="1"/>
              <a:t>  。</a:t>
            </a:r>
            <a:endParaRPr lang="zh-CN" altLang="en-US" sz="3200" b="1"/>
          </a:p>
          <a:p>
            <a:r>
              <a:rPr lang="zh-CN" altLang="en-US" sz="3200" b="1"/>
              <a:t>②一日之内，一宫之间，而气 </a:t>
            </a:r>
            <a:r>
              <a:rPr lang="en-US" altLang="zh-CN" sz="3200" b="1"/>
              <a:t>______</a:t>
            </a:r>
            <a:r>
              <a:rPr lang="zh-CN" altLang="en-US" sz="3200" b="1"/>
              <a:t> 不齐。</a:t>
            </a:r>
            <a:endParaRPr lang="zh-CN" altLang="en-US" sz="3200" b="1"/>
          </a:p>
          <a:p>
            <a:r>
              <a:rPr lang="zh-CN" altLang="en-US" sz="3200" b="1"/>
              <a:t>③萧关逢</a:t>
            </a:r>
            <a:r>
              <a:rPr lang="en-US" altLang="zh-CN" sz="3200" b="1"/>
              <a:t>____</a:t>
            </a:r>
            <a:r>
              <a:rPr lang="zh-CN" altLang="en-US" sz="3200" b="1"/>
              <a:t> 骑，都护在燕然。</a:t>
            </a:r>
            <a:endParaRPr lang="zh-CN" altLang="en-US" sz="3200" b="1"/>
          </a:p>
          <a:p>
            <a:r>
              <a:rPr lang="zh-CN" altLang="en-US" sz="3200" b="1">
                <a:solidFill>
                  <a:srgbClr val="FF0000"/>
                </a:solidFill>
              </a:rPr>
              <a:t>侯   候   候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68605" y="114300"/>
            <a:ext cx="11418570" cy="6494780"/>
          </a:xfrm>
        </p:spPr>
        <p:txBody>
          <a:bodyPr>
            <a:noAutofit/>
          </a:bodyPr>
          <a:p>
            <a:r>
              <a:rPr lang="zh-CN" altLang="en-US" sz="3600" b="1">
                <a:solidFill>
                  <a:srgbClr val="FF0000"/>
                </a:solidFill>
              </a:rPr>
              <a:t>10.尤 优 犹</a:t>
            </a:r>
            <a:endParaRPr lang="zh-CN" altLang="en-US" sz="3600" b="1">
              <a:solidFill>
                <a:srgbClr val="FF0000"/>
              </a:solidFill>
            </a:endParaRPr>
          </a:p>
          <a:p>
            <a:r>
              <a:rPr lang="zh-CN" altLang="en-US" sz="3600" b="1">
                <a:solidFill>
                  <a:srgbClr val="FF0000"/>
                </a:solidFill>
              </a:rPr>
              <a:t>【64篇中用“尤”的只有一处，切记。“尤”是“尤其，更加”。“优”相当于“好”。 “犹”相当于“还”。】</a:t>
            </a:r>
            <a:endParaRPr lang="zh-CN" altLang="en-US" sz="3600" b="1"/>
          </a:p>
          <a:p>
            <a:r>
              <a:rPr lang="zh-CN" altLang="en-US" sz="3600" b="1"/>
              <a:t>①其西南诸峰，林壑 </a:t>
            </a:r>
            <a:r>
              <a:rPr lang="en-US" altLang="zh-CN" sz="3600" b="1"/>
              <a:t>___</a:t>
            </a:r>
            <a:r>
              <a:rPr lang="zh-CN" altLang="en-US" sz="3600" b="1"/>
              <a:t> 美。</a:t>
            </a:r>
            <a:endParaRPr lang="zh-CN" altLang="en-US" sz="3600" b="1"/>
          </a:p>
          <a:p>
            <a:r>
              <a:rPr lang="zh-CN" altLang="en-US" sz="3600" b="1"/>
              <a:t>②悉以咨之，必能使行（háng）阵和睦，</a:t>
            </a:r>
            <a:r>
              <a:rPr lang="en-US" altLang="zh-CN" sz="3600" b="1"/>
              <a:t>__</a:t>
            </a:r>
            <a:r>
              <a:rPr lang="zh-CN" altLang="en-US" sz="3600" b="1"/>
              <a:t> 劣得所。</a:t>
            </a:r>
            <a:endParaRPr lang="zh-CN" altLang="en-US" sz="3600" b="1"/>
          </a:p>
          <a:p>
            <a:r>
              <a:rPr lang="zh-CN" altLang="en-US" sz="3600" b="1"/>
              <a:t>③商女不知亡国恨，隔江 </a:t>
            </a:r>
            <a:r>
              <a:rPr lang="en-US" altLang="zh-CN" sz="3600" b="1"/>
              <a:t>___</a:t>
            </a:r>
            <a:r>
              <a:rPr lang="zh-CN" altLang="en-US" sz="3600" b="1"/>
              <a:t>唱后庭花。</a:t>
            </a:r>
            <a:endParaRPr lang="zh-CN" altLang="en-US" sz="3600" b="1"/>
          </a:p>
          <a:p>
            <a:r>
              <a:rPr lang="zh-CN" altLang="en-US" sz="3600" b="1"/>
              <a:t>④古之圣人，其出人也远矣，</a:t>
            </a:r>
            <a:r>
              <a:rPr lang="en-US" altLang="zh-CN" sz="3600" b="1"/>
              <a:t>___</a:t>
            </a:r>
            <a:r>
              <a:rPr lang="zh-CN" altLang="en-US" sz="3600" b="1"/>
              <a:t>且从师而问焉。</a:t>
            </a:r>
            <a:endParaRPr lang="zh-CN" altLang="en-US" sz="3600" b="1"/>
          </a:p>
          <a:p>
            <a:r>
              <a:rPr lang="zh-CN" altLang="en-US" sz="3600" b="1"/>
              <a:t>⑤士之耽兮，</a:t>
            </a:r>
            <a:r>
              <a:rPr lang="en-US" altLang="zh-CN" sz="3600" b="1"/>
              <a:t>____</a:t>
            </a:r>
            <a:r>
              <a:rPr lang="zh-CN" altLang="en-US" sz="3600" b="1"/>
              <a:t>可说也。</a:t>
            </a:r>
            <a:endParaRPr lang="zh-CN" altLang="en-US" sz="3600" b="1"/>
          </a:p>
          <a:p>
            <a:r>
              <a:rPr lang="zh-CN" altLang="en-US" sz="3600" b="1"/>
              <a:t>⑥雕栏玉砌应 </a:t>
            </a:r>
            <a:r>
              <a:rPr lang="en-US" altLang="zh-CN" sz="3600" b="1"/>
              <a:t>___</a:t>
            </a:r>
            <a:r>
              <a:rPr lang="zh-CN" altLang="en-US" sz="3600" b="1"/>
              <a:t> 在，只是朱颜改。</a:t>
            </a:r>
            <a:endParaRPr lang="zh-CN" altLang="en-US" sz="3600" b="1"/>
          </a:p>
          <a:p>
            <a:r>
              <a:rPr lang="zh-CN" altLang="en-US" sz="3600" b="1">
                <a:solidFill>
                  <a:srgbClr val="FF0000"/>
                </a:solidFill>
              </a:rPr>
              <a:t>尤，优，犹。。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448310"/>
            <a:ext cx="10515600" cy="5728970"/>
          </a:xfrm>
        </p:spPr>
        <p:txBody>
          <a:bodyPr/>
          <a:p>
            <a:r>
              <a:rPr lang="zh-CN" altLang="en-US" sz="4000" b="1">
                <a:solidFill>
                  <a:srgbClr val="FF0000"/>
                </a:solidFill>
              </a:rPr>
              <a:t>11.齿 耻</a:t>
            </a:r>
            <a:endParaRPr lang="zh-CN" altLang="en-US" sz="4000" b="1">
              <a:solidFill>
                <a:srgbClr val="FF0000"/>
              </a:solidFill>
            </a:endParaRPr>
          </a:p>
          <a:p>
            <a:r>
              <a:rPr lang="zh-CN" altLang="en-US" sz="4000" b="1">
                <a:solidFill>
                  <a:srgbClr val="FF0000"/>
                </a:solidFill>
              </a:rPr>
              <a:t>【不齿：不愿意提到,表示极端鄙视。不耻：不认为是耻辱。】</a:t>
            </a:r>
            <a:endParaRPr lang="zh-CN" altLang="en-US" sz="4000" b="1"/>
          </a:p>
          <a:p>
            <a:r>
              <a:rPr lang="zh-CN" altLang="en-US" sz="4000" b="1"/>
              <a:t>①巫医乐师百工之人，君子不</a:t>
            </a:r>
            <a:r>
              <a:rPr lang="en-US" altLang="zh-CN" sz="4000" b="1"/>
              <a:t>___</a:t>
            </a:r>
            <a:r>
              <a:rPr lang="zh-CN" altLang="en-US" sz="4000" b="1"/>
              <a:t>  。</a:t>
            </a:r>
            <a:endParaRPr lang="zh-CN" altLang="en-US" sz="4000" b="1"/>
          </a:p>
          <a:p>
            <a:r>
              <a:rPr lang="zh-CN" altLang="en-US" sz="4000" b="1"/>
              <a:t>②巫医乐师百工之人，不 </a:t>
            </a:r>
            <a:r>
              <a:rPr lang="en-US" altLang="zh-CN" sz="4000" b="1"/>
              <a:t>___</a:t>
            </a:r>
            <a:r>
              <a:rPr lang="zh-CN" altLang="en-US" sz="4000" b="1"/>
              <a:t> 相师。</a:t>
            </a:r>
            <a:endParaRPr lang="zh-CN" altLang="en-US" sz="4000" b="1"/>
          </a:p>
        </p:txBody>
      </p:sp>
    </p:spTree>
    <p:custDataLst>
      <p:tags r:id="rId1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795" y="434975"/>
            <a:ext cx="10835005" cy="5742305"/>
          </a:xfrm>
        </p:spPr>
        <p:txBody>
          <a:bodyPr>
            <a:noAutofit/>
          </a:bodyPr>
          <a:p>
            <a:r>
              <a:rPr lang="zh-CN" altLang="en-US" sz="3200" b="1">
                <a:solidFill>
                  <a:srgbClr val="FF0000"/>
                </a:solidFill>
              </a:rPr>
              <a:t>12.蔚 尉</a:t>
            </a:r>
            <a:endParaRPr lang="zh-CN" altLang="en-US" sz="3200" b="1">
              <a:solidFill>
                <a:srgbClr val="FF0000"/>
              </a:solidFill>
            </a:endParaRPr>
          </a:p>
          <a:p>
            <a:r>
              <a:rPr lang="zh-CN" altLang="en-US" sz="3200" b="1">
                <a:solidFill>
                  <a:srgbClr val="FF0000"/>
                </a:solidFill>
              </a:rPr>
              <a:t>【蔚 [wèi]：1.茂盛，荟聚，盛大。～然成风。～为大观。2.～蓝（晴朗天空的颜色）。尉 [wèi]：1.古代官名，一般是武官：县～。都～。卫～。太～。2.军衔的一级，在校以下：～官。少～。】</a:t>
            </a:r>
            <a:endParaRPr lang="zh-CN" altLang="en-US" sz="3200" b="1"/>
          </a:p>
          <a:p>
            <a:r>
              <a:rPr lang="zh-CN" altLang="en-US" sz="3200" b="1"/>
              <a:t>①望之</a:t>
            </a:r>
            <a:r>
              <a:rPr lang="en-US" altLang="zh-CN" sz="3200" b="1"/>
              <a:t>____</a:t>
            </a:r>
            <a:r>
              <a:rPr lang="zh-CN" altLang="en-US" sz="3200" b="1"/>
              <a:t>然而深秀者，琅琊也。</a:t>
            </a:r>
            <a:endParaRPr lang="zh-CN" altLang="en-US" sz="3200" b="1"/>
          </a:p>
          <a:p>
            <a:r>
              <a:rPr lang="zh-CN" altLang="en-US" sz="3200" b="1">
                <a:solidFill>
                  <a:srgbClr val="FF0000"/>
                </a:solidFill>
              </a:rPr>
              <a:t>13.工 宫</a:t>
            </a:r>
            <a:endParaRPr lang="zh-CN" altLang="en-US" sz="3200" b="1"/>
          </a:p>
          <a:p>
            <a:endParaRPr lang="zh-CN" altLang="en-US" sz="3200" b="1"/>
          </a:p>
          <a:p>
            <a:r>
              <a:rPr lang="zh-CN" altLang="en-US" sz="3200" b="1"/>
              <a:t>② </a:t>
            </a:r>
            <a:r>
              <a:rPr lang="en-US" altLang="zh-CN" sz="3200" b="1"/>
              <a:t>___</a:t>
            </a:r>
            <a:r>
              <a:rPr lang="zh-CN" altLang="en-US" sz="3200" b="1"/>
              <a:t>中府中，俱为一体，陟罚臧否，不宜异同。</a:t>
            </a:r>
            <a:endParaRPr lang="zh-CN" altLang="en-US" sz="3200" b="1"/>
          </a:p>
          <a:p>
            <a:r>
              <a:rPr lang="zh-CN" altLang="en-US" sz="3200" b="1"/>
              <a:t>③不知天上</a:t>
            </a:r>
            <a:r>
              <a:rPr lang="en-US" altLang="zh-CN" sz="3200" b="1"/>
              <a:t>___</a:t>
            </a:r>
            <a:r>
              <a:rPr lang="zh-CN" altLang="en-US" sz="3200" b="1"/>
              <a:t>阙，今夕是何年。</a:t>
            </a:r>
            <a:endParaRPr lang="zh-CN" altLang="en-US" sz="3200" b="1"/>
          </a:p>
          <a:p>
            <a:r>
              <a:rPr lang="zh-CN" altLang="en-US" sz="3200" b="1"/>
              <a:t>④朝歌夜弦，为秦 </a:t>
            </a:r>
            <a:r>
              <a:rPr lang="en-US" altLang="zh-CN" sz="3200" b="1"/>
              <a:t>___</a:t>
            </a:r>
            <a:r>
              <a:rPr lang="zh-CN" altLang="en-US" sz="3200" b="1"/>
              <a:t>人。</a:t>
            </a:r>
            <a:endParaRPr lang="zh-CN" altLang="en-US" sz="3200" b="1"/>
          </a:p>
        </p:txBody>
      </p:sp>
    </p:spTree>
    <p:custDataLst>
      <p:tags r:id="rId1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1940" y="198120"/>
            <a:ext cx="11071860" cy="5979160"/>
          </a:xfrm>
        </p:spPr>
        <p:txBody>
          <a:bodyPr>
            <a:no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14.至 致</a:t>
            </a:r>
            <a:endParaRPr lang="zh-CN" altLang="en-US" sz="2800" b="1">
              <a:solidFill>
                <a:srgbClr val="FF0000"/>
              </a:solidFill>
            </a:endParaRPr>
          </a:p>
          <a:p>
            <a:r>
              <a:rPr lang="zh-CN" altLang="en-US" sz="2800" b="1">
                <a:solidFill>
                  <a:srgbClr val="FF0000"/>
                </a:solidFill>
              </a:rPr>
              <a:t>【至：1.到，到达：～此。自始～终。从古～今。～于。以～。甚～。2.极、最：～少。～亲。～交（最相好的朋友）。～诚。～高无上。～理名言。</a:t>
            </a:r>
            <a:endParaRPr lang="zh-CN" altLang="en-US" sz="2800" b="1">
              <a:solidFill>
                <a:srgbClr val="FF0000"/>
              </a:solidFill>
            </a:endParaRPr>
          </a:p>
          <a:p>
            <a:r>
              <a:rPr lang="zh-CN" altLang="en-US" sz="2800" b="1">
                <a:solidFill>
                  <a:srgbClr val="FF0000"/>
                </a:solidFill>
              </a:rPr>
              <a:t>致：1.送给，给予：～仕（退休）。～辞。～电。～力。～命打击。2.招引，使到达：～病。～使。以～。专心～志。3.样子，情趣：大～。别～。景～。兴（xìng ）～。4.细密，精细：～密。精～。】</a:t>
            </a:r>
            <a:endParaRPr lang="zh-CN" altLang="en-US" sz="2800" b="1"/>
          </a:p>
          <a:p>
            <a:r>
              <a:rPr lang="zh-CN" altLang="en-US" sz="2800" b="1"/>
              <a:t>①余人各复延 </a:t>
            </a:r>
            <a:r>
              <a:rPr lang="en-US" altLang="zh-CN" sz="2800" b="1"/>
              <a:t>___</a:t>
            </a:r>
            <a:r>
              <a:rPr lang="zh-CN" altLang="en-US" sz="2800" b="1"/>
              <a:t>其家，皆出酒食。</a:t>
            </a:r>
            <a:endParaRPr lang="zh-CN" altLang="en-US" sz="2800" b="1"/>
          </a:p>
          <a:p>
            <a:r>
              <a:rPr lang="zh-CN" altLang="en-US" sz="2800" b="1"/>
              <a:t>② </a:t>
            </a:r>
            <a:r>
              <a:rPr lang="en-US" altLang="zh-CN" sz="2800" b="1"/>
              <a:t>____</a:t>
            </a:r>
            <a:r>
              <a:rPr lang="zh-CN" altLang="en-US" sz="2800" b="1"/>
              <a:t>人无己，神人无功，圣人无名。</a:t>
            </a:r>
            <a:endParaRPr lang="zh-CN" altLang="en-US" sz="2800" b="1"/>
          </a:p>
          <a:p>
            <a:r>
              <a:rPr lang="zh-CN" altLang="en-US" sz="2800" b="1"/>
              <a:t>③故不积跬步，无以 </a:t>
            </a:r>
            <a:r>
              <a:rPr lang="en-US" altLang="zh-CN" sz="2800" b="1"/>
              <a:t>___</a:t>
            </a:r>
            <a:r>
              <a:rPr lang="zh-CN" altLang="en-US" sz="2800" b="1"/>
              <a:t>千里。</a:t>
            </a:r>
            <a:endParaRPr lang="zh-CN" altLang="en-US" sz="2800" b="1"/>
          </a:p>
          <a:p>
            <a:r>
              <a:rPr lang="zh-CN" altLang="en-US" sz="2800" b="1"/>
              <a:t>④假舆马者，非利足也，而</a:t>
            </a:r>
            <a:r>
              <a:rPr lang="en-US" altLang="zh-CN" sz="2800" b="1"/>
              <a:t>___</a:t>
            </a:r>
            <a:r>
              <a:rPr lang="zh-CN" altLang="en-US" sz="2800" b="1"/>
              <a:t>千里。</a:t>
            </a:r>
            <a:endParaRPr lang="zh-CN" altLang="en-US" sz="2800" b="1"/>
          </a:p>
          <a:p>
            <a:r>
              <a:rPr lang="zh-CN" altLang="en-US" sz="2800" b="1"/>
              <a:t>⑤彼于</a:t>
            </a:r>
            <a:r>
              <a:rPr lang="en-US" altLang="zh-CN" sz="2800" b="1"/>
              <a:t>____</a:t>
            </a:r>
            <a:r>
              <a:rPr lang="zh-CN" altLang="en-US" sz="2800" b="1"/>
              <a:t> 福者，未数数然也。</a:t>
            </a:r>
            <a:endParaRPr lang="zh-CN" altLang="en-US" sz="2800" b="1"/>
          </a:p>
          <a:p>
            <a:r>
              <a:rPr lang="zh-CN" altLang="en-US" sz="2800" b="1">
                <a:solidFill>
                  <a:srgbClr val="FF0000"/>
                </a:solidFill>
              </a:rPr>
              <a:t>至，至，至，致，。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3700" y="282575"/>
            <a:ext cx="11459845" cy="6312535"/>
          </a:xfrm>
        </p:spPr>
        <p:txBody>
          <a:bodyPr>
            <a:normAutofit lnSpcReduction="10000"/>
          </a:bodyPr>
          <a:p>
            <a:r>
              <a:rPr lang="zh-CN" altLang="en-US" sz="3200" b="1">
                <a:solidFill>
                  <a:srgbClr val="FF0000"/>
                </a:solidFill>
              </a:rPr>
              <a:t>15.倾 顷</a:t>
            </a:r>
            <a:endParaRPr lang="zh-CN" altLang="en-US" sz="3200" b="1">
              <a:solidFill>
                <a:srgbClr val="FF0000"/>
              </a:solidFill>
            </a:endParaRPr>
          </a:p>
          <a:p>
            <a:r>
              <a:rPr lang="zh-CN" altLang="en-US" sz="3200" b="1">
                <a:solidFill>
                  <a:srgbClr val="FF0000"/>
                </a:solidFill>
              </a:rPr>
              <a:t>【倾：是动词，可以替换为“倒塌”。顷：中国市制田地面积单位；短时间。】</a:t>
            </a:r>
            <a:endParaRPr lang="zh-CN" altLang="en-US" sz="3200" b="1"/>
          </a:p>
          <a:p>
            <a:r>
              <a:rPr lang="zh-CN" altLang="en-US" sz="3200" b="1"/>
              <a:t>①亲小人，远贤臣，此后汉所以 </a:t>
            </a:r>
            <a:r>
              <a:rPr lang="en-US" altLang="zh-CN" sz="3200" b="1"/>
              <a:t>___</a:t>
            </a:r>
            <a:r>
              <a:rPr lang="zh-CN" altLang="en-US" sz="3200" b="1"/>
              <a:t> 颓也。</a:t>
            </a:r>
            <a:endParaRPr lang="zh-CN" altLang="en-US" sz="3200" b="1"/>
          </a:p>
          <a:p>
            <a:r>
              <a:rPr lang="zh-CN" altLang="en-US" sz="3200" b="1"/>
              <a:t>②后值</a:t>
            </a:r>
            <a:r>
              <a:rPr lang="en-US" altLang="zh-CN" sz="3200" b="1"/>
              <a:t>___</a:t>
            </a:r>
            <a:r>
              <a:rPr lang="zh-CN" altLang="en-US" sz="3200" b="1"/>
              <a:t>覆，受任于败军之际，奉命于危难之间。</a:t>
            </a:r>
            <a:endParaRPr lang="zh-CN" altLang="en-US" sz="3200" b="1"/>
          </a:p>
          <a:p>
            <a:r>
              <a:rPr lang="zh-CN" altLang="en-US" sz="3200" b="1"/>
              <a:t>③商旅不行，樯（qiáng）</a:t>
            </a:r>
            <a:r>
              <a:rPr lang="en-US" altLang="zh-CN" sz="3200" b="1"/>
              <a:t>___</a:t>
            </a:r>
            <a:r>
              <a:rPr lang="zh-CN" altLang="en-US" sz="3200" b="1"/>
              <a:t> 楫（jí）摧，薄暮冥冥，虎啸猿啼。</a:t>
            </a:r>
            <a:endParaRPr lang="zh-CN" altLang="en-US" sz="3200" b="1"/>
          </a:p>
          <a:p>
            <a:r>
              <a:rPr lang="zh-CN" altLang="en-US" sz="3200" b="1"/>
              <a:t>④春江花朝秋月夜，往往取酒还独</a:t>
            </a:r>
            <a:r>
              <a:rPr lang="en-US" altLang="zh-CN" sz="3200" b="1"/>
              <a:t>___</a:t>
            </a:r>
            <a:r>
              <a:rPr lang="zh-CN" altLang="en-US" sz="3200" b="1"/>
              <a:t> 。</a:t>
            </a:r>
            <a:endParaRPr lang="zh-CN" altLang="en-US" sz="3200" b="1"/>
          </a:p>
          <a:p>
            <a:r>
              <a:rPr lang="zh-CN" altLang="en-US" sz="3200" b="1"/>
              <a:t>⑤上下天光，一碧万</a:t>
            </a:r>
            <a:r>
              <a:rPr lang="en-US" altLang="zh-CN" sz="3200" b="1"/>
              <a:t>___</a:t>
            </a:r>
            <a:r>
              <a:rPr lang="zh-CN" altLang="en-US" sz="3200" b="1"/>
              <a:t> 。</a:t>
            </a:r>
            <a:endParaRPr lang="zh-CN" altLang="en-US" sz="3200" b="1"/>
          </a:p>
          <a:p>
            <a:r>
              <a:rPr lang="zh-CN" altLang="en-US" sz="3200" b="1"/>
              <a:t>⑥俄 </a:t>
            </a:r>
            <a:r>
              <a:rPr lang="en-US" altLang="zh-CN" sz="3200" b="1"/>
              <a:t>___</a:t>
            </a:r>
            <a:r>
              <a:rPr lang="zh-CN" altLang="en-US" sz="3200" b="1"/>
              <a:t> 风定云墨色，秋天漠漠向昏黑。</a:t>
            </a:r>
            <a:endParaRPr lang="zh-CN" altLang="en-US" sz="3200" b="1"/>
          </a:p>
          <a:p>
            <a:r>
              <a:rPr lang="zh-CN" altLang="en-US" sz="3200" b="1"/>
              <a:t>⑦纵一苇之所如，凌万 </a:t>
            </a:r>
            <a:r>
              <a:rPr lang="en-US" altLang="zh-CN" sz="3200" b="1"/>
              <a:t>___</a:t>
            </a:r>
            <a:r>
              <a:rPr lang="zh-CN" altLang="en-US" sz="3200" b="1"/>
              <a:t>之茫然。</a:t>
            </a:r>
            <a:endParaRPr lang="zh-CN" altLang="en-US" sz="3200" b="1"/>
          </a:p>
          <a:p>
            <a:r>
              <a:rPr lang="zh-CN" altLang="en-US" sz="3200" b="1">
                <a:solidFill>
                  <a:srgbClr val="FF0000"/>
                </a:solidFill>
              </a:rPr>
              <a:t>倾，倾，倾，倾，顷。。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93065"/>
            <a:ext cx="10515600" cy="5784215"/>
          </a:xfrm>
        </p:spPr>
        <p:txBody>
          <a:bodyPr/>
          <a:p>
            <a:r>
              <a:rPr lang="zh-CN" altLang="en-US" sz="3600" b="1">
                <a:solidFill>
                  <a:srgbClr val="FF0000"/>
                </a:solidFill>
              </a:rPr>
              <a:t>16.指 止</a:t>
            </a:r>
            <a:endParaRPr lang="zh-CN" altLang="en-US" sz="3600" b="1">
              <a:solidFill>
                <a:srgbClr val="FF0000"/>
              </a:solidFill>
            </a:endParaRPr>
          </a:p>
          <a:p>
            <a:r>
              <a:rPr lang="zh-CN" altLang="en-US" sz="3600" b="1">
                <a:solidFill>
                  <a:srgbClr val="FF0000"/>
                </a:solidFill>
              </a:rPr>
              <a:t>【指：对着，向着。止：停止】</a:t>
            </a:r>
            <a:endParaRPr lang="zh-CN" altLang="en-US" sz="3600" b="1"/>
          </a:p>
          <a:p>
            <a:r>
              <a:rPr lang="zh-CN" altLang="en-US" sz="3600" b="1"/>
              <a:t>①浩荡离愁白日斜，吟鞭东</a:t>
            </a:r>
            <a:r>
              <a:rPr lang="en-US" altLang="zh-CN" sz="3600" b="1"/>
              <a:t>____</a:t>
            </a:r>
            <a:r>
              <a:rPr lang="zh-CN" altLang="en-US" sz="3600" b="1"/>
              <a:t> 即天涯。</a:t>
            </a:r>
            <a:endParaRPr lang="zh-CN" altLang="en-US" sz="3600" b="1"/>
          </a:p>
          <a:p>
            <a:r>
              <a:rPr lang="zh-CN" altLang="en-US" sz="3600" b="1"/>
              <a:t>②浩浩乎如冯虚御风，而不知其所 </a:t>
            </a:r>
            <a:r>
              <a:rPr lang="en-US" altLang="zh-CN" sz="3600" b="1"/>
              <a:t>____</a:t>
            </a:r>
            <a:r>
              <a:rPr lang="zh-CN" altLang="en-US" sz="3600" b="1"/>
              <a:t> 。</a:t>
            </a:r>
            <a:endParaRPr lang="zh-CN" altLang="en-US" sz="3600" b="1"/>
          </a:p>
        </p:txBody>
      </p:sp>
    </p:spTree>
    <p:custDataLst>
      <p:tags r:id="rId1"/>
    </p:custData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1005" y="448310"/>
            <a:ext cx="10932795" cy="5728970"/>
          </a:xfrm>
        </p:spPr>
        <p:txBody>
          <a:bodyPr/>
          <a:p>
            <a:r>
              <a:rPr lang="zh-CN" altLang="en-US" sz="3600" b="1">
                <a:solidFill>
                  <a:srgbClr val="FF0000"/>
                </a:solidFill>
              </a:rPr>
              <a:t>17.临 凌</a:t>
            </a:r>
            <a:endParaRPr lang="zh-CN" altLang="en-US" sz="3600" b="1">
              <a:solidFill>
                <a:srgbClr val="FF0000"/>
              </a:solidFill>
            </a:endParaRPr>
          </a:p>
          <a:p>
            <a:r>
              <a:rPr lang="zh-CN" altLang="en-US" sz="3600" b="1">
                <a:solidFill>
                  <a:srgbClr val="FF0000"/>
                </a:solidFill>
              </a:rPr>
              <a:t>【凌：在……上方。临：在……旁边。】</a:t>
            </a:r>
            <a:endParaRPr lang="zh-CN" altLang="en-US" sz="3600" b="1"/>
          </a:p>
          <a:p>
            <a:r>
              <a:rPr lang="zh-CN" altLang="en-US" sz="3600" b="1"/>
              <a:t>①先帝知臣谨慎，故 </a:t>
            </a:r>
            <a:r>
              <a:rPr lang="en-US" altLang="zh-CN" sz="3600" b="1"/>
              <a:t>___</a:t>
            </a:r>
            <a:r>
              <a:rPr lang="zh-CN" altLang="en-US" sz="3600" b="1"/>
              <a:t>崩寄臣以大事也。</a:t>
            </a:r>
            <a:endParaRPr lang="zh-CN" altLang="en-US" sz="3600" b="1"/>
          </a:p>
          <a:p>
            <a:r>
              <a:rPr lang="zh-CN" altLang="en-US" sz="3600" b="1"/>
              <a:t>②有亭翼然 </a:t>
            </a:r>
            <a:r>
              <a:rPr lang="en-US" altLang="zh-CN" sz="3600" b="1"/>
              <a:t>___</a:t>
            </a:r>
            <a:r>
              <a:rPr lang="zh-CN" altLang="en-US" sz="3600" b="1"/>
              <a:t>于泉上者，醉翁亭也。</a:t>
            </a:r>
            <a:endParaRPr lang="zh-CN" altLang="en-US" sz="3600" b="1"/>
          </a:p>
          <a:p>
            <a:r>
              <a:rPr lang="zh-CN" altLang="en-US" sz="3600" b="1"/>
              <a:t>③ </a:t>
            </a:r>
            <a:r>
              <a:rPr lang="en-US" altLang="zh-CN" sz="3600" b="1"/>
              <a:t>___</a:t>
            </a:r>
            <a:r>
              <a:rPr lang="zh-CN" altLang="en-US" sz="3600" b="1"/>
              <a:t> 溪而渔，溪深而鱼肥。</a:t>
            </a:r>
            <a:endParaRPr lang="zh-CN" altLang="en-US" sz="3600" b="1"/>
          </a:p>
          <a:p>
            <a:r>
              <a:rPr lang="zh-CN" altLang="en-US" sz="3600" b="1"/>
              <a:t>④东 </a:t>
            </a:r>
            <a:r>
              <a:rPr lang="en-US" altLang="zh-CN" sz="3600" b="1"/>
              <a:t>___</a:t>
            </a:r>
            <a:r>
              <a:rPr lang="zh-CN" altLang="en-US" sz="3600" b="1"/>
              <a:t> 碣石，以观沧海。</a:t>
            </a:r>
            <a:endParaRPr lang="zh-CN" altLang="en-US" sz="3600" b="1"/>
          </a:p>
          <a:p>
            <a:r>
              <a:rPr lang="zh-CN" altLang="en-US" sz="3600" b="1"/>
              <a:t>⑤舳舻千里，旌旗蔽空，酾酒</a:t>
            </a:r>
            <a:r>
              <a:rPr lang="en-US" altLang="zh-CN" sz="3600" b="1"/>
              <a:t>___</a:t>
            </a:r>
            <a:r>
              <a:rPr lang="zh-CN" altLang="en-US" sz="3600" b="1"/>
              <a:t> 江，横槊赋诗。</a:t>
            </a:r>
            <a:endParaRPr lang="zh-CN" altLang="en-US" sz="3600" b="1"/>
          </a:p>
          <a:p>
            <a:r>
              <a:rPr lang="zh-CN" altLang="en-US" sz="3600" b="1"/>
              <a:t>⑥会当 </a:t>
            </a:r>
            <a:r>
              <a:rPr lang="en-US" altLang="zh-CN" sz="3600" b="1"/>
              <a:t>___</a:t>
            </a:r>
            <a:r>
              <a:rPr lang="zh-CN" altLang="en-US" sz="3600" b="1"/>
              <a:t>绝顶，一览众山小。</a:t>
            </a:r>
            <a:endParaRPr lang="zh-CN" altLang="en-US" sz="3600" b="1"/>
          </a:p>
          <a:p>
            <a:r>
              <a:rPr lang="zh-CN" altLang="en-US" sz="3600" b="1"/>
              <a:t>⑦纵一苇之所如，</a:t>
            </a:r>
            <a:r>
              <a:rPr lang="en-US" altLang="zh-CN" sz="3600" b="1"/>
              <a:t>___</a:t>
            </a:r>
            <a:r>
              <a:rPr lang="zh-CN" altLang="en-US" sz="3600" b="1"/>
              <a:t> 万顷之茫然。</a:t>
            </a:r>
            <a:endParaRPr lang="zh-CN" altLang="en-US" sz="3600" b="1"/>
          </a:p>
        </p:txBody>
      </p:sp>
    </p:spTree>
    <p:custDataLst>
      <p:tags r:id="rId1"/>
    </p:custData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215" y="212090"/>
            <a:ext cx="11642090" cy="6369050"/>
          </a:xfrm>
        </p:spPr>
        <p:txBody>
          <a:bodyPr/>
          <a:p>
            <a:r>
              <a:rPr lang="zh-CN" altLang="en-US" sz="3200" b="1">
                <a:solidFill>
                  <a:srgbClr val="FF0000"/>
                </a:solidFill>
              </a:rPr>
              <a:t>18.矣 也</a:t>
            </a:r>
            <a:endParaRPr lang="zh-CN" altLang="en-US" sz="3200" b="1">
              <a:solidFill>
                <a:srgbClr val="FF0000"/>
              </a:solidFill>
            </a:endParaRPr>
          </a:p>
          <a:p>
            <a:r>
              <a:rPr lang="zh-CN" altLang="en-US" sz="3200" b="1">
                <a:solidFill>
                  <a:srgbClr val="FF0000"/>
                </a:solidFill>
              </a:rPr>
              <a:t>【矣：文言助词（ａ．用于句末，与“了”相同，如“由来久～”，“悔之晚～”；ｂ．表示感叹，如“大～哉”）</a:t>
            </a:r>
            <a:endParaRPr lang="zh-CN" altLang="en-US" sz="3200" b="1">
              <a:solidFill>
                <a:srgbClr val="FF0000"/>
              </a:solidFill>
            </a:endParaRPr>
          </a:p>
          <a:p>
            <a:r>
              <a:rPr lang="zh-CN" altLang="en-US" sz="3200" b="1">
                <a:solidFill>
                  <a:srgbClr val="FF0000"/>
                </a:solidFill>
              </a:rPr>
              <a:t>也：文言语气助词（a.表判断，常与“者”搭配；b.表疑问；c.表停顿；d.形容词尾）】</a:t>
            </a:r>
            <a:endParaRPr lang="zh-CN" altLang="en-US" sz="3200" b="1"/>
          </a:p>
          <a:p>
            <a:r>
              <a:rPr lang="zh-CN" altLang="en-US" sz="3200" b="1"/>
              <a:t>①尔来二十有一年 </a:t>
            </a:r>
            <a:r>
              <a:rPr lang="en-US" altLang="zh-CN" sz="3200" b="1"/>
              <a:t>___</a:t>
            </a:r>
            <a:r>
              <a:rPr lang="zh-CN" altLang="en-US" sz="3200" b="1"/>
              <a:t>！</a:t>
            </a:r>
            <a:endParaRPr lang="zh-CN" altLang="en-US" sz="3200" b="1"/>
          </a:p>
          <a:p>
            <a:r>
              <a:rPr lang="zh-CN" altLang="en-US" sz="3200" b="1"/>
              <a:t>②有去国怀乡，忧谗畏讥，满目萧然，感极而悲者  </a:t>
            </a:r>
            <a:r>
              <a:rPr lang="en-US" altLang="zh-CN" sz="3200" b="1"/>
              <a:t>___</a:t>
            </a:r>
            <a:r>
              <a:rPr lang="zh-CN" altLang="en-US" sz="3200" b="1"/>
              <a:t> 。</a:t>
            </a:r>
            <a:endParaRPr lang="zh-CN" altLang="en-US" sz="3200" b="1"/>
          </a:p>
          <a:p>
            <a:r>
              <a:rPr lang="zh-CN" altLang="en-US" sz="3200" b="1"/>
              <a:t>③登斯楼也，则有心旷神怡，宠辱偕忘，把酒临风，其喜洋洋者</a:t>
            </a:r>
            <a:r>
              <a:rPr lang="en-US" altLang="zh-CN" sz="3200" b="1"/>
              <a:t>___</a:t>
            </a:r>
            <a:r>
              <a:rPr lang="zh-CN" altLang="en-US" sz="3200" b="1"/>
              <a:t>  。</a:t>
            </a:r>
            <a:endParaRPr lang="zh-CN" altLang="en-US" sz="3200" b="1"/>
          </a:p>
          <a:p>
            <a:r>
              <a:rPr lang="zh-CN" altLang="en-US" sz="3200" b="1"/>
              <a:t>④牡丹之爱，宜乎众 </a:t>
            </a:r>
            <a:r>
              <a:rPr lang="en-US" altLang="zh-CN" sz="3200" b="1"/>
              <a:t>___</a:t>
            </a:r>
            <a:r>
              <a:rPr lang="zh-CN" altLang="en-US" sz="3200" b="1"/>
              <a:t> 。</a:t>
            </a:r>
            <a:endParaRPr lang="zh-CN" altLang="en-US" sz="3200" b="1"/>
          </a:p>
          <a:p>
            <a:endParaRPr lang="zh-CN" altLang="en-US" sz="3200" b="1"/>
          </a:p>
        </p:txBody>
      </p:sp>
    </p:spTree>
    <p:custDataLst>
      <p:tags r:id="rId1"/>
    </p:custData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46100" y="350520"/>
            <a:ext cx="10515600" cy="5798820"/>
          </a:xfrm>
        </p:spPr>
        <p:txBody>
          <a:bodyPr>
            <a:normAutofit lnSpcReduction="10000"/>
          </a:bodyPr>
          <a:p>
            <a:r>
              <a:rPr lang="zh-CN" altLang="en-US" sz="3600" b="1">
                <a:sym typeface="+mn-ea"/>
              </a:rPr>
              <a:t>⑤则知明而行无过</a:t>
            </a:r>
            <a:r>
              <a:rPr lang="en-US" altLang="zh-CN" sz="3600" b="1">
                <a:sym typeface="+mn-ea"/>
              </a:rPr>
              <a:t>___</a:t>
            </a:r>
            <a:r>
              <a:rPr lang="zh-CN" altLang="en-US" sz="3600" b="1">
                <a:sym typeface="+mn-ea"/>
              </a:rPr>
              <a:t> 。</a:t>
            </a:r>
            <a:endParaRPr lang="zh-CN" altLang="en-US" sz="3600" b="1"/>
          </a:p>
          <a:p>
            <a:r>
              <a:rPr lang="zh-CN" altLang="en-US" sz="3600" b="1">
                <a:sym typeface="+mn-ea"/>
              </a:rPr>
              <a:t>⑥故九万里，则风斯在下</a:t>
            </a:r>
            <a:r>
              <a:rPr lang="en-US" altLang="zh-CN" sz="3600" b="1">
                <a:sym typeface="+mn-ea"/>
              </a:rPr>
              <a:t>____</a:t>
            </a:r>
            <a:r>
              <a:rPr lang="zh-CN" altLang="en-US" sz="3600" b="1">
                <a:sym typeface="+mn-ea"/>
              </a:rPr>
              <a:t>，而后乃今培风。</a:t>
            </a:r>
            <a:endParaRPr lang="zh-CN" altLang="en-US" sz="3600" b="1"/>
          </a:p>
          <a:p>
            <a:r>
              <a:rPr lang="zh-CN" altLang="en-US" sz="3600" b="1">
                <a:sym typeface="+mn-ea"/>
              </a:rPr>
              <a:t>⑦爱其子，择师而教之，于其身也，则耻师焉，惑</a:t>
            </a:r>
            <a:r>
              <a:rPr lang="en-US" altLang="zh-CN" sz="3600" b="1">
                <a:sym typeface="+mn-ea"/>
              </a:rPr>
              <a:t>____</a:t>
            </a:r>
            <a:r>
              <a:rPr lang="zh-CN" altLang="en-US" sz="3600" b="1">
                <a:sym typeface="+mn-ea"/>
              </a:rPr>
              <a:t>！</a:t>
            </a:r>
            <a:endParaRPr lang="zh-CN" altLang="en-US" sz="3600" b="1"/>
          </a:p>
          <a:p>
            <a:r>
              <a:rPr lang="zh-CN" altLang="en-US" sz="3600" b="1">
                <a:sym typeface="+mn-ea"/>
              </a:rPr>
              <a:t>⑧廉颇老 </a:t>
            </a:r>
            <a:r>
              <a:rPr lang="en-US" altLang="zh-CN" sz="3600" b="1">
                <a:sym typeface="+mn-ea"/>
              </a:rPr>
              <a:t>___</a:t>
            </a:r>
            <a:r>
              <a:rPr lang="zh-CN" altLang="en-US" sz="3600" b="1">
                <a:sym typeface="+mn-ea"/>
              </a:rPr>
              <a:t>，尚能饭否？</a:t>
            </a:r>
            <a:endParaRPr lang="zh-CN" altLang="en-US" sz="3600" b="1"/>
          </a:p>
          <a:p>
            <a:r>
              <a:rPr lang="zh-CN" altLang="en-US" sz="3600" b="1">
                <a:sym typeface="+mn-ea"/>
              </a:rPr>
              <a:t>⑨吾尝终日而思  </a:t>
            </a:r>
            <a:r>
              <a:rPr lang="en-US" altLang="zh-CN" sz="3600" b="1">
                <a:sym typeface="+mn-ea"/>
              </a:rPr>
              <a:t>___</a:t>
            </a:r>
            <a:r>
              <a:rPr lang="zh-CN" altLang="en-US" sz="3600" b="1">
                <a:sym typeface="+mn-ea"/>
              </a:rPr>
              <a:t> ，不如须臾之所学 </a:t>
            </a:r>
            <a:r>
              <a:rPr lang="en-US" altLang="zh-CN" sz="3600" b="1">
                <a:sym typeface="+mn-ea"/>
              </a:rPr>
              <a:t>————</a:t>
            </a:r>
            <a:r>
              <a:rPr lang="zh-CN" altLang="en-US" sz="3600" b="1">
                <a:sym typeface="+mn-ea"/>
              </a:rPr>
              <a:t> 。</a:t>
            </a:r>
            <a:endParaRPr lang="zh-CN" altLang="en-US" sz="3600" b="1"/>
          </a:p>
          <a:p>
            <a:r>
              <a:rPr lang="zh-CN" altLang="en-US" sz="3600" b="1">
                <a:sym typeface="+mn-ea"/>
              </a:rPr>
              <a:t>⑩君子生非异 </a:t>
            </a:r>
            <a:r>
              <a:rPr lang="en-US" altLang="zh-CN" sz="3600" b="1">
                <a:sym typeface="+mn-ea"/>
              </a:rPr>
              <a:t>___</a:t>
            </a:r>
            <a:r>
              <a:rPr lang="zh-CN" altLang="en-US" sz="3600" b="1">
                <a:sym typeface="+mn-ea"/>
              </a:rPr>
              <a:t>，善假于物 </a:t>
            </a:r>
            <a:r>
              <a:rPr lang="en-US" altLang="zh-CN" sz="3600" b="1">
                <a:sym typeface="+mn-ea"/>
              </a:rPr>
              <a:t>___</a:t>
            </a:r>
            <a:r>
              <a:rPr lang="zh-CN" altLang="en-US" sz="3600" b="1">
                <a:sym typeface="+mn-ea"/>
              </a:rPr>
              <a:t>   。</a:t>
            </a:r>
            <a:endParaRPr lang="zh-CN" altLang="en-US"/>
          </a:p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4000" y="309880"/>
            <a:ext cx="11628120" cy="5867400"/>
          </a:xfrm>
        </p:spPr>
        <p:txBody>
          <a:bodyPr>
            <a:noAutofit/>
          </a:bodyPr>
          <a:p>
            <a:r>
              <a:rPr lang="zh-CN" altLang="en-US" sz="3200" b="1">
                <a:solidFill>
                  <a:srgbClr val="FF0000"/>
                </a:solidFill>
              </a:rPr>
              <a:t>19.付 负 覆</a:t>
            </a:r>
            <a:endParaRPr lang="zh-CN" altLang="en-US" sz="3200" b="1">
              <a:solidFill>
                <a:srgbClr val="FF0000"/>
              </a:solidFill>
            </a:endParaRPr>
          </a:p>
          <a:p>
            <a:r>
              <a:rPr lang="zh-CN" altLang="en-US" sz="3200" b="1">
                <a:solidFill>
                  <a:srgbClr val="FF0000"/>
                </a:solidFill>
              </a:rPr>
              <a:t>【负：背着。付：交给。覆：盖住，倾倒。】</a:t>
            </a:r>
            <a:endParaRPr lang="zh-CN" altLang="en-US" sz="3200" b="1"/>
          </a:p>
          <a:p>
            <a:r>
              <a:rPr lang="zh-CN" altLang="en-US" sz="3200" b="1"/>
              <a:t>①宜</a:t>
            </a:r>
            <a:r>
              <a:rPr lang="en-US" altLang="zh-CN" sz="3200" b="1"/>
              <a:t>___</a:t>
            </a:r>
            <a:r>
              <a:rPr lang="zh-CN" altLang="en-US" sz="3200" b="1"/>
              <a:t>有司论其刑赏。</a:t>
            </a:r>
            <a:endParaRPr lang="zh-CN" altLang="en-US" sz="3200" b="1"/>
          </a:p>
          <a:p>
            <a:r>
              <a:rPr lang="zh-CN" altLang="en-US" sz="3200" b="1"/>
              <a:t>②受命以来，夙夜忧叹，恐托</a:t>
            </a:r>
            <a:r>
              <a:rPr lang="en-US" altLang="zh-CN" sz="3200" b="1"/>
              <a:t>___</a:t>
            </a:r>
            <a:r>
              <a:rPr lang="zh-CN" altLang="en-US" sz="3200" b="1"/>
              <a:t>不效，以伤先帝之明。</a:t>
            </a:r>
            <a:endParaRPr lang="zh-CN" altLang="en-US" sz="3200" b="1"/>
          </a:p>
          <a:p>
            <a:r>
              <a:rPr lang="zh-CN" altLang="en-US" sz="3200" b="1"/>
              <a:t>③至于</a:t>
            </a:r>
            <a:r>
              <a:rPr lang="en-US" altLang="zh-CN" sz="3200" b="1"/>
              <a:t>___</a:t>
            </a:r>
            <a:r>
              <a:rPr lang="zh-CN" altLang="en-US" sz="3200" b="1"/>
              <a:t>者歌于途，行者休于树，前者呼，后者应。</a:t>
            </a:r>
            <a:endParaRPr lang="zh-CN" altLang="en-US" sz="3200" b="1"/>
          </a:p>
          <a:p>
            <a:r>
              <a:rPr lang="zh-CN" altLang="en-US" sz="3200" b="1"/>
              <a:t>④风之积也不厚，则其 </a:t>
            </a:r>
            <a:r>
              <a:rPr lang="en-US" altLang="zh-CN" sz="3200" b="1"/>
              <a:t>___</a:t>
            </a:r>
            <a:r>
              <a:rPr lang="zh-CN" altLang="en-US" sz="3200" b="1"/>
              <a:t>大翼也无力。</a:t>
            </a:r>
            <a:endParaRPr lang="zh-CN" altLang="en-US" sz="3200" b="1"/>
          </a:p>
          <a:p>
            <a:r>
              <a:rPr lang="zh-CN" altLang="en-US" sz="3200" b="1"/>
              <a:t>⑤使 </a:t>
            </a:r>
            <a:r>
              <a:rPr lang="en-US" altLang="zh-CN" sz="3200" b="1"/>
              <a:t>___</a:t>
            </a:r>
            <a:r>
              <a:rPr lang="zh-CN" altLang="en-US" sz="3200" b="1"/>
              <a:t>栋之柱，多于南亩之农夫。</a:t>
            </a:r>
            <a:endParaRPr lang="zh-CN" altLang="en-US" sz="3200" b="1"/>
          </a:p>
          <a:p>
            <a:r>
              <a:rPr lang="zh-CN" altLang="en-US" sz="3200" b="1"/>
              <a:t>⑥ </a:t>
            </a:r>
            <a:r>
              <a:rPr lang="en-US" altLang="zh-CN" sz="3200" b="1"/>
              <a:t>___</a:t>
            </a:r>
            <a:r>
              <a:rPr lang="zh-CN" altLang="en-US" sz="3200" b="1"/>
              <a:t>杯水于坳堂之上，则芥为之舟；置杯焉则胶。</a:t>
            </a:r>
            <a:endParaRPr lang="zh-CN" altLang="en-US" sz="3200" b="1"/>
          </a:p>
          <a:p>
            <a:r>
              <a:rPr lang="zh-CN" altLang="en-US" sz="3200" b="1"/>
              <a:t>⑦蜀山兀，阿房出。</a:t>
            </a:r>
            <a:r>
              <a:rPr lang="en-US" altLang="zh-CN" sz="3200" b="1"/>
              <a:t>___</a:t>
            </a:r>
            <a:r>
              <a:rPr lang="zh-CN" altLang="en-US" sz="3200" b="1"/>
              <a:t>压三百余里，隔离天日。</a:t>
            </a:r>
            <a:endParaRPr lang="zh-CN" altLang="en-US" sz="3200" b="1"/>
          </a:p>
          <a:p>
            <a:r>
              <a:rPr lang="en-US" altLang="zh-CN" sz="3200" b="1">
                <a:solidFill>
                  <a:srgbClr val="FF0000"/>
                </a:solidFill>
              </a:rPr>
              <a:t>1.2</a:t>
            </a:r>
            <a:r>
              <a:rPr lang="zh-CN" altLang="en-US" sz="3200" b="1">
                <a:solidFill>
                  <a:srgbClr val="FF0000"/>
                </a:solidFill>
              </a:rPr>
              <a:t>付</a:t>
            </a:r>
            <a:r>
              <a:rPr lang="en-US" altLang="zh-CN" sz="3200" b="1">
                <a:solidFill>
                  <a:srgbClr val="FF0000"/>
                </a:solidFill>
              </a:rPr>
              <a:t>6</a:t>
            </a:r>
            <a:r>
              <a:rPr lang="zh-CN" altLang="en-US" sz="3200" b="1">
                <a:solidFill>
                  <a:srgbClr val="FF0000"/>
                </a:solidFill>
              </a:rPr>
              <a:t>，</a:t>
            </a:r>
            <a:r>
              <a:rPr lang="en-US" altLang="zh-CN" sz="3200" b="1">
                <a:solidFill>
                  <a:srgbClr val="FF0000"/>
                </a:solidFill>
              </a:rPr>
              <a:t>7</a:t>
            </a:r>
            <a:r>
              <a:rPr lang="zh-CN" altLang="en-US" sz="3200" b="1">
                <a:solidFill>
                  <a:srgbClr val="FF0000"/>
                </a:solidFill>
              </a:rPr>
              <a:t>覆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96545" y="239395"/>
            <a:ext cx="11488420" cy="5937885"/>
          </a:xfrm>
        </p:spPr>
        <p:txBody>
          <a:bodyPr/>
          <a:p>
            <a:r>
              <a:rPr lang="zh-CN" altLang="en-US" sz="3600" b="1">
                <a:solidFill>
                  <a:srgbClr val="FF0000"/>
                </a:solidFill>
              </a:rPr>
              <a:t>2.已 己</a:t>
            </a:r>
            <a:endParaRPr lang="zh-CN" altLang="en-US" sz="3600" b="1"/>
          </a:p>
          <a:p>
            <a:r>
              <a:rPr lang="zh-CN" altLang="en-US" sz="3600" b="1">
                <a:solidFill>
                  <a:srgbClr val="FF0000"/>
                </a:solidFill>
              </a:rPr>
              <a:t>【已：1.停止，罢了：学不可以～。死而后～。而～。2.表示过去：～经。事～至此。～往。业～。3.后来，过了一些时间：～忽不见。4.已而：不久，后来，～而大雨倾盆】</a:t>
            </a:r>
            <a:endParaRPr lang="zh-CN" altLang="en-US" sz="3600" b="1"/>
          </a:p>
          <a:p>
            <a:r>
              <a:rPr lang="zh-CN" altLang="en-US" sz="3600" b="1"/>
              <a:t>①死而后 </a:t>
            </a:r>
            <a:r>
              <a:rPr lang="en-US" altLang="zh-CN" sz="3600" b="1"/>
              <a:t>____</a:t>
            </a:r>
            <a:r>
              <a:rPr lang="zh-CN" altLang="en-US" sz="3600" b="1"/>
              <a:t>，不亦远乎？</a:t>
            </a:r>
            <a:endParaRPr lang="zh-CN" altLang="en-US" sz="3600" b="1"/>
          </a:p>
          <a:p>
            <a:r>
              <a:rPr lang="zh-CN" altLang="en-US" sz="3600" b="1"/>
              <a:t>② </a:t>
            </a:r>
            <a:r>
              <a:rPr lang="en-US" altLang="zh-CN" sz="3600" b="1"/>
              <a:t>____</a:t>
            </a:r>
            <a:r>
              <a:rPr lang="zh-CN" altLang="en-US" sz="3600" b="1"/>
              <a:t> 而夕阳在山，人影散乱。</a:t>
            </a:r>
            <a:endParaRPr lang="zh-CN" altLang="en-US" sz="3600" b="1"/>
          </a:p>
          <a:p>
            <a:r>
              <a:rPr lang="zh-CN" altLang="en-US" sz="3600" b="1"/>
              <a:t>③蒹葭采采，白露未</a:t>
            </a:r>
            <a:r>
              <a:rPr lang="en-US" altLang="zh-CN" sz="3600" b="1"/>
              <a:t>____</a:t>
            </a:r>
            <a:r>
              <a:rPr lang="zh-CN" altLang="en-US" sz="3600" b="1"/>
              <a:t>   。所谓伊人，在水之涘。</a:t>
            </a:r>
            <a:endParaRPr lang="zh-CN" altLang="en-US" sz="3600" b="1"/>
          </a:p>
          <a:p>
            <a:r>
              <a:rPr lang="zh-CN" altLang="en-US" sz="3600" b="1"/>
              <a:t>④定乎内外之分，辩乎荣辱之境，斯</a:t>
            </a:r>
            <a:r>
              <a:rPr lang="en-US" altLang="zh-CN" sz="3600" b="1"/>
              <a:t>___</a:t>
            </a:r>
            <a:r>
              <a:rPr lang="zh-CN" altLang="en-US" sz="3600" b="1"/>
              <a:t> 矣。</a:t>
            </a:r>
            <a:endParaRPr lang="zh-CN" altLang="en-US" sz="3600" b="1"/>
          </a:p>
          <a:p>
            <a:r>
              <a:rPr lang="zh-CN" altLang="en-US" sz="3600" b="1">
                <a:solidFill>
                  <a:srgbClr val="FF0000"/>
                </a:solidFill>
              </a:rPr>
              <a:t>已，已，已，已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90855" y="240665"/>
            <a:ext cx="10862945" cy="5936615"/>
          </a:xfrm>
        </p:spPr>
        <p:txBody>
          <a:bodyPr/>
          <a:p>
            <a:r>
              <a:rPr lang="zh-CN" altLang="en-US" sz="3600" b="1">
                <a:solidFill>
                  <a:srgbClr val="FF0000"/>
                </a:solidFill>
              </a:rPr>
              <a:t>20.幽 忧</a:t>
            </a:r>
            <a:endParaRPr lang="zh-CN" altLang="en-US" sz="3600" b="1">
              <a:solidFill>
                <a:srgbClr val="FF0000"/>
              </a:solidFill>
            </a:endParaRPr>
          </a:p>
          <a:p>
            <a:r>
              <a:rPr lang="zh-CN" altLang="en-US" sz="3600" b="1">
                <a:solidFill>
                  <a:srgbClr val="FF0000"/>
                </a:solidFill>
              </a:rPr>
              <a:t>【这两个字还是比较好区分的，只要记住表示“暗、不明显”的一定是“幽”，就可以了。】</a:t>
            </a:r>
            <a:endParaRPr lang="zh-CN" altLang="en-US" sz="3600" b="1"/>
          </a:p>
          <a:p>
            <a:r>
              <a:rPr lang="zh-CN" altLang="en-US" sz="3600" b="1"/>
              <a:t>①野芳发而 </a:t>
            </a:r>
            <a:r>
              <a:rPr lang="en-US" altLang="zh-CN" sz="3600" b="1"/>
              <a:t>___</a:t>
            </a:r>
            <a:r>
              <a:rPr lang="zh-CN" altLang="en-US" sz="3600" b="1"/>
              <a:t>香，佳木秀而繁阴。</a:t>
            </a:r>
            <a:endParaRPr lang="zh-CN" altLang="en-US" sz="3600" b="1"/>
          </a:p>
          <a:p>
            <a:r>
              <a:rPr lang="zh-CN" altLang="en-US" sz="3600" b="1"/>
              <a:t>②舞 </a:t>
            </a:r>
            <a:r>
              <a:rPr lang="en-US" altLang="zh-CN" sz="3600" b="1"/>
              <a:t>___</a:t>
            </a:r>
            <a:r>
              <a:rPr lang="zh-CN" altLang="en-US" sz="3600" b="1"/>
              <a:t>壑之潜蛟，泣孤舟之嫠妇。</a:t>
            </a:r>
            <a:endParaRPr lang="zh-CN" altLang="en-US" sz="3600" b="1"/>
          </a:p>
          <a:p>
            <a:r>
              <a:rPr lang="zh-CN" altLang="en-US" sz="3600" b="1"/>
              <a:t>③别有 </a:t>
            </a:r>
            <a:r>
              <a:rPr lang="en-US" altLang="zh-CN" sz="3600" b="1"/>
              <a:t>___</a:t>
            </a:r>
            <a:r>
              <a:rPr lang="zh-CN" altLang="en-US" sz="3600" b="1"/>
              <a:t> 愁暗恨生，此时无声胜有声。</a:t>
            </a:r>
            <a:endParaRPr lang="zh-CN" altLang="en-US" sz="3600" b="1"/>
          </a:p>
          <a:p>
            <a:r>
              <a:rPr lang="zh-CN" altLang="en-US" sz="3600" b="1"/>
              <a:t>④生于</a:t>
            </a:r>
            <a:r>
              <a:rPr lang="en-US" altLang="zh-CN" sz="3600" b="1"/>
              <a:t>___</a:t>
            </a:r>
            <a:r>
              <a:rPr lang="zh-CN" altLang="en-US" sz="3600" b="1"/>
              <a:t>患而死于安乐也。</a:t>
            </a:r>
            <a:endParaRPr lang="zh-CN" altLang="en-US" sz="3600" b="1"/>
          </a:p>
          <a:p>
            <a:r>
              <a:rPr lang="zh-CN" altLang="en-US" sz="3600" b="1"/>
              <a:t>⑤先天下之 </a:t>
            </a:r>
            <a:r>
              <a:rPr lang="en-US" altLang="zh-CN" sz="3600" b="1"/>
              <a:t>___</a:t>
            </a:r>
            <a:r>
              <a:rPr lang="zh-CN" altLang="en-US" sz="3600" b="1"/>
              <a:t> 而 </a:t>
            </a:r>
            <a:r>
              <a:rPr lang="en-US" altLang="zh-CN" sz="3600" b="1"/>
              <a:t>___</a:t>
            </a:r>
            <a:r>
              <a:rPr lang="zh-CN" altLang="en-US" sz="3600" b="1"/>
              <a:t>，后天下之乐而乐。</a:t>
            </a:r>
            <a:endParaRPr lang="zh-CN" altLang="en-US" sz="3600" b="1"/>
          </a:p>
        </p:txBody>
      </p:sp>
    </p:spTree>
    <p:custDataLst>
      <p:tags r:id="rId1"/>
    </p:custData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3550" y="393065"/>
            <a:ext cx="10890250" cy="5784215"/>
          </a:xfrm>
        </p:spPr>
        <p:txBody>
          <a:bodyPr/>
          <a:p>
            <a:r>
              <a:rPr lang="zh-CN" altLang="en-US" sz="3200" b="1">
                <a:solidFill>
                  <a:srgbClr val="FF0000"/>
                </a:solidFill>
              </a:rPr>
              <a:t>21.燥 躁</a:t>
            </a:r>
            <a:endParaRPr lang="zh-CN" altLang="en-US" sz="3200" b="1"/>
          </a:p>
          <a:p>
            <a:r>
              <a:rPr lang="zh-CN" altLang="en-US" sz="3200" b="1"/>
              <a:t>①唇焦口</a:t>
            </a:r>
            <a:r>
              <a:rPr lang="en-US" altLang="zh-CN" sz="3200" b="1"/>
              <a:t>____</a:t>
            </a:r>
            <a:r>
              <a:rPr lang="zh-CN" altLang="en-US" sz="3200" b="1"/>
              <a:t> 呼不得，归来倚杖自叹息。</a:t>
            </a:r>
            <a:endParaRPr lang="zh-CN" altLang="en-US" sz="3200" b="1"/>
          </a:p>
          <a:p>
            <a:r>
              <a:rPr lang="zh-CN" altLang="en-US" sz="3200" b="1"/>
              <a:t>②用心 </a:t>
            </a:r>
            <a:r>
              <a:rPr lang="en-US" altLang="zh-CN" sz="3200" b="1"/>
              <a:t>____</a:t>
            </a:r>
            <a:r>
              <a:rPr lang="zh-CN" altLang="en-US" sz="3200" b="1"/>
              <a:t> 也。</a:t>
            </a:r>
            <a:endParaRPr lang="zh-CN" altLang="en-US" sz="3200" b="1"/>
          </a:p>
          <a:p>
            <a:r>
              <a:rPr lang="zh-CN" altLang="en-US" sz="3200" b="1">
                <a:solidFill>
                  <a:srgbClr val="FF0000"/>
                </a:solidFill>
              </a:rPr>
              <a:t>【燥：干，缺少水分。躁：性急，不冷静】</a:t>
            </a:r>
            <a:endParaRPr lang="zh-CN" altLang="en-US" sz="3200" b="1"/>
          </a:p>
          <a:p>
            <a:r>
              <a:rPr lang="zh-CN" altLang="en-US" sz="3200" b="1">
                <a:solidFill>
                  <a:srgbClr val="FF0000"/>
                </a:solidFill>
              </a:rPr>
              <a:t>22.冽 洌</a:t>
            </a:r>
            <a:endParaRPr lang="zh-CN" altLang="en-US" sz="3200" b="1"/>
          </a:p>
          <a:p>
            <a:r>
              <a:rPr lang="zh-CN" altLang="en-US" sz="3200" b="1">
                <a:solidFill>
                  <a:srgbClr val="FF0000"/>
                </a:solidFill>
              </a:rPr>
              <a:t>【冽：形声字，从冰列声，本义为“寒”， 水尤清冽，指水清澈又寒冷。 洌：形声字，从水列声，本义为“水清”，古代诗人常用以形容酒清而醇。】</a:t>
            </a:r>
            <a:endParaRPr lang="zh-CN" altLang="en-US" sz="3200" b="1"/>
          </a:p>
          <a:p>
            <a:r>
              <a:rPr lang="zh-CN" altLang="en-US" sz="3200" b="1"/>
              <a:t>①伐竹取道，下见小潭，水尤清 </a:t>
            </a:r>
            <a:r>
              <a:rPr lang="en-US" altLang="zh-CN" sz="3200" b="1"/>
              <a:t>____</a:t>
            </a:r>
            <a:r>
              <a:rPr lang="zh-CN" altLang="en-US" sz="3200" b="1"/>
              <a:t>。</a:t>
            </a:r>
            <a:endParaRPr lang="zh-CN" altLang="en-US" sz="3200" b="1"/>
          </a:p>
          <a:p>
            <a:r>
              <a:rPr lang="zh-CN" altLang="en-US" sz="3200" b="1"/>
              <a:t>②酿泉为酒，泉香而酒</a:t>
            </a:r>
            <a:r>
              <a:rPr lang="en-US" altLang="zh-CN" sz="3200" b="1"/>
              <a:t>____</a:t>
            </a:r>
            <a:r>
              <a:rPr lang="zh-CN" altLang="en-US" sz="3200" b="1"/>
              <a:t>。</a:t>
            </a:r>
            <a:endParaRPr lang="zh-CN" altLang="en-US" sz="3200" b="1"/>
          </a:p>
        </p:txBody>
      </p:sp>
    </p:spTree>
    <p:custDataLst>
      <p:tags r:id="rId1"/>
    </p:custData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64490"/>
            <a:ext cx="10515600" cy="5812790"/>
          </a:xfrm>
        </p:spPr>
        <p:txBody>
          <a:bodyPr/>
          <a:p>
            <a:r>
              <a:rPr lang="zh-CN" altLang="en-US" sz="4000" b="1">
                <a:solidFill>
                  <a:srgbClr val="FF0000"/>
                </a:solidFill>
              </a:rPr>
              <a:t>23.阑 栏</a:t>
            </a:r>
            <a:endParaRPr lang="zh-CN" altLang="en-US" sz="4000" b="1">
              <a:solidFill>
                <a:srgbClr val="FF0000"/>
              </a:solidFill>
            </a:endParaRPr>
          </a:p>
          <a:p>
            <a:r>
              <a:rPr lang="zh-CN" altLang="en-US" sz="4000" b="1">
                <a:solidFill>
                  <a:srgbClr val="FF0000"/>
                </a:solidFill>
              </a:rPr>
              <a:t>【阑干：连绵词，纵横交错的样子。栏：遮拦的东西。】</a:t>
            </a:r>
            <a:endParaRPr lang="zh-CN" altLang="en-US" sz="4000" b="1"/>
          </a:p>
          <a:p>
            <a:r>
              <a:rPr lang="zh-CN" altLang="en-US" sz="4000" b="1"/>
              <a:t>①夜深忽梦少年事，梦啼妆泪红 </a:t>
            </a:r>
            <a:r>
              <a:rPr lang="en-US" altLang="zh-CN" sz="4000" b="1"/>
              <a:t>__</a:t>
            </a:r>
            <a:r>
              <a:rPr lang="zh-CN" altLang="en-US" sz="4000" b="1"/>
              <a:t>干。</a:t>
            </a:r>
            <a:endParaRPr lang="zh-CN" altLang="en-US" sz="4000" b="1"/>
          </a:p>
          <a:p>
            <a:r>
              <a:rPr lang="zh-CN" altLang="en-US" sz="4000" b="1"/>
              <a:t>②瀚海 </a:t>
            </a:r>
            <a:r>
              <a:rPr lang="en-US" altLang="zh-CN" sz="4000" b="1"/>
              <a:t>___</a:t>
            </a:r>
            <a:r>
              <a:rPr lang="zh-CN" altLang="en-US" sz="4000" b="1"/>
              <a:t>干百丈冰，愁云惨淡万里凝。</a:t>
            </a:r>
            <a:endParaRPr lang="zh-CN" altLang="en-US" sz="4000" b="1"/>
          </a:p>
          <a:p>
            <a:r>
              <a:rPr lang="zh-CN" altLang="en-US" sz="4000" b="1"/>
              <a:t>③直 </a:t>
            </a:r>
            <a:r>
              <a:rPr lang="en-US" altLang="zh-CN" sz="4000" b="1"/>
              <a:t>___</a:t>
            </a:r>
            <a:r>
              <a:rPr lang="zh-CN" altLang="en-US" sz="4000" b="1"/>
              <a:t>横槛，多于九土之城郭。</a:t>
            </a:r>
            <a:endParaRPr lang="zh-CN" altLang="en-US" sz="4000" b="1"/>
          </a:p>
          <a:p>
            <a:r>
              <a:rPr lang="zh-CN" altLang="en-US" sz="4000" b="1"/>
              <a:t>④雕 </a:t>
            </a:r>
            <a:r>
              <a:rPr lang="en-US" altLang="zh-CN" sz="4000" b="1"/>
              <a:t>___</a:t>
            </a:r>
            <a:r>
              <a:rPr lang="zh-CN" altLang="en-US" sz="4000" b="1"/>
              <a:t>玉砌应犹在，只是朱颜改。</a:t>
            </a:r>
            <a:endParaRPr lang="zh-CN" altLang="en-US" sz="4000" b="1"/>
          </a:p>
          <a:p>
            <a:r>
              <a:rPr lang="en-US" altLang="zh-CN" sz="4000" b="1">
                <a:solidFill>
                  <a:srgbClr val="FF0000"/>
                </a:solidFill>
              </a:rPr>
              <a:t>1</a:t>
            </a:r>
            <a:r>
              <a:rPr lang="zh-CN" altLang="en-US" sz="4000" b="1">
                <a:solidFill>
                  <a:srgbClr val="FF0000"/>
                </a:solidFill>
              </a:rPr>
              <a:t>，</a:t>
            </a:r>
            <a:r>
              <a:rPr lang="en-US" altLang="zh-CN" sz="4000" b="1">
                <a:solidFill>
                  <a:srgbClr val="FF0000"/>
                </a:solidFill>
              </a:rPr>
              <a:t>2</a:t>
            </a:r>
            <a:r>
              <a:rPr lang="zh-CN" altLang="en-US" sz="4000" b="1">
                <a:solidFill>
                  <a:srgbClr val="FF0000"/>
                </a:solidFill>
              </a:rPr>
              <a:t>阑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4000" y="212090"/>
            <a:ext cx="11503660" cy="6466205"/>
          </a:xfrm>
        </p:spPr>
        <p:txBody>
          <a:bodyPr>
            <a:normAutofit lnSpcReduction="10000"/>
          </a:bodyPr>
          <a:p>
            <a:r>
              <a:rPr lang="zh-CN" altLang="en-US" sz="2800" b="1"/>
              <a:t>三、注意通假字</a:t>
            </a:r>
            <a:endParaRPr lang="zh-CN" altLang="en-US" sz="2800" b="1"/>
          </a:p>
          <a:p>
            <a:r>
              <a:rPr lang="zh-CN" altLang="en-US" sz="2800" b="1"/>
              <a:t>①学而时习之，不亦</a:t>
            </a:r>
            <a:r>
              <a:rPr lang="en-US" altLang="zh-CN" sz="2800" b="1"/>
              <a:t>___</a:t>
            </a:r>
            <a:r>
              <a:rPr lang="zh-CN" altLang="en-US" sz="2800" b="1"/>
              <a:t> 乎？有朋自远方来，不亦乐乎？</a:t>
            </a:r>
            <a:endParaRPr lang="zh-CN" altLang="en-US" sz="2800" b="1"/>
          </a:p>
          <a:p>
            <a:r>
              <a:rPr lang="zh-CN" altLang="en-US" sz="2800" b="1"/>
              <a:t>②舜发于畎亩之中，傅 </a:t>
            </a:r>
            <a:r>
              <a:rPr lang="en-US" altLang="zh-CN" sz="2800" b="1"/>
              <a:t>___</a:t>
            </a:r>
            <a:r>
              <a:rPr lang="zh-CN" altLang="en-US" sz="2800" b="1"/>
              <a:t>举于版筑之间。</a:t>
            </a:r>
            <a:endParaRPr lang="zh-CN" altLang="en-US" sz="2800" b="1"/>
          </a:p>
          <a:p>
            <a:r>
              <a:rPr lang="zh-CN" altLang="en-US" sz="2800" b="1"/>
              <a:t>③呜呼！何时眼前突兀（xiàn）</a:t>
            </a:r>
            <a:r>
              <a:rPr lang="en-US" altLang="zh-CN" sz="2800" b="1"/>
              <a:t>___</a:t>
            </a:r>
            <a:r>
              <a:rPr lang="zh-CN" altLang="en-US" sz="2800" b="1"/>
              <a:t>此屋，吾庐独破受冻死亦足！</a:t>
            </a:r>
            <a:endParaRPr lang="zh-CN" altLang="en-US" sz="2800" b="1"/>
          </a:p>
          <a:p>
            <a:r>
              <a:rPr lang="zh-CN" altLang="en-US" sz="2800" b="1"/>
              <a:t>④  </a:t>
            </a:r>
            <a:r>
              <a:rPr lang="en-US" altLang="zh-CN" sz="2800" b="1"/>
              <a:t>___</a:t>
            </a:r>
            <a:r>
              <a:rPr lang="zh-CN" altLang="en-US" sz="2800" b="1"/>
              <a:t>予作文以记之。</a:t>
            </a:r>
            <a:endParaRPr lang="zh-CN" altLang="en-US" sz="2800" b="1"/>
          </a:p>
          <a:p>
            <a:r>
              <a:rPr lang="zh-CN" altLang="en-US" sz="2800" b="1"/>
              <a:t>⑤举酒 </a:t>
            </a:r>
            <a:r>
              <a:rPr lang="en-US" altLang="zh-CN" sz="2800" b="1"/>
              <a:t>___</a:t>
            </a:r>
            <a:r>
              <a:rPr lang="zh-CN" altLang="en-US" sz="2800" b="1"/>
              <a:t>客，诵明月之诗，歌窈窕之章。</a:t>
            </a:r>
            <a:endParaRPr lang="zh-CN" altLang="en-US" sz="2800" b="1"/>
          </a:p>
          <a:p>
            <a:r>
              <a:rPr lang="zh-CN" altLang="en-US" sz="2800" b="1"/>
              <a:t>⑥驾一叶之扁舟，举匏樽以相 </a:t>
            </a:r>
            <a:r>
              <a:rPr lang="en-US" altLang="zh-CN" sz="2800" b="1"/>
              <a:t>___</a:t>
            </a:r>
            <a:r>
              <a:rPr lang="zh-CN" altLang="en-US" sz="2800" b="1"/>
              <a:t> 。</a:t>
            </a:r>
            <a:endParaRPr lang="zh-CN" altLang="en-US" sz="2800" b="1"/>
          </a:p>
          <a:p>
            <a:r>
              <a:rPr lang="zh-CN" altLang="en-US" sz="2800" b="1">
                <a:solidFill>
                  <a:srgbClr val="FF0000"/>
                </a:solidFill>
              </a:rPr>
              <a:t>【记住一点：64篇中没有“嘱”字】</a:t>
            </a:r>
            <a:endParaRPr lang="zh-CN" altLang="en-US" sz="2800" b="1"/>
          </a:p>
          <a:p>
            <a:r>
              <a:rPr lang="zh-CN" altLang="en-US" sz="2800" b="1"/>
              <a:t>⑦金樽清酒斗十千，玉盘珍 </a:t>
            </a:r>
            <a:r>
              <a:rPr lang="en-US" altLang="zh-CN" sz="2800" b="1"/>
              <a:t>____</a:t>
            </a:r>
            <a:r>
              <a:rPr lang="zh-CN" altLang="en-US" sz="2800" b="1"/>
              <a:t>直万钱。</a:t>
            </a:r>
            <a:endParaRPr lang="zh-CN" altLang="en-US" sz="2800" b="1"/>
          </a:p>
          <a:p>
            <a:r>
              <a:rPr lang="zh-CN" altLang="en-US" sz="2800" b="1"/>
              <a:t>⑧荡胸生</a:t>
            </a:r>
            <a:r>
              <a:rPr lang="en-US" altLang="zh-CN" sz="2800" b="1"/>
              <a:t>____</a:t>
            </a:r>
            <a:r>
              <a:rPr lang="zh-CN" altLang="en-US" sz="2800" b="1"/>
              <a:t>  云，决眦入归鸟。</a:t>
            </a:r>
            <a:endParaRPr lang="zh-CN" altLang="en-US" sz="2800" b="1"/>
          </a:p>
          <a:p>
            <a:r>
              <a:rPr lang="zh-CN" altLang="en-US" sz="2800" b="1"/>
              <a:t>⑨天地 </a:t>
            </a:r>
            <a:r>
              <a:rPr lang="en-US" altLang="zh-CN" sz="2800" b="1"/>
              <a:t>____</a:t>
            </a:r>
            <a:r>
              <a:rPr lang="zh-CN" altLang="en-US" sz="2800" b="1"/>
              <a:t> 不能以一瞬。（这个不是通假字哦！）</a:t>
            </a:r>
            <a:endParaRPr lang="zh-CN" altLang="en-US" sz="2800" b="1"/>
          </a:p>
          <a:p>
            <a:r>
              <a:rPr lang="zh-CN" altLang="en-US" sz="2800" b="1"/>
              <a:t>⑩动心忍性，</a:t>
            </a:r>
            <a:r>
              <a:rPr lang="en-US" altLang="zh-CN" sz="2800" b="1"/>
              <a:t>____</a:t>
            </a:r>
            <a:r>
              <a:rPr lang="zh-CN" altLang="en-US" sz="2800" b="1"/>
              <a:t>益其所不能。</a:t>
            </a:r>
            <a:endParaRPr lang="zh-CN" altLang="en-US" sz="2800" b="1"/>
          </a:p>
          <a:p>
            <a:r>
              <a:rPr lang="zh-CN" altLang="en-US" sz="2800" b="1">
                <a:solidFill>
                  <a:srgbClr val="FF0000"/>
                </a:solidFill>
              </a:rPr>
              <a:t>说，说，见，属，属，属，羞，层，曾，曾</a:t>
            </a:r>
            <a:endParaRPr lang="zh-CN" altLang="en-US" sz="2800" b="1"/>
          </a:p>
          <a:p>
            <a:endParaRPr lang="zh-CN" altLang="en-US" sz="2800" b="1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4340" y="544830"/>
            <a:ext cx="11615420" cy="6063615"/>
          </a:xfrm>
        </p:spPr>
        <p:txBody>
          <a:bodyPr/>
          <a:p>
            <a:r>
              <a:rPr lang="zh-CN" altLang="en-US" sz="3600" b="1">
                <a:solidFill>
                  <a:srgbClr val="FF0000"/>
                </a:solidFill>
                <a:sym typeface="+mn-ea"/>
              </a:rPr>
              <a:t>【记住：64篇中除了“增其旧制”用“增”外，其余再无“增”。】</a:t>
            </a:r>
            <a:endParaRPr lang="zh-CN" altLang="en-US" sz="3600" b="1"/>
          </a:p>
          <a:p>
            <a:r>
              <a:rPr lang="zh-CN" altLang="en-US" sz="3600" b="1">
                <a:sym typeface="+mn-ea"/>
              </a:rPr>
              <a:t>故国神游，多情应笑我，早生 </a:t>
            </a:r>
            <a:r>
              <a:rPr lang="en-US" altLang="zh-CN" sz="3600" b="1">
                <a:sym typeface="+mn-ea"/>
              </a:rPr>
              <a:t>____</a:t>
            </a:r>
            <a:r>
              <a:rPr lang="zh-CN" altLang="en-US" sz="3600" b="1">
                <a:sym typeface="+mn-ea"/>
              </a:rPr>
              <a:t> 发。</a:t>
            </a:r>
            <a:endParaRPr lang="zh-CN" altLang="en-US" sz="3600" b="1"/>
          </a:p>
          <a:p>
            <a:r>
              <a:rPr lang="zh-CN" altLang="en-US" sz="3600" b="1">
                <a:sym typeface="+mn-ea"/>
              </a:rPr>
              <a:t>则</a:t>
            </a:r>
            <a:r>
              <a:rPr lang="en-US" altLang="zh-CN" sz="3600" b="1">
                <a:sym typeface="+mn-ea"/>
              </a:rPr>
              <a:t>___</a:t>
            </a:r>
            <a:r>
              <a:rPr lang="zh-CN" altLang="en-US" sz="3600" b="1">
                <a:sym typeface="+mn-ea"/>
              </a:rPr>
              <a:t>明而行无过矣。</a:t>
            </a:r>
            <a:endParaRPr lang="zh-CN" altLang="en-US" sz="3600" b="1"/>
          </a:p>
          <a:p>
            <a:r>
              <a:rPr lang="zh-CN" altLang="en-US" sz="3600" b="1">
                <a:sym typeface="+mn-ea"/>
              </a:rPr>
              <a:t>小 </a:t>
            </a:r>
            <a:r>
              <a:rPr lang="en-US" altLang="zh-CN" sz="3600" b="1">
                <a:sym typeface="+mn-ea"/>
              </a:rPr>
              <a:t>___</a:t>
            </a:r>
            <a:r>
              <a:rPr lang="zh-CN" altLang="en-US" sz="3600" b="1">
                <a:sym typeface="+mn-ea"/>
              </a:rPr>
              <a:t> 不及大 </a:t>
            </a:r>
            <a:r>
              <a:rPr lang="en-US" altLang="zh-CN" sz="3600" b="1">
                <a:sym typeface="+mn-ea"/>
              </a:rPr>
              <a:t>___</a:t>
            </a:r>
            <a:r>
              <a:rPr lang="zh-CN" altLang="en-US" sz="3600" b="1">
                <a:sym typeface="+mn-ea"/>
              </a:rPr>
              <a:t>，小年不及大年。</a:t>
            </a:r>
            <a:endParaRPr lang="zh-CN" altLang="en-US" sz="3600" b="1"/>
          </a:p>
          <a:p>
            <a:r>
              <a:rPr lang="zh-CN" altLang="en-US" sz="3600" b="1">
                <a:sym typeface="+mn-ea"/>
              </a:rPr>
              <a:t>【特例：巫医乐师百工之人，君子不齿，今其 </a:t>
            </a:r>
            <a:r>
              <a:rPr lang="en-US" altLang="zh-CN" sz="3600" b="1">
                <a:sym typeface="+mn-ea"/>
              </a:rPr>
              <a:t>__</a:t>
            </a:r>
            <a:r>
              <a:rPr lang="zh-CN" altLang="en-US" sz="3600" b="1">
                <a:sym typeface="+mn-ea"/>
              </a:rPr>
              <a:t>         乃反不能及。】</a:t>
            </a:r>
            <a:endParaRPr lang="zh-CN" altLang="en-US" sz="3600" b="1"/>
          </a:p>
          <a:p>
            <a:r>
              <a:rPr lang="zh-CN" altLang="en-US" sz="3600" b="1">
                <a:sym typeface="+mn-ea"/>
              </a:rPr>
              <a:t>师者，所以传道 </a:t>
            </a:r>
            <a:r>
              <a:rPr lang="en-US" altLang="zh-CN" sz="3600" b="1">
                <a:sym typeface="+mn-ea"/>
              </a:rPr>
              <a:t>____</a:t>
            </a:r>
            <a:r>
              <a:rPr lang="zh-CN" altLang="en-US" sz="3600" b="1">
                <a:sym typeface="+mn-ea"/>
              </a:rPr>
              <a:t> 业解惑也。</a:t>
            </a:r>
            <a:endParaRPr lang="zh-CN" altLang="en-US" sz="3600" b="1">
              <a:sym typeface="+mn-ea"/>
            </a:endParaRPr>
          </a:p>
          <a:p>
            <a:r>
              <a:rPr lang="zh-CN" altLang="en-US" sz="3600" b="1">
                <a:solidFill>
                  <a:srgbClr val="FF0000"/>
                </a:solidFill>
                <a:sym typeface="+mn-ea"/>
              </a:rPr>
              <a:t>华，知，知，知，智，受</a:t>
            </a:r>
            <a:endParaRPr lang="zh-CN" altLang="en-US" sz="3600" b="1"/>
          </a:p>
          <a:p>
            <a:endParaRPr lang="zh-CN" altLang="en-US" sz="3600" b="1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65125" y="490220"/>
            <a:ext cx="10988675" cy="5687060"/>
          </a:xfrm>
        </p:spPr>
        <p:txBody>
          <a:bodyPr>
            <a:normAutofit lnSpcReduction="10000"/>
          </a:bodyPr>
          <a:p>
            <a:r>
              <a:rPr lang="zh-CN" altLang="en-US" sz="3600" b="1">
                <a:sym typeface="+mn-ea"/>
              </a:rPr>
              <a:t>【特例(本字)：彼童子之师，</a:t>
            </a:r>
            <a:r>
              <a:rPr lang="en-US" altLang="zh-CN" sz="3600" b="1">
                <a:sym typeface="+mn-ea"/>
              </a:rPr>
              <a:t>___</a:t>
            </a:r>
            <a:r>
              <a:rPr lang="zh-CN" altLang="en-US" sz="3600" b="1">
                <a:sym typeface="+mn-ea"/>
              </a:rPr>
              <a:t>之书而习其句读者，非吾所谓传其道解其惑者也。】</a:t>
            </a:r>
            <a:endParaRPr lang="zh-CN" altLang="en-US" sz="3600" b="1"/>
          </a:p>
          <a:p>
            <a:r>
              <a:rPr lang="zh-CN" altLang="en-US" sz="3600" b="1">
                <a:sym typeface="+mn-ea"/>
              </a:rPr>
              <a:t>人生如梦，一</a:t>
            </a:r>
            <a:r>
              <a:rPr lang="en-US" altLang="zh-CN" sz="3600" b="1">
                <a:sym typeface="+mn-ea"/>
              </a:rPr>
              <a:t>___</a:t>
            </a:r>
            <a:r>
              <a:rPr lang="zh-CN" altLang="en-US" sz="3600" b="1">
                <a:sym typeface="+mn-ea"/>
              </a:rPr>
              <a:t> 还酹江月。</a:t>
            </a:r>
            <a:endParaRPr lang="zh-CN" altLang="en-US" sz="3600" b="1"/>
          </a:p>
          <a:p>
            <a:r>
              <a:rPr lang="zh-CN" altLang="en-US" sz="3600" b="1">
                <a:sym typeface="+mn-ea"/>
              </a:rPr>
              <a:t>【特例(本字)：①金</a:t>
            </a:r>
            <a:r>
              <a:rPr lang="en-US" altLang="zh-CN" sz="3600" b="1">
                <a:sym typeface="+mn-ea"/>
              </a:rPr>
              <a:t>___</a:t>
            </a:r>
            <a:r>
              <a:rPr lang="zh-CN" altLang="en-US" sz="3600" b="1">
                <a:sym typeface="+mn-ea"/>
              </a:rPr>
              <a:t>酒斗十千，玉盘珍羞直万钱。②驾一叶之扁舟，举匏 </a:t>
            </a:r>
            <a:r>
              <a:rPr lang="en-US" altLang="zh-CN" sz="3600" b="1">
                <a:sym typeface="+mn-ea"/>
              </a:rPr>
              <a:t>____</a:t>
            </a:r>
            <a:r>
              <a:rPr lang="zh-CN" altLang="en-US" sz="3600" b="1">
                <a:sym typeface="+mn-ea"/>
              </a:rPr>
              <a:t>以相属。】</a:t>
            </a:r>
            <a:endParaRPr lang="zh-CN" altLang="en-US" sz="3600" b="1"/>
          </a:p>
          <a:p>
            <a:r>
              <a:rPr lang="zh-CN" altLang="en-US" sz="3600" b="1">
                <a:sym typeface="+mn-ea"/>
              </a:rPr>
              <a:t>适莽苍者，三餐而 </a:t>
            </a:r>
            <a:r>
              <a:rPr lang="en-US" altLang="zh-CN" sz="3600" b="1">
                <a:sym typeface="+mn-ea"/>
              </a:rPr>
              <a:t>___</a:t>
            </a:r>
            <a:r>
              <a:rPr lang="zh-CN" altLang="en-US" sz="3600" b="1">
                <a:sym typeface="+mn-ea"/>
              </a:rPr>
              <a:t>，腹犹果然。</a:t>
            </a:r>
            <a:endParaRPr lang="zh-CN" altLang="en-US" sz="3600" b="1"/>
          </a:p>
          <a:p>
            <a:r>
              <a:rPr lang="zh-CN" altLang="en-US" sz="3600" b="1">
                <a:sym typeface="+mn-ea"/>
              </a:rPr>
              <a:t>夫列子御风而行，泠然善也，旬有五日而</a:t>
            </a:r>
            <a:r>
              <a:rPr lang="en-US" altLang="zh-CN" sz="3600" b="1">
                <a:sym typeface="+mn-ea"/>
              </a:rPr>
              <a:t>___</a:t>
            </a:r>
            <a:r>
              <a:rPr lang="zh-CN" altLang="en-US" sz="3600" b="1">
                <a:sym typeface="+mn-ea"/>
              </a:rPr>
              <a:t>后                。</a:t>
            </a:r>
            <a:endParaRPr lang="zh-CN" altLang="en-US" sz="3600" b="1"/>
          </a:p>
          <a:p>
            <a:r>
              <a:rPr lang="zh-CN" altLang="en-US" sz="3600" b="1">
                <a:solidFill>
                  <a:srgbClr val="FF0000"/>
                </a:solidFill>
                <a:sym typeface="+mn-ea"/>
              </a:rPr>
              <a:t>【记住：64篇中没有“返”。】</a:t>
            </a:r>
            <a:endParaRPr lang="zh-CN" altLang="en-US" sz="3600" b="1">
              <a:solidFill>
                <a:srgbClr val="FF0000"/>
              </a:solidFill>
              <a:sym typeface="+mn-ea"/>
            </a:endParaRPr>
          </a:p>
          <a:p>
            <a:r>
              <a:rPr lang="zh-CN" altLang="en-US" sz="3600" b="1">
                <a:solidFill>
                  <a:srgbClr val="FF0000"/>
                </a:solidFill>
                <a:sym typeface="+mn-ea"/>
              </a:rPr>
              <a:t>授，尊，樽，樽，</a:t>
            </a:r>
            <a:endParaRPr lang="zh-CN" altLang="en-US"/>
          </a:p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74675" y="675640"/>
            <a:ext cx="10779125" cy="5506085"/>
          </a:xfrm>
        </p:spPr>
        <p:txBody>
          <a:bodyPr>
            <a:noAutofit/>
          </a:bodyPr>
          <a:p>
            <a:r>
              <a:rPr lang="zh-CN" altLang="en-US" sz="3200" b="1">
                <a:solidFill>
                  <a:srgbClr val="FF0000"/>
                </a:solidFill>
              </a:rPr>
              <a:t>四、注意同音谐音字、相邻字偏旁的干扰</a:t>
            </a:r>
            <a:endParaRPr lang="zh-CN" altLang="en-US" sz="3200" b="1">
              <a:solidFill>
                <a:srgbClr val="FF0000"/>
              </a:solidFill>
            </a:endParaRPr>
          </a:p>
          <a:p>
            <a:r>
              <a:rPr lang="zh-CN" altLang="en-US" sz="3200" b="1">
                <a:solidFill>
                  <a:srgbClr val="FF0000"/>
                </a:solidFill>
              </a:rPr>
              <a:t>默写的时候同音字、谐音字以及相邻字的偏旁会相互干扰，一定要再冷静默写一次，以求准确。</a:t>
            </a:r>
            <a:endParaRPr lang="zh-CN" altLang="en-US" sz="3200" b="1"/>
          </a:p>
          <a:p>
            <a:r>
              <a:rPr lang="zh-CN" altLang="en-US" sz="3200" b="1"/>
              <a:t>①别有幽愁暗恨 </a:t>
            </a:r>
            <a:r>
              <a:rPr lang="en-US" altLang="zh-CN" sz="3200" b="1"/>
              <a:t>___</a:t>
            </a:r>
            <a:r>
              <a:rPr lang="zh-CN" altLang="en-US" sz="3200" b="1"/>
              <a:t>，此时无声胜有  </a:t>
            </a:r>
            <a:r>
              <a:rPr lang="en-US" altLang="zh-CN" sz="3200" b="1"/>
              <a:t>___</a:t>
            </a:r>
            <a:r>
              <a:rPr lang="zh-CN" altLang="en-US" sz="3200" b="1"/>
              <a:t>  。</a:t>
            </a:r>
            <a:endParaRPr lang="zh-CN" altLang="en-US" sz="3200" b="1"/>
          </a:p>
          <a:p>
            <a:r>
              <a:rPr lang="zh-CN" altLang="en-US" sz="3200" b="1"/>
              <a:t>②风急天高猿啸哀，渚清沙白鸟飞  </a:t>
            </a:r>
            <a:r>
              <a:rPr lang="en-US" altLang="zh-CN" sz="3200" b="1"/>
              <a:t>___</a:t>
            </a:r>
            <a:r>
              <a:rPr lang="zh-CN" altLang="en-US" sz="3200" b="1"/>
              <a:t>。</a:t>
            </a:r>
            <a:endParaRPr lang="zh-CN" altLang="en-US" sz="3200" b="1"/>
          </a:p>
          <a:p>
            <a:r>
              <a:rPr lang="zh-CN" altLang="en-US" sz="3200" b="1"/>
              <a:t>③ </a:t>
            </a:r>
            <a:r>
              <a:rPr lang="en-US" altLang="zh-CN" sz="3200" b="1"/>
              <a:t>____</a:t>
            </a:r>
            <a:r>
              <a:rPr lang="zh-CN" altLang="en-US" sz="3200" b="1"/>
              <a:t>海月明</a:t>
            </a:r>
            <a:r>
              <a:rPr lang="en-US" altLang="zh-CN" sz="3200" b="1"/>
              <a:t>___</a:t>
            </a:r>
            <a:r>
              <a:rPr lang="zh-CN" altLang="en-US" sz="3200" b="1"/>
              <a:t>有泪，蓝田日暖 </a:t>
            </a:r>
            <a:r>
              <a:rPr lang="en-US" altLang="zh-CN" sz="3200" b="1"/>
              <a:t>___</a:t>
            </a:r>
            <a:r>
              <a:rPr lang="zh-CN" altLang="en-US" sz="3200" b="1"/>
              <a:t>生烟。</a:t>
            </a:r>
            <a:endParaRPr lang="zh-CN" altLang="en-US" sz="3200" b="1"/>
          </a:p>
          <a:p>
            <a:r>
              <a:rPr lang="zh-CN" altLang="en-US" sz="3200" b="1"/>
              <a:t>④ 六跪而二</a:t>
            </a:r>
            <a:r>
              <a:rPr lang="en-US" altLang="zh-CN" sz="3200" b="1"/>
              <a:t>____</a:t>
            </a:r>
            <a:r>
              <a:rPr lang="zh-CN" altLang="en-US" sz="3200" b="1"/>
              <a:t>，非蛇 </a:t>
            </a:r>
            <a:r>
              <a:rPr lang="en-US" altLang="zh-CN" sz="3200" b="1"/>
              <a:t>____</a:t>
            </a:r>
            <a:r>
              <a:rPr lang="zh-CN" altLang="en-US" sz="3200" b="1"/>
              <a:t>之穴无可寄托者，用心躁也。</a:t>
            </a:r>
            <a:endParaRPr lang="zh-CN" altLang="en-US" sz="3200" b="1"/>
          </a:p>
          <a:p>
            <a:r>
              <a:rPr lang="zh-CN" altLang="en-US" sz="3200" b="1">
                <a:solidFill>
                  <a:srgbClr val="FF0000"/>
                </a:solidFill>
              </a:rPr>
              <a:t>【“蟹”“螯”不要写成“鱼”字底。“鳝”不要写成“虫”字旁。】</a:t>
            </a:r>
            <a:endParaRPr lang="zh-CN" altLang="en-US" sz="3200" b="1">
              <a:solidFill>
                <a:srgbClr val="FF0000"/>
              </a:solidFill>
            </a:endParaRPr>
          </a:p>
          <a:p>
            <a:r>
              <a:rPr lang="zh-CN" altLang="en-US" sz="3200" b="1">
                <a:solidFill>
                  <a:srgbClr val="FF0000"/>
                </a:solidFill>
              </a:rPr>
              <a:t>生，声，回，沧，珠，玉，鳌，鳝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795" y="490220"/>
            <a:ext cx="10835005" cy="5687060"/>
          </a:xfrm>
        </p:spPr>
        <p:txBody>
          <a:bodyPr/>
          <a:p>
            <a:r>
              <a:rPr lang="zh-CN" altLang="en-US" sz="4800" b="1"/>
              <a:t>①苟全性命于乱世，不求闻达于诸     </a:t>
            </a:r>
            <a:r>
              <a:rPr lang="en-US" altLang="zh-CN" sz="4800" b="1">
                <a:solidFill>
                  <a:srgbClr val="FF0000"/>
                </a:solidFill>
              </a:rPr>
              <a:t>A</a:t>
            </a:r>
            <a:r>
              <a:rPr lang="zh-CN" altLang="en-US" sz="4800" b="1">
                <a:solidFill>
                  <a:srgbClr val="FF0000"/>
                </a:solidFill>
              </a:rPr>
              <a:t> </a:t>
            </a:r>
            <a:r>
              <a:rPr lang="zh-CN" altLang="en-US" sz="4800" b="1"/>
              <a:t>      。</a:t>
            </a:r>
            <a:endParaRPr lang="zh-CN" altLang="en-US" sz="4800" b="1"/>
          </a:p>
          <a:p>
            <a:r>
              <a:rPr lang="zh-CN" altLang="en-US" sz="4800" b="1"/>
              <a:t>②一日之内，一宫之间，而气   </a:t>
            </a:r>
            <a:r>
              <a:rPr lang="en-US" altLang="zh-CN" sz="4800" b="1">
                <a:solidFill>
                  <a:srgbClr val="FF0000"/>
                </a:solidFill>
              </a:rPr>
              <a:t>B</a:t>
            </a:r>
            <a:r>
              <a:rPr lang="zh-CN" altLang="en-US" sz="4800" b="1">
                <a:solidFill>
                  <a:srgbClr val="FF0000"/>
                </a:solidFill>
              </a:rPr>
              <a:t> </a:t>
            </a:r>
            <a:r>
              <a:rPr lang="zh-CN" altLang="en-US" sz="4800" b="1"/>
              <a:t>       不齐。</a:t>
            </a:r>
            <a:endParaRPr lang="zh-CN" altLang="en-US" sz="4800" b="1"/>
          </a:p>
          <a:p>
            <a:r>
              <a:rPr lang="zh-CN" altLang="en-US" sz="4800" b="1"/>
              <a:t>③萧关逢   </a:t>
            </a:r>
            <a:r>
              <a:rPr lang="en-US" altLang="zh-CN" sz="4800" b="1">
                <a:solidFill>
                  <a:srgbClr val="FF0000"/>
                </a:solidFill>
              </a:rPr>
              <a:t>C</a:t>
            </a:r>
            <a:r>
              <a:rPr lang="zh-CN" altLang="en-US" sz="4800" b="1">
                <a:solidFill>
                  <a:srgbClr val="FF0000"/>
                </a:solidFill>
              </a:rPr>
              <a:t> </a:t>
            </a:r>
            <a:r>
              <a:rPr lang="zh-CN" altLang="en-US" sz="4800" b="1"/>
              <a:t>        骑，都护在燕然。</a:t>
            </a:r>
            <a:endParaRPr lang="zh-CN" altLang="en-US" sz="4800" b="1"/>
          </a:p>
        </p:txBody>
      </p:sp>
    </p:spTree>
    <p:custDataLst>
      <p:tags r:id="rId1"/>
    </p:custData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4935" y="226695"/>
            <a:ext cx="11461115" cy="6492240"/>
          </a:xfrm>
        </p:spPr>
        <p:txBody>
          <a:bodyPr/>
          <a:p>
            <a:r>
              <a:rPr lang="zh-CN" altLang="en-US" sz="4400" b="1"/>
              <a:t>①死而后   </a:t>
            </a:r>
            <a:r>
              <a:rPr lang="zh-CN" altLang="en-US" sz="4400" b="1">
                <a:solidFill>
                  <a:srgbClr val="FF0000"/>
                </a:solidFill>
              </a:rPr>
              <a:t>  </a:t>
            </a:r>
            <a:r>
              <a:rPr lang="en-US" altLang="zh-CN" sz="4400" b="1">
                <a:solidFill>
                  <a:srgbClr val="FF0000"/>
                </a:solidFill>
              </a:rPr>
              <a:t>A</a:t>
            </a:r>
            <a:r>
              <a:rPr lang="zh-CN" altLang="en-US" sz="4400" b="1"/>
              <a:t>     ，不亦远乎？</a:t>
            </a:r>
            <a:endParaRPr lang="zh-CN" altLang="en-US" sz="4400" b="1"/>
          </a:p>
          <a:p>
            <a:r>
              <a:rPr lang="zh-CN" altLang="en-US" sz="4400" b="1"/>
              <a:t>②    </a:t>
            </a:r>
            <a:r>
              <a:rPr lang="zh-CN" altLang="en-US" sz="4400" b="1">
                <a:solidFill>
                  <a:srgbClr val="FF0000"/>
                </a:solidFill>
              </a:rPr>
              <a:t> </a:t>
            </a:r>
            <a:r>
              <a:rPr lang="en-US" altLang="zh-CN" sz="4400" b="1">
                <a:solidFill>
                  <a:srgbClr val="FF0000"/>
                </a:solidFill>
              </a:rPr>
              <a:t>B</a:t>
            </a:r>
            <a:r>
              <a:rPr lang="zh-CN" altLang="en-US" sz="4400" b="1"/>
              <a:t>       而夕阳在山，人影散乱。</a:t>
            </a:r>
            <a:endParaRPr lang="zh-CN" altLang="en-US" sz="4400" b="1"/>
          </a:p>
          <a:p>
            <a:r>
              <a:rPr lang="zh-CN" altLang="en-US" sz="4400" b="1"/>
              <a:t>③蒹葭采采，白露未   </a:t>
            </a:r>
            <a:r>
              <a:rPr lang="zh-CN" altLang="en-US" sz="4400" b="1">
                <a:solidFill>
                  <a:srgbClr val="FF0000"/>
                </a:solidFill>
              </a:rPr>
              <a:t> </a:t>
            </a:r>
            <a:r>
              <a:rPr lang="en-US" altLang="zh-CN" sz="4400" b="1">
                <a:solidFill>
                  <a:srgbClr val="FF0000"/>
                </a:solidFill>
              </a:rPr>
              <a:t>C</a:t>
            </a:r>
            <a:r>
              <a:rPr lang="zh-CN" altLang="en-US" sz="4400" b="1">
                <a:solidFill>
                  <a:srgbClr val="FF0000"/>
                </a:solidFill>
              </a:rPr>
              <a:t>  </a:t>
            </a:r>
            <a:r>
              <a:rPr lang="zh-CN" altLang="en-US" sz="4400" b="1"/>
              <a:t>    。所谓伊人，在水之涘。</a:t>
            </a:r>
            <a:endParaRPr lang="zh-CN" altLang="en-US" sz="4400" b="1"/>
          </a:p>
          <a:p>
            <a:r>
              <a:rPr lang="zh-CN" altLang="en-US" sz="4400" b="1"/>
              <a:t>④定乎内外之分，辩乎荣辱之境，斯   </a:t>
            </a:r>
            <a:r>
              <a:rPr lang="zh-CN" altLang="en-US" sz="4400" b="1">
                <a:solidFill>
                  <a:srgbClr val="FF0000"/>
                </a:solidFill>
              </a:rPr>
              <a:t>  </a:t>
            </a:r>
            <a:r>
              <a:rPr lang="en-US" altLang="zh-CN" sz="4400" b="1">
                <a:solidFill>
                  <a:srgbClr val="FF0000"/>
                </a:solidFill>
              </a:rPr>
              <a:t>D</a:t>
            </a:r>
            <a:r>
              <a:rPr lang="zh-CN" altLang="en-US" sz="4400" b="1">
                <a:solidFill>
                  <a:srgbClr val="FF0000"/>
                </a:solidFill>
              </a:rPr>
              <a:t>   </a:t>
            </a:r>
            <a:r>
              <a:rPr lang="zh-CN" altLang="en-US" sz="4400" b="1"/>
              <a:t>  矣。</a:t>
            </a:r>
            <a:endParaRPr lang="zh-CN" altLang="en-US" sz="4400" b="1"/>
          </a:p>
          <a:p>
            <a:r>
              <a:rPr lang="zh-CN" altLang="en-US" sz="4400" b="1"/>
              <a:t>⑤我闻琵琶   </a:t>
            </a:r>
            <a:r>
              <a:rPr lang="zh-CN" altLang="en-US" sz="4400" b="1">
                <a:solidFill>
                  <a:srgbClr val="FF0000"/>
                </a:solidFill>
              </a:rPr>
              <a:t> </a:t>
            </a:r>
            <a:r>
              <a:rPr lang="en-US" altLang="zh-CN" sz="4400" b="1">
                <a:solidFill>
                  <a:srgbClr val="FF0000"/>
                </a:solidFill>
              </a:rPr>
              <a:t>E</a:t>
            </a:r>
            <a:r>
              <a:rPr lang="zh-CN" altLang="en-US" sz="4400" b="1">
                <a:solidFill>
                  <a:srgbClr val="FF0000"/>
                </a:solidFill>
              </a:rPr>
              <a:t>  </a:t>
            </a:r>
            <a:r>
              <a:rPr lang="zh-CN" altLang="en-US" sz="4400" b="1"/>
              <a:t>     叹息，又闻此语重唧唧。</a:t>
            </a:r>
            <a:endParaRPr lang="zh-CN" altLang="en-US" sz="4400" b="1"/>
          </a:p>
          <a:p>
            <a:r>
              <a:rPr lang="zh-CN" altLang="en-US" sz="4400" b="1"/>
              <a:t>⑥此情可待成追忆，只是当时    </a:t>
            </a:r>
            <a:r>
              <a:rPr lang="en-US" altLang="zh-CN" sz="4400" b="1">
                <a:solidFill>
                  <a:srgbClr val="FF0000"/>
                </a:solidFill>
              </a:rPr>
              <a:t>F</a:t>
            </a:r>
            <a:r>
              <a:rPr lang="zh-CN" altLang="en-US" sz="4400" b="1">
                <a:solidFill>
                  <a:srgbClr val="FF0000"/>
                </a:solidFill>
              </a:rPr>
              <a:t> </a:t>
            </a:r>
            <a:r>
              <a:rPr lang="zh-CN" altLang="en-US" sz="4400" b="1"/>
              <a:t>      惘然！</a:t>
            </a:r>
            <a:endParaRPr lang="zh-CN" altLang="en-US" sz="4400" b="1"/>
          </a:p>
          <a:p>
            <a:endParaRPr lang="zh-CN" altLang="en-US" sz="4400" b="1"/>
          </a:p>
        </p:txBody>
      </p:sp>
    </p:spTree>
    <p:custDataLst>
      <p:tags r:id="rId1"/>
    </p:custData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78460" y="281940"/>
            <a:ext cx="11475085" cy="5895340"/>
          </a:xfrm>
        </p:spPr>
        <p:txBody>
          <a:bodyPr/>
          <a:p>
            <a:r>
              <a:rPr lang="zh-CN" altLang="en-US" sz="4000" b="1">
                <a:sym typeface="+mn-ea"/>
              </a:rPr>
              <a:t>⑦君子曰：学不可以    </a:t>
            </a:r>
            <a:r>
              <a:rPr lang="en-US" altLang="zh-CN" sz="4000" b="1">
                <a:sym typeface="+mn-ea"/>
              </a:rPr>
              <a:t>A</a:t>
            </a:r>
            <a:r>
              <a:rPr lang="zh-CN" altLang="en-US" sz="4000" b="1">
                <a:sym typeface="+mn-ea"/>
              </a:rPr>
              <a:t>        。</a:t>
            </a:r>
            <a:endParaRPr lang="zh-CN" altLang="en-US" sz="4000" b="1"/>
          </a:p>
          <a:p>
            <a:r>
              <a:rPr lang="zh-CN" altLang="en-US" sz="4000" b="1">
                <a:sym typeface="+mn-ea"/>
              </a:rPr>
              <a:t>⑧仁以为    </a:t>
            </a:r>
            <a:r>
              <a:rPr lang="en-US" altLang="zh-CN" sz="4000" b="1">
                <a:sym typeface="+mn-ea"/>
              </a:rPr>
              <a:t>B</a:t>
            </a:r>
            <a:r>
              <a:rPr lang="zh-CN" altLang="en-US" sz="4000" b="1">
                <a:sym typeface="+mn-ea"/>
              </a:rPr>
              <a:t>          任，不亦重乎？</a:t>
            </a:r>
            <a:endParaRPr lang="zh-CN" altLang="en-US" sz="4000" b="1"/>
          </a:p>
          <a:p>
            <a:r>
              <a:rPr lang="zh-CN" altLang="en-US" sz="4000" b="1">
                <a:sym typeface="+mn-ea"/>
              </a:rPr>
              <a:t>⑨      </a:t>
            </a:r>
            <a:r>
              <a:rPr lang="en-US" altLang="zh-CN" sz="4000" b="1">
                <a:sym typeface="+mn-ea"/>
              </a:rPr>
              <a:t>C</a:t>
            </a:r>
            <a:r>
              <a:rPr lang="zh-CN" altLang="en-US" sz="4000" b="1">
                <a:sym typeface="+mn-ea"/>
              </a:rPr>
              <a:t>        所不欲，勿施于人。</a:t>
            </a:r>
            <a:endParaRPr lang="zh-CN" altLang="en-US" sz="4000" b="1"/>
          </a:p>
          <a:p>
            <a:r>
              <a:rPr lang="zh-CN" altLang="en-US" sz="4000" b="1">
                <a:sym typeface="+mn-ea"/>
              </a:rPr>
              <a:t>⑩不以物喜，不以        </a:t>
            </a:r>
            <a:r>
              <a:rPr lang="en-US" altLang="zh-CN" sz="4000" b="1">
                <a:sym typeface="+mn-ea"/>
              </a:rPr>
              <a:t>D</a:t>
            </a:r>
            <a:r>
              <a:rPr lang="zh-CN" altLang="en-US" sz="4000" b="1">
                <a:sym typeface="+mn-ea"/>
              </a:rPr>
              <a:t>      悲。</a:t>
            </a:r>
            <a:endParaRPr lang="zh-CN" altLang="en-US" sz="4000" b="1"/>
          </a:p>
          <a:p>
            <a:r>
              <a:rPr lang="zh-CN" altLang="en-US" sz="4000" b="1">
                <a:sym typeface="+mn-ea"/>
              </a:rPr>
              <a:t>海内存知      </a:t>
            </a:r>
            <a:r>
              <a:rPr lang="en-US" altLang="zh-CN" sz="4000" b="1">
                <a:sym typeface="+mn-ea"/>
              </a:rPr>
              <a:t>E</a:t>
            </a:r>
            <a:r>
              <a:rPr lang="zh-CN" altLang="en-US" sz="4000" b="1">
                <a:sym typeface="+mn-ea"/>
              </a:rPr>
              <a:t>        ，天涯若比邻。</a:t>
            </a:r>
            <a:endParaRPr lang="zh-CN" altLang="en-US" sz="4000" b="1"/>
          </a:p>
          <a:p>
            <a:r>
              <a:rPr lang="zh-CN" altLang="en-US" sz="4000" b="1">
                <a:sym typeface="+mn-ea"/>
              </a:rPr>
              <a:t>君子博学而日参省乎       </a:t>
            </a:r>
            <a:r>
              <a:rPr lang="en-US" altLang="zh-CN" sz="4000" b="1">
                <a:sym typeface="+mn-ea"/>
              </a:rPr>
              <a:t>F</a:t>
            </a:r>
            <a:r>
              <a:rPr lang="zh-CN" altLang="en-US" sz="4000" b="1">
                <a:sym typeface="+mn-ea"/>
              </a:rPr>
              <a:t>       ，则知明而行无过矣。</a:t>
            </a:r>
            <a:endParaRPr lang="zh-CN" altLang="en-US" sz="4000" b="1"/>
          </a:p>
          <a:p>
            <a:r>
              <a:rPr lang="zh-CN" altLang="en-US" sz="4000" b="1">
                <a:sym typeface="+mn-ea"/>
              </a:rPr>
              <a:t>至人无      </a:t>
            </a:r>
            <a:r>
              <a:rPr lang="en-US" altLang="zh-CN" sz="4000" b="1">
                <a:sym typeface="+mn-ea"/>
              </a:rPr>
              <a:t>G</a:t>
            </a:r>
            <a:r>
              <a:rPr lang="zh-CN" altLang="en-US" sz="4000" b="1">
                <a:sym typeface="+mn-ea"/>
              </a:rPr>
              <a:t>        ，神人无功，圣人无名。</a:t>
            </a:r>
            <a:endParaRPr lang="zh-CN" altLang="en-US" sz="4000" b="1"/>
          </a:p>
          <a:p>
            <a:endParaRPr lang="zh-CN" altLang="en-US" sz="4000" b="1"/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48945" y="281305"/>
            <a:ext cx="10904855" cy="6188075"/>
          </a:xfrm>
        </p:spPr>
        <p:txBody>
          <a:bodyPr>
            <a:normAutofit fontScale="90000" lnSpcReduction="20000"/>
          </a:bodyPr>
          <a:p>
            <a:r>
              <a:rPr lang="zh-CN" altLang="en-US" sz="4400" b="1"/>
              <a:t>⑤我闻琵琶</a:t>
            </a:r>
            <a:r>
              <a:rPr lang="en-US" altLang="zh-CN" sz="4400" b="1"/>
              <a:t>____</a:t>
            </a:r>
            <a:r>
              <a:rPr lang="zh-CN" altLang="en-US" sz="4400" b="1"/>
              <a:t>  叹息，又闻此语重唧唧。</a:t>
            </a:r>
            <a:endParaRPr lang="zh-CN" altLang="en-US" sz="4400" b="1"/>
          </a:p>
          <a:p>
            <a:r>
              <a:rPr lang="zh-CN" altLang="en-US" sz="4400" b="1"/>
              <a:t>⑥此情可待成追忆，只是当时</a:t>
            </a:r>
            <a:r>
              <a:rPr lang="en-US" altLang="zh-CN" sz="4400" b="1"/>
              <a:t>____</a:t>
            </a:r>
            <a:r>
              <a:rPr lang="zh-CN" altLang="en-US" sz="4400" b="1"/>
              <a:t>  惘然！</a:t>
            </a:r>
            <a:endParaRPr lang="zh-CN" altLang="en-US" sz="4400" b="1"/>
          </a:p>
          <a:p>
            <a:r>
              <a:rPr lang="zh-CN" altLang="en-US" sz="4400" b="1"/>
              <a:t>⑦君子曰：学不可以</a:t>
            </a:r>
            <a:r>
              <a:rPr lang="en-US" altLang="zh-CN" sz="4400" b="1"/>
              <a:t>____</a:t>
            </a:r>
            <a:r>
              <a:rPr lang="zh-CN" altLang="en-US" sz="4400" b="1"/>
              <a:t> 。</a:t>
            </a:r>
            <a:endParaRPr lang="zh-CN" altLang="en-US" sz="4400" b="1"/>
          </a:p>
          <a:p>
            <a:r>
              <a:rPr lang="zh-CN" altLang="en-US" sz="4400" b="1"/>
              <a:t>⑧仁以为 </a:t>
            </a:r>
            <a:r>
              <a:rPr lang="en-US" altLang="zh-CN" sz="4400" b="1"/>
              <a:t>____</a:t>
            </a:r>
            <a:r>
              <a:rPr lang="zh-CN" altLang="en-US" sz="4400" b="1"/>
              <a:t> 任，不亦重乎？</a:t>
            </a:r>
            <a:endParaRPr lang="zh-CN" altLang="en-US" sz="4400" b="1"/>
          </a:p>
          <a:p>
            <a:r>
              <a:rPr lang="zh-CN" altLang="en-US" sz="4400" b="1"/>
              <a:t>⑨</a:t>
            </a:r>
            <a:r>
              <a:rPr lang="en-US" altLang="zh-CN" sz="4400" b="1"/>
              <a:t>_____</a:t>
            </a:r>
            <a:r>
              <a:rPr lang="zh-CN" altLang="en-US" sz="4400" b="1"/>
              <a:t> 所不欲，勿施于人。</a:t>
            </a:r>
            <a:endParaRPr lang="zh-CN" altLang="en-US" sz="4400" b="1"/>
          </a:p>
          <a:p>
            <a:r>
              <a:rPr lang="zh-CN" altLang="en-US" sz="4400" b="1"/>
              <a:t>⑩不以物喜，不以</a:t>
            </a:r>
            <a:r>
              <a:rPr lang="en-US" altLang="zh-CN" sz="4400" b="1"/>
              <a:t>___</a:t>
            </a:r>
            <a:r>
              <a:rPr lang="zh-CN" altLang="en-US" sz="4400" b="1"/>
              <a:t>悲。</a:t>
            </a:r>
            <a:endParaRPr lang="zh-CN" altLang="en-US" sz="4400" b="1"/>
          </a:p>
          <a:p>
            <a:r>
              <a:rPr lang="zh-CN" altLang="en-US" sz="4400" b="1"/>
              <a:t>海内存知 </a:t>
            </a:r>
            <a:r>
              <a:rPr lang="en-US" altLang="zh-CN" sz="4400" b="1"/>
              <a:t>____</a:t>
            </a:r>
            <a:r>
              <a:rPr lang="zh-CN" altLang="en-US" sz="4400" b="1"/>
              <a:t>，天涯若比邻。</a:t>
            </a:r>
            <a:endParaRPr lang="zh-CN" altLang="en-US" sz="4400" b="1"/>
          </a:p>
          <a:p>
            <a:r>
              <a:rPr lang="zh-CN" altLang="en-US" sz="4400" b="1"/>
              <a:t>君子博学而日参省乎 </a:t>
            </a:r>
            <a:r>
              <a:rPr lang="en-US" altLang="zh-CN" sz="4400" b="1"/>
              <a:t>____</a:t>
            </a:r>
            <a:r>
              <a:rPr lang="zh-CN" altLang="en-US" sz="4400" b="1"/>
              <a:t>，则知明而行无过矣。</a:t>
            </a:r>
            <a:endParaRPr lang="zh-CN" altLang="en-US" sz="4400" b="1"/>
          </a:p>
          <a:p>
            <a:r>
              <a:rPr lang="zh-CN" altLang="en-US" sz="4400" b="1"/>
              <a:t>至人无</a:t>
            </a:r>
            <a:r>
              <a:rPr lang="en-US" altLang="zh-CN" sz="4400" b="1"/>
              <a:t>____</a:t>
            </a:r>
            <a:r>
              <a:rPr lang="zh-CN" altLang="en-US" sz="4400" b="1"/>
              <a:t>，神人无功，圣人无名。</a:t>
            </a:r>
            <a:endParaRPr lang="zh-CN" altLang="en-US" sz="4400" b="1"/>
          </a:p>
          <a:p>
            <a:r>
              <a:rPr lang="zh-CN" altLang="en-US" sz="4400" b="1">
                <a:solidFill>
                  <a:srgbClr val="FF0000"/>
                </a:solidFill>
              </a:rPr>
              <a:t>已，已，已，己，己，己，己，己，已</a:t>
            </a:r>
            <a:endParaRPr lang="zh-CN" altLang="en-US" sz="4400" b="1">
              <a:solidFill>
                <a:srgbClr val="FF0000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4000" b="1">
                <a:solidFill>
                  <a:srgbClr val="FF0000"/>
                </a:solidFill>
              </a:rPr>
              <a:t>3.夭 天</a:t>
            </a:r>
            <a:endParaRPr lang="zh-CN" altLang="en-US" sz="4000" b="1"/>
          </a:p>
          <a:p>
            <a:r>
              <a:rPr lang="zh-CN" altLang="en-US" sz="4000" b="1"/>
              <a:t>①背负青天而莫之 </a:t>
            </a:r>
            <a:r>
              <a:rPr lang="en-US" altLang="zh-CN" sz="4000" b="1"/>
              <a:t>_____</a:t>
            </a:r>
            <a:r>
              <a:rPr lang="zh-CN" altLang="en-US" sz="4000" b="1"/>
              <a:t> 阏者，而后乃今将图南。</a:t>
            </a:r>
            <a:endParaRPr lang="zh-CN" altLang="en-US" sz="4000" b="1"/>
          </a:p>
          <a:p>
            <a:r>
              <a:rPr lang="zh-CN" altLang="en-US" sz="4000" b="1">
                <a:solidFill>
                  <a:srgbClr val="FF0000"/>
                </a:solidFill>
              </a:rPr>
              <a:t>4.千 干</a:t>
            </a:r>
            <a:endParaRPr lang="zh-CN" altLang="en-US" sz="4000" b="1"/>
          </a:p>
          <a:p>
            <a:r>
              <a:rPr lang="zh-CN" altLang="en-US" sz="4000" b="1"/>
              <a:t>①而或长烟一空，皓月</a:t>
            </a:r>
            <a:r>
              <a:rPr lang="en-US" altLang="zh-CN" sz="4000" b="1"/>
              <a:t>____</a:t>
            </a:r>
            <a:r>
              <a:rPr lang="zh-CN" altLang="en-US" sz="4000" b="1"/>
              <a:t>里。</a:t>
            </a:r>
            <a:endParaRPr lang="zh-CN" altLang="en-US" sz="4000" b="1"/>
          </a:p>
        </p:txBody>
      </p: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91490" y="421005"/>
            <a:ext cx="10862310" cy="5756275"/>
          </a:xfrm>
        </p:spPr>
        <p:txBody>
          <a:bodyPr>
            <a:noAutofit/>
          </a:bodyPr>
          <a:p>
            <a:r>
              <a:rPr lang="zh-CN" altLang="en-US" sz="3200" b="1"/>
              <a:t>5</a:t>
            </a:r>
            <a:r>
              <a:rPr lang="zh-CN" altLang="en-US" sz="3200" b="1">
                <a:solidFill>
                  <a:srgbClr val="FF0000"/>
                </a:solidFill>
              </a:rPr>
              <a:t>.徒 徙</a:t>
            </a:r>
            <a:endParaRPr lang="zh-CN" altLang="en-US" sz="3200" b="1"/>
          </a:p>
          <a:p>
            <a:r>
              <a:rPr lang="zh-CN" altLang="en-US" sz="3200" b="1">
                <a:solidFill>
                  <a:srgbClr val="FF0000"/>
                </a:solidFill>
              </a:rPr>
              <a:t>【徒tú：1.步行：～步。～涉。2. 空：～手。3.白白地：～然。～劳无益。4.只；仅仅：家～四壁。5.从事学习的人：～弟。～工。学～。师～。6.同一派系或信仰同一宗教的人：信～。教～。党～。7.人（多指坏人）：匪～。暴～。赌～。叛～。8.剥夺犯人自由的刑法：～刑。徙xǐ：1.迁移：～居（搬家）。迁～。流～。2.古代称流放的刑罚：～边（流放有罪的人到边远地区）】</a:t>
            </a:r>
            <a:endParaRPr lang="zh-CN" altLang="en-US" sz="3200" b="1"/>
          </a:p>
          <a:p>
            <a:r>
              <a:rPr lang="zh-CN" altLang="en-US" sz="3200" b="1"/>
              <a:t>①郯子之</a:t>
            </a:r>
            <a:r>
              <a:rPr lang="en-US" altLang="zh-CN" sz="3200" b="1"/>
              <a:t>_____</a:t>
            </a:r>
            <a:r>
              <a:rPr lang="zh-CN" altLang="en-US" sz="3200" b="1"/>
              <a:t>，其贤不及孔子。</a:t>
            </a:r>
            <a:endParaRPr lang="zh-CN" altLang="en-US" sz="3200" b="1"/>
          </a:p>
          <a:p>
            <a:r>
              <a:rPr lang="zh-CN" altLang="en-US" sz="3200" b="1"/>
              <a:t>②鹏之 </a:t>
            </a:r>
            <a:r>
              <a:rPr lang="en-US" altLang="zh-CN" sz="3200" b="1"/>
              <a:t>_____</a:t>
            </a:r>
            <a:r>
              <a:rPr lang="zh-CN" altLang="en-US" sz="3200" b="1"/>
              <a:t>于南冥也，水击三千里，抟扶摇而上者九万里。</a:t>
            </a:r>
            <a:endParaRPr lang="zh-CN" altLang="en-US" sz="3200" b="1"/>
          </a:p>
        </p:txBody>
      </p:sp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79730" y="253365"/>
            <a:ext cx="10974070" cy="5923915"/>
          </a:xfrm>
        </p:spPr>
        <p:txBody>
          <a:bodyPr>
            <a:noAutofit/>
          </a:bodyPr>
          <a:p>
            <a:r>
              <a:rPr lang="zh-CN" altLang="en-US" sz="4000" b="1">
                <a:solidFill>
                  <a:srgbClr val="FF0000"/>
                </a:solidFill>
              </a:rPr>
              <a:t>6.殆 贻</a:t>
            </a:r>
            <a:endParaRPr lang="zh-CN" altLang="en-US" sz="4000" b="1"/>
          </a:p>
          <a:p>
            <a:r>
              <a:rPr lang="zh-CN" altLang="en-US" sz="4000" b="1">
                <a:solidFill>
                  <a:srgbClr val="FF0000"/>
                </a:solidFill>
              </a:rPr>
              <a:t>【殆：1危险：危乎～哉。知足不辱，知止不～（懂得满足不贪心就不会受辱，懂得适可而止就不会遭到危险）。2.大概，几乎：伤亡～尽。3.古同“怠”，懈怠。思而不学则殆中，指精神疲倦而无所得。贻：1. 赠给。2.遗留，留下：～害。～误（使受到坏的影响）。～训。～笑大方（让内行见笑）。】</a:t>
            </a:r>
            <a:endParaRPr lang="zh-CN" altLang="en-US" sz="4000" b="1"/>
          </a:p>
          <a:p>
            <a:r>
              <a:rPr lang="zh-CN" altLang="en-US" sz="4000" b="1"/>
              <a:t>①学而不思则罔，思而不学则</a:t>
            </a:r>
            <a:r>
              <a:rPr lang="en-US" altLang="zh-CN" sz="4000" b="1"/>
              <a:t>____</a:t>
            </a:r>
            <a:r>
              <a:rPr lang="zh-CN" altLang="en-US" sz="4000" b="1"/>
              <a:t> 。</a:t>
            </a:r>
            <a:endParaRPr lang="zh-CN" altLang="en-US" sz="4000" b="1"/>
          </a:p>
          <a:p>
            <a:r>
              <a:rPr lang="zh-CN" altLang="en-US" sz="4000" b="1"/>
              <a:t>②作《师说》以 </a:t>
            </a:r>
            <a:r>
              <a:rPr lang="en-US" altLang="zh-CN" sz="4000" b="1"/>
              <a:t>____</a:t>
            </a:r>
            <a:r>
              <a:rPr lang="zh-CN" altLang="en-US" sz="4000" b="1"/>
              <a:t>之。</a:t>
            </a:r>
            <a:endParaRPr lang="zh-CN" altLang="en-US" sz="4000" b="1"/>
          </a:p>
        </p:txBody>
      </p:sp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65760"/>
            <a:ext cx="10515600" cy="5394325"/>
          </a:xfrm>
        </p:spPr>
        <p:txBody>
          <a:bodyPr/>
          <a:p>
            <a:r>
              <a:rPr lang="zh-CN" altLang="en-US" sz="3600" b="1">
                <a:solidFill>
                  <a:srgbClr val="FF0000"/>
                </a:solidFill>
              </a:rPr>
              <a:t>7.砌 彻</a:t>
            </a:r>
            <a:endParaRPr lang="zh-CN" altLang="en-US" sz="3600" b="1"/>
          </a:p>
          <a:p>
            <a:r>
              <a:rPr lang="zh-CN" altLang="en-US" sz="3600" b="1">
                <a:solidFill>
                  <a:srgbClr val="FF0000"/>
                </a:solidFill>
              </a:rPr>
              <a:t>【砌qì：1.建筑时垒砖石，～墙。堆～（亦喻写文章时使用大量华丽而无用的词语）。2.台阶：雕栏玉～。彻chè：通，透：贯～。透～。～底。～骨。～悟。响～。】</a:t>
            </a:r>
            <a:endParaRPr lang="zh-CN" altLang="en-US" sz="3600" b="1"/>
          </a:p>
          <a:p>
            <a:r>
              <a:rPr lang="zh-CN" altLang="en-US" sz="3600" b="1"/>
              <a:t>①雕栏玉</a:t>
            </a:r>
            <a:r>
              <a:rPr lang="en-US" altLang="zh-CN" sz="3600" b="1"/>
              <a:t>____</a:t>
            </a:r>
            <a:r>
              <a:rPr lang="zh-CN" altLang="en-US" sz="3600" b="1"/>
              <a:t>应犹在，只是朱颜改。</a:t>
            </a:r>
            <a:endParaRPr lang="zh-CN" altLang="en-US" sz="3600" b="1"/>
          </a:p>
        </p:txBody>
      </p:sp>
    </p:spTree>
    <p:custDataLst>
      <p:tags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2915" y="378460"/>
            <a:ext cx="10890885" cy="5798820"/>
          </a:xfrm>
        </p:spPr>
        <p:txBody>
          <a:bodyPr/>
          <a:p>
            <a:r>
              <a:rPr lang="zh-CN" altLang="en-US" sz="4000" b="1"/>
              <a:t>8.另注意如下字写法</a:t>
            </a:r>
            <a:endParaRPr lang="zh-CN" altLang="en-US" sz="4000" b="1"/>
          </a:p>
          <a:p>
            <a:r>
              <a:rPr lang="zh-CN" altLang="en-US" sz="4000" b="1"/>
              <a:t>舞：有四竖，右下角不是“牛”。</a:t>
            </a:r>
            <a:endParaRPr lang="zh-CN" altLang="en-US" sz="4000" b="1"/>
          </a:p>
          <a:p>
            <a:r>
              <a:rPr lang="zh-CN" altLang="en-US" sz="4000" b="1"/>
              <a:t>酹：右下角是“寸”。</a:t>
            </a:r>
            <a:endParaRPr lang="zh-CN" altLang="en-US" sz="4000" b="1"/>
          </a:p>
          <a:p>
            <a:r>
              <a:rPr lang="zh-CN" altLang="en-US" sz="4000" b="1"/>
              <a:t>炙：上方是一个斜着的“月”，表示肉。</a:t>
            </a:r>
            <a:endParaRPr lang="zh-CN" altLang="en-US" sz="4000" b="1"/>
          </a:p>
          <a:p>
            <a:r>
              <a:rPr lang="zh-CN" altLang="en-US" sz="4000" b="1"/>
              <a:t>罔：是“冂”框，不是“门”框。学而不思则罔。</a:t>
            </a:r>
            <a:endParaRPr lang="zh-CN" altLang="en-US" sz="4000" b="1"/>
          </a:p>
          <a:p>
            <a:r>
              <a:rPr lang="zh-CN" altLang="en-US" sz="4000" b="1"/>
              <a:t>惘：右边也是“冂”框。只是当时已惘然。</a:t>
            </a:r>
            <a:endParaRPr lang="zh-CN" altLang="en-US" sz="4000" b="1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9048"/>
</p:tagLst>
</file>

<file path=ppt/tags/tag10.xml><?xml version="1.0" encoding="utf-8"?>
<p:tagLst xmlns:p="http://schemas.openxmlformats.org/presentationml/2006/main">
  <p:tag name="KSO_WM_BEAUTIFY_FLAG" val="#wm#"/>
  <p:tag name="KSO_WM_TEMPLATE_CATEGORY" val="custom"/>
  <p:tag name="KSO_WM_TEMPLATE_INDEX" val="20189048"/>
</p:tagLst>
</file>

<file path=ppt/tags/tag11.xml><?xml version="1.0" encoding="utf-8"?>
<p:tagLst xmlns:p="http://schemas.openxmlformats.org/presentationml/2006/main">
  <p:tag name="KSO_WM_BEAUTIFY_FLAG" val="#wm#"/>
  <p:tag name="KSO_WM_TEMPLATE_CATEGORY" val="custom"/>
  <p:tag name="KSO_WM_TEMPLATE_INDEX" val="20189048"/>
</p:tagLst>
</file>

<file path=ppt/tags/tag12.xml><?xml version="1.0" encoding="utf-8"?>
<p:tagLst xmlns:p="http://schemas.openxmlformats.org/presentationml/2006/main">
  <p:tag name="KSO_WM_BEAUTIFY_FLAG" val="#wm#"/>
  <p:tag name="KSO_WM_TEMPLATE_CATEGORY" val="custom"/>
  <p:tag name="KSO_WM_TEMPLATE_INDEX" val="20189048"/>
</p:tagLst>
</file>

<file path=ppt/tags/tag13.xml><?xml version="1.0" encoding="utf-8"?>
<p:tagLst xmlns:p="http://schemas.openxmlformats.org/presentationml/2006/main">
  <p:tag name="KSO_WM_BEAUTIFY_FLAG" val="#wm#"/>
  <p:tag name="KSO_WM_TEMPLATE_CATEGORY" val="custom"/>
  <p:tag name="KSO_WM_TEMPLATE_INDEX" val="20189048"/>
</p:tagLst>
</file>

<file path=ppt/tags/tag14.xml><?xml version="1.0" encoding="utf-8"?>
<p:tagLst xmlns:p="http://schemas.openxmlformats.org/presentationml/2006/main">
  <p:tag name="KSO_WM_BEAUTIFY_FLAG" val="#wm#"/>
  <p:tag name="KSO_WM_TEMPLATE_CATEGORY" val="custom"/>
  <p:tag name="KSO_WM_TEMPLATE_INDEX" val="20189048"/>
</p:tagLst>
</file>

<file path=ppt/tags/tag15.xml><?xml version="1.0" encoding="utf-8"?>
<p:tagLst xmlns:p="http://schemas.openxmlformats.org/presentationml/2006/main">
  <p:tag name="KSO_WM_BEAUTIFY_FLAG" val="#wm#"/>
  <p:tag name="KSO_WM_TEMPLATE_CATEGORY" val="custom"/>
  <p:tag name="KSO_WM_TEMPLATE_INDEX" val="20189048"/>
</p:tagLst>
</file>

<file path=ppt/tags/tag16.xml><?xml version="1.0" encoding="utf-8"?>
<p:tagLst xmlns:p="http://schemas.openxmlformats.org/presentationml/2006/main">
  <p:tag name="KSO_WM_BEAUTIFY_FLAG" val="#wm#"/>
  <p:tag name="KSO_WM_TEMPLATE_CATEGORY" val="custom"/>
  <p:tag name="KSO_WM_TEMPLATE_INDEX" val="20189048"/>
</p:tagLst>
</file>

<file path=ppt/tags/tag17.xml><?xml version="1.0" encoding="utf-8"?>
<p:tagLst xmlns:p="http://schemas.openxmlformats.org/presentationml/2006/main">
  <p:tag name="KSO_WM_BEAUTIFY_FLAG" val="#wm#"/>
  <p:tag name="KSO_WM_TEMPLATE_CATEGORY" val="custom"/>
  <p:tag name="KSO_WM_TEMPLATE_INDEX" val="20189048"/>
</p:tagLst>
</file>

<file path=ppt/tags/tag18.xml><?xml version="1.0" encoding="utf-8"?>
<p:tagLst xmlns:p="http://schemas.openxmlformats.org/presentationml/2006/main">
  <p:tag name="KSO_WM_BEAUTIFY_FLAG" val="#wm#"/>
  <p:tag name="KSO_WM_TEMPLATE_CATEGORY" val="custom"/>
  <p:tag name="KSO_WM_TEMPLATE_INDEX" val="20189048"/>
</p:tagLst>
</file>

<file path=ppt/tags/tag19.xml><?xml version="1.0" encoding="utf-8"?>
<p:tagLst xmlns:p="http://schemas.openxmlformats.org/presentationml/2006/main">
  <p:tag name="KSO_WM_BEAUTIFY_FLAG" val="#wm#"/>
  <p:tag name="KSO_WM_TEMPLATE_CATEGORY" val="custom"/>
  <p:tag name="KSO_WM_TEMPLATE_INDEX" val="20189048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9048"/>
</p:tagLst>
</file>

<file path=ppt/tags/tag20.xml><?xml version="1.0" encoding="utf-8"?>
<p:tagLst xmlns:p="http://schemas.openxmlformats.org/presentationml/2006/main">
  <p:tag name="KSO_WM_BEAUTIFY_FLAG" val="#wm#"/>
  <p:tag name="KSO_WM_TEMPLATE_CATEGORY" val="custom"/>
  <p:tag name="KSO_WM_TEMPLATE_INDEX" val="20189048"/>
</p:tagLst>
</file>

<file path=ppt/tags/tag21.xml><?xml version="1.0" encoding="utf-8"?>
<p:tagLst xmlns:p="http://schemas.openxmlformats.org/presentationml/2006/main">
  <p:tag name="KSO_WM_BEAUTIFY_FLAG" val="#wm#"/>
  <p:tag name="KSO_WM_TEMPLATE_CATEGORY" val="custom"/>
  <p:tag name="KSO_WM_TEMPLATE_INDEX" val="20189048"/>
</p:tagLst>
</file>

<file path=ppt/tags/tag22.xml><?xml version="1.0" encoding="utf-8"?>
<p:tagLst xmlns:p="http://schemas.openxmlformats.org/presentationml/2006/main">
  <p:tag name="KSO_WM_BEAUTIFY_FLAG" val="#wm#"/>
  <p:tag name="KSO_WM_TEMPLATE_CATEGORY" val="custom"/>
  <p:tag name="KSO_WM_TEMPLATE_INDEX" val="20189048"/>
</p:tagLst>
</file>

<file path=ppt/tags/tag23.xml><?xml version="1.0" encoding="utf-8"?>
<p:tagLst xmlns:p="http://schemas.openxmlformats.org/presentationml/2006/main">
  <p:tag name="KSO_WM_BEAUTIFY_FLAG" val="#wm#"/>
  <p:tag name="KSO_WM_TEMPLATE_CATEGORY" val="custom"/>
  <p:tag name="KSO_WM_TEMPLATE_INDEX" val="20189048"/>
</p:tagLst>
</file>

<file path=ppt/tags/tag24.xml><?xml version="1.0" encoding="utf-8"?>
<p:tagLst xmlns:p="http://schemas.openxmlformats.org/presentationml/2006/main">
  <p:tag name="KSO_WM_BEAUTIFY_FLAG" val="#wm#"/>
  <p:tag name="KSO_WM_TEMPLATE_CATEGORY" val="custom"/>
  <p:tag name="KSO_WM_TEMPLATE_INDEX" val="20189048"/>
</p:tagLst>
</file>

<file path=ppt/tags/tag25.xml><?xml version="1.0" encoding="utf-8"?>
<p:tagLst xmlns:p="http://schemas.openxmlformats.org/presentationml/2006/main">
  <p:tag name="KSO_WM_BEAUTIFY_FLAG" val="#wm#"/>
  <p:tag name="KSO_WM_TEMPLATE_CATEGORY" val="custom"/>
  <p:tag name="KSO_WM_TEMPLATE_INDEX" val="20189048"/>
</p:tagLst>
</file>

<file path=ppt/tags/tag26.xml><?xml version="1.0" encoding="utf-8"?>
<p:tagLst xmlns:p="http://schemas.openxmlformats.org/presentationml/2006/main">
  <p:tag name="KSO_WM_BEAUTIFY_FLAG" val="#wm#"/>
  <p:tag name="KSO_WM_TEMPLATE_CATEGORY" val="custom"/>
  <p:tag name="KSO_WM_TEMPLATE_INDEX" val="20189048"/>
</p:tagLst>
</file>

<file path=ppt/tags/tag27.xml><?xml version="1.0" encoding="utf-8"?>
<p:tagLst xmlns:p="http://schemas.openxmlformats.org/presentationml/2006/main">
  <p:tag name="KSO_WM_BEAUTIFY_FLAG" val="#wm#"/>
  <p:tag name="KSO_WM_TEMPLATE_CATEGORY" val="custom"/>
  <p:tag name="KSO_WM_TEMPLATE_INDEX" val="20189048"/>
</p:tagLst>
</file>

<file path=ppt/tags/tag28.xml><?xml version="1.0" encoding="utf-8"?>
<p:tagLst xmlns:p="http://schemas.openxmlformats.org/presentationml/2006/main">
  <p:tag name="KSO_WM_BEAUTIFY_FLAG" val="#wm#"/>
  <p:tag name="KSO_WM_TEMPLATE_CATEGORY" val="custom"/>
  <p:tag name="KSO_WM_TEMPLATE_INDEX" val="20189048"/>
</p:tagLst>
</file>

<file path=ppt/tags/tag29.xml><?xml version="1.0" encoding="utf-8"?>
<p:tagLst xmlns:p="http://schemas.openxmlformats.org/presentationml/2006/main">
  <p:tag name="KSO_WM_BEAUTIFY_FLAG" val="#wm#"/>
  <p:tag name="KSO_WM_TEMPLATE_CATEGORY" val="custom"/>
  <p:tag name="KSO_WM_TEMPLATE_INDEX" val="20189048"/>
</p:tagLst>
</file>

<file path=ppt/tags/tag3.xml><?xml version="1.0" encoding="utf-8"?>
<p:tagLst xmlns:p="http://schemas.openxmlformats.org/presentationml/2006/main">
  <p:tag name="KSO_WM_TEMPLATE_TOPIC_ID" val="2869567"/>
  <p:tag name="KSO_WM_TEMPLATE_OUTLINE_ID" val="15"/>
  <p:tag name="KSO_WM_TEMPLATE_SCENE_ID" val="1"/>
  <p:tag name="KSO_WM_TEMPLATE_JOB_ID" val="2"/>
  <p:tag name="KSO_WM_TEMPLATE_TOPIC_DEFAULT" val="1"/>
  <p:tag name="KSO_WM_TAG_VERSION" val="1.0"/>
  <p:tag name="KSO_WM_BEAUTIFY_FLAG" val="#wm#"/>
  <p:tag name="KSO_WM_COMBINE_RELATE_SLIDE_ID" val="background20185114_1"/>
  <p:tag name="KSO_WM_TEMPLATE_CATEGORY" val="custom"/>
  <p:tag name="KSO_WM_TEMPLATE_INDEX" val="20189048"/>
  <p:tag name="KSO_WM_TEMPLATE_SUBCATEGORY" val="combine"/>
  <p:tag name="KSO_WM_TEMPLATE_THUMBS_INDEX" val="1、6、7、8、9、5、11"/>
</p:tagLst>
</file>

<file path=ppt/tags/tag30.xml><?xml version="1.0" encoding="utf-8"?>
<p:tagLst xmlns:p="http://schemas.openxmlformats.org/presentationml/2006/main">
  <p:tag name="KSO_WM_BEAUTIFY_FLAG" val="#wm#"/>
  <p:tag name="KSO_WM_TEMPLATE_CATEGORY" val="custom"/>
  <p:tag name="KSO_WM_TEMPLATE_INDEX" val="20189048"/>
</p:tagLst>
</file>

<file path=ppt/tags/tag31.xml><?xml version="1.0" encoding="utf-8"?>
<p:tagLst xmlns:p="http://schemas.openxmlformats.org/presentationml/2006/main">
  <p:tag name="KSO_WM_BEAUTIFY_FLAG" val="#wm#"/>
  <p:tag name="KSO_WM_TEMPLATE_CATEGORY" val="custom"/>
  <p:tag name="KSO_WM_TEMPLATE_INDEX" val="20189048"/>
</p:tagLst>
</file>

<file path=ppt/tags/tag32.xml><?xml version="1.0" encoding="utf-8"?>
<p:tagLst xmlns:p="http://schemas.openxmlformats.org/presentationml/2006/main">
  <p:tag name="KSO_WM_BEAUTIFY_FLAG" val="#wm#"/>
  <p:tag name="KSO_WM_TEMPLATE_CATEGORY" val="custom"/>
  <p:tag name="KSO_WM_TEMPLATE_INDEX" val="20189048"/>
</p:tagLst>
</file>

<file path=ppt/tags/tag33.xml><?xml version="1.0" encoding="utf-8"?>
<p:tagLst xmlns:p="http://schemas.openxmlformats.org/presentationml/2006/main">
  <p:tag name="KSO_WM_BEAUTIFY_FLAG" val="#wm#"/>
  <p:tag name="KSO_WM_TEMPLATE_CATEGORY" val="custom"/>
  <p:tag name="KSO_WM_TEMPLATE_INDEX" val="20189048"/>
</p:tagLst>
</file>

<file path=ppt/tags/tag34.xml><?xml version="1.0" encoding="utf-8"?>
<p:tagLst xmlns:p="http://schemas.openxmlformats.org/presentationml/2006/main">
  <p:tag name="KSO_WM_BEAUTIFY_FLAG" val="#wm#"/>
  <p:tag name="KSO_WM_TEMPLATE_CATEGORY" val="custom"/>
  <p:tag name="KSO_WM_TEMPLATE_INDEX" val="20189048"/>
</p:tagLst>
</file>

<file path=ppt/tags/tag35.xml><?xml version="1.0" encoding="utf-8"?>
<p:tagLst xmlns:p="http://schemas.openxmlformats.org/presentationml/2006/main">
  <p:tag name="KSO_WM_BEAUTIFY_FLAG" val="#wm#"/>
  <p:tag name="KSO_WM_TEMPLATE_CATEGORY" val="custom"/>
  <p:tag name="KSO_WM_TEMPLATE_INDEX" val="20189048"/>
</p:tagLst>
</file>

<file path=ppt/tags/tag36.xml><?xml version="1.0" encoding="utf-8"?>
<p:tagLst xmlns:p="http://schemas.openxmlformats.org/presentationml/2006/main">
  <p:tag name="KSO_WM_BEAUTIFY_FLAG" val="#wm#"/>
  <p:tag name="KSO_WM_TEMPLATE_CATEGORY" val="custom"/>
  <p:tag name="KSO_WM_TEMPLATE_INDEX" val="20189048"/>
</p:tagLst>
</file>

<file path=ppt/tags/tag37.xml><?xml version="1.0" encoding="utf-8"?>
<p:tagLst xmlns:p="http://schemas.openxmlformats.org/presentationml/2006/main">
  <p:tag name="KSO_WM_BEAUTIFY_FLAG" val="#wm#"/>
  <p:tag name="KSO_WM_TEMPLATE_CATEGORY" val="custom"/>
  <p:tag name="KSO_WM_TEMPLATE_INDEX" val="20189048"/>
</p:tagLst>
</file>

<file path=ppt/tags/tag38.xml><?xml version="1.0" encoding="utf-8"?>
<p:tagLst xmlns:p="http://schemas.openxmlformats.org/presentationml/2006/main">
  <p:tag name="KSO_WM_BEAUTIFY_FLAG" val="#wm#"/>
  <p:tag name="KSO_WM_TEMPLATE_CATEGORY" val="custom"/>
  <p:tag name="KSO_WM_TEMPLATE_INDEX" val="20189048"/>
</p:tagLst>
</file>

<file path=ppt/tags/tag39.xml><?xml version="1.0" encoding="utf-8"?>
<p:tagLst xmlns:p="http://schemas.openxmlformats.org/presentationml/2006/main">
  <p:tag name="KSO_WM_BEAUTIFY_FLAG" val="#wm#"/>
  <p:tag name="KSO_WM_TEMPLATE_CATEGORY" val="custom"/>
  <p:tag name="KSO_WM_TEMPLATE_INDEX" val="20189048"/>
</p:tagLst>
</file>

<file path=ppt/tags/tag4.xml><?xml version="1.0" encoding="utf-8"?>
<p:tagLst xmlns:p="http://schemas.openxmlformats.org/presentationml/2006/main">
  <p:tag name="KSO_WM_TEMPLATE_CATEGORY" val="custom"/>
  <p:tag name="KSO_WM_TEMPLATE_INDEX" val="20189048"/>
</p:tagLst>
</file>

<file path=ppt/tags/tag40.xml><?xml version="1.0" encoding="utf-8"?>
<p:tagLst xmlns:p="http://schemas.openxmlformats.org/presentationml/2006/main">
  <p:tag name="KSO_WM_BEAUTIFY_FLAG" val="#wm#"/>
  <p:tag name="KSO_WM_TEMPLATE_CATEGORY" val="custom"/>
  <p:tag name="KSO_WM_TEMPLATE_INDEX" val="20189048"/>
</p:tagLst>
</file>

<file path=ppt/tags/tag41.xml><?xml version="1.0" encoding="utf-8"?>
<p:tagLst xmlns:p="http://schemas.openxmlformats.org/presentationml/2006/main">
  <p:tag name="KSO_WM_BEAUTIFY_FLAG" val="#wm#"/>
  <p:tag name="KSO_WM_TEMPLATE_CATEGORY" val="custom"/>
  <p:tag name="KSO_WM_TEMPLATE_INDEX" val="20189048"/>
</p:tagLst>
</file>

<file path=ppt/tags/tag42.xml><?xml version="1.0" encoding="utf-8"?>
<p:tagLst xmlns:p="http://schemas.openxmlformats.org/presentationml/2006/main">
  <p:tag name="KSO_WM_BEAUTIFY_FLAG" val="#wm#"/>
  <p:tag name="KSO_WM_TEMPLATE_CATEGORY" val="custom"/>
  <p:tag name="KSO_WM_TEMPLATE_INDEX" val="20189048"/>
</p:tagLst>
</file>

<file path=ppt/tags/tag5.xml><?xml version="1.0" encoding="utf-8"?>
<p:tagLst xmlns:p="http://schemas.openxmlformats.org/presentationml/2006/main">
  <p:tag name="KSO_WM_BEAUTIFY_FLAG" val="#wm#"/>
  <p:tag name="KSO_WM_TEMPLATE_CATEGORY" val="custom"/>
  <p:tag name="KSO_WM_TEMPLATE_INDEX" val="20189048"/>
</p:tagLst>
</file>

<file path=ppt/tags/tag6.xml><?xml version="1.0" encoding="utf-8"?>
<p:tagLst xmlns:p="http://schemas.openxmlformats.org/presentationml/2006/main">
  <p:tag name="KSO_WM_BEAUTIFY_FLAG" val="#wm#"/>
  <p:tag name="KSO_WM_TEMPLATE_CATEGORY" val="custom"/>
  <p:tag name="KSO_WM_TEMPLATE_INDEX" val="20189048"/>
</p:tagLst>
</file>

<file path=ppt/tags/tag7.xml><?xml version="1.0" encoding="utf-8"?>
<p:tagLst xmlns:p="http://schemas.openxmlformats.org/presentationml/2006/main">
  <p:tag name="KSO_WM_BEAUTIFY_FLAG" val="#wm#"/>
  <p:tag name="KSO_WM_TEMPLATE_CATEGORY" val="custom"/>
  <p:tag name="KSO_WM_TEMPLATE_INDEX" val="20189048"/>
</p:tagLst>
</file>

<file path=ppt/tags/tag8.xml><?xml version="1.0" encoding="utf-8"?>
<p:tagLst xmlns:p="http://schemas.openxmlformats.org/presentationml/2006/main">
  <p:tag name="KSO_WM_BEAUTIFY_FLAG" val="#wm#"/>
  <p:tag name="KSO_WM_TEMPLATE_CATEGORY" val="custom"/>
  <p:tag name="KSO_WM_TEMPLATE_INDEX" val="20189048"/>
</p:tagLst>
</file>

<file path=ppt/tags/tag9.xml><?xml version="1.0" encoding="utf-8"?>
<p:tagLst xmlns:p="http://schemas.openxmlformats.org/presentationml/2006/main">
  <p:tag name="KSO_WM_BEAUTIFY_FLAG" val="#wm#"/>
  <p:tag name="KSO_WM_TEMPLATE_CATEGORY" val="custom"/>
  <p:tag name="KSO_WM_TEMPLATE_INDEX" val="20189048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自定义 126">
      <a:dk1>
        <a:srgbClr val="000000"/>
      </a:dk1>
      <a:lt1>
        <a:srgbClr val="FFFFFF"/>
      </a:lt1>
      <a:dk2>
        <a:srgbClr val="FFA1AD"/>
      </a:dk2>
      <a:lt2>
        <a:srgbClr val="FFF3EB"/>
      </a:lt2>
      <a:accent1>
        <a:srgbClr val="FFA1AD"/>
      </a:accent1>
      <a:accent2>
        <a:srgbClr val="FFA1AD"/>
      </a:accent2>
      <a:accent3>
        <a:srgbClr val="FFA1AD"/>
      </a:accent3>
      <a:accent4>
        <a:srgbClr val="FFA1AD"/>
      </a:accent4>
      <a:accent5>
        <a:srgbClr val="000000"/>
      </a:accent5>
      <a:accent6>
        <a:srgbClr val="FFFFFF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6126</Words>
  <Application>WPS 演示</Application>
  <PresentationFormat>宽屏</PresentationFormat>
  <Paragraphs>327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39</vt:i4>
      </vt:variant>
    </vt:vector>
  </HeadingPairs>
  <TitlesOfParts>
    <vt:vector size="49" baseType="lpstr">
      <vt:lpstr>Arial</vt:lpstr>
      <vt:lpstr>宋体</vt:lpstr>
      <vt:lpstr>Wingdings</vt:lpstr>
      <vt:lpstr>微软雅黑 Light</vt:lpstr>
      <vt:lpstr>微软雅黑</vt:lpstr>
      <vt:lpstr>黑体</vt:lpstr>
      <vt:lpstr>Arial Unicode MS</vt:lpstr>
      <vt:lpstr>Calibri</vt:lpstr>
      <vt:lpstr>Office 主题</vt:lpstr>
      <vt:lpstr>1_Office 主题</vt:lpstr>
      <vt:lpstr>64篇默写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juan</dc:creator>
  <cp:lastModifiedBy>王爷</cp:lastModifiedBy>
  <cp:revision>138</cp:revision>
  <dcterms:created xsi:type="dcterms:W3CDTF">2017-08-03T09:01:00Z</dcterms:created>
  <dcterms:modified xsi:type="dcterms:W3CDTF">2019-03-13T08:19:31Z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2052-11.1.0.8213</vt:lpwstr>
  </property>
</Properties>
</file>