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57"/>
  </p:notesMasterIdLst>
  <p:sldIdLst>
    <p:sldId id="324" r:id="rId2"/>
    <p:sldId id="290" r:id="rId3"/>
    <p:sldId id="291" r:id="rId4"/>
    <p:sldId id="257" r:id="rId5"/>
    <p:sldId id="273" r:id="rId6"/>
    <p:sldId id="327" r:id="rId7"/>
    <p:sldId id="272" r:id="rId8"/>
    <p:sldId id="274" r:id="rId9"/>
    <p:sldId id="276" r:id="rId10"/>
    <p:sldId id="278" r:id="rId11"/>
    <p:sldId id="279" r:id="rId12"/>
    <p:sldId id="280" r:id="rId13"/>
    <p:sldId id="281" r:id="rId14"/>
    <p:sldId id="283" r:id="rId15"/>
    <p:sldId id="284" r:id="rId16"/>
    <p:sldId id="282" r:id="rId17"/>
    <p:sldId id="286" r:id="rId18"/>
    <p:sldId id="259" r:id="rId19"/>
    <p:sldId id="292" r:id="rId20"/>
    <p:sldId id="293" r:id="rId21"/>
    <p:sldId id="294" r:id="rId22"/>
    <p:sldId id="295" r:id="rId23"/>
    <p:sldId id="296" r:id="rId24"/>
    <p:sldId id="297" r:id="rId25"/>
    <p:sldId id="298" r:id="rId26"/>
    <p:sldId id="299" r:id="rId27"/>
    <p:sldId id="300" r:id="rId28"/>
    <p:sldId id="301" r:id="rId29"/>
    <p:sldId id="302" r:id="rId30"/>
    <p:sldId id="303" r:id="rId31"/>
    <p:sldId id="304" r:id="rId32"/>
    <p:sldId id="305" r:id="rId33"/>
    <p:sldId id="306" r:id="rId34"/>
    <p:sldId id="307" r:id="rId35"/>
    <p:sldId id="318" r:id="rId36"/>
    <p:sldId id="308" r:id="rId37"/>
    <p:sldId id="319" r:id="rId38"/>
    <p:sldId id="309" r:id="rId39"/>
    <p:sldId id="320" r:id="rId40"/>
    <p:sldId id="289" r:id="rId41"/>
    <p:sldId id="310" r:id="rId42"/>
    <p:sldId id="311" r:id="rId43"/>
    <p:sldId id="312" r:id="rId44"/>
    <p:sldId id="313" r:id="rId45"/>
    <p:sldId id="314" r:id="rId46"/>
    <p:sldId id="315" r:id="rId47"/>
    <p:sldId id="316" r:id="rId48"/>
    <p:sldId id="317" r:id="rId49"/>
    <p:sldId id="277" r:id="rId50"/>
    <p:sldId id="321" r:id="rId51"/>
    <p:sldId id="322" r:id="rId52"/>
    <p:sldId id="323" r:id="rId53"/>
    <p:sldId id="325" r:id="rId54"/>
    <p:sldId id="326" r:id="rId55"/>
    <p:sldId id="271" r:id="rId5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606EA"/>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5" d="100"/>
          <a:sy n="85" d="100"/>
        </p:scale>
        <p:origin x="-1122"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61"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6FC8613-4956-4CD7-A038-92ACB1BF5919}" type="datetimeFigureOut">
              <a:rPr lang="zh-CN" altLang="en-US" smtClean="0"/>
              <a:pPr/>
              <a:t>2017-3-12</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436D4A5-E7EC-4B6E-B3D0-BF74325A7A0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A436D4A5-E7EC-4B6E-B3D0-BF74325A7A05}" type="slidenum">
              <a:rPr lang="zh-CN" altLang="en-US" smtClean="0"/>
              <a:pPr/>
              <a:t>11</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6"/>
          <p:cNvSpPr/>
          <p:nvPr/>
        </p:nvSpPr>
        <p:spPr>
          <a:xfrm>
            <a:off x="685800" y="3196686"/>
            <a:ext cx="77724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ctrTitle"/>
          </p:nvPr>
        </p:nvSpPr>
        <p:spPr>
          <a:xfrm>
            <a:off x="685800" y="1676401"/>
            <a:ext cx="7772400" cy="1538286"/>
          </a:xfrm>
        </p:spPr>
        <p:txBody>
          <a:bodyPr anchor="b"/>
          <a:lstStyle/>
          <a:p>
            <a:r>
              <a:rPr kumimoji="0" lang="zh-CN" altLang="en-US" smtClean="0"/>
              <a:t>单击此处编辑母版标题样式</a:t>
            </a:r>
            <a:endParaRPr kumimoji="0" lang="en-US"/>
          </a:p>
        </p:txBody>
      </p:sp>
      <p:sp>
        <p:nvSpPr>
          <p:cNvPr id="3" name="副标题 2"/>
          <p:cNvSpPr>
            <a:spLocks noGrp="1"/>
          </p:cNvSpPr>
          <p:nvPr>
            <p:ph type="subTitle" idx="1"/>
          </p:nvPr>
        </p:nvSpPr>
        <p:spPr>
          <a:xfrm>
            <a:off x="1371600" y="3214686"/>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0" lang="zh-CN" altLang="en-US" smtClean="0"/>
              <a:t>单击此处编辑母版副标题样式</a:t>
            </a:r>
            <a:endParaRPr kumimoji="0" lang="en-US"/>
          </a:p>
        </p:txBody>
      </p:sp>
      <p:sp>
        <p:nvSpPr>
          <p:cNvPr id="4" name="日期占位符 3"/>
          <p:cNvSpPr>
            <a:spLocks noGrp="1"/>
          </p:cNvSpPr>
          <p:nvPr>
            <p:ph type="dt" sz="half" idx="10"/>
          </p:nvPr>
        </p:nvSpPr>
        <p:spPr/>
        <p:txBody>
          <a:bodyPr/>
          <a:lstStyle/>
          <a:p>
            <a:fld id="{A68BAA28-2BA3-4AED-904D-F8A16E9EE648}" type="datetimeFigureOut">
              <a:rPr lang="zh-CN" altLang="en-US" smtClean="0"/>
              <a:pPr/>
              <a:t>2017-3-12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BC7BF5F-4AAA-4FB2-B413-7C9A7D067AF9}"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A68BAA28-2BA3-4AED-904D-F8A16E9EE648}" type="datetimeFigureOut">
              <a:rPr lang="zh-CN" altLang="en-US" smtClean="0"/>
              <a:pPr/>
              <a:t>2017-3-12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BC7BF5F-4AAA-4FB2-B413-7C9A7D067AF9}" type="slidenum">
              <a:rPr lang="zh-CN" altLang="en-US" smtClean="0"/>
              <a:pPr/>
              <a:t>‹#›</a:t>
            </a:fld>
            <a:endParaRPr lang="zh-CN" altLang="en-US"/>
          </a:p>
        </p:txBody>
      </p:sp>
      <p:sp>
        <p:nvSpPr>
          <p:cNvPr id="7" name="矩形 6"/>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15206" y="274638"/>
            <a:ext cx="1471594" cy="6011882"/>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686568" cy="6011882"/>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A68BAA28-2BA3-4AED-904D-F8A16E9EE648}" type="datetimeFigureOut">
              <a:rPr lang="zh-CN" altLang="en-US" smtClean="0"/>
              <a:pPr/>
              <a:t>2017-3-12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BC7BF5F-4AAA-4FB2-B413-7C9A7D067AF9}"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矩形 6"/>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a:xfrm>
            <a:off x="73152" y="6400800"/>
            <a:ext cx="3200400" cy="283800"/>
          </a:xfrm>
        </p:spPr>
        <p:txBody>
          <a:bodyPr/>
          <a:lstStyle/>
          <a:p>
            <a:fld id="{A68BAA28-2BA3-4AED-904D-F8A16E9EE648}" type="datetimeFigureOut">
              <a:rPr lang="zh-CN" altLang="en-US" smtClean="0"/>
              <a:pPr/>
              <a:t>2017-3-12</a:t>
            </a:fld>
            <a:endParaRPr lang="zh-CN" altLang="en-US"/>
          </a:p>
        </p:txBody>
      </p:sp>
      <p:sp>
        <p:nvSpPr>
          <p:cNvPr id="5" name="页脚占位符 4"/>
          <p:cNvSpPr>
            <a:spLocks noGrp="1"/>
          </p:cNvSpPr>
          <p:nvPr>
            <p:ph type="ftr" sz="quarter" idx="11"/>
          </p:nvPr>
        </p:nvSpPr>
        <p:spPr>
          <a:xfrm>
            <a:off x="5330952" y="6400800"/>
            <a:ext cx="3733800" cy="283800"/>
          </a:xfrm>
        </p:spPr>
        <p:txBody>
          <a:bodyPr/>
          <a:lstStyle/>
          <a:p>
            <a:endParaRPr lang="zh-CN" altLang="en-US"/>
          </a:p>
        </p:txBody>
      </p:sp>
      <p:sp>
        <p:nvSpPr>
          <p:cNvPr id="6" name="灯片编号占位符 5"/>
          <p:cNvSpPr>
            <a:spLocks noGrp="1"/>
          </p:cNvSpPr>
          <p:nvPr>
            <p:ph type="sldNum" sz="quarter" idx="12"/>
          </p:nvPr>
        </p:nvSpPr>
        <p:spPr/>
        <p:txBody>
          <a:bodyPr/>
          <a:lstStyle/>
          <a:p>
            <a:fld id="{3BC7BF5F-4AAA-4FB2-B413-7C9A7D067AF9}"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7" name="矩形 6"/>
          <p:cNvSpPr/>
          <p:nvPr/>
        </p:nvSpPr>
        <p:spPr>
          <a:xfrm>
            <a:off x="685800" y="3143248"/>
            <a:ext cx="77724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722313" y="3143248"/>
            <a:ext cx="7772400" cy="1362075"/>
          </a:xfrm>
        </p:spPr>
        <p:txBody>
          <a:bodyPr anchor="t"/>
          <a:lstStyle>
            <a:lvl1pPr algn="ctr">
              <a:defRPr sz="4000" b="0" cap="all"/>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722313" y="1643061"/>
            <a:ext cx="7772400" cy="1500187"/>
          </a:xfrm>
        </p:spPr>
        <p:txBody>
          <a:bodyPr anchor="b"/>
          <a:lstStyle>
            <a:lvl1pPr marL="0" indent="0" algn="ctr">
              <a:buNone/>
              <a:defRPr sz="2000">
                <a:solidFill>
                  <a:schemeClr val="tx1">
                    <a:tint val="75000"/>
                  </a:schemeClr>
                </a:solidFill>
              </a:defRPr>
            </a:lvl1pPr>
            <a:lvl2pPr marL="457200" indent="0" algn="ctr">
              <a:buNone/>
              <a:defRPr sz="1800">
                <a:solidFill>
                  <a:schemeClr val="tx1">
                    <a:tint val="75000"/>
                  </a:schemeClr>
                </a:solidFill>
              </a:defRPr>
            </a:lvl2pPr>
            <a:lvl3pPr marL="914400" indent="0" algn="ctr">
              <a:buNone/>
              <a:defRPr sz="1600">
                <a:solidFill>
                  <a:schemeClr val="tx1">
                    <a:tint val="75000"/>
                  </a:schemeClr>
                </a:solidFill>
              </a:defRPr>
            </a:lvl3pPr>
            <a:lvl4pPr marL="1371600" indent="0" algn="ctr">
              <a:buNone/>
              <a:defRPr sz="1400">
                <a:solidFill>
                  <a:schemeClr val="tx1">
                    <a:tint val="75000"/>
                  </a:schemeClr>
                </a:solidFill>
              </a:defRPr>
            </a:lvl4pPr>
            <a:lvl5pPr marL="1828800" indent="0" algn="ctr">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A68BAA28-2BA3-4AED-904D-F8A16E9EE648}" type="datetimeFigureOut">
              <a:rPr lang="zh-CN" altLang="en-US" smtClean="0"/>
              <a:pPr/>
              <a:t>2017-3-12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BC7BF5F-4AAA-4FB2-B413-7C9A7D067AF9}"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矩形 7"/>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A68BAA28-2BA3-4AED-904D-F8A16E9EE648}" type="datetimeFigureOut">
              <a:rPr lang="zh-CN" altLang="en-US" smtClean="0"/>
              <a:pPr/>
              <a:t>2017-3-12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BC7BF5F-4AAA-4FB2-B413-7C9A7D067AF9}"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矩形 9"/>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A68BAA28-2BA3-4AED-904D-F8A16E9EE648}" type="datetimeFigureOut">
              <a:rPr lang="zh-CN" altLang="en-US" smtClean="0"/>
              <a:pPr/>
              <a:t>2017-3-12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BC7BF5F-4AAA-4FB2-B413-7C9A7D067AF9}"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6" name="矩形 5"/>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A68BAA28-2BA3-4AED-904D-F8A16E9EE648}" type="datetimeFigureOut">
              <a:rPr lang="zh-CN" altLang="en-US" smtClean="0"/>
              <a:pPr/>
              <a:t>2017-3-12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BC7BF5F-4AAA-4FB2-B413-7C9A7D067AF9}"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Ref idx="1002">
        <a:schemeClr val="bg2"/>
      </p:bgRef>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68BAA28-2BA3-4AED-904D-F8A16E9EE648}" type="datetimeFigureOut">
              <a:rPr lang="zh-CN" altLang="en-US" smtClean="0"/>
              <a:pPr/>
              <a:t>2017-3-12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BC7BF5F-4AAA-4FB2-B413-7C9A7D067AF9}"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矩形 7"/>
          <p:cNvSpPr/>
          <p:nvPr/>
        </p:nvSpPr>
        <p:spPr>
          <a:xfrm>
            <a:off x="2786050" y="1053546"/>
            <a:ext cx="59040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2786050" y="228600"/>
            <a:ext cx="5900752" cy="842946"/>
          </a:xfrm>
        </p:spPr>
        <p:txBody>
          <a:bodyPr anchor="b"/>
          <a:lstStyle>
            <a:lvl1pPr algn="ctr">
              <a:defRPr sz="2800" b="0"/>
            </a:lvl1pPr>
          </a:lstStyle>
          <a:p>
            <a:r>
              <a:rPr kumimoji="0" lang="zh-CN" altLang="en-US" smtClean="0"/>
              <a:t>单击此处编辑母版标题样式</a:t>
            </a:r>
            <a:endParaRPr kumimoji="0" lang="en-US"/>
          </a:p>
        </p:txBody>
      </p:sp>
      <p:sp>
        <p:nvSpPr>
          <p:cNvPr id="3" name="内容占位符 2"/>
          <p:cNvSpPr>
            <a:spLocks noGrp="1"/>
          </p:cNvSpPr>
          <p:nvPr>
            <p:ph idx="1"/>
          </p:nvPr>
        </p:nvSpPr>
        <p:spPr>
          <a:xfrm>
            <a:off x="2786050" y="1142984"/>
            <a:ext cx="5900750" cy="514353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文本占位符 3"/>
          <p:cNvSpPr>
            <a:spLocks noGrp="1"/>
          </p:cNvSpPr>
          <p:nvPr>
            <p:ph type="body" sz="half" idx="2"/>
          </p:nvPr>
        </p:nvSpPr>
        <p:spPr>
          <a:xfrm>
            <a:off x="457205" y="1142984"/>
            <a:ext cx="2257408" cy="5143536"/>
          </a:xfrm>
        </p:spPr>
        <p:txBody>
          <a:bodyPr anchor="ct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A68BAA28-2BA3-4AED-904D-F8A16E9EE648}" type="datetimeFigureOut">
              <a:rPr lang="zh-CN" altLang="en-US" smtClean="0"/>
              <a:pPr/>
              <a:t>2017-3-12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BC7BF5F-4AAA-4FB2-B413-7C9A7D067AF9}"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bg>
      <p:bgRef idx="1002">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533400" y="304800"/>
            <a:ext cx="6400800" cy="685800"/>
          </a:xfrm>
        </p:spPr>
        <p:txBody>
          <a:bodyPr anchor="ctr"/>
          <a:lstStyle>
            <a:lvl1pPr algn="l">
              <a:defRPr sz="2400" b="0"/>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701552" y="1143000"/>
            <a:ext cx="7223248" cy="3980172"/>
          </a:xfrm>
          <a:prstGeom prst="roundRect">
            <a:avLst>
              <a:gd name="adj" fmla="val 18278"/>
            </a:avLst>
          </a:prstGeom>
          <a:solidFill>
            <a:schemeClr val="accent1">
              <a:tint val="40000"/>
            </a:schemeClr>
          </a:solidFill>
          <a:ln w="50800" cap="rnd">
            <a:gradFill flip="none" rotWithShape="1">
              <a:gsLst>
                <a:gs pos="0">
                  <a:schemeClr val="accent1">
                    <a:shade val="50000"/>
                  </a:schemeClr>
                </a:gs>
                <a:gs pos="20000">
                  <a:schemeClr val="accent2">
                    <a:shade val="50000"/>
                  </a:schemeClr>
                </a:gs>
                <a:gs pos="40000">
                  <a:schemeClr val="accent3">
                    <a:shade val="50000"/>
                  </a:schemeClr>
                </a:gs>
                <a:gs pos="60000">
                  <a:schemeClr val="accent4">
                    <a:shade val="50000"/>
                  </a:schemeClr>
                </a:gs>
                <a:gs pos="80000">
                  <a:schemeClr val="accent5">
                    <a:shade val="50000"/>
                  </a:schemeClr>
                </a:gs>
                <a:gs pos="100000">
                  <a:schemeClr val="accent6">
                    <a:shade val="50000"/>
                  </a:schemeClr>
                </a:gs>
              </a:gsLst>
              <a:path path="circle">
                <a:fillToRect l="50000" t="50000" r="50000" b="50000"/>
              </a:path>
              <a:tileRect/>
            </a:gradFill>
            <a:round/>
          </a:ln>
          <a:effectLst>
            <a:outerShdw blurRad="50800" dist="38100" dir="5400000" algn="tl" rotWithShape="0">
              <a:prstClr val="black">
                <a:alpha val="50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0" lang="zh-CN" altLang="en-US" smtClean="0"/>
              <a:t>单击图标添加图片</a:t>
            </a:r>
            <a:endParaRPr kumimoji="0" lang="en-US"/>
          </a:p>
        </p:txBody>
      </p:sp>
      <p:sp>
        <p:nvSpPr>
          <p:cNvPr id="4" name="文本占位符 3"/>
          <p:cNvSpPr>
            <a:spLocks noGrp="1"/>
          </p:cNvSpPr>
          <p:nvPr>
            <p:ph type="body" sz="half" idx="2"/>
          </p:nvPr>
        </p:nvSpPr>
        <p:spPr>
          <a:xfrm>
            <a:off x="2362200" y="5410200"/>
            <a:ext cx="5657888" cy="804862"/>
          </a:xfrm>
        </p:spPr>
        <p:txBody>
          <a:bodyPr anchor="ctr"/>
          <a:lstStyle>
            <a:lvl1pPr marL="0" indent="0" algn="r">
              <a:buNone/>
              <a:defRPr sz="1200" b="0"/>
            </a:lvl1pPr>
            <a:lvl2pPr marL="457200" indent="0" algn="r">
              <a:buNone/>
              <a:defRPr sz="1200" b="0"/>
            </a:lvl2pPr>
            <a:lvl3pPr marL="914400" indent="0" algn="r">
              <a:buNone/>
              <a:defRPr sz="1200" b="0"/>
            </a:lvl3pPr>
            <a:lvl4pPr marL="1371600" indent="0" algn="r">
              <a:buNone/>
              <a:defRPr sz="1200" b="0"/>
            </a:lvl4pPr>
            <a:lvl5pPr marL="1828800" indent="0" algn="r">
              <a:buNone/>
              <a:defRPr sz="1200" b="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A68BAA28-2BA3-4AED-904D-F8A16E9EE648}" type="datetimeFigureOut">
              <a:rPr lang="zh-CN" altLang="en-US" smtClean="0"/>
              <a:pPr/>
              <a:t>2017-3-12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BC7BF5F-4AAA-4FB2-B413-7C9A7D067AF9}"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矩形 6"/>
          <p:cNvSpPr/>
          <p:nvPr/>
        </p:nvSpPr>
        <p:spPr>
          <a:xfrm>
            <a:off x="0" y="6678000"/>
            <a:ext cx="9144000" cy="18000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占位符 1"/>
          <p:cNvSpPr>
            <a:spLocks noGrp="1"/>
          </p:cNvSpPr>
          <p:nvPr>
            <p:ph type="title"/>
          </p:nvPr>
        </p:nvSpPr>
        <p:spPr>
          <a:xfrm>
            <a:off x="457200" y="274638"/>
            <a:ext cx="8229600" cy="1143000"/>
          </a:xfrm>
          <a:prstGeom prst="rect">
            <a:avLst/>
          </a:prstGeom>
        </p:spPr>
        <p:txBody>
          <a:bodyPr vert="horz" rtlCol="0" anchor="ctr">
            <a:normAutofit/>
          </a:body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600200"/>
            <a:ext cx="8229600" cy="4686320"/>
          </a:xfrm>
          <a:prstGeom prst="rect">
            <a:avLst/>
          </a:prstGeom>
        </p:spPr>
        <p:txBody>
          <a:bodyPr vert="horz" rtlCol="0">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4" name="日期占位符 3"/>
          <p:cNvSpPr>
            <a:spLocks noGrp="1"/>
          </p:cNvSpPr>
          <p:nvPr>
            <p:ph type="dt" sz="half" idx="2"/>
          </p:nvPr>
        </p:nvSpPr>
        <p:spPr>
          <a:xfrm>
            <a:off x="76200" y="6400800"/>
            <a:ext cx="3200400" cy="283800"/>
          </a:xfrm>
          <a:prstGeom prst="rect">
            <a:avLst/>
          </a:prstGeom>
        </p:spPr>
        <p:txBody>
          <a:bodyPr vert="horz" rtlCol="0" anchor="b"/>
          <a:lstStyle>
            <a:lvl1pPr algn="l" eaLnBrk="1" latinLnBrk="0" hangingPunct="1">
              <a:defRPr kumimoji="0" sz="1100">
                <a:solidFill>
                  <a:schemeClr val="tx2">
                    <a:lumMod val="75000"/>
                    <a:lumOff val="25000"/>
                  </a:schemeClr>
                </a:solidFill>
              </a:defRPr>
            </a:lvl1pPr>
          </a:lstStyle>
          <a:p>
            <a:fld id="{A68BAA28-2BA3-4AED-904D-F8A16E9EE648}" type="datetimeFigureOut">
              <a:rPr lang="zh-CN" altLang="en-US" smtClean="0"/>
              <a:pPr/>
              <a:t>2017-3-12</a:t>
            </a:fld>
            <a:endParaRPr lang="zh-CN" altLang="en-US"/>
          </a:p>
        </p:txBody>
      </p:sp>
      <p:sp>
        <p:nvSpPr>
          <p:cNvPr id="5" name="页脚占位符 4"/>
          <p:cNvSpPr>
            <a:spLocks noGrp="1"/>
          </p:cNvSpPr>
          <p:nvPr>
            <p:ph type="ftr" sz="quarter" idx="3"/>
          </p:nvPr>
        </p:nvSpPr>
        <p:spPr>
          <a:xfrm>
            <a:off x="5334000" y="6400800"/>
            <a:ext cx="3733800" cy="283800"/>
          </a:xfrm>
          <a:prstGeom prst="rect">
            <a:avLst/>
          </a:prstGeom>
        </p:spPr>
        <p:txBody>
          <a:bodyPr vert="horz" rtlCol="0" anchor="ctr"/>
          <a:lstStyle>
            <a:lvl1pPr algn="r" eaLnBrk="1" latinLnBrk="0" hangingPunct="1">
              <a:defRPr kumimoji="0" sz="1100">
                <a:solidFill>
                  <a:schemeClr val="tx2">
                    <a:lumMod val="75000"/>
                    <a:lumOff val="25000"/>
                  </a:schemeClr>
                </a:solidFill>
              </a:defRPr>
            </a:lvl1pPr>
          </a:lstStyle>
          <a:p>
            <a:endParaRPr lang="zh-CN" altLang="en-US"/>
          </a:p>
        </p:txBody>
      </p:sp>
      <p:sp>
        <p:nvSpPr>
          <p:cNvPr id="6" name="灯片编号占位符 5"/>
          <p:cNvSpPr>
            <a:spLocks noGrp="1"/>
          </p:cNvSpPr>
          <p:nvPr>
            <p:ph type="sldNum" sz="quarter" idx="4"/>
          </p:nvPr>
        </p:nvSpPr>
        <p:spPr>
          <a:xfrm>
            <a:off x="4114800" y="6400800"/>
            <a:ext cx="914400" cy="283464"/>
          </a:xfrm>
          <a:prstGeom prst="rect">
            <a:avLst/>
          </a:prstGeom>
          <a:noFill/>
        </p:spPr>
        <p:txBody>
          <a:bodyPr vert="horz" lIns="45720" rIns="45720" rtlCol="0" anchor="ctr"/>
          <a:lstStyle>
            <a:lvl1pPr algn="ctr" eaLnBrk="1" latinLnBrk="0" hangingPunct="1">
              <a:defRPr kumimoji="0" sz="1100" b="0">
                <a:solidFill>
                  <a:schemeClr val="tx2">
                    <a:lumMod val="75000"/>
                    <a:lumOff val="25000"/>
                  </a:schemeClr>
                </a:solidFill>
              </a:defRPr>
            </a:lvl1pPr>
          </a:lstStyle>
          <a:p>
            <a:fld id="{3BC7BF5F-4AAA-4FB2-B413-7C9A7D067AF9}" type="slidenum">
              <a:rPr lang="zh-CN" altLang="en-US" smtClean="0"/>
              <a:pPr/>
              <a:t>‹#›</a:t>
            </a:fld>
            <a:endParaRPr lang="zh-CN" altLang="en-US"/>
          </a:p>
        </p:txBody>
      </p:sp>
      <p:sp>
        <p:nvSpPr>
          <p:cNvPr id="8" name="矩形 7"/>
          <p:cNvSpPr/>
          <p:nvPr/>
        </p:nvSpPr>
        <p:spPr>
          <a:xfrm>
            <a:off x="0" y="0"/>
            <a:ext cx="9144000" cy="10800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eaLnBrk="1" latinLnBrk="0" hangingPunct="1">
        <a:spcBef>
          <a:spcPct val="0"/>
        </a:spcBef>
        <a:buNone/>
        <a:defRPr kumimoji="0" sz="4400" kern="1200">
          <a:solidFill>
            <a:schemeClr val="tx2"/>
          </a:solidFill>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tx2"/>
        </a:buClr>
        <a:buSzPct val="50000"/>
        <a:buFont typeface="Wingdings 2"/>
        <a:buChar char="ß"/>
        <a:defRPr kumimoji="0" sz="3200" kern="1200">
          <a:solidFill>
            <a:schemeClr val="tx1"/>
          </a:solidFill>
          <a:latin typeface="+mn-lt"/>
          <a:ea typeface="+mn-ea"/>
          <a:cs typeface="+mn-cs"/>
        </a:defRPr>
      </a:lvl1pPr>
      <a:lvl2pPr marL="742950" indent="-285750" algn="l" rtl="0" eaLnBrk="1" latinLnBrk="0" hangingPunct="1">
        <a:spcBef>
          <a:spcPct val="20000"/>
        </a:spcBef>
        <a:buClr>
          <a:schemeClr val="tx2"/>
        </a:buClr>
        <a:buSzPct val="50000"/>
        <a:buFont typeface="Wingdings 2"/>
        <a:buChar char="Þ"/>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tx2"/>
        </a:buClr>
        <a:buSzPct val="50000"/>
        <a:buFont typeface="Wingdings 2"/>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tx2"/>
        </a:buClr>
        <a:buSzPct val="50000"/>
        <a:buFont typeface="Wingdings 2"/>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tx2"/>
        </a:buClr>
        <a:buSzPct val="50000"/>
        <a:buFont typeface="Wingdings 2"/>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28596" y="2000240"/>
            <a:ext cx="8260596" cy="1107996"/>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遇见 陪伴 选择 礼物</a:t>
            </a:r>
            <a:endParaRPr lang="zh-CN" altLang="en-US" sz="66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高考作文本质</a:t>
            </a:r>
            <a:endParaRPr lang="zh-CN" altLang="en-US" dirty="0"/>
          </a:p>
        </p:txBody>
      </p:sp>
      <p:sp>
        <p:nvSpPr>
          <p:cNvPr id="4" name="TextBox 3"/>
          <p:cNvSpPr txBox="1"/>
          <p:nvPr/>
        </p:nvSpPr>
        <p:spPr>
          <a:xfrm>
            <a:off x="3286116" y="1643050"/>
            <a:ext cx="2428892" cy="646331"/>
          </a:xfrm>
          <a:prstGeom prst="rect">
            <a:avLst/>
          </a:prstGeom>
        </p:spPr>
        <p:style>
          <a:lnRef idx="1">
            <a:schemeClr val="accent3"/>
          </a:lnRef>
          <a:fillRef idx="3">
            <a:schemeClr val="accent3"/>
          </a:fillRef>
          <a:effectRef idx="2">
            <a:schemeClr val="accent3"/>
          </a:effectRef>
          <a:fontRef idx="minor">
            <a:schemeClr val="lt1"/>
          </a:fontRef>
        </p:style>
        <p:txBody>
          <a:bodyPr wrap="square" rtlCol="0">
            <a:spAutoFit/>
          </a:bodyPr>
          <a:lstStyle/>
          <a:p>
            <a:r>
              <a:rPr lang="zh-CN" altLang="en-US" sz="3600" b="1" dirty="0" smtClean="0"/>
              <a:t> 提出问题</a:t>
            </a:r>
            <a:endParaRPr lang="zh-CN" altLang="en-US" sz="3600" b="1" dirty="0"/>
          </a:p>
        </p:txBody>
      </p:sp>
      <p:sp>
        <p:nvSpPr>
          <p:cNvPr id="5" name="TextBox 4"/>
          <p:cNvSpPr txBox="1"/>
          <p:nvPr/>
        </p:nvSpPr>
        <p:spPr>
          <a:xfrm>
            <a:off x="3286116" y="3071810"/>
            <a:ext cx="2428892" cy="646331"/>
          </a:xfrm>
          <a:prstGeom prst="rect">
            <a:avLst/>
          </a:prstGeom>
        </p:spPr>
        <p:style>
          <a:lnRef idx="1">
            <a:schemeClr val="accent3"/>
          </a:lnRef>
          <a:fillRef idx="3">
            <a:schemeClr val="accent3"/>
          </a:fillRef>
          <a:effectRef idx="2">
            <a:schemeClr val="accent3"/>
          </a:effectRef>
          <a:fontRef idx="minor">
            <a:schemeClr val="lt1"/>
          </a:fontRef>
        </p:style>
        <p:txBody>
          <a:bodyPr wrap="square" rtlCol="0">
            <a:spAutoFit/>
          </a:bodyPr>
          <a:lstStyle/>
          <a:p>
            <a:r>
              <a:rPr lang="zh-CN" altLang="en-US" sz="3600" b="1" dirty="0" smtClean="0"/>
              <a:t> 分析问题</a:t>
            </a:r>
            <a:endParaRPr lang="zh-CN" altLang="en-US" sz="3600" b="1" dirty="0"/>
          </a:p>
        </p:txBody>
      </p:sp>
      <p:sp>
        <p:nvSpPr>
          <p:cNvPr id="6" name="TextBox 5"/>
          <p:cNvSpPr txBox="1"/>
          <p:nvPr/>
        </p:nvSpPr>
        <p:spPr>
          <a:xfrm>
            <a:off x="3286116" y="4357694"/>
            <a:ext cx="2428892" cy="646331"/>
          </a:xfrm>
          <a:prstGeom prst="rect">
            <a:avLst/>
          </a:prstGeom>
        </p:spPr>
        <p:style>
          <a:lnRef idx="1">
            <a:schemeClr val="accent3"/>
          </a:lnRef>
          <a:fillRef idx="3">
            <a:schemeClr val="accent3"/>
          </a:fillRef>
          <a:effectRef idx="2">
            <a:schemeClr val="accent3"/>
          </a:effectRef>
          <a:fontRef idx="minor">
            <a:schemeClr val="lt1"/>
          </a:fontRef>
        </p:style>
        <p:txBody>
          <a:bodyPr wrap="square" rtlCol="0">
            <a:spAutoFit/>
          </a:bodyPr>
          <a:lstStyle/>
          <a:p>
            <a:r>
              <a:rPr lang="zh-CN" altLang="en-US" sz="3600" b="1" dirty="0" smtClean="0"/>
              <a:t> 解决问题</a:t>
            </a:r>
            <a:endParaRPr lang="zh-CN" altLang="en-US" sz="3600" b="1" dirty="0"/>
          </a:p>
        </p:txBody>
      </p:sp>
      <p:sp>
        <p:nvSpPr>
          <p:cNvPr id="7" name="下箭头 6"/>
          <p:cNvSpPr/>
          <p:nvPr/>
        </p:nvSpPr>
        <p:spPr>
          <a:xfrm>
            <a:off x="4286248" y="2428868"/>
            <a:ext cx="71438" cy="50006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下箭头 7"/>
          <p:cNvSpPr/>
          <p:nvPr/>
        </p:nvSpPr>
        <p:spPr>
          <a:xfrm>
            <a:off x="4286248" y="3786190"/>
            <a:ext cx="71438" cy="50006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1285852" y="2571744"/>
            <a:ext cx="1143008" cy="1569660"/>
          </a:xfrm>
          <a:prstGeom prst="rect">
            <a:avLst/>
          </a:prstGeom>
        </p:spPr>
        <p:style>
          <a:lnRef idx="0">
            <a:schemeClr val="accent2"/>
          </a:lnRef>
          <a:fillRef idx="3">
            <a:schemeClr val="accent2"/>
          </a:fillRef>
          <a:effectRef idx="3">
            <a:schemeClr val="accent2"/>
          </a:effectRef>
          <a:fontRef idx="minor">
            <a:schemeClr val="lt1"/>
          </a:fontRef>
        </p:style>
        <p:txBody>
          <a:bodyPr wrap="square" rtlCol="0">
            <a:spAutoFit/>
          </a:bodyPr>
          <a:lstStyle/>
          <a:p>
            <a:r>
              <a:rPr lang="zh-CN" altLang="en-US" sz="3200" b="1" dirty="0" smtClean="0"/>
              <a:t>以材料为核心</a:t>
            </a:r>
            <a:endParaRPr lang="zh-CN" altLang="en-US" sz="32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blinds(horizontal)">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1"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ppt_x"/>
                                          </p:val>
                                        </p:tav>
                                        <p:tav tm="100000">
                                          <p:val>
                                            <p:strVal val="#ppt_x"/>
                                          </p:val>
                                        </p:tav>
                                      </p:tavLst>
                                    </p:anim>
                                    <p:anim calcmode="lin" valueType="num">
                                      <p:cBhvr additive="base">
                                        <p:cTn id="29" dur="500" fill="hold"/>
                                        <p:tgtEl>
                                          <p:spTgt spid="8"/>
                                        </p:tgtEl>
                                        <p:attrNameLst>
                                          <p:attrName>ppt_y</p:attrName>
                                        </p:attrNameLst>
                                      </p:cBhvr>
                                      <p:tavLst>
                                        <p:tav tm="0">
                                          <p:val>
                                            <p:strVal val="0-#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blinds(horizontal)">
                                      <p:cBhvr>
                                        <p:cTn id="34" dur="500"/>
                                        <p:tgtEl>
                                          <p:spTgt spid="6"/>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blinds(horizontal)">
                                      <p:cBhvr>
                                        <p:cTn id="3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animBg="1"/>
      <p:bldP spid="6" grpId="0" animBg="1"/>
      <p:bldP spid="7" grpId="0" animBg="1"/>
      <p:bldP spid="8" grpId="0" animBg="1"/>
      <p:bldP spid="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0034" y="714356"/>
            <a:ext cx="8358246" cy="5786478"/>
          </a:xfrm>
        </p:spPr>
        <p:txBody>
          <a:bodyPr/>
          <a:lstStyle/>
          <a:p>
            <a:r>
              <a:rPr lang="zh-CN" altLang="en-US" dirty="0" smtClean="0">
                <a:solidFill>
                  <a:srgbClr val="1606EA"/>
                </a:solidFill>
              </a:rPr>
              <a:t>阐释型作文</a:t>
            </a:r>
            <a:r>
              <a:rPr lang="zh-CN" altLang="en-US" dirty="0" smtClean="0"/>
              <a:t>：如“创新”张三、李四、王五很创新</a:t>
            </a:r>
            <a:r>
              <a:rPr lang="en-US" altLang="zh-CN" dirty="0" smtClean="0"/>
              <a:t>——</a:t>
            </a:r>
            <a:r>
              <a:rPr lang="zh-CN" altLang="en-US" dirty="0" smtClean="0"/>
              <a:t>我们要创新。</a:t>
            </a:r>
            <a:endParaRPr lang="en-US" altLang="zh-CN" dirty="0" smtClean="0"/>
          </a:p>
          <a:p>
            <a:pPr>
              <a:buNone/>
            </a:pPr>
            <a:r>
              <a:rPr lang="en-US" altLang="zh-CN" dirty="0" smtClean="0"/>
              <a:t>              </a:t>
            </a:r>
            <a:r>
              <a:rPr lang="zh-CN" altLang="en-US" dirty="0" smtClean="0"/>
              <a:t>如“创新是成功的捷径”</a:t>
            </a:r>
            <a:endParaRPr lang="en-US" altLang="zh-CN" dirty="0" smtClean="0"/>
          </a:p>
          <a:p>
            <a:pPr>
              <a:buNone/>
            </a:pPr>
            <a:r>
              <a:rPr lang="en-US" altLang="zh-CN" dirty="0" smtClean="0"/>
              <a:t>                </a:t>
            </a:r>
            <a:r>
              <a:rPr lang="zh-CN" altLang="en-US" dirty="0" smtClean="0"/>
              <a:t>“创新是国家进步的动力”</a:t>
            </a:r>
            <a:endParaRPr lang="en-US" altLang="zh-CN" dirty="0" smtClean="0"/>
          </a:p>
          <a:p>
            <a:pPr>
              <a:buNone/>
            </a:pPr>
            <a:r>
              <a:rPr lang="en-US" altLang="zh-CN" dirty="0" smtClean="0"/>
              <a:t>                </a:t>
            </a:r>
            <a:r>
              <a:rPr lang="zh-CN" altLang="en-US" dirty="0" smtClean="0"/>
              <a:t>“创新是文明前进的源泉”</a:t>
            </a:r>
            <a:endParaRPr lang="en-US" altLang="zh-CN" dirty="0" smtClean="0"/>
          </a:p>
          <a:p>
            <a:pPr>
              <a:buNone/>
            </a:pPr>
            <a:r>
              <a:rPr lang="zh-CN" altLang="en-US" dirty="0" smtClean="0">
                <a:solidFill>
                  <a:srgbClr val="1606EA"/>
                </a:solidFill>
              </a:rPr>
              <a:t>驱动型作文</a:t>
            </a:r>
            <a:r>
              <a:rPr lang="zh-CN" altLang="en-US" dirty="0" smtClean="0"/>
              <a:t>：</a:t>
            </a:r>
            <a:r>
              <a:rPr lang="zh-CN" altLang="en-US" b="1" dirty="0" smtClean="0">
                <a:solidFill>
                  <a:srgbClr val="FF0000"/>
                </a:solidFill>
              </a:rPr>
              <a:t>材料内涵是任务之源（整体把握）</a:t>
            </a:r>
            <a:endParaRPr lang="en-US" altLang="zh-CN" b="1" dirty="0" smtClean="0">
              <a:solidFill>
                <a:srgbClr val="FF0000"/>
              </a:solidFill>
            </a:endParaRPr>
          </a:p>
          <a:p>
            <a:pPr>
              <a:buNone/>
            </a:pPr>
            <a:r>
              <a:rPr lang="en-US" altLang="zh-CN" b="1" dirty="0" smtClean="0">
                <a:solidFill>
                  <a:srgbClr val="FF0000"/>
                </a:solidFill>
              </a:rPr>
              <a:t>                 </a:t>
            </a:r>
            <a:endParaRPr lang="zh-CN" altLang="en-US" b="1" dirty="0">
              <a:solidFill>
                <a:srgbClr val="FF0000"/>
              </a:solidFill>
            </a:endParaRPr>
          </a:p>
        </p:txBody>
      </p:sp>
      <p:sp>
        <p:nvSpPr>
          <p:cNvPr id="4" name="左大括号 3"/>
          <p:cNvSpPr/>
          <p:nvPr/>
        </p:nvSpPr>
        <p:spPr>
          <a:xfrm>
            <a:off x="3857620" y="2071678"/>
            <a:ext cx="45719" cy="1143008"/>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b="1" dirty="0"/>
          </a:p>
        </p:txBody>
      </p:sp>
      <p:sp>
        <p:nvSpPr>
          <p:cNvPr id="5" name="下箭头 4"/>
          <p:cNvSpPr/>
          <p:nvPr/>
        </p:nvSpPr>
        <p:spPr>
          <a:xfrm>
            <a:off x="4500562" y="4143380"/>
            <a:ext cx="45719" cy="35719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2786050" y="4572008"/>
            <a:ext cx="4714908" cy="461665"/>
          </a:xfrm>
          <a:prstGeom prst="rect">
            <a:avLst/>
          </a:prstGeom>
        </p:spPr>
        <p:style>
          <a:lnRef idx="0">
            <a:schemeClr val="accent3"/>
          </a:lnRef>
          <a:fillRef idx="3">
            <a:schemeClr val="accent3"/>
          </a:fillRef>
          <a:effectRef idx="3">
            <a:schemeClr val="accent3"/>
          </a:effectRef>
          <a:fontRef idx="minor">
            <a:schemeClr val="lt1"/>
          </a:fontRef>
        </p:style>
        <p:txBody>
          <a:bodyPr wrap="square" rtlCol="0">
            <a:spAutoFit/>
          </a:bodyPr>
          <a:lstStyle/>
          <a:p>
            <a:r>
              <a:rPr lang="zh-CN" altLang="en-US" sz="2400" b="1" dirty="0" smtClean="0"/>
              <a:t>提出问题、分析问题、解决问题</a:t>
            </a:r>
            <a:endParaRPr lang="zh-CN" altLang="en-US" sz="2400" b="1" dirty="0"/>
          </a:p>
        </p:txBody>
      </p:sp>
      <p:sp>
        <p:nvSpPr>
          <p:cNvPr id="7" name="TextBox 6"/>
          <p:cNvSpPr txBox="1"/>
          <p:nvPr/>
        </p:nvSpPr>
        <p:spPr>
          <a:xfrm>
            <a:off x="3071802" y="5500702"/>
            <a:ext cx="4214842" cy="461665"/>
          </a:xfrm>
          <a:prstGeom prst="rect">
            <a:avLst/>
          </a:prstGeom>
        </p:spPr>
        <p:style>
          <a:lnRef idx="1">
            <a:schemeClr val="accent2"/>
          </a:lnRef>
          <a:fillRef idx="3">
            <a:schemeClr val="accent2"/>
          </a:fillRef>
          <a:effectRef idx="2">
            <a:schemeClr val="accent2"/>
          </a:effectRef>
          <a:fontRef idx="minor">
            <a:schemeClr val="lt1"/>
          </a:fontRef>
        </p:style>
        <p:txBody>
          <a:bodyPr wrap="square" rtlCol="0">
            <a:spAutoFit/>
          </a:bodyPr>
          <a:lstStyle/>
          <a:p>
            <a:r>
              <a:rPr lang="zh-CN" altLang="en-US" sz="2400" b="1" dirty="0" smtClean="0"/>
              <a:t>就事论理，通篇不能脱离材料</a:t>
            </a:r>
            <a:endParaRPr lang="zh-CN" altLang="en-US" sz="2400" b="1" dirty="0"/>
          </a:p>
        </p:txBody>
      </p:sp>
      <p:sp>
        <p:nvSpPr>
          <p:cNvPr id="8" name="TextBox 7"/>
          <p:cNvSpPr txBox="1"/>
          <p:nvPr/>
        </p:nvSpPr>
        <p:spPr>
          <a:xfrm>
            <a:off x="785786" y="500042"/>
            <a:ext cx="500066" cy="369332"/>
          </a:xfrm>
          <a:prstGeom prst="rect">
            <a:avLst/>
          </a:prstGeom>
          <a:noFill/>
        </p:spPr>
        <p:txBody>
          <a:bodyPr wrap="square" rtlCol="0">
            <a:spAutoFit/>
          </a:bodyPr>
          <a:lstStyle/>
          <a:p>
            <a:endParaRPr lang="zh-CN" alt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zh-CN" dirty="0" smtClean="0"/>
              <a:t>【</a:t>
            </a:r>
            <a:r>
              <a:rPr lang="en-US" altLang="zh-CN" dirty="0" smtClean="0"/>
              <a:t>2015</a:t>
            </a:r>
            <a:r>
              <a:rPr lang="zh-CN" altLang="zh-CN" dirty="0" smtClean="0"/>
              <a:t>全国高考</a:t>
            </a:r>
            <a:r>
              <a:rPr lang="en-US" altLang="zh-CN" dirty="0" smtClean="0"/>
              <a:t>2</a:t>
            </a:r>
            <a:r>
              <a:rPr lang="zh-CN" altLang="zh-CN" dirty="0" smtClean="0"/>
              <a:t>卷】</a:t>
            </a:r>
            <a:br>
              <a:rPr lang="zh-CN" altLang="zh-CN" dirty="0" smtClean="0"/>
            </a:br>
            <a:endParaRPr lang="zh-CN" altLang="en-US" dirty="0"/>
          </a:p>
        </p:txBody>
      </p:sp>
      <p:sp>
        <p:nvSpPr>
          <p:cNvPr id="3" name="内容占位符 2"/>
          <p:cNvSpPr>
            <a:spLocks noGrp="1"/>
          </p:cNvSpPr>
          <p:nvPr>
            <p:ph idx="1"/>
          </p:nvPr>
        </p:nvSpPr>
        <p:spPr>
          <a:xfrm>
            <a:off x="285720" y="1600200"/>
            <a:ext cx="8572560" cy="4900634"/>
          </a:xfrm>
        </p:spPr>
        <p:txBody>
          <a:bodyPr>
            <a:normAutofit fontScale="77500" lnSpcReduction="20000"/>
          </a:bodyPr>
          <a:lstStyle/>
          <a:p>
            <a:r>
              <a:rPr lang="zh-CN" altLang="zh-CN" dirty="0" smtClean="0"/>
              <a:t>阅读下面的材料，根据要求写一篇不少于</a:t>
            </a:r>
            <a:r>
              <a:rPr lang="en-US" altLang="zh-CN" dirty="0" smtClean="0"/>
              <a:t>800</a:t>
            </a:r>
            <a:r>
              <a:rPr lang="zh-CN" altLang="zh-CN" dirty="0" smtClean="0"/>
              <a:t>字的文章。</a:t>
            </a:r>
          </a:p>
          <a:p>
            <a:r>
              <a:rPr lang="zh-CN" altLang="zh-CN" dirty="0" smtClean="0"/>
              <a:t>当代风采人物评选活动已产生最后三名候选人：</a:t>
            </a:r>
            <a:r>
              <a:rPr lang="zh-CN" altLang="zh-CN" u="sng" dirty="0" smtClean="0">
                <a:solidFill>
                  <a:srgbClr val="FF0000"/>
                </a:solidFill>
              </a:rPr>
              <a:t>大李</a:t>
            </a:r>
            <a:r>
              <a:rPr lang="zh-CN" altLang="zh-CN" dirty="0" smtClean="0"/>
              <a:t>，笃学敏思，矢志创新，为破解生命科学之谜作出重大贡献，率领团队一举跻身国际学术最前沿。</a:t>
            </a:r>
            <a:r>
              <a:rPr lang="zh-CN" altLang="zh-CN" dirty="0" smtClean="0">
                <a:solidFill>
                  <a:srgbClr val="FF0000"/>
                </a:solidFill>
              </a:rPr>
              <a:t>老王</a:t>
            </a:r>
            <a:r>
              <a:rPr lang="zh-CN" altLang="zh-CN" dirty="0" smtClean="0"/>
              <a:t>，爱岗敬业，练就一手绝活，变普通技术为完美艺术，走出一条从职高生到焊接大师的“大国工匠</a:t>
            </a:r>
            <a:r>
              <a:rPr lang="en-US" altLang="zh-CN" dirty="0" smtClean="0"/>
              <a:t>"</a:t>
            </a:r>
            <a:r>
              <a:rPr lang="zh-CN" altLang="zh-CN" dirty="0" smtClean="0"/>
              <a:t>之路。</a:t>
            </a:r>
            <a:r>
              <a:rPr lang="zh-CN" altLang="zh-CN" dirty="0" smtClean="0">
                <a:solidFill>
                  <a:srgbClr val="FF0000"/>
                </a:solidFill>
              </a:rPr>
              <a:t>小刘</a:t>
            </a:r>
            <a:r>
              <a:rPr lang="zh-CN" altLang="zh-CN" dirty="0" smtClean="0"/>
              <a:t>，酷爱摄影，跋山涉水捕捉世间美景，他的博客赢得网友一片赞叹：“你带我们品味大千世界”“你帮我们留住美丽乡愁“。</a:t>
            </a:r>
          </a:p>
          <a:p>
            <a:r>
              <a:rPr lang="zh-CN" altLang="zh-CN" dirty="0" smtClean="0">
                <a:solidFill>
                  <a:srgbClr val="FF0000"/>
                </a:solidFill>
              </a:rPr>
              <a:t>这三人中，你认为谁更具风采？请综合材料内容及含意作文，体现你的思考、权衡与选择。</a:t>
            </a:r>
          </a:p>
          <a:p>
            <a:r>
              <a:rPr lang="zh-CN" altLang="zh-CN" dirty="0" smtClean="0"/>
              <a:t>要求选好角度，确定立意，明确文体，自拟标题；不要套作，不得抄袭。</a:t>
            </a:r>
          </a:p>
          <a:p>
            <a:endParaRPr lang="zh-CN" alt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zh-CN" altLang="en-US" sz="2800" b="1" dirty="0" smtClean="0"/>
              <a:t>以人生价值的追求作为三人的评价和衡量标准</a:t>
            </a:r>
            <a:endParaRPr lang="zh-CN" altLang="en-US" sz="2800" b="1" dirty="0"/>
          </a:p>
        </p:txBody>
      </p:sp>
      <p:sp>
        <p:nvSpPr>
          <p:cNvPr id="3" name="内容占位符 2"/>
          <p:cNvSpPr>
            <a:spLocks noGrp="1"/>
          </p:cNvSpPr>
          <p:nvPr>
            <p:ph idx="1"/>
          </p:nvPr>
        </p:nvSpPr>
        <p:spPr/>
        <p:txBody>
          <a:bodyPr/>
          <a:lstStyle/>
          <a:p>
            <a:r>
              <a:rPr lang="zh-CN" altLang="en-US" dirty="0" smtClean="0"/>
              <a:t>大李的价值在于</a:t>
            </a:r>
            <a:r>
              <a:rPr lang="zh-CN" altLang="en-US" dirty="0" smtClean="0">
                <a:solidFill>
                  <a:srgbClr val="FF0000"/>
                </a:solidFill>
              </a:rPr>
              <a:t>“大”，大贡献、大格局</a:t>
            </a:r>
            <a:endParaRPr lang="en-US" altLang="zh-CN" dirty="0" smtClean="0">
              <a:solidFill>
                <a:srgbClr val="FF0000"/>
              </a:solidFill>
            </a:endParaRPr>
          </a:p>
          <a:p>
            <a:r>
              <a:rPr lang="zh-CN" altLang="en-US" dirty="0" smtClean="0"/>
              <a:t>老王的价值在于</a:t>
            </a:r>
            <a:r>
              <a:rPr lang="zh-CN" altLang="en-US" dirty="0" smtClean="0">
                <a:solidFill>
                  <a:srgbClr val="FF0000"/>
                </a:solidFill>
              </a:rPr>
              <a:t>“老”，老岗位、老经验</a:t>
            </a:r>
            <a:endParaRPr lang="en-US" altLang="zh-CN" dirty="0" smtClean="0">
              <a:solidFill>
                <a:srgbClr val="FF0000"/>
              </a:solidFill>
            </a:endParaRPr>
          </a:p>
          <a:p>
            <a:r>
              <a:rPr lang="zh-CN" altLang="en-US" dirty="0" smtClean="0"/>
              <a:t>小刘的价值在于</a:t>
            </a:r>
            <a:r>
              <a:rPr lang="zh-CN" altLang="en-US" dirty="0" smtClean="0">
                <a:solidFill>
                  <a:srgbClr val="FF0000"/>
                </a:solidFill>
              </a:rPr>
              <a:t>“小”，小兴趣、小幸福</a:t>
            </a:r>
            <a:endParaRPr lang="zh-CN" altLang="en-US" dirty="0">
              <a:solidFill>
                <a:srgbClr val="FF0000"/>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43009"/>
          <p:cNvSpPr>
            <a:spLocks noGrp="1" noChangeArrowheads="1"/>
          </p:cNvSpPr>
          <p:nvPr>
            <p:ph type="title"/>
          </p:nvPr>
        </p:nvSpPr>
        <p:spPr>
          <a:xfrm>
            <a:off x="427038" y="163513"/>
            <a:ext cx="8235950" cy="700087"/>
          </a:xfrm>
        </p:spPr>
        <p:txBody>
          <a:bodyPr anchor="ctr">
            <a:noAutofit/>
          </a:bodyPr>
          <a:lstStyle/>
          <a:p>
            <a:pPr eaLnBrk="1" hangingPunct="1"/>
            <a:r>
              <a:rPr lang="zh-CN" altLang="en-US" sz="4000" dirty="0" smtClean="0">
                <a:ea typeface="黑体" pitchFamily="49" charset="-122"/>
              </a:rPr>
              <a:t>二、全国卷作文命题的深刻追求</a:t>
            </a:r>
          </a:p>
        </p:txBody>
      </p:sp>
      <p:sp>
        <p:nvSpPr>
          <p:cNvPr id="10243" name="内容占位符 43010"/>
          <p:cNvSpPr>
            <a:spLocks noGrp="1" noChangeArrowheads="1"/>
          </p:cNvSpPr>
          <p:nvPr>
            <p:ph idx="1"/>
          </p:nvPr>
        </p:nvSpPr>
        <p:spPr>
          <a:xfrm>
            <a:off x="500034" y="1714488"/>
            <a:ext cx="8235950" cy="3844935"/>
          </a:xfrm>
        </p:spPr>
        <p:txBody>
          <a:bodyPr>
            <a:normAutofit/>
          </a:bodyPr>
          <a:lstStyle/>
          <a:p>
            <a:pPr eaLnBrk="1" hangingPunct="1">
              <a:lnSpc>
                <a:spcPct val="90000"/>
              </a:lnSpc>
            </a:pPr>
            <a:r>
              <a:rPr lang="en-US" altLang="zh-CN" sz="3600" b="1" dirty="0" smtClean="0"/>
              <a:t>1</a:t>
            </a:r>
            <a:r>
              <a:rPr lang="zh-CN" altLang="en-US" sz="3600" b="1" dirty="0" smtClean="0"/>
              <a:t>、观察身边的现实生活，思考个人的未来人生。</a:t>
            </a:r>
          </a:p>
          <a:p>
            <a:pPr eaLnBrk="1" hangingPunct="1">
              <a:lnSpc>
                <a:spcPct val="90000"/>
              </a:lnSpc>
            </a:pPr>
            <a:r>
              <a:rPr lang="en-US" altLang="zh-CN" sz="3600" b="1" dirty="0" smtClean="0"/>
              <a:t>2</a:t>
            </a:r>
            <a:r>
              <a:rPr lang="zh-CN" altLang="en-US" sz="3600" b="1" dirty="0" smtClean="0"/>
              <a:t>、从自己立场出发，说自己想说的话。</a:t>
            </a:r>
          </a:p>
          <a:p>
            <a:pPr eaLnBrk="1" hangingPunct="1">
              <a:lnSpc>
                <a:spcPct val="90000"/>
              </a:lnSpc>
            </a:pPr>
            <a:r>
              <a:rPr lang="en-US" altLang="zh-CN" sz="3600" b="1" dirty="0" smtClean="0"/>
              <a:t>3</a:t>
            </a:r>
            <a:r>
              <a:rPr lang="zh-CN" altLang="en-US" sz="3600" b="1" dirty="0" smtClean="0"/>
              <a:t>、有个性地表达，入情入理地阐述看法。</a:t>
            </a:r>
          </a:p>
          <a:p>
            <a:pPr eaLnBrk="1" hangingPunct="1">
              <a:lnSpc>
                <a:spcPct val="90000"/>
              </a:lnSpc>
              <a:buFont typeface="Wingdings" pitchFamily="2" charset="2"/>
              <a:buNone/>
            </a:pPr>
            <a:r>
              <a:rPr lang="zh-CN" altLang="en-US" sz="3600" dirty="0" smtClean="0"/>
              <a:t>          </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2016</a:t>
            </a:r>
            <a:r>
              <a:rPr lang="zh-CN" altLang="en-US" dirty="0" smtClean="0"/>
              <a:t>全国一卷</a:t>
            </a:r>
            <a:endParaRPr lang="zh-CN" altLang="en-US" dirty="0"/>
          </a:p>
        </p:txBody>
      </p:sp>
      <p:pic>
        <p:nvPicPr>
          <p:cNvPr id="1026" name="Picture 2" descr="C:\Documents and Settings\Administrator\桌面\134202_57565eaad0cdb.jpg"/>
          <p:cNvPicPr>
            <a:picLocks noGrp="1" noChangeAspect="1" noChangeArrowheads="1"/>
          </p:cNvPicPr>
          <p:nvPr>
            <p:ph idx="1"/>
          </p:nvPr>
        </p:nvPicPr>
        <p:blipFill>
          <a:blip r:embed="rId2" cstate="print"/>
          <a:srcRect/>
          <a:stretch>
            <a:fillRect/>
          </a:stretch>
        </p:blipFill>
        <p:spPr bwMode="auto">
          <a:xfrm>
            <a:off x="1571604" y="1285860"/>
            <a:ext cx="5429288" cy="5143516"/>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0"/>
            <a:ext cx="9144000" cy="6286520"/>
          </a:xfrm>
        </p:spPr>
        <p:txBody>
          <a:bodyPr>
            <a:normAutofit fontScale="25000" lnSpcReduction="20000"/>
          </a:bodyPr>
          <a:lstStyle/>
          <a:p>
            <a:pPr algn="ctr">
              <a:buFont typeface="Arial" pitchFamily="34" charset="0"/>
              <a:buNone/>
            </a:pPr>
            <a:r>
              <a:rPr lang="zh-CN" altLang="en-US" b="1" dirty="0" smtClean="0"/>
              <a:t>          </a:t>
            </a:r>
            <a:r>
              <a:rPr lang="zh-CN" altLang="en-US" sz="9600" b="1" dirty="0" smtClean="0"/>
              <a:t>莫只用分数衡量孩子</a:t>
            </a:r>
            <a:endParaRPr lang="zh-CN" altLang="en-US" b="1" dirty="0" smtClean="0"/>
          </a:p>
          <a:p>
            <a:pPr>
              <a:lnSpc>
                <a:spcPct val="120000"/>
              </a:lnSpc>
            </a:pPr>
            <a:r>
              <a:rPr lang="zh-CN" altLang="en-US" sz="7200" b="1" dirty="0" smtClean="0"/>
              <a:t>    漫画里，小</a:t>
            </a:r>
            <a:r>
              <a:rPr lang="en-US" altLang="zh-CN" sz="7200" b="1" dirty="0" smtClean="0"/>
              <a:t>A</a:t>
            </a:r>
            <a:r>
              <a:rPr lang="zh-CN" altLang="en-US" sz="7200" b="1" dirty="0" smtClean="0"/>
              <a:t>同学拿着一份满分试卷，得到了一个奖励的吻，而另一头的小</a:t>
            </a:r>
            <a:r>
              <a:rPr lang="en-US" altLang="zh-CN" sz="7200" b="1" dirty="0" smtClean="0"/>
              <a:t>B </a:t>
            </a:r>
            <a:r>
              <a:rPr lang="zh-CN" altLang="en-US" sz="7200" b="1" dirty="0" smtClean="0"/>
              <a:t>同学拿着不及格的</a:t>
            </a:r>
            <a:r>
              <a:rPr lang="en-US" altLang="zh-CN" sz="7200" b="1" dirty="0" smtClean="0"/>
              <a:t>55</a:t>
            </a:r>
            <a:r>
              <a:rPr lang="zh-CN" altLang="en-US" sz="7200" b="1" dirty="0" smtClean="0"/>
              <a:t>分试卷，却是得到一巴掌；相反地，当小</a:t>
            </a:r>
            <a:r>
              <a:rPr lang="en-US" altLang="zh-CN" sz="7200" b="1" dirty="0" smtClean="0"/>
              <a:t>A</a:t>
            </a:r>
            <a:r>
              <a:rPr lang="zh-CN" altLang="en-US" sz="7200" b="1" dirty="0" smtClean="0"/>
              <a:t>同学拿着</a:t>
            </a:r>
            <a:r>
              <a:rPr lang="en-US" altLang="zh-CN" sz="7200" b="1" dirty="0" smtClean="0"/>
              <a:t>98</a:t>
            </a:r>
            <a:r>
              <a:rPr lang="zh-CN" altLang="en-US" sz="7200" b="1" dirty="0" smtClean="0"/>
              <a:t>分试卷时，脸上是一个大巴掌，而小</a:t>
            </a:r>
            <a:r>
              <a:rPr lang="en-US" altLang="zh-CN" sz="7200" b="1" dirty="0" smtClean="0"/>
              <a:t>B </a:t>
            </a:r>
            <a:r>
              <a:rPr lang="zh-CN" altLang="en-US" sz="7200" b="1" dirty="0" smtClean="0"/>
              <a:t>同学拿着</a:t>
            </a:r>
            <a:r>
              <a:rPr lang="en-US" altLang="zh-CN" sz="7200" b="1" dirty="0" smtClean="0"/>
              <a:t>61</a:t>
            </a:r>
            <a:r>
              <a:rPr lang="zh-CN" altLang="en-US" sz="7200" b="1" dirty="0" smtClean="0"/>
              <a:t>分试卷，有个甜甜的香吻。这一现象每天都同样地重复上演在我们的生活中，也许这其中的小</a:t>
            </a:r>
            <a:r>
              <a:rPr lang="en-US" altLang="zh-CN" sz="7200" b="1" dirty="0" smtClean="0"/>
              <a:t>A</a:t>
            </a:r>
            <a:r>
              <a:rPr lang="zh-CN" altLang="en-US" sz="7200" b="1" dirty="0" smtClean="0"/>
              <a:t>或小</a:t>
            </a:r>
            <a:r>
              <a:rPr lang="en-US" altLang="zh-CN" sz="7200" b="1" dirty="0" smtClean="0"/>
              <a:t>B</a:t>
            </a:r>
            <a:r>
              <a:rPr lang="zh-CN" altLang="en-US" sz="7200" b="1" dirty="0" smtClean="0"/>
              <a:t>同学是你童年生活的写照。在校园生活里，分数是学生的命根，也是衡量学生的重要因素之一。</a:t>
            </a:r>
            <a:r>
              <a:rPr lang="zh-CN" altLang="en-US" sz="7200" b="1" dirty="0" smtClean="0">
                <a:solidFill>
                  <a:srgbClr val="FF00FF"/>
                </a:solidFill>
              </a:rPr>
              <a:t>但是，分数高是否就直接等于人品好，性格好，三观正呢？在我看来，这倒未必。</a:t>
            </a:r>
          </a:p>
          <a:p>
            <a:pPr>
              <a:lnSpc>
                <a:spcPct val="120000"/>
              </a:lnSpc>
            </a:pPr>
            <a:r>
              <a:rPr lang="zh-CN" altLang="en-US" sz="7200" b="1" dirty="0" smtClean="0"/>
              <a:t>  </a:t>
            </a:r>
            <a:r>
              <a:rPr lang="zh-CN" altLang="en-US" sz="7200" b="1" dirty="0" smtClean="0">
                <a:solidFill>
                  <a:srgbClr val="FF00FF"/>
                </a:solidFill>
              </a:rPr>
              <a:t>莫只用分数衡量孩子，因为你不知道你身边有多少个隐藏的</a:t>
            </a:r>
            <a:r>
              <a:rPr lang="en-US" altLang="zh-CN" sz="7200" b="1" dirty="0" smtClean="0">
                <a:solidFill>
                  <a:srgbClr val="FF00FF"/>
                </a:solidFill>
              </a:rPr>
              <a:t>“</a:t>
            </a:r>
            <a:r>
              <a:rPr lang="zh-CN" altLang="en-US" sz="7200" b="1" dirty="0" smtClean="0">
                <a:solidFill>
                  <a:srgbClr val="FF00FF"/>
                </a:solidFill>
              </a:rPr>
              <a:t>刽子手</a:t>
            </a:r>
            <a:r>
              <a:rPr lang="en-US" altLang="zh-CN" sz="7200" b="1" dirty="0" smtClean="0">
                <a:solidFill>
                  <a:srgbClr val="FF00FF"/>
                </a:solidFill>
              </a:rPr>
              <a:t>”</a:t>
            </a:r>
            <a:r>
              <a:rPr lang="zh-CN" altLang="en-US" sz="7200" b="1" dirty="0" smtClean="0">
                <a:solidFill>
                  <a:srgbClr val="FF00FF"/>
                </a:solidFill>
              </a:rPr>
              <a:t>。</a:t>
            </a:r>
            <a:r>
              <a:rPr lang="zh-CN" altLang="en-US" sz="7200" b="1" dirty="0" smtClean="0"/>
              <a:t>前几年轰动一时的</a:t>
            </a:r>
            <a:r>
              <a:rPr lang="zh-CN" altLang="en-US" sz="7200" b="1" dirty="0" smtClean="0">
                <a:solidFill>
                  <a:srgbClr val="FF0000"/>
                </a:solidFill>
              </a:rPr>
              <a:t>药家鑫</a:t>
            </a:r>
            <a:r>
              <a:rPr lang="zh-CN" altLang="en-US" sz="7200" b="1" dirty="0" smtClean="0"/>
              <a:t>杀人事件，一个重点大学的学子，分数高学习好是必然的，但谁能够想像得出他在撞倒人之后竟然冷血地补刀，致其死亡。这一事件令人寒心。我们平时口中的“高素质人材”却是个冷血的刽子手，其三观不端正，人品相当差也显然可见。同样地，“</a:t>
            </a:r>
            <a:r>
              <a:rPr lang="zh-CN" altLang="en-US" sz="7200" b="1" dirty="0" smtClean="0">
                <a:solidFill>
                  <a:srgbClr val="FF0000"/>
                </a:solidFill>
              </a:rPr>
              <a:t>李天一</a:t>
            </a:r>
            <a:r>
              <a:rPr lang="zh-CN" altLang="en-US" sz="7200" b="1" dirty="0" smtClean="0"/>
              <a:t>事件”也让人感到心寒。高材生高素质音乐人才背后也会合伙犯罪，像李天一、药家鑫一样的人大有人在。若我们只用分数衡量一个人，是否就会成为其日后犯罪的动力？</a:t>
            </a:r>
            <a:r>
              <a:rPr lang="zh-CN" altLang="en-US" sz="7200" b="1" u="sng" dirty="0" smtClean="0"/>
              <a:t>所以，莫只用分数衡量一个孩子，小</a:t>
            </a:r>
            <a:r>
              <a:rPr lang="en-US" altLang="zh-CN" sz="7200" b="1" u="sng" dirty="0" smtClean="0"/>
              <a:t>B </a:t>
            </a:r>
            <a:r>
              <a:rPr lang="zh-CN" altLang="en-US" sz="7200" b="1" u="sng" dirty="0" smtClean="0"/>
              <a:t>同学日后也许有大所为，而小</a:t>
            </a:r>
            <a:r>
              <a:rPr lang="en-US" altLang="zh-CN" sz="7200" b="1" u="sng" dirty="0" smtClean="0"/>
              <a:t>A </a:t>
            </a:r>
            <a:r>
              <a:rPr lang="zh-CN" altLang="en-US" sz="7200" b="1" u="sng" dirty="0" smtClean="0"/>
              <a:t>同学日后未必是人中龙凤。</a:t>
            </a:r>
          </a:p>
          <a:p>
            <a:pPr>
              <a:lnSpc>
                <a:spcPct val="120000"/>
              </a:lnSpc>
            </a:pPr>
            <a:r>
              <a:rPr lang="zh-CN" altLang="en-US" sz="7200" b="1" dirty="0" smtClean="0"/>
              <a:t>   </a:t>
            </a:r>
            <a:r>
              <a:rPr lang="zh-CN" altLang="en-US" sz="7200" b="1" dirty="0" smtClean="0">
                <a:solidFill>
                  <a:srgbClr val="FF00FF"/>
                </a:solidFill>
              </a:rPr>
              <a:t>莫只用分数衡量孩子，因为你还不知道小</a:t>
            </a:r>
            <a:r>
              <a:rPr lang="en-US" altLang="zh-CN" sz="7200" b="1" dirty="0" smtClean="0">
                <a:solidFill>
                  <a:srgbClr val="FF00FF"/>
                </a:solidFill>
              </a:rPr>
              <a:t>B </a:t>
            </a:r>
            <a:r>
              <a:rPr lang="zh-CN" altLang="en-US" sz="7200" b="1" dirty="0" smtClean="0">
                <a:solidFill>
                  <a:srgbClr val="FF00FF"/>
                </a:solidFill>
              </a:rPr>
              <a:t>同学这一类人的潜力。</a:t>
            </a:r>
            <a:r>
              <a:rPr lang="zh-CN" altLang="en-US" sz="7200" b="1" dirty="0" smtClean="0"/>
              <a:t>现在多少人口中的</a:t>
            </a:r>
            <a:r>
              <a:rPr lang="en-US" altLang="zh-CN" sz="7200" b="1" dirty="0" smtClean="0"/>
              <a:t>“</a:t>
            </a:r>
            <a:r>
              <a:rPr lang="zh-CN" altLang="en-US" sz="7200" b="1" dirty="0" smtClean="0"/>
              <a:t>马云爸爸</a:t>
            </a:r>
            <a:r>
              <a:rPr lang="en-US" altLang="zh-CN" sz="7200" b="1" dirty="0" smtClean="0"/>
              <a:t>”</a:t>
            </a:r>
            <a:r>
              <a:rPr lang="zh-CN" altLang="en-US" sz="7200" b="1" dirty="0" smtClean="0"/>
              <a:t>，以前却是个多次高考失利、考不上大学的落榜书生，但是人家马云没有放弃啊，此路不通他路通，多少年埋头苦干，多少次风餐露宿，后来不仅考上了杭州大学，还成就了一代电商传奇。显然</a:t>
            </a:r>
            <a:r>
              <a:rPr lang="zh-CN" altLang="en-US" sz="7200" b="1" dirty="0" smtClean="0">
                <a:solidFill>
                  <a:srgbClr val="FF0000"/>
                </a:solidFill>
              </a:rPr>
              <a:t>马云</a:t>
            </a:r>
            <a:r>
              <a:rPr lang="zh-CN" altLang="en-US" sz="7200" b="1" dirty="0" smtClean="0"/>
              <a:t>就是小</a:t>
            </a:r>
            <a:r>
              <a:rPr lang="en-US" altLang="zh-CN" sz="7200" b="1" dirty="0" smtClean="0"/>
              <a:t>B</a:t>
            </a:r>
            <a:r>
              <a:rPr lang="zh-CN" altLang="en-US" sz="7200" b="1" dirty="0" smtClean="0"/>
              <a:t>同学这一类人，你永远不知道他可以有多大的潜力。在漫画中，小</a:t>
            </a:r>
            <a:r>
              <a:rPr lang="en-US" altLang="zh-CN" sz="7200" b="1" dirty="0" smtClean="0"/>
              <a:t>B</a:t>
            </a:r>
            <a:r>
              <a:rPr lang="zh-CN" altLang="en-US" sz="7200" b="1" dirty="0" smtClean="0"/>
              <a:t>同学在两次测试中明显是有进步的，尽管进步很小，却也应该得到认可。因为小</a:t>
            </a:r>
            <a:r>
              <a:rPr lang="en-US" altLang="zh-CN" sz="7200" b="1" dirty="0" smtClean="0"/>
              <a:t>B </a:t>
            </a:r>
            <a:r>
              <a:rPr lang="zh-CN" altLang="en-US" sz="7200" b="1" dirty="0" smtClean="0"/>
              <a:t>同学下了苦功。</a:t>
            </a:r>
          </a:p>
          <a:p>
            <a:pPr>
              <a:lnSpc>
                <a:spcPct val="120000"/>
              </a:lnSpc>
            </a:pPr>
            <a:r>
              <a:rPr lang="zh-CN" altLang="en-US" sz="7200" b="1" dirty="0" smtClean="0">
                <a:solidFill>
                  <a:srgbClr val="FF00FF"/>
                </a:solidFill>
              </a:rPr>
              <a:t>   所以，莫只用分数衡量孩子。</a:t>
            </a:r>
            <a:r>
              <a:rPr lang="zh-CN" altLang="en-US" sz="7200" b="1" dirty="0" smtClean="0"/>
              <a:t>成功的方法和道路有很多，不一定是当初在学校里分数拔尖的同学才能成功。希望家长与老师用爱心与智慧鼓励你的孩子和学生，用认可为他们插上腾飞的双翅！</a:t>
            </a:r>
          </a:p>
          <a:p>
            <a:pPr>
              <a:lnSpc>
                <a:spcPct val="120000"/>
              </a:lnSpc>
            </a:pPr>
            <a:endParaRPr lang="zh-CN" alt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避免两个误区</a:t>
            </a:r>
            <a:endParaRPr lang="zh-CN" altLang="en-US" dirty="0"/>
          </a:p>
        </p:txBody>
      </p:sp>
      <p:sp>
        <p:nvSpPr>
          <p:cNvPr id="3" name="内容占位符 2"/>
          <p:cNvSpPr>
            <a:spLocks noGrp="1"/>
          </p:cNvSpPr>
          <p:nvPr>
            <p:ph idx="1"/>
          </p:nvPr>
        </p:nvSpPr>
        <p:spPr/>
        <p:txBody>
          <a:bodyPr>
            <a:normAutofit/>
          </a:bodyPr>
          <a:lstStyle/>
          <a:p>
            <a:r>
              <a:rPr lang="zh-CN" altLang="en-US" sz="4000" dirty="0" smtClean="0"/>
              <a:t>误区一：只在开头引材料，后面再无关系。</a:t>
            </a:r>
            <a:endParaRPr lang="en-US" altLang="zh-CN" sz="4000" dirty="0" smtClean="0"/>
          </a:p>
          <a:p>
            <a:endParaRPr lang="en-US" altLang="zh-CN" sz="4000" dirty="0" smtClean="0"/>
          </a:p>
          <a:p>
            <a:r>
              <a:rPr lang="zh-CN" altLang="en-US" sz="4000" dirty="0" smtClean="0"/>
              <a:t>误区二：只说材料，没有类比与对比的拓展。</a:t>
            </a:r>
            <a:endParaRPr lang="zh-CN" altLang="en-US" sz="40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p:txBody>
          <a:bodyPr/>
          <a:lstStyle/>
          <a:p>
            <a:r>
              <a:rPr lang="zh-CN" altLang="en-US" smtClean="0"/>
              <a:t>重在培养以下两方面的说理：</a:t>
            </a:r>
          </a:p>
        </p:txBody>
      </p:sp>
      <p:sp>
        <p:nvSpPr>
          <p:cNvPr id="11267" name="内容占位符 2"/>
          <p:cNvSpPr>
            <a:spLocks noGrp="1"/>
          </p:cNvSpPr>
          <p:nvPr>
            <p:ph idx="1"/>
          </p:nvPr>
        </p:nvSpPr>
        <p:spPr/>
        <p:txBody>
          <a:bodyPr>
            <a:normAutofit/>
          </a:bodyPr>
          <a:lstStyle/>
          <a:p>
            <a:pPr marL="0" indent="0">
              <a:buFont typeface="Arial" charset="0"/>
              <a:buNone/>
            </a:pPr>
            <a:r>
              <a:rPr lang="zh-CN" altLang="en-US" sz="2800" dirty="0" smtClean="0"/>
              <a:t>    </a:t>
            </a:r>
            <a:r>
              <a:rPr lang="zh-CN" altLang="en-US" dirty="0" smtClean="0">
                <a:solidFill>
                  <a:srgbClr val="FF0000"/>
                </a:solidFill>
              </a:rPr>
              <a:t>说理方向</a:t>
            </a:r>
            <a:r>
              <a:rPr lang="zh-CN" altLang="en-US" dirty="0" smtClean="0"/>
              <a:t>：紧扣任务驱动对象，不停留在简单粗糙的表态，分析事件背后人性善恶的根源，挖掘潜藏于事的</a:t>
            </a:r>
            <a:r>
              <a:rPr lang="zh-CN" altLang="en-US" b="1" dirty="0" smtClean="0"/>
              <a:t>因果得失，寻找改良社会的良药</a:t>
            </a:r>
            <a:r>
              <a:rPr lang="zh-CN" altLang="en-US" dirty="0" smtClean="0"/>
              <a:t>。</a:t>
            </a:r>
            <a:br>
              <a:rPr lang="zh-CN" altLang="en-US" dirty="0" smtClean="0"/>
            </a:br>
            <a:r>
              <a:rPr lang="zh-CN" altLang="en-US" dirty="0" smtClean="0"/>
              <a:t>    </a:t>
            </a:r>
            <a:r>
              <a:rPr lang="zh-CN" altLang="en-US" dirty="0" smtClean="0">
                <a:solidFill>
                  <a:srgbClr val="FF0000"/>
                </a:solidFill>
              </a:rPr>
              <a:t>说理原则</a:t>
            </a:r>
            <a:r>
              <a:rPr lang="zh-CN" altLang="en-US" dirty="0" smtClean="0"/>
              <a:t>：倾诉自己，聆听他人；深入分析，表达善意；不在压倒，重在</a:t>
            </a:r>
            <a:r>
              <a:rPr lang="zh-CN" altLang="en-US" b="1" dirty="0" smtClean="0"/>
              <a:t>厘清</a:t>
            </a:r>
            <a:r>
              <a:rPr lang="zh-CN" altLang="en-US" dirty="0" smtClean="0"/>
              <a:t>。</a:t>
            </a:r>
            <a:br>
              <a:rPr lang="zh-CN" altLang="en-US" dirty="0" smtClean="0"/>
            </a:br>
            <a:endParaRPr lang="zh-CN" altLang="en-US" sz="2800" dirty="0" smtClean="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内容占位符 2"/>
          <p:cNvSpPr>
            <a:spLocks noGrp="1"/>
          </p:cNvSpPr>
          <p:nvPr>
            <p:ph idx="1"/>
          </p:nvPr>
        </p:nvSpPr>
        <p:spPr>
          <a:xfrm>
            <a:off x="142875" y="285750"/>
            <a:ext cx="8526463" cy="6070600"/>
          </a:xfrm>
        </p:spPr>
        <p:txBody>
          <a:bodyPr>
            <a:normAutofit lnSpcReduction="10000"/>
          </a:bodyPr>
          <a:lstStyle/>
          <a:p>
            <a:r>
              <a:rPr lang="zh-CN" altLang="zh-CN" sz="2400" b="1" dirty="0" smtClean="0">
                <a:solidFill>
                  <a:srgbClr val="000000"/>
                </a:solidFill>
              </a:rPr>
              <a:t>阅读下面的材料，根据要求写一篇不少于</a:t>
            </a:r>
            <a:r>
              <a:rPr lang="en-US" altLang="zh-CN" sz="2400" b="1" dirty="0" smtClean="0">
                <a:solidFill>
                  <a:srgbClr val="000000"/>
                </a:solidFill>
              </a:rPr>
              <a:t>800</a:t>
            </a:r>
            <a:r>
              <a:rPr lang="zh-CN" altLang="zh-CN" sz="2400" b="1" dirty="0" smtClean="0">
                <a:solidFill>
                  <a:srgbClr val="000000"/>
                </a:solidFill>
              </a:rPr>
              <a:t>字的文章。</a:t>
            </a:r>
          </a:p>
          <a:p>
            <a:r>
              <a:rPr lang="zh-CN" altLang="zh-CN" sz="2400" b="1" dirty="0" smtClean="0">
                <a:solidFill>
                  <a:srgbClr val="000000"/>
                </a:solidFill>
              </a:rPr>
              <a:t>某报为了发掘</a:t>
            </a:r>
            <a:r>
              <a:rPr lang="zh-CN" altLang="zh-CN" sz="2400" b="1" dirty="0" smtClean="0">
                <a:solidFill>
                  <a:srgbClr val="FF0000"/>
                </a:solidFill>
              </a:rPr>
              <a:t>有温度</a:t>
            </a:r>
            <a:r>
              <a:rPr lang="zh-CN" altLang="zh-CN" sz="2400" b="1" dirty="0" smtClean="0">
                <a:solidFill>
                  <a:srgbClr val="000000"/>
                </a:solidFill>
              </a:rPr>
              <a:t>和</a:t>
            </a:r>
            <a:r>
              <a:rPr lang="zh-CN" altLang="zh-CN" sz="2400" b="1" dirty="0" smtClean="0">
                <a:solidFill>
                  <a:srgbClr val="FF0000"/>
                </a:solidFill>
              </a:rPr>
              <a:t>人情味</a:t>
            </a:r>
            <a:r>
              <a:rPr lang="zh-CN" altLang="zh-CN" sz="2400" b="1" dirty="0" smtClean="0">
                <a:solidFill>
                  <a:srgbClr val="000000"/>
                </a:solidFill>
              </a:rPr>
              <a:t>的新闻，引导读者以</a:t>
            </a:r>
            <a:r>
              <a:rPr lang="zh-CN" altLang="zh-CN" sz="2400" b="1" dirty="0" smtClean="0">
                <a:solidFill>
                  <a:srgbClr val="FF0000"/>
                </a:solidFill>
              </a:rPr>
              <a:t>温暖的视角看待社会</a:t>
            </a:r>
            <a:r>
              <a:rPr lang="zh-CN" altLang="zh-CN" sz="2400" b="1" dirty="0" smtClean="0">
                <a:solidFill>
                  <a:srgbClr val="000000"/>
                </a:solidFill>
              </a:rPr>
              <a:t>，开设了《暖闻》专栏。编辑部收到三则新闻：</a:t>
            </a:r>
          </a:p>
          <a:p>
            <a:r>
              <a:rPr lang="zh-CN" altLang="zh-CN" sz="2400" b="1" dirty="0" smtClean="0">
                <a:solidFill>
                  <a:srgbClr val="000000"/>
                </a:solidFill>
              </a:rPr>
              <a:t>一位卖油条的青年多年坚持不用有害的“复炸油”炸油条，给顾客提供新鲜健康的油条，被网友称赞为最帅的</a:t>
            </a:r>
            <a:r>
              <a:rPr lang="zh-CN" altLang="zh-CN" sz="2400" b="1" dirty="0" smtClean="0">
                <a:solidFill>
                  <a:srgbClr val="FF0000"/>
                </a:solidFill>
              </a:rPr>
              <a:t>良心</a:t>
            </a:r>
            <a:r>
              <a:rPr lang="zh-CN" altLang="zh-CN" sz="2400" b="1" dirty="0" smtClean="0">
                <a:solidFill>
                  <a:srgbClr val="000000"/>
                </a:solidFill>
              </a:rPr>
              <a:t>“油条哥”。</a:t>
            </a:r>
          </a:p>
          <a:p>
            <a:r>
              <a:rPr lang="zh-CN" altLang="zh-CN" sz="2400" b="1" dirty="0" smtClean="0">
                <a:solidFill>
                  <a:srgbClr val="000000"/>
                </a:solidFill>
              </a:rPr>
              <a:t>一位老父亲从外地来医院看望儿子，看到儿子正在坐诊，忙得抬不起头，根本说不上话。老人家等了两个多小时后，只好挂了个号，和儿子见了一面。</a:t>
            </a:r>
          </a:p>
          <a:p>
            <a:r>
              <a:rPr lang="zh-CN" altLang="zh-CN" sz="2400" b="1" dirty="0" smtClean="0">
                <a:solidFill>
                  <a:srgbClr val="000000"/>
                </a:solidFill>
              </a:rPr>
              <a:t>某地举办珍品画展，一位男孩在探身观赏时不慎跌倒，损害一副</a:t>
            </a:r>
            <a:r>
              <a:rPr lang="zh-CN" altLang="zh-CN" sz="2400" b="1" u="sng" dirty="0" smtClean="0">
                <a:solidFill>
                  <a:srgbClr val="000000"/>
                </a:solidFill>
              </a:rPr>
              <a:t>珍贵名画</a:t>
            </a:r>
            <a:r>
              <a:rPr lang="zh-CN" altLang="zh-CN" sz="2400" b="1" dirty="0" smtClean="0">
                <a:solidFill>
                  <a:srgbClr val="000000"/>
                </a:solidFill>
              </a:rPr>
              <a:t>，主办方认为男孩只有</a:t>
            </a:r>
            <a:r>
              <a:rPr lang="en-US" altLang="zh-CN" sz="2400" b="1" dirty="0" smtClean="0">
                <a:solidFill>
                  <a:srgbClr val="000000"/>
                </a:solidFill>
              </a:rPr>
              <a:t>12</a:t>
            </a:r>
            <a:r>
              <a:rPr lang="zh-CN" altLang="zh-CN" sz="2400" b="1" dirty="0" smtClean="0">
                <a:solidFill>
                  <a:srgbClr val="000000"/>
                </a:solidFill>
              </a:rPr>
              <a:t>岁，又不是故意的，因此仅备案而未报案，</a:t>
            </a:r>
            <a:r>
              <a:rPr lang="zh-CN" altLang="zh-CN" sz="2400" b="1" u="sng" dirty="0" smtClean="0">
                <a:solidFill>
                  <a:srgbClr val="000000"/>
                </a:solidFill>
              </a:rPr>
              <a:t>希望男孩的心理不要受到影响</a:t>
            </a:r>
            <a:r>
              <a:rPr lang="zh-CN" altLang="zh-CN" sz="2400" b="1" dirty="0" smtClean="0">
                <a:solidFill>
                  <a:srgbClr val="000000"/>
                </a:solidFill>
              </a:rPr>
              <a:t>。</a:t>
            </a:r>
          </a:p>
          <a:p>
            <a:r>
              <a:rPr lang="zh-CN" altLang="zh-CN" sz="2400" b="1" dirty="0" smtClean="0">
                <a:solidFill>
                  <a:srgbClr val="000000"/>
                </a:solidFill>
              </a:rPr>
              <a:t>从以上新闻中选择一则刊登在《暖闻》专栏中，你认为哪一则</a:t>
            </a:r>
            <a:r>
              <a:rPr lang="zh-CN" altLang="zh-CN" sz="3600" b="1" dirty="0" smtClean="0">
                <a:solidFill>
                  <a:srgbClr val="FF0000"/>
                </a:solidFill>
              </a:rPr>
              <a:t>更</a:t>
            </a:r>
            <a:r>
              <a:rPr lang="zh-CN" altLang="zh-CN" sz="2400" b="1" dirty="0" smtClean="0">
                <a:solidFill>
                  <a:srgbClr val="000000"/>
                </a:solidFill>
              </a:rPr>
              <a:t>合适？请综合材料内容及含意作文，</a:t>
            </a:r>
            <a:r>
              <a:rPr lang="zh-CN" altLang="zh-CN" sz="2400" b="1" dirty="0" smtClean="0">
                <a:solidFill>
                  <a:srgbClr val="FF0000"/>
                </a:solidFill>
              </a:rPr>
              <a:t>体现你的思考、权衡与选择</a:t>
            </a:r>
            <a:r>
              <a:rPr lang="zh-CN" altLang="zh-CN" sz="2400" b="1" dirty="0" smtClean="0">
                <a:solidFill>
                  <a:srgbClr val="000000"/>
                </a:solidFill>
              </a:rPr>
              <a:t>。要求选好角度，确定立意，明确文体，自拟标题；不要套作，不得抄袭。</a:t>
            </a:r>
          </a:p>
          <a:p>
            <a:endParaRPr lang="zh-CN" altLang="en-US" dirty="0"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2071678"/>
            <a:ext cx="9358346" cy="1446550"/>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CN" altLang="en-US" sz="8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积淀 思想 智慧</a:t>
            </a:r>
            <a:endParaRPr lang="zh-CN" altLang="en-US" sz="88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内容占位符 2"/>
          <p:cNvSpPr>
            <a:spLocks noGrp="1"/>
          </p:cNvSpPr>
          <p:nvPr>
            <p:ph idx="1"/>
          </p:nvPr>
        </p:nvSpPr>
        <p:spPr>
          <a:xfrm>
            <a:off x="433388" y="500063"/>
            <a:ext cx="8235950" cy="5856287"/>
          </a:xfrm>
        </p:spPr>
        <p:txBody>
          <a:bodyPr>
            <a:normAutofit fontScale="92500" lnSpcReduction="20000"/>
          </a:bodyPr>
          <a:lstStyle/>
          <a:p>
            <a:r>
              <a:rPr lang="zh-CN" altLang="zh-CN" dirty="0" smtClean="0">
                <a:solidFill>
                  <a:srgbClr val="000000"/>
                </a:solidFill>
              </a:rPr>
              <a:t>围绕“</a:t>
            </a:r>
            <a:r>
              <a:rPr lang="zh-CN" altLang="zh-CN" dirty="0" smtClean="0">
                <a:solidFill>
                  <a:srgbClr val="FF0000"/>
                </a:solidFill>
              </a:rPr>
              <a:t>温度和人情味</a:t>
            </a:r>
            <a:r>
              <a:rPr lang="zh-CN" altLang="zh-CN" dirty="0" smtClean="0">
                <a:solidFill>
                  <a:srgbClr val="000000"/>
                </a:solidFill>
              </a:rPr>
              <a:t>”这两个关键词，阐述选择该新闻的理由；把选择的新闻与其他两则新闻进行对比性分析，凸显所选择新闻的</a:t>
            </a:r>
            <a:r>
              <a:rPr lang="zh-CN" altLang="zh-CN" dirty="0" smtClean="0">
                <a:solidFill>
                  <a:srgbClr val="FF0000"/>
                </a:solidFill>
              </a:rPr>
              <a:t>温暖</a:t>
            </a:r>
            <a:r>
              <a:rPr lang="zh-CN" altLang="zh-CN" dirty="0" smtClean="0">
                <a:solidFill>
                  <a:srgbClr val="000000"/>
                </a:solidFill>
              </a:rPr>
              <a:t>所在。因此，符合题意的立意，综合而言应该为“向他人或社会传递温暖和人情味</a:t>
            </a:r>
            <a:r>
              <a:rPr lang="zh-CN" altLang="zh-CN" dirty="0" smtClean="0"/>
              <a:t>”</a:t>
            </a:r>
            <a:r>
              <a:rPr lang="en-US" altLang="zh-CN" dirty="0" smtClean="0"/>
              <a:t>.</a:t>
            </a:r>
          </a:p>
          <a:p>
            <a:r>
              <a:rPr lang="zh-CN" altLang="zh-CN" dirty="0" smtClean="0"/>
              <a:t>二、角度与立意：</a:t>
            </a:r>
            <a:r>
              <a:rPr lang="en-US" altLang="zh-CN" sz="2000" dirty="0" smtClean="0"/>
              <a:t>1</a:t>
            </a:r>
            <a:r>
              <a:rPr lang="zh-CN" altLang="zh-CN" sz="2000" dirty="0" smtClean="0"/>
              <a:t>、选择第一则新闻：“油条哥”坚持不用“复炸油”，提供新鲜健康的油条。</a:t>
            </a:r>
            <a:endParaRPr lang="zh-CN" altLang="zh-CN" dirty="0" smtClean="0"/>
          </a:p>
          <a:p>
            <a:r>
              <a:rPr lang="en-US" altLang="zh-CN" b="1" dirty="0" smtClean="0">
                <a:solidFill>
                  <a:srgbClr val="000000"/>
                </a:solidFill>
              </a:rPr>
              <a:t>1</a:t>
            </a:r>
            <a:r>
              <a:rPr lang="zh-CN" altLang="zh-CN" b="1" dirty="0" smtClean="0">
                <a:solidFill>
                  <a:srgbClr val="000000"/>
                </a:solidFill>
              </a:rPr>
              <a:t>坚守良心，温暖他人。</a:t>
            </a:r>
            <a:r>
              <a:rPr lang="en-US" altLang="zh-CN" b="1" dirty="0" smtClean="0">
                <a:solidFill>
                  <a:srgbClr val="000000"/>
                </a:solidFill>
              </a:rPr>
              <a:t>2</a:t>
            </a:r>
            <a:r>
              <a:rPr lang="zh-CN" altLang="zh-CN" b="1" dirty="0" smtClean="0">
                <a:solidFill>
                  <a:srgbClr val="000000"/>
                </a:solidFill>
              </a:rPr>
              <a:t>诚信经营，传递正能量。</a:t>
            </a:r>
            <a:r>
              <a:rPr lang="en-US" altLang="zh-CN" b="1" dirty="0" smtClean="0">
                <a:solidFill>
                  <a:srgbClr val="000000"/>
                </a:solidFill>
              </a:rPr>
              <a:t>3</a:t>
            </a:r>
            <a:r>
              <a:rPr lang="zh-CN" altLang="zh-CN" b="1" dirty="0" smtClean="0">
                <a:solidFill>
                  <a:srgbClr val="000000"/>
                </a:solidFill>
              </a:rPr>
              <a:t>面对利益的诱惑，坚守道德底线。</a:t>
            </a:r>
            <a:endParaRPr lang="zh-CN" altLang="zh-CN" dirty="0" smtClean="0">
              <a:solidFill>
                <a:srgbClr val="000000"/>
              </a:solidFill>
            </a:endParaRPr>
          </a:p>
          <a:p>
            <a:r>
              <a:rPr lang="en-US" altLang="zh-CN" sz="2000" dirty="0" smtClean="0"/>
              <a:t>2</a:t>
            </a:r>
            <a:r>
              <a:rPr lang="zh-CN" altLang="zh-CN" sz="2000" dirty="0" smtClean="0"/>
              <a:t>、选择第二则新闻：老父亲等候挂号排队看望儿子。</a:t>
            </a:r>
            <a:r>
              <a:rPr lang="en-US" altLang="zh-CN" b="1" dirty="0" smtClean="0">
                <a:solidFill>
                  <a:srgbClr val="000000"/>
                </a:solidFill>
              </a:rPr>
              <a:t>1.</a:t>
            </a:r>
            <a:r>
              <a:rPr lang="zh-CN" altLang="zh-CN" b="1" dirty="0" smtClean="0">
                <a:solidFill>
                  <a:srgbClr val="000000"/>
                </a:solidFill>
              </a:rPr>
              <a:t>理解和尊重亲人，凸显关爱。</a:t>
            </a:r>
            <a:r>
              <a:rPr lang="en-US" altLang="zh-CN" b="1" dirty="0" smtClean="0">
                <a:solidFill>
                  <a:srgbClr val="000000"/>
                </a:solidFill>
              </a:rPr>
              <a:t>2</a:t>
            </a:r>
            <a:r>
              <a:rPr lang="zh-CN" altLang="zh-CN" b="1" dirty="0" smtClean="0">
                <a:solidFill>
                  <a:srgbClr val="000000"/>
                </a:solidFill>
              </a:rPr>
              <a:t>遵从秩序规则，方便他人。</a:t>
            </a:r>
            <a:r>
              <a:rPr lang="en-US" altLang="zh-CN" b="1" dirty="0" smtClean="0">
                <a:solidFill>
                  <a:srgbClr val="000000"/>
                </a:solidFill>
              </a:rPr>
              <a:t>3.</a:t>
            </a:r>
            <a:r>
              <a:rPr lang="zh-CN" altLang="en-US" b="1" dirty="0" smtClean="0">
                <a:solidFill>
                  <a:srgbClr val="000000"/>
                </a:solidFill>
              </a:rPr>
              <a:t>儿子敬业</a:t>
            </a:r>
            <a:endParaRPr lang="zh-CN" altLang="zh-CN" dirty="0" smtClean="0">
              <a:solidFill>
                <a:srgbClr val="000000"/>
              </a:solidFill>
            </a:endParaRPr>
          </a:p>
          <a:p>
            <a:r>
              <a:rPr lang="en-US" altLang="zh-CN" dirty="0" smtClean="0"/>
              <a:t>3</a:t>
            </a:r>
            <a:r>
              <a:rPr lang="zh-CN" altLang="zh-CN" dirty="0" smtClean="0"/>
              <a:t>、</a:t>
            </a:r>
            <a:r>
              <a:rPr lang="zh-CN" altLang="zh-CN" sz="2000" dirty="0" smtClean="0"/>
              <a:t>选择第三则新闻：主办方不惜珍贵名画受损，宽容</a:t>
            </a:r>
            <a:r>
              <a:rPr lang="en-US" altLang="zh-CN" sz="2000" dirty="0" smtClean="0"/>
              <a:t>12</a:t>
            </a:r>
            <a:r>
              <a:rPr lang="zh-CN" altLang="zh-CN" sz="2000" dirty="0" smtClean="0"/>
              <a:t>岁男孩。</a:t>
            </a:r>
            <a:r>
              <a:rPr lang="en-US" altLang="zh-CN" b="1" dirty="0" smtClean="0">
                <a:solidFill>
                  <a:srgbClr val="000000"/>
                </a:solidFill>
              </a:rPr>
              <a:t>1</a:t>
            </a:r>
            <a:r>
              <a:rPr lang="zh-CN" altLang="zh-CN" b="1" dirty="0" smtClean="0">
                <a:solidFill>
                  <a:srgbClr val="000000"/>
                </a:solidFill>
              </a:rPr>
              <a:t>面对他人无意的过错，主动宽容。</a:t>
            </a:r>
            <a:r>
              <a:rPr lang="en-US" altLang="zh-CN" b="1" dirty="0" smtClean="0">
                <a:solidFill>
                  <a:srgbClr val="000000"/>
                </a:solidFill>
              </a:rPr>
              <a:t>2</a:t>
            </a:r>
            <a:r>
              <a:rPr lang="zh-CN" altLang="zh-CN" b="1" dirty="0" smtClean="0">
                <a:solidFill>
                  <a:srgbClr val="000000"/>
                </a:solidFill>
              </a:rPr>
              <a:t>理解孩子的过失，呵护成长。</a:t>
            </a:r>
            <a:r>
              <a:rPr lang="en-US" altLang="zh-CN" b="1" dirty="0" smtClean="0">
                <a:solidFill>
                  <a:srgbClr val="000000"/>
                </a:solidFill>
              </a:rPr>
              <a:t>3</a:t>
            </a:r>
            <a:r>
              <a:rPr lang="zh-CN" altLang="zh-CN" b="1" dirty="0" smtClean="0">
                <a:solidFill>
                  <a:srgbClr val="000000"/>
                </a:solidFill>
              </a:rPr>
              <a:t>面对利益受损，理性处理。</a:t>
            </a:r>
            <a:endParaRPr lang="zh-CN" altLang="zh-CN" dirty="0" smtClean="0">
              <a:solidFill>
                <a:srgbClr val="000000"/>
              </a:solidFill>
            </a:endParaRPr>
          </a:p>
          <a:p>
            <a:endParaRPr lang="zh-CN" altLang="en-US" dirty="0" smtClean="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1"/>
          <p:cNvSpPr>
            <a:spLocks noGrp="1"/>
          </p:cNvSpPr>
          <p:nvPr>
            <p:ph type="title"/>
          </p:nvPr>
        </p:nvSpPr>
        <p:spPr>
          <a:xfrm>
            <a:off x="357188" y="142875"/>
            <a:ext cx="8378825" cy="1057275"/>
          </a:xfrm>
        </p:spPr>
        <p:txBody>
          <a:bodyPr>
            <a:normAutofit fontScale="90000"/>
          </a:bodyPr>
          <a:lstStyle/>
          <a:p>
            <a:r>
              <a:rPr lang="en-US" altLang="zh-CN" dirty="0" smtClean="0"/>
              <a:t>      </a:t>
            </a:r>
            <a:r>
              <a:rPr lang="zh-CN" altLang="zh-CN" dirty="0" smtClean="0"/>
              <a:t>充满人情味的油条</a:t>
            </a:r>
            <a:br>
              <a:rPr lang="zh-CN" altLang="zh-CN" dirty="0" smtClean="0"/>
            </a:br>
            <a:endParaRPr lang="zh-CN" altLang="en-US" dirty="0" smtClean="0"/>
          </a:p>
        </p:txBody>
      </p:sp>
      <p:sp>
        <p:nvSpPr>
          <p:cNvPr id="14339" name="内容占位符 2"/>
          <p:cNvSpPr>
            <a:spLocks noGrp="1"/>
          </p:cNvSpPr>
          <p:nvPr>
            <p:ph idx="1"/>
          </p:nvPr>
        </p:nvSpPr>
        <p:spPr>
          <a:xfrm>
            <a:off x="214313" y="857233"/>
            <a:ext cx="8643937" cy="5499118"/>
          </a:xfrm>
        </p:spPr>
        <p:txBody>
          <a:bodyPr>
            <a:normAutofit fontScale="85000" lnSpcReduction="10000"/>
          </a:bodyPr>
          <a:lstStyle/>
          <a:p>
            <a:r>
              <a:rPr lang="en-US" altLang="zh-CN" b="1" dirty="0" smtClean="0"/>
              <a:t>      </a:t>
            </a:r>
            <a:r>
              <a:rPr lang="zh-CN" altLang="zh-CN" b="1" dirty="0" smtClean="0"/>
              <a:t>习惯了食品行业中无良商家各种让人防不胜防的作假行为，市民们突然遭遇了不用“复炸油”炸油条的“油条哥”，内心的欣喜之情无以言表；“民以食为天”，相对于挂号看忙得不可开交的医生儿子的父亲、不追究无心损坏珍贵明华的孩子的画展的主办方，“</a:t>
            </a:r>
            <a:r>
              <a:rPr lang="zh-CN" altLang="zh-CN" b="1" dirty="0" smtClean="0">
                <a:solidFill>
                  <a:srgbClr val="FF0000"/>
                </a:solidFill>
              </a:rPr>
              <a:t>油条哥”的事迹更能让人感觉到社会的温暖，是最适合刊登在《暖闻》专栏上的新闻。</a:t>
            </a:r>
            <a:endParaRPr lang="en-US" altLang="zh-CN" b="1" dirty="0" smtClean="0">
              <a:solidFill>
                <a:srgbClr val="FF0000"/>
              </a:solidFill>
            </a:endParaRPr>
          </a:p>
          <a:p>
            <a:r>
              <a:rPr lang="en-US" altLang="zh-CN" dirty="0" smtClean="0"/>
              <a:t>  </a:t>
            </a:r>
            <a:r>
              <a:rPr lang="zh-CN" altLang="zh-CN" dirty="0" smtClean="0">
                <a:solidFill>
                  <a:srgbClr val="FF0000"/>
                </a:solidFill>
              </a:rPr>
              <a:t>“</a:t>
            </a:r>
            <a:r>
              <a:rPr lang="zh-CN" altLang="zh-CN" b="1" dirty="0" smtClean="0">
                <a:solidFill>
                  <a:srgbClr val="FF0000"/>
                </a:solidFill>
              </a:rPr>
              <a:t>油条哥”不用“复炸油”炸出的油条有温度。</a:t>
            </a:r>
            <a:r>
              <a:rPr lang="zh-CN" altLang="zh-CN" b="1" dirty="0" smtClean="0"/>
              <a:t>虽说“在商言商”，商人以赚钱为天职，但“油条哥”不用“复炸油”，体现的是一种责任，一种担当。与做同样生意的“四邻”几乎每天都使用同一锅油相比，“油条哥”的支出明显要高；但与使用“复炸油”炸出的油条可能会致癌比，“油条哥”不使用“复炸油”表现出来的就是一种态度。</a:t>
            </a:r>
          </a:p>
          <a:p>
            <a:endParaRPr lang="en-US" altLang="zh-CN" b="1" dirty="0" smtClean="0"/>
          </a:p>
          <a:p>
            <a:endParaRPr lang="zh-CN" altLang="zh-CN" dirty="0" smtClean="0"/>
          </a:p>
          <a:p>
            <a:endParaRPr lang="zh-CN" altLang="en-US" dirty="0" smtClean="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内容占位符 2"/>
          <p:cNvSpPr>
            <a:spLocks noGrp="1"/>
          </p:cNvSpPr>
          <p:nvPr>
            <p:ph idx="1"/>
          </p:nvPr>
        </p:nvSpPr>
        <p:spPr>
          <a:xfrm>
            <a:off x="357158" y="285750"/>
            <a:ext cx="8312180" cy="6215084"/>
          </a:xfrm>
        </p:spPr>
        <p:txBody>
          <a:bodyPr>
            <a:normAutofit fontScale="77500" lnSpcReduction="20000"/>
          </a:bodyPr>
          <a:lstStyle/>
          <a:p>
            <a:r>
              <a:rPr lang="zh-CN" altLang="zh-CN" b="1" dirty="0" smtClean="0">
                <a:solidFill>
                  <a:srgbClr val="FF0000"/>
                </a:solidFill>
              </a:rPr>
              <a:t>“油条哥”不用“复炸油”炸油条传递的是社会正能量</a:t>
            </a:r>
            <a:r>
              <a:rPr lang="zh-CN" altLang="zh-CN" b="1" dirty="0" smtClean="0"/>
              <a:t>。社会上很多人都曾对那些为一己之私而不顾社会公德的人表示过极度的愤慨，也会不断发出“世风日下，人心不古”的哀叹，</a:t>
            </a:r>
            <a:r>
              <a:rPr lang="zh-CN" altLang="zh-CN" b="1" u="sng" dirty="0" smtClean="0"/>
              <a:t>但能够从我做起，以自身的做法传递正能量，“油条哥”是当之无愧的楷模。</a:t>
            </a:r>
            <a:endParaRPr lang="en-US" altLang="zh-CN" b="1" u="sng" dirty="0" smtClean="0"/>
          </a:p>
          <a:p>
            <a:endParaRPr lang="zh-CN" altLang="zh-CN" b="1" u="sng" dirty="0" smtClean="0"/>
          </a:p>
          <a:p>
            <a:r>
              <a:rPr lang="zh-CN" altLang="zh-CN" b="1" dirty="0" smtClean="0"/>
              <a:t>就像奋力向大地的深处生长，靠个人的不懈努力，汲取营养，输送能量，让大树枝繁叶茂的树根一样，向生活在他身边的人传递正能量的“油条哥”就是根植于中华大地的根，他以及与他做法一样的人就是社会的根基，是社会不断进步的动力。就像每天飞行上万公里，努力吮吸花蜜，向人类奉献甘甜的蜜蜂一样，向社会展现自己高尚情怀的“油条哥“们就是美好世界的一道亮丽的风景线。就像努力奔腾的小溪，“油条哥”和那些</a:t>
            </a:r>
            <a:r>
              <a:rPr lang="zh-CN" altLang="en-US" b="1" dirty="0" smtClean="0"/>
              <a:t>与</a:t>
            </a:r>
            <a:r>
              <a:rPr lang="zh-CN" altLang="zh-CN" b="1" dirty="0" smtClean="0"/>
              <a:t>“油条哥”做法一样的人就是天地间有着澄澈心灵的浪花，他们用自身行动感染着周围的人，积少成多，汇成一片</a:t>
            </a:r>
            <a:r>
              <a:rPr lang="zh-CN" altLang="zh-CN" b="1" u="sng" dirty="0" smtClean="0"/>
              <a:t>充满人情味</a:t>
            </a:r>
            <a:r>
              <a:rPr lang="zh-CN" altLang="zh-CN" b="1" dirty="0" smtClean="0"/>
              <a:t>的海洋。</a:t>
            </a:r>
          </a:p>
          <a:p>
            <a:endParaRPr lang="zh-CN" altLang="en-US" dirty="0" smtClean="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2"/>
          <p:cNvSpPr>
            <a:spLocks noGrp="1"/>
          </p:cNvSpPr>
          <p:nvPr>
            <p:ph idx="1"/>
          </p:nvPr>
        </p:nvSpPr>
        <p:spPr>
          <a:xfrm>
            <a:off x="142875" y="214313"/>
            <a:ext cx="8786813" cy="6142037"/>
          </a:xfrm>
        </p:spPr>
        <p:txBody>
          <a:bodyPr>
            <a:normAutofit fontScale="85000" lnSpcReduction="20000"/>
          </a:bodyPr>
          <a:lstStyle/>
          <a:p>
            <a:r>
              <a:rPr lang="zh-CN" altLang="zh-CN" b="1" dirty="0" smtClean="0">
                <a:solidFill>
                  <a:srgbClr val="FF0000"/>
                </a:solidFill>
              </a:rPr>
              <a:t>不用“复炸油”炸油条“，是一种承诺，更是一种坚守，是对良心的坚守。</a:t>
            </a:r>
            <a:r>
              <a:rPr lang="zh-CN" altLang="zh-CN" b="1" dirty="0" smtClean="0"/>
              <a:t>不用“复炸油“炸油条”，是一种姿态，是一种面对诱惑时的选择，《暖闻》需要传递的正是这样一种充满正能量的、散发着浓浓人情味的新闻，若《暖闻》需要传递的正是这种充满正能量的、散发着浓浓人情味的新闻，若《暖闻》刊登“油条哥”的故事，想必能使无数的社会个体感受到社会的温暖，，获得前行的力量。</a:t>
            </a:r>
          </a:p>
          <a:p>
            <a:r>
              <a:rPr lang="zh-CN" altLang="zh-CN" dirty="0" smtClean="0">
                <a:solidFill>
                  <a:srgbClr val="FF0000"/>
                </a:solidFill>
              </a:rPr>
              <a:t>点评：文章根据作文的具体要求，选择了不用“复炸”炸油条的“油条哥”作为论述的对象，</a:t>
            </a:r>
            <a:r>
              <a:rPr lang="zh-CN" altLang="zh-CN" b="1" dirty="0" smtClean="0">
                <a:solidFill>
                  <a:srgbClr val="FF0000"/>
                </a:solidFill>
              </a:rPr>
              <a:t>阐释了为何选用“油条哥”这则新闻的理由。</a:t>
            </a:r>
            <a:r>
              <a:rPr lang="zh-CN" altLang="zh-CN" dirty="0" smtClean="0">
                <a:solidFill>
                  <a:srgbClr val="FF0000"/>
                </a:solidFill>
              </a:rPr>
              <a:t>文章首先通过对比解说“油条哥”的事迹要比挂号看当医生的儿子的父亲、不追究无心损坏名画的孩子的画展主办方的事迹更能传递温暖的观点，然后论证相关理由：“油条哥”的做法体现了一种</a:t>
            </a:r>
            <a:r>
              <a:rPr lang="zh-CN" altLang="zh-CN" b="1" u="sng" dirty="0" smtClean="0">
                <a:solidFill>
                  <a:srgbClr val="FF0000"/>
                </a:solidFill>
              </a:rPr>
              <a:t>责任和担当，传递了正能量</a:t>
            </a:r>
            <a:r>
              <a:rPr lang="zh-CN" altLang="zh-CN" dirty="0" smtClean="0">
                <a:solidFill>
                  <a:srgbClr val="FF0000"/>
                </a:solidFill>
              </a:rPr>
              <a:t>等。然后以自然界的根、蜜蜂等为喻，赞美了”油条哥“们</a:t>
            </a:r>
            <a:r>
              <a:rPr lang="zh-CN" altLang="zh-CN" b="1" u="sng" dirty="0" smtClean="0">
                <a:solidFill>
                  <a:srgbClr val="FF0000"/>
                </a:solidFill>
              </a:rPr>
              <a:t>是社会进步的根基和动力</a:t>
            </a:r>
            <a:r>
              <a:rPr lang="zh-CN" altLang="zh-CN" dirty="0" smtClean="0">
                <a:solidFill>
                  <a:srgbClr val="FF0000"/>
                </a:solidFill>
              </a:rPr>
              <a:t>。最后重申自己的观点”油条哥“的事迹适合作为《暖闻》专栏的新闻。</a:t>
            </a:r>
          </a:p>
          <a:p>
            <a:endParaRPr lang="zh-CN" altLang="en-US" dirty="0" smtClean="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p:cNvSpPr>
          <p:nvPr>
            <p:ph type="title"/>
          </p:nvPr>
        </p:nvSpPr>
        <p:spPr>
          <a:xfrm>
            <a:off x="427038" y="163513"/>
            <a:ext cx="8235950" cy="700087"/>
          </a:xfrm>
        </p:spPr>
        <p:txBody>
          <a:bodyPr>
            <a:normAutofit fontScale="90000"/>
          </a:bodyPr>
          <a:lstStyle/>
          <a:p>
            <a:r>
              <a:rPr lang="zh-CN" altLang="en-US" dirty="0" smtClean="0">
                <a:solidFill>
                  <a:srgbClr val="000000"/>
                </a:solidFill>
              </a:rPr>
              <a:t>          “人情”暖人心   </a:t>
            </a:r>
            <a:r>
              <a:rPr lang="zh-CN" altLang="en-US" sz="2400" dirty="0" smtClean="0">
                <a:solidFill>
                  <a:srgbClr val="000000"/>
                </a:solidFill>
              </a:rPr>
              <a:t>宁尚昆</a:t>
            </a:r>
          </a:p>
        </p:txBody>
      </p:sp>
      <p:sp>
        <p:nvSpPr>
          <p:cNvPr id="17411" name="内容占位符 2"/>
          <p:cNvSpPr>
            <a:spLocks noGrp="1"/>
          </p:cNvSpPr>
          <p:nvPr>
            <p:ph idx="1"/>
          </p:nvPr>
        </p:nvSpPr>
        <p:spPr>
          <a:xfrm>
            <a:off x="433388" y="1012825"/>
            <a:ext cx="8235950" cy="5343525"/>
          </a:xfrm>
        </p:spPr>
        <p:txBody>
          <a:bodyPr>
            <a:normAutofit fontScale="92500" lnSpcReduction="20000"/>
          </a:bodyPr>
          <a:lstStyle/>
          <a:p>
            <a:r>
              <a:rPr lang="zh-CN" altLang="en-US" b="1" dirty="0" smtClean="0"/>
              <a:t>“油条哥”坚持不用复炸油，为顾客着想的行为固然值得宣扬，但良心经营本就是商人应遵守的底线；医生工作无暇与父亲相见，最后老父只好挂号见面，这种敬业奉献的精神固然值得点赞，但作为医者治病救人本就是责任使然。相比之下，</a:t>
            </a:r>
            <a:r>
              <a:rPr lang="zh-CN" altLang="en-US" b="1" dirty="0" smtClean="0">
                <a:solidFill>
                  <a:srgbClr val="FF0000"/>
                </a:solidFill>
              </a:rPr>
              <a:t>我认为画展主办方的行为更暖心，更有人情味。</a:t>
            </a:r>
            <a:endParaRPr lang="en-US" altLang="zh-CN" b="1" dirty="0" smtClean="0">
              <a:solidFill>
                <a:srgbClr val="FF0000"/>
              </a:solidFill>
            </a:endParaRPr>
          </a:p>
          <a:p>
            <a:r>
              <a:rPr lang="en-US" altLang="zh-CN" b="1" dirty="0" smtClean="0"/>
              <a:t>   </a:t>
            </a:r>
            <a:r>
              <a:rPr lang="zh-CN" altLang="en-US" b="1" dirty="0" smtClean="0"/>
              <a:t>面对十二岁男孩的无心之过，报案处理还是宽容谅解，在面对选择时主办方选择了后者。艺术应以人为本，一幅名画价值连城，也不及一颗单纯的心灵珍贵。男孩的心灵世界得到了保护，这一刻，“人情味”抹去了一切世俗价值观的评判，让温暖充盈人心。</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内容占位符 2"/>
          <p:cNvSpPr>
            <a:spLocks noGrp="1"/>
          </p:cNvSpPr>
          <p:nvPr>
            <p:ph idx="1"/>
          </p:nvPr>
        </p:nvSpPr>
        <p:spPr>
          <a:xfrm>
            <a:off x="214313" y="142875"/>
            <a:ext cx="8715375" cy="6213475"/>
          </a:xfrm>
        </p:spPr>
        <p:txBody>
          <a:bodyPr>
            <a:normAutofit fontScale="85000" lnSpcReduction="20000"/>
          </a:bodyPr>
          <a:lstStyle/>
          <a:p>
            <a:r>
              <a:rPr lang="zh-CN" altLang="en-US" b="1" dirty="0" smtClean="0"/>
              <a:t>  对世界充满善意，对他人给予宽容，这在当下人情冷漠、利益至上的社会中被很多人渐渐淡忘。人们常把他人称作为自己生命的过客，对陌生人更是漠然冷淡好似从无交集。但如果面对身边常伴的人我们能温柔以待，面对身边擦肩而过的人我们能相视一笑，将每一次相遇当作重逢，用人情而非利益作为交际的工具，那么世界也会变得美好温馨。</a:t>
            </a:r>
            <a:endParaRPr lang="en-US" altLang="zh-CN" b="1" dirty="0" smtClean="0"/>
          </a:p>
          <a:p>
            <a:r>
              <a:rPr lang="en-US" altLang="zh-CN" b="1" dirty="0" smtClean="0"/>
              <a:t>   </a:t>
            </a:r>
            <a:r>
              <a:rPr lang="zh-CN" altLang="en-US" b="1" dirty="0" smtClean="0"/>
              <a:t>也许多年以后，当男孩回想往事，内心不会因害怕和内疚而痛苦，却会因温暖和感动而充满力量。就像美国多年前那起银行抢劫案，当劫匪劫持了五岁男孩而被警察射杀时，被吓坏了的男孩听到“演习到此结束”而止住哭声，随后镇上的媒体集体失声，对抢劫案只字不提，所有的人都心照不宣地选择保护小男孩的幼小心灵。这份保护的力量是强大的，因为它必然会影响男孩的一生，将人情的暖味传递下去；这份力量更是广泛传播而不会消散的，因为每一位接收到温暖的人都能从中获得启迪，然后让正能量传递给更多的人。</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内容占位符 2"/>
          <p:cNvSpPr>
            <a:spLocks noGrp="1"/>
          </p:cNvSpPr>
          <p:nvPr>
            <p:ph idx="1"/>
          </p:nvPr>
        </p:nvSpPr>
        <p:spPr>
          <a:xfrm>
            <a:off x="433388" y="285750"/>
            <a:ext cx="8235950" cy="6070600"/>
          </a:xfrm>
        </p:spPr>
        <p:txBody>
          <a:bodyPr>
            <a:normAutofit fontScale="92500" lnSpcReduction="20000"/>
          </a:bodyPr>
          <a:lstStyle/>
          <a:p>
            <a:r>
              <a:rPr lang="zh-CN" altLang="en-US" b="1" dirty="0" smtClean="0"/>
              <a:t>  在这个契约的时代，法规和制度约束着每一个人，也维持着社会的主体，犹如一个巨人的骨骼，而人情则填充在骨骼间，成为巨人的血肉，成为其前进力量的精神源泉，二者相辅相成，缺一不可。面对原则、道德和底线时，法律决不可逾越，假如男孩是故意损坏作品，必须惩罚以示警醒，但当面对他人的一些无心之失时，我们能否如主办方对待男孩一般，用尊重和体谅来解决问题，用温暖的人文关怀将损失降到最低呢？这才是这则暖文应带给我们的思考与启迪。</a:t>
            </a:r>
            <a:endParaRPr lang="en-US" altLang="zh-CN" b="1" dirty="0" smtClean="0"/>
          </a:p>
          <a:p>
            <a:r>
              <a:rPr lang="en-US" altLang="zh-CN" b="1" dirty="0" smtClean="0"/>
              <a:t>   </a:t>
            </a:r>
            <a:r>
              <a:rPr lang="zh-CN" altLang="en-US" b="1" dirty="0" smtClean="0"/>
              <a:t>在当下以利为先、人情淡漠的时代，愿这则暖文能给予更多人积极的影响，用善意与宽容融化人与人之间的坚冰，给予他人更多的人文关怀，愿你我都能在一个充满人情的世界温柔以待。</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标题 1"/>
          <p:cNvSpPr>
            <a:spLocks noGrp="1"/>
          </p:cNvSpPr>
          <p:nvPr>
            <p:ph type="title"/>
          </p:nvPr>
        </p:nvSpPr>
        <p:spPr>
          <a:xfrm>
            <a:off x="427038" y="163513"/>
            <a:ext cx="8235950" cy="700087"/>
          </a:xfrm>
        </p:spPr>
        <p:txBody>
          <a:bodyPr>
            <a:normAutofit/>
          </a:bodyPr>
          <a:lstStyle/>
          <a:p>
            <a:pPr algn="ctr"/>
            <a:r>
              <a:rPr lang="zh-CN" altLang="en-US" sz="3200" dirty="0" smtClean="0">
                <a:solidFill>
                  <a:srgbClr val="000000"/>
                </a:solidFill>
              </a:rPr>
              <a:t>良心油条的温情  </a:t>
            </a:r>
            <a:r>
              <a:rPr lang="zh-CN" altLang="en-US" sz="2400" dirty="0" smtClean="0">
                <a:solidFill>
                  <a:srgbClr val="000000"/>
                </a:solidFill>
              </a:rPr>
              <a:t>曾佳旭</a:t>
            </a:r>
            <a:endParaRPr lang="zh-CN" altLang="en-US" dirty="0" smtClean="0">
              <a:solidFill>
                <a:srgbClr val="000000"/>
              </a:solidFill>
            </a:endParaRPr>
          </a:p>
        </p:txBody>
      </p:sp>
      <p:sp>
        <p:nvSpPr>
          <p:cNvPr id="20483" name="内容占位符 2"/>
          <p:cNvSpPr>
            <a:spLocks noGrp="1"/>
          </p:cNvSpPr>
          <p:nvPr>
            <p:ph idx="1"/>
          </p:nvPr>
        </p:nvSpPr>
        <p:spPr>
          <a:xfrm>
            <a:off x="0" y="1012825"/>
            <a:ext cx="8929688" cy="5343525"/>
          </a:xfrm>
        </p:spPr>
        <p:txBody>
          <a:bodyPr>
            <a:normAutofit fontScale="92500" lnSpcReduction="10000"/>
          </a:bodyPr>
          <a:lstStyle/>
          <a:p>
            <a:r>
              <a:rPr lang="en-US" altLang="zh-CN" sz="2000" b="1" dirty="0" smtClean="0"/>
              <a:t>   </a:t>
            </a:r>
            <a:r>
              <a:rPr lang="zh-CN" altLang="en-US" sz="2400" b="1" dirty="0" smtClean="0"/>
              <a:t>四季轮回，不变的是那街角传来的香气。手捧金黄，一口咬下，唇齿间留下的是良心的温度。诚然，老父挂号看儿子让人心酸而动容，画展主办方爱护无意男孩令人欣慰赞叹，</a:t>
            </a:r>
            <a:r>
              <a:rPr lang="zh-CN" altLang="en-US" sz="2400" b="1" dirty="0" smtClean="0">
                <a:solidFill>
                  <a:srgbClr val="FF0000"/>
                </a:solidFill>
              </a:rPr>
              <a:t>但我却认为良心“油条哥”的新闻有更大的温情，应该被刊登。</a:t>
            </a:r>
            <a:endParaRPr lang="en-US" altLang="zh-CN" sz="2400" b="1" dirty="0" smtClean="0">
              <a:solidFill>
                <a:srgbClr val="FF0000"/>
              </a:solidFill>
            </a:endParaRPr>
          </a:p>
          <a:p>
            <a:r>
              <a:rPr lang="en-US" altLang="zh-CN" sz="2400" b="1" dirty="0" smtClean="0">
                <a:solidFill>
                  <a:srgbClr val="FF0000"/>
                </a:solidFill>
              </a:rPr>
              <a:t>   </a:t>
            </a:r>
            <a:r>
              <a:rPr lang="zh-CN" altLang="en-US" sz="2400" b="1" dirty="0" smtClean="0">
                <a:solidFill>
                  <a:srgbClr val="FF0000"/>
                </a:solidFill>
              </a:rPr>
              <a:t>在良心“油条哥”身上，我所能够看到的就是现在社会商家普遍缺少的义在利先的无私精神。</a:t>
            </a:r>
            <a:r>
              <a:rPr lang="zh-CN" altLang="en-US" sz="2400" b="1" dirty="0" smtClean="0"/>
              <a:t>自古先贤常怀“大同”的至高理想，而当今的社会已是私欲横流。此刻，这样一种无私的精神便显得尤为亟需，尤为可贵。</a:t>
            </a:r>
            <a:r>
              <a:rPr lang="zh-CN" altLang="en-US" sz="2400" b="1" u="sng" dirty="0" smtClean="0"/>
              <a:t>虽然老父与画展主办方的故事也有着温暖的光辉，却在“无私”这一点上少了那么一种力量。父亲看儿子是出于“小家”之心，恐怕儿子聊不上几句又要招呼下一位病人；画展主办方是为男孩一人着想，这种胸怀亦是比不上关爱全民的良心“油条哥”。“</a:t>
            </a:r>
            <a:r>
              <a:rPr lang="zh-CN" altLang="en-US" sz="2400" b="1" dirty="0" smtClean="0"/>
              <a:t>油条哥”不为利益所动，多年如一日为买油条的人们提供健康油条，</a:t>
            </a:r>
            <a:r>
              <a:rPr lang="zh-CN" altLang="en-US" sz="2400" b="1" u="sng" dirty="0" smtClean="0"/>
              <a:t>既守住了人们的安心，又守住了社会的良心</a:t>
            </a:r>
            <a:r>
              <a:rPr lang="zh-CN" altLang="en-US" sz="2400" b="1" dirty="0" smtClean="0"/>
              <a:t>。今年春节，一报团队走访北京街头记录小贩们平凡而温暖的故事，其中坚决不涨价的老夫妇、卖羊蹄前将手洗得干干净净的大妈，不正像良心“油条哥”般，因无私而更具人情味吗？此种温暖，罕有而绵长。</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内容占位符 2"/>
          <p:cNvSpPr>
            <a:spLocks noGrp="1"/>
          </p:cNvSpPr>
          <p:nvPr>
            <p:ph idx="1"/>
          </p:nvPr>
        </p:nvSpPr>
        <p:spPr>
          <a:xfrm>
            <a:off x="142875" y="214313"/>
            <a:ext cx="8715375" cy="6142037"/>
          </a:xfrm>
        </p:spPr>
        <p:txBody>
          <a:bodyPr>
            <a:normAutofit fontScale="85000" lnSpcReduction="20000"/>
          </a:bodyPr>
          <a:lstStyle/>
          <a:p>
            <a:r>
              <a:rPr lang="zh-CN" altLang="en-US" b="1" dirty="0" smtClean="0">
                <a:solidFill>
                  <a:srgbClr val="FF0000"/>
                </a:solidFill>
              </a:rPr>
              <a:t>   良心油条更为珍贵的意义在于，它告诉了喧哗终生：人对于底线的坚守从未改变</a:t>
            </a:r>
            <a:r>
              <a:rPr lang="zh-CN" altLang="en-US" b="1" dirty="0" smtClean="0"/>
              <a:t>。诚然，在这个剧变的时代中，一切瞬息万变，身旁的一切如同万花筒的景象，五光十色又变幻莫测，让人迷失期间。我们看到一个又一个人为了金钱而放弃底线：大头婴儿的啼哭尚在耳畔，地沟油又在餐桌上肆虐，苏丹红鸭蛋淌着红油，毒胶囊又被送入口中，染色馒头毒大米让人们防不胜防，毒校服毒操场又在身边发生</a:t>
            </a:r>
            <a:r>
              <a:rPr lang="en-US" altLang="zh-CN" b="1" dirty="0" smtClean="0"/>
              <a:t>……</a:t>
            </a:r>
            <a:r>
              <a:rPr lang="zh-CN" altLang="en-US" b="1" dirty="0" smtClean="0"/>
              <a:t>难道所有人都在金钱面前低下高昂的头颅了？良心油条的出现对此给予了否定的回答。在时间的淬炼中，在速生与速朽之间，有一个稳固的内核，那就是人们对于道德底线的坚守。</a:t>
            </a:r>
            <a:endParaRPr lang="en-US" altLang="zh-CN" b="1" dirty="0" smtClean="0"/>
          </a:p>
          <a:p>
            <a:r>
              <a:rPr lang="en-US" altLang="zh-CN" b="1" dirty="0" smtClean="0"/>
              <a:t>  </a:t>
            </a:r>
            <a:r>
              <a:rPr lang="zh-CN" altLang="en-US" b="1" dirty="0" smtClean="0"/>
              <a:t>“油条哥”是社会道德良心的一个意象，走上</a:t>
            </a:r>
            <a:r>
              <a:rPr lang="en-US" altLang="zh-CN" b="1" dirty="0" smtClean="0"/>
              <a:t>《</a:t>
            </a:r>
            <a:r>
              <a:rPr lang="zh-CN" altLang="en-US" b="1" dirty="0" smtClean="0"/>
              <a:t>暖闻</a:t>
            </a:r>
            <a:r>
              <a:rPr lang="en-US" altLang="zh-CN" b="1" dirty="0" smtClean="0"/>
              <a:t>》</a:t>
            </a:r>
            <a:r>
              <a:rPr lang="zh-CN" altLang="en-US" b="1" dirty="0" smtClean="0"/>
              <a:t>的“油条哥”，会像燎原的星星之火，向社会传播坚守道德良知的做人经商原则；走上</a:t>
            </a:r>
            <a:r>
              <a:rPr lang="en-US" altLang="zh-CN" b="1" dirty="0" smtClean="0"/>
              <a:t>《</a:t>
            </a:r>
            <a:r>
              <a:rPr lang="zh-CN" altLang="en-US" b="1" dirty="0" smtClean="0"/>
              <a:t>暖闻</a:t>
            </a:r>
            <a:r>
              <a:rPr lang="en-US" altLang="zh-CN" b="1" dirty="0" smtClean="0"/>
              <a:t>》</a:t>
            </a:r>
            <a:r>
              <a:rPr lang="zh-CN" altLang="en-US" b="1" dirty="0" smtClean="0"/>
              <a:t>的“油条哥”会引领健康饮食的行业风尚；走上</a:t>
            </a:r>
            <a:r>
              <a:rPr lang="en-US" altLang="zh-CN" b="1" dirty="0" smtClean="0"/>
              <a:t>《</a:t>
            </a:r>
            <a:r>
              <a:rPr lang="zh-CN" altLang="en-US" b="1" dirty="0" smtClean="0"/>
              <a:t>暖闻</a:t>
            </a:r>
            <a:r>
              <a:rPr lang="en-US" altLang="zh-CN" b="1" dirty="0" smtClean="0"/>
              <a:t>》</a:t>
            </a:r>
            <a:r>
              <a:rPr lang="zh-CN" altLang="en-US" b="1" dirty="0" smtClean="0"/>
              <a:t>的“油条哥”，传递的不仅是个人向阳的暖意风，更是建设理想中国所必需的正能量！</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标题 1"/>
          <p:cNvSpPr>
            <a:spLocks noGrp="1"/>
          </p:cNvSpPr>
          <p:nvPr>
            <p:ph type="title"/>
          </p:nvPr>
        </p:nvSpPr>
        <p:spPr>
          <a:xfrm>
            <a:off x="427038" y="163513"/>
            <a:ext cx="8235950" cy="700087"/>
          </a:xfrm>
        </p:spPr>
        <p:txBody>
          <a:bodyPr>
            <a:normAutofit/>
          </a:bodyPr>
          <a:lstStyle/>
          <a:p>
            <a:pPr algn="ctr"/>
            <a:r>
              <a:rPr lang="zh-CN" altLang="en-US" sz="3200" dirty="0" smtClean="0">
                <a:solidFill>
                  <a:srgbClr val="000000"/>
                </a:solidFill>
              </a:rPr>
              <a:t>尽职尽责  温暖人情   </a:t>
            </a:r>
            <a:r>
              <a:rPr lang="zh-CN" altLang="en-US" sz="2400" dirty="0" smtClean="0">
                <a:solidFill>
                  <a:srgbClr val="000000"/>
                </a:solidFill>
              </a:rPr>
              <a:t>战映辰</a:t>
            </a:r>
          </a:p>
        </p:txBody>
      </p:sp>
      <p:sp>
        <p:nvSpPr>
          <p:cNvPr id="22531" name="内容占位符 2"/>
          <p:cNvSpPr>
            <a:spLocks noGrp="1"/>
          </p:cNvSpPr>
          <p:nvPr>
            <p:ph idx="1"/>
          </p:nvPr>
        </p:nvSpPr>
        <p:spPr>
          <a:xfrm>
            <a:off x="433388" y="1012825"/>
            <a:ext cx="8235950" cy="5343525"/>
          </a:xfrm>
        </p:spPr>
        <p:txBody>
          <a:bodyPr>
            <a:normAutofit fontScale="92500" lnSpcReduction="10000"/>
          </a:bodyPr>
          <a:lstStyle/>
          <a:p>
            <a:r>
              <a:rPr lang="zh-CN" altLang="en-US" b="1" dirty="0" smtClean="0"/>
              <a:t>许多人如此感慨：现在的社会虽发达便利，却冰冷如霜。</a:t>
            </a:r>
            <a:r>
              <a:rPr lang="en-US" altLang="zh-CN" b="1" dirty="0" smtClean="0"/>
              <a:t>《</a:t>
            </a:r>
            <a:r>
              <a:rPr lang="zh-CN" altLang="en-US" b="1" dirty="0" smtClean="0"/>
              <a:t>暖闻</a:t>
            </a:r>
            <a:r>
              <a:rPr lang="en-US" altLang="zh-CN" b="1" dirty="0" smtClean="0"/>
              <a:t>》</a:t>
            </a:r>
            <a:r>
              <a:rPr lang="zh-CN" altLang="en-US" b="1" dirty="0" smtClean="0"/>
              <a:t>专栏刊登温暖新闻，犹如一缕春风，呼唤温暖的回归。</a:t>
            </a:r>
            <a:endParaRPr lang="en-US" altLang="zh-CN" b="1" dirty="0" smtClean="0"/>
          </a:p>
          <a:p>
            <a:r>
              <a:rPr lang="en-US" altLang="zh-CN" b="1" dirty="0" smtClean="0"/>
              <a:t>   </a:t>
            </a:r>
            <a:r>
              <a:rPr lang="zh-CN" altLang="en-US" b="1" dirty="0" smtClean="0"/>
              <a:t>新闻中的油条哥不用复炸油，以己微小之力创诚信社会；画展主办方拒绝报案，保护男孩心理，呵护其健康成长，都令人感动。然而最打动我心的，是挂号两小时，只为见儿子一面的老父亲。也许有人会责备儿子的不孝，让父亲苦苦等候，但这并不是儿子不孝，而是儿子的尽职尽责敬业繁忙和父亲理解儿子的温暖。在医患关系如此紧张的当下，这则新闻最应刊登在专栏上，温暖他人。</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语文学科素养</a:t>
            </a:r>
            <a:endParaRPr lang="zh-CN" altLang="en-US" dirty="0"/>
          </a:p>
        </p:txBody>
      </p:sp>
      <p:sp>
        <p:nvSpPr>
          <p:cNvPr id="3" name="内容占位符 2"/>
          <p:cNvSpPr>
            <a:spLocks noGrp="1"/>
          </p:cNvSpPr>
          <p:nvPr>
            <p:ph idx="1"/>
          </p:nvPr>
        </p:nvSpPr>
        <p:spPr/>
        <p:txBody>
          <a:bodyPr/>
          <a:lstStyle/>
          <a:p>
            <a:pPr algn="ctr"/>
            <a:r>
              <a:rPr lang="zh-CN" altLang="zh-CN" sz="4000" b="1" dirty="0" smtClean="0"/>
              <a:t>语言建构与运用</a:t>
            </a:r>
            <a:endParaRPr lang="en-US" altLang="zh-CN" sz="4000" b="1" dirty="0" smtClean="0"/>
          </a:p>
          <a:p>
            <a:pPr algn="ctr"/>
            <a:r>
              <a:rPr lang="zh-CN" altLang="zh-CN" sz="4000" b="1" dirty="0" smtClean="0"/>
              <a:t>思维发展与提升</a:t>
            </a:r>
            <a:endParaRPr lang="en-US" altLang="zh-CN" sz="4000" b="1" dirty="0" smtClean="0"/>
          </a:p>
          <a:p>
            <a:pPr algn="ctr"/>
            <a:r>
              <a:rPr lang="zh-CN" altLang="zh-CN" sz="4000" b="1" dirty="0" smtClean="0"/>
              <a:t>审美鉴赏与创造</a:t>
            </a:r>
            <a:endParaRPr lang="zh-CN" altLang="zh-CN" sz="4000" dirty="0" smtClean="0"/>
          </a:p>
          <a:p>
            <a:pPr algn="ctr"/>
            <a:r>
              <a:rPr lang="zh-CN" altLang="zh-CN" sz="4000" b="1" dirty="0" smtClean="0"/>
              <a:t>文化传承与理解</a:t>
            </a:r>
            <a:endParaRPr lang="zh-CN" altLang="zh-CN" sz="4000" dirty="0" smtClean="0"/>
          </a:p>
          <a:p>
            <a:pPr>
              <a:buNone/>
            </a:pPr>
            <a:r>
              <a:rPr lang="en-US" altLang="zh-CN" sz="4000" dirty="0" smtClean="0"/>
              <a:t> </a:t>
            </a:r>
            <a:endParaRPr lang="zh-CN" altLang="zh-CN" dirty="0" smtClean="0"/>
          </a:p>
          <a:p>
            <a:endParaRPr lang="zh-CN" altLang="zh-CN" dirty="0" smtClean="0"/>
          </a:p>
          <a:p>
            <a:endParaRPr lang="zh-CN" alt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内容占位符 2"/>
          <p:cNvSpPr>
            <a:spLocks noGrp="1"/>
          </p:cNvSpPr>
          <p:nvPr>
            <p:ph idx="1"/>
          </p:nvPr>
        </p:nvSpPr>
        <p:spPr>
          <a:xfrm>
            <a:off x="433388" y="285750"/>
            <a:ext cx="8235950" cy="6070600"/>
          </a:xfrm>
        </p:spPr>
        <p:txBody>
          <a:bodyPr>
            <a:normAutofit fontScale="92500"/>
          </a:bodyPr>
          <a:lstStyle/>
          <a:p>
            <a:r>
              <a:rPr lang="zh-CN" altLang="en-US" b="1" dirty="0" smtClean="0"/>
              <a:t>医患关系，很久以来都是社会的一大问题。从天价医药费到输液过程无人监管，从轻率诊断到魏则西事件，众人心中对医生的看法波澜起伏。医患，本应是互帮互助的组合，现在却互相猜疑，媒体医闹事件的报道层出不穷。普通人在就诊时心中不免会生出疑问：医生是否尽职尽责？是否过度检查和治疗？医药费是否合理？这种不信任如瘟疫一般蔓延，伤害的是患者自己和医生的职业幸福，更是社会上人情的淡漠。这则新闻犹如一剂安心剂，让患者了解了人人平等</a:t>
            </a:r>
            <a:r>
              <a:rPr lang="en-US" altLang="zh-CN" b="1" dirty="0" smtClean="0"/>
              <a:t>——</a:t>
            </a:r>
            <a:r>
              <a:rPr lang="zh-CN" altLang="en-US" b="1" dirty="0" smtClean="0"/>
              <a:t>医生的父亲也不能随意插队，更让患者理解了医生的尽职尽责，体谅医生的付出和艰辛。</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内容占位符 2"/>
          <p:cNvSpPr>
            <a:spLocks noGrp="1"/>
          </p:cNvSpPr>
          <p:nvPr>
            <p:ph idx="1"/>
          </p:nvPr>
        </p:nvSpPr>
        <p:spPr>
          <a:xfrm>
            <a:off x="433388" y="285750"/>
            <a:ext cx="8235950" cy="6070600"/>
          </a:xfrm>
        </p:spPr>
        <p:txBody>
          <a:bodyPr>
            <a:normAutofit lnSpcReduction="10000"/>
          </a:bodyPr>
          <a:lstStyle/>
          <a:p>
            <a:r>
              <a:rPr lang="en-US" altLang="zh-CN" b="1" dirty="0" smtClean="0"/>
              <a:t>   </a:t>
            </a:r>
            <a:r>
              <a:rPr lang="zh-CN" altLang="en-US" b="1" dirty="0" smtClean="0"/>
              <a:t>从医生的角度来看，需要有更多如新闻中尽职的医生，视患者为亲人一样认真对待，并加强与患者的沟通，减少他们心中的不安。作为医生的亲属，要体谅医生这个行业的特殊性，如新闻中的老父亲，把亲情与儿子的工作处理得两不耽误。那么，作为患者，应体谅医生的付出。医生每天接待上百个患者，做多个手术，可能已经神情疲惫，患者不可能也不应该强行要求医生视自己如上帝，二十四小时治疗。只有当这三者的意识达到共识，医患关系紧张这一问题才能完美解决，让社会变得更加和谐而美好。</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内容占位符 2"/>
          <p:cNvSpPr>
            <a:spLocks noGrp="1"/>
          </p:cNvSpPr>
          <p:nvPr>
            <p:ph idx="1"/>
          </p:nvPr>
        </p:nvSpPr>
        <p:spPr>
          <a:xfrm>
            <a:off x="433388" y="285750"/>
            <a:ext cx="8235950" cy="6070600"/>
          </a:xfrm>
        </p:spPr>
        <p:txBody>
          <a:bodyPr/>
          <a:lstStyle/>
          <a:p>
            <a:r>
              <a:rPr lang="en-US" altLang="zh-CN" dirty="0" smtClean="0"/>
              <a:t>   </a:t>
            </a:r>
            <a:r>
              <a:rPr lang="zh-CN" altLang="en-US" b="1" dirty="0" smtClean="0"/>
              <a:t>第二则新闻最适合刊登在</a:t>
            </a:r>
            <a:r>
              <a:rPr lang="en-US" altLang="zh-CN" b="1" dirty="0" smtClean="0"/>
              <a:t>《</a:t>
            </a:r>
            <a:r>
              <a:rPr lang="zh-CN" altLang="en-US" b="1" dirty="0" smtClean="0"/>
              <a:t>暖闻</a:t>
            </a:r>
            <a:r>
              <a:rPr lang="en-US" altLang="zh-CN" b="1" dirty="0" smtClean="0"/>
              <a:t>》</a:t>
            </a:r>
            <a:r>
              <a:rPr lang="zh-CN" altLang="en-US" b="1" dirty="0" smtClean="0"/>
              <a:t>上，不仅因为儿子的辛劳、父亲的体贴打动了我们，更因为这则新闻反映了人们重点关注的问题，为人们转变对医生的看法、缓解医患关系提供了可能。温暖是由点及面的，当人与人之间的温暖转化为社会的温暖时，这个社会才会阳光普照，向完善的方向发展。</a:t>
            </a:r>
            <a:endParaRPr lang="en-US" altLang="zh-CN" b="1" dirty="0" smtClean="0"/>
          </a:p>
          <a:p>
            <a:r>
              <a:rPr lang="en-US" altLang="zh-CN" b="1" dirty="0" smtClean="0"/>
              <a:t>   </a:t>
            </a:r>
            <a:r>
              <a:rPr lang="zh-CN" altLang="en-US" b="1" dirty="0" smtClean="0"/>
              <a:t>医生的尽职尽责，是最平凡的，也是最伟大的。让我们以温暖的视角看他人、看社会，让社会更加有温度，有人情味，为明天的温暖和谐作出正能量的传递！</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20" y="428604"/>
            <a:ext cx="8572560" cy="5857916"/>
          </a:xfrm>
        </p:spPr>
        <p:txBody>
          <a:bodyPr>
            <a:normAutofit fontScale="92500" lnSpcReduction="20000"/>
          </a:bodyPr>
          <a:lstStyle/>
          <a:p>
            <a:r>
              <a:rPr lang="en-US" altLang="zh-CN" dirty="0" smtClean="0"/>
              <a:t>【</a:t>
            </a:r>
            <a:r>
              <a:rPr lang="zh-CN" altLang="en-US" dirty="0" smtClean="0"/>
              <a:t>牛刀小试</a:t>
            </a:r>
            <a:r>
              <a:rPr lang="en-US" altLang="zh-CN" dirty="0" smtClean="0"/>
              <a:t>】</a:t>
            </a:r>
            <a:r>
              <a:rPr lang="zh-CN" altLang="en-US" dirty="0" smtClean="0"/>
              <a:t>阅读下面的材料，根据要求写一篇不少于</a:t>
            </a:r>
            <a:r>
              <a:rPr lang="en-US" altLang="zh-CN" dirty="0" smtClean="0"/>
              <a:t>800</a:t>
            </a:r>
            <a:r>
              <a:rPr lang="zh-CN" altLang="en-US" dirty="0" smtClean="0"/>
              <a:t>字的文章。（</a:t>
            </a:r>
            <a:r>
              <a:rPr lang="en-US" altLang="zh-CN" dirty="0" smtClean="0"/>
              <a:t>60</a:t>
            </a:r>
            <a:r>
              <a:rPr lang="zh-CN" altLang="en-US" dirty="0" smtClean="0"/>
              <a:t>分）</a:t>
            </a:r>
          </a:p>
          <a:p>
            <a:r>
              <a:rPr lang="zh-CN" altLang="en-US" b="1" dirty="0" smtClean="0">
                <a:latin typeface="宋体" pitchFamily="2" charset="-122"/>
                <a:ea typeface="宋体" pitchFamily="2" charset="-122"/>
              </a:rPr>
              <a:t>小朱向父母坦陈了自己酝酿很久的一个想法：辞职回家和父母一起养螃蟹。父亲觉得小朱好不容易读完大学，当了大公司的网络工程师，待遇又好，工作又体面；如果回家养螃蟹，这些不都白费了？母亲则建议小朱先跟着他们到蟹塘去体验一下。小朱抓了一天螃蟹，才真正体会到父母养蟹的辛苦。不过，他仍然觉得发挥自己的专长，做“电商”卖螃蟹也很有前景；如果成为镇里第一个卖螃蟹的大学生，也是挺光彩的。</a:t>
            </a:r>
            <a:endParaRPr lang="en-US" altLang="zh-CN" b="1" dirty="0" smtClean="0">
              <a:latin typeface="宋体" pitchFamily="2" charset="-122"/>
              <a:ea typeface="宋体" pitchFamily="2" charset="-122"/>
            </a:endParaRPr>
          </a:p>
          <a:p>
            <a:endParaRPr lang="zh-CN" altLang="en-US" b="1" dirty="0" smtClean="0">
              <a:latin typeface="宋体" pitchFamily="2" charset="-122"/>
              <a:ea typeface="宋体" pitchFamily="2" charset="-122"/>
            </a:endParaRPr>
          </a:p>
          <a:p>
            <a:r>
              <a:rPr lang="zh-CN" altLang="en-US" dirty="0" smtClean="0"/>
              <a:t>对于小朱的想法你怎么看？要求结合材料内容及含意，选好角度，确定立意；明确文体，自拟标题；不要套作，不得抄袭，不得泄漏个人信息。</a:t>
            </a:r>
          </a:p>
          <a:p>
            <a:endParaRPr lang="zh-CN" alt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0"/>
            <a:ext cx="9144000" cy="6858000"/>
          </a:xfrm>
        </p:spPr>
        <p:txBody>
          <a:bodyPr>
            <a:normAutofit fontScale="77500" lnSpcReduction="20000"/>
          </a:bodyPr>
          <a:lstStyle/>
          <a:p>
            <a:r>
              <a:rPr lang="zh-CN" altLang="en-US" sz="4200" b="1" dirty="0" smtClean="0"/>
              <a:t>            多元择业，勇敢创新</a:t>
            </a:r>
            <a:r>
              <a:rPr lang="zh-CN" altLang="en-US" sz="4200" dirty="0" smtClean="0"/>
              <a:t/>
            </a:r>
            <a:br>
              <a:rPr lang="zh-CN" altLang="en-US" sz="4200" dirty="0" smtClean="0"/>
            </a:br>
            <a:r>
              <a:rPr lang="zh-CN" altLang="en-US" dirty="0" smtClean="0"/>
              <a:t>   </a:t>
            </a:r>
            <a:r>
              <a:rPr lang="zh-CN" altLang="en-US" b="1" dirty="0" smtClean="0"/>
              <a:t>跳出“农门”的大学生小朱在思虑许久后决定辞职回乡养螃蟹。在“大众创业，万众创新”的春风下，做出像小朱的决定一样的年轻人不在少数。在我看来，我们确实需要</a:t>
            </a:r>
            <a:r>
              <a:rPr lang="zh-CN" altLang="en-US" b="1" u="sng" dirty="0" smtClean="0"/>
              <a:t>打破择业单一、职业有优劣之分</a:t>
            </a:r>
            <a:r>
              <a:rPr lang="zh-CN" altLang="en-US" b="1" dirty="0" smtClean="0"/>
              <a:t>的社会藩篱，拾起青春的梦想，</a:t>
            </a:r>
            <a:r>
              <a:rPr lang="zh-CN" altLang="en-US" b="1" u="sng" dirty="0" smtClean="0"/>
              <a:t>迈出一条属于自己的创业之路。</a:t>
            </a:r>
            <a:endParaRPr lang="zh-CN" altLang="en-US" b="1" dirty="0" smtClean="0"/>
          </a:p>
          <a:p>
            <a:r>
              <a:rPr lang="zh-CN" altLang="en-US" b="1" dirty="0" smtClean="0"/>
              <a:t>  公务员“万人求一职”的盛况或许仍然可见，但如今“铁饭碗”已不太受青年们的青睐。多元择业意识已深入人心，小朱有高学历，高科技，若投身在自己打小就熟知的养蟹领域，势必将给养蟹业带来发展。由此可见，小朱选择之正确和小朱思想之开放。</a:t>
            </a:r>
          </a:p>
          <a:p>
            <a:r>
              <a:rPr lang="zh-CN" altLang="en-US" b="1" dirty="0" smtClean="0"/>
              <a:t>“单一择业”，“职业有优劣之分”的思想早已过时，将知识技能应用于实践，专注于自己感兴趣的领域，难道不是明智之举吗？小朱选择做电商养蟹，正是将科技与传统结合为一体，既发挥了自身特长又能带领乡亲们脱贫致富。而假如小朱始终囿于网络工程师的职业，虽然待遇好，但是始终无法接地气，贴近乡亲们的生活。如从发展的前景来看，养蟹电商业正是朝阳行业，而网络工程师因为人员过多，难以脱颖而出。正是如此，小朱选择电商卖螃蟹实为明智之举。</a:t>
            </a:r>
          </a:p>
          <a:p>
            <a:endParaRPr lang="zh-CN" altLang="en-US"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4282" y="500042"/>
            <a:ext cx="8643998" cy="6143668"/>
          </a:xfrm>
        </p:spPr>
        <p:txBody>
          <a:bodyPr>
            <a:normAutofit fontScale="77500" lnSpcReduction="20000"/>
          </a:bodyPr>
          <a:lstStyle/>
          <a:p>
            <a:r>
              <a:rPr lang="zh-CN" altLang="en-US" b="1" u="sng" dirty="0" smtClean="0"/>
              <a:t> 摘掉择业时的有色眼镜，认清发展方向，勇于开拓创新的精神值得肯定。</a:t>
            </a:r>
            <a:r>
              <a:rPr lang="en-US" altLang="zh-CN" b="1" dirty="0" smtClean="0"/>
              <a:t>《</a:t>
            </a:r>
            <a:r>
              <a:rPr lang="zh-CN" altLang="en-US" b="1" dirty="0" smtClean="0"/>
              <a:t>肖申克的救赎</a:t>
            </a:r>
            <a:r>
              <a:rPr lang="en-US" altLang="zh-CN" b="1" dirty="0" smtClean="0"/>
              <a:t>》</a:t>
            </a:r>
            <a:r>
              <a:rPr lang="zh-CN" altLang="en-US" b="1" dirty="0" smtClean="0"/>
              <a:t>中有言：“有些鸟儿是管不住的，因为它们心中有梦想，每一片羽毛上都洒满太阳的光芒。”文中小朱亲身实践了养蟹业，从其中的苦品出了快乐。小朱若认准了做电商卖螃蟹，沿着这条路开拓下去，就有可能寻到宝藏。创业者最需要的就是勇气与毅力。当特斯拉创始人埃隆马斯克打算投身航天领域时，所有人都认为他疯了，而埃隆却以人类第一次回收火箭的实际行动证明了自己。小朱需要像埃隆一样有恒定的目标与决心，创造出自己的养蟹、电商王国。</a:t>
            </a:r>
          </a:p>
          <a:p>
            <a:r>
              <a:rPr lang="zh-CN" altLang="en-US" b="1" dirty="0" smtClean="0"/>
              <a:t>  在“互联网</a:t>
            </a:r>
            <a:r>
              <a:rPr lang="en-US" altLang="zh-CN" b="1" dirty="0" smtClean="0"/>
              <a:t>+”</a:t>
            </a:r>
            <a:r>
              <a:rPr lang="zh-CN" altLang="en-US" b="1" dirty="0" smtClean="0"/>
              <a:t>的大时代中，葆有一颗勇于开拓进取的恒心并且舍弃职业单一的陈旧思想确实重要。上交大的李宏烨以材料学博士身份跨入相声界，北大建筑系高材生石悦也勇敢地进入了游戏领域都深刻体现着多元择业意识的深入人心。苏轼有云：“古今之成大事业者，非惟有超世之才，亦必有坚韧不拔之志。”笃定目标，勇敢地迈出人生的脚步，将每一步走的扎实，那么千千万万像小朱一般的创业者们即可计日而待成功之时了。</a:t>
            </a:r>
          </a:p>
          <a:p>
            <a:r>
              <a:rPr lang="zh-CN" altLang="en-US" b="1" dirty="0" smtClean="0"/>
              <a:t>  让我们选择自己热爱的事业，驾着人生之舟远航吧！</a:t>
            </a:r>
            <a:endParaRPr lang="zh-CN" altLang="en-US"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0"/>
            <a:ext cx="9144000" cy="6715148"/>
          </a:xfrm>
        </p:spPr>
        <p:txBody>
          <a:bodyPr>
            <a:normAutofit fontScale="25000" lnSpcReduction="20000"/>
          </a:bodyPr>
          <a:lstStyle/>
          <a:p>
            <a:pPr>
              <a:buNone/>
            </a:pPr>
            <a:r>
              <a:rPr lang="zh-CN" altLang="en-US" sz="6400" dirty="0" smtClean="0"/>
              <a:t>                      </a:t>
            </a:r>
            <a:endParaRPr lang="en-US" altLang="zh-CN" sz="6400" dirty="0" smtClean="0"/>
          </a:p>
          <a:p>
            <a:pPr>
              <a:buNone/>
            </a:pPr>
            <a:r>
              <a:rPr lang="en-US" altLang="zh-CN" sz="7400" b="1" dirty="0" smtClean="0"/>
              <a:t>                  </a:t>
            </a:r>
            <a:r>
              <a:rPr lang="zh-CN" altLang="en-US" sz="9600" b="1" dirty="0" smtClean="0"/>
              <a:t>从心择平等职业，砥砺写人文赞歌</a:t>
            </a:r>
            <a:endParaRPr lang="zh-CN" altLang="en-US" sz="7400" b="1" dirty="0" smtClean="0"/>
          </a:p>
          <a:p>
            <a:pPr>
              <a:buNone/>
            </a:pPr>
            <a:r>
              <a:rPr lang="zh-CN" altLang="en-US" dirty="0" smtClean="0"/>
              <a:t> </a:t>
            </a:r>
          </a:p>
          <a:p>
            <a:pPr>
              <a:buNone/>
            </a:pPr>
            <a:r>
              <a:rPr lang="zh-CN" altLang="en-US" sz="6400" dirty="0" smtClean="0"/>
              <a:t> </a:t>
            </a:r>
            <a:r>
              <a:rPr lang="zh-CN" altLang="en-US" sz="9600" dirty="0" smtClean="0"/>
              <a:t>①</a:t>
            </a:r>
            <a:r>
              <a:rPr lang="zh-CN" altLang="en-US" sz="9600" b="1" dirty="0" smtClean="0"/>
              <a:t>三尺沉塘，耳濡目染日久成趣；十载寒窗，深思熟虑毅然辞职；有卓识见决心，力排众议砥砺而行，将“人”大写在职业平等的巨石上，善哉！</a:t>
            </a:r>
          </a:p>
          <a:p>
            <a:pPr>
              <a:buNone/>
            </a:pPr>
            <a:r>
              <a:rPr lang="zh-CN" altLang="en-US" sz="9600" b="1" dirty="0" smtClean="0"/>
              <a:t>②何以一腔热情却遭不理解？究其根源，两代人思想碰撞源于对人文精神的各自解读。以“社会认同感”为出发点的父母一心为小朱思量固然无错，但在职业平等观念上的欠缺注定了其思维的狭隘，而从长远发展以人文视角抉择的小朱将职业选择放在了“人文”“生活”的案俎，更值得赞叹。所以我说：从心择业，砥砺前行；职业平等，以人为本，小朱此举甚善。</a:t>
            </a:r>
          </a:p>
          <a:p>
            <a:pPr>
              <a:buNone/>
            </a:pPr>
            <a:r>
              <a:rPr lang="zh-CN" altLang="en-US" sz="9600" b="1" dirty="0" smtClean="0"/>
              <a:t>③从心择业，砥砺前行。因为“酝酿已久”，所以必经深思熟虑，因为抛下诸多所谓“体面”，所以可见其志之坚；而在“体验辛苦”之后愈发坚定信念，深刻阐释了“以兴趣为业，一以贯之”的巨大能量。</a:t>
            </a:r>
          </a:p>
          <a:p>
            <a:pPr>
              <a:buNone/>
            </a:pPr>
            <a:r>
              <a:rPr lang="zh-CN" altLang="en-US" sz="9600" b="1" dirty="0" smtClean="0"/>
              <a:t>④“兴趣是最好的老师，更是最好的动力之源”。而比兴趣更高的能量，便是如小朱所有的志向。养蟹不成趣，而其中寄寓了新时代青年对生活自己的理解和执着于生活向好的坚定信念。“为了看太阳和蔚蓝色的田野，我来到这个世上。”巴尔蒙特所语与坚信生活之善有异曲之妙。从心的选择能让人在今后的日子里充满激情，试问，没有对生活的热爱对文学的执念对人文的追索，海明威何以笔耕不辍这么些年？</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142852"/>
            <a:ext cx="9144000" cy="6715148"/>
          </a:xfrm>
        </p:spPr>
        <p:txBody>
          <a:bodyPr>
            <a:normAutofit fontScale="40000" lnSpcReduction="20000"/>
          </a:bodyPr>
          <a:lstStyle/>
          <a:p>
            <a:pPr>
              <a:buNone/>
            </a:pPr>
            <a:r>
              <a:rPr lang="zh-CN" altLang="en-US" sz="4200" dirty="0" smtClean="0"/>
              <a:t>⑤</a:t>
            </a:r>
            <a:r>
              <a:rPr lang="zh-CN" altLang="en-US" sz="5100" b="1" dirty="0" smtClean="0"/>
              <a:t>兴趣先行，坚持是腾飞的基石。只有兴而无恒，纵怎标新怎远见，终只会落得“朽木不折”的结果。“你不断唱着挽歌，为人间壮美的沦亡。”</a:t>
            </a:r>
            <a:r>
              <a:rPr lang="en-US" altLang="zh-CN" sz="5100" b="1" dirty="0" smtClean="0"/>
              <a:t>——</a:t>
            </a:r>
            <a:r>
              <a:rPr lang="zh-CN" altLang="en-US" sz="5100" b="1" dirty="0" smtClean="0"/>
              <a:t>冯至笔下的杜甫，从“一览众山小”的山中超然独行客到一千四百首杜诗，在最艰难痛苦的日子里，子美其志，为生灵请命的超越思想，从未退缩放弃的不渝矢志，是后世尊其为圣为贤的根源。</a:t>
            </a:r>
            <a:endParaRPr lang="en-US" altLang="zh-CN" sz="5100" b="1" dirty="0" smtClean="0"/>
          </a:p>
          <a:p>
            <a:pPr>
              <a:buNone/>
            </a:pPr>
            <a:endParaRPr lang="zh-CN" altLang="en-US" sz="5100" b="1" dirty="0" smtClean="0"/>
          </a:p>
          <a:p>
            <a:pPr>
              <a:buNone/>
            </a:pPr>
            <a:r>
              <a:rPr lang="zh-CN" altLang="en-US" sz="5100" b="1" dirty="0" smtClean="0"/>
              <a:t>⑥职业平等，人为其本。父母的不理解在于就业平等观念的缺失，更在于对“人”的自由发展观念的淡薄。“体面”一词虽饱含对小朱的一腔深情，却也露骨地呈现了这样一种“万般皆下品，只有读书大公司工作高”的悲哀现状。从李宏烨的单口相声在众议诽然中且行且受挫，到小朱辞职卖蟹的多方劝阻，我想，我们的社会需要一些以人为本的情怀去尊重每个生命每个个体的选择，并充分给予他们行为上的自由，惟其如此，才能真正做到人人皆“体面”，人人皆自由，人人皆幸福的社会理想。</a:t>
            </a:r>
            <a:endParaRPr lang="en-US" altLang="zh-CN" sz="5100" b="1" dirty="0" smtClean="0"/>
          </a:p>
          <a:p>
            <a:pPr>
              <a:buNone/>
            </a:pPr>
            <a:endParaRPr lang="zh-CN" altLang="en-US" sz="5100" b="1" dirty="0" smtClean="0"/>
          </a:p>
          <a:p>
            <a:pPr>
              <a:buNone/>
            </a:pPr>
            <a:r>
              <a:rPr lang="zh-CN" altLang="en-US" sz="5100" b="1" dirty="0" smtClean="0"/>
              <a:t>⑦自五四运动一声惊雷，上承尼采“上帝已死”的怀疑主义，“人”在我们的观念中复苏了，但它又是这般脆弱，亟需社会力量的呵护。而人文主义的本质精神，便是自由、平等、尊重。就业是自由的，职业是平等的，所有人的选择理应得到所有人的尊重。</a:t>
            </a:r>
            <a:endParaRPr lang="en-US" altLang="zh-CN" sz="5100" b="1" dirty="0" smtClean="0"/>
          </a:p>
          <a:p>
            <a:pPr>
              <a:buNone/>
            </a:pPr>
            <a:endParaRPr lang="zh-CN" altLang="en-US" sz="5100" b="1" dirty="0" smtClean="0"/>
          </a:p>
          <a:p>
            <a:pPr>
              <a:buNone/>
            </a:pPr>
            <a:r>
              <a:rPr lang="zh-CN" altLang="en-US" sz="5100" b="1" dirty="0" smtClean="0"/>
              <a:t>⑧曼德拉的墓志铭上写着：“这是一个已经尽了天命的人。”或许我们每个人终其一生都是在追寻并践行自己的“天命”，如此说来，有的人不是死在了生命的结尾，而是生命的中途。</a:t>
            </a:r>
          </a:p>
          <a:p>
            <a:pPr>
              <a:buNone/>
            </a:pPr>
            <a:r>
              <a:rPr lang="zh-CN" altLang="en-US" sz="5100" b="1" dirty="0" smtClean="0"/>
              <a:t>⑨小朱是幸运的，从心择业，他找到了自己的“天命”，并坚定的勇敢的要迎难去完成践行，他用自己的选择，诠释了平等职业，自由就业的新时代人文内涵。我尊重他，我佩服他，我更会祝福他。</a:t>
            </a:r>
          </a:p>
          <a:p>
            <a:endParaRPr lang="zh-CN" altLang="en-US"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142852"/>
            <a:ext cx="9144000" cy="6715148"/>
          </a:xfrm>
        </p:spPr>
        <p:txBody>
          <a:bodyPr>
            <a:normAutofit fontScale="55000" lnSpcReduction="20000"/>
          </a:bodyPr>
          <a:lstStyle/>
          <a:p>
            <a:pPr>
              <a:buNone/>
            </a:pPr>
            <a:r>
              <a:rPr lang="zh-CN" altLang="en-US" dirty="0" smtClean="0"/>
              <a:t>                             </a:t>
            </a:r>
            <a:r>
              <a:rPr lang="zh-CN" altLang="en-US" sz="4000" b="1" dirty="0" smtClean="0"/>
              <a:t>择业宜深思慎取</a:t>
            </a:r>
            <a:endParaRPr lang="zh-CN" altLang="en-US" b="1" dirty="0" smtClean="0"/>
          </a:p>
          <a:p>
            <a:pPr>
              <a:buNone/>
            </a:pPr>
            <a:r>
              <a:rPr lang="zh-CN" altLang="en-US" dirty="0" smtClean="0"/>
              <a:t/>
            </a:r>
            <a:br>
              <a:rPr lang="zh-CN" altLang="en-US" dirty="0" smtClean="0"/>
            </a:br>
            <a:r>
              <a:rPr lang="zh-CN" altLang="en-US" dirty="0" smtClean="0"/>
              <a:t> </a:t>
            </a:r>
            <a:r>
              <a:rPr lang="zh-CN" altLang="en-US" b="1" dirty="0" smtClean="0"/>
              <a:t>  </a:t>
            </a:r>
            <a:r>
              <a:rPr lang="zh-CN" altLang="en-US" sz="4000" b="1" dirty="0" smtClean="0"/>
              <a:t>小朱想回家养螃蟹，在体验过养螃蟹的辛苦后，依然想发挥自己的专长做“电商”，其精神虽可嘉但不值得效仿，其想法虽酝酿很久但仍待商榷。</a:t>
            </a:r>
          </a:p>
          <a:p>
            <a:pPr>
              <a:buNone/>
            </a:pPr>
            <a:r>
              <a:rPr lang="zh-CN" altLang="en-US" sz="4000" b="1" dirty="0" smtClean="0"/>
              <a:t>      “学而优则仕”是千百年来人们对读书的认识，“仕”并非仅仅指仕途，也可指社会各类行业精英，甚至可以指拥有一份较体面的工作的人。当小朱想回家养螃蟹时，他父亲瞬间产生“白费了”的感觉也是基于这种认识。是啊，儿子好不容易才“蓝衫脱去换红衫”，放着这么体面的工作不做，竟然只想当蟹农，那何必要辛辛苦苦读那么多书呢？</a:t>
            </a:r>
          </a:p>
          <a:p>
            <a:pPr>
              <a:buNone/>
            </a:pPr>
            <a:r>
              <a:rPr lang="zh-CN" altLang="en-US" sz="4000" b="1" dirty="0" smtClean="0"/>
              <a:t>       因此，小朱要想从工程师走向“螃蟹哥”，首先要过父亲这一关；如若他不能让父亲认识到他选择的必要性，父子俩就有可能产生隔阂，那小朱的择业也就平添了不和谐因素。</a:t>
            </a:r>
          </a:p>
          <a:p>
            <a:pPr>
              <a:buNone/>
            </a:pPr>
            <a:r>
              <a:rPr lang="zh-CN" altLang="en-US" sz="4000" b="1" dirty="0" smtClean="0"/>
              <a:t>      小朱的母亲看起来倒是很开明，但依然能察觉到这看似开明的背后那隐隐的无奈。儿子长大了，有自己独立的思想，直接拒绝很显然是不明智的；于是她选择了一个巧妙的办法，让儿子到蟹塘去体验，恐怕其内心更多的是希望儿子知难而退，又有几个父母希望儿女们来吃这份苦呢？短短一天的“蟹农”生活，小朱体验到了父母的辛苦，却没有体味母亲的苦衷，只是微调自己的初衷</a:t>
            </a:r>
            <a:r>
              <a:rPr lang="en-US" altLang="zh-CN" sz="4000" b="1" dirty="0" smtClean="0"/>
              <a:t>——</a:t>
            </a:r>
            <a:r>
              <a:rPr lang="zh-CN" altLang="en-US" sz="4000" b="1" dirty="0" smtClean="0"/>
              <a:t>由“养”到“卖”。在我看来，小朱这一改变，既有对自己酝酿已久的想法的坚挺，又有对吃不了养螃蟹那份苦的回避。</a:t>
            </a:r>
          </a:p>
          <a:p>
            <a:pPr>
              <a:buNone/>
            </a:pPr>
            <a:r>
              <a:rPr lang="zh-CN" altLang="en-US" sz="4000" dirty="0" smtClean="0"/>
              <a:t> </a:t>
            </a:r>
            <a:endParaRPr lang="zh-CN" altLang="en-US"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2844" y="285728"/>
            <a:ext cx="9001156" cy="6000792"/>
          </a:xfrm>
        </p:spPr>
        <p:txBody>
          <a:bodyPr>
            <a:noAutofit/>
          </a:bodyPr>
          <a:lstStyle/>
          <a:p>
            <a:pPr>
              <a:buNone/>
            </a:pPr>
            <a:r>
              <a:rPr lang="zh-CN" altLang="en-US" sz="2400" b="1" dirty="0" smtClean="0"/>
              <a:t>      小朱还认为“如果成为镇里第一个卖螃蟹的大学生，也挺光彩”，那什么是光彩呢？之于小朱而言，估计是拥有一份相对体面的工作吧！在大公司当网络工程师不也挺体面的吗？他为何就感觉不到光彩呢？或许，小朱会说不喜欢那工作，那小朱就一定会喜欢“电商”这一工作吗？我看未必！</a:t>
            </a:r>
          </a:p>
          <a:p>
            <a:pPr>
              <a:buNone/>
            </a:pPr>
            <a:r>
              <a:rPr lang="zh-CN" altLang="en-US" sz="2400" b="1" dirty="0" smtClean="0"/>
              <a:t>      小朱酝酿很久的是养螃蟹而不是做卖螃蟹的“电商”，虽说“电商”与网络工程师在技术上有一些关联，但要把这两者脉络打通估计没那么容易。从小朱体验到蟹农生活的辛苦后就稍作退让来看，他似乎缺乏面对困难的信心。谁也不敢说小朱准备选择的“电商”之路一定会一帆风顺，如果其缺乏面对困难的信心，则小朱“电商”之路成功的概率未必很大。 </a:t>
            </a:r>
          </a:p>
          <a:p>
            <a:pPr>
              <a:buNone/>
            </a:pPr>
            <a:r>
              <a:rPr lang="zh-CN" altLang="en-US" sz="2400" b="1" dirty="0" smtClean="0"/>
              <a:t>      马云说：“今天很残酷，明天更残酷，后天很美好；但绝大多数的人会死在明天晚上。”在这里，我想奉劝天下的小朱们：后天是很美好，但你们一定要想清楚是否能熬得过明天晚上；还是多听听长辈们的建议，珍惜眼前的工作吧，择业是一条充满艰辛与变数之路，非有坚韧超拔意志者不宜选择，请深思慎取！</a:t>
            </a:r>
            <a:endParaRPr lang="zh-CN" altLang="en-US" sz="2400" b="1"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标题 1"/>
          <p:cNvSpPr>
            <a:spLocks noGrp="1"/>
          </p:cNvSpPr>
          <p:nvPr>
            <p:ph type="ctrTitle"/>
          </p:nvPr>
        </p:nvSpPr>
        <p:spPr>
          <a:xfrm>
            <a:off x="685800" y="1125538"/>
            <a:ext cx="7772400" cy="2474912"/>
          </a:xfrm>
        </p:spPr>
        <p:txBody>
          <a:bodyPr/>
          <a:lstStyle/>
          <a:p>
            <a:pPr eaLnBrk="1" hangingPunct="1"/>
            <a:r>
              <a:rPr lang="zh-CN" altLang="zh-CN" sz="5400" b="1" smtClean="0">
                <a:solidFill>
                  <a:srgbClr val="FF0000"/>
                </a:solidFill>
              </a:rPr>
              <a:t>任务驱动型作文写作</a:t>
            </a:r>
            <a:r>
              <a:rPr lang="zh-CN" altLang="en-US" sz="5400" b="1" smtClean="0">
                <a:solidFill>
                  <a:srgbClr val="FF0000"/>
                </a:solidFill>
              </a:rPr>
              <a:t>指导</a:t>
            </a:r>
            <a:r>
              <a:rPr lang="zh-CN" altLang="zh-CN" smtClean="0">
                <a:solidFill>
                  <a:srgbClr val="0033CC"/>
                </a:solidFill>
              </a:rPr>
              <a:t/>
            </a:r>
            <a:br>
              <a:rPr lang="zh-CN" altLang="zh-CN" smtClean="0">
                <a:solidFill>
                  <a:srgbClr val="0033CC"/>
                </a:solidFill>
              </a:rPr>
            </a:br>
            <a:endParaRPr lang="zh-CN" altLang="en-US" smtClean="0">
              <a:solidFill>
                <a:srgbClr val="0033CC"/>
              </a:solidFill>
            </a:endParaRPr>
          </a:p>
        </p:txBody>
      </p:sp>
      <p:sp>
        <p:nvSpPr>
          <p:cNvPr id="2051" name="副标题 2"/>
          <p:cNvSpPr>
            <a:spLocks noGrp="1"/>
          </p:cNvSpPr>
          <p:nvPr>
            <p:ph type="subTitle" idx="1"/>
          </p:nvPr>
        </p:nvSpPr>
        <p:spPr/>
        <p:txBody>
          <a:bodyPr/>
          <a:lstStyle/>
          <a:p>
            <a:pPr eaLnBrk="1" hangingPunct="1"/>
            <a:endParaRPr lang="zh-CN" altLang="en-US" b="1" dirty="0" smtClean="0">
              <a:solidFill>
                <a:schemeClr val="tx1"/>
              </a:solidFill>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939784"/>
          </a:xfrm>
        </p:spPr>
        <p:txBody>
          <a:bodyPr>
            <a:normAutofit/>
          </a:bodyPr>
          <a:lstStyle/>
          <a:p>
            <a:r>
              <a:rPr lang="zh-CN" altLang="en-US" sz="3600" dirty="0" smtClean="0"/>
              <a:t>双基试题</a:t>
            </a:r>
            <a:endParaRPr lang="zh-CN" altLang="en-US" sz="3600" dirty="0"/>
          </a:p>
        </p:txBody>
      </p:sp>
      <p:sp>
        <p:nvSpPr>
          <p:cNvPr id="3" name="内容占位符 2"/>
          <p:cNvSpPr>
            <a:spLocks noGrp="1"/>
          </p:cNvSpPr>
          <p:nvPr>
            <p:ph idx="1"/>
          </p:nvPr>
        </p:nvSpPr>
        <p:spPr>
          <a:xfrm>
            <a:off x="500034" y="1142984"/>
            <a:ext cx="8229600" cy="4686320"/>
          </a:xfrm>
        </p:spPr>
        <p:txBody>
          <a:bodyPr>
            <a:normAutofit fontScale="92500" lnSpcReduction="10000"/>
          </a:bodyPr>
          <a:lstStyle/>
          <a:p>
            <a:r>
              <a:rPr lang="en-US" altLang="zh-CN" b="1" dirty="0" smtClean="0"/>
              <a:t> </a:t>
            </a:r>
            <a:r>
              <a:rPr lang="zh-CN" altLang="en-US" b="1" dirty="0" smtClean="0"/>
              <a:t>几个同学溜出学校去看电影，等他们回到学校，大门已经关上了。若被老师发现私自外出，将会受到严厉的纪律处分。一同学提议翻墙跳进校园，他说：“没有其他好办法了，只能这样。”学校的围墙不高，但上面有尖尖的铁栅栏，而且围墙里还有池塘，翻墙进去非常危险，后果不堪设想。“不，即使没有好办法，也不要用坏办法，”另一同学认真地说。</a:t>
            </a:r>
            <a:endParaRPr lang="en-US" altLang="zh-CN" b="1" dirty="0" smtClean="0"/>
          </a:p>
          <a:p>
            <a:r>
              <a:rPr lang="zh-CN" altLang="en-US" dirty="0" smtClean="0">
                <a:solidFill>
                  <a:srgbClr val="FF0000"/>
                </a:solidFill>
              </a:rPr>
              <a:t>对于两个同学的意见，你怎么看。</a:t>
            </a:r>
            <a:r>
              <a:rPr lang="zh-CN" altLang="en-US" dirty="0" smtClean="0"/>
              <a:t>请联系你的生活实际，阐述你的看法和理由。</a:t>
            </a:r>
            <a:endParaRPr lang="zh-CN" altLang="en-US"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4000" dirty="0" smtClean="0"/>
              <a:t>心怀敬畏</a:t>
            </a:r>
            <a:endParaRPr lang="zh-CN" altLang="en-US" sz="4000" dirty="0"/>
          </a:p>
        </p:txBody>
      </p:sp>
      <p:sp>
        <p:nvSpPr>
          <p:cNvPr id="3" name="内容占位符 2"/>
          <p:cNvSpPr>
            <a:spLocks noGrp="1"/>
          </p:cNvSpPr>
          <p:nvPr>
            <p:ph idx="1"/>
          </p:nvPr>
        </p:nvSpPr>
        <p:spPr>
          <a:xfrm>
            <a:off x="214282" y="1285860"/>
            <a:ext cx="8715436" cy="5429288"/>
          </a:xfrm>
        </p:spPr>
        <p:txBody>
          <a:bodyPr>
            <a:normAutofit fontScale="92500" lnSpcReduction="20000"/>
          </a:bodyPr>
          <a:lstStyle/>
          <a:p>
            <a:r>
              <a:rPr lang="zh-CN" altLang="en-US" b="1" dirty="0" smtClean="0"/>
              <a:t>当面对校门已关时，一同学提议翻墙，另一同学则认为不可以。两人做出的判断不同，究其原因，是因为前者心无所畏，而后者心怀敬畏。</a:t>
            </a:r>
            <a:endParaRPr lang="en-US" altLang="zh-CN" b="1" dirty="0" smtClean="0"/>
          </a:p>
          <a:p>
            <a:r>
              <a:rPr lang="zh-CN" altLang="en-US" b="1" dirty="0" smtClean="0">
                <a:solidFill>
                  <a:srgbClr val="FF0000"/>
                </a:solidFill>
              </a:rPr>
              <a:t>心怀敬畏，敬畏的是应当遵循的规则。</a:t>
            </a:r>
            <a:r>
              <a:rPr lang="zh-CN" altLang="en-US" b="1" dirty="0" smtClean="0"/>
              <a:t>外出看电影本已违反规则，翻墙而回更是错上加错。若是心怀敬畏，懂得敬畏规则，便不会做出翻墙的决定。生活中，我们常发现践踏规则的行为：排队时插队，公共场合大声喧哗，</a:t>
            </a:r>
            <a:r>
              <a:rPr lang="en-US" altLang="zh-CN" b="1" dirty="0" smtClean="0"/>
              <a:t>……</a:t>
            </a:r>
            <a:r>
              <a:rPr lang="zh-CN" altLang="en-US" b="1" dirty="0" smtClean="0"/>
              <a:t>人们常以为规则是束缚，限制了人们的自由，殊不知规则是一种保护，如果人人都选择了破坏规则，那么人人的权益就都受到了侵害。当国人看到日本小学生在机场候机时席地读书，也都能感受到规则是美的。懂得敬畏规则，我们的生活终将更好</a:t>
            </a:r>
            <a:r>
              <a:rPr lang="zh-CN" altLang="en-US" dirty="0" smtClean="0"/>
              <a:t>。</a:t>
            </a:r>
            <a:endParaRPr lang="zh-CN" altLang="en-US"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4282" y="357166"/>
            <a:ext cx="8472518" cy="6143668"/>
          </a:xfrm>
        </p:spPr>
        <p:txBody>
          <a:bodyPr>
            <a:normAutofit lnSpcReduction="10000"/>
          </a:bodyPr>
          <a:lstStyle/>
          <a:p>
            <a:r>
              <a:rPr lang="zh-CN" altLang="en-US" b="1" dirty="0" smtClean="0">
                <a:solidFill>
                  <a:srgbClr val="FF0000"/>
                </a:solidFill>
              </a:rPr>
              <a:t>心怀敬畏，敬畏的是自己与他人的生命</a:t>
            </a:r>
            <a:r>
              <a:rPr lang="zh-CN" altLang="en-US" b="1" dirty="0" smtClean="0"/>
              <a:t>。学校的围墙上面有尖尖的铁栅栏，围墙里还有池塘，贸然翻墙，是对自己与他人生命的不尊重。在翻之前，没有细致地考虑过后果，出了事故之后，才会感到后悔。我认为，这样的人，应该读一读</a:t>
            </a:r>
            <a:r>
              <a:rPr lang="en-US" altLang="zh-CN" b="1" dirty="0" smtClean="0"/>
              <a:t>《</a:t>
            </a:r>
            <a:r>
              <a:rPr lang="zh-CN" altLang="en-US" b="1" dirty="0" smtClean="0"/>
              <a:t>庄子</a:t>
            </a:r>
            <a:r>
              <a:rPr lang="en-US" altLang="zh-CN" b="1" dirty="0" smtClean="0"/>
              <a:t>》</a:t>
            </a:r>
            <a:r>
              <a:rPr lang="zh-CN" altLang="en-US" b="1" dirty="0" smtClean="0"/>
              <a:t>，学习一下何为“尊生”。敬畏生命，说的是在思考问题时，将生命放在最前。因为生命最为珍贵，因为生命一经失去无法挽回。古今中外，那些不尊重自己生命的人被称为“亡命之徒”， 不尊重他人生命的人被称为“暴君”“刽子手”，这样的人难道是我们的目标吗？敬畏生命，何其重要。</a:t>
            </a:r>
            <a:endParaRPr lang="zh-CN" altLang="en-US" b="1"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4282" y="285728"/>
            <a:ext cx="8472518" cy="6357982"/>
          </a:xfrm>
        </p:spPr>
        <p:txBody>
          <a:bodyPr>
            <a:normAutofit/>
          </a:bodyPr>
          <a:lstStyle/>
          <a:p>
            <a:r>
              <a:rPr lang="zh-CN" altLang="en-US" b="1" dirty="0" smtClean="0">
                <a:solidFill>
                  <a:srgbClr val="FF0000"/>
                </a:solidFill>
              </a:rPr>
              <a:t>心怀敬畏，敬畏的是心中的道德准则</a:t>
            </a:r>
            <a:r>
              <a:rPr lang="zh-CN" altLang="en-US" b="1" dirty="0" smtClean="0"/>
              <a:t>。第二位同学说：“即使没有好办法，也不要用坏办法。”这便是对于好与坏的判断，他知道不能用坏办法，源于心中对道德的敬畏。科技公司谷歌在创立之初便定下准则“不作恶”，这种对道德的敬畏与第二位同学的选择如出一辙。这条准则初时并不引人注目，却帮助谷歌在许多场合放弃不合乎道德的短期利益，从而赢得更长远的发展。正如康德所说：“我所敬畏的，是头顶的星空与心中的道德律。”没有对道德的敬畏，人很容易利令智昏，甚至滑向犯罪的深渊。</a:t>
            </a:r>
            <a:endParaRPr lang="zh-CN" altLang="en-US" b="1"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158" y="357166"/>
            <a:ext cx="8329642" cy="6286544"/>
          </a:xfrm>
        </p:spPr>
        <p:txBody>
          <a:bodyPr/>
          <a:lstStyle/>
          <a:p>
            <a:r>
              <a:rPr lang="zh-CN" altLang="en-US" b="1" dirty="0" smtClean="0"/>
              <a:t>  外出看电影只是淘气，翻墙却是心无敬畏的体现。在面临处罚时，有人选择有什么方法用什么方法，一无所谓；有人选择不能用坏方法，心怀敬畏。面对这样的选择，我理所当然地选择后者，因为后者虽一时的利益受损，却终将在人生的旅途中走得更远；虽荣誉受到了损伤，却更显得人格的高尚。</a:t>
            </a:r>
            <a:endParaRPr lang="en-US" altLang="zh-CN" b="1" dirty="0" smtClean="0"/>
          </a:p>
          <a:p>
            <a:r>
              <a:rPr lang="en-US" altLang="zh-CN" b="1" dirty="0" smtClean="0"/>
              <a:t>   </a:t>
            </a:r>
            <a:r>
              <a:rPr lang="zh-CN" altLang="en-US" b="1" dirty="0" smtClean="0"/>
              <a:t>心怀敬畏，尊重生命！</a:t>
            </a:r>
            <a:endParaRPr lang="zh-CN" altLang="en-US" b="1"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t>宁缺毋滥，不将就</a:t>
            </a:r>
            <a:endParaRPr lang="zh-CN" altLang="en-US" b="1" dirty="0"/>
          </a:p>
        </p:txBody>
      </p:sp>
      <p:sp>
        <p:nvSpPr>
          <p:cNvPr id="3" name="内容占位符 2"/>
          <p:cNvSpPr>
            <a:spLocks noGrp="1"/>
          </p:cNvSpPr>
          <p:nvPr>
            <p:ph idx="1"/>
          </p:nvPr>
        </p:nvSpPr>
        <p:spPr>
          <a:xfrm>
            <a:off x="214282" y="1600200"/>
            <a:ext cx="8472518" cy="4972072"/>
          </a:xfrm>
        </p:spPr>
        <p:txBody>
          <a:bodyPr/>
          <a:lstStyle/>
          <a:p>
            <a:r>
              <a:rPr lang="zh-CN" altLang="en-US" b="1" dirty="0" smtClean="0"/>
              <a:t>一面是跃过围墙时隐藏的生命之危，一面是私自外出被捉后的严厉处分，两难之下，如何权衡？</a:t>
            </a:r>
            <a:endParaRPr lang="en-US" altLang="zh-CN" b="1" dirty="0" smtClean="0"/>
          </a:p>
          <a:p>
            <a:r>
              <a:rPr lang="zh-CN" altLang="en-US" b="1" dirty="0" smtClean="0"/>
              <a:t>比之于别无他法冒险跃墙的举动，我更欣赏那位同学所说的“没有好的办法，也不要坏的办法”，我欣赏他透露出的态度：宁缺毋滥，不将就。</a:t>
            </a:r>
            <a:endParaRPr lang="zh-CN" altLang="en-US" b="1"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2844" y="357166"/>
            <a:ext cx="8715436" cy="6215106"/>
          </a:xfrm>
        </p:spPr>
        <p:txBody>
          <a:bodyPr>
            <a:normAutofit lnSpcReduction="10000"/>
          </a:bodyPr>
          <a:lstStyle/>
          <a:p>
            <a:r>
              <a:rPr lang="zh-CN" altLang="en-US" b="1" dirty="0" smtClean="0">
                <a:solidFill>
                  <a:srgbClr val="FF0000"/>
                </a:solidFill>
              </a:rPr>
              <a:t>宁缺毋滥，不将就，往小了说，是对利弊大小作出的正确判断与取舍。</a:t>
            </a:r>
            <a:r>
              <a:rPr lang="zh-CN" altLang="en-US" b="1" dirty="0" smtClean="0"/>
              <a:t>将生命的重量与一次严厉的处分放上天平的两端，哪一个更沉重？显而易见，是生命，难道还要为了躲开处分而失去生命吗？利弊取舍，宁缺毋滥，体现了一种理性，而这正是当下社会所缺失的。动物园内夫妻吵架，女子怒而下车被虎咬伤；男子为逃票翻进虎区而命丧虎口；更遑论那些为争分夺秒而闯红灯的行人，那些为争意气而相互赶超的“路怒族”。站在决策的十字路口上，请呼唤理性的回归；没有好的办法，也不要坏的办法，学学拒绝翻墙的同学</a:t>
            </a:r>
            <a:r>
              <a:rPr lang="en-US" altLang="zh-CN" b="1" dirty="0" smtClean="0"/>
              <a:t>——</a:t>
            </a:r>
            <a:r>
              <a:rPr lang="zh-CN" altLang="en-US" b="1" dirty="0" smtClean="0"/>
              <a:t>宁缺毋滥，别用生命的代价去将就自己的一时痛快。</a:t>
            </a:r>
            <a:endParaRPr lang="zh-CN" altLang="en-US" b="1"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2844" y="357166"/>
            <a:ext cx="8543956" cy="6215106"/>
          </a:xfrm>
        </p:spPr>
        <p:txBody>
          <a:bodyPr>
            <a:normAutofit fontScale="92500" lnSpcReduction="20000"/>
          </a:bodyPr>
          <a:lstStyle/>
          <a:p>
            <a:r>
              <a:rPr lang="en-US" altLang="zh-CN" dirty="0" smtClean="0"/>
              <a:t> </a:t>
            </a:r>
            <a:r>
              <a:rPr lang="zh-CN" altLang="en-US" b="1" dirty="0" smtClean="0">
                <a:solidFill>
                  <a:srgbClr val="FF0000"/>
                </a:solidFill>
              </a:rPr>
              <a:t>宁缺毋滥，不将就，往大了说，是对心底深处的价值观的拷问与审判。</a:t>
            </a:r>
            <a:r>
              <a:rPr lang="zh-CN" altLang="en-US" b="1" dirty="0" smtClean="0"/>
              <a:t>相信人生漫漫，这两位同学日后会面对更多类似的两难境地，但那时，摆在天平两端的岂还会是生命与处分这样轻重分明的事物吗？当官员面对金钱与人民的信任；当商人面对地沟油暴利与食物品质；当互联网公司面对虚假广告与利益，这时候，我们亟待宁缺毋滥，不将就的态度，给我们带来一份良心的坚守！用这份态度，拷问自己，违法食品添加伤害他人真的应该吗？负债难还而行凶真的是走投无路吗？坑害了病人魏则西的生命，竞价排名真的问心无愧吗？站在警戒线的边缘，请坚守良心的本色，没有好的办法，也不要用坏的办法，学学拒绝翻墙的同学</a:t>
            </a:r>
            <a:r>
              <a:rPr lang="en-US" altLang="zh-CN" b="1" dirty="0" smtClean="0"/>
              <a:t>——</a:t>
            </a:r>
            <a:r>
              <a:rPr lang="zh-CN" altLang="en-US" b="1" dirty="0" smtClean="0"/>
              <a:t>宁缺毋滥，别用别人的伤口去将就自己的眼前利益。</a:t>
            </a:r>
            <a:endParaRPr lang="zh-CN" altLang="en-US" b="1"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158" y="357166"/>
            <a:ext cx="8329642" cy="5929354"/>
          </a:xfrm>
        </p:spPr>
        <p:txBody>
          <a:bodyPr/>
          <a:lstStyle/>
          <a:p>
            <a:r>
              <a:rPr lang="zh-CN" altLang="en-US" b="1" dirty="0" smtClean="0"/>
              <a:t>“不将就”这个词曾经火过一阵子，那时人们用它称赞对爱情的坚守与忠贞；而今，我希望“宁缺毋滥，不将就”能再火一次，希望它不再只是对美好爱情的向往，更是对理性与良心的崇尚与呼唤。翻墙与否的问题，很简单，而生活中践行“不将就”这一原则，却不简单。</a:t>
            </a:r>
            <a:endParaRPr lang="en-US" altLang="zh-CN" b="1" dirty="0" smtClean="0"/>
          </a:p>
          <a:p>
            <a:r>
              <a:rPr lang="en-US" altLang="zh-CN" b="1" dirty="0" smtClean="0"/>
              <a:t>   </a:t>
            </a:r>
            <a:r>
              <a:rPr lang="zh-CN" altLang="en-US" b="1" dirty="0" smtClean="0"/>
              <a:t>没有好的办法，停下来，也不要坏的办法。</a:t>
            </a:r>
            <a:endParaRPr lang="en-US" altLang="zh-CN" b="1" dirty="0" smtClean="0"/>
          </a:p>
          <a:p>
            <a:r>
              <a:rPr lang="en-US" altLang="zh-CN" b="1" dirty="0" smtClean="0"/>
              <a:t>   </a:t>
            </a:r>
            <a:r>
              <a:rPr lang="zh-CN" altLang="en-US" b="1" dirty="0" smtClean="0"/>
              <a:t>宁缺毋滥，不将就！</a:t>
            </a:r>
            <a:endParaRPr lang="zh-CN" altLang="en-US" b="1"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1"/>
          <p:cNvSpPr>
            <a:spLocks noGrp="1"/>
          </p:cNvSpPr>
          <p:nvPr>
            <p:ph type="title"/>
          </p:nvPr>
        </p:nvSpPr>
        <p:spPr>
          <a:xfrm>
            <a:off x="457200" y="274638"/>
            <a:ext cx="8229600" cy="939784"/>
          </a:xfrm>
        </p:spPr>
        <p:txBody>
          <a:bodyPr>
            <a:normAutofit/>
          </a:bodyPr>
          <a:lstStyle/>
          <a:p>
            <a:r>
              <a:rPr lang="zh-CN" altLang="en-US" sz="3600" dirty="0" smtClean="0"/>
              <a:t>任务驱动内涵：</a:t>
            </a:r>
          </a:p>
        </p:txBody>
      </p:sp>
      <p:sp>
        <p:nvSpPr>
          <p:cNvPr id="14339" name="内容占位符 2"/>
          <p:cNvSpPr>
            <a:spLocks noGrp="1"/>
          </p:cNvSpPr>
          <p:nvPr>
            <p:ph idx="1"/>
          </p:nvPr>
        </p:nvSpPr>
        <p:spPr>
          <a:xfrm>
            <a:off x="357158" y="1071546"/>
            <a:ext cx="8301038" cy="5357850"/>
          </a:xfrm>
        </p:spPr>
        <p:txBody>
          <a:bodyPr>
            <a:normAutofit fontScale="85000" lnSpcReduction="20000"/>
          </a:bodyPr>
          <a:lstStyle/>
          <a:p>
            <a:r>
              <a:rPr lang="en-US" altLang="zh-CN" b="1" dirty="0" smtClean="0">
                <a:solidFill>
                  <a:srgbClr val="FF0000"/>
                </a:solidFill>
              </a:rPr>
              <a:t>1. </a:t>
            </a:r>
            <a:r>
              <a:rPr lang="zh-CN" altLang="en-US" b="1" dirty="0" smtClean="0">
                <a:solidFill>
                  <a:srgbClr val="FF0000"/>
                </a:solidFill>
              </a:rPr>
              <a:t>体式驱动</a:t>
            </a:r>
            <a:r>
              <a:rPr lang="zh-CN" altLang="en-US" b="1" dirty="0" smtClean="0"/>
              <a:t>（写成议论文）</a:t>
            </a:r>
            <a:br>
              <a:rPr lang="zh-CN" altLang="en-US" b="1" dirty="0" smtClean="0"/>
            </a:br>
            <a:r>
              <a:rPr lang="en-US" altLang="zh-CN" b="1" dirty="0" smtClean="0">
                <a:solidFill>
                  <a:srgbClr val="FF0000"/>
                </a:solidFill>
              </a:rPr>
              <a:t>2. </a:t>
            </a:r>
            <a:r>
              <a:rPr lang="zh-CN" altLang="en-US" b="1" dirty="0" smtClean="0">
                <a:solidFill>
                  <a:srgbClr val="FF0000"/>
                </a:solidFill>
              </a:rPr>
              <a:t>内容驱动</a:t>
            </a:r>
            <a:r>
              <a:rPr lang="zh-CN" altLang="en-US" b="1" dirty="0" smtClean="0"/>
              <a:t>（</a:t>
            </a:r>
            <a:r>
              <a:rPr lang="zh-CN" altLang="en-US" sz="2800" b="1" dirty="0" smtClean="0"/>
              <a:t>对于以上事情，你怎么看？请你就其中某一个或某一群人的表现，表明你的态度，阐述你的看法。</a:t>
            </a:r>
            <a:r>
              <a:rPr lang="zh-CN" altLang="en-US" b="1" dirty="0" smtClean="0"/>
              <a:t>）</a:t>
            </a:r>
            <a:br>
              <a:rPr lang="zh-CN" altLang="en-US" b="1" dirty="0" smtClean="0"/>
            </a:br>
            <a:r>
              <a:rPr lang="en-US" altLang="zh-CN" b="1" dirty="0" smtClean="0">
                <a:solidFill>
                  <a:srgbClr val="FF0000"/>
                </a:solidFill>
              </a:rPr>
              <a:t>3.</a:t>
            </a:r>
            <a:r>
              <a:rPr lang="zh-CN" altLang="en-US" b="1" dirty="0" smtClean="0">
                <a:solidFill>
                  <a:srgbClr val="FF0000"/>
                </a:solidFill>
              </a:rPr>
              <a:t>对象驱动</a:t>
            </a:r>
            <a:r>
              <a:rPr lang="zh-CN" altLang="en-US" sz="2800" b="1" dirty="0" smtClean="0"/>
              <a:t>（</a:t>
            </a:r>
            <a:r>
              <a:rPr lang="en-US" altLang="zh-CN" sz="2800" b="1" dirty="0" smtClean="0"/>
              <a:t>1</a:t>
            </a:r>
            <a:r>
              <a:rPr lang="zh-CN" altLang="en-US" sz="2800" b="1" dirty="0" smtClean="0"/>
              <a:t>）“对于以上事情，你怎么看？”这一任务驱动决定了不能离开事件，必须是</a:t>
            </a:r>
            <a:r>
              <a:rPr lang="zh-CN" altLang="en-US" sz="2800" b="1" dirty="0" smtClean="0">
                <a:solidFill>
                  <a:srgbClr val="FF0000"/>
                </a:solidFill>
              </a:rPr>
              <a:t>“就事论事”</a:t>
            </a:r>
            <a:r>
              <a:rPr lang="zh-CN" altLang="en-US" sz="2800" b="1" dirty="0" smtClean="0"/>
              <a:t>，或“融理于事”</a:t>
            </a:r>
            <a:r>
              <a:rPr lang="en-US" altLang="zh-CN" sz="2800" b="1" dirty="0" smtClean="0"/>
              <a:t>—— </a:t>
            </a:r>
            <a:r>
              <a:rPr lang="zh-CN" altLang="en-US" sz="2800" b="1" dirty="0" smtClean="0"/>
              <a:t>不能“空泛”议论，即不能架空所给材料过度泛化说理；</a:t>
            </a:r>
            <a:endParaRPr lang="en-US" altLang="zh-CN" sz="2800" b="1" dirty="0" smtClean="0"/>
          </a:p>
          <a:p>
            <a:r>
              <a:rPr lang="zh-CN" altLang="en-US" sz="2800" b="1" dirty="0" smtClean="0"/>
              <a:t>（</a:t>
            </a:r>
            <a:r>
              <a:rPr lang="en-US" altLang="zh-CN" sz="2800" b="1" dirty="0" smtClean="0"/>
              <a:t>2</a:t>
            </a:r>
            <a:r>
              <a:rPr lang="zh-CN" altLang="en-US" sz="2800" b="1" dirty="0" smtClean="0"/>
              <a:t>）“就其中某一个或某一群人的表现，表明你的态度，阐述你的看法。”这一任务驱动决定了论述说理目标的指向性，要有</a:t>
            </a:r>
            <a:r>
              <a:rPr lang="zh-CN" altLang="en-US" sz="2800" b="1" dirty="0" smtClean="0">
                <a:solidFill>
                  <a:srgbClr val="FF0000"/>
                </a:solidFill>
              </a:rPr>
              <a:t>说理的对象意识</a:t>
            </a:r>
            <a:r>
              <a:rPr lang="zh-CN" altLang="en-US" sz="2800" b="1" dirty="0" smtClean="0"/>
              <a:t>，不能面面俱到</a:t>
            </a:r>
            <a:r>
              <a:rPr lang="en-US" altLang="zh-CN" sz="2800" b="1" dirty="0" smtClean="0"/>
              <a:t>——</a:t>
            </a:r>
            <a:r>
              <a:rPr lang="zh-CN" altLang="en-US" sz="2800" b="1" dirty="0" smtClean="0"/>
              <a:t>不能“广泛”议论）</a:t>
            </a:r>
            <a:endParaRPr lang="en-US" altLang="zh-CN" sz="2800" b="1" dirty="0" smtClean="0"/>
          </a:p>
          <a:p>
            <a:r>
              <a:rPr lang="zh-CN" altLang="en-US" sz="2800" b="1" dirty="0" smtClean="0"/>
              <a:t/>
            </a:r>
            <a:br>
              <a:rPr lang="zh-CN" altLang="en-US" sz="2800" b="1" dirty="0" smtClean="0"/>
            </a:br>
            <a:r>
              <a:rPr lang="en-US" altLang="zh-CN" sz="3100" b="1" dirty="0" smtClean="0">
                <a:solidFill>
                  <a:srgbClr val="FF0000"/>
                </a:solidFill>
              </a:rPr>
              <a:t>4.</a:t>
            </a:r>
            <a:r>
              <a:rPr lang="zh-CN" altLang="en-US" sz="3100" b="1" dirty="0" smtClean="0">
                <a:solidFill>
                  <a:srgbClr val="FF0000"/>
                </a:solidFill>
              </a:rPr>
              <a:t>思维驱动</a:t>
            </a:r>
            <a:r>
              <a:rPr lang="en-US" altLang="zh-CN" sz="2800" b="1" dirty="0" smtClean="0"/>
              <a:t>——</a:t>
            </a:r>
            <a:r>
              <a:rPr lang="zh-CN" altLang="en-US" sz="2800" b="1" dirty="0" smtClean="0"/>
              <a:t>争议的焦点（核心事件）讨论。</a:t>
            </a:r>
            <a:br>
              <a:rPr lang="zh-CN" altLang="en-US" sz="2800" b="1" dirty="0" smtClean="0"/>
            </a:br>
            <a:r>
              <a:rPr lang="zh-CN" altLang="en-US" sz="2800" b="1" u="sng" dirty="0" smtClean="0">
                <a:solidFill>
                  <a:srgbClr val="FF0000"/>
                </a:solidFill>
              </a:rPr>
              <a:t>围绕核心事件或争议焦点</a:t>
            </a:r>
            <a:r>
              <a:rPr lang="zh-CN" altLang="en-US" sz="2800" b="1" dirty="0" smtClean="0"/>
              <a:t>，明确并完成写作任务</a:t>
            </a:r>
            <a:r>
              <a:rPr lang="en-US" altLang="zh-CN" sz="2800" b="1" dirty="0" smtClean="0"/>
              <a:t>——“</a:t>
            </a:r>
            <a:r>
              <a:rPr lang="zh-CN" altLang="en-US" sz="2800" b="1" dirty="0" smtClean="0"/>
              <a:t>任务驱动型作文”的第一要务</a:t>
            </a:r>
          </a:p>
          <a:p>
            <a:endParaRPr lang="en-US" altLang="zh-CN" sz="2800" dirty="0" smtClean="0"/>
          </a:p>
          <a:p>
            <a:endParaRPr lang="zh-CN" altLang="en-US" dirty="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高考作文的演变</a:t>
            </a:r>
            <a:endParaRPr lang="zh-CN" altLang="en-US" dirty="0"/>
          </a:p>
        </p:txBody>
      </p:sp>
      <p:sp>
        <p:nvSpPr>
          <p:cNvPr id="3" name="内容占位符 2"/>
          <p:cNvSpPr>
            <a:spLocks noGrp="1"/>
          </p:cNvSpPr>
          <p:nvPr>
            <p:ph idx="1"/>
          </p:nvPr>
        </p:nvSpPr>
        <p:spPr>
          <a:xfrm>
            <a:off x="457200" y="1600200"/>
            <a:ext cx="8401080" cy="4686320"/>
          </a:xfrm>
        </p:spPr>
        <p:txBody>
          <a:bodyPr>
            <a:normAutofit/>
          </a:bodyPr>
          <a:lstStyle/>
          <a:p>
            <a:pPr marL="540000">
              <a:spcBef>
                <a:spcPts val="1200"/>
              </a:spcBef>
              <a:buNone/>
            </a:pPr>
            <a:r>
              <a:rPr lang="zh-CN" altLang="en-US" sz="4400" dirty="0" smtClean="0"/>
              <a:t>命题作文</a:t>
            </a:r>
            <a:r>
              <a:rPr lang="en-US" altLang="zh-CN" sz="4400" dirty="0" smtClean="0"/>
              <a:t>—</a:t>
            </a:r>
            <a:r>
              <a:rPr lang="zh-CN" altLang="en-US" sz="4400" dirty="0" smtClean="0"/>
              <a:t>话题作文</a:t>
            </a:r>
            <a:r>
              <a:rPr lang="en-US" altLang="zh-CN" sz="4400" dirty="0" smtClean="0"/>
              <a:t>—</a:t>
            </a:r>
            <a:r>
              <a:rPr lang="zh-CN" altLang="en-US" sz="4400" dirty="0" smtClean="0"/>
              <a:t>材料作文</a:t>
            </a:r>
            <a:endParaRPr lang="en-US" altLang="zh-CN" sz="4400" dirty="0" smtClean="0"/>
          </a:p>
          <a:p>
            <a:pPr marL="540000">
              <a:spcBef>
                <a:spcPts val="1200"/>
              </a:spcBef>
              <a:buNone/>
            </a:pPr>
            <a:endParaRPr lang="en-US" altLang="zh-CN" sz="4400" dirty="0" smtClean="0"/>
          </a:p>
          <a:p>
            <a:pPr marL="540000">
              <a:spcBef>
                <a:spcPts val="1200"/>
              </a:spcBef>
              <a:buNone/>
            </a:pPr>
            <a:r>
              <a:rPr lang="en-US" altLang="zh-CN" sz="4400" dirty="0" smtClean="0"/>
              <a:t>      —</a:t>
            </a:r>
            <a:r>
              <a:rPr lang="zh-CN" altLang="en-US" sz="4400" dirty="0" smtClean="0"/>
              <a:t>任务驱动型作文</a:t>
            </a:r>
            <a:endParaRPr lang="zh-CN" altLang="en-US" sz="4400"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增强五个意识</a:t>
            </a:r>
            <a:endParaRPr lang="zh-CN" altLang="en-US" dirty="0"/>
          </a:p>
        </p:txBody>
      </p:sp>
      <p:sp>
        <p:nvSpPr>
          <p:cNvPr id="3" name="内容占位符 2"/>
          <p:cNvSpPr>
            <a:spLocks noGrp="1"/>
          </p:cNvSpPr>
          <p:nvPr>
            <p:ph idx="1"/>
          </p:nvPr>
        </p:nvSpPr>
        <p:spPr/>
        <p:txBody>
          <a:bodyPr/>
          <a:lstStyle/>
          <a:p>
            <a:r>
              <a:rPr lang="zh-CN" altLang="zh-CN" b="1" dirty="0" smtClean="0">
                <a:solidFill>
                  <a:srgbClr val="FF0000"/>
                </a:solidFill>
              </a:rPr>
              <a:t>基于材料的意识</a:t>
            </a:r>
            <a:r>
              <a:rPr lang="en-US" altLang="zh-CN" b="1" dirty="0" smtClean="0">
                <a:solidFill>
                  <a:srgbClr val="FF0000"/>
                </a:solidFill>
              </a:rPr>
              <a:t>—</a:t>
            </a:r>
            <a:r>
              <a:rPr lang="zh-CN" altLang="en-US" b="1" dirty="0" smtClean="0">
                <a:solidFill>
                  <a:srgbClr val="FF0000"/>
                </a:solidFill>
              </a:rPr>
              <a:t>用材料、析材料、扣材料</a:t>
            </a:r>
            <a:endParaRPr lang="en-US" altLang="zh-CN" b="1" dirty="0" smtClean="0">
              <a:solidFill>
                <a:srgbClr val="FF0000"/>
              </a:solidFill>
            </a:endParaRPr>
          </a:p>
          <a:p>
            <a:r>
              <a:rPr lang="zh-CN" altLang="en-US" b="1" dirty="0" smtClean="0">
                <a:solidFill>
                  <a:srgbClr val="FF0000"/>
                </a:solidFill>
              </a:rPr>
              <a:t>理性思辨的意识</a:t>
            </a:r>
            <a:r>
              <a:rPr lang="en-US" altLang="zh-CN" b="1" dirty="0" smtClean="0">
                <a:solidFill>
                  <a:srgbClr val="FF0000"/>
                </a:solidFill>
              </a:rPr>
              <a:t>—</a:t>
            </a:r>
            <a:r>
              <a:rPr lang="zh-CN" altLang="en-US" b="1" dirty="0" smtClean="0">
                <a:solidFill>
                  <a:srgbClr val="FF0000"/>
                </a:solidFill>
              </a:rPr>
              <a:t>辨析正误、明确立场</a:t>
            </a:r>
            <a:endParaRPr lang="en-US" altLang="zh-CN" b="1" dirty="0" smtClean="0">
              <a:solidFill>
                <a:srgbClr val="FF0000"/>
              </a:solidFill>
            </a:endParaRPr>
          </a:p>
          <a:p>
            <a:r>
              <a:rPr lang="zh-CN" altLang="en-US" b="1" dirty="0" smtClean="0">
                <a:solidFill>
                  <a:srgbClr val="FF0000"/>
                </a:solidFill>
              </a:rPr>
              <a:t>指向现实的意识</a:t>
            </a:r>
            <a:r>
              <a:rPr lang="en-US" altLang="zh-CN" b="1" dirty="0" smtClean="0">
                <a:solidFill>
                  <a:srgbClr val="FF0000"/>
                </a:solidFill>
              </a:rPr>
              <a:t>—</a:t>
            </a:r>
            <a:r>
              <a:rPr lang="zh-CN" altLang="en-US" b="1" dirty="0" smtClean="0">
                <a:solidFill>
                  <a:srgbClr val="FF0000"/>
                </a:solidFill>
              </a:rPr>
              <a:t>类比现象，横向拓展</a:t>
            </a:r>
            <a:endParaRPr lang="en-US" altLang="zh-CN" b="1" dirty="0" smtClean="0">
              <a:solidFill>
                <a:srgbClr val="FF0000"/>
              </a:solidFill>
            </a:endParaRPr>
          </a:p>
          <a:p>
            <a:r>
              <a:rPr lang="zh-CN" altLang="en-US" b="1" dirty="0" smtClean="0">
                <a:solidFill>
                  <a:srgbClr val="FF0000"/>
                </a:solidFill>
              </a:rPr>
              <a:t>深度剖析的意识</a:t>
            </a:r>
            <a:r>
              <a:rPr lang="en-US" altLang="zh-CN" b="1" dirty="0" smtClean="0">
                <a:solidFill>
                  <a:srgbClr val="FF0000"/>
                </a:solidFill>
              </a:rPr>
              <a:t>—</a:t>
            </a:r>
            <a:r>
              <a:rPr lang="zh-CN" altLang="en-US" b="1" dirty="0" smtClean="0">
                <a:solidFill>
                  <a:srgbClr val="FF0000"/>
                </a:solidFill>
              </a:rPr>
              <a:t>挖掘根源、阐述危害</a:t>
            </a:r>
            <a:endParaRPr lang="en-US" altLang="zh-CN" b="1" dirty="0" smtClean="0">
              <a:solidFill>
                <a:srgbClr val="FF0000"/>
              </a:solidFill>
            </a:endParaRPr>
          </a:p>
          <a:p>
            <a:r>
              <a:rPr lang="zh-CN" altLang="en-US" b="1" dirty="0" smtClean="0">
                <a:solidFill>
                  <a:srgbClr val="FF0000"/>
                </a:solidFill>
              </a:rPr>
              <a:t>解决问题的意识</a:t>
            </a:r>
            <a:r>
              <a:rPr lang="en-US" altLang="zh-CN" b="1" dirty="0" smtClean="0">
                <a:solidFill>
                  <a:srgbClr val="FF0000"/>
                </a:solidFill>
              </a:rPr>
              <a:t>—</a:t>
            </a:r>
            <a:r>
              <a:rPr lang="zh-CN" altLang="en-US" b="1" dirty="0" smtClean="0">
                <a:solidFill>
                  <a:srgbClr val="FF0000"/>
                </a:solidFill>
              </a:rPr>
              <a:t>提出方法、回扣材料</a:t>
            </a:r>
            <a:endParaRPr lang="en-US" altLang="zh-CN" b="1" dirty="0" smtClean="0">
              <a:solidFill>
                <a:srgbClr val="FF0000"/>
              </a:solidFill>
            </a:endParaRPr>
          </a:p>
          <a:p>
            <a:endParaRPr lang="en-US" altLang="zh-CN" b="1" dirty="0" smtClean="0">
              <a:solidFill>
                <a:srgbClr val="FF0000"/>
              </a:solidFill>
            </a:endParaRPr>
          </a:p>
          <a:p>
            <a:endParaRPr lang="zh-CN" altLang="en-US"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内容占位符 2"/>
          <p:cNvSpPr>
            <a:spLocks noGrp="1"/>
          </p:cNvSpPr>
          <p:nvPr>
            <p:ph idx="1"/>
          </p:nvPr>
        </p:nvSpPr>
        <p:spPr>
          <a:xfrm>
            <a:off x="0" y="260350"/>
            <a:ext cx="9144000" cy="5811856"/>
          </a:xfrm>
        </p:spPr>
        <p:txBody>
          <a:bodyPr>
            <a:normAutofit/>
          </a:bodyPr>
          <a:lstStyle/>
          <a:p>
            <a:pPr eaLnBrk="1" hangingPunct="1">
              <a:buNone/>
            </a:pPr>
            <a:r>
              <a:rPr lang="en-US" altLang="zh-CN" b="1" dirty="0" smtClean="0">
                <a:solidFill>
                  <a:srgbClr val="FF0000"/>
                </a:solidFill>
              </a:rPr>
              <a:t>     </a:t>
            </a:r>
            <a:r>
              <a:rPr lang="zh-CN" altLang="zh-CN" b="1" dirty="0" smtClean="0">
                <a:solidFill>
                  <a:srgbClr val="FF0000"/>
                </a:solidFill>
              </a:rPr>
              <a:t>任务驱动型作文写作六法：</a:t>
            </a:r>
          </a:p>
          <a:p>
            <a:r>
              <a:rPr lang="en-US" altLang="zh-CN" b="1" dirty="0" smtClean="0"/>
              <a:t>1</a:t>
            </a:r>
            <a:r>
              <a:rPr lang="zh-CN" altLang="zh-CN" b="1" dirty="0" smtClean="0"/>
              <a:t>、析材料 </a:t>
            </a:r>
            <a:r>
              <a:rPr lang="en-US" altLang="zh-CN" b="1" dirty="0" smtClean="0"/>
              <a:t>2</a:t>
            </a:r>
            <a:r>
              <a:rPr lang="zh-CN" altLang="zh-CN" b="1" dirty="0" smtClean="0"/>
              <a:t>、挖根源 </a:t>
            </a:r>
            <a:r>
              <a:rPr lang="en-US" altLang="zh-CN" b="1" dirty="0" smtClean="0"/>
              <a:t>3</a:t>
            </a:r>
            <a:r>
              <a:rPr lang="zh-CN" altLang="zh-CN" b="1" dirty="0" smtClean="0"/>
              <a:t>、论危害</a:t>
            </a:r>
            <a:endParaRPr lang="zh-CN" altLang="en-US" b="1" dirty="0" smtClean="0"/>
          </a:p>
          <a:p>
            <a:r>
              <a:rPr lang="en-US" altLang="zh-CN" b="1" dirty="0" smtClean="0"/>
              <a:t>4</a:t>
            </a:r>
            <a:r>
              <a:rPr lang="zh-CN" altLang="zh-CN" b="1" dirty="0" smtClean="0"/>
              <a:t>、联现实</a:t>
            </a:r>
            <a:r>
              <a:rPr lang="en-US" altLang="zh-CN" b="1" dirty="0" smtClean="0"/>
              <a:t> 5</a:t>
            </a:r>
            <a:r>
              <a:rPr lang="zh-CN" altLang="zh-CN" b="1" dirty="0" smtClean="0"/>
              <a:t>、提办法 </a:t>
            </a:r>
            <a:r>
              <a:rPr lang="en-US" altLang="zh-CN" b="1" dirty="0" smtClean="0"/>
              <a:t>6</a:t>
            </a:r>
            <a:r>
              <a:rPr lang="zh-CN" altLang="zh-CN" b="1" dirty="0" smtClean="0"/>
              <a:t>、作结论（作呼告）</a:t>
            </a:r>
            <a:endParaRPr lang="en-US" altLang="zh-CN" b="1" dirty="0" smtClean="0"/>
          </a:p>
          <a:p>
            <a:pPr>
              <a:buNone/>
            </a:pPr>
            <a:r>
              <a:rPr lang="zh-CN" altLang="zh-CN" b="1" dirty="0" smtClean="0"/>
              <a:t> </a:t>
            </a:r>
            <a:endParaRPr lang="zh-CN" altLang="en-US" b="1" dirty="0" smtClean="0"/>
          </a:p>
          <a:p>
            <a:pPr eaLnBrk="1" hangingPunct="1"/>
            <a:r>
              <a:rPr lang="zh-CN" altLang="zh-CN" b="1" dirty="0" smtClean="0">
                <a:solidFill>
                  <a:srgbClr val="FF0000"/>
                </a:solidFill>
              </a:rPr>
              <a:t>常用结构模式：</a:t>
            </a:r>
          </a:p>
          <a:p>
            <a:pPr eaLnBrk="1" hangingPunct="1"/>
            <a:r>
              <a:rPr lang="zh-CN" altLang="zh-CN" b="1" dirty="0" smtClean="0">
                <a:solidFill>
                  <a:srgbClr val="0000FF"/>
                </a:solidFill>
              </a:rPr>
              <a:t>引简洁（简引材料、提出观点、褒贬分明）</a:t>
            </a:r>
          </a:p>
          <a:p>
            <a:pPr eaLnBrk="1" hangingPunct="1"/>
            <a:r>
              <a:rPr lang="zh-CN" altLang="zh-CN" b="1" dirty="0" smtClean="0">
                <a:solidFill>
                  <a:srgbClr val="0000FF"/>
                </a:solidFill>
              </a:rPr>
              <a:t>议充分（明析原因、直指危害、阐明意义）</a:t>
            </a:r>
          </a:p>
          <a:p>
            <a:pPr eaLnBrk="1" hangingPunct="1"/>
            <a:r>
              <a:rPr lang="zh-CN" altLang="zh-CN" b="1" dirty="0" smtClean="0">
                <a:solidFill>
                  <a:srgbClr val="0000FF"/>
                </a:solidFill>
              </a:rPr>
              <a:t>联紧扣（正反对比、假设因果、点面层进）</a:t>
            </a:r>
          </a:p>
          <a:p>
            <a:pPr eaLnBrk="1" hangingPunct="1"/>
            <a:r>
              <a:rPr lang="zh-CN" altLang="zh-CN" b="1" dirty="0" smtClean="0">
                <a:solidFill>
                  <a:srgbClr val="0000FF"/>
                </a:solidFill>
              </a:rPr>
              <a:t>结点题（寻找对策、倡议劝勉、呼吁号召）</a:t>
            </a:r>
            <a:endParaRPr lang="zh-CN" altLang="en-US" b="1" dirty="0" smtClean="0">
              <a:solidFill>
                <a:srgbClr val="0000FF"/>
              </a:solidFill>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500042"/>
            <a:ext cx="8229600" cy="5786478"/>
          </a:xfrm>
        </p:spPr>
        <p:txBody>
          <a:bodyPr/>
          <a:lstStyle/>
          <a:p>
            <a:r>
              <a:rPr lang="zh-CN" altLang="en-US" dirty="0" smtClean="0"/>
              <a:t>任务驱动</a:t>
            </a:r>
            <a:r>
              <a:rPr lang="en-US" altLang="zh-CN" dirty="0" smtClean="0"/>
              <a:t>——</a:t>
            </a:r>
            <a:r>
              <a:rPr lang="zh-CN" altLang="en-US" dirty="0" smtClean="0"/>
              <a:t>在多维的比较中说理论证</a:t>
            </a:r>
            <a:endParaRPr lang="en-US" altLang="zh-CN" dirty="0" smtClean="0"/>
          </a:p>
          <a:p>
            <a:pPr>
              <a:buNone/>
            </a:pPr>
            <a:r>
              <a:rPr lang="en-US" altLang="zh-CN" dirty="0" smtClean="0"/>
              <a:t>           </a:t>
            </a:r>
            <a:r>
              <a:rPr lang="zh-CN" altLang="en-US" dirty="0" smtClean="0"/>
              <a:t>在真实的情境中辨析关键概念</a:t>
            </a:r>
            <a:endParaRPr lang="en-US" altLang="zh-CN" dirty="0" smtClean="0"/>
          </a:p>
          <a:p>
            <a:pPr>
              <a:buNone/>
            </a:pPr>
            <a:endParaRPr lang="en-US" altLang="zh-CN" dirty="0" smtClean="0"/>
          </a:p>
          <a:p>
            <a:pPr>
              <a:buNone/>
            </a:pPr>
            <a:r>
              <a:rPr lang="en-US" altLang="zh-CN" dirty="0" smtClean="0"/>
              <a:t>             </a:t>
            </a:r>
            <a:endParaRPr lang="zh-CN" altLang="en-US" dirty="0"/>
          </a:p>
        </p:txBody>
      </p:sp>
      <p:sp>
        <p:nvSpPr>
          <p:cNvPr id="4" name="矩形 3"/>
          <p:cNvSpPr/>
          <p:nvPr/>
        </p:nvSpPr>
        <p:spPr>
          <a:xfrm>
            <a:off x="2428860" y="1857365"/>
            <a:ext cx="4500594" cy="3416320"/>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CN" altLang="en-US" sz="72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真阅读</a:t>
            </a:r>
            <a:endParaRPr lang="en-US" altLang="zh-CN" sz="72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a:p>
            <a:pPr algn="ctr"/>
            <a:r>
              <a:rPr lang="zh-CN" altLang="en-US" sz="72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真思考</a:t>
            </a:r>
            <a:endParaRPr lang="en-US" altLang="zh-CN" sz="72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a:p>
            <a:pPr algn="ctr"/>
            <a:r>
              <a:rPr lang="zh-CN" altLang="en-US" sz="72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真表达</a:t>
            </a:r>
            <a:endParaRPr lang="zh-CN" altLang="en-US" sz="72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6000" dirty="0" smtClean="0"/>
              <a:t>修炼内功</a:t>
            </a:r>
            <a:endParaRPr lang="zh-CN" altLang="en-US" sz="6000" dirty="0"/>
          </a:p>
        </p:txBody>
      </p:sp>
      <p:sp>
        <p:nvSpPr>
          <p:cNvPr id="4" name="矩形 3"/>
          <p:cNvSpPr/>
          <p:nvPr/>
        </p:nvSpPr>
        <p:spPr>
          <a:xfrm>
            <a:off x="228501" y="2967335"/>
            <a:ext cx="8686993" cy="1015663"/>
          </a:xfrm>
          <a:prstGeom prst="rect">
            <a:avLst/>
          </a:prstGeom>
        </p:spPr>
        <p:style>
          <a:lnRef idx="2">
            <a:schemeClr val="accent3"/>
          </a:lnRef>
          <a:fillRef idx="1">
            <a:schemeClr val="lt1"/>
          </a:fillRef>
          <a:effectRef idx="0">
            <a:schemeClr val="accent3"/>
          </a:effectRef>
          <a:fontRef idx="minor">
            <a:schemeClr val="dk1"/>
          </a:fontRef>
        </p:style>
        <p:txBody>
          <a:bodyPr wrap="none" lIns="91440" tIns="45720" rIns="91440" bIns="45720">
            <a:spAutoFit/>
          </a:bodyPr>
          <a:lstStyle/>
          <a:p>
            <a:pPr algn="ctr"/>
            <a:r>
              <a:rPr lang="zh-CN" altLang="en-US" sz="6000" b="1" dirty="0" smtClean="0">
                <a:ln w="18000">
                  <a:solidFill>
                    <a:schemeClr val="accent2">
                      <a:satMod val="140000"/>
                    </a:schemeClr>
                  </a:solidFill>
                  <a:prstDash val="solid"/>
                  <a:miter lim="800000"/>
                </a:ln>
                <a:solidFill>
                  <a:srgbClr val="0070C0"/>
                </a:solidFill>
                <a:effectLst>
                  <a:outerShdw blurRad="25500" dist="23000" dir="7020000" algn="tl">
                    <a:srgbClr val="000000">
                      <a:alpha val="50000"/>
                    </a:srgbClr>
                  </a:outerShdw>
                </a:effectLst>
              </a:rPr>
              <a:t>读书 关心时政 思考人生</a:t>
            </a:r>
            <a:endParaRPr lang="zh-CN" altLang="en-US" sz="6000" b="1" dirty="0">
              <a:ln w="18000">
                <a:solidFill>
                  <a:schemeClr val="accent2">
                    <a:satMod val="140000"/>
                  </a:schemeClr>
                </a:solidFill>
                <a:prstDash val="solid"/>
                <a:miter lim="800000"/>
              </a:ln>
              <a:solidFill>
                <a:srgbClr val="0070C0"/>
              </a:solidFill>
              <a:effectLst>
                <a:outerShdw blurRad="25500" dist="23000" dir="7020000" algn="tl">
                  <a:srgbClr val="000000">
                    <a:alpha val="50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ox(i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85720" y="714356"/>
            <a:ext cx="8858280" cy="646331"/>
          </a:xfrm>
          <a:prstGeom prst="rect">
            <a:avLst/>
          </a:prstGeom>
          <a:noFill/>
        </p:spPr>
        <p:txBody>
          <a:bodyPr wrap="square" rtlCol="0">
            <a:spAutoFit/>
          </a:bodyPr>
          <a:lstStyle/>
          <a:p>
            <a:r>
              <a:rPr lang="zh-CN" altLang="en-US" sz="3600" b="1" dirty="0" smtClean="0"/>
              <a:t>语文教学是相通的，把握本质，提升素养</a:t>
            </a:r>
            <a:endParaRPr lang="zh-CN" altLang="en-US" sz="3600" b="1" dirty="0"/>
          </a:p>
        </p:txBody>
      </p:sp>
      <p:sp>
        <p:nvSpPr>
          <p:cNvPr id="6" name="矩形 5"/>
          <p:cNvSpPr/>
          <p:nvPr/>
        </p:nvSpPr>
        <p:spPr>
          <a:xfrm>
            <a:off x="714348" y="2967334"/>
            <a:ext cx="7715303" cy="1323439"/>
          </a:xfrm>
          <a:prstGeom prst="rect">
            <a:avLst/>
          </a:prstGeom>
          <a:noFill/>
        </p:spPr>
        <p:txBody>
          <a:bodyPr wrap="square" lIns="91440" tIns="45720" rIns="91440" bIns="45720">
            <a:spAutoFit/>
          </a:bodyPr>
          <a:lstStyle/>
          <a:p>
            <a:pPr algn="ctr"/>
            <a:r>
              <a:rPr lang="zh-CN" altLang="en-US" sz="8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一切尽在掌握</a:t>
            </a:r>
            <a:endParaRPr lang="zh-CN" altLang="en-US" sz="80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mph" presetSubtype="0" fill="hold" grpId="1" nodeType="clickEffect">
                                  <p:stCondLst>
                                    <p:cond delay="0"/>
                                  </p:stCondLst>
                                  <p:childTnLst>
                                    <p:animScale>
                                      <p:cBhvr>
                                        <p:cTn id="16" dur="2000" fill="hold"/>
                                        <p:tgtEl>
                                          <p:spTgt spid="6"/>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6" grpId="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642918"/>
            <a:ext cx="8229600" cy="5643602"/>
          </a:xfrm>
        </p:spPr>
        <p:txBody>
          <a:bodyPr>
            <a:normAutofit fontScale="92500" lnSpcReduction="10000"/>
          </a:bodyPr>
          <a:lstStyle/>
          <a:p>
            <a:r>
              <a:rPr lang="zh-CN" altLang="zh-CN" dirty="0" smtClean="0"/>
              <a:t>例</a:t>
            </a:r>
            <a:r>
              <a:rPr lang="en-US" altLang="zh-CN" dirty="0" smtClean="0"/>
              <a:t>.</a:t>
            </a:r>
            <a:r>
              <a:rPr lang="zh-CN" altLang="zh-CN" dirty="0" smtClean="0"/>
              <a:t>有这样三个母亲，她们都有两个孩子，只有一个苹果。第一位母亲用孔融让梨的办法，让小儿子得到了苹果。第二位母亲布置两个孩子完成规定的任务，谁完成的快谁得到苹果，结果大儿子得到了苹果。第三位母亲干脆把苹果平分，两个孩子是一样的。</a:t>
            </a:r>
          </a:p>
          <a:p>
            <a:r>
              <a:rPr lang="zh-CN" altLang="zh-CN" dirty="0" smtClean="0"/>
              <a:t>你觉得</a:t>
            </a:r>
            <a:r>
              <a:rPr lang="zh-CN" altLang="zh-CN" b="1" dirty="0" smtClean="0">
                <a:solidFill>
                  <a:srgbClr val="FF0000"/>
                </a:solidFill>
              </a:rPr>
              <a:t>哪一位母亲分苹果的方法最合理，对孩子成长的意义最大</a:t>
            </a:r>
            <a:r>
              <a:rPr lang="zh-CN" altLang="zh-CN" dirty="0" smtClean="0">
                <a:solidFill>
                  <a:srgbClr val="FF0000"/>
                </a:solidFill>
              </a:rPr>
              <a:t>？</a:t>
            </a:r>
            <a:r>
              <a:rPr lang="zh-CN" altLang="zh-CN" dirty="0" smtClean="0"/>
              <a:t>请根据材料，从自己的体验出发，</a:t>
            </a:r>
            <a:r>
              <a:rPr lang="zh-CN" altLang="zh-CN" b="1" dirty="0" smtClean="0"/>
              <a:t>比较</a:t>
            </a:r>
            <a:r>
              <a:rPr lang="zh-CN" altLang="zh-CN" dirty="0" smtClean="0"/>
              <a:t>上述三位母亲分苹果的方法，</a:t>
            </a:r>
            <a:r>
              <a:rPr lang="zh-CN" altLang="zh-CN" b="1" dirty="0" smtClean="0"/>
              <a:t>阐述你的见解和理由</a:t>
            </a:r>
            <a:r>
              <a:rPr lang="zh-CN" altLang="zh-CN" dirty="0" smtClean="0"/>
              <a:t>。要求：选好角度，标题自拟，不要脱离材料的内容和含意。立意明确，不要套作，不得抄袭。</a:t>
            </a:r>
          </a:p>
          <a:p>
            <a:endParaRPr lang="zh-CN" alt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descr="ca09f90.jpg"/>
          <p:cNvPicPr>
            <a:picLocks noGrp="1" noChangeAspect="1"/>
          </p:cNvPicPr>
          <p:nvPr>
            <p:ph idx="1"/>
          </p:nvPr>
        </p:nvPicPr>
        <p:blipFill>
          <a:blip r:embed="rId2" cstate="print"/>
          <a:stretch>
            <a:fillRect/>
          </a:stretch>
        </p:blipFill>
        <p:spPr>
          <a:xfrm>
            <a:off x="714348" y="0"/>
            <a:ext cx="7391282" cy="6963973"/>
          </a:xfr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一、什么是任务驱动型作文</a:t>
            </a:r>
            <a:endParaRPr lang="zh-CN" altLang="en-US" dirty="0"/>
          </a:p>
        </p:txBody>
      </p:sp>
      <p:sp>
        <p:nvSpPr>
          <p:cNvPr id="3" name="内容占位符 2"/>
          <p:cNvSpPr>
            <a:spLocks noGrp="1"/>
          </p:cNvSpPr>
          <p:nvPr>
            <p:ph idx="1"/>
          </p:nvPr>
        </p:nvSpPr>
        <p:spPr/>
        <p:txBody>
          <a:bodyPr/>
          <a:lstStyle/>
          <a:p>
            <a:r>
              <a:rPr lang="zh-CN" altLang="zh-CN" dirty="0" smtClean="0"/>
              <a:t>任务驱动型作文依然是材料作文</a:t>
            </a:r>
          </a:p>
          <a:p>
            <a:r>
              <a:rPr lang="zh-CN" altLang="zh-CN" dirty="0" smtClean="0"/>
              <a:t>材料作文</a:t>
            </a:r>
            <a:r>
              <a:rPr lang="en-US" altLang="zh-CN" sz="4800" b="1" dirty="0" smtClean="0">
                <a:solidFill>
                  <a:srgbClr val="FF0000"/>
                </a:solidFill>
              </a:rPr>
              <a:t>+</a:t>
            </a:r>
            <a:r>
              <a:rPr lang="zh-CN" altLang="zh-CN" dirty="0" smtClean="0"/>
              <a:t>任务驱动指令</a:t>
            </a:r>
            <a:endParaRPr lang="en-US" altLang="zh-CN" dirty="0" smtClean="0"/>
          </a:p>
          <a:p>
            <a:r>
              <a:rPr lang="zh-CN" altLang="en-US" dirty="0" smtClean="0"/>
              <a:t>增强写作的针对性，使考生在真实的情境中辨析关键概念，在多维度的比较中说理论证。</a:t>
            </a:r>
            <a:endParaRPr lang="zh-CN" alt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如</a:t>
            </a:r>
            <a:r>
              <a:rPr lang="en-US" altLang="zh-CN" dirty="0" smtClean="0"/>
              <a:t>2015</a:t>
            </a:r>
            <a:r>
              <a:rPr lang="zh-CN" altLang="en-US" dirty="0" smtClean="0"/>
              <a:t>年全国一卷</a:t>
            </a:r>
            <a:endParaRPr lang="zh-CN" altLang="en-US" dirty="0"/>
          </a:p>
        </p:txBody>
      </p:sp>
      <p:sp>
        <p:nvSpPr>
          <p:cNvPr id="3" name="内容占位符 2"/>
          <p:cNvSpPr>
            <a:spLocks noGrp="1"/>
          </p:cNvSpPr>
          <p:nvPr>
            <p:ph idx="1"/>
          </p:nvPr>
        </p:nvSpPr>
        <p:spPr/>
        <p:txBody>
          <a:bodyPr>
            <a:normAutofit fontScale="77500" lnSpcReduction="20000"/>
          </a:bodyPr>
          <a:lstStyle/>
          <a:p>
            <a:r>
              <a:rPr lang="zh-CN" altLang="zh-CN" dirty="0" smtClean="0"/>
              <a:t>阅读下面的材料，根据要求写一篇不少于</a:t>
            </a:r>
            <a:r>
              <a:rPr lang="en-US" altLang="zh-CN" dirty="0" smtClean="0"/>
              <a:t>800</a:t>
            </a:r>
            <a:r>
              <a:rPr lang="zh-CN" altLang="zh-CN" dirty="0" smtClean="0"/>
              <a:t>字的文章。</a:t>
            </a:r>
          </a:p>
          <a:p>
            <a:r>
              <a:rPr lang="zh-CN" altLang="zh-CN" dirty="0" smtClean="0"/>
              <a:t>因父亲总是在高速路上开车时接电话，家人屡劝不改，女大学生小陈迫于无奈，更出于生命安全的考虑，通过微博私信向警方举报了自己的父亲；警方查实后，依法对老陈进行了教育和处罚，并将这起举报发在官方微博上。此事赢得众多网友点赞，也引发一些质疑，经媒体报道后，激起了更大范围、更多角度的讨论。</a:t>
            </a:r>
          </a:p>
          <a:p>
            <a:r>
              <a:rPr lang="zh-CN" altLang="zh-CN" dirty="0" smtClean="0">
                <a:solidFill>
                  <a:srgbClr val="FF0000"/>
                </a:solidFill>
              </a:rPr>
              <a:t>对于以上事情，你怎么看？请给小陈、老陈或其他相关方写一封信，表明你的态度，阐述你的看法。</a:t>
            </a:r>
          </a:p>
          <a:p>
            <a:r>
              <a:rPr lang="zh-CN" altLang="zh-CN" dirty="0" smtClean="0"/>
              <a:t>要求综合材料内容及含义，选好角度，确定立意。完成写作任务。明确收信人，统一以“明华”为写信人，不得泄露个人信息。</a:t>
            </a:r>
          </a:p>
          <a:p>
            <a:endParaRPr lang="zh-CN" alt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2016</a:t>
            </a:r>
            <a:r>
              <a:rPr lang="zh-CN" altLang="en-US" dirty="0" smtClean="0"/>
              <a:t>全国卷</a:t>
            </a:r>
            <a:endParaRPr lang="zh-CN" altLang="en-US" dirty="0"/>
          </a:p>
        </p:txBody>
      </p:sp>
      <p:sp>
        <p:nvSpPr>
          <p:cNvPr id="3" name="内容占位符 2"/>
          <p:cNvSpPr>
            <a:spLocks noGrp="1"/>
          </p:cNvSpPr>
          <p:nvPr>
            <p:ph idx="1"/>
          </p:nvPr>
        </p:nvSpPr>
        <p:spPr>
          <a:xfrm>
            <a:off x="428596" y="1357298"/>
            <a:ext cx="8429684" cy="5072098"/>
          </a:xfrm>
        </p:spPr>
        <p:txBody>
          <a:bodyPr>
            <a:normAutofit fontScale="92500" lnSpcReduction="20000"/>
          </a:bodyPr>
          <a:lstStyle/>
          <a:p>
            <a:pPr latinLnBrk="1"/>
            <a:r>
              <a:rPr lang="zh-CN" altLang="en-US" dirty="0" smtClean="0"/>
              <a:t>阅读下面的材料，根据要求写一篇不少于</a:t>
            </a:r>
            <a:r>
              <a:rPr lang="en-US" altLang="zh-CN" dirty="0" smtClean="0"/>
              <a:t>800</a:t>
            </a:r>
            <a:r>
              <a:rPr lang="zh-CN" altLang="en-US" dirty="0" smtClean="0"/>
              <a:t>字的文章。（</a:t>
            </a:r>
            <a:r>
              <a:rPr lang="en-US" altLang="zh-CN" dirty="0" smtClean="0"/>
              <a:t>60</a:t>
            </a:r>
            <a:r>
              <a:rPr lang="zh-CN" altLang="en-US" dirty="0" smtClean="0"/>
              <a:t>分）</a:t>
            </a:r>
          </a:p>
          <a:p>
            <a:pPr latinLnBrk="1"/>
            <a:r>
              <a:rPr lang="zh-CN" altLang="en-US" dirty="0" smtClean="0"/>
              <a:t>　　语文学习关系到一个人的终身发展，社会整体的语文素养关系到国家的软实力和文化自信，对于我们中学生来说，语文素养的提升主要与</a:t>
            </a:r>
            <a:r>
              <a:rPr lang="zh-CN" altLang="en-US" dirty="0" smtClean="0">
                <a:solidFill>
                  <a:srgbClr val="FF0000"/>
                </a:solidFill>
              </a:rPr>
              <a:t>三条途径</a:t>
            </a:r>
            <a:r>
              <a:rPr lang="zh-CN" altLang="en-US" dirty="0" smtClean="0"/>
              <a:t>：课堂有效教学、课外大量教学、社会生活实践。</a:t>
            </a:r>
          </a:p>
          <a:p>
            <a:pPr latinLnBrk="1"/>
            <a:r>
              <a:rPr lang="zh-CN" altLang="en-US" dirty="0" smtClean="0"/>
              <a:t>　　</a:t>
            </a:r>
            <a:r>
              <a:rPr lang="zh-CN" altLang="en-US" dirty="0" smtClean="0">
                <a:solidFill>
                  <a:srgbClr val="FF0000"/>
                </a:solidFill>
              </a:rPr>
              <a:t>请根据材料，从自己语文学习的体会出发，比较上述三条途径，阐述你的看法和理由。</a:t>
            </a:r>
          </a:p>
          <a:p>
            <a:pPr latinLnBrk="1"/>
            <a:r>
              <a:rPr lang="zh-CN" altLang="en-US" dirty="0" smtClean="0"/>
              <a:t>　　要求选好角度，确定立意，明确文体，自拟标题，不要套作，不得抄袭，不得泄露个人信息。</a:t>
            </a:r>
          </a:p>
          <a:p>
            <a:endParaRPr lang="zh-CN" altLang="en-US"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暗香扑面">
  <a:themeElements>
    <a:clrScheme name="暗香扑面">
      <a:dk1>
        <a:sysClr val="windowText" lastClr="000000"/>
      </a:dk1>
      <a:lt1>
        <a:sysClr val="window" lastClr="FFFFFF"/>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xmlns:r="http://schemas.openxmlformats.org/officeDocument/2006/relationships"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70000"/>
                <a:satMod val="1000000"/>
              </a:schemeClr>
            </a:gs>
            <a:gs pos="31000">
              <a:schemeClr val="phClr">
                <a:shade val="85000"/>
                <a:satMod val="450000"/>
              </a:schemeClr>
            </a:gs>
            <a:gs pos="100000">
              <a:schemeClr val="phClr">
                <a:tint val="70000"/>
                <a:satMod val="300000"/>
              </a:schemeClr>
            </a:gs>
          </a:gsLst>
          <a:path path="circle">
            <a:fillToRect l="50000" t="150000" r="50000"/>
          </a:path>
        </a:gradFill>
        <a:blipFill>
          <a:blip xmlns:r="http://schemas.openxmlformats.org/officeDocument/2006/relationships" r:embed="rId2">
            <a:duotone>
              <a:schemeClr val="phClr">
                <a:tint val="100000"/>
                <a:shade val="70000"/>
                <a:hueMod val="100000"/>
                <a:satMod val="100000"/>
              </a:schemeClr>
              <a:schemeClr val="phClr">
                <a:tint val="90000"/>
                <a:shade val="100000"/>
                <a:hueMod val="100000"/>
                <a:satMod val="100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Fan</Template>
  <TotalTime>1180</TotalTime>
  <Words>10327</Words>
  <Application>Microsoft Office PowerPoint</Application>
  <PresentationFormat>全屏显示(4:3)</PresentationFormat>
  <Paragraphs>190</Paragraphs>
  <Slides>55</Slides>
  <Notes>1</Notes>
  <HiddenSlides>0</HiddenSlides>
  <MMClips>0</MMClips>
  <ScaleCrop>false</ScaleCrop>
  <HeadingPairs>
    <vt:vector size="4" baseType="variant">
      <vt:variant>
        <vt:lpstr>主题</vt:lpstr>
      </vt:variant>
      <vt:variant>
        <vt:i4>1</vt:i4>
      </vt:variant>
      <vt:variant>
        <vt:lpstr>幻灯片标题</vt:lpstr>
      </vt:variant>
      <vt:variant>
        <vt:i4>55</vt:i4>
      </vt:variant>
    </vt:vector>
  </HeadingPairs>
  <TitlesOfParts>
    <vt:vector size="56" baseType="lpstr">
      <vt:lpstr>暗香扑面</vt:lpstr>
      <vt:lpstr>幻灯片 1</vt:lpstr>
      <vt:lpstr>幻灯片 2</vt:lpstr>
      <vt:lpstr>语文学科素养</vt:lpstr>
      <vt:lpstr>任务驱动型作文写作指导 </vt:lpstr>
      <vt:lpstr>高考作文的演变</vt:lpstr>
      <vt:lpstr>幻灯片 6</vt:lpstr>
      <vt:lpstr>一、什么是任务驱动型作文</vt:lpstr>
      <vt:lpstr>如2015年全国一卷</vt:lpstr>
      <vt:lpstr>2016全国卷</vt:lpstr>
      <vt:lpstr>高考作文本质</vt:lpstr>
      <vt:lpstr>幻灯片 11</vt:lpstr>
      <vt:lpstr>【2015全国高考2卷】 </vt:lpstr>
      <vt:lpstr>以人生价值的追求作为三人的评价和衡量标准</vt:lpstr>
      <vt:lpstr>二、全国卷作文命题的深刻追求</vt:lpstr>
      <vt:lpstr>2016全国一卷</vt:lpstr>
      <vt:lpstr>幻灯片 16</vt:lpstr>
      <vt:lpstr>避免两个误区</vt:lpstr>
      <vt:lpstr>重在培养以下两方面的说理：</vt:lpstr>
      <vt:lpstr>幻灯片 19</vt:lpstr>
      <vt:lpstr>幻灯片 20</vt:lpstr>
      <vt:lpstr>      充满人情味的油条 </vt:lpstr>
      <vt:lpstr>幻灯片 22</vt:lpstr>
      <vt:lpstr>幻灯片 23</vt:lpstr>
      <vt:lpstr>          “人情”暖人心   宁尚昆</vt:lpstr>
      <vt:lpstr>幻灯片 25</vt:lpstr>
      <vt:lpstr>幻灯片 26</vt:lpstr>
      <vt:lpstr>良心油条的温情  曾佳旭</vt:lpstr>
      <vt:lpstr>幻灯片 28</vt:lpstr>
      <vt:lpstr>尽职尽责  温暖人情   战映辰</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双基试题</vt:lpstr>
      <vt:lpstr>心怀敬畏</vt:lpstr>
      <vt:lpstr>幻灯片 42</vt:lpstr>
      <vt:lpstr>幻灯片 43</vt:lpstr>
      <vt:lpstr>幻灯片 44</vt:lpstr>
      <vt:lpstr>宁缺毋滥，不将就</vt:lpstr>
      <vt:lpstr>幻灯片 46</vt:lpstr>
      <vt:lpstr>幻灯片 47</vt:lpstr>
      <vt:lpstr>幻灯片 48</vt:lpstr>
      <vt:lpstr>任务驱动内涵：</vt:lpstr>
      <vt:lpstr>增强五个意识</vt:lpstr>
      <vt:lpstr>幻灯片 51</vt:lpstr>
      <vt:lpstr>幻灯片 52</vt:lpstr>
      <vt:lpstr>修炼内功</vt:lpstr>
      <vt:lpstr>幻灯片 54</vt:lpstr>
      <vt:lpstr>幻灯片 55</vt:lpstr>
    </vt:vector>
  </TitlesOfParts>
  <Company>Sky123.Org</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任务驱动型作文写作指导 </dc:title>
  <dc:creator>Sky123.Org</dc:creator>
  <cp:lastModifiedBy>Sky123.Org</cp:lastModifiedBy>
  <cp:revision>101</cp:revision>
  <dcterms:created xsi:type="dcterms:W3CDTF">2016-12-01T02:22:20Z</dcterms:created>
  <dcterms:modified xsi:type="dcterms:W3CDTF">2017-03-12T13:38:18Z</dcterms:modified>
</cp:coreProperties>
</file>