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78" r:id="rId4"/>
    <p:sldId id="279" r:id="rId5"/>
    <p:sldId id="257" r:id="rId6"/>
    <p:sldId id="319" r:id="rId7"/>
    <p:sldId id="280" r:id="rId8"/>
    <p:sldId id="281" r:id="rId9"/>
    <p:sldId id="282" r:id="rId10"/>
    <p:sldId id="346" r:id="rId11"/>
    <p:sldId id="347" r:id="rId12"/>
    <p:sldId id="284" r:id="rId13"/>
    <p:sldId id="325" r:id="rId14"/>
    <p:sldId id="287" r:id="rId15"/>
    <p:sldId id="288" r:id="rId16"/>
    <p:sldId id="289" r:id="rId17"/>
    <p:sldId id="290" r:id="rId18"/>
    <p:sldId id="348" r:id="rId19"/>
    <p:sldId id="258" r:id="rId20"/>
    <p:sldId id="292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294" r:id="rId32"/>
    <p:sldId id="359" r:id="rId33"/>
    <p:sldId id="360" r:id="rId34"/>
    <p:sldId id="361" r:id="rId35"/>
    <p:sldId id="362" r:id="rId36"/>
    <p:sldId id="364" r:id="rId37"/>
    <p:sldId id="365" r:id="rId38"/>
    <p:sldId id="366" r:id="rId39"/>
    <p:sldId id="367" r:id="rId40"/>
    <p:sldId id="291" r:id="rId41"/>
    <p:sldId id="318" r:id="rId42"/>
    <p:sldId id="336" r:id="rId43"/>
    <p:sldId id="337" r:id="rId44"/>
    <p:sldId id="275" r:id="rId45"/>
    <p:sldId id="338" r:id="rId46"/>
    <p:sldId id="363" r:id="rId47"/>
    <p:sldId id="340" r:id="rId48"/>
    <p:sldId id="277" r:id="rId49"/>
  </p:sldIdLst>
  <p:sldSz cx="12192000" cy="6858000"/>
  <p:notesSz cx="6858000" cy="914400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37" autoAdjust="0"/>
    <p:restoredTop sz="94660"/>
  </p:normalViewPr>
  <p:slideViewPr>
    <p:cSldViewPr snapToGrid="0">
      <p:cViewPr varScale="1">
        <p:scale>
          <a:sx n="99" d="100"/>
          <a:sy n="99" d="100"/>
        </p:scale>
        <p:origin x="544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tags" Target="tags/tag1.xml" /><Relationship Id="rId51" Type="http://schemas.openxmlformats.org/officeDocument/2006/relationships/presProps" Target="presProps.xml" /><Relationship Id="rId52" Type="http://schemas.openxmlformats.org/officeDocument/2006/relationships/viewProps" Target="viewProps.xml" /><Relationship Id="rId53" Type="http://schemas.openxmlformats.org/officeDocument/2006/relationships/theme" Target="theme/theme1.xml" /><Relationship Id="rId54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4A891-F9A3-44B5-B733-09602E748D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F1ADB-5708-424B-B98F-4FE8806552F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4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4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4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4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7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99A6B-0115-4F4D-82E6-9E49BB5B72E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D833F-A95A-44FC-B0D7-486FA2684572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课件学科网logo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0354310" y="0"/>
            <a:ext cx="1837690" cy="74803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Relationship Id="rId4" Type="http://schemas.microsoft.com/office/2007/relationships/hdphoto" Target="../media/image3.wdp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0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1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2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7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3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5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0.xml" /><Relationship Id="rId3" Type="http://schemas.openxmlformats.org/officeDocument/2006/relationships/image" Target="../media/image13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1.xml" /><Relationship Id="rId3" Type="http://schemas.openxmlformats.org/officeDocument/2006/relationships/image" Target="../media/image13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2.xml" /><Relationship Id="rId3" Type="http://schemas.openxmlformats.org/officeDocument/2006/relationships/image" Target="../media/image13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3.xml" /><Relationship Id="rId3" Type="http://schemas.openxmlformats.org/officeDocument/2006/relationships/image" Target="../media/image13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4.xml" /><Relationship Id="rId3" Type="http://schemas.openxmlformats.org/officeDocument/2006/relationships/image" Target="../media/image13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5.xml" /><Relationship Id="rId3" Type="http://schemas.openxmlformats.org/officeDocument/2006/relationships/image" Target="../media/image13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6.xml" /><Relationship Id="rId3" Type="http://schemas.openxmlformats.org/officeDocument/2006/relationships/image" Target="../media/image13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7.xml" /><Relationship Id="rId3" Type="http://schemas.openxmlformats.org/officeDocument/2006/relationships/image" Target="../media/image13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8.xml" /><Relationship Id="rId3" Type="http://schemas.openxmlformats.org/officeDocument/2006/relationships/image" Target="../media/image13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9.xml" /><Relationship Id="rId3" Type="http://schemas.openxmlformats.org/officeDocument/2006/relationships/image" Target="../media/image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6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0.xml" /><Relationship Id="rId3" Type="http://schemas.openxmlformats.org/officeDocument/2006/relationships/image" Target="../media/image14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1.xml" /><Relationship Id="rId3" Type="http://schemas.openxmlformats.org/officeDocument/2006/relationships/image" Target="../media/image14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2.xml" /><Relationship Id="rId3" Type="http://schemas.openxmlformats.org/officeDocument/2006/relationships/image" Target="../media/image14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3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4.xml" /><Relationship Id="rId3" Type="http://schemas.openxmlformats.org/officeDocument/2006/relationships/image" Target="../media/image15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5.xml" /><Relationship Id="rId3" Type="http://schemas.openxmlformats.org/officeDocument/2006/relationships/image" Target="../media/image15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6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7.xml" /><Relationship Id="rId3" Type="http://schemas.openxmlformats.org/officeDocument/2006/relationships/image" Target="../media/image1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8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9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0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0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911019" y="1924061"/>
            <a:ext cx="8402234" cy="1205651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部编版高中语文选择性必修上册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楷体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第</a:t>
            </a:r>
            <a:r>
              <a:rPr lang="en-US" altLang="zh-CN" sz="3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04</a:t>
            </a:r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课      </a:t>
            </a:r>
            <a:r>
              <a:rPr lang="en-US" altLang="zh-CN" sz="3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《</a:t>
            </a:r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人皆有不忍人之心</a:t>
            </a:r>
            <a:r>
              <a:rPr lang="en-US" altLang="zh-CN" sz="3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》 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Tahoma" panose="020b0604030504040204" pitchFamily="34" charset="0"/>
            </a:endParaRPr>
          </a:p>
        </p:txBody>
      </p:sp>
      <p:pic>
        <p:nvPicPr>
          <p:cNvPr id="11" name="Picture 2" descr="C:\Users\Administrator\Desktop\中国风素材\56cac3e4c2dee_1024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444"/>
          <a:stretch>
            <a:fillRect/>
          </a:stretch>
        </p:blipFill>
        <p:spPr bwMode="auto">
          <a:xfrm>
            <a:off x="16136" y="3429000"/>
            <a:ext cx="12192001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16" name="组合 15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4639622" y="283693"/>
            <a:ext cx="1456378" cy="6438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577303" y="419070"/>
            <a:ext cx="2460067" cy="400110"/>
            <a:chOff x="4077325" y="402445"/>
            <a:chExt cx="2460067" cy="400110"/>
          </a:xfrm>
        </p:grpSpPr>
        <p:cxnSp>
          <p:nvCxnSpPr>
            <p:cNvPr id="4" name="直线连接符 3"/>
            <p:cNvCxnSpPr/>
            <p:nvPr/>
          </p:nvCxnSpPr>
          <p:spPr>
            <a:xfrm>
              <a:off x="4077325" y="611677"/>
              <a:ext cx="5622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4749517" y="40244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第二单元</a:t>
              </a:r>
              <a:endParaRPr kumimoji="1"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1" name="直线连接符 30"/>
            <p:cNvCxnSpPr/>
            <p:nvPr/>
          </p:nvCxnSpPr>
          <p:spPr>
            <a:xfrm>
              <a:off x="5975095" y="611677"/>
              <a:ext cx="56229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4337124" y="1240955"/>
            <a:ext cx="7112193" cy="373121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性善论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“性善论”是孟子谈人生和谈政治的理论根据，在他的思想体系中是一个中心环节。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他认为：“恻隐之心，人皆有之；羞恶之心，人皆有之；恭敬之心，人皆有之；是非之心，人皆有之。恻隐之心，仁也；羞恶之心，义也；恭敬之心，礼也；是非之心，智也。仁、义、礼、智，非由外铄我也，我固有之也。”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告子上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）“人之所不学而能者，其良能也；所不虑而知者，其良知也。”（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尽心上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24813" y="325466"/>
            <a:ext cx="2193280" cy="629194"/>
            <a:chOff x="4820991" y="570199"/>
            <a:chExt cx="1441237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41237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了解孟子思想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595" y="1392062"/>
            <a:ext cx="2612572" cy="34290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4170797" y="954660"/>
            <a:ext cx="7283253" cy="419287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是儒家的经典著作，被南宋朱熹列为“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四书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”（另外三本为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中庸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）。战国中期孟子及其弟子万章、公孙丑等著。最早见于赵岐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孟子题辞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：“此书，孟子之所作也，故总谓之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汉书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艺文志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著录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十一篇，现存七篇十四卷。总字数三万五千余字，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260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章。相传另有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孟子外书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四篇，已佚（今本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孟子外书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系明姚士粦伪作）。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书中记载有孟子及其弟子的政治、教育、哲学、伦理等思想观点和政治活动。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古代考试主要考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四书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五经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05495" y="325466"/>
            <a:ext cx="2193280" cy="629194"/>
            <a:chOff x="4874007" y="570199"/>
            <a:chExt cx="1441237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74007" y="662245"/>
              <a:ext cx="1441237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了解</a:t>
              </a:r>
              <a:r>
                <a:rPr lang="en-US" altLang="zh-CN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《</a:t>
              </a:r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孟子</a:t>
              </a:r>
              <a:r>
                <a:rPr lang="en-US" altLang="zh-CN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》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50" y="1726560"/>
            <a:ext cx="4306545" cy="313779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4833399" y="2526208"/>
            <a:ext cx="5925645" cy="11350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明确  题目是编者加的。</a:t>
            </a:r>
            <a:endParaRPr lang="en-US" altLang="zh-CN" sz="24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不忍人，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即怜爱别人。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64674" y="415636"/>
            <a:ext cx="1072884" cy="550900"/>
            <a:chOff x="4810417" y="570199"/>
            <a:chExt cx="1671318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10417" y="631894"/>
              <a:ext cx="1671318" cy="398443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解 题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50" y="1726560"/>
            <a:ext cx="4306545" cy="313779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 descr="C:\Users\Administrator\Desktop\中国风素材\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6" t="1" r="31422" b="37360"/>
          <a:stretch>
            <a:fillRect/>
          </a:stretch>
        </p:blipFill>
        <p:spPr bwMode="auto">
          <a:xfrm>
            <a:off x="-1" y="6866"/>
            <a:ext cx="5257801" cy="685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7260120" y="1413090"/>
            <a:ext cx="2260397" cy="3762179"/>
            <a:chOff x="4767101" y="1514735"/>
            <a:chExt cx="1447036" cy="3170204"/>
          </a:xfrm>
        </p:grpSpPr>
        <p:cxnSp>
          <p:nvCxnSpPr>
            <p:cNvPr id="14" name="直接连接符 8"/>
            <p:cNvCxnSpPr/>
            <p:nvPr/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/>
            <p:cNvGrpSpPr/>
            <p:nvPr/>
          </p:nvGrpSpPr>
          <p:grpSpPr>
            <a:xfrm>
              <a:off x="4767101" y="1514735"/>
              <a:ext cx="1447036" cy="3170204"/>
              <a:chOff x="6216054" y="2292806"/>
              <a:chExt cx="1447036" cy="317020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7308438" y="2292806"/>
                <a:ext cx="354652" cy="85990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eaVert" wrap="none" rtlCol="0">
                <a:spAutoFit/>
              </a:bodyPr>
              <a:lstStyle/>
              <a:p>
                <a:pPr algn="dist"/>
                <a:r>
                  <a:rPr lang="zh-CN" altLang="en-US" sz="2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第二章</a:t>
                </a:r>
                <a:endParaRPr lang="zh-CN" alt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6216054" y="2951132"/>
                <a:ext cx="830997" cy="25118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457200" indent="-457200" algn="dist">
                  <a:lnSpc>
                    <a:spcPct val="150000"/>
                  </a:lnSpc>
                  <a:buFont typeface="Wingdings" panose="05000000000000000000" pitchFamily="2" charset="2"/>
                  <a:buChar char="n"/>
                </a:pPr>
                <a:r>
                  <a:rPr lang="zh-CN" altLang="en-US" sz="2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诵读感悟</a:t>
                </a:r>
                <a:endParaRPr lang="zh-CN" altLang="en-US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619859" y="2021819"/>
            <a:ext cx="2643860" cy="3103791"/>
            <a:chOff x="4098774" y="1395749"/>
            <a:chExt cx="2324100" cy="2728404"/>
          </a:xfrm>
        </p:grpSpPr>
        <p:pic>
          <p:nvPicPr>
            <p:cNvPr id="12" name="Picture 2" descr="C:\Users\Administrator\Desktop\中国风素材\20661287_205529056000_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826" t="5735" r="6328" b="0"/>
            <a:stretch>
              <a:fillRect/>
            </a:stretch>
          </p:blipFill>
          <p:spPr bwMode="auto">
            <a:xfrm>
              <a:off x="4098774" y="1395749"/>
              <a:ext cx="1872343" cy="2610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椭圆 12"/>
            <p:cNvSpPr/>
            <p:nvPr/>
          </p:nvSpPr>
          <p:spPr>
            <a:xfrm>
              <a:off x="4098774" y="1800053"/>
              <a:ext cx="2324100" cy="232410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69840" y="570199"/>
            <a:ext cx="1450072" cy="629194"/>
            <a:chOff x="4820991" y="570199"/>
            <a:chExt cx="1450072" cy="629194"/>
          </a:xfrm>
        </p:grpSpPr>
        <p:sp>
          <p:nvSpPr>
            <p:cNvPr id="29" name="矩形 28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预习检查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942956" y="2197657"/>
            <a:ext cx="7403553" cy="1955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明确字音。</a:t>
            </a:r>
            <a:endParaRPr kumimoji="1"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孺</a:t>
            </a:r>
            <a:r>
              <a:rPr kumimoji="1"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子（</a:t>
            </a:r>
            <a:r>
              <a:rPr kumimoji="1"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rú</a:t>
            </a:r>
            <a:r>
              <a:rPr kumimoji="1"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</a:t>
            </a:r>
            <a:r>
              <a:rPr kumimoji="1"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怵惕</a:t>
            </a:r>
            <a:r>
              <a:rPr kumimoji="1"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chù tì</a:t>
            </a:r>
            <a:r>
              <a:rPr kumimoji="1"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</a:t>
            </a:r>
            <a:r>
              <a:rPr kumimoji="1"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恻</a:t>
            </a:r>
            <a:r>
              <a:rPr kumimoji="1"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隐（</a:t>
            </a:r>
            <a:r>
              <a:rPr kumimoji="1"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cè</a:t>
            </a:r>
            <a:r>
              <a:rPr kumimoji="1"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kumimoji="1"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r>
              <a:rPr kumimoji="1"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交（</a:t>
            </a:r>
            <a:r>
              <a:rPr kumimoji="1"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nà</a:t>
            </a:r>
            <a:r>
              <a:rPr kumimoji="1"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</a:t>
            </a:r>
            <a:r>
              <a:rPr kumimoji="1"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kumimoji="1"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誉（</a:t>
            </a:r>
            <a:r>
              <a:rPr kumimoji="1"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yāo</a:t>
            </a:r>
            <a:r>
              <a:rPr kumimoji="1"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 羞</a:t>
            </a:r>
            <a:r>
              <a:rPr kumimoji="1"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恶</a:t>
            </a:r>
            <a:r>
              <a:rPr kumimoji="1"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wù</a:t>
            </a:r>
            <a:r>
              <a:rPr kumimoji="1"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kumimoji="1"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" name="Picture 2" descr="C:\Users\Administrator\Desktop\中国风素材\20661287_205529056000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 r="59964" b="12557"/>
          <a:stretch>
            <a:fillRect/>
          </a:stretch>
        </p:blipFill>
        <p:spPr bwMode="auto">
          <a:xfrm>
            <a:off x="9112640" y="2921521"/>
            <a:ext cx="2974586" cy="393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5269840" y="570199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诵读指导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81863" y="893077"/>
            <a:ext cx="8672132" cy="5670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）划分节奏，明确重音和语调。</a:t>
            </a:r>
            <a:endParaRPr kumimoji="1"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例如：</a:t>
            </a:r>
            <a:endParaRPr kumimoji="1"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孟子曰：“人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皆有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不忍人之心。先王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不忍人之心，斯有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不忍人之政矣；以不忍人之心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行不忍人之政，治天下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可运之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掌上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。所以谓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人皆有不忍人之心者：今人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乍见孺子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将入于井，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皆有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怵惕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恻隐之心；非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内交于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孺子之父母也，非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要誉于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乡党朋友也，非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恶其声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而然也。由是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观之，无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恻隐之心，非人也；无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羞恶之心，非人也；无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辞让之心，非人也；无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是非之心，非人也。恻隐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之心，仁之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端也；羞恶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之心，义之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端也；辞让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之心，礼之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端也；是非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之心，智之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端也。人之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有是四端也，犹其有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四体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也。有是四端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而自谓不能者，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自贼者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也；谓其君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不能者，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贼其君者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也。凡有四端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于我者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，知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皆扩而充之矣，若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火之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始然，泉之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始达。苟能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充之，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足以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保四海；苟不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充之，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不足以</a:t>
            </a:r>
            <a:r>
              <a:rPr kumimoji="1"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事父母。”</a:t>
            </a:r>
            <a:endParaRPr kumimoji="1"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" name="Picture 2" descr="C:\Users\Administrator\Desktop\中国风素材\20661287_205529056000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5" r="59964" b="12557"/>
          <a:stretch>
            <a:fillRect/>
          </a:stretch>
        </p:blipFill>
        <p:spPr bwMode="auto">
          <a:xfrm>
            <a:off x="9112640" y="2921521"/>
            <a:ext cx="2974586" cy="393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5269840" y="570199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诵读指导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61179" y="2744232"/>
            <a:ext cx="8444753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）范读：教师朗读示范。学生体会语气、语调、停顿等。</a:t>
            </a:r>
            <a:endParaRPr kumimoji="1"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5269840" y="570199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诵读指导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933432" y="2090017"/>
            <a:ext cx="10870639" cy="2438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）自读：学生自读课文</a:t>
            </a:r>
            <a:r>
              <a:rPr kumimoji="1"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1"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体会其中的含义，并划分层次。</a:t>
            </a:r>
            <a:endParaRPr kumimoji="1"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第一部分（人皆有不忍人之心）：提出中心论点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--“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人皆有不忍人之心”。</a:t>
            </a:r>
            <a:endParaRPr kumimoji="1" lang="zh-CN" altLang="en-US" sz="20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第二部分（先王有不忍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非恶其声而然也）：举例论证“人皆有不忍人之心”的观点。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第三部分（由是观之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智之端也）：提出“四端”。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第四部分（人之有是四端也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不足以事父母）：点明“四端”的意义。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 descr="C:\Users\Administrator\Desktop\中国风素材\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6" t="1" r="31422" b="37360"/>
          <a:stretch>
            <a:fillRect/>
          </a:stretch>
        </p:blipFill>
        <p:spPr bwMode="auto">
          <a:xfrm>
            <a:off x="-1" y="6866"/>
            <a:ext cx="5257801" cy="685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7566409" y="1408707"/>
            <a:ext cx="2128919" cy="3810864"/>
            <a:chOff x="4767103" y="1521078"/>
            <a:chExt cx="1447034" cy="3163861"/>
          </a:xfrm>
        </p:grpSpPr>
        <p:cxnSp>
          <p:nvCxnSpPr>
            <p:cNvPr id="15" name="直接连接符 8"/>
            <p:cNvCxnSpPr/>
            <p:nvPr/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/>
            <p:cNvGrpSpPr/>
            <p:nvPr/>
          </p:nvGrpSpPr>
          <p:grpSpPr>
            <a:xfrm>
              <a:off x="4767103" y="1521078"/>
              <a:ext cx="1447034" cy="3163861"/>
              <a:chOff x="6216056" y="2299149"/>
              <a:chExt cx="1447034" cy="316386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7286536" y="2299149"/>
                <a:ext cx="376554" cy="847218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eaVert" wrap="none" rtlCol="0">
                <a:spAutoFit/>
              </a:bodyPr>
              <a:lstStyle/>
              <a:p>
                <a:pPr algn="dist"/>
                <a:r>
                  <a:rPr lang="zh-CN" altLang="en-US" sz="2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第三章</a:t>
                </a:r>
                <a:endParaRPr lang="zh-CN" alt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6216056" y="2951132"/>
                <a:ext cx="830997" cy="25118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457200" indent="-457200" algn="dist">
                  <a:lnSpc>
                    <a:spcPct val="150000"/>
                  </a:lnSpc>
                  <a:buFont typeface="Wingdings" panose="05000000000000000000" pitchFamily="2" charset="2"/>
                  <a:buChar char="n"/>
                </a:pPr>
                <a:r>
                  <a:rPr lang="zh-CN" altLang="en-US" sz="2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文本探究</a:t>
                </a:r>
                <a:endParaRPr lang="zh-CN" altLang="en-US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370964" y="487072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800103" y="1278293"/>
            <a:ext cx="7816258" cy="2438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研读第一部分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孟子曰：人皆有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不忍人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之心。</a:t>
            </a:r>
            <a:endParaRPr kumimoji="1" lang="zh-CN" altLang="en-US" sz="2400">
              <a:solidFill>
                <a:schemeClr val="bg2">
                  <a:lumMod val="25000"/>
                </a:schemeClr>
              </a:solidFill>
              <a:latin typeface="楷体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活动一：解释词语并翻译句子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①不忍人：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即怜爱别人。忍人，狠心对待别人。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释义：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孟子说：每个人都有怜爱别人的心情。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612173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5269840" y="570199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激趣导入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ea typeface="宋体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76521" y="2224461"/>
            <a:ext cx="6235665" cy="1884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孟母三迁的故事大家都不陌生，孟子“老吾老，以及人之老；幼吾幼，以及人之幼”的美好畅想也曾引导着我们对理想对未来的建设。今天，让我再度走近孟子，学习这篇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人皆有不忍人之心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70" y="1788254"/>
            <a:ext cx="4135452" cy="27569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370964" y="487072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650473" y="1187793"/>
            <a:ext cx="8391897" cy="5670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研读第一部分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孟子曰：人皆有不忍人之心。</a:t>
            </a:r>
            <a:endParaRPr kumimoji="1" lang="zh-CN" altLang="en-US" sz="24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活动二：问题探究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分析本部分的特点及作用。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开门见山，直截了当地提出中心论点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人皆有不忍人之心，中心明确，言简意赅，并提纲挈领地引起下文的论证。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我们该如何看待孟子的“人皆有不忍人之心”？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孟子是从人性的前提推导政治，从人人都有“不忍人之心”的仁心推导仁政。由于这种“不忍人之心”是人本身所固有的，所以，仁政也应该是天经地义的。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这个观点体现了孟子的哪一个主张？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性善论。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612173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370964" y="487072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3133" y="978435"/>
            <a:ext cx="11918867" cy="2623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研读第二部分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原文：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先王有不忍人之心，斯有不忍人之政矣；以不忍人之心行不忍人之政，治天下可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之掌上。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谓人皆有不忍人之心者：今人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乍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孺子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将入于井，皆有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怵惕恻隐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之心；非所以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内交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于孺子之父母也，非所以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要誉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乡党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朋友也，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非恶其声而然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也。</a:t>
            </a:r>
            <a:endParaRPr kumimoji="1" lang="zh-CN" altLang="en-US" sz="24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活动一：解释词语并翻译句子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35782" y="3530715"/>
            <a:ext cx="5818909" cy="2807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⑧要誉：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博取名誉，要同“邀”。     </a:t>
            </a:r>
            <a:endParaRPr kumimoji="1" lang="en-US" altLang="zh-CN" sz="20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⑨乡党：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同乡。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⑩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非恶其声而然：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并非因为厌恶孩子的哭声才这样。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特殊句式：</a:t>
            </a:r>
            <a:endParaRPr kumimoji="1" lang="en-US" altLang="zh-CN" sz="200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非所以内交于孺子之父母也      </a:t>
            </a:r>
            <a:endParaRPr kumimoji="1" lang="en-US" altLang="zh-CN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判断句和状语后置句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9511" y="3530715"/>
            <a:ext cx="4706271" cy="3269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①运：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运转，转动         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②所以：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表原因      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③乍：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突然、忽然。   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④孺子：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多指幼儿、儿童。 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⑤怵惕：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惊骇，恐惧。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⑥恻隐：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哀痛，怜悯。     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⑦内交：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结交，“内”同 “纳”。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370964" y="487072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3133" y="978435"/>
            <a:ext cx="11918867" cy="2623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研读第二部分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原文：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王有不忍人之心，斯有不忍人之政矣；以不忍人之心行不忍人之政，治天下可运之掌上。所以谓人皆有不忍人之心者：今人乍见孺子将入于井，皆有怵惕恻隐之心；非所以内交于孺子之父母也，非所以要誉于乡党朋友也，非恶其声而然也。</a:t>
            </a:r>
            <a:endParaRPr kumimoji="1" lang="zh-CN" altLang="en-US" sz="24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活动一：解释词语并翻译句子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9344" y="3827598"/>
            <a:ext cx="11715986" cy="2346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释义：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圣王由于怜悯体恤别人的心情，所以才有怜悯体恤百姓的政治。用怜悯体恤别人的心情，施行怜悯体恤百姓的政治，治理天下就可以像在手掌心里面运转东西一样容易了。之所以说每个人都有怜悯体恤别人的心情，是因为：现在的人突然看见一个小孩要掉进井里面去了，必然会产生惊惧同情的心理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这不是因为要想去和这孩子的父母拉关系，不是因为要想在乡邻朋友中博取声誉，也不是因为厌恶这孩子的哭叫声才产生这种惊惧同情心理的。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370964" y="487072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3133" y="978435"/>
            <a:ext cx="11918867" cy="400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研读第二部分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原文：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王有不忍人之心，斯有不忍人之政矣；以不忍人之心行不忍人之政，治天下可运之掌上。所以谓人皆有不忍人之心者：今人乍见孺子将入于井，皆有怵惕恻隐之心；非所以内交于孺子之父母也，非所以要誉于乡党朋友也，非恶其声而然也。</a:t>
            </a:r>
            <a:endParaRPr kumimoji="1" lang="zh-CN" altLang="en-US" sz="24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活动二：问题探究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这一部分是怎样体现中心论点的？有何作用？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通过举例论证的方法，拿古代君王治理国家和普通百姓的恻隐之心来论证“人皆有不忍人之心”的中心论点。为下文引出“四端”及仁政，做铺垫。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370964" y="487072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3133" y="978435"/>
            <a:ext cx="11685319" cy="5393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研读第三部分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原文：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，无恻隐之心，非人也；无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羞恶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之心，非人也；无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辞让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之心，非人也；无是非之心，非人也。恻隐之心，仁之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端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也；羞恶之心，义之端也；辞让之心，礼之端也；是非之心，智之端也。</a:t>
            </a:r>
            <a:endParaRPr kumimoji="1" lang="zh-CN" altLang="en-US" sz="24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活动一：解释词语并翻译句子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①是：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代词，这、此     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②之：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补充音节，无实义    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③羞恶：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对自身的不善感到羞耻，对他人的不善感到憎恶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④辞让：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谦逊推让   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⑤端：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萌芽，发端。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特殊句式：    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非人也、仁之端也   判断句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370964" y="487072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3133" y="978435"/>
            <a:ext cx="11685319" cy="400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研读第三部分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原文：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由是观之，无恻隐之心，非人也；无羞恶之心，非人也；无辞让之心，非人也；无是非之心，非人也。恻隐之心，仁之端也；羞恶之心，义之端也；辞让之心，礼之端也；是非之心，智之端也。</a:t>
            </a:r>
            <a:endParaRPr kumimoji="1" lang="zh-CN" altLang="en-US" sz="24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活动一：解释词语并翻译句子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释义：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此看来，没有同情心，不可谓是真正的人；没有羞耻心，不可谓是真正的人；没有谦让心，不可谓是真正的人；没有是非心，不可谓是真正的人。同情心是仁的发端；羞耻心是义的发端；谦让心是礼的发端；是非心是智的发端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370964" y="487072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3133" y="978435"/>
            <a:ext cx="11685319" cy="4469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研读第三部分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原文：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由是观之，无恻隐之心，非人也；无羞恶之心，非人也；无辞让之心，非人也；无是非之心，非人也。恻隐之心，仁之端也；羞恶之心，义之端也；辞让之心，礼之端也；是非之心，智之端也。</a:t>
            </a:r>
            <a:endParaRPr kumimoji="1" lang="zh-CN" altLang="en-US" sz="24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活动二：问题探究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如何理解“恻隐之心，仁之端也；羞恶之心，义之端也；辞让之心，礼之端也；是非之心，智之端也。”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孟子认为人所具有的“恻隐之心”“羞恶之心”“辞让之心”“是非之心”是“仁义礼智”的发端，人具有为善，为仁政的“仁心”，扩充这些善端，就足以安定天下。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370964" y="487072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3133" y="978435"/>
            <a:ext cx="11685319" cy="2623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研读第四部分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原文：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有是四端也，犹其有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四体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也。有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四端而自谓不能者，自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者也；谓其君不能者，贼其君者也。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凡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有四端于我者，知皆扩而充之矣，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火之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始然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，泉之始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达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苟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能充之，足以</a:t>
            </a:r>
            <a:r>
              <a:rPr kumimoji="1"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四海；苟不充之，不足以事父母。</a:t>
            </a:r>
            <a:endParaRPr kumimoji="1" lang="zh-CN" altLang="en-US" sz="24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活动一：解释词语并翻译句子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6290" y="3588451"/>
            <a:ext cx="2933206" cy="3269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①之：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取独  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②四体：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四肢  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③是：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代词，这  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④贼：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伤害   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⑤凡：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kumimoji="1" lang="en-US" altLang="zh-CN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⑥若：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就像   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⑦始：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刚刚   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kumimoji="1" lang="en-US" altLang="zh-CN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91730" y="3615632"/>
            <a:ext cx="5746443" cy="2807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⑧然：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同“燃”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⑨达：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流通，指泉水涌出。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⑩苟：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    </a:t>
            </a:r>
            <a:endParaRPr kumimoji="1"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⑪保：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kumimoji="1"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安定。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特殊句式：自谓不能者、自贼者也   </a:t>
            </a:r>
            <a:endParaRPr kumimoji="1" lang="en-US" altLang="zh-CN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宾语前置句   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370964" y="487072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3133" y="978435"/>
            <a:ext cx="11685319" cy="2623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研读第四部分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原文：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之有是四端也，犹其有四体也。有是四端而自谓不能者，自贼者也；谓其君不能者，贼其君者也。凡有四端于我者，知皆扩而充之矣，若火之始然，泉之始达。苟能充之，足以保四海；苟不充之，不足以事父母。</a:t>
            </a:r>
            <a:endParaRPr kumimoji="1" lang="zh-CN" altLang="en-US" sz="24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活动一：解释词语并翻译句子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0230" y="3837832"/>
            <a:ext cx="11281559" cy="1884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释义：</a:t>
            </a: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有这四种发端，就像有四肢一样。有了这四种发端却自认为不行的，是自暴自弃的人；认为他的君主不行的，是暴弃君主的人。凡是有这四种发端的人，知道都要扩大充实它们，就像火刚刚开始燃烧，泉水刚刚开始流淌。如果能够扩充它们，便足以安定天下，如果不能够扩充它们，就连赡养父母都成问题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370964" y="487072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3133" y="978435"/>
            <a:ext cx="11685319" cy="400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研读第四部分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原文：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之有是四端也，犹其有四体也。有是四端而自谓不能者，自贼者也；谓其君不能者，贼其君者也。凡有四端于我者，知皆扩而充之矣，若火之始然，泉之始达。苟能充之，足以保四海；苟不充之，不足以事父母。</a:t>
            </a:r>
            <a:endParaRPr kumimoji="1" lang="zh-CN" altLang="en-US" sz="240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活动二：问题探究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概括最后一部分的作用。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总结“四端”的作用和意义，将“不忍人之心”和“四端”与“安定国家”“孝顺父母“联系到一起，升华了思想，点明了政治主张。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69383"/>
            <a:ext cx="5030346" cy="150313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5676" y="1865585"/>
            <a:ext cx="10711661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了解孟子的生平及思想主张，了解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的相关知识。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掌握文中重要的文言词语和特殊句式，理解课文，并积累名言名句。 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分析本文使用的论证方法，概括本文的艺术特色。 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准确把握“人皆有不忍人之心”与“四端”与“治理天下”间的关系。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269840" y="570199"/>
            <a:ext cx="1450072" cy="629194"/>
            <a:chOff x="4820991" y="570199"/>
            <a:chExt cx="1450072" cy="629194"/>
          </a:xfrm>
        </p:grpSpPr>
        <p:sp>
          <p:nvSpPr>
            <p:cNvPr id="18" name="矩形 17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素养目标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587417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756338" y="58207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453239" y="1440782"/>
            <a:ext cx="8738761" cy="3269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知识拓展：“之”的用法：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</a:pPr>
            <a:r>
              <a:rPr kumimoji="1"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①助词“的”。</a:t>
            </a:r>
            <a:endParaRPr kumimoji="1" lang="zh-CN" altLang="en-US" sz="20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例句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人皆有不忍人之心。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</a:pPr>
            <a:r>
              <a:rPr kumimoji="1"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②放在主语和谓语之间取消句子的独立性。</a:t>
            </a:r>
            <a:endParaRPr kumimoji="1"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例句：人之有是四端也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</a:pPr>
            <a:r>
              <a:rPr kumimoji="1"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③泛指代词</a:t>
            </a:r>
            <a:r>
              <a:rPr kumimoji="1"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kumimoji="1"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即可指称人，又可指称物，在句子中大多做宾语或定语。</a:t>
            </a:r>
            <a:endParaRPr kumimoji="1"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例句：苟能充之，足以保四海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苟不充之，不足以事父母。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587417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756338" y="58207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87629" y="1773291"/>
            <a:ext cx="7578938" cy="1884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这篇论说文的思路是怎样的？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孟子从人性的前提推导政治，具体说，从人人都有‘不忍人之心” 的仁心推导仁政。由于这种“不忍人之心”是人本身所固有的，所以，仁政也应该是天经地义的。这就是孟子的思路。 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587417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756338" y="58207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87629" y="1773291"/>
            <a:ext cx="7578938" cy="3731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文章中主要使用了什么论证方法？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明确： </a:t>
            </a:r>
            <a:r>
              <a:rPr kumimoji="1"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①例证法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，举先王和百姓的例子，更有说服力。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②喻证法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，比如：“人之有是四端也，犹其有四体也”，还有“若火之始然，泉之始达”，更加生动形象。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③对比论证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，通过有无“四端”和是否“充之”的对比，突出不忍人之心的重要性。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④假设论证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，如“苟能充之，足以保四海；苟不充之，不足以事父母。”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587417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756338" y="58207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545937" y="0"/>
            <a:ext cx="8456043" cy="6962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孟子的思想在现实生活中有何意义？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观点一：孟子性善论、仁义论在现实生活中把人性向善的方面引导有着重要的作用，有利于维持人与人之间的良好关系，提高人们的精神境界和道德修养，鼓舞人们发挥主体能动性，自觉地接受教化与环境的培育与熏陶，将社会道德作为人的行为的自觉规范，促进人们道德责任感的形成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二：孟子他强调治国要爱民、与民同忧同乐，“民为贵，社稷次之，君为轻”，深刻地阐述了人民在社会生活中的重要作用。在现代社会中，我们要借鉴历史上的经验教训，吸取孟子以民为本思想的精华，不断培养热爱人民的思想情感，相信人民，依靠人民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三：孟子的天人合一思想，就是协调经济建设与自然环境的平衡发展。我们必须正确处理经济建设、人口增长与资源利用、生态环境保护的关系，始终坚持经济社会发展与环境保护、生态建设相统一，大力发展循环经济，在经济建设中充分利用资源，提高资源利用效率，最大限度减少对生态环境的破坏，促进人与自然的和谐发展。</a:t>
            </a:r>
            <a:endParaRPr kumimoji="1"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587417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756338" y="58207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545937" y="582074"/>
            <a:ext cx="8456043" cy="5577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原文：孟子曰：天时不如地利，地利不如人和。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三里之城，七里之郭，环而攻之而不胜；夫环而攻之，必有得天时者矣； 然而不胜者，是天时不如地利也。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城非不高也，池非不深也，兵革非不坚利也，米粟非不多也； 委而去之，是地利不如人和也。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故曰：域民不以封疆之界，固国不以山溪之险，威天下不以兵革之利。得道者多助，失道者寡助。寡助之至，亲戚畔之；多助之至，天下顺之。 以天下之所顺，攻亲戚之所畔。故君子有不战，战必胜矣。   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（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公孙丑下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节选）</a:t>
            </a:r>
            <a:endParaRPr kumimoji="1" lang="en-US" altLang="zh-CN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【问题】：这一部分的主要的思想主张是？</a:t>
            </a:r>
            <a:endParaRPr kumimoji="1" lang="zh-CN" altLang="zh-CN" sz="200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以人为本。</a:t>
            </a:r>
            <a:endParaRPr kumimoji="1" lang="zh-CN" altLang="zh-CN" sz="20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587417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756338" y="58207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545937" y="1135785"/>
            <a:ext cx="8456043" cy="4192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阅读与思考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历史上有一种通行观点：孔子后“儒分为八”，到战国中后期演变为两支。一支始于子夏，讲文献之学，数传至荀子；一支始于曾参，究义理之学，二传至孟子。以后，荀子便是汉代经学家所尊信的大部分儒家经传的先师，孟子则成为两宋起道学家所崇敬的不祧之祖。儒家内部这两派的分野，也就是所谓“学统”与“道统”之别，“汉学”与“宋学”之分。对这个说法，学界历来意见不同，这里不必细究。此说至少有一点不错，即孟子其人其书的重要性的确是从两宋开始凸显的。这以后，“孔孟之道”几乎成了儒家思想的代名词。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587417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756338" y="58207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545937" y="1135785"/>
            <a:ext cx="8456043" cy="3269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阅读与思考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孟子去世后，由他为代表的儒家中的一派似无太大发展。到战国晚期，由荀子代表的一派渐露头角。荀子稍晚于孟子，他长期居齐，因学问博洽，三次出任“稷下学宫”的“祭酒”。他精通多种儒经，被认为是儒家经学早期传授中十分重要的人物。荀子在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非十二子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中，对子思、孟子一派有严厉的批评，当然，荀子的批评只能说是当时儒家内部的派别斗争。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587417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756338" y="58207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425171" y="2444"/>
            <a:ext cx="8456043" cy="6962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阅读与思考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秦汉以降至两宋以前，孟子地位一直不高。孟子其人，只被视为一般的儒家学者；孟子其书，只能归入“子部”一类。在官私文献中，多是“周孔”或“孔颜”并提，鲜见有“孔孟”合称的。值得注意的是，东汉赵岐在注解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时，曾把孟子尊为“亚圣”，还提到西汉文帝时设置过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的“传记博士”。可“亚圣”之名，未被宋朝以前的官方认可过；而“传记博士”即使存在过也为时很短，且不说此事因不见于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史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记载而颇启后人疑窦。当时，也有人批评孟子，最典型的是东汉的王充，他在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论衡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中专立了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刺孟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篇，列举了孟子八个方面加以批评。唐高祖、太宗、高宗三朝，争论国子学当祭“周孔”还是“孔颜”时；唐太宗时，增加从左丘明到范宁二十二位儒者从祀孔庙时；唐玄宗封颜渊为“亚圣”和“兖国公”，封“孔门十哲”和“七十子”为侯、伯时：孟子都只字未被提及。当时科举考试的“明经”科目中只有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周礼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左传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等“九经”，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孝经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被列入“兼通”，而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一书没有资格入选。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2587417"/>
            <a:ext cx="3425171" cy="424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756338" y="58207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文本探究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545937" y="904952"/>
            <a:ext cx="8456043" cy="4192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9】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阅读与思考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但从中唐起，情况发生了变化。渐渐地，孟子之名被厕于孔子之后，成为仅次于孔子的“贤人”；孟子其人被政府封了爵号，从祀孔庙；孟子其书被增入儒经之列，悬为科举功令，不久又超越“五经”而跻身于“四书”，变成中国士人必读的官方教科书。这个变化过程，就是历史上的“孟子升格运动”。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（选自徐洪兴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孟子直解</a:t>
            </a:r>
            <a:r>
              <a:rPr kumimoji="1" lang="en-US" altLang="zh-CN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1"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kumimoji="1" lang="zh-CN" altLang="en-US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1" lang="en-US" altLang="zh-CN" sz="20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作业：谈谈你对孟子“生不逢时”的理解，不少于</a:t>
            </a:r>
            <a:r>
              <a:rPr kumimoji="1" lang="en-US" altLang="zh-CN" sz="20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kumimoji="1" lang="zh-CN" altLang="en-US" sz="20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kumimoji="1" lang="zh-CN" altLang="en-US" sz="2000" b="1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 descr="C:\Users\Administrator\Desktop\中国风素材\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6" t="1" r="31422" b="37360"/>
          <a:stretch>
            <a:fillRect/>
          </a:stretch>
        </p:blipFill>
        <p:spPr bwMode="auto">
          <a:xfrm>
            <a:off x="-1" y="6866"/>
            <a:ext cx="5257801" cy="685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7747167" y="1204173"/>
            <a:ext cx="2477488" cy="3850071"/>
            <a:chOff x="4767111" y="1526050"/>
            <a:chExt cx="1447026" cy="3158889"/>
          </a:xfrm>
        </p:grpSpPr>
        <p:cxnSp>
          <p:nvCxnSpPr>
            <p:cNvPr id="14" name="直接连接符 8"/>
            <p:cNvCxnSpPr/>
            <p:nvPr/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/>
            <p:cNvGrpSpPr/>
            <p:nvPr/>
          </p:nvGrpSpPr>
          <p:grpSpPr>
            <a:xfrm>
              <a:off x="4767111" y="1526050"/>
              <a:ext cx="1447026" cy="3158889"/>
              <a:chOff x="6216064" y="2304121"/>
              <a:chExt cx="1447026" cy="3158889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7339516" y="2304121"/>
                <a:ext cx="323574" cy="83727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eaVert" wrap="none" rtlCol="0">
                <a:spAutoFit/>
              </a:bodyPr>
              <a:lstStyle/>
              <a:p>
                <a:pPr algn="dist"/>
                <a:r>
                  <a:rPr lang="zh-CN" altLang="en-US" sz="2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第四章</a:t>
                </a:r>
                <a:endParaRPr lang="zh-CN" alt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6216064" y="2951132"/>
                <a:ext cx="830997" cy="25118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457200" indent="-457200" algn="dist">
                  <a:lnSpc>
                    <a:spcPct val="150000"/>
                  </a:lnSpc>
                  <a:buFont typeface="Wingdings" panose="05000000000000000000" pitchFamily="2" charset="2"/>
                  <a:buChar char="n"/>
                </a:pPr>
                <a:r>
                  <a:rPr lang="zh-CN" altLang="en-US" sz="2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艺术感悟</a:t>
                </a:r>
                <a:endParaRPr lang="zh-CN" altLang="en-US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10609705" y="2212521"/>
            <a:ext cx="923330" cy="18492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chemeClr val="tx1">
                    <a:lumMod val="65000"/>
                    <a:lumOff val="35000"/>
                  </a:schemeClr>
                </a:solidFill>
              </a:rPr>
              <a:t>目录</a:t>
            </a:r>
            <a:endParaRPr lang="zh-CN" altLang="en-US" sz="4800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35308" y="1511881"/>
            <a:ext cx="1447041" cy="3250489"/>
            <a:chOff x="4767096" y="1434450"/>
            <a:chExt cx="1447041" cy="3250489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/>
            <p:cNvGrpSpPr/>
            <p:nvPr/>
          </p:nvGrpSpPr>
          <p:grpSpPr>
            <a:xfrm>
              <a:off x="4767096" y="1434450"/>
              <a:ext cx="1447041" cy="3250489"/>
              <a:chOff x="6216049" y="2212521"/>
              <a:chExt cx="1447041" cy="325048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7109092" y="2212521"/>
                <a:ext cx="553998" cy="102047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eaVert" wrap="none" rtlCol="0">
                <a:spAutoFit/>
              </a:bodyPr>
              <a:lstStyle/>
              <a:p>
                <a:pPr algn="dist"/>
                <a:r>
                  <a:rPr lang="zh-CN" altLang="en-US" sz="2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第一章</a:t>
                </a:r>
                <a:endParaRPr lang="zh-CN" alt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216049" y="2951132"/>
                <a:ext cx="830997" cy="25118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457200" indent="-457200" algn="dist">
                  <a:lnSpc>
                    <a:spcPct val="150000"/>
                  </a:lnSpc>
                  <a:buFont typeface="Wingdings" panose="05000000000000000000" pitchFamily="2" charset="2"/>
                  <a:buChar char="n"/>
                </a:pPr>
                <a:r>
                  <a:rPr lang="zh-CN" altLang="en-US" sz="2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文化常识</a:t>
                </a:r>
                <a:endParaRPr lang="zh-CN" altLang="en-US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515627" y="2212521"/>
            <a:ext cx="1960800" cy="184921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5243061" y="1511881"/>
            <a:ext cx="1447036" cy="3250489"/>
            <a:chOff x="4767101" y="1434450"/>
            <a:chExt cx="1447036" cy="3250489"/>
          </a:xfrm>
        </p:grpSpPr>
        <p:cxnSp>
          <p:nvCxnSpPr>
            <p:cNvPr id="21" name="直接连接符 8"/>
            <p:cNvCxnSpPr/>
            <p:nvPr/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/>
            <p:cNvGrpSpPr/>
            <p:nvPr/>
          </p:nvGrpSpPr>
          <p:grpSpPr>
            <a:xfrm>
              <a:off x="4767101" y="1434450"/>
              <a:ext cx="1447036" cy="3250489"/>
              <a:chOff x="6216054" y="2212521"/>
              <a:chExt cx="1447036" cy="3250489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7109092" y="2212521"/>
                <a:ext cx="553998" cy="102047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eaVert" wrap="none" rtlCol="0">
                <a:spAutoFit/>
              </a:bodyPr>
              <a:lstStyle/>
              <a:p>
                <a:pPr algn="dist"/>
                <a:r>
                  <a:rPr lang="zh-CN" altLang="en-US" sz="2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第二章</a:t>
                </a:r>
                <a:endParaRPr lang="zh-CN" alt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6216054" y="2951132"/>
                <a:ext cx="830997" cy="25118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457200" indent="-457200" algn="dist">
                  <a:lnSpc>
                    <a:spcPct val="150000"/>
                  </a:lnSpc>
                  <a:buFont typeface="Wingdings" panose="05000000000000000000" pitchFamily="2" charset="2"/>
                  <a:buChar char="n"/>
                </a:pPr>
                <a:r>
                  <a:rPr lang="zh-CN" altLang="en-US" sz="2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诵读感悟</a:t>
                </a:r>
                <a:endParaRPr lang="zh-CN" altLang="en-US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3370928" y="1511882"/>
            <a:ext cx="1447034" cy="3250488"/>
            <a:chOff x="4767103" y="1434451"/>
            <a:chExt cx="1447034" cy="3250488"/>
          </a:xfrm>
        </p:grpSpPr>
        <p:cxnSp>
          <p:nvCxnSpPr>
            <p:cNvPr id="26" name="直接连接符 8"/>
            <p:cNvCxnSpPr/>
            <p:nvPr/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组合 26"/>
            <p:cNvGrpSpPr/>
            <p:nvPr/>
          </p:nvGrpSpPr>
          <p:grpSpPr>
            <a:xfrm>
              <a:off x="4767103" y="1434451"/>
              <a:ext cx="1447034" cy="3250488"/>
              <a:chOff x="6216056" y="2212522"/>
              <a:chExt cx="1447034" cy="3250488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7109092" y="2212522"/>
                <a:ext cx="553998" cy="102047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eaVert" wrap="none" rtlCol="0">
                <a:spAutoFit/>
              </a:bodyPr>
              <a:lstStyle/>
              <a:p>
                <a:pPr algn="dist"/>
                <a:r>
                  <a:rPr lang="zh-CN" altLang="en-US" sz="2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第三章</a:t>
                </a:r>
                <a:endParaRPr lang="zh-CN" alt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6216056" y="2951132"/>
                <a:ext cx="830997" cy="25118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457200" indent="-457200" algn="dist">
                  <a:lnSpc>
                    <a:spcPct val="150000"/>
                  </a:lnSpc>
                  <a:buFont typeface="Wingdings" panose="05000000000000000000" pitchFamily="2" charset="2"/>
                  <a:buChar char="n"/>
                </a:pPr>
                <a:r>
                  <a:rPr lang="zh-CN" altLang="en-US" sz="2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文本探究</a:t>
                </a:r>
                <a:endParaRPr lang="zh-CN" altLang="en-US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1393869" y="1511881"/>
            <a:ext cx="1447026" cy="3250489"/>
            <a:chOff x="4767111" y="1434450"/>
            <a:chExt cx="1447026" cy="3250489"/>
          </a:xfrm>
        </p:grpSpPr>
        <p:cxnSp>
          <p:nvCxnSpPr>
            <p:cNvPr id="31" name="直接连接符 8"/>
            <p:cNvCxnSpPr/>
            <p:nvPr/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/>
            <p:cNvGrpSpPr/>
            <p:nvPr/>
          </p:nvGrpSpPr>
          <p:grpSpPr>
            <a:xfrm>
              <a:off x="4767111" y="1434450"/>
              <a:ext cx="1447026" cy="3250489"/>
              <a:chOff x="6216064" y="2212521"/>
              <a:chExt cx="1447026" cy="3250489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7109092" y="2212521"/>
                <a:ext cx="553998" cy="102047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eaVert" wrap="none" rtlCol="0">
                <a:spAutoFit/>
              </a:bodyPr>
              <a:lstStyle/>
              <a:p>
                <a:pPr algn="dist"/>
                <a:r>
                  <a:rPr lang="zh-CN" altLang="en-US" sz="2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第四章</a:t>
                </a:r>
                <a:endParaRPr lang="zh-CN" alt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6216064" y="2951132"/>
                <a:ext cx="830997" cy="25118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457200" indent="-457200" algn="dist">
                  <a:lnSpc>
                    <a:spcPct val="150000"/>
                  </a:lnSpc>
                  <a:buFont typeface="Wingdings" panose="05000000000000000000" pitchFamily="2" charset="2"/>
                  <a:buChar char="n"/>
                </a:pPr>
                <a:r>
                  <a:rPr lang="zh-CN" altLang="en-US" sz="2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艺术感悟</a:t>
                </a:r>
                <a:endParaRPr lang="zh-CN" altLang="en-US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 descr="C:\Users\Administrator\Desktop\中国风素材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0" r="6872"/>
          <a:stretch>
            <a:fillRect/>
          </a:stretch>
        </p:blipFill>
        <p:spPr bwMode="auto">
          <a:xfrm>
            <a:off x="7493330" y="273617"/>
            <a:ext cx="4401786" cy="625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911420" y="403760"/>
            <a:ext cx="3040591" cy="820169"/>
            <a:chOff x="4817509" y="563194"/>
            <a:chExt cx="1417505" cy="629194"/>
          </a:xfrm>
        </p:grpSpPr>
        <p:sp>
          <p:nvSpPr>
            <p:cNvPr id="10" name="矩形 9"/>
            <p:cNvSpPr/>
            <p:nvPr/>
          </p:nvSpPr>
          <p:spPr>
            <a:xfrm>
              <a:off x="4936982" y="563194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17509" y="646958"/>
              <a:ext cx="1417505" cy="354167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分析本文的艺术特色 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01300" y="2315690"/>
            <a:ext cx="6513613" cy="1884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【技法指导】</a:t>
            </a:r>
            <a:r>
              <a:rPr lang="zh-CN" altLang="en-US" sz="20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先秦诸子的文章在论述道理方面有其独特和巧妙之处，如善用譬喻、对比，思路简洁明晰等。分析其论证特点，可以更加深入的了解先秦儒家思想的智慧，对我们的写作以及民族精神的塑造有指导作用。 </a:t>
            </a:r>
            <a:endParaRPr lang="zh-CN" altLang="zh-CN" sz="200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 descr="C:\Users\Administrator\Desktop\中国风素材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0" r="6872"/>
          <a:stretch>
            <a:fillRect/>
          </a:stretch>
        </p:blipFill>
        <p:spPr bwMode="auto">
          <a:xfrm>
            <a:off x="7493330" y="273617"/>
            <a:ext cx="4401786" cy="625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911420" y="403760"/>
            <a:ext cx="3040591" cy="820169"/>
            <a:chOff x="4817509" y="563194"/>
            <a:chExt cx="1417505" cy="629194"/>
          </a:xfrm>
        </p:grpSpPr>
        <p:sp>
          <p:nvSpPr>
            <p:cNvPr id="10" name="矩形 9"/>
            <p:cNvSpPr/>
            <p:nvPr/>
          </p:nvSpPr>
          <p:spPr>
            <a:xfrm>
              <a:off x="4936982" y="563194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17509" y="646958"/>
              <a:ext cx="1417505" cy="354167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分析本文的艺术特色 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07929" y="2861473"/>
            <a:ext cx="6513613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任务活动</a:t>
            </a:r>
            <a:r>
              <a:rPr lang="zh-CN" altLang="zh-CN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合作探究，分析本文的艺术特色 。</a:t>
            </a:r>
            <a:endParaRPr lang="zh-CN" altLang="zh-CN" sz="240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 descr="C:\Users\Administrator\Desktop\中国风素材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0" r="6872"/>
          <a:stretch>
            <a:fillRect/>
          </a:stretch>
        </p:blipFill>
        <p:spPr bwMode="auto">
          <a:xfrm>
            <a:off x="7493330" y="273617"/>
            <a:ext cx="4401786" cy="625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947045" y="403760"/>
            <a:ext cx="3040591" cy="820169"/>
            <a:chOff x="4834117" y="563194"/>
            <a:chExt cx="1417505" cy="629194"/>
          </a:xfrm>
        </p:grpSpPr>
        <p:sp>
          <p:nvSpPr>
            <p:cNvPr id="10" name="矩形 9"/>
            <p:cNvSpPr/>
            <p:nvPr/>
          </p:nvSpPr>
          <p:spPr>
            <a:xfrm>
              <a:off x="4936982" y="563194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34117" y="637848"/>
              <a:ext cx="1417505" cy="354167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分析本文的艺术特色 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01051" y="1899572"/>
            <a:ext cx="6513613" cy="3269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语言节奏明快、气势磅礴、富有感染力。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全文鲜明地论说了人性与仁政之间的关系，语言简练，节奏明快，既有鲜明的观点，又进行了有力的论述，特别是排比句式的运用更加使得语言气势磅礴，加大了说理的力度。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综合运用譬喻、排比、对比、假设等艺术手法。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多种艺术手法的综合运用使得这篇论说文说理更加有力。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/>
        </p:nvGrpSpPr>
        <p:grpSpPr>
          <a:xfrm>
            <a:off x="4865200" y="352345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随堂练习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88026" y="1220186"/>
            <a:ext cx="11815948" cy="4656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/>
              <a:t>一、选择题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en-US" altLang="zh-CN" sz="2000"/>
              <a:t>1</a:t>
            </a:r>
            <a:r>
              <a:rPr lang="zh-CN" altLang="en-US" sz="2000"/>
              <a:t>．下列关于</a:t>
            </a:r>
            <a:r>
              <a:rPr lang="en-US" altLang="zh-CN" sz="2000"/>
              <a:t>《</a:t>
            </a:r>
            <a:r>
              <a:rPr lang="zh-CN" altLang="en-US" sz="2000"/>
              <a:t>孟子</a:t>
            </a:r>
            <a:r>
              <a:rPr lang="en-US" altLang="zh-CN" sz="2000"/>
              <a:t>》</a:t>
            </a:r>
            <a:r>
              <a:rPr lang="zh-CN" altLang="en-US" sz="2000"/>
              <a:t>相关内容的说法，不正确的一项是（   ）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en-US" altLang="zh-CN" sz="2000"/>
              <a:t>A</a:t>
            </a:r>
            <a:r>
              <a:rPr lang="zh-CN" altLang="en-US" sz="2000"/>
              <a:t>．孟子由不忍人之心推导出“行不忍人之政”，以情感为基础，推出理性结论，影响深远。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en-US" altLang="zh-CN" sz="2000"/>
              <a:t>B</a:t>
            </a:r>
            <a:r>
              <a:rPr lang="zh-CN" altLang="en-US" sz="2000"/>
              <a:t>．虽然孟子周游列国受到礼遇，但他的政治主张却被讥为“迂阔”，其政治理想并没有能够实现，所以其晚年和孔子一样退而著述。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en-US" altLang="zh-CN" sz="2000"/>
              <a:t>C</a:t>
            </a:r>
            <a:r>
              <a:rPr lang="zh-CN" altLang="en-US" sz="2000"/>
              <a:t>．</a:t>
            </a:r>
            <a:r>
              <a:rPr lang="en-US" altLang="zh-CN" sz="2000"/>
              <a:t>《</a:t>
            </a:r>
            <a:r>
              <a:rPr lang="zh-CN" altLang="en-US" sz="2000"/>
              <a:t>孟子</a:t>
            </a:r>
            <a:r>
              <a:rPr lang="en-US" altLang="zh-CN" sz="2000"/>
              <a:t>》</a:t>
            </a:r>
            <a:r>
              <a:rPr lang="zh-CN" altLang="en-US" sz="2000"/>
              <a:t>原本并不在儒家经典之列，直到南宋朱熹将</a:t>
            </a:r>
            <a:r>
              <a:rPr lang="en-US" altLang="zh-CN" sz="2000"/>
              <a:t>《</a:t>
            </a:r>
            <a:r>
              <a:rPr lang="zh-CN" altLang="en-US" sz="2000"/>
              <a:t>孟子</a:t>
            </a:r>
            <a:r>
              <a:rPr lang="en-US" altLang="zh-CN" sz="2000"/>
              <a:t>》</a:t>
            </a:r>
            <a:r>
              <a:rPr lang="zh-CN" altLang="en-US" sz="2000"/>
              <a:t>列为“五经”之一，其地位才最终确立。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en-US" altLang="zh-CN" sz="2000"/>
              <a:t>D</a:t>
            </a:r>
            <a:r>
              <a:rPr lang="zh-CN" altLang="en-US" sz="2000"/>
              <a:t>．</a:t>
            </a:r>
            <a:r>
              <a:rPr lang="en-US" altLang="zh-CN" sz="2000"/>
              <a:t>《</a:t>
            </a:r>
            <a:r>
              <a:rPr lang="zh-CN" altLang="en-US" sz="2000"/>
              <a:t>孟子</a:t>
            </a:r>
            <a:r>
              <a:rPr lang="en-US" altLang="zh-CN" sz="2000"/>
              <a:t>》</a:t>
            </a:r>
            <a:r>
              <a:rPr lang="zh-CN" altLang="en-US" sz="2000"/>
              <a:t>和</a:t>
            </a:r>
            <a:r>
              <a:rPr lang="en-US" altLang="zh-CN" sz="2000"/>
              <a:t>《</a:t>
            </a:r>
            <a:r>
              <a:rPr lang="zh-CN" altLang="en-US" sz="2000"/>
              <a:t>论语</a:t>
            </a:r>
            <a:r>
              <a:rPr lang="en-US" altLang="zh-CN" sz="2000"/>
              <a:t>》</a:t>
            </a:r>
            <a:r>
              <a:rPr lang="zh-CN" altLang="en-US" sz="2000"/>
              <a:t>都属于以记言为主的语体文，但后者简约、含蓄，前者则长于论辩，气势磅礴。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</a:rPr>
              <a:t>【</a:t>
            </a:r>
            <a:r>
              <a:rPr lang="zh-CN" altLang="en-US" sz="2000">
                <a:solidFill>
                  <a:srgbClr val="C00000"/>
                </a:solidFill>
              </a:rPr>
              <a:t>答案</a:t>
            </a:r>
            <a:r>
              <a:rPr lang="en-US" altLang="zh-CN" sz="2000">
                <a:solidFill>
                  <a:srgbClr val="C00000"/>
                </a:solidFill>
              </a:rPr>
              <a:t>】C</a:t>
            </a:r>
            <a:endParaRPr lang="en-US" altLang="zh-CN" sz="200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</a:rPr>
              <a:t>【</a:t>
            </a:r>
            <a:r>
              <a:rPr lang="zh-CN" altLang="en-US" sz="2000">
                <a:solidFill>
                  <a:srgbClr val="C00000"/>
                </a:solidFill>
              </a:rPr>
              <a:t>解析</a:t>
            </a:r>
            <a:r>
              <a:rPr lang="en-US" altLang="zh-CN" sz="2000">
                <a:solidFill>
                  <a:srgbClr val="C00000"/>
                </a:solidFill>
              </a:rPr>
              <a:t>】C</a:t>
            </a:r>
            <a:r>
              <a:rPr lang="zh-CN" altLang="en-US" sz="2000">
                <a:solidFill>
                  <a:srgbClr val="C00000"/>
                </a:solidFill>
              </a:rPr>
              <a:t>项，“</a:t>
            </a:r>
            <a:r>
              <a:rPr lang="en-US" altLang="zh-CN" sz="2000">
                <a:solidFill>
                  <a:srgbClr val="C00000"/>
                </a:solidFill>
              </a:rPr>
              <a:t>《</a:t>
            </a:r>
            <a:r>
              <a:rPr lang="zh-CN" altLang="en-US" sz="2000">
                <a:solidFill>
                  <a:srgbClr val="C00000"/>
                </a:solidFill>
              </a:rPr>
              <a:t>孟子</a:t>
            </a:r>
            <a:r>
              <a:rPr lang="en-US" altLang="zh-CN" sz="2000">
                <a:solidFill>
                  <a:srgbClr val="C00000"/>
                </a:solidFill>
              </a:rPr>
              <a:t>》</a:t>
            </a:r>
            <a:r>
              <a:rPr lang="zh-CN" altLang="en-US" sz="2000">
                <a:solidFill>
                  <a:srgbClr val="C00000"/>
                </a:solidFill>
              </a:rPr>
              <a:t>列为‘五经’之一”错，“五经”指的是</a:t>
            </a:r>
            <a:r>
              <a:rPr lang="en-US" altLang="zh-CN" sz="2000">
                <a:solidFill>
                  <a:srgbClr val="C00000"/>
                </a:solidFill>
              </a:rPr>
              <a:t>《</a:t>
            </a:r>
            <a:r>
              <a:rPr lang="zh-CN" altLang="en-US" sz="2000">
                <a:solidFill>
                  <a:srgbClr val="C00000"/>
                </a:solidFill>
              </a:rPr>
              <a:t>诗</a:t>
            </a:r>
            <a:r>
              <a:rPr lang="en-US" altLang="zh-CN" sz="2000">
                <a:solidFill>
                  <a:srgbClr val="C00000"/>
                </a:solidFill>
              </a:rPr>
              <a:t>》《</a:t>
            </a:r>
            <a:r>
              <a:rPr lang="zh-CN" altLang="en-US" sz="2000">
                <a:solidFill>
                  <a:srgbClr val="C00000"/>
                </a:solidFill>
              </a:rPr>
              <a:t>书</a:t>
            </a:r>
            <a:r>
              <a:rPr lang="en-US" altLang="zh-CN" sz="2000">
                <a:solidFill>
                  <a:srgbClr val="C00000"/>
                </a:solidFill>
              </a:rPr>
              <a:t>》《</a:t>
            </a:r>
            <a:r>
              <a:rPr lang="zh-CN" altLang="en-US" sz="2000">
                <a:solidFill>
                  <a:srgbClr val="C00000"/>
                </a:solidFill>
              </a:rPr>
              <a:t>易</a:t>
            </a:r>
            <a:r>
              <a:rPr lang="en-US" altLang="zh-CN" sz="2000">
                <a:solidFill>
                  <a:srgbClr val="C00000"/>
                </a:solidFill>
              </a:rPr>
              <a:t>》《</a:t>
            </a:r>
            <a:r>
              <a:rPr lang="zh-CN" altLang="en-US" sz="2000">
                <a:solidFill>
                  <a:srgbClr val="C00000"/>
                </a:solidFill>
              </a:rPr>
              <a:t>礼</a:t>
            </a:r>
            <a:r>
              <a:rPr lang="en-US" altLang="zh-CN" sz="2000">
                <a:solidFill>
                  <a:srgbClr val="C00000"/>
                </a:solidFill>
              </a:rPr>
              <a:t>》《</a:t>
            </a:r>
            <a:r>
              <a:rPr lang="zh-CN" altLang="en-US" sz="2000">
                <a:solidFill>
                  <a:srgbClr val="C00000"/>
                </a:solidFill>
              </a:rPr>
              <a:t>春秋</a:t>
            </a:r>
            <a:r>
              <a:rPr lang="en-US" altLang="zh-CN" sz="2000">
                <a:solidFill>
                  <a:srgbClr val="C00000"/>
                </a:solidFill>
              </a:rPr>
              <a:t>》</a:t>
            </a:r>
            <a:r>
              <a:rPr lang="zh-CN" altLang="en-US" sz="2000">
                <a:solidFill>
                  <a:srgbClr val="C00000"/>
                </a:solidFill>
              </a:rPr>
              <a:t>。</a:t>
            </a:r>
            <a:r>
              <a:rPr lang="en-US" altLang="zh-CN" sz="2000">
                <a:solidFill>
                  <a:srgbClr val="C00000"/>
                </a:solidFill>
              </a:rPr>
              <a:t>《</a:t>
            </a:r>
            <a:r>
              <a:rPr lang="zh-CN" altLang="en-US" sz="2000">
                <a:solidFill>
                  <a:srgbClr val="C00000"/>
                </a:solidFill>
              </a:rPr>
              <a:t>孟子</a:t>
            </a:r>
            <a:r>
              <a:rPr lang="en-US" altLang="zh-CN" sz="2000">
                <a:solidFill>
                  <a:srgbClr val="C00000"/>
                </a:solidFill>
              </a:rPr>
              <a:t>》</a:t>
            </a:r>
            <a:r>
              <a:rPr lang="zh-CN" altLang="en-US" sz="2000">
                <a:solidFill>
                  <a:srgbClr val="C00000"/>
                </a:solidFill>
              </a:rPr>
              <a:t>应当是“四书”之一。“四书”是</a:t>
            </a:r>
            <a:r>
              <a:rPr lang="en-US" altLang="zh-CN" sz="2000">
                <a:solidFill>
                  <a:srgbClr val="C00000"/>
                </a:solidFill>
              </a:rPr>
              <a:t>《</a:t>
            </a:r>
            <a:r>
              <a:rPr lang="zh-CN" altLang="en-US" sz="2000">
                <a:solidFill>
                  <a:srgbClr val="C00000"/>
                </a:solidFill>
              </a:rPr>
              <a:t>大学</a:t>
            </a:r>
            <a:r>
              <a:rPr lang="en-US" altLang="zh-CN" sz="2000">
                <a:solidFill>
                  <a:srgbClr val="C00000"/>
                </a:solidFill>
              </a:rPr>
              <a:t>》</a:t>
            </a:r>
            <a:r>
              <a:rPr lang="zh-CN" altLang="en-US" sz="2000">
                <a:solidFill>
                  <a:srgbClr val="C00000"/>
                </a:solidFill>
              </a:rPr>
              <a:t>、</a:t>
            </a:r>
            <a:r>
              <a:rPr lang="en-US" altLang="zh-CN" sz="2000">
                <a:solidFill>
                  <a:srgbClr val="C00000"/>
                </a:solidFill>
              </a:rPr>
              <a:t>《</a:t>
            </a:r>
            <a:r>
              <a:rPr lang="zh-CN" altLang="en-US" sz="2000">
                <a:solidFill>
                  <a:srgbClr val="C00000"/>
                </a:solidFill>
              </a:rPr>
              <a:t>论语</a:t>
            </a:r>
            <a:r>
              <a:rPr lang="en-US" altLang="zh-CN" sz="2000">
                <a:solidFill>
                  <a:srgbClr val="C00000"/>
                </a:solidFill>
              </a:rPr>
              <a:t>》</a:t>
            </a:r>
            <a:r>
              <a:rPr lang="zh-CN" altLang="en-US" sz="2000">
                <a:solidFill>
                  <a:srgbClr val="C00000"/>
                </a:solidFill>
              </a:rPr>
              <a:t>、</a:t>
            </a:r>
            <a:r>
              <a:rPr lang="en-US" altLang="zh-CN" sz="2000">
                <a:solidFill>
                  <a:srgbClr val="C00000"/>
                </a:solidFill>
              </a:rPr>
              <a:t>《</a:t>
            </a:r>
            <a:r>
              <a:rPr lang="zh-CN" altLang="en-US" sz="2000">
                <a:solidFill>
                  <a:srgbClr val="C00000"/>
                </a:solidFill>
              </a:rPr>
              <a:t>孟子</a:t>
            </a:r>
            <a:r>
              <a:rPr lang="en-US" altLang="zh-CN" sz="2000">
                <a:solidFill>
                  <a:srgbClr val="C00000"/>
                </a:solidFill>
              </a:rPr>
              <a:t>》</a:t>
            </a:r>
            <a:r>
              <a:rPr lang="zh-CN" altLang="en-US" sz="2000">
                <a:solidFill>
                  <a:srgbClr val="C00000"/>
                </a:solidFill>
              </a:rPr>
              <a:t>、</a:t>
            </a:r>
            <a:r>
              <a:rPr lang="en-US" altLang="zh-CN" sz="2000">
                <a:solidFill>
                  <a:srgbClr val="C00000"/>
                </a:solidFill>
              </a:rPr>
              <a:t>《</a:t>
            </a:r>
            <a:r>
              <a:rPr lang="zh-CN" altLang="en-US" sz="2000">
                <a:solidFill>
                  <a:srgbClr val="C00000"/>
                </a:solidFill>
              </a:rPr>
              <a:t>中庸</a:t>
            </a:r>
            <a:r>
              <a:rPr lang="en-US" altLang="zh-CN" sz="2000">
                <a:solidFill>
                  <a:srgbClr val="C00000"/>
                </a:solidFill>
              </a:rPr>
              <a:t>》</a:t>
            </a:r>
            <a:r>
              <a:rPr lang="zh-CN" altLang="en-US" sz="2000">
                <a:solidFill>
                  <a:srgbClr val="C00000"/>
                </a:solidFill>
              </a:rPr>
              <a:t>。故选</a:t>
            </a:r>
            <a:r>
              <a:rPr lang="en-US" altLang="zh-CN" sz="2000">
                <a:solidFill>
                  <a:srgbClr val="C00000"/>
                </a:solidFill>
              </a:rPr>
              <a:t>C</a:t>
            </a:r>
            <a:r>
              <a:rPr lang="zh-CN" altLang="en-US" sz="2000">
                <a:solidFill>
                  <a:srgbClr val="C00000"/>
                </a:solidFill>
              </a:rPr>
              <a:t>。</a:t>
            </a:r>
            <a:endParaRPr lang="zh-CN" altLang="en-US" sz="20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2" descr="C:\Users\Administrator\Desktop\54544a3364fa6.png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2" t="40990" r="17995" b="19693"/>
          <a:stretch>
            <a:fillRect/>
          </a:stretch>
        </p:blipFill>
        <p:spPr bwMode="auto">
          <a:xfrm>
            <a:off x="246666" y="1461276"/>
            <a:ext cx="3635650" cy="458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6432743" y="498946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随堂练习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144488" y="1273394"/>
            <a:ext cx="7422078" cy="4194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/>
              <a:t>一、选择题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en-US" altLang="zh-CN" sz="2000"/>
              <a:t>2</a:t>
            </a:r>
            <a:r>
              <a:rPr lang="zh-CN" altLang="en-US" sz="2000"/>
              <a:t>．下列句子中不含通假字的一项是（    ）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en-US" altLang="zh-CN" sz="2000"/>
              <a:t>A</a:t>
            </a:r>
            <a:r>
              <a:rPr lang="zh-CN" altLang="en-US" sz="2000"/>
              <a:t>．非所以内交于孺子之父母也	</a:t>
            </a:r>
            <a:r>
              <a:rPr lang="en-US" altLang="zh-CN" sz="2000"/>
              <a:t>B</a:t>
            </a:r>
            <a:r>
              <a:rPr lang="zh-CN" altLang="en-US" sz="2000"/>
              <a:t>．非所以要誉于乡党朋友也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en-US" altLang="zh-CN" sz="2000"/>
              <a:t>C</a:t>
            </a:r>
            <a:r>
              <a:rPr lang="zh-CN" altLang="en-US" sz="2000"/>
              <a:t>．若火之始然，泉之始达	</a:t>
            </a:r>
            <a:r>
              <a:rPr lang="en-US" altLang="zh-CN" sz="2000"/>
              <a:t>D</a:t>
            </a:r>
            <a:r>
              <a:rPr lang="zh-CN" altLang="en-US" sz="2000"/>
              <a:t>．苟不充之，不足以事父母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</a:rPr>
              <a:t>【</a:t>
            </a:r>
            <a:r>
              <a:rPr lang="zh-CN" altLang="en-US" sz="2000">
                <a:solidFill>
                  <a:srgbClr val="C00000"/>
                </a:solidFill>
              </a:rPr>
              <a:t>答案</a:t>
            </a:r>
            <a:r>
              <a:rPr lang="en-US" altLang="zh-CN" sz="2000">
                <a:solidFill>
                  <a:srgbClr val="C00000"/>
                </a:solidFill>
              </a:rPr>
              <a:t>】D</a:t>
            </a:r>
            <a:endParaRPr lang="en-US" altLang="zh-CN" sz="200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</a:rPr>
              <a:t>【</a:t>
            </a:r>
            <a:r>
              <a:rPr lang="zh-CN" altLang="en-US" sz="2000">
                <a:solidFill>
                  <a:srgbClr val="C00000"/>
                </a:solidFill>
              </a:rPr>
              <a:t>解析</a:t>
            </a:r>
            <a:r>
              <a:rPr lang="en-US" altLang="zh-CN" sz="2000">
                <a:solidFill>
                  <a:srgbClr val="C00000"/>
                </a:solidFill>
              </a:rPr>
              <a:t>】A</a:t>
            </a:r>
            <a:r>
              <a:rPr lang="zh-CN" altLang="en-US" sz="2000">
                <a:solidFill>
                  <a:srgbClr val="C00000"/>
                </a:solidFill>
              </a:rPr>
              <a:t>项，“内”同“纳”，结交。</a:t>
            </a:r>
            <a:endParaRPr lang="zh-CN" altLang="en-US" sz="200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</a:rPr>
              <a:t>B</a:t>
            </a:r>
            <a:r>
              <a:rPr lang="zh-CN" altLang="en-US" sz="2000">
                <a:solidFill>
                  <a:srgbClr val="C00000"/>
                </a:solidFill>
              </a:rPr>
              <a:t>项，“要”同“邀”，求取。</a:t>
            </a:r>
            <a:endParaRPr lang="zh-CN" altLang="en-US" sz="200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</a:rPr>
              <a:t>C</a:t>
            </a:r>
            <a:r>
              <a:rPr lang="zh-CN" altLang="en-US" sz="2000">
                <a:solidFill>
                  <a:srgbClr val="C00000"/>
                </a:solidFill>
              </a:rPr>
              <a:t>项，“然”同“燃”，燃烧。</a:t>
            </a:r>
            <a:endParaRPr lang="zh-CN" altLang="en-US" sz="200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</a:rPr>
              <a:t>D</a:t>
            </a:r>
            <a:r>
              <a:rPr lang="zh-CN" altLang="en-US" sz="2000">
                <a:solidFill>
                  <a:srgbClr val="C00000"/>
                </a:solidFill>
              </a:rPr>
              <a:t>项，不含通假字。</a:t>
            </a:r>
            <a:endParaRPr lang="zh-CN" altLang="en-US" sz="20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2" descr="C:\Users\Administrator\Desktop\54544a3364fa6.png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2" t="40990" r="17995" b="19693"/>
          <a:stretch>
            <a:fillRect/>
          </a:stretch>
        </p:blipFill>
        <p:spPr bwMode="auto">
          <a:xfrm>
            <a:off x="246666" y="1461276"/>
            <a:ext cx="3635650" cy="458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6432743" y="498946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随堂练习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144488" y="1273394"/>
            <a:ext cx="7422078" cy="4656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/>
              <a:t>一、选择题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en-US" altLang="zh-CN" sz="2000"/>
              <a:t>3</a:t>
            </a:r>
            <a:r>
              <a:rPr lang="zh-CN" altLang="en-US" sz="2000"/>
              <a:t>．下列各句中，与例句句式相同的一项是（    ）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zh-CN" altLang="en-US" sz="2000"/>
              <a:t>例句：无恻隐之心，非人也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en-US" altLang="zh-CN" sz="2000"/>
              <a:t>A</a:t>
            </a:r>
            <a:r>
              <a:rPr lang="zh-CN" altLang="en-US" sz="2000"/>
              <a:t>．廉颇者，赵之良将也	</a:t>
            </a:r>
            <a:r>
              <a:rPr lang="en-US" altLang="zh-CN" sz="2000"/>
              <a:t>B</a:t>
            </a:r>
            <a:r>
              <a:rPr lang="zh-CN" altLang="en-US" sz="2000"/>
              <a:t>．其斯之谓与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en-US" altLang="zh-CN" sz="2000"/>
              <a:t>C</a:t>
            </a:r>
            <a:r>
              <a:rPr lang="zh-CN" altLang="en-US" sz="2000"/>
              <a:t>．不学</a:t>
            </a:r>
            <a:r>
              <a:rPr lang="en-US" altLang="zh-CN" sz="2000"/>
              <a:t>《</a:t>
            </a:r>
            <a:r>
              <a:rPr lang="zh-CN" altLang="en-US" sz="2000"/>
              <a:t>礼</a:t>
            </a:r>
            <a:r>
              <a:rPr lang="en-US" altLang="zh-CN" sz="2000"/>
              <a:t>》</a:t>
            </a:r>
            <a:r>
              <a:rPr lang="zh-CN" altLang="en-US" sz="2000"/>
              <a:t>，无以立	</a:t>
            </a:r>
            <a:r>
              <a:rPr lang="en-US" altLang="zh-CN" sz="2000"/>
              <a:t>D</a:t>
            </a:r>
            <a:r>
              <a:rPr lang="zh-CN" altLang="en-US" sz="2000"/>
              <a:t>．治天下可运之掌上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</a:rPr>
              <a:t>【</a:t>
            </a:r>
            <a:r>
              <a:rPr lang="zh-CN" altLang="en-US" sz="2000">
                <a:solidFill>
                  <a:srgbClr val="C00000"/>
                </a:solidFill>
              </a:rPr>
              <a:t>答案</a:t>
            </a:r>
            <a:r>
              <a:rPr lang="en-US" altLang="zh-CN" sz="2000">
                <a:solidFill>
                  <a:srgbClr val="C00000"/>
                </a:solidFill>
              </a:rPr>
              <a:t>】A</a:t>
            </a:r>
            <a:endParaRPr lang="en-US" altLang="zh-CN" sz="200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</a:rPr>
              <a:t>【</a:t>
            </a:r>
            <a:r>
              <a:rPr lang="zh-CN" altLang="en-US" sz="2000">
                <a:solidFill>
                  <a:srgbClr val="C00000"/>
                </a:solidFill>
              </a:rPr>
              <a:t>解析</a:t>
            </a:r>
            <a:r>
              <a:rPr lang="en-US" altLang="zh-CN" sz="2000">
                <a:solidFill>
                  <a:srgbClr val="C00000"/>
                </a:solidFill>
              </a:rPr>
              <a:t>】A</a:t>
            </a:r>
            <a:r>
              <a:rPr lang="zh-CN" altLang="en-US" sz="2000">
                <a:solidFill>
                  <a:srgbClr val="C00000"/>
                </a:solidFill>
              </a:rPr>
              <a:t>项，判断句，“</a:t>
            </a:r>
            <a:r>
              <a:rPr lang="en-US" altLang="zh-CN" sz="2000">
                <a:solidFill>
                  <a:srgbClr val="C00000"/>
                </a:solidFill>
              </a:rPr>
              <a:t>……</a:t>
            </a:r>
            <a:r>
              <a:rPr lang="zh-CN" altLang="en-US" sz="2000">
                <a:solidFill>
                  <a:srgbClr val="C00000"/>
                </a:solidFill>
              </a:rPr>
              <a:t>者，</a:t>
            </a:r>
            <a:r>
              <a:rPr lang="en-US" altLang="zh-CN" sz="2000">
                <a:solidFill>
                  <a:srgbClr val="C00000"/>
                </a:solidFill>
              </a:rPr>
              <a:t>……</a:t>
            </a:r>
            <a:r>
              <a:rPr lang="zh-CN" altLang="en-US" sz="2000">
                <a:solidFill>
                  <a:srgbClr val="C00000"/>
                </a:solidFill>
              </a:rPr>
              <a:t>也”，表判断。</a:t>
            </a:r>
            <a:endParaRPr lang="zh-CN" altLang="en-US" sz="200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</a:rPr>
              <a:t>B</a:t>
            </a:r>
            <a:r>
              <a:rPr lang="zh-CN" altLang="en-US" sz="2000">
                <a:solidFill>
                  <a:srgbClr val="C00000"/>
                </a:solidFill>
              </a:rPr>
              <a:t>项，宾语前置句，“之”是宾语前置的标志。</a:t>
            </a:r>
            <a:endParaRPr lang="zh-CN" altLang="en-US" sz="200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</a:rPr>
              <a:t>C</a:t>
            </a:r>
            <a:r>
              <a:rPr lang="zh-CN" altLang="en-US" sz="2000">
                <a:solidFill>
                  <a:srgbClr val="C00000"/>
                </a:solidFill>
              </a:rPr>
              <a:t>项，固定句式，“无以”，没有</a:t>
            </a:r>
            <a:r>
              <a:rPr lang="en-US" altLang="zh-CN" sz="2000">
                <a:solidFill>
                  <a:srgbClr val="C00000"/>
                </a:solidFill>
              </a:rPr>
              <a:t>……</a:t>
            </a:r>
            <a:r>
              <a:rPr lang="zh-CN" altLang="en-US" sz="2000">
                <a:solidFill>
                  <a:srgbClr val="C00000"/>
                </a:solidFill>
              </a:rPr>
              <a:t>的办法。</a:t>
            </a:r>
            <a:endParaRPr lang="en-US" altLang="zh-CN" sz="200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</a:rPr>
              <a:t>D</a:t>
            </a:r>
            <a:r>
              <a:rPr lang="zh-CN" altLang="en-US" sz="2000">
                <a:solidFill>
                  <a:srgbClr val="C00000"/>
                </a:solidFill>
              </a:rPr>
              <a:t>项，省略句，“之”后省略介词“于”。</a:t>
            </a:r>
            <a:endParaRPr lang="zh-CN" altLang="en-US" sz="20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/>
        </p:nvGrpSpPr>
        <p:grpSpPr>
          <a:xfrm>
            <a:off x="4853325" y="451445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随堂练习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20635" y="1172685"/>
            <a:ext cx="1136468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zh-CN" sz="2000"/>
              <a:t>二、根据提示默写相关句子。</a:t>
            </a:r>
            <a:endParaRPr lang="zh-CN" altLang="zh-CN" sz="2000"/>
          </a:p>
          <a:p>
            <a:pPr fontAlgn="ctr">
              <a:lnSpc>
                <a:spcPct val="150000"/>
              </a:lnSpc>
            </a:pPr>
            <a:r>
              <a:rPr lang="zh-CN" altLang="en-US" sz="2000"/>
              <a:t>（</a:t>
            </a:r>
            <a:r>
              <a:rPr lang="en-US" altLang="zh-CN" sz="2000"/>
              <a:t>1</a:t>
            </a:r>
            <a:r>
              <a:rPr lang="zh-CN" altLang="en-US" sz="2000"/>
              <a:t>）在</a:t>
            </a:r>
            <a:r>
              <a:rPr lang="en-US" altLang="zh-CN" sz="2000"/>
              <a:t>《</a:t>
            </a:r>
            <a:r>
              <a:rPr lang="zh-CN" altLang="en-US" sz="2000"/>
              <a:t>人皆有不忍人之心</a:t>
            </a:r>
            <a:r>
              <a:rPr lang="en-US" altLang="zh-CN" sz="2000"/>
              <a:t>》</a:t>
            </a:r>
            <a:r>
              <a:rPr lang="zh-CN" altLang="en-US" sz="2000"/>
              <a:t>中，孟子以人突然看见小孩子将要掉入井里的反应为依据，论证人有一种本能，即“</a:t>
            </a:r>
            <a:r>
              <a:rPr lang="en-US" altLang="zh-CN" sz="2000"/>
              <a:t>____________”</a:t>
            </a:r>
            <a:r>
              <a:rPr lang="zh-CN" altLang="en-US" sz="2000"/>
              <a:t>。</a:t>
            </a:r>
            <a:endParaRPr lang="zh-CN" altLang="en-US" sz="2000"/>
          </a:p>
          <a:p>
            <a:pPr fontAlgn="ctr">
              <a:lnSpc>
                <a:spcPct val="150000"/>
              </a:lnSpc>
            </a:pPr>
            <a:r>
              <a:rPr lang="zh-CN" altLang="en-US" sz="2000"/>
              <a:t>（</a:t>
            </a:r>
            <a:r>
              <a:rPr lang="en-US" altLang="zh-CN" sz="2000"/>
              <a:t>2</a:t>
            </a:r>
            <a:r>
              <a:rPr lang="zh-CN" altLang="en-US" sz="2000"/>
              <a:t>）在</a:t>
            </a:r>
            <a:r>
              <a:rPr lang="en-US" altLang="zh-CN" sz="2000"/>
              <a:t>《</a:t>
            </a:r>
            <a:r>
              <a:rPr lang="zh-CN" altLang="en-US" sz="2000"/>
              <a:t>人皆有不忍人之心</a:t>
            </a:r>
            <a:r>
              <a:rPr lang="en-US" altLang="zh-CN" sz="2000"/>
              <a:t>》</a:t>
            </a:r>
            <a:r>
              <a:rPr lang="zh-CN" altLang="en-US" sz="2000"/>
              <a:t>中，孟子由不忍之心而推导出“四端”并用比喻句“</a:t>
            </a:r>
            <a:r>
              <a:rPr lang="en-US" altLang="zh-CN" sz="2000"/>
              <a:t>____________</a:t>
            </a:r>
            <a:r>
              <a:rPr lang="zh-CN" altLang="en-US" sz="2000"/>
              <a:t>，</a:t>
            </a:r>
            <a:r>
              <a:rPr lang="en-US" altLang="zh-CN" sz="2000"/>
              <a:t>____________”</a:t>
            </a:r>
            <a:r>
              <a:rPr lang="zh-CN" altLang="en-US" sz="2000"/>
              <a:t>形象地说明其于人的重要性。</a:t>
            </a:r>
            <a:endParaRPr lang="zh-CN" altLang="en-US" sz="2000"/>
          </a:p>
          <a:p>
            <a:pPr fontAlgn="ctr">
              <a:lnSpc>
                <a:spcPct val="150000"/>
              </a:lnSpc>
            </a:pPr>
            <a:r>
              <a:rPr lang="zh-CN" altLang="en-US" sz="2000"/>
              <a:t>（</a:t>
            </a:r>
            <a:r>
              <a:rPr lang="en-US" altLang="zh-CN" sz="2000"/>
              <a:t>3</a:t>
            </a:r>
            <a:r>
              <a:rPr lang="zh-CN" altLang="en-US" sz="2000"/>
              <a:t>）在</a:t>
            </a:r>
            <a:r>
              <a:rPr lang="en-US" altLang="zh-CN" sz="2000"/>
              <a:t>《</a:t>
            </a:r>
            <a:r>
              <a:rPr lang="zh-CN" altLang="en-US" sz="2000"/>
              <a:t>人皆有不忍人之心</a:t>
            </a:r>
            <a:r>
              <a:rPr lang="en-US" altLang="zh-CN" sz="2000"/>
              <a:t>》</a:t>
            </a:r>
            <a:r>
              <a:rPr lang="zh-CN" altLang="en-US" sz="2000"/>
              <a:t>中，孟子论及“仁义礼智”扩充推广的积极作用时所说的两句是：“</a:t>
            </a:r>
            <a:r>
              <a:rPr lang="en-US" altLang="zh-CN" sz="2000"/>
              <a:t>____________</a:t>
            </a:r>
            <a:r>
              <a:rPr lang="zh-CN" altLang="en-US" sz="2000"/>
              <a:t>，</a:t>
            </a:r>
            <a:r>
              <a:rPr lang="en-US" altLang="zh-CN" sz="2000"/>
              <a:t>____________”</a:t>
            </a:r>
            <a:r>
              <a:rPr lang="zh-CN" altLang="en-US" sz="2000"/>
              <a:t>。</a:t>
            </a:r>
            <a:endParaRPr lang="zh-CN" altLang="en-US" sz="2000"/>
          </a:p>
          <a:p>
            <a:pPr fontAlgn="ctr"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</a:rPr>
              <a:t>【</a:t>
            </a:r>
            <a:r>
              <a:rPr lang="zh-CN" altLang="en-US" sz="2000">
                <a:solidFill>
                  <a:srgbClr val="C00000"/>
                </a:solidFill>
              </a:rPr>
              <a:t>答案</a:t>
            </a:r>
            <a:r>
              <a:rPr lang="en-US" altLang="zh-CN" sz="2000">
                <a:solidFill>
                  <a:srgbClr val="C00000"/>
                </a:solidFill>
              </a:rPr>
              <a:t>】</a:t>
            </a:r>
            <a:r>
              <a:rPr lang="zh-CN" altLang="en-US" sz="2000">
                <a:solidFill>
                  <a:srgbClr val="C00000"/>
                </a:solidFill>
              </a:rPr>
              <a:t>（</a:t>
            </a:r>
            <a:r>
              <a:rPr lang="en-US" altLang="zh-CN" sz="2000">
                <a:solidFill>
                  <a:srgbClr val="C00000"/>
                </a:solidFill>
              </a:rPr>
              <a:t>1</a:t>
            </a:r>
            <a:r>
              <a:rPr lang="zh-CN" altLang="en-US" sz="2000">
                <a:solidFill>
                  <a:srgbClr val="C00000"/>
                </a:solidFill>
              </a:rPr>
              <a:t>）人皆有不忍人之心</a:t>
            </a:r>
            <a:endParaRPr lang="zh-CN" altLang="en-US" sz="2000">
              <a:solidFill>
                <a:srgbClr val="C00000"/>
              </a:solidFill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</a:rPr>
              <a:t>（</a:t>
            </a:r>
            <a:r>
              <a:rPr lang="en-US" altLang="zh-CN" sz="2000">
                <a:solidFill>
                  <a:srgbClr val="C00000"/>
                </a:solidFill>
              </a:rPr>
              <a:t>2</a:t>
            </a:r>
            <a:r>
              <a:rPr lang="zh-CN" altLang="en-US" sz="2000">
                <a:solidFill>
                  <a:srgbClr val="C00000"/>
                </a:solidFill>
              </a:rPr>
              <a:t>）人之有是四端也，犹其有四体也。    </a:t>
            </a:r>
            <a:endParaRPr lang="zh-CN" altLang="en-US" sz="2000">
              <a:solidFill>
                <a:srgbClr val="C00000"/>
              </a:solidFill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</a:rPr>
              <a:t>（</a:t>
            </a:r>
            <a:r>
              <a:rPr lang="en-US" altLang="zh-CN" sz="2000">
                <a:solidFill>
                  <a:srgbClr val="C00000"/>
                </a:solidFill>
              </a:rPr>
              <a:t>3</a:t>
            </a:r>
            <a:r>
              <a:rPr lang="zh-CN" altLang="en-US" sz="2000">
                <a:solidFill>
                  <a:srgbClr val="C00000"/>
                </a:solidFill>
              </a:rPr>
              <a:t>）苟能充之，足以保四海。   </a:t>
            </a:r>
            <a:endParaRPr lang="zh-CN" altLang="en-US" sz="20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4810259" y="2826304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结  束</a:t>
            </a:r>
            <a:endParaRPr lang="zh-CN" altLang="en-US" sz="5400" b="1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8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2661900" y="11239500"/>
            <a:ext cx="495300" cy="355600"/>
          </a:xfrm>
          <a:prstGeom prst="cube">
            <a:avLst/>
          </a:prstGeom>
        </p:spPr>
      </p:pic>
    </p:spTree>
  </p:cSld>
  <p:clrMapOvr>
    <a:masterClrMapping/>
  </p:clrMapOvr>
  <p:transition spd="slow">
    <p:fad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 descr="C:\Users\Administrator\Desktop\中国风素材\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6" t="1" r="31422" b="37360"/>
          <a:stretch>
            <a:fillRect/>
          </a:stretch>
        </p:blipFill>
        <p:spPr bwMode="auto">
          <a:xfrm>
            <a:off x="-1" y="6866"/>
            <a:ext cx="5257801" cy="685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7446296" y="1603416"/>
            <a:ext cx="2006986" cy="3742845"/>
            <a:chOff x="4767096" y="1512164"/>
            <a:chExt cx="1447041" cy="3172775"/>
          </a:xfrm>
        </p:grpSpPr>
        <p:cxnSp>
          <p:nvCxnSpPr>
            <p:cNvPr id="10" name="直接连接符 8"/>
            <p:cNvCxnSpPr/>
            <p:nvPr/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4767096" y="1512164"/>
              <a:ext cx="1447041" cy="3172775"/>
              <a:chOff x="6216049" y="2290235"/>
              <a:chExt cx="1447041" cy="3172775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7263656" y="2290235"/>
                <a:ext cx="399434" cy="865045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eaVert" wrap="none" rtlCol="0">
                <a:spAutoFit/>
              </a:bodyPr>
              <a:lstStyle/>
              <a:p>
                <a:pPr algn="dist"/>
                <a:r>
                  <a:rPr lang="zh-CN" altLang="en-US" sz="2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第一章</a:t>
                </a:r>
                <a:endParaRPr lang="zh-CN" altLang="en-US" sz="2400" b="1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216049" y="2951132"/>
                <a:ext cx="830997" cy="25118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457200" indent="-457200" algn="dist">
                  <a:lnSpc>
                    <a:spcPct val="150000"/>
                  </a:lnSpc>
                  <a:buFont typeface="Wingdings" panose="05000000000000000000" pitchFamily="2" charset="2"/>
                  <a:buChar char="n"/>
                </a:pPr>
                <a:r>
                  <a:rPr lang="zh-CN" altLang="en-US" sz="28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文化常识</a:t>
                </a:r>
                <a:endParaRPr lang="zh-CN" altLang="en-US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4589987" y="1532635"/>
            <a:ext cx="7130957" cy="280788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孟子（约公元前</a:t>
            </a:r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372</a:t>
            </a: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公元前</a:t>
            </a:r>
            <a:r>
              <a:rPr lang="en-US" altLang="zh-CN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289</a:t>
            </a: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年），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名轲，字子舆，</a:t>
            </a: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邹国（今山东邹城东南）人。战国时期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哲学家、思想家、政治家、教育家，儒家学派的代表人物之一</a:t>
            </a: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，与孔子、荀子是先秦儒家的三位代表人物，与孔子并称“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孔孟</a:t>
            </a: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孟子宣扬“仁政”，最早提出“民贵君轻”思想</a:t>
            </a: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，被韩愈列为先秦儒家继承孔子“道统”的人物，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元朝追封为“亚圣”</a:t>
            </a: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553424" y="422282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了解孟子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84" y="1143522"/>
            <a:ext cx="4204952" cy="420495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4547230" y="1154907"/>
            <a:ext cx="6919470" cy="373121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啮指痛心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春秋时期鲁国的曾参，字子舆（孔子的得意弟子，世称曾子），侍奉母亲极其孝敬。（家贫，经常自己入山打柴）一次，曾参又进山砍柴去了，突然家里来了客人，他母亲不知所措，就站在门口望着大山希望曾子回来，许久不见归来就用牙咬自己的手指。正在山里砍柴的曾参忽然觉得心口疼痛，便赶紧背着柴返回家中，跪问母亲为什么召唤他。母亲说：“家里突然来了不速之客，我咬手指是提醒你快回来。”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35722" y="419450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孟子轶事 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52" y="1777285"/>
            <a:ext cx="3953623" cy="29993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4573510" y="1392062"/>
            <a:ext cx="6159156" cy="326954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民本思想</a:t>
            </a:r>
            <a:endParaRPr lang="zh-CN" altLang="en-US" sz="20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孟子根据战国时期的经验，总结各国治乱兴亡的规律，提出了一个富有民主性精华的著名命题：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“民为贵，社稷次之，君为轻”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。“民为贵，社稷次之，君为轻。”意思是说，人民放在第一位，国家其次，君在最后。孟子认为君主应以爱护人民为先，为政者要保障人民权利。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24813" y="325466"/>
            <a:ext cx="2193280" cy="629194"/>
            <a:chOff x="4820991" y="570199"/>
            <a:chExt cx="1441237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41237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了解孟子思想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595" y="1392062"/>
            <a:ext cx="2612572" cy="34290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矩形 17"/>
          <p:cNvSpPr/>
          <p:nvPr/>
        </p:nvSpPr>
        <p:spPr>
          <a:xfrm>
            <a:off x="4272731" y="1385795"/>
            <a:ext cx="6081883" cy="280788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仁政学说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孟子继承和发展了孔子的德治思想，发展为仁政学说，成为其政治思想的核心。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孟子的政治论，是以仁政为内容的王道，其本质是为封建统治阶级服务的。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他把“亲亲”、“长长”的原则运用于政治，以缓和阶级矛盾，维护封建统治阶级的长远利益。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24813" y="325466"/>
            <a:ext cx="2193280" cy="629194"/>
            <a:chOff x="4820991" y="570199"/>
            <a:chExt cx="1441237" cy="629194"/>
          </a:xfrm>
        </p:grpSpPr>
        <p:sp>
          <p:nvSpPr>
            <p:cNvPr id="14" name="矩形 13"/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41237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了解孟子思想</a:t>
              </a: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595" y="1392062"/>
            <a:ext cx="2612572" cy="34290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0.05.14"/>
  <p:tag name="AS_TITLE" val="Aspose.Slides for .NET 4.0 Client Profile"/>
  <p:tag name="AS_VERSION" val="20.5"/>
  <p:tag name="ISPRING_PRESENTATION_TITLE" val="PowerPoint 演示文稿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china</Company>
  <PresentationFormat>宽屏</PresentationFormat>
  <Paragraphs>250</Paragraphs>
  <Slides>47</Slides>
  <Notes>47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baseType="lpstr" size="56">
      <vt:lpstr>Arial</vt:lpstr>
      <vt:lpstr>Calibri Light</vt:lpstr>
      <vt:lpstr>Calibri</vt:lpstr>
      <vt:lpstr>楷体</vt:lpstr>
      <vt:lpstr>Tahoma</vt:lpstr>
      <vt:lpstr>微软雅黑</vt:lpstr>
      <vt:lpstr>宋体</vt:lpstr>
      <vt:lpstr>Wingdings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Administrator</dc:creator>
  <cp:lastModifiedBy>dell</cp:lastModifiedBy>
  <cp:revision>89</cp:revision>
  <dcterms:created xsi:type="dcterms:W3CDTF">2016-05-09T13:01:00Z</dcterms:created>
  <dcterms:modified xsi:type="dcterms:W3CDTF">2020-09-21T02:31:01Z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