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10.fntdata" ContentType="application/x-fontdata"/>
  <Override PartName="/ppt/fonts/font11.fntdata" ContentType="application/x-fontdata"/>
  <Override PartName="/ppt/fonts/font12.fntdata" ContentType="application/x-fontdata"/>
  <Override PartName="/ppt/fonts/font13.fntdata" ContentType="application/x-fontdata"/>
  <Override PartName="/ppt/fonts/font14.fntdata" ContentType="application/x-fontdata"/>
  <Override PartName="/ppt/fonts/font15.fntdata" ContentType="application/x-fontdata"/>
  <Override PartName="/ppt/fonts/font16.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fonts/font8.fntdata" ContentType="application/x-fontdata"/>
  <Override PartName="/ppt/fonts/font9.fntdata" ContentType="application/x-fontdata"/>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4"/>
  </p:notesMasterIdLst>
  <p:sldIdLst>
    <p:sldId id="257" r:id="rId3"/>
    <p:sldId id="260" r:id="rId5"/>
    <p:sldId id="261" r:id="rId6"/>
    <p:sldId id="262" r:id="rId7"/>
    <p:sldId id="263" r:id="rId8"/>
    <p:sldId id="264" r:id="rId9"/>
    <p:sldId id="268" r:id="rId10"/>
    <p:sldId id="296" r:id="rId11"/>
    <p:sldId id="297" r:id="rId12"/>
    <p:sldId id="298" r:id="rId13"/>
    <p:sldId id="299" r:id="rId14"/>
    <p:sldId id="301" r:id="rId15"/>
    <p:sldId id="271" r:id="rId16"/>
    <p:sldId id="302" r:id="rId17"/>
    <p:sldId id="303" r:id="rId18"/>
    <p:sldId id="274" r:id="rId19"/>
    <p:sldId id="304" r:id="rId20"/>
    <p:sldId id="305" r:id="rId21"/>
    <p:sldId id="306" r:id="rId22"/>
    <p:sldId id="307" r:id="rId23"/>
    <p:sldId id="283" r:id="rId24"/>
    <p:sldId id="284" r:id="rId25"/>
    <p:sldId id="286" r:id="rId26"/>
    <p:sldId id="309" r:id="rId27"/>
    <p:sldId id="287" r:id="rId28"/>
  </p:sldIdLst>
  <p:sldSz cx="12192000" cy="6858000"/>
  <p:notesSz cx="6858000" cy="9144000"/>
  <p:embeddedFontLst>
    <p:embeddedFont>
      <p:font typeface="仿宋_GB2312" panose="02010609030101010101" pitchFamily="49" charset="-122"/>
      <p:regular r:id="rId32"/>
    </p:embeddedFont>
    <p:embeddedFont>
      <p:font typeface="楷体" panose="02010609060101010101" charset="-122"/>
      <p:regular r:id="rId33"/>
    </p:embeddedFont>
    <p:embeddedFont>
      <p:font typeface="微软雅黑" panose="020B0503020204020204" charset="-122"/>
      <p:regular r:id="rId34"/>
    </p:embeddedFont>
    <p:embeddedFont>
      <p:font typeface="汉仪颜楷繁" panose="02010600000101010101" charset="-122"/>
      <p:regular r:id="rId35"/>
    </p:embeddedFont>
    <p:embeddedFont>
      <p:font typeface="Century Gothic" panose="020B0502020202020204" pitchFamily="34" charset="0"/>
      <p:regular r:id="rId36"/>
      <p:bold r:id="rId37"/>
      <p:italic r:id="rId38"/>
      <p:boldItalic r:id="rId39"/>
    </p:embeddedFont>
    <p:embeddedFont>
      <p:font typeface="Calibri" panose="020F0502020204030204" charset="0"/>
      <p:regular r:id="rId40"/>
      <p:bold r:id="rId41"/>
      <p:italic r:id="rId42"/>
      <p:boldItalic r:id="rId43"/>
    </p:embeddedFont>
    <p:embeddedFont>
      <p:font typeface="隶书" panose="02010509060101010101" charset="-122"/>
      <p:regular r:id="rId44"/>
    </p:embeddedFont>
    <p:embeddedFont>
      <p:font typeface="Calibri Light" panose="020F0302020204030204" charset="0"/>
      <p:regular r:id="rId45"/>
      <p:italic r:id="rId46"/>
    </p:embeddedFont>
    <p:embeddedFont>
      <p:font typeface="华文楷体" panose="02010600040101010101" charset="-122"/>
      <p:regular r:id="rId47"/>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116" d="100"/>
          <a:sy n="116" d="100"/>
        </p:scale>
        <p:origin x="336"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7" Type="http://schemas.openxmlformats.org/officeDocument/2006/relationships/font" Target="fonts/font16.fntdata"/><Relationship Id="rId46" Type="http://schemas.openxmlformats.org/officeDocument/2006/relationships/font" Target="fonts/font15.fntdata"/><Relationship Id="rId45" Type="http://schemas.openxmlformats.org/officeDocument/2006/relationships/font" Target="fonts/font14.fntdata"/><Relationship Id="rId44" Type="http://schemas.openxmlformats.org/officeDocument/2006/relationships/font" Target="fonts/font13.fntdata"/><Relationship Id="rId43" Type="http://schemas.openxmlformats.org/officeDocument/2006/relationships/font" Target="fonts/font12.fntdata"/><Relationship Id="rId42" Type="http://schemas.openxmlformats.org/officeDocument/2006/relationships/font" Target="fonts/font11.fntdata"/><Relationship Id="rId41" Type="http://schemas.openxmlformats.org/officeDocument/2006/relationships/font" Target="fonts/font10.fntdata"/><Relationship Id="rId40" Type="http://schemas.openxmlformats.org/officeDocument/2006/relationships/font" Target="fonts/font9.fntdata"/><Relationship Id="rId4" Type="http://schemas.openxmlformats.org/officeDocument/2006/relationships/notesMaster" Target="notesMasters/notesMaster1.xml"/><Relationship Id="rId39" Type="http://schemas.openxmlformats.org/officeDocument/2006/relationships/font" Target="fonts/font8.fntdata"/><Relationship Id="rId38" Type="http://schemas.openxmlformats.org/officeDocument/2006/relationships/font" Target="fonts/font7.fntdata"/><Relationship Id="rId37" Type="http://schemas.openxmlformats.org/officeDocument/2006/relationships/font" Target="fonts/font6.fntdata"/><Relationship Id="rId36" Type="http://schemas.openxmlformats.org/officeDocument/2006/relationships/font" Target="fonts/font5.fntdata"/><Relationship Id="rId35" Type="http://schemas.openxmlformats.org/officeDocument/2006/relationships/font" Target="fonts/font4.fntdata"/><Relationship Id="rId34" Type="http://schemas.openxmlformats.org/officeDocument/2006/relationships/font" Target="fonts/font3.fntdata"/><Relationship Id="rId33" Type="http://schemas.openxmlformats.org/officeDocument/2006/relationships/font" Target="fonts/font2.fntdata"/><Relationship Id="rId32" Type="http://schemas.openxmlformats.org/officeDocument/2006/relationships/font" Target="fonts/font1.fntdata"/><Relationship Id="rId31" Type="http://schemas.openxmlformats.org/officeDocument/2006/relationships/tableStyles" Target="tableStyles.xml"/><Relationship Id="rId30" Type="http://schemas.openxmlformats.org/officeDocument/2006/relationships/viewProps" Target="viewProps.xml"/><Relationship Id="rId3" Type="http://schemas.openxmlformats.org/officeDocument/2006/relationships/slide" Target="slides/slide1.xml"/><Relationship Id="rId29" Type="http://schemas.openxmlformats.org/officeDocument/2006/relationships/presProps" Target="presProps.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5E00D0F-2557-4355-8C4F-BC33C995CC10}"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200" y="365125"/>
            <a:ext cx="10515600" cy="58118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1186774" y="2665379"/>
            <a:ext cx="4873574"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256938" y="2665379"/>
            <a:ext cx="4897576"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38" name="图片 37" descr="C:\Users\Administrator\Desktop\timg13.jpgtimg13"/>
          <p:cNvPicPr>
            <a:picLocks noChangeAspect="1"/>
          </p:cNvPicPr>
          <p:nvPr userDrawn="1"/>
        </p:nvPicPr>
        <p:blipFill>
          <a:blip r:embed="rId2"/>
          <a:srcRect/>
          <a:stretch>
            <a:fillRect/>
          </a:stretch>
        </p:blipFill>
        <p:spPr>
          <a:xfrm>
            <a:off x="3992" y="0"/>
            <a:ext cx="12184016" cy="6858000"/>
          </a:xfrm>
          <a:prstGeom prst="rect">
            <a:avLst/>
          </a:prstGeom>
        </p:spPr>
      </p:pic>
      <p:sp>
        <p:nvSpPr>
          <p:cNvPr id="8" name="矩形 7"/>
          <p:cNvSpPr/>
          <p:nvPr userDrawn="1"/>
        </p:nvSpPr>
        <p:spPr>
          <a:xfrm>
            <a:off x="266700" y="314325"/>
            <a:ext cx="11658600" cy="6229350"/>
          </a:xfrm>
          <a:prstGeom prst="rect">
            <a:avLst/>
          </a:prstGeom>
          <a:solidFill>
            <a:srgbClr val="ECE8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9" name="矩形 8"/>
          <p:cNvSpPr/>
          <p:nvPr userDrawn="1"/>
        </p:nvSpPr>
        <p:spPr>
          <a:xfrm>
            <a:off x="447600" y="495000"/>
            <a:ext cx="11296800" cy="5868000"/>
          </a:xfrm>
          <a:prstGeom prst="rect">
            <a:avLst/>
          </a:prstGeom>
          <a:solidFill>
            <a:schemeClr val="bg1"/>
          </a:solidFill>
          <a:ln>
            <a:solidFill>
              <a:srgbClr val="759077"/>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1" Type="http://schemas.openxmlformats.org/officeDocument/2006/relationships/theme" Target="../theme/theme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9" Type="http://schemas.openxmlformats.org/officeDocument/2006/relationships/image" Target="../media/image7.png"/><Relationship Id="rId8" Type="http://schemas.openxmlformats.org/officeDocument/2006/relationships/image" Target="../media/image1.jpeg"/><Relationship Id="rId7" Type="http://schemas.openxmlformats.org/officeDocument/2006/relationships/image" Target="../media/image6.png"/><Relationship Id="rId6" Type="http://schemas.openxmlformats.org/officeDocument/2006/relationships/image" Target="../media/image5.png"/><Relationship Id="rId5" Type="http://schemas.openxmlformats.org/officeDocument/2006/relationships/tags" Target="../tags/tag2.xml"/><Relationship Id="rId4" Type="http://schemas.openxmlformats.org/officeDocument/2006/relationships/image" Target="../media/image4.png"/><Relationship Id="rId3" Type="http://schemas.openxmlformats.org/officeDocument/2006/relationships/tags" Target="../tags/tag1.xml"/><Relationship Id="rId2" Type="http://schemas.openxmlformats.org/officeDocument/2006/relationships/image" Target="../media/image3.png"/><Relationship Id="rId12" Type="http://schemas.openxmlformats.org/officeDocument/2006/relationships/notesSlide" Target="../notesSlides/notesSlide1.xml"/><Relationship Id="rId11" Type="http://schemas.openxmlformats.org/officeDocument/2006/relationships/slideLayout" Target="../slideLayouts/slideLayout1.xml"/><Relationship Id="rId10" Type="http://schemas.openxmlformats.org/officeDocument/2006/relationships/image" Target="../media/image8.png"/><Relationship Id="rId1" Type="http://schemas.openxmlformats.org/officeDocument/2006/relationships/image" Target="../media/image2.jpeg"/></Relationships>
</file>

<file path=ppt/slides/_rels/slide10.xml.rels><?xml version="1.0" encoding="UTF-8" standalone="yes"?>
<Relationships xmlns="http://schemas.openxmlformats.org/package/2006/relationships"><Relationship Id="rId5" Type="http://schemas.openxmlformats.org/officeDocument/2006/relationships/slideLayout" Target="../slideLayouts/slideLayout6.xml"/><Relationship Id="rId4" Type="http://schemas.openxmlformats.org/officeDocument/2006/relationships/image" Target="../media/image5.png"/><Relationship Id="rId3" Type="http://schemas.openxmlformats.org/officeDocument/2006/relationships/tags" Target="../tags/tag6.xml"/><Relationship Id="rId2" Type="http://schemas.openxmlformats.org/officeDocument/2006/relationships/image" Target="../media/image6.png"/><Relationship Id="rId1" Type="http://schemas.openxmlformats.org/officeDocument/2006/relationships/image" Target="../media/image1.jpeg"/></Relationships>
</file>

<file path=ppt/slides/_rels/slide11.xml.rels><?xml version="1.0" encoding="UTF-8" standalone="yes"?>
<Relationships xmlns="http://schemas.openxmlformats.org/package/2006/relationships"><Relationship Id="rId5" Type="http://schemas.openxmlformats.org/officeDocument/2006/relationships/slideLayout" Target="../slideLayouts/slideLayout6.xml"/><Relationship Id="rId4" Type="http://schemas.openxmlformats.org/officeDocument/2006/relationships/image" Target="../media/image5.png"/><Relationship Id="rId3" Type="http://schemas.openxmlformats.org/officeDocument/2006/relationships/tags" Target="../tags/tag7.xml"/><Relationship Id="rId2" Type="http://schemas.openxmlformats.org/officeDocument/2006/relationships/image" Target="../media/image6.png"/><Relationship Id="rId1" Type="http://schemas.openxmlformats.org/officeDocument/2006/relationships/image" Target="../media/image1.jpeg"/></Relationships>
</file>

<file path=ppt/slides/_rels/slide12.xml.rels><?xml version="1.0" encoding="UTF-8" standalone="yes"?>
<Relationships xmlns="http://schemas.openxmlformats.org/package/2006/relationships"><Relationship Id="rId5" Type="http://schemas.openxmlformats.org/officeDocument/2006/relationships/slideLayout" Target="../slideLayouts/slideLayout6.xml"/><Relationship Id="rId4" Type="http://schemas.openxmlformats.org/officeDocument/2006/relationships/image" Target="../media/image5.png"/><Relationship Id="rId3" Type="http://schemas.openxmlformats.org/officeDocument/2006/relationships/tags" Target="../tags/tag8.xml"/><Relationship Id="rId2" Type="http://schemas.openxmlformats.org/officeDocument/2006/relationships/image" Target="../media/image6.png"/><Relationship Id="rId1" Type="http://schemas.openxmlformats.org/officeDocument/2006/relationships/image" Target="../media/image1.jpe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5" Type="http://schemas.openxmlformats.org/officeDocument/2006/relationships/slideLayout" Target="../slideLayouts/slideLayout6.xml"/><Relationship Id="rId4" Type="http://schemas.openxmlformats.org/officeDocument/2006/relationships/image" Target="../media/image5.png"/><Relationship Id="rId3" Type="http://schemas.openxmlformats.org/officeDocument/2006/relationships/tags" Target="../tags/tag9.xml"/><Relationship Id="rId2" Type="http://schemas.openxmlformats.org/officeDocument/2006/relationships/image" Target="../media/image6.png"/><Relationship Id="rId1" Type="http://schemas.openxmlformats.org/officeDocument/2006/relationships/image" Target="../media/image1.jpeg"/></Relationships>
</file>

<file path=ppt/slides/_rels/slide15.xml.rels><?xml version="1.0" encoding="UTF-8" standalone="yes"?>
<Relationships xmlns="http://schemas.openxmlformats.org/package/2006/relationships"><Relationship Id="rId5" Type="http://schemas.openxmlformats.org/officeDocument/2006/relationships/slideLayout" Target="../slideLayouts/slideLayout6.xml"/><Relationship Id="rId4" Type="http://schemas.openxmlformats.org/officeDocument/2006/relationships/image" Target="../media/image5.png"/><Relationship Id="rId3" Type="http://schemas.openxmlformats.org/officeDocument/2006/relationships/tags" Target="../tags/tag10.xml"/><Relationship Id="rId2" Type="http://schemas.openxmlformats.org/officeDocument/2006/relationships/image" Target="../media/image6.png"/><Relationship Id="rId1" Type="http://schemas.openxmlformats.org/officeDocument/2006/relationships/image" Target="../media/image1.jpeg"/></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1.png"/></Relationships>
</file>

<file path=ppt/slides/_rels/slide17.xml.rels><?xml version="1.0" encoding="UTF-8" standalone="yes"?>
<Relationships xmlns="http://schemas.openxmlformats.org/package/2006/relationships"><Relationship Id="rId5" Type="http://schemas.openxmlformats.org/officeDocument/2006/relationships/slideLayout" Target="../slideLayouts/slideLayout6.xml"/><Relationship Id="rId4" Type="http://schemas.openxmlformats.org/officeDocument/2006/relationships/image" Target="../media/image5.png"/><Relationship Id="rId3" Type="http://schemas.openxmlformats.org/officeDocument/2006/relationships/tags" Target="../tags/tag11.xml"/><Relationship Id="rId2" Type="http://schemas.openxmlformats.org/officeDocument/2006/relationships/image" Target="../media/image6.png"/><Relationship Id="rId1" Type="http://schemas.openxmlformats.org/officeDocument/2006/relationships/image" Target="../media/image1.jpeg"/></Relationships>
</file>

<file path=ppt/slides/_rels/slide18.xml.rels><?xml version="1.0" encoding="UTF-8" standalone="yes"?>
<Relationships xmlns="http://schemas.openxmlformats.org/package/2006/relationships"><Relationship Id="rId5" Type="http://schemas.openxmlformats.org/officeDocument/2006/relationships/slideLayout" Target="../slideLayouts/slideLayout6.xml"/><Relationship Id="rId4" Type="http://schemas.openxmlformats.org/officeDocument/2006/relationships/image" Target="../media/image5.png"/><Relationship Id="rId3" Type="http://schemas.openxmlformats.org/officeDocument/2006/relationships/tags" Target="../tags/tag12.xml"/><Relationship Id="rId2" Type="http://schemas.openxmlformats.org/officeDocument/2006/relationships/image" Target="../media/image6.png"/><Relationship Id="rId1" Type="http://schemas.openxmlformats.org/officeDocument/2006/relationships/image" Target="../media/image1.jpeg"/></Relationships>
</file>

<file path=ppt/slides/_rels/slide19.xml.rels><?xml version="1.0" encoding="UTF-8" standalone="yes"?>
<Relationships xmlns="http://schemas.openxmlformats.org/package/2006/relationships"><Relationship Id="rId5" Type="http://schemas.openxmlformats.org/officeDocument/2006/relationships/slideLayout" Target="../slideLayouts/slideLayout6.xml"/><Relationship Id="rId4" Type="http://schemas.openxmlformats.org/officeDocument/2006/relationships/image" Target="../media/image5.png"/><Relationship Id="rId3" Type="http://schemas.openxmlformats.org/officeDocument/2006/relationships/tags" Target="../tags/tag13.xml"/><Relationship Id="rId2" Type="http://schemas.openxmlformats.org/officeDocument/2006/relationships/image" Target="../media/image6.png"/><Relationship Id="rId1" Type="http://schemas.openxmlformats.org/officeDocument/2006/relationships/image" Target="../media/image1.jpeg"/></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9.png"/></Relationships>
</file>

<file path=ppt/slides/_rels/slide20.xml.rels><?xml version="1.0" encoding="UTF-8" standalone="yes"?>
<Relationships xmlns="http://schemas.openxmlformats.org/package/2006/relationships"><Relationship Id="rId5" Type="http://schemas.openxmlformats.org/officeDocument/2006/relationships/slideLayout" Target="../slideLayouts/slideLayout6.xml"/><Relationship Id="rId4" Type="http://schemas.openxmlformats.org/officeDocument/2006/relationships/image" Target="../media/image5.png"/><Relationship Id="rId3" Type="http://schemas.openxmlformats.org/officeDocument/2006/relationships/tags" Target="../tags/tag14.xml"/><Relationship Id="rId2" Type="http://schemas.openxmlformats.org/officeDocument/2006/relationships/image" Target="../media/image6.png"/><Relationship Id="rId1" Type="http://schemas.openxmlformats.org/officeDocument/2006/relationships/image" Target="../media/image1.jpeg"/></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1.png"/><Relationship Id="rId1" Type="http://schemas.openxmlformats.org/officeDocument/2006/relationships/tags" Target="../tags/tag15.xml"/></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1.png"/><Relationship Id="rId1" Type="http://schemas.openxmlformats.org/officeDocument/2006/relationships/tags" Target="../tags/tag16.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7" Type="http://schemas.openxmlformats.org/officeDocument/2006/relationships/notesSlide" Target="../notesSlides/notesSlide2.xml"/><Relationship Id="rId6" Type="http://schemas.openxmlformats.org/officeDocument/2006/relationships/slideLayout" Target="../slideLayouts/slideLayout1.xml"/><Relationship Id="rId5" Type="http://schemas.openxmlformats.org/officeDocument/2006/relationships/image" Target="../media/image6.png"/><Relationship Id="rId4" Type="http://schemas.openxmlformats.org/officeDocument/2006/relationships/image" Target="../media/image5.png"/><Relationship Id="rId3" Type="http://schemas.openxmlformats.org/officeDocument/2006/relationships/tags" Target="../tags/tag17.xml"/><Relationship Id="rId2" Type="http://schemas.openxmlformats.org/officeDocument/2006/relationships/image" Target="../media/image7.png"/><Relationship Id="rId1" Type="http://schemas.openxmlformats.org/officeDocument/2006/relationships/image" Target="../media/image1.jpe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0.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5" Type="http://schemas.openxmlformats.org/officeDocument/2006/relationships/slideLayout" Target="../slideLayouts/slideLayout6.xml"/><Relationship Id="rId4" Type="http://schemas.openxmlformats.org/officeDocument/2006/relationships/image" Target="../media/image5.png"/><Relationship Id="rId3" Type="http://schemas.openxmlformats.org/officeDocument/2006/relationships/tags" Target="../tags/tag3.xml"/><Relationship Id="rId2" Type="http://schemas.openxmlformats.org/officeDocument/2006/relationships/image" Target="../media/image6.png"/><Relationship Id="rId1" Type="http://schemas.openxmlformats.org/officeDocument/2006/relationships/image" Target="../media/image1.jpeg"/></Relationships>
</file>

<file path=ppt/slides/_rels/slide8.xml.rels><?xml version="1.0" encoding="UTF-8" standalone="yes"?>
<Relationships xmlns="http://schemas.openxmlformats.org/package/2006/relationships"><Relationship Id="rId5" Type="http://schemas.openxmlformats.org/officeDocument/2006/relationships/slideLayout" Target="../slideLayouts/slideLayout6.xml"/><Relationship Id="rId4" Type="http://schemas.openxmlformats.org/officeDocument/2006/relationships/image" Target="../media/image5.png"/><Relationship Id="rId3" Type="http://schemas.openxmlformats.org/officeDocument/2006/relationships/tags" Target="../tags/tag4.xml"/><Relationship Id="rId2" Type="http://schemas.openxmlformats.org/officeDocument/2006/relationships/image" Target="../media/image6.png"/><Relationship Id="rId1" Type="http://schemas.openxmlformats.org/officeDocument/2006/relationships/image" Target="../media/image1.jpeg"/></Relationships>
</file>

<file path=ppt/slides/_rels/slide9.xml.rels><?xml version="1.0" encoding="UTF-8" standalone="yes"?>
<Relationships xmlns="http://schemas.openxmlformats.org/package/2006/relationships"><Relationship Id="rId5" Type="http://schemas.openxmlformats.org/officeDocument/2006/relationships/slideLayout" Target="../slideLayouts/slideLayout6.xml"/><Relationship Id="rId4" Type="http://schemas.openxmlformats.org/officeDocument/2006/relationships/image" Target="../media/image5.png"/><Relationship Id="rId3" Type="http://schemas.openxmlformats.org/officeDocument/2006/relationships/tags" Target="../tags/tag5.xml"/><Relationship Id="rId2" Type="http://schemas.openxmlformats.org/officeDocument/2006/relationships/image" Target="../media/image6.png"/><Relationship Id="rId1" Type="http://schemas.openxmlformats.org/officeDocument/2006/relationships/image" Target="../media/image1.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C:\Users\Administrator\Desktop\timg3.jpgtimg3"/>
          <p:cNvPicPr>
            <a:picLocks noChangeAspect="1"/>
          </p:cNvPicPr>
          <p:nvPr/>
        </p:nvPicPr>
        <p:blipFill>
          <a:blip r:embed="rId1"/>
          <a:srcRect/>
          <a:stretch>
            <a:fillRect/>
          </a:stretch>
        </p:blipFill>
        <p:spPr>
          <a:xfrm>
            <a:off x="-317" y="318"/>
            <a:ext cx="12192635" cy="6857365"/>
          </a:xfrm>
          <a:prstGeom prst="rect">
            <a:avLst/>
          </a:prstGeom>
        </p:spPr>
      </p:pic>
      <p:grpSp>
        <p:nvGrpSpPr>
          <p:cNvPr id="26" name="组合 25"/>
          <p:cNvGrpSpPr/>
          <p:nvPr/>
        </p:nvGrpSpPr>
        <p:grpSpPr>
          <a:xfrm>
            <a:off x="0" y="1807845"/>
            <a:ext cx="12192635" cy="5193665"/>
            <a:chOff x="0" y="2847"/>
            <a:chExt cx="19201" cy="8179"/>
          </a:xfrm>
        </p:grpSpPr>
        <p:pic>
          <p:nvPicPr>
            <p:cNvPr id="25" name="图片 24"/>
            <p:cNvPicPr>
              <a:picLocks noChangeAspect="1"/>
            </p:cNvPicPr>
            <p:nvPr userDrawn="1"/>
          </p:nvPicPr>
          <p:blipFill>
            <a:blip r:embed="rId2">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a:xfrm>
              <a:off x="1" y="2847"/>
              <a:ext cx="19200" cy="7978"/>
            </a:xfrm>
            <a:prstGeom prst="rect">
              <a:avLst/>
            </a:prstGeom>
          </p:spPr>
        </p:pic>
        <p:pic>
          <p:nvPicPr>
            <p:cNvPr id="4" name="PA_图片 8"/>
            <p:cNvPicPr>
              <a:picLocks noChangeAspect="1"/>
            </p:cNvPicPr>
            <p:nvPr>
              <p:custDataLst>
                <p:tags r:id="rId3"/>
              </p:custDataLst>
            </p:nvPr>
          </p:nvPicPr>
          <p:blipFill rotWithShape="1">
            <a:blip r:embed="rId4" cstate="print">
              <a:extLst>
                <a:ext uri="{28A0092B-C50C-407E-A947-70E740481C1C}">
                  <a14:useLocalDpi xmlns:a14="http://schemas.microsoft.com/office/drawing/2010/main" val="0"/>
                </a:ext>
              </a:extLst>
            </a:blip>
            <a:srcRect t="33041"/>
            <a:stretch>
              <a:fillRect/>
            </a:stretch>
          </p:blipFill>
          <p:spPr>
            <a:xfrm flipH="1">
              <a:off x="0" y="4730"/>
              <a:ext cx="19201" cy="6296"/>
            </a:xfrm>
            <a:prstGeom prst="rect">
              <a:avLst/>
            </a:prstGeom>
          </p:spPr>
        </p:pic>
      </p:grpSp>
      <p:pic>
        <p:nvPicPr>
          <p:cNvPr id="14" name="PA_图片 10"/>
          <p:cNvPicPr>
            <a:picLocks noChangeAspect="1"/>
          </p:cNvPicPr>
          <p:nvPr>
            <p:custDataLst>
              <p:tags r:id="rId5"/>
            </p:custDataLst>
          </p:nvPr>
        </p:nvPicPr>
        <p:blipFill>
          <a:blip r:embed="rId6" cstate="print">
            <a:extLst>
              <a:ext uri="{28A0092B-C50C-407E-A947-70E740481C1C}">
                <a14:useLocalDpi xmlns:a14="http://schemas.microsoft.com/office/drawing/2010/main" val="0"/>
              </a:ext>
            </a:extLst>
          </a:blip>
          <a:stretch>
            <a:fillRect/>
          </a:stretch>
        </p:blipFill>
        <p:spPr>
          <a:xfrm flipH="1">
            <a:off x="9900620" y="652115"/>
            <a:ext cx="2112781" cy="1256060"/>
          </a:xfrm>
          <a:prstGeom prst="rect">
            <a:avLst/>
          </a:prstGeom>
        </p:spPr>
      </p:pic>
      <p:grpSp>
        <p:nvGrpSpPr>
          <p:cNvPr id="18" name="组合 17"/>
          <p:cNvGrpSpPr/>
          <p:nvPr/>
        </p:nvGrpSpPr>
        <p:grpSpPr>
          <a:xfrm rot="0">
            <a:off x="10159365" y="-322580"/>
            <a:ext cx="2567940" cy="230505"/>
            <a:chOff x="6317" y="6174"/>
            <a:chExt cx="7276" cy="686"/>
          </a:xfrm>
        </p:grpSpPr>
        <p:sp>
          <p:nvSpPr>
            <p:cNvPr id="19" name="_16"/>
            <p:cNvSpPr txBox="1">
              <a:spLocks noChangeArrowheads="1"/>
            </p:cNvSpPr>
            <p:nvPr/>
          </p:nvSpPr>
          <p:spPr bwMode="auto">
            <a:xfrm>
              <a:off x="6317" y="6174"/>
              <a:ext cx="3469" cy="686"/>
            </a:xfrm>
            <a:prstGeom prst="rect">
              <a:avLst/>
            </a:prstGeom>
            <a:solidFill>
              <a:srgbClr val="B2B2B2"/>
            </a:solidFill>
            <a:ln w="9525">
              <a:noFill/>
              <a:miter lim="800000"/>
            </a:ln>
            <a:effectLst/>
          </p:spPr>
          <p:txBody>
            <a:bodyPr vert="horz" wrap="square" lIns="91405" tIns="45702" rIns="91405" bIns="45702"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anose="02010609030101010101"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zh-CN" altLang="en-US" sz="1200" b="0" spc="300" dirty="0">
                  <a:solidFill>
                    <a:schemeClr val="bg1"/>
                  </a:solidFill>
                  <a:latin typeface="楷体" panose="02010609060101010101" charset="-122"/>
                  <a:ea typeface="楷体" panose="02010609060101010101" charset="-122"/>
                  <a:sym typeface="汉仪意宋W"/>
                </a:rPr>
                <a:t>教师</a:t>
              </a:r>
              <a:r>
                <a:rPr lang="en-US" altLang="zh-CN" sz="1200" b="0" spc="300" dirty="0">
                  <a:solidFill>
                    <a:schemeClr val="bg1"/>
                  </a:solidFill>
                  <a:latin typeface="楷体" panose="02010609060101010101" charset="-122"/>
                  <a:ea typeface="楷体" panose="02010609060101010101" charset="-122"/>
                  <a:sym typeface="汉仪意宋W"/>
                </a:rPr>
                <a:t>:</a:t>
              </a:r>
              <a:r>
                <a:rPr lang="zh-CN" altLang="en-US" sz="1200" b="0" spc="300" dirty="0">
                  <a:solidFill>
                    <a:schemeClr val="bg1"/>
                  </a:solidFill>
                  <a:latin typeface="楷体" panose="02010609060101010101" charset="-122"/>
                  <a:ea typeface="楷体" panose="02010609060101010101" charset="-122"/>
                  <a:sym typeface="汉仪意宋W"/>
                </a:rPr>
                <a:t>小小洁</a:t>
              </a:r>
              <a:r>
                <a:rPr lang="en-US" altLang="zh-CN" sz="1200" b="0" spc="300" dirty="0">
                  <a:solidFill>
                    <a:schemeClr val="bg1"/>
                  </a:solidFill>
                  <a:latin typeface="楷体" panose="02010609060101010101" charset="-122"/>
                  <a:ea typeface="楷体" panose="02010609060101010101" charset="-122"/>
                  <a:sym typeface="汉仪意宋W"/>
                </a:rPr>
                <a:t> </a:t>
              </a:r>
              <a:endParaRPr lang="en-US" altLang="zh-CN" sz="1200" b="0" spc="300" dirty="0">
                <a:solidFill>
                  <a:schemeClr val="bg1"/>
                </a:solidFill>
                <a:latin typeface="楷体" panose="02010609060101010101" charset="-122"/>
                <a:ea typeface="楷体" panose="02010609060101010101" charset="-122"/>
                <a:sym typeface="汉仪意宋W"/>
              </a:endParaRPr>
            </a:p>
          </p:txBody>
        </p:sp>
        <p:sp>
          <p:nvSpPr>
            <p:cNvPr id="20" name="_16"/>
            <p:cNvSpPr txBox="1">
              <a:spLocks noChangeArrowheads="1"/>
            </p:cNvSpPr>
            <p:nvPr/>
          </p:nvSpPr>
          <p:spPr bwMode="auto">
            <a:xfrm>
              <a:off x="10143" y="6174"/>
              <a:ext cx="3451" cy="686"/>
            </a:xfrm>
            <a:prstGeom prst="rect">
              <a:avLst/>
            </a:prstGeom>
            <a:solidFill>
              <a:srgbClr val="B2B2B2"/>
            </a:solidFill>
            <a:ln w="9525">
              <a:noFill/>
              <a:miter lim="800000"/>
            </a:ln>
            <a:effectLst/>
          </p:spPr>
          <p:txBody>
            <a:bodyPr vert="horz" wrap="square" lIns="91405" tIns="45702" rIns="91405" bIns="45702"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anose="02010609030101010101"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zh-CN" altLang="en-US" sz="1200" b="0" dirty="0">
                  <a:solidFill>
                    <a:schemeClr val="bg1"/>
                  </a:solidFill>
                  <a:latin typeface="楷体" panose="02010609060101010101" charset="-122"/>
                  <a:ea typeface="楷体" panose="02010609060101010101" charset="-122"/>
                  <a:sym typeface="汉仪意宋W"/>
                </a:rPr>
                <a:t>日期：</a:t>
              </a:r>
              <a:r>
                <a:rPr lang="en-US" altLang="zh-CN" sz="1200" b="0" dirty="0">
                  <a:solidFill>
                    <a:schemeClr val="bg1"/>
                  </a:solidFill>
                  <a:latin typeface="楷体" panose="02010609060101010101" charset="-122"/>
                  <a:ea typeface="楷体" panose="02010609060101010101" charset="-122"/>
                  <a:sym typeface="汉仪意宋W"/>
                </a:rPr>
                <a:t>xx.0x.2x</a:t>
              </a:r>
              <a:endParaRPr lang="en-US" altLang="zh-CN" sz="1200" b="0" dirty="0">
                <a:solidFill>
                  <a:schemeClr val="bg1"/>
                </a:solidFill>
                <a:latin typeface="楷体" panose="02010609060101010101" charset="-122"/>
                <a:ea typeface="楷体" panose="02010609060101010101" charset="-122"/>
                <a:sym typeface="汉仪意宋W"/>
              </a:endParaRPr>
            </a:p>
          </p:txBody>
        </p:sp>
      </p:grpSp>
      <p:pic>
        <p:nvPicPr>
          <p:cNvPr id="7" name="图片 6"/>
          <p:cNvPicPr>
            <a:picLocks noChangeAspect="1"/>
          </p:cNvPicPr>
          <p:nvPr/>
        </p:nvPicPr>
        <p:blipFill rotWithShape="1">
          <a:blip r:embed="rId7" cstate="print">
            <a:extLst>
              <a:ext uri="{28A0092B-C50C-407E-A947-70E740481C1C}">
                <a14:useLocalDpi xmlns:a14="http://schemas.microsoft.com/office/drawing/2010/main" val="0"/>
              </a:ext>
            </a:extLst>
          </a:blip>
          <a:srcRect l="10494" t="26133" r="20536" b="24204"/>
          <a:stretch>
            <a:fillRect/>
          </a:stretch>
        </p:blipFill>
        <p:spPr>
          <a:xfrm flipH="1">
            <a:off x="0" y="-32385"/>
            <a:ext cx="3023870" cy="2177415"/>
          </a:xfrm>
          <a:prstGeom prst="rect">
            <a:avLst/>
          </a:prstGeom>
        </p:spPr>
      </p:pic>
      <p:pic>
        <p:nvPicPr>
          <p:cNvPr id="38" name="图片 37" descr="C:\Users\Administrator\Desktop\timg13.jpgtimg13"/>
          <p:cNvPicPr>
            <a:picLocks noChangeAspect="1"/>
          </p:cNvPicPr>
          <p:nvPr/>
        </p:nvPicPr>
        <p:blipFill>
          <a:blip r:embed="rId8">
            <a:clrChange>
              <a:clrFrom>
                <a:srgbClr val="FFFFFF">
                  <a:alpha val="100000"/>
                </a:srgbClr>
              </a:clrFrom>
              <a:clrTo>
                <a:srgbClr val="FFFFFF">
                  <a:alpha val="100000"/>
                  <a:alpha val="0"/>
                </a:srgbClr>
              </a:clrTo>
            </a:clrChange>
          </a:blip>
          <a:srcRect/>
          <a:stretch>
            <a:fillRect/>
          </a:stretch>
        </p:blipFill>
        <p:spPr>
          <a:xfrm>
            <a:off x="3992" y="0"/>
            <a:ext cx="12184016" cy="6858000"/>
          </a:xfrm>
          <a:prstGeom prst="rect">
            <a:avLst/>
          </a:prstGeom>
        </p:spPr>
      </p:pic>
      <p:grpSp>
        <p:nvGrpSpPr>
          <p:cNvPr id="9" name="组合 8"/>
          <p:cNvGrpSpPr/>
          <p:nvPr/>
        </p:nvGrpSpPr>
        <p:grpSpPr>
          <a:xfrm>
            <a:off x="3777615" y="149225"/>
            <a:ext cx="2167890" cy="5405755"/>
            <a:chOff x="2286" y="1027"/>
            <a:chExt cx="3414" cy="8513"/>
          </a:xfrm>
        </p:grpSpPr>
        <p:pic>
          <p:nvPicPr>
            <p:cNvPr id="13" name="图片 12"/>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4902" y="2128"/>
              <a:ext cx="798" cy="870"/>
            </a:xfrm>
            <a:prstGeom prst="rect">
              <a:avLst/>
            </a:prstGeom>
          </p:spPr>
        </p:pic>
        <p:cxnSp>
          <p:nvCxnSpPr>
            <p:cNvPr id="16" name="直接连接符 15"/>
            <p:cNvCxnSpPr/>
            <p:nvPr/>
          </p:nvCxnSpPr>
          <p:spPr>
            <a:xfrm>
              <a:off x="3455" y="2547"/>
              <a:ext cx="0" cy="6759"/>
            </a:xfrm>
            <a:prstGeom prst="line">
              <a:avLst/>
            </a:prstGeom>
            <a:ln w="12700" cmpd="sng">
              <a:solidFill>
                <a:srgbClr val="202020"/>
              </a:solidFill>
              <a:prstDash val="sysDot"/>
            </a:ln>
          </p:spPr>
          <p:style>
            <a:lnRef idx="1">
              <a:schemeClr val="accent1"/>
            </a:lnRef>
            <a:fillRef idx="0">
              <a:schemeClr val="accent1"/>
            </a:fillRef>
            <a:effectRef idx="0">
              <a:schemeClr val="accent1"/>
            </a:effectRef>
            <a:fontRef idx="minor">
              <a:schemeClr val="tx1"/>
            </a:fontRef>
          </p:style>
        </p:cxnSp>
        <p:grpSp>
          <p:nvGrpSpPr>
            <p:cNvPr id="11" name="组合 10"/>
            <p:cNvGrpSpPr/>
            <p:nvPr/>
          </p:nvGrpSpPr>
          <p:grpSpPr>
            <a:xfrm rot="0">
              <a:off x="2424" y="6556"/>
              <a:ext cx="976" cy="2984"/>
              <a:chOff x="8229" y="3005"/>
              <a:chExt cx="976" cy="2984"/>
            </a:xfrm>
          </p:grpSpPr>
          <p:pic>
            <p:nvPicPr>
              <p:cNvPr id="32" name="图片 31" descr="e64afae20b7a41024e2e588b23f666b0"/>
              <p:cNvPicPr>
                <a:picLocks noChangeAspect="1"/>
              </p:cNvPicPr>
              <p:nvPr/>
            </p:nvPicPr>
            <p:blipFill>
              <a:blip r:embed="rId10"/>
              <a:stretch>
                <a:fillRect/>
              </a:stretch>
            </p:blipFill>
            <p:spPr>
              <a:xfrm>
                <a:off x="8229" y="3005"/>
                <a:ext cx="976" cy="2985"/>
              </a:xfrm>
              <a:prstGeom prst="rect">
                <a:avLst/>
              </a:prstGeom>
            </p:spPr>
          </p:pic>
          <p:sp>
            <p:nvSpPr>
              <p:cNvPr id="15" name="矩形 14"/>
              <p:cNvSpPr/>
              <p:nvPr/>
            </p:nvSpPr>
            <p:spPr>
              <a:xfrm>
                <a:off x="8277" y="3148"/>
                <a:ext cx="928" cy="283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latin typeface="楷体" panose="02010609060101010101" charset="-122"/>
                    <a:ea typeface="楷体" panose="02010609060101010101" charset="-122"/>
                  </a:rPr>
                  <a:t>毛泽东</a:t>
                </a:r>
                <a:endParaRPr lang="zh-CN" altLang="en-US" sz="2400" dirty="0">
                  <a:latin typeface="楷体" panose="02010609060101010101" charset="-122"/>
                  <a:ea typeface="楷体" panose="02010609060101010101" charset="-122"/>
                </a:endParaRPr>
              </a:p>
            </p:txBody>
          </p:sp>
        </p:grpSp>
        <p:sp>
          <p:nvSpPr>
            <p:cNvPr id="6" name="文本框 5"/>
            <p:cNvSpPr txBox="1"/>
            <p:nvPr/>
          </p:nvSpPr>
          <p:spPr>
            <a:xfrm>
              <a:off x="3603" y="1027"/>
              <a:ext cx="1608" cy="8324"/>
            </a:xfrm>
            <a:prstGeom prst="rect">
              <a:avLst/>
            </a:prstGeom>
            <a:noFill/>
          </p:spPr>
          <p:txBody>
            <a:bodyPr vert="eaVert" wrap="square" rtlCol="0">
              <a:spAutoFit/>
            </a:bodyPr>
            <a:p>
              <a:pPr marL="0" marR="0" lvl="0" indent="0" algn="l" defTabSz="457200" rtl="0" eaLnBrk="1" fontAlgn="auto" latinLnBrk="0" hangingPunct="1">
                <a:lnSpc>
                  <a:spcPct val="100000"/>
                </a:lnSpc>
                <a:spcBef>
                  <a:spcPts val="0"/>
                </a:spcBef>
                <a:spcAft>
                  <a:spcPts val="0"/>
                </a:spcAft>
                <a:buClrTx/>
                <a:buSzTx/>
                <a:buFontTx/>
                <a:buNone/>
                <a:defRPr/>
              </a:pPr>
              <a:r>
                <a:rPr kumimoji="0" lang="zh-CN" altLang="en-US" sz="5500" b="0" i="0" baseline="0" noProof="0" dirty="0">
                  <a:ln>
                    <a:noFill/>
                  </a:ln>
                  <a:solidFill>
                    <a:schemeClr val="tx1"/>
                  </a:solidFill>
                  <a:effectLst/>
                  <a:uLnTx/>
                  <a:uFillTx/>
                  <a:latin typeface="汉仪颜楷繁" panose="02010600000101010101" charset="-122"/>
                  <a:ea typeface="汉仪颜楷繁" panose="02010600000101010101" charset="-122"/>
                  <a:sym typeface="Century Gothic" panose="020B0502020202020204" pitchFamily="34" charset="0"/>
                </a:rPr>
                <a:t>『沁园春·长沙』</a:t>
              </a:r>
              <a:endParaRPr kumimoji="0" lang="zh-CN" altLang="en-US" sz="5500" b="0" i="0" baseline="0" noProof="0" dirty="0">
                <a:ln>
                  <a:noFill/>
                </a:ln>
                <a:solidFill>
                  <a:schemeClr val="tx1"/>
                </a:solidFill>
                <a:effectLst/>
                <a:uLnTx/>
                <a:uFillTx/>
                <a:latin typeface="汉仪颜楷繁" panose="02010600000101010101" charset="-122"/>
                <a:ea typeface="汉仪颜楷繁" panose="02010600000101010101" charset="-122"/>
                <a:sym typeface="Century Gothic" panose="020B0502020202020204" pitchFamily="34" charset="0"/>
              </a:endParaRPr>
            </a:p>
          </p:txBody>
        </p:sp>
        <p:cxnSp>
          <p:nvCxnSpPr>
            <p:cNvPr id="24" name="直接连接符 23"/>
            <p:cNvCxnSpPr/>
            <p:nvPr/>
          </p:nvCxnSpPr>
          <p:spPr>
            <a:xfrm>
              <a:off x="2286" y="2547"/>
              <a:ext cx="0" cy="6759"/>
            </a:xfrm>
            <a:prstGeom prst="line">
              <a:avLst/>
            </a:prstGeom>
            <a:ln w="12700" cmpd="sng">
              <a:solidFill>
                <a:srgbClr val="202020"/>
              </a:solidFill>
              <a:prstDash val="sysDot"/>
            </a:ln>
          </p:spPr>
          <p:style>
            <a:lnRef idx="1">
              <a:schemeClr val="accent1"/>
            </a:lnRef>
            <a:fillRef idx="0">
              <a:schemeClr val="accent1"/>
            </a:fillRef>
            <a:effectRef idx="0">
              <a:schemeClr val="accent1"/>
            </a:effectRef>
            <a:fontRef idx="minor">
              <a:schemeClr val="tx1"/>
            </a:fontRef>
          </p:style>
        </p:cxnSp>
      </p:gr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8" name="图片 37" descr="C:\Users\Administrator\Desktop\timg13.jpgtimg13"/>
          <p:cNvPicPr>
            <a:picLocks noChangeAspect="1"/>
          </p:cNvPicPr>
          <p:nvPr/>
        </p:nvPicPr>
        <p:blipFill>
          <a:blip r:embed="rId1"/>
          <a:srcRect/>
          <a:stretch>
            <a:fillRect/>
          </a:stretch>
        </p:blipFill>
        <p:spPr>
          <a:xfrm>
            <a:off x="3992" y="0"/>
            <a:ext cx="12184016" cy="6858000"/>
          </a:xfrm>
          <a:prstGeom prst="rect">
            <a:avLst/>
          </a:prstGeom>
        </p:spPr>
      </p:pic>
      <p:pic>
        <p:nvPicPr>
          <p:cNvPr id="7" name="图片 6"/>
          <p:cNvPicPr>
            <a:picLocks noChangeAspect="1"/>
          </p:cNvPicPr>
          <p:nvPr/>
        </p:nvPicPr>
        <p:blipFill rotWithShape="1">
          <a:blip r:embed="rId2" cstate="print">
            <a:extLst>
              <a:ext uri="{28A0092B-C50C-407E-A947-70E740481C1C}">
                <a14:useLocalDpi xmlns:a14="http://schemas.microsoft.com/office/drawing/2010/main" val="0"/>
              </a:ext>
            </a:extLst>
          </a:blip>
          <a:srcRect l="10494" t="26133" r="20536" b="24204"/>
          <a:stretch>
            <a:fillRect/>
          </a:stretch>
        </p:blipFill>
        <p:spPr>
          <a:xfrm flipH="1">
            <a:off x="0" y="-32385"/>
            <a:ext cx="3352165" cy="2413635"/>
          </a:xfrm>
          <a:prstGeom prst="rect">
            <a:avLst/>
          </a:prstGeom>
        </p:spPr>
      </p:pic>
      <p:sp>
        <p:nvSpPr>
          <p:cNvPr id="6" name="文本框 5"/>
          <p:cNvSpPr txBox="1"/>
          <p:nvPr/>
        </p:nvSpPr>
        <p:spPr>
          <a:xfrm>
            <a:off x="1518285" y="2028190"/>
            <a:ext cx="9538970" cy="645160"/>
          </a:xfrm>
          <a:prstGeom prst="rect">
            <a:avLst/>
          </a:prstGeom>
          <a:noFill/>
        </p:spPr>
        <p:txBody>
          <a:bodyPr wrap="square" rtlCol="0">
            <a:spAutoFit/>
          </a:bodyPr>
          <a:p>
            <a:pPr algn="ctr"/>
            <a:r>
              <a:rPr lang="zh-CN" altLang="en-US" sz="3600" b="1" dirty="0">
                <a:solidFill>
                  <a:srgbClr val="FF0000"/>
                </a:solidFill>
                <a:latin typeface="楷体" panose="02010609060101010101" charset="-122"/>
                <a:ea typeface="楷体" panose="02010609060101010101" charset="-122"/>
                <a:cs typeface="+mn-ea"/>
                <a:sym typeface="+mn-lt"/>
              </a:rPr>
              <a:t>为什么词人要把前三句的语序打乱？</a:t>
            </a:r>
            <a:endParaRPr lang="zh-CN" altLang="en-US" sz="3600" b="1" dirty="0">
              <a:solidFill>
                <a:srgbClr val="FF0000"/>
              </a:solidFill>
              <a:latin typeface="楷体" panose="02010609060101010101" charset="-122"/>
              <a:ea typeface="楷体" panose="02010609060101010101" charset="-122"/>
              <a:cs typeface="+mn-ea"/>
              <a:sym typeface="+mn-lt"/>
            </a:endParaRPr>
          </a:p>
        </p:txBody>
      </p:sp>
      <p:pic>
        <p:nvPicPr>
          <p:cNvPr id="14" name="PA_图片 10"/>
          <p:cNvPicPr>
            <a:picLocks noChangeAspect="1"/>
          </p:cNvPicPr>
          <p:nvPr>
            <p:custDataLst>
              <p:tags r:id="rId3"/>
            </p:custDataLst>
          </p:nvPr>
        </p:nvPicPr>
        <p:blipFill>
          <a:blip r:embed="rId4" cstate="print">
            <a:extLst>
              <a:ext uri="{28A0092B-C50C-407E-A947-70E740481C1C}">
                <a14:useLocalDpi xmlns:a14="http://schemas.microsoft.com/office/drawing/2010/main" val="0"/>
              </a:ext>
            </a:extLst>
          </a:blip>
          <a:stretch>
            <a:fillRect/>
          </a:stretch>
        </p:blipFill>
        <p:spPr>
          <a:xfrm flipH="1">
            <a:off x="9900620" y="652115"/>
            <a:ext cx="2112781" cy="1256060"/>
          </a:xfrm>
          <a:prstGeom prst="rect">
            <a:avLst/>
          </a:prstGeom>
        </p:spPr>
      </p:pic>
      <p:sp>
        <p:nvSpPr>
          <p:cNvPr id="10" name="文本框 9"/>
          <p:cNvSpPr txBox="1"/>
          <p:nvPr/>
        </p:nvSpPr>
        <p:spPr>
          <a:xfrm>
            <a:off x="2136775" y="3051175"/>
            <a:ext cx="7919085" cy="1641475"/>
          </a:xfrm>
          <a:prstGeom prst="rect">
            <a:avLst/>
          </a:prstGeom>
          <a:noFill/>
        </p:spPr>
        <p:txBody>
          <a:bodyPr wrap="square" rtlCol="0">
            <a:spAutoFit/>
          </a:bodyPr>
          <a:p>
            <a:pPr algn="ctr">
              <a:lnSpc>
                <a:spcPct val="120000"/>
              </a:lnSpc>
            </a:pPr>
            <a:r>
              <a:rPr lang="zh-CN" altLang="en-US" sz="2800" b="1" dirty="0">
                <a:latin typeface="华文楷体" panose="02010600040101010101" charset="-122"/>
                <a:ea typeface="华文楷体" panose="02010600040101010101" charset="-122"/>
              </a:rPr>
              <a:t>特写</a:t>
            </a:r>
            <a:r>
              <a:rPr lang="en-US" altLang="zh-CN" sz="2800" b="1" dirty="0">
                <a:latin typeface="华文楷体" panose="02010600040101010101" charset="-122"/>
                <a:ea typeface="华文楷体" panose="02010600040101010101" charset="-122"/>
              </a:rPr>
              <a:t>——</a:t>
            </a:r>
            <a:r>
              <a:rPr lang="zh-CN" altLang="en-US" sz="2800" b="1" dirty="0">
                <a:latin typeface="华文楷体" panose="02010600040101010101" charset="-122"/>
                <a:ea typeface="华文楷体" panose="02010600040101010101" charset="-122"/>
              </a:rPr>
              <a:t>全景</a:t>
            </a:r>
            <a:endParaRPr lang="zh-CN" altLang="en-US" sz="2800" b="1" dirty="0">
              <a:latin typeface="华文楷体" panose="02010600040101010101" charset="-122"/>
              <a:ea typeface="华文楷体" panose="02010600040101010101" charset="-122"/>
            </a:endParaRPr>
          </a:p>
          <a:p>
            <a:pPr algn="ctr">
              <a:lnSpc>
                <a:spcPct val="120000"/>
              </a:lnSpc>
            </a:pPr>
            <a:endParaRPr lang="zh-CN" altLang="en-US" sz="2800" b="1" dirty="0">
              <a:latin typeface="华文楷体" panose="02010600040101010101" charset="-122"/>
              <a:ea typeface="华文楷体" panose="02010600040101010101" charset="-122"/>
            </a:endParaRPr>
          </a:p>
          <a:p>
            <a:pPr algn="ctr">
              <a:lnSpc>
                <a:spcPct val="120000"/>
              </a:lnSpc>
            </a:pPr>
            <a:r>
              <a:rPr lang="zh-CN" altLang="en-US" sz="2800" b="1" dirty="0">
                <a:latin typeface="华文楷体" panose="02010600040101010101" charset="-122"/>
                <a:ea typeface="华文楷体" panose="02010600040101010101" charset="-122"/>
              </a:rPr>
              <a:t>增强词的表现力</a:t>
            </a:r>
            <a:endParaRPr lang="zh-CN" altLang="en-US" sz="2800" b="1" dirty="0">
              <a:latin typeface="华文楷体" panose="02010600040101010101" charset="-122"/>
              <a:ea typeface="华文楷体" panose="0201060004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animEffect transition="in" filter="wipe(down)">
                                      <p:cBhvr>
                                        <p:cTn id="7" dur="500"/>
                                        <p:tgtEl>
                                          <p:spTgt spid="10">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10">
                                            <p:txEl>
                                              <p:pRg st="2" end="2"/>
                                            </p:txEl>
                                          </p:spTgt>
                                        </p:tgtEl>
                                        <p:attrNameLst>
                                          <p:attrName>style.visibility</p:attrName>
                                        </p:attrNameLst>
                                      </p:cBhvr>
                                      <p:to>
                                        <p:strVal val="visible"/>
                                      </p:to>
                                    </p:set>
                                    <p:animEffect transition="in" filter="wipe(down)">
                                      <p:cBhvr>
                                        <p:cTn id="12" dur="500"/>
                                        <p:tgtEl>
                                          <p:spTgt spid="10">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8" name="图片 37" descr="C:\Users\Administrator\Desktop\timg13.jpgtimg13"/>
          <p:cNvPicPr>
            <a:picLocks noChangeAspect="1"/>
          </p:cNvPicPr>
          <p:nvPr/>
        </p:nvPicPr>
        <p:blipFill>
          <a:blip r:embed="rId1"/>
          <a:srcRect/>
          <a:stretch>
            <a:fillRect/>
          </a:stretch>
        </p:blipFill>
        <p:spPr>
          <a:xfrm>
            <a:off x="3992" y="0"/>
            <a:ext cx="12184016" cy="6858000"/>
          </a:xfrm>
          <a:prstGeom prst="rect">
            <a:avLst/>
          </a:prstGeom>
        </p:spPr>
      </p:pic>
      <p:pic>
        <p:nvPicPr>
          <p:cNvPr id="7" name="图片 6"/>
          <p:cNvPicPr>
            <a:picLocks noChangeAspect="1"/>
          </p:cNvPicPr>
          <p:nvPr/>
        </p:nvPicPr>
        <p:blipFill rotWithShape="1">
          <a:blip r:embed="rId2" cstate="print">
            <a:extLst>
              <a:ext uri="{28A0092B-C50C-407E-A947-70E740481C1C}">
                <a14:useLocalDpi xmlns:a14="http://schemas.microsoft.com/office/drawing/2010/main" val="0"/>
              </a:ext>
            </a:extLst>
          </a:blip>
          <a:srcRect l="10494" t="26133" r="20536" b="24204"/>
          <a:stretch>
            <a:fillRect/>
          </a:stretch>
        </p:blipFill>
        <p:spPr>
          <a:xfrm flipH="1">
            <a:off x="0" y="-32385"/>
            <a:ext cx="3352165" cy="2413635"/>
          </a:xfrm>
          <a:prstGeom prst="rect">
            <a:avLst/>
          </a:prstGeom>
        </p:spPr>
      </p:pic>
      <p:sp>
        <p:nvSpPr>
          <p:cNvPr id="6" name="文本框 5"/>
          <p:cNvSpPr txBox="1"/>
          <p:nvPr/>
        </p:nvSpPr>
        <p:spPr>
          <a:xfrm>
            <a:off x="1518285" y="2028190"/>
            <a:ext cx="9538970" cy="645160"/>
          </a:xfrm>
          <a:prstGeom prst="rect">
            <a:avLst/>
          </a:prstGeom>
          <a:noFill/>
        </p:spPr>
        <p:txBody>
          <a:bodyPr wrap="square" rtlCol="0">
            <a:spAutoFit/>
          </a:bodyPr>
          <a:p>
            <a:pPr algn="ctr"/>
            <a:r>
              <a:rPr lang="zh-CN" altLang="en-US" sz="3600" b="1" dirty="0">
                <a:solidFill>
                  <a:srgbClr val="FF0000"/>
                </a:solidFill>
                <a:latin typeface="楷体" panose="02010609060101010101" charset="-122"/>
                <a:ea typeface="楷体" panose="02010609060101010101" charset="-122"/>
                <a:cs typeface="+mn-ea"/>
                <a:sym typeface="+mn-lt"/>
              </a:rPr>
              <a:t>“独立”能否改成“站立”或“直立”？</a:t>
            </a:r>
            <a:endParaRPr lang="zh-CN" altLang="en-US" sz="3600" b="1" dirty="0">
              <a:solidFill>
                <a:srgbClr val="FF0000"/>
              </a:solidFill>
              <a:latin typeface="楷体" panose="02010609060101010101" charset="-122"/>
              <a:ea typeface="楷体" panose="02010609060101010101" charset="-122"/>
              <a:cs typeface="+mn-ea"/>
              <a:sym typeface="+mn-lt"/>
            </a:endParaRPr>
          </a:p>
        </p:txBody>
      </p:sp>
      <p:pic>
        <p:nvPicPr>
          <p:cNvPr id="14" name="PA_图片 10"/>
          <p:cNvPicPr>
            <a:picLocks noChangeAspect="1"/>
          </p:cNvPicPr>
          <p:nvPr>
            <p:custDataLst>
              <p:tags r:id="rId3"/>
            </p:custDataLst>
          </p:nvPr>
        </p:nvPicPr>
        <p:blipFill>
          <a:blip r:embed="rId4" cstate="print">
            <a:extLst>
              <a:ext uri="{28A0092B-C50C-407E-A947-70E740481C1C}">
                <a14:useLocalDpi xmlns:a14="http://schemas.microsoft.com/office/drawing/2010/main" val="0"/>
              </a:ext>
            </a:extLst>
          </a:blip>
          <a:stretch>
            <a:fillRect/>
          </a:stretch>
        </p:blipFill>
        <p:spPr>
          <a:xfrm flipH="1">
            <a:off x="9900620" y="652115"/>
            <a:ext cx="2112781" cy="1256060"/>
          </a:xfrm>
          <a:prstGeom prst="rect">
            <a:avLst/>
          </a:prstGeom>
        </p:spPr>
      </p:pic>
      <p:sp>
        <p:nvSpPr>
          <p:cNvPr id="10" name="文本框 9"/>
          <p:cNvSpPr txBox="1"/>
          <p:nvPr/>
        </p:nvSpPr>
        <p:spPr>
          <a:xfrm>
            <a:off x="2136775" y="3051175"/>
            <a:ext cx="7919085" cy="2158365"/>
          </a:xfrm>
          <a:prstGeom prst="rect">
            <a:avLst/>
          </a:prstGeom>
          <a:noFill/>
        </p:spPr>
        <p:txBody>
          <a:bodyPr wrap="square" rtlCol="0">
            <a:spAutoFit/>
          </a:bodyPr>
          <a:p>
            <a:pPr algn="ctr">
              <a:lnSpc>
                <a:spcPct val="120000"/>
              </a:lnSpc>
            </a:pPr>
            <a:r>
              <a:rPr sz="2800" b="1" dirty="0">
                <a:latin typeface="华文楷体" panose="02010600040101010101" charset="-122"/>
                <a:ea typeface="华文楷体" panose="02010600040101010101" charset="-122"/>
              </a:rPr>
              <a:t>江雪</a:t>
            </a:r>
            <a:endParaRPr sz="2800" b="1" dirty="0">
              <a:latin typeface="华文楷体" panose="02010600040101010101" charset="-122"/>
              <a:ea typeface="华文楷体" panose="02010600040101010101" charset="-122"/>
            </a:endParaRPr>
          </a:p>
          <a:p>
            <a:pPr algn="ctr">
              <a:lnSpc>
                <a:spcPct val="120000"/>
              </a:lnSpc>
            </a:pPr>
            <a:r>
              <a:rPr sz="2800" b="1" dirty="0">
                <a:latin typeface="华文楷体" panose="02010600040101010101" charset="-122"/>
                <a:ea typeface="华文楷体" panose="02010600040101010101" charset="-122"/>
              </a:rPr>
              <a:t>（唐）柳宗元</a:t>
            </a:r>
            <a:endParaRPr sz="2800" b="1" dirty="0">
              <a:latin typeface="华文楷体" panose="02010600040101010101" charset="-122"/>
              <a:ea typeface="华文楷体" panose="02010600040101010101" charset="-122"/>
            </a:endParaRPr>
          </a:p>
          <a:p>
            <a:pPr algn="ctr">
              <a:lnSpc>
                <a:spcPct val="120000"/>
              </a:lnSpc>
            </a:pPr>
            <a:r>
              <a:rPr sz="2800" b="1" dirty="0">
                <a:latin typeface="华文楷体" panose="02010600040101010101" charset="-122"/>
                <a:ea typeface="华文楷体" panose="02010600040101010101" charset="-122"/>
              </a:rPr>
              <a:t>千山鸟飞绝，万径人踪灭。</a:t>
            </a:r>
            <a:endParaRPr sz="2800" b="1" dirty="0">
              <a:latin typeface="华文楷体" panose="02010600040101010101" charset="-122"/>
              <a:ea typeface="华文楷体" panose="02010600040101010101" charset="-122"/>
            </a:endParaRPr>
          </a:p>
          <a:p>
            <a:pPr algn="ctr">
              <a:lnSpc>
                <a:spcPct val="120000"/>
              </a:lnSpc>
            </a:pPr>
            <a:r>
              <a:rPr sz="2800" b="1" dirty="0">
                <a:latin typeface="华文楷体" panose="02010600040101010101" charset="-122"/>
                <a:ea typeface="华文楷体" panose="02010600040101010101" charset="-122"/>
              </a:rPr>
              <a:t>孤舟蓑笠翁，独钓寒江雪。</a:t>
            </a:r>
            <a:endParaRPr sz="2800" b="1" dirty="0">
              <a:latin typeface="华文楷体" panose="02010600040101010101" charset="-122"/>
              <a:ea typeface="华文楷体" panose="0201060004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0" grpId="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8" name="图片 37" descr="C:\Users\Administrator\Desktop\timg13.jpgtimg13"/>
          <p:cNvPicPr>
            <a:picLocks noChangeAspect="1"/>
          </p:cNvPicPr>
          <p:nvPr/>
        </p:nvPicPr>
        <p:blipFill>
          <a:blip r:embed="rId1"/>
          <a:srcRect/>
          <a:stretch>
            <a:fillRect/>
          </a:stretch>
        </p:blipFill>
        <p:spPr>
          <a:xfrm>
            <a:off x="3992" y="0"/>
            <a:ext cx="12184016" cy="6858000"/>
          </a:xfrm>
          <a:prstGeom prst="rect">
            <a:avLst/>
          </a:prstGeom>
        </p:spPr>
      </p:pic>
      <p:pic>
        <p:nvPicPr>
          <p:cNvPr id="7" name="图片 6"/>
          <p:cNvPicPr>
            <a:picLocks noChangeAspect="1"/>
          </p:cNvPicPr>
          <p:nvPr/>
        </p:nvPicPr>
        <p:blipFill rotWithShape="1">
          <a:blip r:embed="rId2" cstate="print">
            <a:extLst>
              <a:ext uri="{28A0092B-C50C-407E-A947-70E740481C1C}">
                <a14:useLocalDpi xmlns:a14="http://schemas.microsoft.com/office/drawing/2010/main" val="0"/>
              </a:ext>
            </a:extLst>
          </a:blip>
          <a:srcRect l="10494" t="26133" r="20536" b="24204"/>
          <a:stretch>
            <a:fillRect/>
          </a:stretch>
        </p:blipFill>
        <p:spPr>
          <a:xfrm flipH="1">
            <a:off x="0" y="-32385"/>
            <a:ext cx="3352165" cy="2413635"/>
          </a:xfrm>
          <a:prstGeom prst="rect">
            <a:avLst/>
          </a:prstGeom>
        </p:spPr>
      </p:pic>
      <p:sp>
        <p:nvSpPr>
          <p:cNvPr id="6" name="文本框 5"/>
          <p:cNvSpPr txBox="1"/>
          <p:nvPr/>
        </p:nvSpPr>
        <p:spPr>
          <a:xfrm>
            <a:off x="1518285" y="2028190"/>
            <a:ext cx="9538970" cy="645160"/>
          </a:xfrm>
          <a:prstGeom prst="rect">
            <a:avLst/>
          </a:prstGeom>
          <a:noFill/>
        </p:spPr>
        <p:txBody>
          <a:bodyPr wrap="square" rtlCol="0">
            <a:spAutoFit/>
          </a:bodyPr>
          <a:p>
            <a:pPr algn="ctr"/>
            <a:r>
              <a:rPr lang="zh-CN" altLang="en-US" sz="3600" b="1" dirty="0">
                <a:solidFill>
                  <a:srgbClr val="FF0000"/>
                </a:solidFill>
                <a:latin typeface="楷体" panose="02010609060101010101" charset="-122"/>
                <a:ea typeface="楷体" panose="02010609060101010101" charset="-122"/>
                <a:cs typeface="+mn-ea"/>
                <a:sym typeface="+mn-lt"/>
              </a:rPr>
              <a:t>这首词中的秋景是什么样的呢？</a:t>
            </a:r>
            <a:endParaRPr lang="zh-CN" altLang="en-US" sz="3600" b="1" dirty="0">
              <a:solidFill>
                <a:srgbClr val="FF0000"/>
              </a:solidFill>
              <a:latin typeface="楷体" panose="02010609060101010101" charset="-122"/>
              <a:ea typeface="楷体" panose="02010609060101010101" charset="-122"/>
              <a:cs typeface="+mn-ea"/>
              <a:sym typeface="+mn-lt"/>
            </a:endParaRPr>
          </a:p>
        </p:txBody>
      </p:sp>
      <p:pic>
        <p:nvPicPr>
          <p:cNvPr id="14" name="PA_图片 10"/>
          <p:cNvPicPr>
            <a:picLocks noChangeAspect="1"/>
          </p:cNvPicPr>
          <p:nvPr>
            <p:custDataLst>
              <p:tags r:id="rId3"/>
            </p:custDataLst>
          </p:nvPr>
        </p:nvPicPr>
        <p:blipFill>
          <a:blip r:embed="rId4" cstate="print">
            <a:extLst>
              <a:ext uri="{28A0092B-C50C-407E-A947-70E740481C1C}">
                <a14:useLocalDpi xmlns:a14="http://schemas.microsoft.com/office/drawing/2010/main" val="0"/>
              </a:ext>
            </a:extLst>
          </a:blip>
          <a:stretch>
            <a:fillRect/>
          </a:stretch>
        </p:blipFill>
        <p:spPr>
          <a:xfrm flipH="1">
            <a:off x="9900620" y="652115"/>
            <a:ext cx="2112781" cy="1256060"/>
          </a:xfrm>
          <a:prstGeom prst="rect">
            <a:avLst/>
          </a:prstGeom>
        </p:spPr>
      </p:pic>
      <p:sp>
        <p:nvSpPr>
          <p:cNvPr id="10" name="文本框 9"/>
          <p:cNvSpPr txBox="1"/>
          <p:nvPr/>
        </p:nvSpPr>
        <p:spPr>
          <a:xfrm>
            <a:off x="2136775" y="2790825"/>
            <a:ext cx="7919085" cy="3969385"/>
          </a:xfrm>
          <a:prstGeom prst="rect">
            <a:avLst/>
          </a:prstGeom>
          <a:noFill/>
        </p:spPr>
        <p:txBody>
          <a:bodyPr wrap="square" rtlCol="0">
            <a:spAutoFit/>
          </a:bodyPr>
          <a:p>
            <a:pPr algn="l" fontAlgn="auto">
              <a:lnSpc>
                <a:spcPct val="100000"/>
              </a:lnSpc>
            </a:pPr>
            <a:r>
              <a:rPr sz="2800" b="1" dirty="0">
                <a:latin typeface="华文楷体" panose="02010600040101010101" charset="-122"/>
                <a:ea typeface="华文楷体" panose="02010600040101010101" charset="-122"/>
              </a:rPr>
              <a:t>从意象的种类和数量上看</a:t>
            </a:r>
            <a:endParaRPr sz="2800" b="1" dirty="0">
              <a:latin typeface="华文楷体" panose="02010600040101010101" charset="-122"/>
              <a:ea typeface="华文楷体" panose="02010600040101010101" charset="-122"/>
            </a:endParaRPr>
          </a:p>
          <a:p>
            <a:pPr algn="l" fontAlgn="auto">
              <a:lnSpc>
                <a:spcPct val="100000"/>
              </a:lnSpc>
            </a:pPr>
            <a:endParaRPr sz="2800" b="1" dirty="0">
              <a:latin typeface="华文楷体" panose="02010600040101010101" charset="-122"/>
              <a:ea typeface="华文楷体" panose="02010600040101010101" charset="-122"/>
            </a:endParaRPr>
          </a:p>
          <a:p>
            <a:pPr algn="l" fontAlgn="auto">
              <a:lnSpc>
                <a:spcPct val="100000"/>
              </a:lnSpc>
            </a:pPr>
            <a:r>
              <a:rPr sz="2800" b="1" dirty="0">
                <a:latin typeface="华文楷体" panose="02010600040101010101" charset="-122"/>
                <a:ea typeface="华文楷体" panose="02010600040101010101" charset="-122"/>
              </a:rPr>
              <a:t>从视角的变化看</a:t>
            </a:r>
            <a:endParaRPr sz="2800" b="1" dirty="0">
              <a:latin typeface="华文楷体" panose="02010600040101010101" charset="-122"/>
              <a:ea typeface="华文楷体" panose="02010600040101010101" charset="-122"/>
            </a:endParaRPr>
          </a:p>
          <a:p>
            <a:pPr algn="l" fontAlgn="auto">
              <a:lnSpc>
                <a:spcPct val="100000"/>
              </a:lnSpc>
            </a:pPr>
            <a:endParaRPr sz="2800" b="1" dirty="0">
              <a:latin typeface="华文楷体" panose="02010600040101010101" charset="-122"/>
              <a:ea typeface="华文楷体" panose="02010600040101010101" charset="-122"/>
            </a:endParaRPr>
          </a:p>
          <a:p>
            <a:pPr algn="l" fontAlgn="auto">
              <a:lnSpc>
                <a:spcPct val="100000"/>
              </a:lnSpc>
            </a:pPr>
            <a:r>
              <a:rPr sz="2800" b="1" dirty="0">
                <a:latin typeface="华文楷体" panose="02010600040101010101" charset="-122"/>
                <a:ea typeface="华文楷体" panose="02010600040101010101" charset="-122"/>
              </a:rPr>
              <a:t>从动静的变化看</a:t>
            </a:r>
            <a:endParaRPr sz="2800" b="1" dirty="0">
              <a:latin typeface="华文楷体" panose="02010600040101010101" charset="-122"/>
              <a:ea typeface="华文楷体" panose="02010600040101010101" charset="-122"/>
            </a:endParaRPr>
          </a:p>
          <a:p>
            <a:pPr algn="l" fontAlgn="auto">
              <a:lnSpc>
                <a:spcPct val="100000"/>
              </a:lnSpc>
            </a:pPr>
            <a:endParaRPr sz="2800" b="1" dirty="0">
              <a:latin typeface="华文楷体" panose="02010600040101010101" charset="-122"/>
              <a:ea typeface="华文楷体" panose="02010600040101010101" charset="-122"/>
            </a:endParaRPr>
          </a:p>
          <a:p>
            <a:pPr algn="l" fontAlgn="auto">
              <a:lnSpc>
                <a:spcPct val="100000"/>
              </a:lnSpc>
            </a:pPr>
            <a:r>
              <a:rPr sz="2800" b="1" dirty="0">
                <a:latin typeface="华文楷体" panose="02010600040101010101" charset="-122"/>
                <a:ea typeface="华文楷体" panose="02010600040101010101" charset="-122"/>
              </a:rPr>
              <a:t>从颜色的对比看</a:t>
            </a:r>
            <a:endParaRPr sz="2800" b="1" dirty="0">
              <a:latin typeface="华文楷体" panose="02010600040101010101" charset="-122"/>
              <a:ea typeface="华文楷体" panose="02010600040101010101" charset="-122"/>
            </a:endParaRPr>
          </a:p>
          <a:p>
            <a:pPr algn="l" fontAlgn="auto">
              <a:lnSpc>
                <a:spcPct val="100000"/>
              </a:lnSpc>
            </a:pPr>
            <a:endParaRPr sz="2800" b="1" dirty="0">
              <a:latin typeface="华文楷体" panose="02010600040101010101" charset="-122"/>
              <a:ea typeface="华文楷体" panose="02010600040101010101" charset="-122"/>
            </a:endParaRPr>
          </a:p>
          <a:p>
            <a:pPr algn="l" fontAlgn="auto">
              <a:lnSpc>
                <a:spcPct val="100000"/>
              </a:lnSpc>
            </a:pPr>
            <a:r>
              <a:rPr lang="zh-CN" sz="2800" b="1" dirty="0">
                <a:latin typeface="华文楷体" panose="02010600040101010101" charset="-122"/>
                <a:ea typeface="华文楷体" panose="02010600040101010101" charset="-122"/>
              </a:rPr>
              <a:t>从修辞手法看</a:t>
            </a:r>
            <a:endParaRPr lang="zh-CN" sz="2800" b="1" dirty="0">
              <a:latin typeface="华文楷体" panose="02010600040101010101" charset="-122"/>
              <a:ea typeface="华文楷体" panose="0201060004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arn(inVertical)">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0" grpId="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266" name="Text Box 4"/>
          <p:cNvSpPr txBox="1">
            <a:spLocks noChangeArrowheads="1"/>
          </p:cNvSpPr>
          <p:nvPr/>
        </p:nvSpPr>
        <p:spPr bwMode="auto">
          <a:xfrm>
            <a:off x="4572953" y="2143125"/>
            <a:ext cx="898525" cy="3657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buFont typeface="Symbol" panose="05050102010706020507" pitchFamily="18" charset="2"/>
              <a:buNone/>
            </a:pPr>
            <a:r>
              <a:rPr lang="zh-CN" altLang="en-US" b="1">
                <a:solidFill>
                  <a:srgbClr val="FA3324"/>
                </a:solidFill>
                <a:latin typeface="楷体" panose="02010609060101010101" charset="-122"/>
                <a:ea typeface="楷体" panose="02010609060101010101" charset="-122"/>
              </a:rPr>
              <a:t>山色</a:t>
            </a:r>
            <a:r>
              <a:rPr lang="zh-CN" altLang="en-US">
                <a:solidFill>
                  <a:srgbClr val="FA3324"/>
                </a:solidFill>
                <a:latin typeface="楷体" panose="02010609060101010101" charset="-122"/>
                <a:ea typeface="楷体" panose="02010609060101010101" charset="-122"/>
              </a:rPr>
              <a:t> </a:t>
            </a:r>
            <a:endParaRPr lang="zh-CN" altLang="en-US">
              <a:solidFill>
                <a:srgbClr val="FA3324"/>
              </a:solidFill>
              <a:latin typeface="楷体" panose="02010609060101010101" charset="-122"/>
              <a:ea typeface="楷体" panose="02010609060101010101" charset="-122"/>
            </a:endParaRPr>
          </a:p>
        </p:txBody>
      </p:sp>
      <p:sp>
        <p:nvSpPr>
          <p:cNvPr id="11267" name="Text Box 16"/>
          <p:cNvSpPr txBox="1">
            <a:spLocks noChangeArrowheads="1"/>
          </p:cNvSpPr>
          <p:nvPr/>
        </p:nvSpPr>
        <p:spPr bwMode="auto">
          <a:xfrm>
            <a:off x="3801428" y="2101850"/>
            <a:ext cx="6477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buFont typeface="Symbol" panose="05050102010706020507" pitchFamily="18" charset="2"/>
              <a:buNone/>
            </a:pPr>
            <a:r>
              <a:rPr lang="zh-CN" altLang="en-US" b="1">
                <a:solidFill>
                  <a:srgbClr val="CC00CC"/>
                </a:solidFill>
                <a:latin typeface="楷体" panose="02010609060101010101" charset="-122"/>
                <a:ea typeface="楷体" panose="02010609060101010101" charset="-122"/>
              </a:rPr>
              <a:t>远</a:t>
            </a:r>
            <a:endParaRPr lang="zh-CN" altLang="en-US" b="1">
              <a:solidFill>
                <a:srgbClr val="CC00CC"/>
              </a:solidFill>
              <a:latin typeface="楷体" panose="02010609060101010101" charset="-122"/>
              <a:ea typeface="楷体" panose="02010609060101010101" charset="-122"/>
            </a:endParaRPr>
          </a:p>
        </p:txBody>
      </p:sp>
      <p:sp>
        <p:nvSpPr>
          <p:cNvPr id="11268" name="Text Box 17"/>
          <p:cNvSpPr txBox="1">
            <a:spLocks noChangeArrowheads="1"/>
          </p:cNvSpPr>
          <p:nvPr/>
        </p:nvSpPr>
        <p:spPr bwMode="auto">
          <a:xfrm>
            <a:off x="3801428" y="3140075"/>
            <a:ext cx="792162"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buFont typeface="Symbol" panose="05050102010706020507" pitchFamily="18" charset="2"/>
              <a:buNone/>
            </a:pPr>
            <a:r>
              <a:rPr lang="zh-CN" altLang="en-US" b="1">
                <a:solidFill>
                  <a:srgbClr val="CC00CC"/>
                </a:solidFill>
                <a:latin typeface="楷体" panose="02010609060101010101" charset="-122"/>
                <a:ea typeface="楷体" panose="02010609060101010101" charset="-122"/>
              </a:rPr>
              <a:t>近</a:t>
            </a:r>
            <a:endParaRPr lang="zh-CN" altLang="en-US" b="1">
              <a:solidFill>
                <a:srgbClr val="CC00CC"/>
              </a:solidFill>
              <a:latin typeface="楷体" panose="02010609060101010101" charset="-122"/>
              <a:ea typeface="楷体" panose="02010609060101010101" charset="-122"/>
            </a:endParaRPr>
          </a:p>
        </p:txBody>
      </p:sp>
      <p:sp>
        <p:nvSpPr>
          <p:cNvPr id="11269" name="Rectangle 20"/>
          <p:cNvSpPr>
            <a:spLocks noChangeArrowheads="1"/>
          </p:cNvSpPr>
          <p:nvPr/>
        </p:nvSpPr>
        <p:spPr bwMode="auto">
          <a:xfrm>
            <a:off x="3801428" y="4267200"/>
            <a:ext cx="10160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b="1">
                <a:solidFill>
                  <a:srgbClr val="CC00CC"/>
                </a:solidFill>
                <a:latin typeface="楷体" panose="02010609060101010101" charset="-122"/>
                <a:ea typeface="楷体" panose="02010609060101010101" charset="-122"/>
              </a:rPr>
              <a:t>高</a:t>
            </a:r>
            <a:endParaRPr lang="zh-CN" altLang="en-US" b="1">
              <a:solidFill>
                <a:srgbClr val="CC00CC"/>
              </a:solidFill>
              <a:latin typeface="楷体" panose="02010609060101010101" charset="-122"/>
              <a:ea typeface="楷体" panose="02010609060101010101" charset="-122"/>
            </a:endParaRPr>
          </a:p>
        </p:txBody>
      </p:sp>
      <p:sp>
        <p:nvSpPr>
          <p:cNvPr id="11270" name="Rectangle 21"/>
          <p:cNvSpPr>
            <a:spLocks noChangeArrowheads="1"/>
          </p:cNvSpPr>
          <p:nvPr/>
        </p:nvSpPr>
        <p:spPr bwMode="auto">
          <a:xfrm>
            <a:off x="3801428" y="4979988"/>
            <a:ext cx="909637"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b="1">
                <a:solidFill>
                  <a:srgbClr val="CC00CC"/>
                </a:solidFill>
                <a:latin typeface="楷体" panose="02010609060101010101" charset="-122"/>
                <a:ea typeface="楷体" panose="02010609060101010101" charset="-122"/>
              </a:rPr>
              <a:t>低</a:t>
            </a:r>
            <a:endParaRPr lang="zh-CN" altLang="en-US" b="1">
              <a:solidFill>
                <a:srgbClr val="CC00CC"/>
              </a:solidFill>
              <a:latin typeface="楷体" panose="02010609060101010101" charset="-122"/>
              <a:ea typeface="楷体" panose="02010609060101010101" charset="-122"/>
            </a:endParaRPr>
          </a:p>
        </p:txBody>
      </p:sp>
      <p:sp>
        <p:nvSpPr>
          <p:cNvPr id="11271" name="Text Box 42"/>
          <p:cNvSpPr txBox="1">
            <a:spLocks noChangeArrowheads="1"/>
          </p:cNvSpPr>
          <p:nvPr/>
        </p:nvSpPr>
        <p:spPr bwMode="auto">
          <a:xfrm>
            <a:off x="5517515" y="1792288"/>
            <a:ext cx="1150938"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buFont typeface="Symbol" panose="05050102010706020507" pitchFamily="18" charset="2"/>
              <a:buNone/>
            </a:pPr>
            <a:r>
              <a:rPr lang="zh-CN" altLang="en-US">
                <a:solidFill>
                  <a:srgbClr val="080100"/>
                </a:solidFill>
                <a:latin typeface="楷体" panose="02010609060101010101" charset="-122"/>
                <a:ea typeface="楷体" panose="02010609060101010101" charset="-122"/>
              </a:rPr>
              <a:t>万山</a:t>
            </a:r>
            <a:r>
              <a:rPr lang="zh-CN" altLang="en-US" b="1">
                <a:solidFill>
                  <a:srgbClr val="080100"/>
                </a:solidFill>
                <a:latin typeface="楷体" panose="02010609060101010101" charset="-122"/>
                <a:ea typeface="楷体" panose="02010609060101010101" charset="-122"/>
              </a:rPr>
              <a:t>红</a:t>
            </a:r>
            <a:r>
              <a:rPr lang="zh-CN" altLang="en-US">
                <a:solidFill>
                  <a:srgbClr val="080100"/>
                </a:solidFill>
                <a:latin typeface="楷体" panose="02010609060101010101" charset="-122"/>
                <a:ea typeface="楷体" panose="02010609060101010101" charset="-122"/>
              </a:rPr>
              <a:t>遍</a:t>
            </a:r>
            <a:endParaRPr lang="zh-CN" altLang="en-US">
              <a:solidFill>
                <a:srgbClr val="080100"/>
              </a:solidFill>
              <a:latin typeface="楷体" panose="02010609060101010101" charset="-122"/>
              <a:ea typeface="楷体" panose="02010609060101010101" charset="-122"/>
            </a:endParaRPr>
          </a:p>
        </p:txBody>
      </p:sp>
      <p:sp>
        <p:nvSpPr>
          <p:cNvPr id="11272" name="Text Box 43"/>
          <p:cNvSpPr txBox="1">
            <a:spLocks noChangeArrowheads="1"/>
          </p:cNvSpPr>
          <p:nvPr/>
        </p:nvSpPr>
        <p:spPr bwMode="auto">
          <a:xfrm>
            <a:off x="5517515" y="2368550"/>
            <a:ext cx="115252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buFont typeface="Symbol" panose="05050102010706020507" pitchFamily="18" charset="2"/>
              <a:buNone/>
            </a:pPr>
            <a:r>
              <a:rPr lang="zh-CN" altLang="en-US">
                <a:solidFill>
                  <a:srgbClr val="080100"/>
                </a:solidFill>
                <a:latin typeface="楷体" panose="02010609060101010101" charset="-122"/>
                <a:ea typeface="楷体" panose="02010609060101010101" charset="-122"/>
              </a:rPr>
              <a:t>层林尽染</a:t>
            </a:r>
            <a:endParaRPr lang="zh-CN" altLang="en-US">
              <a:solidFill>
                <a:srgbClr val="080100"/>
              </a:solidFill>
              <a:latin typeface="楷体" panose="02010609060101010101" charset="-122"/>
              <a:ea typeface="楷体" panose="02010609060101010101" charset="-122"/>
            </a:endParaRPr>
          </a:p>
        </p:txBody>
      </p:sp>
      <p:sp>
        <p:nvSpPr>
          <p:cNvPr id="11273" name="Text Box 46"/>
          <p:cNvSpPr txBox="1">
            <a:spLocks noChangeArrowheads="1"/>
          </p:cNvSpPr>
          <p:nvPr/>
        </p:nvSpPr>
        <p:spPr bwMode="auto">
          <a:xfrm>
            <a:off x="5517515" y="2852738"/>
            <a:ext cx="1152525"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buFont typeface="Symbol" panose="05050102010706020507" pitchFamily="18" charset="2"/>
              <a:buNone/>
            </a:pPr>
            <a:r>
              <a:rPr lang="zh-CN" altLang="en-US">
                <a:solidFill>
                  <a:srgbClr val="080100"/>
                </a:solidFill>
                <a:latin typeface="楷体" panose="02010609060101010101" charset="-122"/>
                <a:ea typeface="楷体" panose="02010609060101010101" charset="-122"/>
              </a:rPr>
              <a:t>漫江</a:t>
            </a:r>
            <a:r>
              <a:rPr lang="zh-CN" altLang="en-US" b="1">
                <a:solidFill>
                  <a:srgbClr val="080100"/>
                </a:solidFill>
                <a:latin typeface="楷体" panose="02010609060101010101" charset="-122"/>
                <a:ea typeface="楷体" panose="02010609060101010101" charset="-122"/>
              </a:rPr>
              <a:t>碧</a:t>
            </a:r>
            <a:r>
              <a:rPr lang="zh-CN" altLang="en-US">
                <a:solidFill>
                  <a:srgbClr val="080100"/>
                </a:solidFill>
                <a:latin typeface="楷体" panose="02010609060101010101" charset="-122"/>
                <a:ea typeface="楷体" panose="02010609060101010101" charset="-122"/>
              </a:rPr>
              <a:t>透</a:t>
            </a:r>
            <a:endParaRPr lang="zh-CN" altLang="en-US">
              <a:solidFill>
                <a:srgbClr val="080100"/>
              </a:solidFill>
              <a:latin typeface="楷体" panose="02010609060101010101" charset="-122"/>
              <a:ea typeface="楷体" panose="02010609060101010101" charset="-122"/>
            </a:endParaRPr>
          </a:p>
        </p:txBody>
      </p:sp>
      <p:sp>
        <p:nvSpPr>
          <p:cNvPr id="11274" name="Text Box 47"/>
          <p:cNvSpPr txBox="1">
            <a:spLocks noChangeArrowheads="1"/>
          </p:cNvSpPr>
          <p:nvPr/>
        </p:nvSpPr>
        <p:spPr bwMode="auto">
          <a:xfrm>
            <a:off x="5517515" y="3455988"/>
            <a:ext cx="1152525"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buFont typeface="Symbol" panose="05050102010706020507" pitchFamily="18" charset="2"/>
              <a:buNone/>
            </a:pPr>
            <a:r>
              <a:rPr lang="zh-CN" altLang="en-US">
                <a:solidFill>
                  <a:srgbClr val="080100"/>
                </a:solidFill>
                <a:latin typeface="楷体" panose="02010609060101010101" charset="-122"/>
                <a:ea typeface="楷体" panose="02010609060101010101" charset="-122"/>
              </a:rPr>
              <a:t>百舸争流</a:t>
            </a:r>
            <a:endParaRPr lang="zh-CN" altLang="en-US">
              <a:solidFill>
                <a:srgbClr val="080100"/>
              </a:solidFill>
              <a:latin typeface="楷体" panose="02010609060101010101" charset="-122"/>
              <a:ea typeface="楷体" panose="02010609060101010101" charset="-122"/>
            </a:endParaRPr>
          </a:p>
        </p:txBody>
      </p:sp>
      <p:sp>
        <p:nvSpPr>
          <p:cNvPr id="11275" name="Text Box 48"/>
          <p:cNvSpPr txBox="1">
            <a:spLocks noChangeArrowheads="1"/>
          </p:cNvSpPr>
          <p:nvPr/>
        </p:nvSpPr>
        <p:spPr bwMode="auto">
          <a:xfrm>
            <a:off x="5552440" y="4271963"/>
            <a:ext cx="1169988"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a:solidFill>
                  <a:srgbClr val="080100"/>
                </a:solidFill>
                <a:latin typeface="楷体" panose="02010609060101010101" charset="-122"/>
                <a:ea typeface="楷体" panose="02010609060101010101" charset="-122"/>
              </a:rPr>
              <a:t>鹰击长空</a:t>
            </a:r>
            <a:endParaRPr lang="zh-CN" altLang="en-US">
              <a:solidFill>
                <a:srgbClr val="080100"/>
              </a:solidFill>
              <a:latin typeface="楷体" panose="02010609060101010101" charset="-122"/>
              <a:ea typeface="楷体" panose="02010609060101010101" charset="-122"/>
            </a:endParaRPr>
          </a:p>
        </p:txBody>
      </p:sp>
      <p:sp>
        <p:nvSpPr>
          <p:cNvPr id="11276" name="Text Box 50"/>
          <p:cNvSpPr txBox="1">
            <a:spLocks noChangeArrowheads="1"/>
          </p:cNvSpPr>
          <p:nvPr/>
        </p:nvSpPr>
        <p:spPr bwMode="auto">
          <a:xfrm>
            <a:off x="5587365" y="4999038"/>
            <a:ext cx="165735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a:solidFill>
                  <a:srgbClr val="080100"/>
                </a:solidFill>
                <a:latin typeface="楷体" panose="02010609060101010101" charset="-122"/>
                <a:ea typeface="楷体" panose="02010609060101010101" charset="-122"/>
              </a:rPr>
              <a:t>鱼翔浅底</a:t>
            </a:r>
            <a:endParaRPr lang="zh-CN" altLang="en-US">
              <a:solidFill>
                <a:srgbClr val="080100"/>
              </a:solidFill>
              <a:latin typeface="楷体" panose="02010609060101010101" charset="-122"/>
              <a:ea typeface="楷体" panose="02010609060101010101" charset="-122"/>
            </a:endParaRPr>
          </a:p>
        </p:txBody>
      </p:sp>
      <p:sp>
        <p:nvSpPr>
          <p:cNvPr id="23568" name="Text Box 54"/>
          <p:cNvSpPr txBox="1">
            <a:spLocks noChangeArrowheads="1"/>
          </p:cNvSpPr>
          <p:nvPr/>
        </p:nvSpPr>
        <p:spPr bwMode="auto">
          <a:xfrm>
            <a:off x="7016115" y="2227263"/>
            <a:ext cx="458788"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buFont typeface="Symbol" panose="05050102010706020507" pitchFamily="18" charset="2"/>
              <a:buNone/>
            </a:pPr>
            <a:r>
              <a:rPr lang="zh-CN" altLang="en-US" b="1">
                <a:solidFill>
                  <a:srgbClr val="FA3324"/>
                </a:solidFill>
                <a:latin typeface="楷体" panose="02010609060101010101" charset="-122"/>
                <a:ea typeface="楷体" panose="02010609060101010101" charset="-122"/>
              </a:rPr>
              <a:t>静景</a:t>
            </a:r>
            <a:endParaRPr lang="zh-CN" altLang="en-US" b="1">
              <a:solidFill>
                <a:srgbClr val="FA3324"/>
              </a:solidFill>
              <a:latin typeface="楷体" panose="02010609060101010101" charset="-122"/>
              <a:ea typeface="楷体" panose="02010609060101010101" charset="-122"/>
            </a:endParaRPr>
          </a:p>
        </p:txBody>
      </p:sp>
      <p:sp>
        <p:nvSpPr>
          <p:cNvPr id="23569" name="Text Box 67"/>
          <p:cNvSpPr txBox="1">
            <a:spLocks noChangeArrowheads="1"/>
          </p:cNvSpPr>
          <p:nvPr/>
        </p:nvSpPr>
        <p:spPr bwMode="auto">
          <a:xfrm>
            <a:off x="7016115" y="4170363"/>
            <a:ext cx="458788"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buFont typeface="Symbol" panose="05050102010706020507" pitchFamily="18" charset="2"/>
              <a:buNone/>
            </a:pPr>
            <a:r>
              <a:rPr lang="zh-CN" altLang="en-US" b="1">
                <a:solidFill>
                  <a:srgbClr val="FA3324"/>
                </a:solidFill>
                <a:latin typeface="楷体" panose="02010609060101010101" charset="-122"/>
                <a:ea typeface="楷体" panose="02010609060101010101" charset="-122"/>
              </a:rPr>
              <a:t>动景</a:t>
            </a:r>
            <a:endParaRPr lang="zh-CN" altLang="en-US" b="1">
              <a:solidFill>
                <a:srgbClr val="FA3324"/>
              </a:solidFill>
              <a:latin typeface="楷体" panose="02010609060101010101" charset="-122"/>
              <a:ea typeface="楷体" panose="02010609060101010101" charset="-122"/>
            </a:endParaRPr>
          </a:p>
        </p:txBody>
      </p:sp>
      <p:sp>
        <p:nvSpPr>
          <p:cNvPr id="11279" name="Text Box 5"/>
          <p:cNvSpPr txBox="1">
            <a:spLocks noChangeArrowheads="1"/>
          </p:cNvSpPr>
          <p:nvPr/>
        </p:nvSpPr>
        <p:spPr bwMode="auto">
          <a:xfrm>
            <a:off x="4587240" y="3159125"/>
            <a:ext cx="900113"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buFont typeface="Symbol" panose="05050102010706020507" pitchFamily="18" charset="2"/>
              <a:buNone/>
            </a:pPr>
            <a:r>
              <a:rPr lang="zh-CN" altLang="en-US" b="1">
                <a:solidFill>
                  <a:srgbClr val="FA3324"/>
                </a:solidFill>
                <a:latin typeface="楷体" panose="02010609060101010101" charset="-122"/>
                <a:ea typeface="楷体" panose="02010609060101010101" charset="-122"/>
              </a:rPr>
              <a:t>江景</a:t>
            </a:r>
            <a:r>
              <a:rPr lang="zh-CN" altLang="en-US">
                <a:latin typeface="楷体" panose="02010609060101010101" charset="-122"/>
                <a:ea typeface="楷体" panose="02010609060101010101" charset="-122"/>
              </a:rPr>
              <a:t> </a:t>
            </a:r>
            <a:endParaRPr lang="zh-CN" altLang="en-US">
              <a:latin typeface="楷体" panose="02010609060101010101" charset="-122"/>
              <a:ea typeface="楷体" panose="02010609060101010101" charset="-122"/>
            </a:endParaRPr>
          </a:p>
        </p:txBody>
      </p:sp>
      <p:sp>
        <p:nvSpPr>
          <p:cNvPr id="11280" name="Text Box 6"/>
          <p:cNvSpPr txBox="1">
            <a:spLocks noChangeArrowheads="1"/>
          </p:cNvSpPr>
          <p:nvPr/>
        </p:nvSpPr>
        <p:spPr bwMode="auto">
          <a:xfrm>
            <a:off x="4557078" y="5027613"/>
            <a:ext cx="91440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buFont typeface="Symbol" panose="05050102010706020507" pitchFamily="18" charset="2"/>
              <a:buNone/>
            </a:pPr>
            <a:r>
              <a:rPr lang="zh-CN" altLang="en-US" b="1">
                <a:solidFill>
                  <a:srgbClr val="FA3324"/>
                </a:solidFill>
                <a:latin typeface="楷体" panose="02010609060101010101" charset="-122"/>
                <a:ea typeface="楷体" panose="02010609060101010101" charset="-122"/>
              </a:rPr>
              <a:t>水底 </a:t>
            </a:r>
            <a:endParaRPr lang="zh-CN" altLang="en-US" b="1">
              <a:solidFill>
                <a:srgbClr val="FA3324"/>
              </a:solidFill>
              <a:latin typeface="楷体" panose="02010609060101010101" charset="-122"/>
              <a:ea typeface="楷体" panose="02010609060101010101" charset="-122"/>
            </a:endParaRPr>
          </a:p>
        </p:txBody>
      </p:sp>
      <p:sp>
        <p:nvSpPr>
          <p:cNvPr id="11281" name="Text Box 8"/>
          <p:cNvSpPr txBox="1">
            <a:spLocks noChangeArrowheads="1"/>
          </p:cNvSpPr>
          <p:nvPr/>
        </p:nvSpPr>
        <p:spPr bwMode="auto">
          <a:xfrm>
            <a:off x="4572953" y="4308475"/>
            <a:ext cx="9144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buFont typeface="Symbol" panose="05050102010706020507" pitchFamily="18" charset="2"/>
              <a:buNone/>
            </a:pPr>
            <a:r>
              <a:rPr lang="zh-CN" altLang="en-US" b="1">
                <a:solidFill>
                  <a:srgbClr val="FA3324"/>
                </a:solidFill>
                <a:latin typeface="楷体" panose="02010609060101010101" charset="-122"/>
                <a:ea typeface="楷体" panose="02010609060101010101" charset="-122"/>
              </a:rPr>
              <a:t>天空</a:t>
            </a:r>
            <a:endParaRPr lang="zh-CN" altLang="en-US" b="1">
              <a:solidFill>
                <a:srgbClr val="FA3324"/>
              </a:solidFill>
              <a:latin typeface="楷体" panose="02010609060101010101" charset="-122"/>
              <a:ea typeface="楷体" panose="02010609060101010101" charset="-122"/>
            </a:endParaRPr>
          </a:p>
        </p:txBody>
      </p:sp>
      <p:sp>
        <p:nvSpPr>
          <p:cNvPr id="23573" name="AutoShape 25"/>
          <p:cNvSpPr/>
          <p:nvPr/>
        </p:nvSpPr>
        <p:spPr bwMode="auto">
          <a:xfrm>
            <a:off x="6698615" y="1909763"/>
            <a:ext cx="215900" cy="1249362"/>
          </a:xfrm>
          <a:prstGeom prst="rightBrace">
            <a:avLst>
              <a:gd name="adj1" fmla="val 44419"/>
              <a:gd name="adj2" fmla="val 50000"/>
            </a:avLst>
          </a:prstGeom>
          <a:noFill/>
          <a:ln w="9525">
            <a:solidFill>
              <a:schemeClr val="tx1"/>
            </a:solidFill>
            <a:round/>
          </a:ln>
          <a:extLst>
            <a:ext uri="{909E8E84-426E-40DD-AFC4-6F175D3DCCD1}">
              <a14:hiddenFill xmlns:a14="http://schemas.microsoft.com/office/drawing/2010/main">
                <a:solidFill>
                  <a:srgbClr val="FFFFFF"/>
                </a:solidFill>
              </a14:hiddenFill>
            </a:ext>
          </a:extLst>
        </p:spPr>
        <p:txBody>
          <a:bodyPr wrap="none" anchor="ctr"/>
          <a:lstStyle/>
          <a:p>
            <a:pPr>
              <a:buFont typeface="Symbol" panose="05050102010706020507" pitchFamily="18" charset="2"/>
              <a:buNone/>
            </a:pPr>
            <a:endParaRPr lang="zh-CN" altLang="en-US">
              <a:latin typeface="楷体" panose="02010609060101010101" charset="-122"/>
              <a:ea typeface="楷体" panose="02010609060101010101" charset="-122"/>
            </a:endParaRPr>
          </a:p>
        </p:txBody>
      </p:sp>
      <p:sp>
        <p:nvSpPr>
          <p:cNvPr id="11283" name="AutoShape 39"/>
          <p:cNvSpPr/>
          <p:nvPr/>
        </p:nvSpPr>
        <p:spPr bwMode="auto">
          <a:xfrm>
            <a:off x="5328603" y="1954213"/>
            <a:ext cx="142875" cy="719137"/>
          </a:xfrm>
          <a:prstGeom prst="leftBrace">
            <a:avLst>
              <a:gd name="adj1" fmla="val 41851"/>
              <a:gd name="adj2" fmla="val 50000"/>
            </a:avLst>
          </a:prstGeom>
          <a:noFill/>
          <a:ln w="9525">
            <a:solidFill>
              <a:schemeClr val="tx1"/>
            </a:solidFill>
            <a:round/>
          </a:ln>
          <a:extLst>
            <a:ext uri="{909E8E84-426E-40DD-AFC4-6F175D3DCCD1}">
              <a14:hiddenFill xmlns:a14="http://schemas.microsoft.com/office/drawing/2010/main">
                <a:solidFill>
                  <a:srgbClr val="FFFFFF"/>
                </a:solidFill>
              </a14:hiddenFill>
            </a:ext>
          </a:extLst>
        </p:spPr>
        <p:txBody>
          <a:bodyPr wrap="none" anchor="ctr"/>
          <a:lstStyle/>
          <a:p>
            <a:pPr>
              <a:buFont typeface="Symbol" panose="05050102010706020507" pitchFamily="18" charset="2"/>
              <a:buNone/>
            </a:pPr>
            <a:endParaRPr lang="zh-CN" altLang="en-US">
              <a:latin typeface="楷体" panose="02010609060101010101" charset="-122"/>
              <a:ea typeface="楷体" panose="02010609060101010101" charset="-122"/>
            </a:endParaRPr>
          </a:p>
        </p:txBody>
      </p:sp>
      <p:sp>
        <p:nvSpPr>
          <p:cNvPr id="11284" name="AutoShape 9"/>
          <p:cNvSpPr/>
          <p:nvPr/>
        </p:nvSpPr>
        <p:spPr bwMode="auto">
          <a:xfrm>
            <a:off x="3399790" y="2284413"/>
            <a:ext cx="252413" cy="2808287"/>
          </a:xfrm>
          <a:prstGeom prst="leftBrace">
            <a:avLst>
              <a:gd name="adj1" fmla="val 46254"/>
              <a:gd name="adj2" fmla="val 50000"/>
            </a:avLst>
          </a:prstGeom>
          <a:noFill/>
          <a:ln w="9525">
            <a:solidFill>
              <a:schemeClr val="tx1"/>
            </a:solidFill>
            <a:round/>
          </a:ln>
          <a:extLst>
            <a:ext uri="{909E8E84-426E-40DD-AFC4-6F175D3DCCD1}">
              <a14:hiddenFill xmlns:a14="http://schemas.microsoft.com/office/drawing/2010/main">
                <a:solidFill>
                  <a:srgbClr val="FFFFFF"/>
                </a:solidFill>
              </a14:hiddenFill>
            </a:ext>
          </a:extLst>
        </p:spPr>
        <p:txBody>
          <a:bodyPr wrap="none" anchor="ctr"/>
          <a:lstStyle/>
          <a:p>
            <a:pPr>
              <a:buFont typeface="Symbol" panose="05050102010706020507" pitchFamily="18" charset="2"/>
              <a:buNone/>
            </a:pPr>
            <a:endParaRPr lang="zh-CN" altLang="en-US">
              <a:latin typeface="楷体" panose="02010609060101010101" charset="-122"/>
              <a:ea typeface="楷体" panose="02010609060101010101" charset="-122"/>
            </a:endParaRPr>
          </a:p>
        </p:txBody>
      </p:sp>
      <p:sp>
        <p:nvSpPr>
          <p:cNvPr id="11285" name="Text Box 12"/>
          <p:cNvSpPr txBox="1">
            <a:spLocks noChangeArrowheads="1"/>
          </p:cNvSpPr>
          <p:nvPr/>
        </p:nvSpPr>
        <p:spPr bwMode="auto">
          <a:xfrm>
            <a:off x="2674303" y="2833688"/>
            <a:ext cx="554037" cy="2376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buFont typeface="Symbol" panose="05050102010706020507" pitchFamily="18" charset="2"/>
              <a:buNone/>
            </a:pPr>
            <a:r>
              <a:rPr lang="zh-CN" altLang="en-US" sz="2400" b="1">
                <a:latin typeface="楷体" panose="02010609060101010101" charset="-122"/>
                <a:ea typeface="楷体" panose="02010609060101010101" charset="-122"/>
              </a:rPr>
              <a:t>湘江秋景图</a:t>
            </a:r>
            <a:endParaRPr lang="zh-CN" altLang="en-US" sz="2400" b="1">
              <a:latin typeface="楷体" panose="02010609060101010101" charset="-122"/>
              <a:ea typeface="楷体" panose="02010609060101010101" charset="-122"/>
            </a:endParaRPr>
          </a:p>
        </p:txBody>
      </p:sp>
      <p:sp>
        <p:nvSpPr>
          <p:cNvPr id="11286" name="AutoShape 44"/>
          <p:cNvSpPr/>
          <p:nvPr/>
        </p:nvSpPr>
        <p:spPr bwMode="auto">
          <a:xfrm>
            <a:off x="5347653" y="2971800"/>
            <a:ext cx="142875" cy="719138"/>
          </a:xfrm>
          <a:prstGeom prst="leftBrace">
            <a:avLst>
              <a:gd name="adj1" fmla="val 41851"/>
              <a:gd name="adj2" fmla="val 50000"/>
            </a:avLst>
          </a:prstGeom>
          <a:noFill/>
          <a:ln w="9525">
            <a:solidFill>
              <a:schemeClr val="tx1"/>
            </a:solidFill>
            <a:round/>
          </a:ln>
          <a:extLst>
            <a:ext uri="{909E8E84-426E-40DD-AFC4-6F175D3DCCD1}">
              <a14:hiddenFill xmlns:a14="http://schemas.microsoft.com/office/drawing/2010/main">
                <a:solidFill>
                  <a:srgbClr val="FFFFFF"/>
                </a:solidFill>
              </a14:hiddenFill>
            </a:ext>
          </a:extLst>
        </p:spPr>
        <p:txBody>
          <a:bodyPr wrap="none" anchor="ctr"/>
          <a:lstStyle/>
          <a:p>
            <a:pPr>
              <a:buFont typeface="Symbol" panose="05050102010706020507" pitchFamily="18" charset="2"/>
              <a:buNone/>
            </a:pPr>
            <a:endParaRPr lang="zh-CN" altLang="en-US">
              <a:latin typeface="楷体" panose="02010609060101010101" charset="-122"/>
              <a:ea typeface="楷体" panose="02010609060101010101" charset="-122"/>
            </a:endParaRPr>
          </a:p>
        </p:txBody>
      </p:sp>
      <p:sp>
        <p:nvSpPr>
          <p:cNvPr id="23578" name="AutoShape 66"/>
          <p:cNvSpPr/>
          <p:nvPr/>
        </p:nvSpPr>
        <p:spPr bwMode="auto">
          <a:xfrm>
            <a:off x="6714490" y="3551238"/>
            <a:ext cx="200025" cy="1833562"/>
          </a:xfrm>
          <a:prstGeom prst="rightBrace">
            <a:avLst>
              <a:gd name="adj1" fmla="val 71339"/>
              <a:gd name="adj2" fmla="val 50000"/>
            </a:avLst>
          </a:prstGeom>
          <a:noFill/>
          <a:ln w="9525">
            <a:solidFill>
              <a:schemeClr val="tx1"/>
            </a:solidFill>
            <a:round/>
          </a:ln>
          <a:extLst>
            <a:ext uri="{909E8E84-426E-40DD-AFC4-6F175D3DCCD1}">
              <a14:hiddenFill xmlns:a14="http://schemas.microsoft.com/office/drawing/2010/main">
                <a:solidFill>
                  <a:srgbClr val="FFFFFF"/>
                </a:solidFill>
              </a14:hiddenFill>
            </a:ext>
          </a:extLst>
        </p:spPr>
        <p:txBody>
          <a:bodyPr wrap="none" anchor="ctr"/>
          <a:lstStyle/>
          <a:p>
            <a:pPr>
              <a:buFont typeface="Symbol" panose="05050102010706020507" pitchFamily="18" charset="2"/>
              <a:buNone/>
            </a:pPr>
            <a:endParaRPr lang="zh-CN" altLang="en-US">
              <a:latin typeface="楷体" panose="02010609060101010101" charset="-122"/>
              <a:ea typeface="楷体" panose="02010609060101010101" charset="-122"/>
            </a:endParaRPr>
          </a:p>
        </p:txBody>
      </p:sp>
      <p:sp>
        <p:nvSpPr>
          <p:cNvPr id="23579" name="AutoShape 68"/>
          <p:cNvSpPr/>
          <p:nvPr/>
        </p:nvSpPr>
        <p:spPr bwMode="auto">
          <a:xfrm>
            <a:off x="7549515" y="2566988"/>
            <a:ext cx="134938" cy="1927225"/>
          </a:xfrm>
          <a:prstGeom prst="rightBrace">
            <a:avLst>
              <a:gd name="adj1" fmla="val 71147"/>
              <a:gd name="adj2" fmla="val 50000"/>
            </a:avLst>
          </a:prstGeom>
          <a:noFill/>
          <a:ln w="9525">
            <a:solidFill>
              <a:schemeClr val="tx1"/>
            </a:solidFill>
            <a:round/>
          </a:ln>
          <a:extLst>
            <a:ext uri="{909E8E84-426E-40DD-AFC4-6F175D3DCCD1}">
              <a14:hiddenFill xmlns:a14="http://schemas.microsoft.com/office/drawing/2010/main">
                <a:solidFill>
                  <a:srgbClr val="FFFFFF"/>
                </a:solidFill>
              </a14:hiddenFill>
            </a:ext>
          </a:extLst>
        </p:spPr>
        <p:txBody>
          <a:bodyPr wrap="none" anchor="ctr"/>
          <a:lstStyle/>
          <a:p>
            <a:pPr>
              <a:buFont typeface="Symbol" panose="05050102010706020507" pitchFamily="18" charset="2"/>
              <a:buNone/>
            </a:pPr>
            <a:endParaRPr lang="zh-CN" altLang="en-US">
              <a:latin typeface="楷体" panose="02010609060101010101" charset="-122"/>
              <a:ea typeface="楷体" panose="02010609060101010101" charset="-122"/>
            </a:endParaRPr>
          </a:p>
        </p:txBody>
      </p:sp>
      <p:sp>
        <p:nvSpPr>
          <p:cNvPr id="23580" name="Text Box 70"/>
          <p:cNvSpPr txBox="1">
            <a:spLocks noChangeArrowheads="1"/>
          </p:cNvSpPr>
          <p:nvPr/>
        </p:nvSpPr>
        <p:spPr bwMode="auto">
          <a:xfrm>
            <a:off x="7776528" y="2535238"/>
            <a:ext cx="493712" cy="2614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buFont typeface="Symbol" panose="05050102010706020507" pitchFamily="18" charset="2"/>
              <a:buNone/>
            </a:pPr>
            <a:r>
              <a:rPr lang="zh-CN" altLang="en-US" sz="2000">
                <a:solidFill>
                  <a:srgbClr val="080100"/>
                </a:solidFill>
                <a:latin typeface="楷体" panose="02010609060101010101" charset="-122"/>
                <a:ea typeface="楷体" panose="02010609060101010101" charset="-122"/>
              </a:rPr>
              <a:t>万类霜天竞自由</a:t>
            </a:r>
            <a:endParaRPr lang="zh-CN" altLang="en-US" sz="2000">
              <a:solidFill>
                <a:srgbClr val="080100"/>
              </a:solidFill>
              <a:latin typeface="楷体" panose="02010609060101010101" charset="-122"/>
              <a:ea typeface="楷体" panose="02010609060101010101" charset="-122"/>
            </a:endParaRPr>
          </a:p>
        </p:txBody>
      </p:sp>
      <p:sp>
        <p:nvSpPr>
          <p:cNvPr id="31" name="TextBox 30"/>
          <p:cNvSpPr txBox="1">
            <a:spLocks noChangeArrowheads="1"/>
          </p:cNvSpPr>
          <p:nvPr/>
        </p:nvSpPr>
        <p:spPr bwMode="auto">
          <a:xfrm>
            <a:off x="2636203" y="5803900"/>
            <a:ext cx="576262"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buFont typeface="Symbol" panose="05050102010706020507" pitchFamily="18" charset="2"/>
              <a:buNone/>
            </a:pPr>
            <a:r>
              <a:rPr lang="zh-CN" altLang="en-US" sz="2800" b="1">
                <a:latin typeface="楷体" panose="02010609060101010101" charset="-122"/>
                <a:ea typeface="楷体" panose="02010609060101010101" charset="-122"/>
              </a:rPr>
              <a:t>鸟</a:t>
            </a:r>
            <a:endParaRPr lang="zh-CN" altLang="en-US" sz="2800" b="1">
              <a:latin typeface="楷体" panose="02010609060101010101" charset="-122"/>
              <a:ea typeface="楷体" panose="02010609060101010101" charset="-122"/>
            </a:endParaRPr>
          </a:p>
        </p:txBody>
      </p:sp>
      <p:sp>
        <p:nvSpPr>
          <p:cNvPr id="32" name="TextBox 31"/>
          <p:cNvSpPr txBox="1">
            <a:spLocks noChangeArrowheads="1"/>
          </p:cNvSpPr>
          <p:nvPr/>
        </p:nvSpPr>
        <p:spPr bwMode="auto">
          <a:xfrm>
            <a:off x="4572953" y="5803900"/>
            <a:ext cx="576262"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buFont typeface="Symbol" panose="05050102010706020507" pitchFamily="18" charset="2"/>
              <a:buNone/>
            </a:pPr>
            <a:r>
              <a:rPr lang="zh-CN" altLang="en-US" sz="2800" b="1">
                <a:latin typeface="楷体" panose="02010609060101010101" charset="-122"/>
                <a:ea typeface="楷体" panose="02010609060101010101" charset="-122"/>
              </a:rPr>
              <a:t>鱼</a:t>
            </a:r>
            <a:endParaRPr lang="zh-CN" altLang="en-US" sz="2800" b="1">
              <a:latin typeface="楷体" panose="02010609060101010101" charset="-122"/>
              <a:ea typeface="楷体" panose="02010609060101010101" charset="-122"/>
            </a:endParaRPr>
          </a:p>
        </p:txBody>
      </p:sp>
      <p:sp>
        <p:nvSpPr>
          <p:cNvPr id="5" name="TextBox 4"/>
          <p:cNvSpPr txBox="1">
            <a:spLocks noChangeArrowheads="1"/>
          </p:cNvSpPr>
          <p:nvPr/>
        </p:nvSpPr>
        <p:spPr bwMode="auto">
          <a:xfrm>
            <a:off x="3414078" y="5572125"/>
            <a:ext cx="9144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buFont typeface="Symbol" panose="05050102010706020507" pitchFamily="18" charset="2"/>
              <a:buNone/>
            </a:pPr>
            <a:r>
              <a:rPr lang="zh-CN" altLang="en-US" sz="2400" b="1">
                <a:solidFill>
                  <a:srgbClr val="A923FB"/>
                </a:solidFill>
                <a:latin typeface="楷体" panose="02010609060101010101" charset="-122"/>
                <a:ea typeface="楷体" panose="02010609060101010101" charset="-122"/>
              </a:rPr>
              <a:t>比拟</a:t>
            </a:r>
            <a:endParaRPr lang="zh-CN" altLang="en-US" sz="2400" b="1">
              <a:solidFill>
                <a:srgbClr val="A923FB"/>
              </a:solidFill>
              <a:latin typeface="楷体" panose="02010609060101010101" charset="-122"/>
              <a:ea typeface="楷体" panose="02010609060101010101" charset="-122"/>
            </a:endParaRPr>
          </a:p>
        </p:txBody>
      </p:sp>
      <p:sp>
        <p:nvSpPr>
          <p:cNvPr id="36" name="TextBox 2"/>
          <p:cNvSpPr txBox="1">
            <a:spLocks noChangeArrowheads="1"/>
          </p:cNvSpPr>
          <p:nvPr/>
        </p:nvSpPr>
        <p:spPr bwMode="auto">
          <a:xfrm>
            <a:off x="6385878" y="5803900"/>
            <a:ext cx="576262" cy="585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buFont typeface="Symbol" panose="05050102010706020507" pitchFamily="18" charset="2"/>
              <a:buNone/>
            </a:pPr>
            <a:r>
              <a:rPr lang="zh-CN" altLang="en-US" sz="3200" b="1">
                <a:solidFill>
                  <a:srgbClr val="FF0000"/>
                </a:solidFill>
                <a:latin typeface="楷体" panose="02010609060101010101" charset="-122"/>
                <a:ea typeface="楷体" panose="02010609060101010101" charset="-122"/>
              </a:rPr>
              <a:t>红</a:t>
            </a:r>
            <a:endParaRPr lang="zh-CN" altLang="en-US" sz="3200" b="1">
              <a:solidFill>
                <a:srgbClr val="FF0000"/>
              </a:solidFill>
              <a:latin typeface="楷体" panose="02010609060101010101" charset="-122"/>
              <a:ea typeface="楷体" panose="02010609060101010101" charset="-122"/>
            </a:endParaRPr>
          </a:p>
        </p:txBody>
      </p:sp>
      <p:sp>
        <p:nvSpPr>
          <p:cNvPr id="37" name="TextBox 36"/>
          <p:cNvSpPr txBox="1">
            <a:spLocks noChangeArrowheads="1"/>
          </p:cNvSpPr>
          <p:nvPr/>
        </p:nvSpPr>
        <p:spPr bwMode="auto">
          <a:xfrm>
            <a:off x="8449628" y="5740400"/>
            <a:ext cx="576262" cy="585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buFont typeface="Symbol" panose="05050102010706020507" pitchFamily="18" charset="2"/>
              <a:buNone/>
            </a:pPr>
            <a:r>
              <a:rPr lang="zh-CN" altLang="en-US" sz="3200" b="1">
                <a:solidFill>
                  <a:srgbClr val="0070C0"/>
                </a:solidFill>
                <a:latin typeface="楷体" panose="02010609060101010101" charset="-122"/>
                <a:ea typeface="楷体" panose="02010609060101010101" charset="-122"/>
              </a:rPr>
              <a:t>碧</a:t>
            </a:r>
            <a:endParaRPr lang="zh-CN" altLang="en-US" sz="3200" b="1">
              <a:solidFill>
                <a:srgbClr val="0070C0"/>
              </a:solidFill>
              <a:latin typeface="楷体" panose="02010609060101010101" charset="-122"/>
              <a:ea typeface="楷体" panose="02010609060101010101" charset="-122"/>
            </a:endParaRPr>
          </a:p>
        </p:txBody>
      </p:sp>
      <p:cxnSp>
        <p:nvCxnSpPr>
          <p:cNvPr id="38" name="直接连接符 37"/>
          <p:cNvCxnSpPr/>
          <p:nvPr/>
        </p:nvCxnSpPr>
        <p:spPr>
          <a:xfrm>
            <a:off x="7128828" y="6124575"/>
            <a:ext cx="1296987" cy="0"/>
          </a:xfrm>
          <a:prstGeom prst="line">
            <a:avLst/>
          </a:prstGeom>
          <a:ln w="31750">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43" name="直接连接符 42"/>
          <p:cNvCxnSpPr/>
          <p:nvPr/>
        </p:nvCxnSpPr>
        <p:spPr>
          <a:xfrm>
            <a:off x="3212465" y="6156325"/>
            <a:ext cx="1296988" cy="0"/>
          </a:xfrm>
          <a:prstGeom prst="line">
            <a:avLst/>
          </a:prstGeom>
          <a:ln w="31750">
            <a:solidFill>
              <a:srgbClr val="7030A0"/>
            </a:solidFill>
          </a:ln>
        </p:spPr>
        <p:style>
          <a:lnRef idx="1">
            <a:schemeClr val="accent1"/>
          </a:lnRef>
          <a:fillRef idx="0">
            <a:schemeClr val="accent1"/>
          </a:fillRef>
          <a:effectRef idx="0">
            <a:schemeClr val="accent1"/>
          </a:effectRef>
          <a:fontRef idx="minor">
            <a:schemeClr val="tx1"/>
          </a:fontRef>
        </p:style>
      </p:cxnSp>
      <p:sp>
        <p:nvSpPr>
          <p:cNvPr id="44" name="TextBox 43"/>
          <p:cNvSpPr txBox="1">
            <a:spLocks noChangeArrowheads="1"/>
          </p:cNvSpPr>
          <p:nvPr/>
        </p:nvSpPr>
        <p:spPr bwMode="auto">
          <a:xfrm>
            <a:off x="7031990" y="5481638"/>
            <a:ext cx="157480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buFont typeface="Symbol" panose="05050102010706020507" pitchFamily="18" charset="2"/>
              <a:buNone/>
            </a:pPr>
            <a:r>
              <a:rPr lang="zh-CN" altLang="en-US" sz="2400" b="1">
                <a:solidFill>
                  <a:srgbClr val="A923FB"/>
                </a:solidFill>
                <a:latin typeface="楷体" panose="02010609060101010101" charset="-122"/>
                <a:ea typeface="楷体" panose="02010609060101010101" charset="-122"/>
              </a:rPr>
              <a:t>色彩对比</a:t>
            </a:r>
            <a:endParaRPr lang="zh-CN" altLang="en-US" sz="2400" b="1">
              <a:solidFill>
                <a:srgbClr val="A923FB"/>
              </a:solidFill>
              <a:latin typeface="楷体" panose="02010609060101010101" charset="-122"/>
              <a:ea typeface="楷体" panose="02010609060101010101" charset="-122"/>
            </a:endParaRPr>
          </a:p>
        </p:txBody>
      </p:sp>
      <p:cxnSp>
        <p:nvCxnSpPr>
          <p:cNvPr id="11299" name="直接箭头连接符 12"/>
          <p:cNvCxnSpPr>
            <a:cxnSpLocks noChangeShapeType="1"/>
            <a:endCxn id="11275" idx="1"/>
          </p:cNvCxnSpPr>
          <p:nvPr/>
        </p:nvCxnSpPr>
        <p:spPr bwMode="auto">
          <a:xfrm flipV="1">
            <a:off x="5149215" y="4441825"/>
            <a:ext cx="403225" cy="11113"/>
          </a:xfrm>
          <a:prstGeom prst="straightConnector1">
            <a:avLst/>
          </a:prstGeom>
          <a:noFill/>
          <a:ln w="9525" algn="ctr">
            <a:solidFill>
              <a:schemeClr val="tx1"/>
            </a:solidFill>
            <a:rou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1300" name="直接箭头连接符 14"/>
          <p:cNvCxnSpPr>
            <a:cxnSpLocks noChangeShapeType="1"/>
            <a:endCxn id="11276" idx="1"/>
          </p:cNvCxnSpPr>
          <p:nvPr/>
        </p:nvCxnSpPr>
        <p:spPr bwMode="auto">
          <a:xfrm>
            <a:off x="5149215" y="5168583"/>
            <a:ext cx="438150" cy="0"/>
          </a:xfrm>
          <a:prstGeom prst="straightConnector1">
            <a:avLst/>
          </a:prstGeom>
          <a:noFill/>
          <a:ln w="9525" algn="ctr">
            <a:solidFill>
              <a:schemeClr val="tx1"/>
            </a:solidFill>
            <a:rou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3553" name="Rectangle 3"/>
          <p:cNvSpPr>
            <a:spLocks noGrp="1" noChangeArrowheads="1"/>
          </p:cNvSpPr>
          <p:nvPr/>
        </p:nvSpPr>
        <p:spPr>
          <a:xfrm>
            <a:off x="2820670" y="1049655"/>
            <a:ext cx="7540625" cy="720725"/>
          </a:xfrm>
          <a:prstGeom prst="rect">
            <a:avLst/>
          </a:prstGeom>
          <a:noFill/>
          <a:ln>
            <a:noFill/>
          </a:ln>
        </p:spPr>
        <p:txBody>
          <a:bodyPr vert="horz" wrap="square" lIns="91440" tIns="45720" rIns="91440" bIns="45720" numCol="1" anchor="t" anchorCtr="0" compatLnSpc="1"/>
          <a:lst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sym typeface="Calibri" panose="020F0502020204030204" charset="0"/>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sym typeface="Calibri" panose="020F0502020204030204" charset="0"/>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sym typeface="Calibri" panose="020F0502020204030204" charset="0"/>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Calibri" panose="020F0502020204030204" charset="0"/>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Calibri" panose="020F0502020204030204" charset="0"/>
              </a:defRPr>
            </a:lvl5pPr>
            <a:lvl6pPr marL="2514600" indent="-228600" algn="l" rtl="0" fontAlgn="base">
              <a:spcBef>
                <a:spcPct val="20000"/>
              </a:spcBef>
              <a:spcAft>
                <a:spcPct val="0"/>
              </a:spcAft>
              <a:buFont typeface="Arial" panose="020B0604020202020204" pitchFamily="34" charset="0"/>
              <a:buChar char="»"/>
              <a:defRPr sz="2000">
                <a:solidFill>
                  <a:schemeClr val="tx1"/>
                </a:solidFill>
                <a:latin typeface="+mn-lt"/>
                <a:ea typeface="+mn-ea"/>
                <a:sym typeface="Calibri" panose="020F0502020204030204" charset="0"/>
              </a:defRPr>
            </a:lvl6pPr>
            <a:lvl7pPr marL="2971800" indent="-228600" algn="l" rtl="0" fontAlgn="base">
              <a:spcBef>
                <a:spcPct val="20000"/>
              </a:spcBef>
              <a:spcAft>
                <a:spcPct val="0"/>
              </a:spcAft>
              <a:buFont typeface="Arial" panose="020B0604020202020204" pitchFamily="34" charset="0"/>
              <a:buChar char="»"/>
              <a:defRPr sz="2000">
                <a:solidFill>
                  <a:schemeClr val="tx1"/>
                </a:solidFill>
                <a:latin typeface="+mn-lt"/>
                <a:ea typeface="+mn-ea"/>
                <a:sym typeface="Calibri" panose="020F0502020204030204" charset="0"/>
              </a:defRPr>
            </a:lvl7pPr>
            <a:lvl8pPr marL="3429000" indent="-228600" algn="l" rtl="0" fontAlgn="base">
              <a:spcBef>
                <a:spcPct val="20000"/>
              </a:spcBef>
              <a:spcAft>
                <a:spcPct val="0"/>
              </a:spcAft>
              <a:buFont typeface="Arial" panose="020B0604020202020204" pitchFamily="34" charset="0"/>
              <a:buChar char="»"/>
              <a:defRPr sz="2000">
                <a:solidFill>
                  <a:schemeClr val="tx1"/>
                </a:solidFill>
                <a:latin typeface="+mn-lt"/>
                <a:ea typeface="+mn-ea"/>
                <a:sym typeface="Calibri" panose="020F0502020204030204" charset="0"/>
              </a:defRPr>
            </a:lvl8pPr>
            <a:lvl9pPr marL="3886200" indent="-228600" algn="l" rtl="0" fontAlgn="base">
              <a:spcBef>
                <a:spcPct val="20000"/>
              </a:spcBef>
              <a:spcAft>
                <a:spcPct val="0"/>
              </a:spcAft>
              <a:buFont typeface="Arial" panose="020B0604020202020204" pitchFamily="34" charset="0"/>
              <a:buChar char="»"/>
              <a:defRPr sz="2000">
                <a:solidFill>
                  <a:schemeClr val="tx1"/>
                </a:solidFill>
                <a:latin typeface="+mn-lt"/>
                <a:ea typeface="+mn-ea"/>
                <a:sym typeface="Calibri" panose="020F0502020204030204" charset="0"/>
              </a:defRPr>
            </a:lvl9pPr>
          </a:lstStyle>
          <a:p>
            <a:pPr marL="0" indent="0" eaLnBrk="1" hangingPunct="1">
              <a:buFont typeface="Arial" panose="020B0604020202020204" pitchFamily="34" charset="0"/>
              <a:buNone/>
            </a:pPr>
            <a:r>
              <a:rPr lang="zh-CN" altLang="en-US" b="1" smtClean="0">
                <a:solidFill>
                  <a:schemeClr val="tx1"/>
                </a:solidFill>
                <a:latin typeface="楷体" panose="02010609060101010101" charset="-122"/>
                <a:ea typeface="楷体" panose="02010609060101010101" charset="-122"/>
                <a:cs typeface="仿宋_GB2312" panose="02010609030101010101" pitchFamily="49" charset="-122"/>
              </a:rPr>
              <a:t>诗句采用了什么表现手法或写作手法？</a:t>
            </a:r>
            <a:endParaRPr lang="zh-CN" altLang="en-US" b="1" smtClean="0">
              <a:solidFill>
                <a:schemeClr val="tx1"/>
              </a:solidFill>
              <a:latin typeface="楷体" panose="02010609060101010101" charset="-122"/>
              <a:ea typeface="楷体" panose="02010609060101010101" charset="-122"/>
              <a:cs typeface="仿宋_GB2312" panose="02010609030101010101" pitchFamily="49" charset="-122"/>
            </a:endParaRPr>
          </a:p>
        </p:txBody>
      </p:sp>
      <p:sp>
        <p:nvSpPr>
          <p:cNvPr id="8" name="文本框 7"/>
          <p:cNvSpPr txBox="1"/>
          <p:nvPr/>
        </p:nvSpPr>
        <p:spPr>
          <a:xfrm>
            <a:off x="922020" y="620395"/>
            <a:ext cx="1706880" cy="581025"/>
          </a:xfrm>
          <a:prstGeom prst="rect">
            <a:avLst/>
          </a:prstGeom>
          <a:noFill/>
        </p:spPr>
        <p:txBody>
          <a:bodyPr wrap="none" rtlCol="0" anchor="ctr">
            <a:spAutoFit/>
          </a:bodyPr>
          <a:p>
            <a:pPr algn="ctr"/>
            <a:r>
              <a:rPr lang="zh-CN" altLang="en-US" sz="3000" b="1" dirty="0">
                <a:solidFill>
                  <a:schemeClr val="tx1"/>
                </a:solidFill>
                <a:latin typeface="微软雅黑" panose="020B0503020204020204" charset="-122"/>
                <a:ea typeface="微软雅黑" panose="020B0503020204020204" charset="-122"/>
                <a:cs typeface="隶书" panose="02010509060101010101" charset="-122"/>
                <a:sym typeface="+mn-lt"/>
              </a:rPr>
              <a:t>写作手法</a:t>
            </a:r>
            <a:endParaRPr lang="zh-CN" altLang="en-US" sz="3000" b="1" dirty="0">
              <a:solidFill>
                <a:schemeClr val="tx1"/>
              </a:solidFill>
              <a:latin typeface="微软雅黑" panose="020B0503020204020204" charset="-122"/>
              <a:ea typeface="微软雅黑" panose="020B0503020204020204" charset="-122"/>
              <a:cs typeface="隶书" panose="02010509060101010101" charset="-122"/>
              <a:sym typeface="+mn-lt"/>
            </a:endParaRPr>
          </a:p>
        </p:txBody>
      </p:sp>
      <p:sp>
        <p:nvSpPr>
          <p:cNvPr id="3" name="圆角矩形 2"/>
          <p:cNvSpPr/>
          <p:nvPr/>
        </p:nvSpPr>
        <p:spPr>
          <a:xfrm>
            <a:off x="687070" y="656590"/>
            <a:ext cx="2177415" cy="508635"/>
          </a:xfrm>
          <a:prstGeom prst="roundRect">
            <a:avLst>
              <a:gd name="adj" fmla="val 50000"/>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3573"/>
                                        </p:tgtEl>
                                        <p:attrNameLst>
                                          <p:attrName>style.visibility</p:attrName>
                                        </p:attrNameLst>
                                      </p:cBhvr>
                                      <p:to>
                                        <p:strVal val="visible"/>
                                      </p:to>
                                    </p:set>
                                    <p:animEffect transition="in" filter="fade">
                                      <p:cBhvr>
                                        <p:cTn id="7" dur="1000"/>
                                        <p:tgtEl>
                                          <p:spTgt spid="23573"/>
                                        </p:tgtEl>
                                      </p:cBhvr>
                                    </p:animEffect>
                                    <p:anim calcmode="lin" valueType="num">
                                      <p:cBhvr>
                                        <p:cTn id="8" dur="1000" fill="hold"/>
                                        <p:tgtEl>
                                          <p:spTgt spid="23573"/>
                                        </p:tgtEl>
                                        <p:attrNameLst>
                                          <p:attrName>ppt_x</p:attrName>
                                        </p:attrNameLst>
                                      </p:cBhvr>
                                      <p:tavLst>
                                        <p:tav tm="0">
                                          <p:val>
                                            <p:strVal val="#ppt_x"/>
                                          </p:val>
                                        </p:tav>
                                        <p:tav tm="100000">
                                          <p:val>
                                            <p:strVal val="#ppt_x"/>
                                          </p:val>
                                        </p:tav>
                                      </p:tavLst>
                                    </p:anim>
                                    <p:anim calcmode="lin" valueType="num">
                                      <p:cBhvr>
                                        <p:cTn id="9" dur="1000" fill="hold"/>
                                        <p:tgtEl>
                                          <p:spTgt spid="23573"/>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23568"/>
                                        </p:tgtEl>
                                        <p:attrNameLst>
                                          <p:attrName>style.visibility</p:attrName>
                                        </p:attrNameLst>
                                      </p:cBhvr>
                                      <p:to>
                                        <p:strVal val="visible"/>
                                      </p:to>
                                    </p:set>
                                    <p:animEffect transition="in" filter="fade">
                                      <p:cBhvr>
                                        <p:cTn id="12" dur="1000"/>
                                        <p:tgtEl>
                                          <p:spTgt spid="23568"/>
                                        </p:tgtEl>
                                      </p:cBhvr>
                                    </p:animEffect>
                                    <p:anim calcmode="lin" valueType="num">
                                      <p:cBhvr>
                                        <p:cTn id="13" dur="1000" fill="hold"/>
                                        <p:tgtEl>
                                          <p:spTgt spid="23568"/>
                                        </p:tgtEl>
                                        <p:attrNameLst>
                                          <p:attrName>ppt_x</p:attrName>
                                        </p:attrNameLst>
                                      </p:cBhvr>
                                      <p:tavLst>
                                        <p:tav tm="0">
                                          <p:val>
                                            <p:strVal val="#ppt_x"/>
                                          </p:val>
                                        </p:tav>
                                        <p:tav tm="100000">
                                          <p:val>
                                            <p:strVal val="#ppt_x"/>
                                          </p:val>
                                        </p:tav>
                                      </p:tavLst>
                                    </p:anim>
                                    <p:anim calcmode="lin" valueType="num">
                                      <p:cBhvr>
                                        <p:cTn id="14" dur="1000" fill="hold"/>
                                        <p:tgtEl>
                                          <p:spTgt spid="23568"/>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23578"/>
                                        </p:tgtEl>
                                        <p:attrNameLst>
                                          <p:attrName>style.visibility</p:attrName>
                                        </p:attrNameLst>
                                      </p:cBhvr>
                                      <p:to>
                                        <p:strVal val="visible"/>
                                      </p:to>
                                    </p:set>
                                    <p:animEffect transition="in" filter="fade">
                                      <p:cBhvr>
                                        <p:cTn id="19" dur="1000"/>
                                        <p:tgtEl>
                                          <p:spTgt spid="23578"/>
                                        </p:tgtEl>
                                      </p:cBhvr>
                                    </p:animEffect>
                                    <p:anim calcmode="lin" valueType="num">
                                      <p:cBhvr>
                                        <p:cTn id="20" dur="1000" fill="hold"/>
                                        <p:tgtEl>
                                          <p:spTgt spid="23578"/>
                                        </p:tgtEl>
                                        <p:attrNameLst>
                                          <p:attrName>ppt_x</p:attrName>
                                        </p:attrNameLst>
                                      </p:cBhvr>
                                      <p:tavLst>
                                        <p:tav tm="0">
                                          <p:val>
                                            <p:strVal val="#ppt_x"/>
                                          </p:val>
                                        </p:tav>
                                        <p:tav tm="100000">
                                          <p:val>
                                            <p:strVal val="#ppt_x"/>
                                          </p:val>
                                        </p:tav>
                                      </p:tavLst>
                                    </p:anim>
                                    <p:anim calcmode="lin" valueType="num">
                                      <p:cBhvr>
                                        <p:cTn id="21" dur="1000" fill="hold"/>
                                        <p:tgtEl>
                                          <p:spTgt spid="23578"/>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0"/>
                                  </p:stCondLst>
                                  <p:childTnLst>
                                    <p:set>
                                      <p:cBhvr>
                                        <p:cTn id="23" dur="1" fill="hold">
                                          <p:stCondLst>
                                            <p:cond delay="0"/>
                                          </p:stCondLst>
                                        </p:cTn>
                                        <p:tgtEl>
                                          <p:spTgt spid="23569"/>
                                        </p:tgtEl>
                                        <p:attrNameLst>
                                          <p:attrName>style.visibility</p:attrName>
                                        </p:attrNameLst>
                                      </p:cBhvr>
                                      <p:to>
                                        <p:strVal val="visible"/>
                                      </p:to>
                                    </p:set>
                                    <p:animEffect transition="in" filter="fade">
                                      <p:cBhvr>
                                        <p:cTn id="24" dur="1000"/>
                                        <p:tgtEl>
                                          <p:spTgt spid="23569"/>
                                        </p:tgtEl>
                                      </p:cBhvr>
                                    </p:animEffect>
                                    <p:anim calcmode="lin" valueType="num">
                                      <p:cBhvr>
                                        <p:cTn id="25" dur="1000" fill="hold"/>
                                        <p:tgtEl>
                                          <p:spTgt spid="23569"/>
                                        </p:tgtEl>
                                        <p:attrNameLst>
                                          <p:attrName>ppt_x</p:attrName>
                                        </p:attrNameLst>
                                      </p:cBhvr>
                                      <p:tavLst>
                                        <p:tav tm="0">
                                          <p:val>
                                            <p:strVal val="#ppt_x"/>
                                          </p:val>
                                        </p:tav>
                                        <p:tav tm="100000">
                                          <p:val>
                                            <p:strVal val="#ppt_x"/>
                                          </p:val>
                                        </p:tav>
                                      </p:tavLst>
                                    </p:anim>
                                    <p:anim calcmode="lin" valueType="num">
                                      <p:cBhvr>
                                        <p:cTn id="26" dur="1000" fill="hold"/>
                                        <p:tgtEl>
                                          <p:spTgt spid="23569"/>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2" fill="hold" grpId="0" nodeType="clickEffect">
                                  <p:stCondLst>
                                    <p:cond delay="0"/>
                                  </p:stCondLst>
                                  <p:childTnLst>
                                    <p:set>
                                      <p:cBhvr>
                                        <p:cTn id="30" dur="1" fill="hold">
                                          <p:stCondLst>
                                            <p:cond delay="0"/>
                                          </p:stCondLst>
                                        </p:cTn>
                                        <p:tgtEl>
                                          <p:spTgt spid="23579"/>
                                        </p:tgtEl>
                                        <p:attrNameLst>
                                          <p:attrName>style.visibility</p:attrName>
                                        </p:attrNameLst>
                                      </p:cBhvr>
                                      <p:to>
                                        <p:strVal val="visible"/>
                                      </p:to>
                                    </p:set>
                                    <p:anim calcmode="lin" valueType="num">
                                      <p:cBhvr additive="base">
                                        <p:cTn id="31" dur="500" fill="hold"/>
                                        <p:tgtEl>
                                          <p:spTgt spid="23579"/>
                                        </p:tgtEl>
                                        <p:attrNameLst>
                                          <p:attrName>ppt_x</p:attrName>
                                        </p:attrNameLst>
                                      </p:cBhvr>
                                      <p:tavLst>
                                        <p:tav tm="0">
                                          <p:val>
                                            <p:strVal val="1+#ppt_w/2"/>
                                          </p:val>
                                        </p:tav>
                                        <p:tav tm="100000">
                                          <p:val>
                                            <p:strVal val="#ppt_x"/>
                                          </p:val>
                                        </p:tav>
                                      </p:tavLst>
                                    </p:anim>
                                    <p:anim calcmode="lin" valueType="num">
                                      <p:cBhvr additive="base">
                                        <p:cTn id="32" dur="500" fill="hold"/>
                                        <p:tgtEl>
                                          <p:spTgt spid="23579"/>
                                        </p:tgtEl>
                                        <p:attrNameLst>
                                          <p:attrName>ppt_y</p:attrName>
                                        </p:attrNameLst>
                                      </p:cBhvr>
                                      <p:tavLst>
                                        <p:tav tm="0">
                                          <p:val>
                                            <p:strVal val="#ppt_y"/>
                                          </p:val>
                                        </p:tav>
                                        <p:tav tm="100000">
                                          <p:val>
                                            <p:strVal val="#ppt_y"/>
                                          </p:val>
                                        </p:tav>
                                      </p:tavLst>
                                    </p:anim>
                                  </p:childTnLst>
                                </p:cTn>
                              </p:par>
                              <p:par>
                                <p:cTn id="33" presetID="2" presetClass="entr" presetSubtype="2" fill="hold" grpId="0" nodeType="withEffect">
                                  <p:stCondLst>
                                    <p:cond delay="0"/>
                                  </p:stCondLst>
                                  <p:childTnLst>
                                    <p:set>
                                      <p:cBhvr>
                                        <p:cTn id="34" dur="1" fill="hold">
                                          <p:stCondLst>
                                            <p:cond delay="0"/>
                                          </p:stCondLst>
                                        </p:cTn>
                                        <p:tgtEl>
                                          <p:spTgt spid="23580"/>
                                        </p:tgtEl>
                                        <p:attrNameLst>
                                          <p:attrName>style.visibility</p:attrName>
                                        </p:attrNameLst>
                                      </p:cBhvr>
                                      <p:to>
                                        <p:strVal val="visible"/>
                                      </p:to>
                                    </p:set>
                                    <p:anim calcmode="lin" valueType="num">
                                      <p:cBhvr additive="base">
                                        <p:cTn id="35" dur="500" fill="hold"/>
                                        <p:tgtEl>
                                          <p:spTgt spid="23580"/>
                                        </p:tgtEl>
                                        <p:attrNameLst>
                                          <p:attrName>ppt_x</p:attrName>
                                        </p:attrNameLst>
                                      </p:cBhvr>
                                      <p:tavLst>
                                        <p:tav tm="0">
                                          <p:val>
                                            <p:strVal val="1+#ppt_w/2"/>
                                          </p:val>
                                        </p:tav>
                                        <p:tav tm="100000">
                                          <p:val>
                                            <p:strVal val="#ppt_x"/>
                                          </p:val>
                                        </p:tav>
                                      </p:tavLst>
                                    </p:anim>
                                    <p:anim calcmode="lin" valueType="num">
                                      <p:cBhvr additive="base">
                                        <p:cTn id="36" dur="500" fill="hold"/>
                                        <p:tgtEl>
                                          <p:spTgt spid="23580"/>
                                        </p:tgtEl>
                                        <p:attrNameLst>
                                          <p:attrName>ppt_y</p:attrName>
                                        </p:attrNameLst>
                                      </p:cBhvr>
                                      <p:tavLst>
                                        <p:tav tm="0">
                                          <p:val>
                                            <p:strVal val="#ppt_y"/>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47" presetClass="entr" presetSubtype="0" fill="hold" grpId="0" nodeType="clickEffect">
                                  <p:stCondLst>
                                    <p:cond delay="0"/>
                                  </p:stCondLst>
                                  <p:childTnLst>
                                    <p:set>
                                      <p:cBhvr>
                                        <p:cTn id="40" dur="1" fill="hold">
                                          <p:stCondLst>
                                            <p:cond delay="0"/>
                                          </p:stCondLst>
                                        </p:cTn>
                                        <p:tgtEl>
                                          <p:spTgt spid="36"/>
                                        </p:tgtEl>
                                        <p:attrNameLst>
                                          <p:attrName>style.visibility</p:attrName>
                                        </p:attrNameLst>
                                      </p:cBhvr>
                                      <p:to>
                                        <p:strVal val="visible"/>
                                      </p:to>
                                    </p:set>
                                    <p:animEffect transition="in" filter="fade">
                                      <p:cBhvr>
                                        <p:cTn id="41" dur="1000"/>
                                        <p:tgtEl>
                                          <p:spTgt spid="36"/>
                                        </p:tgtEl>
                                      </p:cBhvr>
                                    </p:animEffect>
                                    <p:anim calcmode="lin" valueType="num">
                                      <p:cBhvr>
                                        <p:cTn id="42" dur="1000" fill="hold"/>
                                        <p:tgtEl>
                                          <p:spTgt spid="36"/>
                                        </p:tgtEl>
                                        <p:attrNameLst>
                                          <p:attrName>ppt_x</p:attrName>
                                        </p:attrNameLst>
                                      </p:cBhvr>
                                      <p:tavLst>
                                        <p:tav tm="0">
                                          <p:val>
                                            <p:strVal val="#ppt_x"/>
                                          </p:val>
                                        </p:tav>
                                        <p:tav tm="100000">
                                          <p:val>
                                            <p:strVal val="#ppt_x"/>
                                          </p:val>
                                        </p:tav>
                                      </p:tavLst>
                                    </p:anim>
                                    <p:anim calcmode="lin" valueType="num">
                                      <p:cBhvr>
                                        <p:cTn id="43" dur="1000" fill="hold"/>
                                        <p:tgtEl>
                                          <p:spTgt spid="36"/>
                                        </p:tgtEl>
                                        <p:attrNameLst>
                                          <p:attrName>ppt_y</p:attrName>
                                        </p:attrNameLst>
                                      </p:cBhvr>
                                      <p:tavLst>
                                        <p:tav tm="0">
                                          <p:val>
                                            <p:strVal val="#ppt_y-.1"/>
                                          </p:val>
                                        </p:tav>
                                        <p:tav tm="100000">
                                          <p:val>
                                            <p:strVal val="#ppt_y"/>
                                          </p:val>
                                        </p:tav>
                                      </p:tavLst>
                                    </p:anim>
                                  </p:childTnLst>
                                </p:cTn>
                              </p:par>
                              <p:par>
                                <p:cTn id="44" presetID="47" presetClass="entr" presetSubtype="0" fill="hold" nodeType="withEffect">
                                  <p:stCondLst>
                                    <p:cond delay="0"/>
                                  </p:stCondLst>
                                  <p:childTnLst>
                                    <p:set>
                                      <p:cBhvr>
                                        <p:cTn id="45" dur="1" fill="hold">
                                          <p:stCondLst>
                                            <p:cond delay="0"/>
                                          </p:stCondLst>
                                        </p:cTn>
                                        <p:tgtEl>
                                          <p:spTgt spid="38"/>
                                        </p:tgtEl>
                                        <p:attrNameLst>
                                          <p:attrName>style.visibility</p:attrName>
                                        </p:attrNameLst>
                                      </p:cBhvr>
                                      <p:to>
                                        <p:strVal val="visible"/>
                                      </p:to>
                                    </p:set>
                                    <p:animEffect transition="in" filter="fade">
                                      <p:cBhvr>
                                        <p:cTn id="46" dur="1000"/>
                                        <p:tgtEl>
                                          <p:spTgt spid="38"/>
                                        </p:tgtEl>
                                      </p:cBhvr>
                                    </p:animEffect>
                                    <p:anim calcmode="lin" valueType="num">
                                      <p:cBhvr>
                                        <p:cTn id="47" dur="1000" fill="hold"/>
                                        <p:tgtEl>
                                          <p:spTgt spid="38"/>
                                        </p:tgtEl>
                                        <p:attrNameLst>
                                          <p:attrName>ppt_x</p:attrName>
                                        </p:attrNameLst>
                                      </p:cBhvr>
                                      <p:tavLst>
                                        <p:tav tm="0">
                                          <p:val>
                                            <p:strVal val="#ppt_x"/>
                                          </p:val>
                                        </p:tav>
                                        <p:tav tm="100000">
                                          <p:val>
                                            <p:strVal val="#ppt_x"/>
                                          </p:val>
                                        </p:tav>
                                      </p:tavLst>
                                    </p:anim>
                                    <p:anim calcmode="lin" valueType="num">
                                      <p:cBhvr>
                                        <p:cTn id="48" dur="1000" fill="hold"/>
                                        <p:tgtEl>
                                          <p:spTgt spid="38"/>
                                        </p:tgtEl>
                                        <p:attrNameLst>
                                          <p:attrName>ppt_y</p:attrName>
                                        </p:attrNameLst>
                                      </p:cBhvr>
                                      <p:tavLst>
                                        <p:tav tm="0">
                                          <p:val>
                                            <p:strVal val="#ppt_y-.1"/>
                                          </p:val>
                                        </p:tav>
                                        <p:tav tm="100000">
                                          <p:val>
                                            <p:strVal val="#ppt_y"/>
                                          </p:val>
                                        </p:tav>
                                      </p:tavLst>
                                    </p:anim>
                                  </p:childTnLst>
                                </p:cTn>
                              </p:par>
                              <p:par>
                                <p:cTn id="49" presetID="47" presetClass="entr" presetSubtype="0" fill="hold" grpId="0" nodeType="withEffect">
                                  <p:stCondLst>
                                    <p:cond delay="0"/>
                                  </p:stCondLst>
                                  <p:childTnLst>
                                    <p:set>
                                      <p:cBhvr>
                                        <p:cTn id="50" dur="1" fill="hold">
                                          <p:stCondLst>
                                            <p:cond delay="0"/>
                                          </p:stCondLst>
                                        </p:cTn>
                                        <p:tgtEl>
                                          <p:spTgt spid="37"/>
                                        </p:tgtEl>
                                        <p:attrNameLst>
                                          <p:attrName>style.visibility</p:attrName>
                                        </p:attrNameLst>
                                      </p:cBhvr>
                                      <p:to>
                                        <p:strVal val="visible"/>
                                      </p:to>
                                    </p:set>
                                    <p:animEffect transition="in" filter="fade">
                                      <p:cBhvr>
                                        <p:cTn id="51" dur="1000"/>
                                        <p:tgtEl>
                                          <p:spTgt spid="37"/>
                                        </p:tgtEl>
                                      </p:cBhvr>
                                    </p:animEffect>
                                    <p:anim calcmode="lin" valueType="num">
                                      <p:cBhvr>
                                        <p:cTn id="52" dur="1000" fill="hold"/>
                                        <p:tgtEl>
                                          <p:spTgt spid="37"/>
                                        </p:tgtEl>
                                        <p:attrNameLst>
                                          <p:attrName>ppt_x</p:attrName>
                                        </p:attrNameLst>
                                      </p:cBhvr>
                                      <p:tavLst>
                                        <p:tav tm="0">
                                          <p:val>
                                            <p:strVal val="#ppt_x"/>
                                          </p:val>
                                        </p:tav>
                                        <p:tav tm="100000">
                                          <p:val>
                                            <p:strVal val="#ppt_x"/>
                                          </p:val>
                                        </p:tav>
                                      </p:tavLst>
                                    </p:anim>
                                    <p:anim calcmode="lin" valueType="num">
                                      <p:cBhvr>
                                        <p:cTn id="53" dur="1000" fill="hold"/>
                                        <p:tgtEl>
                                          <p:spTgt spid="37"/>
                                        </p:tgtEl>
                                        <p:attrNameLst>
                                          <p:attrName>ppt_y</p:attrName>
                                        </p:attrNameLst>
                                      </p:cBhvr>
                                      <p:tavLst>
                                        <p:tav tm="0">
                                          <p:val>
                                            <p:strVal val="#ppt_y-.1"/>
                                          </p:val>
                                        </p:tav>
                                        <p:tav tm="100000">
                                          <p:val>
                                            <p:strVal val="#ppt_y"/>
                                          </p:val>
                                        </p:tav>
                                      </p:tavLst>
                                    </p:anim>
                                  </p:childTnLst>
                                </p:cTn>
                              </p:par>
                            </p:childTnLst>
                          </p:cTn>
                        </p:par>
                      </p:childTnLst>
                    </p:cTn>
                  </p:par>
                  <p:par>
                    <p:cTn id="54" fill="hold">
                      <p:stCondLst>
                        <p:cond delay="indefinite"/>
                      </p:stCondLst>
                      <p:childTnLst>
                        <p:par>
                          <p:cTn id="55" fill="hold">
                            <p:stCondLst>
                              <p:cond delay="0"/>
                            </p:stCondLst>
                            <p:childTnLst>
                              <p:par>
                                <p:cTn id="56" presetID="14" presetClass="entr" presetSubtype="10" fill="hold" grpId="0" nodeType="clickEffect">
                                  <p:stCondLst>
                                    <p:cond delay="0"/>
                                  </p:stCondLst>
                                  <p:childTnLst>
                                    <p:set>
                                      <p:cBhvr>
                                        <p:cTn id="57" dur="1" fill="hold">
                                          <p:stCondLst>
                                            <p:cond delay="0"/>
                                          </p:stCondLst>
                                        </p:cTn>
                                        <p:tgtEl>
                                          <p:spTgt spid="44"/>
                                        </p:tgtEl>
                                        <p:attrNameLst>
                                          <p:attrName>style.visibility</p:attrName>
                                        </p:attrNameLst>
                                      </p:cBhvr>
                                      <p:to>
                                        <p:strVal val="visible"/>
                                      </p:to>
                                    </p:set>
                                    <p:animEffect transition="in" filter="randombar(horizontal)">
                                      <p:cBhvr>
                                        <p:cTn id="58" dur="500"/>
                                        <p:tgtEl>
                                          <p:spTgt spid="44"/>
                                        </p:tgtEl>
                                      </p:cBhvr>
                                    </p:animEffect>
                                  </p:childTnLst>
                                </p:cTn>
                              </p:par>
                            </p:childTnLst>
                          </p:cTn>
                        </p:par>
                      </p:childTnLst>
                    </p:cTn>
                  </p:par>
                  <p:par>
                    <p:cTn id="59" fill="hold">
                      <p:stCondLst>
                        <p:cond delay="indefinite"/>
                      </p:stCondLst>
                      <p:childTnLst>
                        <p:par>
                          <p:cTn id="60" fill="hold">
                            <p:stCondLst>
                              <p:cond delay="0"/>
                            </p:stCondLst>
                            <p:childTnLst>
                              <p:par>
                                <p:cTn id="61" presetID="47" presetClass="entr" presetSubtype="0" fill="hold" grpId="0" nodeType="clickEffect">
                                  <p:stCondLst>
                                    <p:cond delay="0"/>
                                  </p:stCondLst>
                                  <p:childTnLst>
                                    <p:set>
                                      <p:cBhvr>
                                        <p:cTn id="62" dur="1" fill="hold">
                                          <p:stCondLst>
                                            <p:cond delay="0"/>
                                          </p:stCondLst>
                                        </p:cTn>
                                        <p:tgtEl>
                                          <p:spTgt spid="31"/>
                                        </p:tgtEl>
                                        <p:attrNameLst>
                                          <p:attrName>style.visibility</p:attrName>
                                        </p:attrNameLst>
                                      </p:cBhvr>
                                      <p:to>
                                        <p:strVal val="visible"/>
                                      </p:to>
                                    </p:set>
                                    <p:animEffect transition="in" filter="fade">
                                      <p:cBhvr>
                                        <p:cTn id="63" dur="1000"/>
                                        <p:tgtEl>
                                          <p:spTgt spid="31"/>
                                        </p:tgtEl>
                                      </p:cBhvr>
                                    </p:animEffect>
                                    <p:anim calcmode="lin" valueType="num">
                                      <p:cBhvr>
                                        <p:cTn id="64" dur="1000" fill="hold"/>
                                        <p:tgtEl>
                                          <p:spTgt spid="31"/>
                                        </p:tgtEl>
                                        <p:attrNameLst>
                                          <p:attrName>ppt_x</p:attrName>
                                        </p:attrNameLst>
                                      </p:cBhvr>
                                      <p:tavLst>
                                        <p:tav tm="0">
                                          <p:val>
                                            <p:strVal val="#ppt_x"/>
                                          </p:val>
                                        </p:tav>
                                        <p:tav tm="100000">
                                          <p:val>
                                            <p:strVal val="#ppt_x"/>
                                          </p:val>
                                        </p:tav>
                                      </p:tavLst>
                                    </p:anim>
                                    <p:anim calcmode="lin" valueType="num">
                                      <p:cBhvr>
                                        <p:cTn id="65" dur="1000" fill="hold"/>
                                        <p:tgtEl>
                                          <p:spTgt spid="31"/>
                                        </p:tgtEl>
                                        <p:attrNameLst>
                                          <p:attrName>ppt_y</p:attrName>
                                        </p:attrNameLst>
                                      </p:cBhvr>
                                      <p:tavLst>
                                        <p:tav tm="0">
                                          <p:val>
                                            <p:strVal val="#ppt_y-.1"/>
                                          </p:val>
                                        </p:tav>
                                        <p:tav tm="100000">
                                          <p:val>
                                            <p:strVal val="#ppt_y"/>
                                          </p:val>
                                        </p:tav>
                                      </p:tavLst>
                                    </p:anim>
                                  </p:childTnLst>
                                </p:cTn>
                              </p:par>
                              <p:par>
                                <p:cTn id="66" presetID="47" presetClass="entr" presetSubtype="0" fill="hold" grpId="0" nodeType="withEffect">
                                  <p:stCondLst>
                                    <p:cond delay="0"/>
                                  </p:stCondLst>
                                  <p:childTnLst>
                                    <p:set>
                                      <p:cBhvr>
                                        <p:cTn id="67" dur="1" fill="hold">
                                          <p:stCondLst>
                                            <p:cond delay="0"/>
                                          </p:stCondLst>
                                        </p:cTn>
                                        <p:tgtEl>
                                          <p:spTgt spid="32"/>
                                        </p:tgtEl>
                                        <p:attrNameLst>
                                          <p:attrName>style.visibility</p:attrName>
                                        </p:attrNameLst>
                                      </p:cBhvr>
                                      <p:to>
                                        <p:strVal val="visible"/>
                                      </p:to>
                                    </p:set>
                                    <p:animEffect transition="in" filter="fade">
                                      <p:cBhvr>
                                        <p:cTn id="68" dur="1000"/>
                                        <p:tgtEl>
                                          <p:spTgt spid="32"/>
                                        </p:tgtEl>
                                      </p:cBhvr>
                                    </p:animEffect>
                                    <p:anim calcmode="lin" valueType="num">
                                      <p:cBhvr>
                                        <p:cTn id="69" dur="1000" fill="hold"/>
                                        <p:tgtEl>
                                          <p:spTgt spid="32"/>
                                        </p:tgtEl>
                                        <p:attrNameLst>
                                          <p:attrName>ppt_x</p:attrName>
                                        </p:attrNameLst>
                                      </p:cBhvr>
                                      <p:tavLst>
                                        <p:tav tm="0">
                                          <p:val>
                                            <p:strVal val="#ppt_x"/>
                                          </p:val>
                                        </p:tav>
                                        <p:tav tm="100000">
                                          <p:val>
                                            <p:strVal val="#ppt_x"/>
                                          </p:val>
                                        </p:tav>
                                      </p:tavLst>
                                    </p:anim>
                                    <p:anim calcmode="lin" valueType="num">
                                      <p:cBhvr>
                                        <p:cTn id="70" dur="1000" fill="hold"/>
                                        <p:tgtEl>
                                          <p:spTgt spid="32"/>
                                        </p:tgtEl>
                                        <p:attrNameLst>
                                          <p:attrName>ppt_y</p:attrName>
                                        </p:attrNameLst>
                                      </p:cBhvr>
                                      <p:tavLst>
                                        <p:tav tm="0">
                                          <p:val>
                                            <p:strVal val="#ppt_y-.1"/>
                                          </p:val>
                                        </p:tav>
                                        <p:tav tm="100000">
                                          <p:val>
                                            <p:strVal val="#ppt_y"/>
                                          </p:val>
                                        </p:tav>
                                      </p:tavLst>
                                    </p:anim>
                                  </p:childTnLst>
                                </p:cTn>
                              </p:par>
                              <p:par>
                                <p:cTn id="71" presetID="47" presetClass="entr" presetSubtype="0" fill="hold" nodeType="withEffect">
                                  <p:stCondLst>
                                    <p:cond delay="0"/>
                                  </p:stCondLst>
                                  <p:childTnLst>
                                    <p:set>
                                      <p:cBhvr>
                                        <p:cTn id="72" dur="1" fill="hold">
                                          <p:stCondLst>
                                            <p:cond delay="0"/>
                                          </p:stCondLst>
                                        </p:cTn>
                                        <p:tgtEl>
                                          <p:spTgt spid="43"/>
                                        </p:tgtEl>
                                        <p:attrNameLst>
                                          <p:attrName>style.visibility</p:attrName>
                                        </p:attrNameLst>
                                      </p:cBhvr>
                                      <p:to>
                                        <p:strVal val="visible"/>
                                      </p:to>
                                    </p:set>
                                    <p:animEffect transition="in" filter="fade">
                                      <p:cBhvr>
                                        <p:cTn id="73" dur="1000"/>
                                        <p:tgtEl>
                                          <p:spTgt spid="43"/>
                                        </p:tgtEl>
                                      </p:cBhvr>
                                    </p:animEffect>
                                    <p:anim calcmode="lin" valueType="num">
                                      <p:cBhvr>
                                        <p:cTn id="74" dur="1000" fill="hold"/>
                                        <p:tgtEl>
                                          <p:spTgt spid="43"/>
                                        </p:tgtEl>
                                        <p:attrNameLst>
                                          <p:attrName>ppt_x</p:attrName>
                                        </p:attrNameLst>
                                      </p:cBhvr>
                                      <p:tavLst>
                                        <p:tav tm="0">
                                          <p:val>
                                            <p:strVal val="#ppt_x"/>
                                          </p:val>
                                        </p:tav>
                                        <p:tav tm="100000">
                                          <p:val>
                                            <p:strVal val="#ppt_x"/>
                                          </p:val>
                                        </p:tav>
                                      </p:tavLst>
                                    </p:anim>
                                    <p:anim calcmode="lin" valueType="num">
                                      <p:cBhvr>
                                        <p:cTn id="75" dur="1000" fill="hold"/>
                                        <p:tgtEl>
                                          <p:spTgt spid="43"/>
                                        </p:tgtEl>
                                        <p:attrNameLst>
                                          <p:attrName>ppt_y</p:attrName>
                                        </p:attrNameLst>
                                      </p:cBhvr>
                                      <p:tavLst>
                                        <p:tav tm="0">
                                          <p:val>
                                            <p:strVal val="#ppt_y-.1"/>
                                          </p:val>
                                        </p:tav>
                                        <p:tav tm="100000">
                                          <p:val>
                                            <p:strVal val="#ppt_y"/>
                                          </p:val>
                                        </p:tav>
                                      </p:tavLst>
                                    </p:anim>
                                  </p:childTnLst>
                                </p:cTn>
                              </p:par>
                            </p:childTnLst>
                          </p:cTn>
                        </p:par>
                      </p:childTnLst>
                    </p:cTn>
                  </p:par>
                  <p:par>
                    <p:cTn id="76" fill="hold">
                      <p:stCondLst>
                        <p:cond delay="indefinite"/>
                      </p:stCondLst>
                      <p:childTnLst>
                        <p:par>
                          <p:cTn id="77" fill="hold">
                            <p:stCondLst>
                              <p:cond delay="0"/>
                            </p:stCondLst>
                            <p:childTnLst>
                              <p:par>
                                <p:cTn id="78" presetID="14" presetClass="entr" presetSubtype="10" fill="hold" grpId="0" nodeType="clickEffect">
                                  <p:stCondLst>
                                    <p:cond delay="0"/>
                                  </p:stCondLst>
                                  <p:childTnLst>
                                    <p:set>
                                      <p:cBhvr>
                                        <p:cTn id="79" dur="1" fill="hold">
                                          <p:stCondLst>
                                            <p:cond delay="0"/>
                                          </p:stCondLst>
                                        </p:cTn>
                                        <p:tgtEl>
                                          <p:spTgt spid="5"/>
                                        </p:tgtEl>
                                        <p:attrNameLst>
                                          <p:attrName>style.visibility</p:attrName>
                                        </p:attrNameLst>
                                      </p:cBhvr>
                                      <p:to>
                                        <p:strVal val="visible"/>
                                      </p:to>
                                    </p:set>
                                    <p:animEffect transition="in" filter="randombar(horizontal)">
                                      <p:cBhvr>
                                        <p:cTn id="8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68" grpId="0"/>
      <p:bldP spid="23569" grpId="0"/>
      <p:bldP spid="23573" grpId="0" bldLvl="0" animBg="1"/>
      <p:bldP spid="23578" grpId="0" bldLvl="0" animBg="1"/>
      <p:bldP spid="23579" grpId="0" bldLvl="0" animBg="1"/>
      <p:bldP spid="23580" grpId="0"/>
      <p:bldP spid="31" grpId="0"/>
      <p:bldP spid="32" grpId="0"/>
      <p:bldP spid="5" grpId="0"/>
      <p:bldP spid="36" grpId="0"/>
      <p:bldP spid="37" grpId="0"/>
      <p:bldP spid="44"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8" name="图片 37" descr="C:\Users\Administrator\Desktop\timg13.jpgtimg13"/>
          <p:cNvPicPr>
            <a:picLocks noChangeAspect="1"/>
          </p:cNvPicPr>
          <p:nvPr/>
        </p:nvPicPr>
        <p:blipFill>
          <a:blip r:embed="rId1"/>
          <a:srcRect/>
          <a:stretch>
            <a:fillRect/>
          </a:stretch>
        </p:blipFill>
        <p:spPr>
          <a:xfrm>
            <a:off x="3992" y="0"/>
            <a:ext cx="12184016" cy="6858000"/>
          </a:xfrm>
          <a:prstGeom prst="rect">
            <a:avLst/>
          </a:prstGeom>
        </p:spPr>
      </p:pic>
      <p:pic>
        <p:nvPicPr>
          <p:cNvPr id="7" name="图片 6"/>
          <p:cNvPicPr>
            <a:picLocks noChangeAspect="1"/>
          </p:cNvPicPr>
          <p:nvPr/>
        </p:nvPicPr>
        <p:blipFill rotWithShape="1">
          <a:blip r:embed="rId2" cstate="print">
            <a:extLst>
              <a:ext uri="{28A0092B-C50C-407E-A947-70E740481C1C}">
                <a14:useLocalDpi xmlns:a14="http://schemas.microsoft.com/office/drawing/2010/main" val="0"/>
              </a:ext>
            </a:extLst>
          </a:blip>
          <a:srcRect l="10494" t="26133" r="20536" b="24204"/>
          <a:stretch>
            <a:fillRect/>
          </a:stretch>
        </p:blipFill>
        <p:spPr>
          <a:xfrm flipH="1">
            <a:off x="0" y="-32385"/>
            <a:ext cx="3352165" cy="2413635"/>
          </a:xfrm>
          <a:prstGeom prst="rect">
            <a:avLst/>
          </a:prstGeom>
        </p:spPr>
      </p:pic>
      <p:sp>
        <p:nvSpPr>
          <p:cNvPr id="6" name="文本框 5"/>
          <p:cNvSpPr txBox="1"/>
          <p:nvPr/>
        </p:nvSpPr>
        <p:spPr>
          <a:xfrm>
            <a:off x="1518285" y="2028190"/>
            <a:ext cx="9538970" cy="645160"/>
          </a:xfrm>
          <a:prstGeom prst="rect">
            <a:avLst/>
          </a:prstGeom>
          <a:noFill/>
        </p:spPr>
        <p:txBody>
          <a:bodyPr wrap="square" rtlCol="0">
            <a:spAutoFit/>
          </a:bodyPr>
          <a:p>
            <a:pPr algn="ctr"/>
            <a:r>
              <a:rPr lang="zh-CN" altLang="en-US" sz="3600" b="1" dirty="0">
                <a:solidFill>
                  <a:srgbClr val="FF0000"/>
                </a:solidFill>
                <a:latin typeface="楷体" panose="02010609060101010101" charset="-122"/>
                <a:ea typeface="楷体" panose="02010609060101010101" charset="-122"/>
                <a:cs typeface="+mn-ea"/>
                <a:sym typeface="+mn-lt"/>
              </a:rPr>
              <a:t>请找出这两句词中的动词，顺序可以调换吗？</a:t>
            </a:r>
            <a:endParaRPr lang="zh-CN" altLang="en-US" sz="3600" b="1" dirty="0">
              <a:solidFill>
                <a:srgbClr val="FF0000"/>
              </a:solidFill>
              <a:latin typeface="楷体" panose="02010609060101010101" charset="-122"/>
              <a:ea typeface="楷体" panose="02010609060101010101" charset="-122"/>
              <a:cs typeface="+mn-ea"/>
              <a:sym typeface="+mn-lt"/>
            </a:endParaRPr>
          </a:p>
        </p:txBody>
      </p:sp>
      <p:pic>
        <p:nvPicPr>
          <p:cNvPr id="14" name="PA_图片 10"/>
          <p:cNvPicPr>
            <a:picLocks noChangeAspect="1"/>
          </p:cNvPicPr>
          <p:nvPr>
            <p:custDataLst>
              <p:tags r:id="rId3"/>
            </p:custDataLst>
          </p:nvPr>
        </p:nvPicPr>
        <p:blipFill>
          <a:blip r:embed="rId4" cstate="print">
            <a:extLst>
              <a:ext uri="{28A0092B-C50C-407E-A947-70E740481C1C}">
                <a14:useLocalDpi xmlns:a14="http://schemas.microsoft.com/office/drawing/2010/main" val="0"/>
              </a:ext>
            </a:extLst>
          </a:blip>
          <a:stretch>
            <a:fillRect/>
          </a:stretch>
        </p:blipFill>
        <p:spPr>
          <a:xfrm flipH="1">
            <a:off x="9900620" y="652115"/>
            <a:ext cx="2112781" cy="1256060"/>
          </a:xfrm>
          <a:prstGeom prst="rect">
            <a:avLst/>
          </a:prstGeom>
        </p:spPr>
      </p:pic>
      <p:sp>
        <p:nvSpPr>
          <p:cNvPr id="10" name="文本框 9"/>
          <p:cNvSpPr txBox="1"/>
          <p:nvPr/>
        </p:nvSpPr>
        <p:spPr>
          <a:xfrm>
            <a:off x="2136140" y="3352165"/>
            <a:ext cx="7919085" cy="645160"/>
          </a:xfrm>
          <a:prstGeom prst="rect">
            <a:avLst/>
          </a:prstGeom>
          <a:noFill/>
        </p:spPr>
        <p:txBody>
          <a:bodyPr wrap="square" rtlCol="0">
            <a:spAutoFit/>
          </a:bodyPr>
          <a:p>
            <a:pPr algn="ctr" fontAlgn="auto">
              <a:lnSpc>
                <a:spcPct val="100000"/>
              </a:lnSpc>
            </a:pPr>
            <a:r>
              <a:rPr sz="3600" b="1" dirty="0">
                <a:latin typeface="华文楷体" panose="02010600040101010101" charset="-122"/>
                <a:ea typeface="华文楷体" panose="02010600040101010101" charset="-122"/>
              </a:rPr>
              <a:t>“尽染”“争流”“击”“翔”“竞”</a:t>
            </a:r>
            <a:endParaRPr sz="3600" b="1" dirty="0">
              <a:latin typeface="华文楷体" panose="02010600040101010101" charset="-122"/>
              <a:ea typeface="华文楷体" panose="0201060004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checkerboard(across)">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0" grpId="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8" name="图片 37" descr="C:\Users\Administrator\Desktop\timg13.jpgtimg13"/>
          <p:cNvPicPr>
            <a:picLocks noChangeAspect="1"/>
          </p:cNvPicPr>
          <p:nvPr/>
        </p:nvPicPr>
        <p:blipFill>
          <a:blip r:embed="rId1"/>
          <a:srcRect/>
          <a:stretch>
            <a:fillRect/>
          </a:stretch>
        </p:blipFill>
        <p:spPr>
          <a:xfrm>
            <a:off x="3992" y="0"/>
            <a:ext cx="12184016" cy="6858000"/>
          </a:xfrm>
          <a:prstGeom prst="rect">
            <a:avLst/>
          </a:prstGeom>
        </p:spPr>
      </p:pic>
      <p:pic>
        <p:nvPicPr>
          <p:cNvPr id="7" name="图片 6"/>
          <p:cNvPicPr>
            <a:picLocks noChangeAspect="1"/>
          </p:cNvPicPr>
          <p:nvPr/>
        </p:nvPicPr>
        <p:blipFill rotWithShape="1">
          <a:blip r:embed="rId2" cstate="print">
            <a:extLst>
              <a:ext uri="{28A0092B-C50C-407E-A947-70E740481C1C}">
                <a14:useLocalDpi xmlns:a14="http://schemas.microsoft.com/office/drawing/2010/main" val="0"/>
              </a:ext>
            </a:extLst>
          </a:blip>
          <a:srcRect l="10494" t="26133" r="20536" b="24204"/>
          <a:stretch>
            <a:fillRect/>
          </a:stretch>
        </p:blipFill>
        <p:spPr>
          <a:xfrm flipH="1">
            <a:off x="0" y="-32385"/>
            <a:ext cx="3352165" cy="2413635"/>
          </a:xfrm>
          <a:prstGeom prst="rect">
            <a:avLst/>
          </a:prstGeom>
        </p:spPr>
      </p:pic>
      <p:sp>
        <p:nvSpPr>
          <p:cNvPr id="6" name="文本框 5"/>
          <p:cNvSpPr txBox="1"/>
          <p:nvPr/>
        </p:nvSpPr>
        <p:spPr>
          <a:xfrm>
            <a:off x="1518285" y="2028190"/>
            <a:ext cx="9538970" cy="645160"/>
          </a:xfrm>
          <a:prstGeom prst="rect">
            <a:avLst/>
          </a:prstGeom>
          <a:noFill/>
        </p:spPr>
        <p:txBody>
          <a:bodyPr wrap="square" rtlCol="0">
            <a:spAutoFit/>
          </a:bodyPr>
          <a:p>
            <a:pPr algn="ctr"/>
            <a:r>
              <a:rPr lang="zh-CN" altLang="en-US" sz="3600" b="1" dirty="0">
                <a:solidFill>
                  <a:srgbClr val="FF0000"/>
                </a:solidFill>
                <a:latin typeface="楷体" panose="02010609060101010101" charset="-122"/>
                <a:ea typeface="楷体" panose="02010609060101010101" charset="-122"/>
                <a:cs typeface="+mn-ea"/>
                <a:sym typeface="+mn-lt"/>
              </a:rPr>
              <a:t>抒发一种怎样的情感？有着什么样的作用？</a:t>
            </a:r>
            <a:endParaRPr lang="zh-CN" altLang="en-US" sz="3600" b="1" dirty="0">
              <a:solidFill>
                <a:srgbClr val="FF0000"/>
              </a:solidFill>
              <a:latin typeface="楷体" panose="02010609060101010101" charset="-122"/>
              <a:ea typeface="楷体" panose="02010609060101010101" charset="-122"/>
              <a:cs typeface="+mn-ea"/>
              <a:sym typeface="+mn-lt"/>
            </a:endParaRPr>
          </a:p>
        </p:txBody>
      </p:sp>
      <p:pic>
        <p:nvPicPr>
          <p:cNvPr id="14" name="PA_图片 10"/>
          <p:cNvPicPr>
            <a:picLocks noChangeAspect="1"/>
          </p:cNvPicPr>
          <p:nvPr>
            <p:custDataLst>
              <p:tags r:id="rId3"/>
            </p:custDataLst>
          </p:nvPr>
        </p:nvPicPr>
        <p:blipFill>
          <a:blip r:embed="rId4" cstate="print">
            <a:extLst>
              <a:ext uri="{28A0092B-C50C-407E-A947-70E740481C1C}">
                <a14:useLocalDpi xmlns:a14="http://schemas.microsoft.com/office/drawing/2010/main" val="0"/>
              </a:ext>
            </a:extLst>
          </a:blip>
          <a:stretch>
            <a:fillRect/>
          </a:stretch>
        </p:blipFill>
        <p:spPr>
          <a:xfrm flipH="1">
            <a:off x="9900620" y="652115"/>
            <a:ext cx="2112781" cy="1256060"/>
          </a:xfrm>
          <a:prstGeom prst="rect">
            <a:avLst/>
          </a:prstGeom>
        </p:spPr>
      </p:pic>
      <p:sp>
        <p:nvSpPr>
          <p:cNvPr id="10" name="文本框 9"/>
          <p:cNvSpPr txBox="1"/>
          <p:nvPr/>
        </p:nvSpPr>
        <p:spPr>
          <a:xfrm>
            <a:off x="2136775" y="2795905"/>
            <a:ext cx="7919085" cy="2676525"/>
          </a:xfrm>
          <a:prstGeom prst="rect">
            <a:avLst/>
          </a:prstGeom>
          <a:noFill/>
        </p:spPr>
        <p:txBody>
          <a:bodyPr wrap="square" rtlCol="0">
            <a:spAutoFit/>
          </a:bodyPr>
          <a:p>
            <a:pPr algn="l" fontAlgn="auto">
              <a:lnSpc>
                <a:spcPct val="100000"/>
              </a:lnSpc>
            </a:pPr>
            <a:r>
              <a:rPr sz="2800" b="1" dirty="0">
                <a:latin typeface="华文楷体" panose="02010600040101010101" charset="-122"/>
                <a:ea typeface="华文楷体" panose="02010600040101010101" charset="-122"/>
              </a:rPr>
              <a:t>表达了对于国家前途命运的深深忧虑和以天下为己任的博大胸怀、豪情壮志。</a:t>
            </a:r>
            <a:endParaRPr sz="2800" b="1" dirty="0">
              <a:latin typeface="华文楷体" panose="02010600040101010101" charset="-122"/>
              <a:ea typeface="华文楷体" panose="02010600040101010101" charset="-122"/>
            </a:endParaRPr>
          </a:p>
          <a:p>
            <a:pPr algn="l" fontAlgn="auto">
              <a:lnSpc>
                <a:spcPct val="100000"/>
              </a:lnSpc>
            </a:pPr>
            <a:endParaRPr sz="2800" b="1" dirty="0">
              <a:latin typeface="华文楷体" panose="02010600040101010101" charset="-122"/>
              <a:ea typeface="华文楷体" panose="02010600040101010101" charset="-122"/>
            </a:endParaRPr>
          </a:p>
          <a:p>
            <a:pPr algn="l" fontAlgn="auto">
              <a:lnSpc>
                <a:spcPct val="100000"/>
              </a:lnSpc>
            </a:pPr>
            <a:r>
              <a:rPr sz="2800" b="1" dirty="0">
                <a:latin typeface="华文楷体" panose="02010600040101010101" charset="-122"/>
                <a:ea typeface="华文楷体" panose="02010600040101010101" charset="-122"/>
              </a:rPr>
              <a:t>让我们看到了一个胸怀天下的青年形象。</a:t>
            </a:r>
            <a:endParaRPr sz="2800" b="1" dirty="0">
              <a:latin typeface="华文楷体" panose="02010600040101010101" charset="-122"/>
              <a:ea typeface="华文楷体" panose="02010600040101010101" charset="-122"/>
            </a:endParaRPr>
          </a:p>
          <a:p>
            <a:pPr algn="l" fontAlgn="auto">
              <a:lnSpc>
                <a:spcPct val="100000"/>
              </a:lnSpc>
            </a:pPr>
            <a:endParaRPr sz="2800" b="1" dirty="0">
              <a:latin typeface="华文楷体" panose="02010600040101010101" charset="-122"/>
              <a:ea typeface="华文楷体" panose="02010600040101010101" charset="-122"/>
            </a:endParaRPr>
          </a:p>
          <a:p>
            <a:pPr algn="l" fontAlgn="auto">
              <a:lnSpc>
                <a:spcPct val="100000"/>
              </a:lnSpc>
            </a:pPr>
            <a:r>
              <a:rPr sz="2800" b="1" dirty="0">
                <a:latin typeface="华文楷体" panose="02010600040101010101" charset="-122"/>
                <a:ea typeface="华文楷体" panose="02010600040101010101" charset="-122"/>
              </a:rPr>
              <a:t>起到了承上启下的作用。</a:t>
            </a:r>
            <a:endParaRPr sz="2800" b="1" dirty="0">
              <a:latin typeface="华文楷体" panose="02010600040101010101" charset="-122"/>
              <a:ea typeface="华文楷体" panose="0201060004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anim calcmode="lin" valueType="num">
                                      <p:cBhvr additive="base">
                                        <p:cTn id="7" dur="500"/>
                                        <p:tgtEl>
                                          <p:spTgt spid="10">
                                            <p:txEl>
                                              <p:pRg st="0" end="0"/>
                                            </p:txEl>
                                          </p:spTgt>
                                        </p:tgtEl>
                                        <p:attrNameLst>
                                          <p:attrName>ppt_y</p:attrName>
                                        </p:attrNameLst>
                                      </p:cBhvr>
                                      <p:tavLst>
                                        <p:tav tm="0">
                                          <p:val>
                                            <p:strVal val="#ppt_y+#ppt_h*1.125000"/>
                                          </p:val>
                                        </p:tav>
                                        <p:tav tm="100000">
                                          <p:val>
                                            <p:strVal val="#ppt_y"/>
                                          </p:val>
                                        </p:tav>
                                      </p:tavLst>
                                    </p:anim>
                                    <p:animEffect transition="in" filter="wipe(up)">
                                      <p:cBhvr>
                                        <p:cTn id="8" dur="500"/>
                                        <p:tgtEl>
                                          <p:spTgt spid="10">
                                            <p:txEl>
                                              <p:pRg st="0" end="0"/>
                                            </p:txEl>
                                          </p:spTgt>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nodeType="clickEffect">
                                  <p:stCondLst>
                                    <p:cond delay="0"/>
                                  </p:stCondLst>
                                  <p:childTnLst>
                                    <p:set>
                                      <p:cBhvr>
                                        <p:cTn id="12" dur="1" fill="hold">
                                          <p:stCondLst>
                                            <p:cond delay="0"/>
                                          </p:stCondLst>
                                        </p:cTn>
                                        <p:tgtEl>
                                          <p:spTgt spid="10">
                                            <p:txEl>
                                              <p:pRg st="2" end="2"/>
                                            </p:txEl>
                                          </p:spTgt>
                                        </p:tgtEl>
                                        <p:attrNameLst>
                                          <p:attrName>style.visibility</p:attrName>
                                        </p:attrNameLst>
                                      </p:cBhvr>
                                      <p:to>
                                        <p:strVal val="visible"/>
                                      </p:to>
                                    </p:set>
                                    <p:anim calcmode="lin" valueType="num">
                                      <p:cBhvr additive="base">
                                        <p:cTn id="13" dur="500"/>
                                        <p:tgtEl>
                                          <p:spTgt spid="10">
                                            <p:txEl>
                                              <p:pRg st="2" end="2"/>
                                            </p:txEl>
                                          </p:spTgt>
                                        </p:tgtEl>
                                        <p:attrNameLst>
                                          <p:attrName>ppt_y</p:attrName>
                                        </p:attrNameLst>
                                      </p:cBhvr>
                                      <p:tavLst>
                                        <p:tav tm="0">
                                          <p:val>
                                            <p:strVal val="#ppt_y+#ppt_h*1.125000"/>
                                          </p:val>
                                        </p:tav>
                                        <p:tav tm="100000">
                                          <p:val>
                                            <p:strVal val="#ppt_y"/>
                                          </p:val>
                                        </p:tav>
                                      </p:tavLst>
                                    </p:anim>
                                    <p:animEffect transition="in" filter="wipe(up)">
                                      <p:cBhvr>
                                        <p:cTn id="14" dur="500"/>
                                        <p:tgtEl>
                                          <p:spTgt spid="10">
                                            <p:txEl>
                                              <p:pRg st="2" end="2"/>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12" presetClass="entr" presetSubtype="4" fill="hold" nodeType="clickEffect">
                                  <p:stCondLst>
                                    <p:cond delay="0"/>
                                  </p:stCondLst>
                                  <p:childTnLst>
                                    <p:set>
                                      <p:cBhvr>
                                        <p:cTn id="18" dur="1" fill="hold">
                                          <p:stCondLst>
                                            <p:cond delay="0"/>
                                          </p:stCondLst>
                                        </p:cTn>
                                        <p:tgtEl>
                                          <p:spTgt spid="10">
                                            <p:txEl>
                                              <p:pRg st="4" end="4"/>
                                            </p:txEl>
                                          </p:spTgt>
                                        </p:tgtEl>
                                        <p:attrNameLst>
                                          <p:attrName>style.visibility</p:attrName>
                                        </p:attrNameLst>
                                      </p:cBhvr>
                                      <p:to>
                                        <p:strVal val="visible"/>
                                      </p:to>
                                    </p:set>
                                    <p:anim calcmode="lin" valueType="num">
                                      <p:cBhvr additive="base">
                                        <p:cTn id="19" dur="500"/>
                                        <p:tgtEl>
                                          <p:spTgt spid="10">
                                            <p:txEl>
                                              <p:pRg st="4" end="4"/>
                                            </p:txEl>
                                          </p:spTgt>
                                        </p:tgtEl>
                                        <p:attrNameLst>
                                          <p:attrName>ppt_y</p:attrName>
                                        </p:attrNameLst>
                                      </p:cBhvr>
                                      <p:tavLst>
                                        <p:tav tm="0">
                                          <p:val>
                                            <p:strVal val="#ppt_y+#ppt_h*1.125000"/>
                                          </p:val>
                                        </p:tav>
                                        <p:tav tm="100000">
                                          <p:val>
                                            <p:strVal val="#ppt_y"/>
                                          </p:val>
                                        </p:tav>
                                      </p:tavLst>
                                    </p:anim>
                                    <p:animEffect transition="in" filter="wipe(up)">
                                      <p:cBhvr>
                                        <p:cTn id="20" dur="500"/>
                                        <p:tgtEl>
                                          <p:spTgt spid="10">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9" name="图片 8"/>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7172960" y="3089275"/>
            <a:ext cx="5510530" cy="4083685"/>
          </a:xfrm>
          <a:prstGeom prst="rect">
            <a:avLst/>
          </a:prstGeom>
        </p:spPr>
      </p:pic>
      <p:sp>
        <p:nvSpPr>
          <p:cNvPr id="8" name="文本框 7"/>
          <p:cNvSpPr txBox="1"/>
          <p:nvPr/>
        </p:nvSpPr>
        <p:spPr>
          <a:xfrm>
            <a:off x="922020" y="620395"/>
            <a:ext cx="1706880" cy="581025"/>
          </a:xfrm>
          <a:prstGeom prst="rect">
            <a:avLst/>
          </a:prstGeom>
          <a:noFill/>
        </p:spPr>
        <p:txBody>
          <a:bodyPr wrap="none" rtlCol="0" anchor="ctr">
            <a:spAutoFit/>
          </a:bodyPr>
          <a:p>
            <a:pPr algn="ctr"/>
            <a:r>
              <a:rPr lang="zh-CN" altLang="en-US" sz="3000" b="1" dirty="0">
                <a:solidFill>
                  <a:schemeClr val="tx1"/>
                </a:solidFill>
                <a:latin typeface="微软雅黑" panose="020B0503020204020204" charset="-122"/>
                <a:ea typeface="微软雅黑" panose="020B0503020204020204" charset="-122"/>
                <a:cs typeface="隶书" panose="02010509060101010101" charset="-122"/>
                <a:sym typeface="+mn-lt"/>
              </a:rPr>
              <a:t>内容小结</a:t>
            </a:r>
            <a:endParaRPr lang="zh-CN" altLang="en-US" sz="3000" b="1" dirty="0">
              <a:solidFill>
                <a:schemeClr val="tx1"/>
              </a:solidFill>
              <a:latin typeface="微软雅黑" panose="020B0503020204020204" charset="-122"/>
              <a:ea typeface="微软雅黑" panose="020B0503020204020204" charset="-122"/>
              <a:cs typeface="隶书" panose="02010509060101010101" charset="-122"/>
              <a:sym typeface="+mn-lt"/>
            </a:endParaRPr>
          </a:p>
        </p:txBody>
      </p:sp>
      <p:sp>
        <p:nvSpPr>
          <p:cNvPr id="5" name="圆角矩形 4"/>
          <p:cNvSpPr/>
          <p:nvPr/>
        </p:nvSpPr>
        <p:spPr>
          <a:xfrm>
            <a:off x="687070" y="656590"/>
            <a:ext cx="2177415" cy="508635"/>
          </a:xfrm>
          <a:prstGeom prst="roundRect">
            <a:avLst>
              <a:gd name="adj" fmla="val 50000"/>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8131" name="Rectangle 3"/>
          <p:cNvSpPr>
            <a:spLocks noGrp="1" noChangeArrowheads="1"/>
          </p:cNvSpPr>
          <p:nvPr/>
        </p:nvSpPr>
        <p:spPr>
          <a:xfrm>
            <a:off x="873125" y="2146300"/>
            <a:ext cx="10337165" cy="3143250"/>
          </a:xfrm>
          <a:prstGeom prst="rect">
            <a:avLst/>
          </a:prstGeom>
          <a:noFill/>
          <a:ln>
            <a:noFill/>
          </a:ln>
        </p:spPr>
        <p:txBody>
          <a:bodyPr vert="horz" wrap="square" lIns="91440" tIns="45720" rIns="91440" bIns="45720" numCol="1" anchor="t" anchorCtr="0" compatLnSpc="1"/>
          <a:lst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sym typeface="Calibri" panose="020F0502020204030204" charset="0"/>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sym typeface="Calibri" panose="020F0502020204030204" charset="0"/>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sym typeface="Calibri" panose="020F0502020204030204" charset="0"/>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Calibri" panose="020F0502020204030204" charset="0"/>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Calibri" panose="020F0502020204030204" charset="0"/>
              </a:defRPr>
            </a:lvl5pPr>
            <a:lvl6pPr marL="2514600" indent="-228600" algn="l" rtl="0" fontAlgn="base">
              <a:spcBef>
                <a:spcPct val="20000"/>
              </a:spcBef>
              <a:spcAft>
                <a:spcPct val="0"/>
              </a:spcAft>
              <a:buFont typeface="Arial" panose="020B0604020202020204" pitchFamily="34" charset="0"/>
              <a:buChar char="»"/>
              <a:defRPr sz="2000">
                <a:solidFill>
                  <a:schemeClr val="tx1"/>
                </a:solidFill>
                <a:latin typeface="+mn-lt"/>
                <a:ea typeface="+mn-ea"/>
                <a:sym typeface="Calibri" panose="020F0502020204030204" charset="0"/>
              </a:defRPr>
            </a:lvl6pPr>
            <a:lvl7pPr marL="2971800" indent="-228600" algn="l" rtl="0" fontAlgn="base">
              <a:spcBef>
                <a:spcPct val="20000"/>
              </a:spcBef>
              <a:spcAft>
                <a:spcPct val="0"/>
              </a:spcAft>
              <a:buFont typeface="Arial" panose="020B0604020202020204" pitchFamily="34" charset="0"/>
              <a:buChar char="»"/>
              <a:defRPr sz="2000">
                <a:solidFill>
                  <a:schemeClr val="tx1"/>
                </a:solidFill>
                <a:latin typeface="+mn-lt"/>
                <a:ea typeface="+mn-ea"/>
                <a:sym typeface="Calibri" panose="020F0502020204030204" charset="0"/>
              </a:defRPr>
            </a:lvl7pPr>
            <a:lvl8pPr marL="3429000" indent="-228600" algn="l" rtl="0" fontAlgn="base">
              <a:spcBef>
                <a:spcPct val="20000"/>
              </a:spcBef>
              <a:spcAft>
                <a:spcPct val="0"/>
              </a:spcAft>
              <a:buFont typeface="Arial" panose="020B0604020202020204" pitchFamily="34" charset="0"/>
              <a:buChar char="»"/>
              <a:defRPr sz="2000">
                <a:solidFill>
                  <a:schemeClr val="tx1"/>
                </a:solidFill>
                <a:latin typeface="+mn-lt"/>
                <a:ea typeface="+mn-ea"/>
                <a:sym typeface="Calibri" panose="020F0502020204030204" charset="0"/>
              </a:defRPr>
            </a:lvl8pPr>
            <a:lvl9pPr marL="3886200" indent="-228600" algn="l" rtl="0" fontAlgn="base">
              <a:spcBef>
                <a:spcPct val="20000"/>
              </a:spcBef>
              <a:spcAft>
                <a:spcPct val="0"/>
              </a:spcAft>
              <a:buFont typeface="Arial" panose="020B0604020202020204" pitchFamily="34" charset="0"/>
              <a:buChar char="»"/>
              <a:defRPr sz="2000">
                <a:solidFill>
                  <a:schemeClr val="tx1"/>
                </a:solidFill>
                <a:latin typeface="+mn-lt"/>
                <a:ea typeface="+mn-ea"/>
                <a:sym typeface="Calibri" panose="020F0502020204030204" charset="0"/>
              </a:defRPr>
            </a:lvl9pPr>
          </a:lstStyle>
          <a:p>
            <a:pPr marL="0" indent="0" eaLnBrk="1" hangingPunct="1">
              <a:lnSpc>
                <a:spcPct val="140000"/>
              </a:lnSpc>
              <a:buFont typeface="Arial" panose="020B0604020202020204" pitchFamily="34" charset="0"/>
              <a:buNone/>
            </a:pPr>
            <a:endParaRPr lang="zh-CN" altLang="en-US" sz="3000" smtClean="0">
              <a:latin typeface="楷体" panose="02010609060101010101" charset="-122"/>
              <a:ea typeface="楷体" panose="02010609060101010101" charset="-122"/>
            </a:endParaRPr>
          </a:p>
          <a:p>
            <a:pPr marL="0" indent="0" eaLnBrk="1" hangingPunct="1">
              <a:lnSpc>
                <a:spcPct val="140000"/>
              </a:lnSpc>
              <a:buFont typeface="Arial" panose="020B0604020202020204" pitchFamily="34" charset="0"/>
              <a:buNone/>
            </a:pPr>
            <a:r>
              <a:rPr lang="zh-CN" altLang="en-US" sz="3000" smtClean="0">
                <a:latin typeface="楷体" panose="02010609060101010101" charset="-122"/>
                <a:ea typeface="楷体" panose="02010609060101010101" charset="-122"/>
              </a:rPr>
              <a:t>上阕描写了一幅多姿多彩、生机勃勃的</a:t>
            </a:r>
            <a:r>
              <a:rPr lang="zh-CN" altLang="en-US" sz="3000" smtClean="0">
                <a:solidFill>
                  <a:srgbClr val="FF0000"/>
                </a:solidFill>
                <a:latin typeface="楷体" panose="02010609060101010101" charset="-122"/>
                <a:ea typeface="楷体" panose="02010609060101010101" charset="-122"/>
              </a:rPr>
              <a:t>湘江秋景图，并即景抒情</a:t>
            </a:r>
            <a:r>
              <a:rPr lang="zh-CN" altLang="en-US" sz="3000" smtClean="0">
                <a:latin typeface="楷体" panose="02010609060101010101" charset="-122"/>
                <a:ea typeface="楷体" panose="02010609060101010101" charset="-122"/>
              </a:rPr>
              <a:t>，提出了苍茫大地应该由谁来主宰的问题。</a:t>
            </a:r>
            <a:endParaRPr lang="zh-CN" altLang="en-US" sz="3000" smtClean="0">
              <a:latin typeface="楷体" panose="02010609060101010101" charset="-122"/>
              <a:ea typeface="楷体" panose="02010609060101010101" charset="-122"/>
            </a:endParaRPr>
          </a:p>
        </p:txBody>
      </p:sp>
      <p:sp>
        <p:nvSpPr>
          <p:cNvPr id="16388" name="Rectangle 2"/>
          <p:cNvSpPr>
            <a:spLocks noGrp="1" noChangeArrowheads="1"/>
          </p:cNvSpPr>
          <p:nvPr/>
        </p:nvSpPr>
        <p:spPr>
          <a:xfrm>
            <a:off x="1981200" y="1331595"/>
            <a:ext cx="8229600" cy="1143000"/>
          </a:xfrm>
          <a:prstGeom prst="rect">
            <a:avLst/>
          </a:prstGeom>
          <a:noFill/>
          <a:ln>
            <a:noFill/>
          </a:ln>
        </p:spPr>
        <p:txBody>
          <a:bodyPr vert="horz" wrap="square" lIns="91440" tIns="45720" rIns="91440" bIns="45720" numCol="1" anchor="ctr" anchorCtr="0" compatLnSpc="1"/>
          <a:lstStyle>
            <a:lvl1pPr marL="914400" indent="-914400" algn="ctr" rtl="0" eaLnBrk="0" fontAlgn="base" hangingPunct="0">
              <a:spcBef>
                <a:spcPct val="0"/>
              </a:spcBef>
              <a:spcAft>
                <a:spcPct val="0"/>
              </a:spcAft>
              <a:defRPr sz="4400">
                <a:solidFill>
                  <a:schemeClr val="tx1"/>
                </a:solidFill>
                <a:latin typeface="+mj-lt"/>
                <a:ea typeface="+mj-ea"/>
                <a:cs typeface="+mj-cs"/>
                <a:sym typeface="Calibri" panose="020F0502020204030204" charset="0"/>
              </a:defRPr>
            </a:lvl1pPr>
            <a:lvl2pPr marL="914400" indent="-914400" algn="ctr" rtl="0" eaLnBrk="0" fontAlgn="base" hangingPunct="0">
              <a:spcBef>
                <a:spcPct val="0"/>
              </a:spcBef>
              <a:spcAft>
                <a:spcPct val="0"/>
              </a:spcAft>
              <a:defRPr sz="4400">
                <a:solidFill>
                  <a:schemeClr val="tx1"/>
                </a:solidFill>
                <a:latin typeface="Calibri" panose="020F0502020204030204" charset="0"/>
                <a:ea typeface="宋体" panose="02010600030101010101" pitchFamily="2" charset="-122"/>
                <a:sym typeface="Calibri" panose="020F0502020204030204" charset="0"/>
              </a:defRPr>
            </a:lvl2pPr>
            <a:lvl3pPr marL="914400" indent="-914400" algn="ctr" rtl="0" eaLnBrk="0" fontAlgn="base" hangingPunct="0">
              <a:spcBef>
                <a:spcPct val="0"/>
              </a:spcBef>
              <a:spcAft>
                <a:spcPct val="0"/>
              </a:spcAft>
              <a:defRPr sz="4400">
                <a:solidFill>
                  <a:schemeClr val="tx1"/>
                </a:solidFill>
                <a:latin typeface="Calibri" panose="020F0502020204030204" charset="0"/>
                <a:ea typeface="宋体" panose="02010600030101010101" pitchFamily="2" charset="-122"/>
                <a:sym typeface="Calibri" panose="020F0502020204030204" charset="0"/>
              </a:defRPr>
            </a:lvl3pPr>
            <a:lvl4pPr marL="914400" indent="-914400" algn="ctr" rtl="0" eaLnBrk="0" fontAlgn="base" hangingPunct="0">
              <a:spcBef>
                <a:spcPct val="0"/>
              </a:spcBef>
              <a:spcAft>
                <a:spcPct val="0"/>
              </a:spcAft>
              <a:defRPr sz="4400">
                <a:solidFill>
                  <a:schemeClr val="tx1"/>
                </a:solidFill>
                <a:latin typeface="Calibri" panose="020F0502020204030204" charset="0"/>
                <a:ea typeface="宋体" panose="02010600030101010101" pitchFamily="2" charset="-122"/>
                <a:sym typeface="Calibri" panose="020F0502020204030204" charset="0"/>
              </a:defRPr>
            </a:lvl4pPr>
            <a:lvl5pPr marL="914400" indent="-914400" algn="ctr" rtl="0" eaLnBrk="0" fontAlgn="base" hangingPunct="0">
              <a:spcBef>
                <a:spcPct val="0"/>
              </a:spcBef>
              <a:spcAft>
                <a:spcPct val="0"/>
              </a:spcAft>
              <a:defRPr sz="4400">
                <a:solidFill>
                  <a:schemeClr val="tx1"/>
                </a:solidFill>
                <a:latin typeface="Calibri" panose="020F0502020204030204" charset="0"/>
                <a:ea typeface="宋体" panose="02010600030101010101" pitchFamily="2" charset="-122"/>
                <a:sym typeface="Calibri" panose="020F0502020204030204" charset="0"/>
              </a:defRPr>
            </a:lvl5pPr>
            <a:lvl6pPr marL="1371600" indent="-914400" algn="ctr" rtl="0" fontAlgn="base">
              <a:spcBef>
                <a:spcPct val="0"/>
              </a:spcBef>
              <a:spcAft>
                <a:spcPct val="0"/>
              </a:spcAft>
              <a:defRPr sz="4400">
                <a:solidFill>
                  <a:schemeClr val="tx1"/>
                </a:solidFill>
                <a:latin typeface="Calibri" panose="020F0502020204030204" charset="0"/>
                <a:ea typeface="宋体" panose="02010600030101010101" pitchFamily="2" charset="-122"/>
                <a:sym typeface="Calibri" panose="020F0502020204030204" charset="0"/>
              </a:defRPr>
            </a:lvl6pPr>
            <a:lvl7pPr marL="1828800" indent="-914400" algn="ctr" rtl="0" fontAlgn="base">
              <a:spcBef>
                <a:spcPct val="0"/>
              </a:spcBef>
              <a:spcAft>
                <a:spcPct val="0"/>
              </a:spcAft>
              <a:defRPr sz="4400">
                <a:solidFill>
                  <a:schemeClr val="tx1"/>
                </a:solidFill>
                <a:latin typeface="Calibri" panose="020F0502020204030204" charset="0"/>
                <a:ea typeface="宋体" panose="02010600030101010101" pitchFamily="2" charset="-122"/>
                <a:sym typeface="Calibri" panose="020F0502020204030204" charset="0"/>
              </a:defRPr>
            </a:lvl7pPr>
            <a:lvl8pPr marL="2286000" indent="-914400" algn="ctr" rtl="0" fontAlgn="base">
              <a:spcBef>
                <a:spcPct val="0"/>
              </a:spcBef>
              <a:spcAft>
                <a:spcPct val="0"/>
              </a:spcAft>
              <a:defRPr sz="4400">
                <a:solidFill>
                  <a:schemeClr val="tx1"/>
                </a:solidFill>
                <a:latin typeface="Calibri" panose="020F0502020204030204" charset="0"/>
                <a:ea typeface="宋体" panose="02010600030101010101" pitchFamily="2" charset="-122"/>
                <a:sym typeface="Calibri" panose="020F0502020204030204" charset="0"/>
              </a:defRPr>
            </a:lvl8pPr>
            <a:lvl9pPr marL="2743200" indent="-914400" algn="ctr" rtl="0" fontAlgn="base">
              <a:spcBef>
                <a:spcPct val="0"/>
              </a:spcBef>
              <a:spcAft>
                <a:spcPct val="0"/>
              </a:spcAft>
              <a:defRPr sz="4400">
                <a:solidFill>
                  <a:schemeClr val="tx1"/>
                </a:solidFill>
                <a:latin typeface="Calibri" panose="020F0502020204030204" charset="0"/>
                <a:ea typeface="宋体" panose="02010600030101010101" pitchFamily="2" charset="-122"/>
                <a:sym typeface="Calibri" panose="020F0502020204030204" charset="0"/>
              </a:defRPr>
            </a:lvl9pPr>
          </a:lstStyle>
          <a:p>
            <a:pPr eaLnBrk="1" hangingPunct="1"/>
            <a:r>
              <a:rPr lang="zh-CN" altLang="en-US" b="1" smtClean="0">
                <a:solidFill>
                  <a:schemeClr val="tx1"/>
                </a:solidFill>
                <a:latin typeface="楷体" panose="02010609060101010101" charset="-122"/>
                <a:ea typeface="楷体" panose="02010609060101010101" charset="-122"/>
              </a:rPr>
              <a:t>上阕写了些什么？</a:t>
            </a:r>
            <a:endParaRPr lang="zh-CN" altLang="en-US" b="1" smtClean="0">
              <a:solidFill>
                <a:schemeClr val="tx1"/>
              </a:solidFill>
              <a:latin typeface="楷体" panose="02010609060101010101" charset="-122"/>
              <a:ea typeface="楷体" panose="0201060906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48131"/>
                                        </p:tgtEl>
                                        <p:attrNameLst>
                                          <p:attrName>style.visibility</p:attrName>
                                        </p:attrNameLst>
                                      </p:cBhvr>
                                      <p:to>
                                        <p:strVal val="visible"/>
                                      </p:to>
                                    </p:set>
                                    <p:animEffect transition="in" filter="circle(in)">
                                      <p:cBhvr>
                                        <p:cTn id="7" dur="2000"/>
                                        <p:tgtEl>
                                          <p:spTgt spid="481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131" grpId="0"/>
      <p:bldP spid="48131" grpId="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8" name="图片 37" descr="C:\Users\Administrator\Desktop\timg13.jpgtimg13"/>
          <p:cNvPicPr>
            <a:picLocks noChangeAspect="1"/>
          </p:cNvPicPr>
          <p:nvPr/>
        </p:nvPicPr>
        <p:blipFill>
          <a:blip r:embed="rId1"/>
          <a:srcRect/>
          <a:stretch>
            <a:fillRect/>
          </a:stretch>
        </p:blipFill>
        <p:spPr>
          <a:xfrm>
            <a:off x="3992" y="0"/>
            <a:ext cx="12184016" cy="6858000"/>
          </a:xfrm>
          <a:prstGeom prst="rect">
            <a:avLst/>
          </a:prstGeom>
        </p:spPr>
      </p:pic>
      <p:pic>
        <p:nvPicPr>
          <p:cNvPr id="7" name="图片 6"/>
          <p:cNvPicPr>
            <a:picLocks noChangeAspect="1"/>
          </p:cNvPicPr>
          <p:nvPr/>
        </p:nvPicPr>
        <p:blipFill rotWithShape="1">
          <a:blip r:embed="rId2" cstate="print">
            <a:extLst>
              <a:ext uri="{28A0092B-C50C-407E-A947-70E740481C1C}">
                <a14:useLocalDpi xmlns:a14="http://schemas.microsoft.com/office/drawing/2010/main" val="0"/>
              </a:ext>
            </a:extLst>
          </a:blip>
          <a:srcRect l="10494" t="26133" r="20536" b="24204"/>
          <a:stretch>
            <a:fillRect/>
          </a:stretch>
        </p:blipFill>
        <p:spPr>
          <a:xfrm flipH="1">
            <a:off x="0" y="-32385"/>
            <a:ext cx="3352165" cy="2413635"/>
          </a:xfrm>
          <a:prstGeom prst="rect">
            <a:avLst/>
          </a:prstGeom>
        </p:spPr>
      </p:pic>
      <p:sp>
        <p:nvSpPr>
          <p:cNvPr id="6" name="文本框 5"/>
          <p:cNvSpPr txBox="1"/>
          <p:nvPr/>
        </p:nvSpPr>
        <p:spPr>
          <a:xfrm>
            <a:off x="1518285" y="2028190"/>
            <a:ext cx="9538970" cy="645160"/>
          </a:xfrm>
          <a:prstGeom prst="rect">
            <a:avLst/>
          </a:prstGeom>
          <a:noFill/>
        </p:spPr>
        <p:txBody>
          <a:bodyPr wrap="square" rtlCol="0">
            <a:spAutoFit/>
          </a:bodyPr>
          <a:p>
            <a:pPr algn="ctr"/>
            <a:r>
              <a:rPr lang="zh-CN" altLang="en-US" sz="3600" b="1" dirty="0">
                <a:solidFill>
                  <a:srgbClr val="FF0000"/>
                </a:solidFill>
                <a:latin typeface="楷体" panose="02010609060101010101" charset="-122"/>
                <a:ea typeface="楷体" panose="02010609060101010101" charset="-122"/>
                <a:cs typeface="+mn-ea"/>
                <a:sym typeface="+mn-lt"/>
              </a:rPr>
              <a:t>上阙用一个问题结尾，下阙有没有给出答案呢？</a:t>
            </a:r>
            <a:endParaRPr lang="zh-CN" altLang="en-US" sz="3600" b="1" dirty="0">
              <a:solidFill>
                <a:srgbClr val="FF0000"/>
              </a:solidFill>
              <a:latin typeface="楷体" panose="02010609060101010101" charset="-122"/>
              <a:ea typeface="楷体" panose="02010609060101010101" charset="-122"/>
              <a:cs typeface="+mn-ea"/>
              <a:sym typeface="+mn-lt"/>
            </a:endParaRPr>
          </a:p>
        </p:txBody>
      </p:sp>
      <p:pic>
        <p:nvPicPr>
          <p:cNvPr id="14" name="PA_图片 10"/>
          <p:cNvPicPr>
            <a:picLocks noChangeAspect="1"/>
          </p:cNvPicPr>
          <p:nvPr>
            <p:custDataLst>
              <p:tags r:id="rId3"/>
            </p:custDataLst>
          </p:nvPr>
        </p:nvPicPr>
        <p:blipFill>
          <a:blip r:embed="rId4" cstate="print">
            <a:extLst>
              <a:ext uri="{28A0092B-C50C-407E-A947-70E740481C1C}">
                <a14:useLocalDpi xmlns:a14="http://schemas.microsoft.com/office/drawing/2010/main" val="0"/>
              </a:ext>
            </a:extLst>
          </a:blip>
          <a:stretch>
            <a:fillRect/>
          </a:stretch>
        </p:blipFill>
        <p:spPr>
          <a:xfrm flipH="1">
            <a:off x="9900620" y="652115"/>
            <a:ext cx="2112781" cy="1256060"/>
          </a:xfrm>
          <a:prstGeom prst="rect">
            <a:avLst/>
          </a:prstGeom>
        </p:spPr>
      </p:pic>
      <p:sp>
        <p:nvSpPr>
          <p:cNvPr id="10" name="文本框 9"/>
          <p:cNvSpPr txBox="1"/>
          <p:nvPr/>
        </p:nvSpPr>
        <p:spPr>
          <a:xfrm>
            <a:off x="1518285" y="2795905"/>
            <a:ext cx="9539605" cy="2676525"/>
          </a:xfrm>
          <a:prstGeom prst="rect">
            <a:avLst/>
          </a:prstGeom>
          <a:noFill/>
        </p:spPr>
        <p:txBody>
          <a:bodyPr wrap="square" rtlCol="0">
            <a:spAutoFit/>
          </a:bodyPr>
          <a:p>
            <a:pPr algn="l" fontAlgn="auto">
              <a:lnSpc>
                <a:spcPct val="100000"/>
              </a:lnSpc>
            </a:pPr>
            <a:r>
              <a:rPr lang="zh-CN" sz="2800" b="1" dirty="0">
                <a:latin typeface="华文楷体" panose="02010600040101010101" charset="-122"/>
                <a:ea typeface="华文楷体" panose="02010600040101010101" charset="-122"/>
              </a:rPr>
              <a:t>1911～1925年，毛泽东在长沙从事的主要革命活动有：</a:t>
            </a:r>
            <a:endParaRPr lang="zh-CN" sz="2800" b="1" dirty="0">
              <a:latin typeface="华文楷体" panose="02010600040101010101" charset="-122"/>
              <a:ea typeface="华文楷体" panose="02010600040101010101" charset="-122"/>
            </a:endParaRPr>
          </a:p>
          <a:p>
            <a:pPr algn="l" fontAlgn="auto">
              <a:lnSpc>
                <a:spcPct val="100000"/>
              </a:lnSpc>
            </a:pPr>
            <a:r>
              <a:rPr lang="zh-CN" sz="2800" dirty="0">
                <a:latin typeface="华文楷体" panose="02010600040101010101" charset="-122"/>
                <a:ea typeface="华文楷体" panose="02010600040101010101" charset="-122"/>
              </a:rPr>
              <a:t>组织了湖南学生联合会、新民学会</a:t>
            </a:r>
            <a:endParaRPr lang="zh-CN" sz="2800" dirty="0">
              <a:latin typeface="华文楷体" panose="02010600040101010101" charset="-122"/>
              <a:ea typeface="华文楷体" panose="02010600040101010101" charset="-122"/>
            </a:endParaRPr>
          </a:p>
          <a:p>
            <a:pPr algn="l" fontAlgn="auto">
              <a:lnSpc>
                <a:spcPct val="100000"/>
              </a:lnSpc>
            </a:pPr>
            <a:r>
              <a:rPr lang="zh-CN" sz="2800" dirty="0">
                <a:latin typeface="华文楷体" panose="02010600040101010101" charset="-122"/>
                <a:ea typeface="华文楷体" panose="02010600040101010101" charset="-122"/>
              </a:rPr>
              <a:t>开办了平民夜校、文化书社</a:t>
            </a:r>
            <a:endParaRPr lang="zh-CN" sz="2800" dirty="0">
              <a:latin typeface="华文楷体" panose="02010600040101010101" charset="-122"/>
              <a:ea typeface="华文楷体" panose="02010600040101010101" charset="-122"/>
            </a:endParaRPr>
          </a:p>
          <a:p>
            <a:pPr algn="l" fontAlgn="auto">
              <a:lnSpc>
                <a:spcPct val="100000"/>
              </a:lnSpc>
            </a:pPr>
            <a:r>
              <a:rPr lang="zh-CN" sz="2800" dirty="0">
                <a:latin typeface="华文楷体" panose="02010600040101010101" charset="-122"/>
                <a:ea typeface="华文楷体" panose="02010600040101010101" charset="-122"/>
              </a:rPr>
              <a:t>参加反对袁世凯称帝，领导了驱逐张敬尧、谭延闿、赵恒惕等军阀的活动</a:t>
            </a:r>
            <a:endParaRPr lang="zh-CN" sz="2800" dirty="0">
              <a:latin typeface="华文楷体" panose="02010600040101010101" charset="-122"/>
              <a:ea typeface="华文楷体" panose="02010600040101010101" charset="-122"/>
            </a:endParaRPr>
          </a:p>
          <a:p>
            <a:pPr algn="l" fontAlgn="auto">
              <a:lnSpc>
                <a:spcPct val="100000"/>
              </a:lnSpc>
            </a:pPr>
            <a:r>
              <a:rPr lang="zh-CN" sz="2800" dirty="0">
                <a:latin typeface="华文楷体" panose="02010600040101010101" charset="-122"/>
                <a:ea typeface="华文楷体" panose="02010600040101010101" charset="-122"/>
              </a:rPr>
              <a:t>创办《湘江评论》，成立马克思主义研究会</a:t>
            </a:r>
            <a:endParaRPr lang="zh-CN" sz="2800" dirty="0">
              <a:latin typeface="华文楷体" panose="02010600040101010101" charset="-122"/>
              <a:ea typeface="华文楷体" panose="0201060004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edge">
                                      <p:cBhvr>
                                        <p:cTn id="7" dur="2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0" grpId="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8" name="图片 37" descr="C:\Users\Administrator\Desktop\timg13.jpgtimg13"/>
          <p:cNvPicPr>
            <a:picLocks noChangeAspect="1"/>
          </p:cNvPicPr>
          <p:nvPr/>
        </p:nvPicPr>
        <p:blipFill>
          <a:blip r:embed="rId1"/>
          <a:srcRect/>
          <a:stretch>
            <a:fillRect/>
          </a:stretch>
        </p:blipFill>
        <p:spPr>
          <a:xfrm>
            <a:off x="3992" y="0"/>
            <a:ext cx="12184016" cy="6858000"/>
          </a:xfrm>
          <a:prstGeom prst="rect">
            <a:avLst/>
          </a:prstGeom>
        </p:spPr>
      </p:pic>
      <p:pic>
        <p:nvPicPr>
          <p:cNvPr id="7" name="图片 6"/>
          <p:cNvPicPr>
            <a:picLocks noChangeAspect="1"/>
          </p:cNvPicPr>
          <p:nvPr/>
        </p:nvPicPr>
        <p:blipFill rotWithShape="1">
          <a:blip r:embed="rId2" cstate="print">
            <a:extLst>
              <a:ext uri="{28A0092B-C50C-407E-A947-70E740481C1C}">
                <a14:useLocalDpi xmlns:a14="http://schemas.microsoft.com/office/drawing/2010/main" val="0"/>
              </a:ext>
            </a:extLst>
          </a:blip>
          <a:srcRect l="10494" t="26133" r="20536" b="24204"/>
          <a:stretch>
            <a:fillRect/>
          </a:stretch>
        </p:blipFill>
        <p:spPr>
          <a:xfrm flipH="1">
            <a:off x="0" y="-32385"/>
            <a:ext cx="3352165" cy="2413635"/>
          </a:xfrm>
          <a:prstGeom prst="rect">
            <a:avLst/>
          </a:prstGeom>
        </p:spPr>
      </p:pic>
      <p:sp>
        <p:nvSpPr>
          <p:cNvPr id="6" name="文本框 5"/>
          <p:cNvSpPr txBox="1"/>
          <p:nvPr/>
        </p:nvSpPr>
        <p:spPr>
          <a:xfrm>
            <a:off x="1518285" y="2028190"/>
            <a:ext cx="9538970" cy="645160"/>
          </a:xfrm>
          <a:prstGeom prst="rect">
            <a:avLst/>
          </a:prstGeom>
          <a:noFill/>
        </p:spPr>
        <p:txBody>
          <a:bodyPr wrap="square" rtlCol="0">
            <a:spAutoFit/>
          </a:bodyPr>
          <a:p>
            <a:pPr algn="ctr"/>
            <a:r>
              <a:rPr lang="zh-CN" altLang="en-US" sz="3600" b="1" dirty="0">
                <a:solidFill>
                  <a:srgbClr val="FF0000"/>
                </a:solidFill>
                <a:latin typeface="楷体" panose="02010609060101010101" charset="-122"/>
                <a:ea typeface="楷体" panose="02010609060101010101" charset="-122"/>
                <a:cs typeface="+mn-ea"/>
                <a:sym typeface="+mn-lt"/>
              </a:rPr>
              <a:t>下阙的领字是哪一个？统领了哪几句？</a:t>
            </a:r>
            <a:endParaRPr lang="zh-CN" altLang="en-US" sz="3600" b="1" dirty="0">
              <a:solidFill>
                <a:srgbClr val="FF0000"/>
              </a:solidFill>
              <a:latin typeface="楷体" panose="02010609060101010101" charset="-122"/>
              <a:ea typeface="楷体" panose="02010609060101010101" charset="-122"/>
              <a:cs typeface="+mn-ea"/>
              <a:sym typeface="+mn-lt"/>
            </a:endParaRPr>
          </a:p>
        </p:txBody>
      </p:sp>
      <p:pic>
        <p:nvPicPr>
          <p:cNvPr id="14" name="PA_图片 10"/>
          <p:cNvPicPr>
            <a:picLocks noChangeAspect="1"/>
          </p:cNvPicPr>
          <p:nvPr>
            <p:custDataLst>
              <p:tags r:id="rId3"/>
            </p:custDataLst>
          </p:nvPr>
        </p:nvPicPr>
        <p:blipFill>
          <a:blip r:embed="rId4" cstate="print">
            <a:extLst>
              <a:ext uri="{28A0092B-C50C-407E-A947-70E740481C1C}">
                <a14:useLocalDpi xmlns:a14="http://schemas.microsoft.com/office/drawing/2010/main" val="0"/>
              </a:ext>
            </a:extLst>
          </a:blip>
          <a:stretch>
            <a:fillRect/>
          </a:stretch>
        </p:blipFill>
        <p:spPr>
          <a:xfrm flipH="1">
            <a:off x="9900620" y="652115"/>
            <a:ext cx="2112781" cy="1256060"/>
          </a:xfrm>
          <a:prstGeom prst="rect">
            <a:avLst/>
          </a:prstGeom>
        </p:spPr>
      </p:pic>
      <p:sp>
        <p:nvSpPr>
          <p:cNvPr id="10" name="文本框 9"/>
          <p:cNvSpPr txBox="1"/>
          <p:nvPr/>
        </p:nvSpPr>
        <p:spPr>
          <a:xfrm>
            <a:off x="2136775" y="3106420"/>
            <a:ext cx="7919085" cy="645160"/>
          </a:xfrm>
          <a:prstGeom prst="rect">
            <a:avLst/>
          </a:prstGeom>
          <a:noFill/>
        </p:spPr>
        <p:txBody>
          <a:bodyPr wrap="square" rtlCol="0">
            <a:spAutoFit/>
          </a:bodyPr>
          <a:p>
            <a:pPr algn="ctr" fontAlgn="auto">
              <a:lnSpc>
                <a:spcPct val="100000"/>
              </a:lnSpc>
            </a:pPr>
            <a:r>
              <a:rPr lang="zh-CN" sz="3600" b="1" dirty="0">
                <a:latin typeface="华文楷体" panose="02010600040101010101" charset="-122"/>
                <a:ea typeface="华文楷体" panose="02010600040101010101" charset="-122"/>
              </a:rPr>
              <a:t>恰</a:t>
            </a:r>
            <a:endParaRPr lang="zh-CN" sz="3600" b="1" dirty="0">
              <a:latin typeface="华文楷体" panose="02010600040101010101" charset="-122"/>
              <a:ea typeface="华文楷体" panose="0201060004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randombar(horizontal)">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0" grpId="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8" name="图片 37" descr="C:\Users\Administrator\Desktop\timg13.jpgtimg13"/>
          <p:cNvPicPr>
            <a:picLocks noChangeAspect="1"/>
          </p:cNvPicPr>
          <p:nvPr/>
        </p:nvPicPr>
        <p:blipFill>
          <a:blip r:embed="rId1"/>
          <a:srcRect/>
          <a:stretch>
            <a:fillRect/>
          </a:stretch>
        </p:blipFill>
        <p:spPr>
          <a:xfrm>
            <a:off x="3992" y="0"/>
            <a:ext cx="12184016" cy="6858000"/>
          </a:xfrm>
          <a:prstGeom prst="rect">
            <a:avLst/>
          </a:prstGeom>
        </p:spPr>
      </p:pic>
      <p:pic>
        <p:nvPicPr>
          <p:cNvPr id="7" name="图片 6"/>
          <p:cNvPicPr>
            <a:picLocks noChangeAspect="1"/>
          </p:cNvPicPr>
          <p:nvPr/>
        </p:nvPicPr>
        <p:blipFill rotWithShape="1">
          <a:blip r:embed="rId2" cstate="print">
            <a:extLst>
              <a:ext uri="{28A0092B-C50C-407E-A947-70E740481C1C}">
                <a14:useLocalDpi xmlns:a14="http://schemas.microsoft.com/office/drawing/2010/main" val="0"/>
              </a:ext>
            </a:extLst>
          </a:blip>
          <a:srcRect l="10494" t="26133" r="20536" b="24204"/>
          <a:stretch>
            <a:fillRect/>
          </a:stretch>
        </p:blipFill>
        <p:spPr>
          <a:xfrm flipH="1">
            <a:off x="0" y="-32385"/>
            <a:ext cx="3352165" cy="2413635"/>
          </a:xfrm>
          <a:prstGeom prst="rect">
            <a:avLst/>
          </a:prstGeom>
        </p:spPr>
      </p:pic>
      <p:sp>
        <p:nvSpPr>
          <p:cNvPr id="6" name="文本框 5"/>
          <p:cNvSpPr txBox="1"/>
          <p:nvPr/>
        </p:nvSpPr>
        <p:spPr>
          <a:xfrm>
            <a:off x="1518285" y="2028190"/>
            <a:ext cx="9538970" cy="645160"/>
          </a:xfrm>
          <a:prstGeom prst="rect">
            <a:avLst/>
          </a:prstGeom>
          <a:noFill/>
        </p:spPr>
        <p:txBody>
          <a:bodyPr wrap="square" rtlCol="0">
            <a:spAutoFit/>
          </a:bodyPr>
          <a:p>
            <a:pPr algn="ctr"/>
            <a:r>
              <a:rPr lang="zh-CN" altLang="en-US" sz="3600" b="1" dirty="0">
                <a:solidFill>
                  <a:srgbClr val="FF0000"/>
                </a:solidFill>
                <a:latin typeface="楷体" panose="02010609060101010101" charset="-122"/>
                <a:ea typeface="楷体" panose="02010609060101010101" charset="-122"/>
                <a:cs typeface="+mn-ea"/>
                <a:sym typeface="+mn-lt"/>
              </a:rPr>
              <a:t>这些“同学少年”展现出了怎样的一种形象？</a:t>
            </a:r>
            <a:endParaRPr lang="zh-CN" altLang="en-US" sz="3600" b="1" dirty="0">
              <a:solidFill>
                <a:srgbClr val="FF0000"/>
              </a:solidFill>
              <a:latin typeface="楷体" panose="02010609060101010101" charset="-122"/>
              <a:ea typeface="楷体" panose="02010609060101010101" charset="-122"/>
              <a:cs typeface="+mn-ea"/>
              <a:sym typeface="+mn-lt"/>
            </a:endParaRPr>
          </a:p>
        </p:txBody>
      </p:sp>
      <p:pic>
        <p:nvPicPr>
          <p:cNvPr id="14" name="PA_图片 10"/>
          <p:cNvPicPr>
            <a:picLocks noChangeAspect="1"/>
          </p:cNvPicPr>
          <p:nvPr>
            <p:custDataLst>
              <p:tags r:id="rId3"/>
            </p:custDataLst>
          </p:nvPr>
        </p:nvPicPr>
        <p:blipFill>
          <a:blip r:embed="rId4" cstate="print">
            <a:extLst>
              <a:ext uri="{28A0092B-C50C-407E-A947-70E740481C1C}">
                <a14:useLocalDpi xmlns:a14="http://schemas.microsoft.com/office/drawing/2010/main" val="0"/>
              </a:ext>
            </a:extLst>
          </a:blip>
          <a:stretch>
            <a:fillRect/>
          </a:stretch>
        </p:blipFill>
        <p:spPr>
          <a:xfrm flipH="1">
            <a:off x="9900620" y="652115"/>
            <a:ext cx="2112781" cy="1256060"/>
          </a:xfrm>
          <a:prstGeom prst="rect">
            <a:avLst/>
          </a:prstGeom>
        </p:spPr>
      </p:pic>
      <p:sp>
        <p:nvSpPr>
          <p:cNvPr id="10" name="文本框 9"/>
          <p:cNvSpPr txBox="1"/>
          <p:nvPr/>
        </p:nvSpPr>
        <p:spPr>
          <a:xfrm>
            <a:off x="2136775" y="3106420"/>
            <a:ext cx="7919085" cy="2245360"/>
          </a:xfrm>
          <a:prstGeom prst="rect">
            <a:avLst/>
          </a:prstGeom>
          <a:noFill/>
        </p:spPr>
        <p:txBody>
          <a:bodyPr wrap="square" rtlCol="0">
            <a:spAutoFit/>
          </a:bodyPr>
          <a:p>
            <a:pPr algn="l" fontAlgn="auto">
              <a:lnSpc>
                <a:spcPct val="100000"/>
              </a:lnSpc>
            </a:pPr>
            <a:r>
              <a:rPr lang="zh-CN" sz="2800" b="1" dirty="0">
                <a:latin typeface="华文楷体" panose="02010600040101010101" charset="-122"/>
                <a:ea typeface="华文楷体" panose="02010600040101010101" charset="-122"/>
              </a:rPr>
              <a:t>第1层：年轻；气质禀赋。</a:t>
            </a:r>
            <a:endParaRPr lang="zh-CN" sz="2800" b="1" dirty="0">
              <a:latin typeface="华文楷体" panose="02010600040101010101" charset="-122"/>
              <a:ea typeface="华文楷体" panose="02010600040101010101" charset="-122"/>
            </a:endParaRPr>
          </a:p>
          <a:p>
            <a:pPr algn="l" fontAlgn="auto">
              <a:lnSpc>
                <a:spcPct val="100000"/>
              </a:lnSpc>
            </a:pPr>
            <a:endParaRPr lang="zh-CN" sz="2800" b="1" dirty="0">
              <a:latin typeface="华文楷体" panose="02010600040101010101" charset="-122"/>
              <a:ea typeface="华文楷体" panose="02010600040101010101" charset="-122"/>
            </a:endParaRPr>
          </a:p>
          <a:p>
            <a:pPr algn="l" fontAlgn="auto">
              <a:lnSpc>
                <a:spcPct val="100000"/>
              </a:lnSpc>
            </a:pPr>
            <a:r>
              <a:rPr lang="zh-CN" sz="2800" b="1" dirty="0">
                <a:latin typeface="华文楷体" panose="02010600040101010101" charset="-122"/>
                <a:ea typeface="华文楷体" panose="02010600040101010101" charset="-122"/>
              </a:rPr>
              <a:t>第2层：精神状态。</a:t>
            </a:r>
            <a:endParaRPr lang="zh-CN" sz="2800" b="1" dirty="0">
              <a:latin typeface="华文楷体" panose="02010600040101010101" charset="-122"/>
              <a:ea typeface="华文楷体" panose="02010600040101010101" charset="-122"/>
            </a:endParaRPr>
          </a:p>
          <a:p>
            <a:pPr algn="l" fontAlgn="auto">
              <a:lnSpc>
                <a:spcPct val="100000"/>
              </a:lnSpc>
            </a:pPr>
            <a:endParaRPr lang="zh-CN" sz="2800" b="1" dirty="0">
              <a:latin typeface="华文楷体" panose="02010600040101010101" charset="-122"/>
              <a:ea typeface="华文楷体" panose="02010600040101010101" charset="-122"/>
            </a:endParaRPr>
          </a:p>
          <a:p>
            <a:pPr algn="l" fontAlgn="auto">
              <a:lnSpc>
                <a:spcPct val="100000"/>
              </a:lnSpc>
            </a:pPr>
            <a:r>
              <a:rPr lang="zh-CN" sz="2800" b="1" dirty="0">
                <a:latin typeface="华文楷体" panose="02010600040101010101" charset="-122"/>
                <a:ea typeface="华文楷体" panose="02010600040101010101" charset="-122"/>
              </a:rPr>
              <a:t>第3层：战斗风貌和豪迈气概。</a:t>
            </a:r>
            <a:endParaRPr lang="zh-CN" sz="2800" b="1" dirty="0">
              <a:latin typeface="华文楷体" panose="02010600040101010101" charset="-122"/>
              <a:ea typeface="华文楷体" panose="0201060004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anim to="" calcmode="lin" valueType="num">
                                      <p:cBhvr>
                                        <p:cTn id="7" dur="1" fill="hold"/>
                                        <p:tgtEl>
                                          <p:spTgt spid="10">
                                            <p:txEl>
                                              <p:pRg st="0" end="0"/>
                                            </p:txEl>
                                          </p:spTgt>
                                        </p:tgtEl>
                                      </p:cBhvr>
                                    </p:anim>
                                  </p:childTnLst>
                                </p:cTn>
                              </p:par>
                            </p:childTnLst>
                          </p:cTn>
                        </p:par>
                      </p:childTnLst>
                    </p:cTn>
                  </p:par>
                  <p:par>
                    <p:cTn id="8" fill="hold">
                      <p:stCondLst>
                        <p:cond delay="indefinite"/>
                      </p:stCondLst>
                      <p:childTnLst>
                        <p:par>
                          <p:cTn id="9" fill="hold">
                            <p:stCondLst>
                              <p:cond delay="0"/>
                            </p:stCondLst>
                            <p:childTnLst>
                              <p:par>
                                <p:cTn id="10" presetID="24" presetClass="entr" presetSubtype="0" fill="hold" nodeType="clickEffect">
                                  <p:stCondLst>
                                    <p:cond delay="0"/>
                                  </p:stCondLst>
                                  <p:childTnLst>
                                    <p:set>
                                      <p:cBhvr>
                                        <p:cTn id="11" dur="1" fill="hold">
                                          <p:stCondLst>
                                            <p:cond delay="0"/>
                                          </p:stCondLst>
                                        </p:cTn>
                                        <p:tgtEl>
                                          <p:spTgt spid="10">
                                            <p:txEl>
                                              <p:pRg st="2" end="2"/>
                                            </p:txEl>
                                          </p:spTgt>
                                        </p:tgtEl>
                                        <p:attrNameLst>
                                          <p:attrName>style.visibility</p:attrName>
                                        </p:attrNameLst>
                                      </p:cBhvr>
                                      <p:to>
                                        <p:strVal val="visible"/>
                                      </p:to>
                                    </p:set>
                                    <p:anim to="" calcmode="lin" valueType="num">
                                      <p:cBhvr>
                                        <p:cTn id="12" dur="1" fill="hold"/>
                                        <p:tgtEl>
                                          <p:spTgt spid="10">
                                            <p:txEl>
                                              <p:pRg st="2" end="2"/>
                                            </p:txEl>
                                          </p:spTgt>
                                        </p:tgtEl>
                                      </p:cBhvr>
                                    </p:anim>
                                  </p:childTnLst>
                                </p:cTn>
                              </p:par>
                            </p:childTnLst>
                          </p:cTn>
                        </p:par>
                      </p:childTnLst>
                    </p:cTn>
                  </p:par>
                  <p:par>
                    <p:cTn id="13" fill="hold">
                      <p:stCondLst>
                        <p:cond delay="indefinite"/>
                      </p:stCondLst>
                      <p:childTnLst>
                        <p:par>
                          <p:cTn id="14" fill="hold">
                            <p:stCondLst>
                              <p:cond delay="0"/>
                            </p:stCondLst>
                            <p:childTnLst>
                              <p:par>
                                <p:cTn id="15" presetID="24" presetClass="entr" presetSubtype="0" fill="hold" nodeType="clickEffect">
                                  <p:stCondLst>
                                    <p:cond delay="0"/>
                                  </p:stCondLst>
                                  <p:childTnLst>
                                    <p:set>
                                      <p:cBhvr>
                                        <p:cTn id="16" dur="1" fill="hold">
                                          <p:stCondLst>
                                            <p:cond delay="0"/>
                                          </p:stCondLst>
                                        </p:cTn>
                                        <p:tgtEl>
                                          <p:spTgt spid="10">
                                            <p:txEl>
                                              <p:pRg st="4" end="4"/>
                                            </p:txEl>
                                          </p:spTgt>
                                        </p:tgtEl>
                                        <p:attrNameLst>
                                          <p:attrName>style.visibility</p:attrName>
                                        </p:attrNameLst>
                                      </p:cBhvr>
                                      <p:to>
                                        <p:strVal val="visible"/>
                                      </p:to>
                                    </p:set>
                                    <p:anim to="" calcmode="lin" valueType="num">
                                      <p:cBhvr>
                                        <p:cTn id="17" dur="1" fill="hold"/>
                                        <p:tgtEl>
                                          <p:spTgt spid="10">
                                            <p:txEl>
                                              <p:pRg st="4" end="4"/>
                                            </p:txEl>
                                          </p:spTgt>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文本框 5"/>
          <p:cNvSpPr txBox="1"/>
          <p:nvPr/>
        </p:nvSpPr>
        <p:spPr>
          <a:xfrm>
            <a:off x="1318260" y="1417955"/>
            <a:ext cx="6983730" cy="4726305"/>
          </a:xfrm>
          <a:prstGeom prst="rect">
            <a:avLst/>
          </a:prstGeom>
          <a:noFill/>
        </p:spPr>
        <p:txBody>
          <a:bodyPr wrap="square" rtlCol="0">
            <a:spAutoFit/>
          </a:bodyPr>
          <a:p>
            <a:pPr indent="457200" algn="just">
              <a:lnSpc>
                <a:spcPct val="130000"/>
              </a:lnSpc>
            </a:pPr>
            <a:r>
              <a:rPr lang="zh-CN" altLang="en-US" sz="2600" dirty="0">
                <a:solidFill>
                  <a:schemeClr val="tx1"/>
                </a:solidFill>
                <a:latin typeface="楷体" panose="02010609060101010101" charset="-122"/>
                <a:ea typeface="楷体" panose="02010609060101010101" charset="-122"/>
                <a:cs typeface="+mn-ea"/>
                <a:sym typeface="+mn-lt"/>
              </a:rPr>
              <a:t>词</a:t>
            </a:r>
            <a:r>
              <a:rPr lang="en-US" altLang="zh-CN" sz="2600" dirty="0">
                <a:solidFill>
                  <a:schemeClr val="tx1"/>
                </a:solidFill>
                <a:latin typeface="楷体" panose="02010609060101010101" charset="-122"/>
                <a:ea typeface="楷体" panose="02010609060101010101" charset="-122"/>
                <a:cs typeface="+mn-ea"/>
                <a:sym typeface="+mn-lt"/>
              </a:rPr>
              <a:t>,</a:t>
            </a:r>
            <a:r>
              <a:rPr lang="zh-CN" altLang="en-US" sz="2600" dirty="0">
                <a:solidFill>
                  <a:schemeClr val="tx1"/>
                </a:solidFill>
                <a:latin typeface="楷体" panose="02010609060101010101" charset="-122"/>
                <a:ea typeface="楷体" panose="02010609060101010101" charset="-122"/>
                <a:cs typeface="+mn-ea"/>
                <a:sym typeface="+mn-lt"/>
              </a:rPr>
              <a:t>产生于隋唐，全盛于宋，配乐歌唱</a:t>
            </a:r>
            <a:r>
              <a:rPr lang="en-US" altLang="zh-CN" sz="2600" dirty="0">
                <a:solidFill>
                  <a:schemeClr val="tx1"/>
                </a:solidFill>
                <a:latin typeface="楷体" panose="02010609060101010101" charset="-122"/>
                <a:ea typeface="楷体" panose="02010609060101010101" charset="-122"/>
                <a:cs typeface="+mn-ea"/>
                <a:sym typeface="+mn-lt"/>
              </a:rPr>
              <a:t>,</a:t>
            </a:r>
            <a:r>
              <a:rPr lang="zh-CN" altLang="en-US" sz="2600" dirty="0">
                <a:solidFill>
                  <a:schemeClr val="tx1"/>
                </a:solidFill>
                <a:latin typeface="楷体" panose="02010609060101010101" charset="-122"/>
                <a:ea typeface="楷体" panose="02010609060101010101" charset="-122"/>
                <a:cs typeface="+mn-ea"/>
                <a:sym typeface="+mn-lt"/>
              </a:rPr>
              <a:t>句式不齐</a:t>
            </a:r>
            <a:r>
              <a:rPr lang="en-US" altLang="zh-CN" sz="2600" dirty="0">
                <a:solidFill>
                  <a:schemeClr val="tx1"/>
                </a:solidFill>
                <a:latin typeface="楷体" panose="02010609060101010101" charset="-122"/>
                <a:ea typeface="楷体" panose="02010609060101010101" charset="-122"/>
                <a:cs typeface="+mn-ea"/>
                <a:sym typeface="+mn-lt"/>
              </a:rPr>
              <a:t>,</a:t>
            </a:r>
            <a:r>
              <a:rPr lang="zh-CN" altLang="en-US" sz="2600" dirty="0">
                <a:solidFill>
                  <a:schemeClr val="tx1"/>
                </a:solidFill>
                <a:latin typeface="楷体" panose="02010609060101010101" charset="-122"/>
                <a:ea typeface="楷体" panose="02010609060101010101" charset="-122"/>
                <a:cs typeface="+mn-ea"/>
                <a:sym typeface="+mn-lt"/>
              </a:rPr>
              <a:t>又名“长短句” </a:t>
            </a:r>
            <a:r>
              <a:rPr lang="en-US" altLang="zh-CN" sz="2600" dirty="0">
                <a:solidFill>
                  <a:schemeClr val="tx1"/>
                </a:solidFill>
                <a:latin typeface="楷体" panose="02010609060101010101" charset="-122"/>
                <a:ea typeface="楷体" panose="02010609060101010101" charset="-122"/>
                <a:cs typeface="+mn-ea"/>
                <a:sym typeface="+mn-lt"/>
              </a:rPr>
              <a:t>,</a:t>
            </a:r>
            <a:r>
              <a:rPr lang="zh-CN" altLang="en-US" sz="2600" dirty="0">
                <a:solidFill>
                  <a:schemeClr val="tx1"/>
                </a:solidFill>
                <a:latin typeface="楷体" panose="02010609060101010101" charset="-122"/>
                <a:ea typeface="楷体" panose="02010609060101010101" charset="-122"/>
                <a:cs typeface="+mn-ea"/>
                <a:sym typeface="+mn-lt"/>
              </a:rPr>
              <a:t>最初被称为“曲词”或“曲子词” </a:t>
            </a:r>
            <a:r>
              <a:rPr lang="en-US" altLang="zh-CN" sz="2600" dirty="0">
                <a:solidFill>
                  <a:schemeClr val="tx1"/>
                </a:solidFill>
                <a:latin typeface="楷体" panose="02010609060101010101" charset="-122"/>
                <a:ea typeface="楷体" panose="02010609060101010101" charset="-122"/>
                <a:cs typeface="+mn-ea"/>
                <a:sym typeface="+mn-lt"/>
              </a:rPr>
              <a:t>,</a:t>
            </a:r>
            <a:r>
              <a:rPr lang="zh-CN" altLang="en-US" sz="2600" dirty="0">
                <a:solidFill>
                  <a:schemeClr val="tx1"/>
                </a:solidFill>
                <a:latin typeface="楷体" panose="02010609060101010101" charset="-122"/>
                <a:ea typeface="楷体" panose="02010609060101010101" charset="-122"/>
                <a:cs typeface="+mn-ea"/>
                <a:sym typeface="+mn-lt"/>
              </a:rPr>
              <a:t>是配乐歌唱的，后来</a:t>
            </a:r>
            <a:r>
              <a:rPr lang="en-US" altLang="zh-CN" sz="2600" dirty="0">
                <a:solidFill>
                  <a:schemeClr val="tx1"/>
                </a:solidFill>
                <a:latin typeface="楷体" panose="02010609060101010101" charset="-122"/>
                <a:ea typeface="楷体" panose="02010609060101010101" charset="-122"/>
                <a:cs typeface="+mn-ea"/>
                <a:sym typeface="+mn-lt"/>
              </a:rPr>
              <a:t>,</a:t>
            </a:r>
            <a:r>
              <a:rPr lang="zh-CN" altLang="en-US" sz="2600" dirty="0">
                <a:solidFill>
                  <a:schemeClr val="tx1"/>
                </a:solidFill>
                <a:latin typeface="楷体" panose="02010609060101010101" charset="-122"/>
                <a:ea typeface="楷体" panose="02010609060101010101" charset="-122"/>
                <a:cs typeface="+mn-ea"/>
                <a:sym typeface="+mn-lt"/>
              </a:rPr>
              <a:t>词逐渐与音乐分离了</a:t>
            </a:r>
            <a:r>
              <a:rPr lang="en-US" altLang="zh-CN" sz="2600" dirty="0">
                <a:solidFill>
                  <a:schemeClr val="tx1"/>
                </a:solidFill>
                <a:latin typeface="楷体" panose="02010609060101010101" charset="-122"/>
                <a:ea typeface="楷体" panose="02010609060101010101" charset="-122"/>
                <a:cs typeface="+mn-ea"/>
                <a:sym typeface="+mn-lt"/>
              </a:rPr>
              <a:t>,</a:t>
            </a:r>
            <a:r>
              <a:rPr lang="zh-CN" altLang="en-US" sz="2600" dirty="0">
                <a:solidFill>
                  <a:schemeClr val="tx1"/>
                </a:solidFill>
                <a:latin typeface="楷体" panose="02010609060101010101" charset="-122"/>
                <a:ea typeface="楷体" panose="02010609060101010101" charset="-122"/>
                <a:cs typeface="+mn-ea"/>
                <a:sym typeface="+mn-lt"/>
              </a:rPr>
              <a:t>成为诗的别体</a:t>
            </a:r>
            <a:r>
              <a:rPr lang="en-US" altLang="zh-CN" sz="2600" dirty="0">
                <a:solidFill>
                  <a:schemeClr val="tx1"/>
                </a:solidFill>
                <a:latin typeface="楷体" panose="02010609060101010101" charset="-122"/>
                <a:ea typeface="楷体" panose="02010609060101010101" charset="-122"/>
                <a:cs typeface="+mn-ea"/>
                <a:sym typeface="+mn-lt"/>
              </a:rPr>
              <a:t>,</a:t>
            </a:r>
            <a:r>
              <a:rPr lang="zh-CN" altLang="en-US" sz="2600" dirty="0">
                <a:solidFill>
                  <a:schemeClr val="tx1"/>
                </a:solidFill>
                <a:latin typeface="楷体" panose="02010609060101010101" charset="-122"/>
                <a:ea typeface="楷体" panose="02010609060101010101" charset="-122"/>
                <a:cs typeface="+mn-ea"/>
                <a:sym typeface="+mn-lt"/>
              </a:rPr>
              <a:t>所以</a:t>
            </a:r>
            <a:r>
              <a:rPr lang="en-US" altLang="zh-CN" sz="2600" dirty="0">
                <a:solidFill>
                  <a:schemeClr val="tx1"/>
                </a:solidFill>
                <a:latin typeface="楷体" panose="02010609060101010101" charset="-122"/>
                <a:ea typeface="楷体" panose="02010609060101010101" charset="-122"/>
                <a:cs typeface="+mn-ea"/>
                <a:sym typeface="+mn-lt"/>
              </a:rPr>
              <a:t>,</a:t>
            </a:r>
            <a:r>
              <a:rPr lang="zh-CN" altLang="en-US" sz="2600" dirty="0">
                <a:solidFill>
                  <a:schemeClr val="tx1"/>
                </a:solidFill>
                <a:latin typeface="楷体" panose="02010609060101010101" charset="-122"/>
                <a:ea typeface="楷体" panose="02010609060101010101" charset="-122"/>
                <a:cs typeface="+mn-ea"/>
                <a:sym typeface="+mn-lt"/>
              </a:rPr>
              <a:t>有人把他称为“诗余”还有人称之为“乐府诗”。写词时依据的乐谱叫做“词调”，各种词调的名称便是“词牌”，如“沁园春”、“满江红”、“西江月”等。有的作家在词牌下另标词题，如</a:t>
            </a:r>
            <a:r>
              <a:rPr lang="en-US" altLang="zh-CN" sz="2600" dirty="0">
                <a:solidFill>
                  <a:schemeClr val="tx1"/>
                </a:solidFill>
                <a:latin typeface="楷体" panose="02010609060101010101" charset="-122"/>
                <a:ea typeface="楷体" panose="02010609060101010101" charset="-122"/>
                <a:cs typeface="+mn-ea"/>
                <a:sym typeface="+mn-lt"/>
              </a:rPr>
              <a:t>《</a:t>
            </a:r>
            <a:r>
              <a:rPr lang="zh-CN" altLang="en-US" sz="2600" dirty="0">
                <a:solidFill>
                  <a:schemeClr val="tx1"/>
                </a:solidFill>
                <a:latin typeface="楷体" panose="02010609060101010101" charset="-122"/>
                <a:ea typeface="楷体" panose="02010609060101010101" charset="-122"/>
                <a:cs typeface="+mn-ea"/>
                <a:sym typeface="+mn-lt"/>
              </a:rPr>
              <a:t>沁园春·长沙</a:t>
            </a:r>
            <a:r>
              <a:rPr lang="en-US" altLang="zh-CN" sz="2600" dirty="0">
                <a:solidFill>
                  <a:schemeClr val="tx1"/>
                </a:solidFill>
                <a:latin typeface="楷体" panose="02010609060101010101" charset="-122"/>
                <a:ea typeface="楷体" panose="02010609060101010101" charset="-122"/>
                <a:cs typeface="+mn-ea"/>
                <a:sym typeface="+mn-lt"/>
              </a:rPr>
              <a:t>》</a:t>
            </a:r>
            <a:r>
              <a:rPr lang="zh-CN" altLang="en-US" sz="2600" dirty="0">
                <a:solidFill>
                  <a:schemeClr val="tx1"/>
                </a:solidFill>
                <a:latin typeface="楷体" panose="02010609060101010101" charset="-122"/>
                <a:ea typeface="楷体" panose="02010609060101010101" charset="-122"/>
                <a:cs typeface="+mn-ea"/>
                <a:sym typeface="+mn-lt"/>
              </a:rPr>
              <a:t>。</a:t>
            </a:r>
            <a:endParaRPr lang="zh-CN" altLang="en-US" sz="2600" dirty="0">
              <a:solidFill>
                <a:schemeClr val="tx1"/>
              </a:solidFill>
              <a:latin typeface="楷体" panose="02010609060101010101" charset="-122"/>
              <a:ea typeface="楷体" panose="02010609060101010101" charset="-122"/>
              <a:cs typeface="+mn-ea"/>
              <a:sym typeface="+mn-lt"/>
            </a:endParaRPr>
          </a:p>
        </p:txBody>
      </p:sp>
      <p:sp>
        <p:nvSpPr>
          <p:cNvPr id="8" name="文本框 7"/>
          <p:cNvSpPr txBox="1"/>
          <p:nvPr/>
        </p:nvSpPr>
        <p:spPr>
          <a:xfrm>
            <a:off x="922020" y="620395"/>
            <a:ext cx="1706880" cy="581025"/>
          </a:xfrm>
          <a:prstGeom prst="rect">
            <a:avLst/>
          </a:prstGeom>
          <a:noFill/>
        </p:spPr>
        <p:txBody>
          <a:bodyPr wrap="none" rtlCol="0" anchor="ctr">
            <a:spAutoFit/>
          </a:bodyPr>
          <a:p>
            <a:pPr algn="ctr"/>
            <a:r>
              <a:rPr lang="zh-CN" altLang="en-US" sz="3000" b="1" dirty="0">
                <a:solidFill>
                  <a:schemeClr val="tx1"/>
                </a:solidFill>
                <a:latin typeface="微软雅黑" panose="020B0503020204020204" charset="-122"/>
                <a:ea typeface="微软雅黑" panose="020B0503020204020204" charset="-122"/>
                <a:cs typeface="隶书" panose="02010509060101010101" charset="-122"/>
                <a:sym typeface="+mn-lt"/>
              </a:rPr>
              <a:t>文体知识</a:t>
            </a:r>
            <a:endParaRPr lang="zh-CN" altLang="en-US" sz="3000" b="1" dirty="0">
              <a:solidFill>
                <a:schemeClr val="tx1"/>
              </a:solidFill>
              <a:latin typeface="微软雅黑" panose="020B0503020204020204" charset="-122"/>
              <a:ea typeface="微软雅黑" panose="020B0503020204020204" charset="-122"/>
              <a:cs typeface="隶书" panose="02010509060101010101" charset="-122"/>
              <a:sym typeface="+mn-lt"/>
            </a:endParaRPr>
          </a:p>
        </p:txBody>
      </p:sp>
      <p:sp>
        <p:nvSpPr>
          <p:cNvPr id="4" name="圆角矩形 3"/>
          <p:cNvSpPr/>
          <p:nvPr/>
        </p:nvSpPr>
        <p:spPr>
          <a:xfrm>
            <a:off x="687070" y="656590"/>
            <a:ext cx="2177415" cy="508635"/>
          </a:xfrm>
          <a:prstGeom prst="roundRect">
            <a:avLst>
              <a:gd name="adj" fmla="val 50000"/>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13" name="图片 12"/>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8400569" y="492521"/>
            <a:ext cx="3764283" cy="5282545"/>
          </a:xfrm>
          <a:prstGeom prst="rect">
            <a:avLst/>
          </a:prstGeom>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8" name="图片 37" descr="C:\Users\Administrator\Desktop\timg13.jpgtimg13"/>
          <p:cNvPicPr>
            <a:picLocks noChangeAspect="1"/>
          </p:cNvPicPr>
          <p:nvPr/>
        </p:nvPicPr>
        <p:blipFill>
          <a:blip r:embed="rId1"/>
          <a:srcRect/>
          <a:stretch>
            <a:fillRect/>
          </a:stretch>
        </p:blipFill>
        <p:spPr>
          <a:xfrm>
            <a:off x="3992" y="0"/>
            <a:ext cx="12184016" cy="6858000"/>
          </a:xfrm>
          <a:prstGeom prst="rect">
            <a:avLst/>
          </a:prstGeom>
        </p:spPr>
      </p:pic>
      <p:pic>
        <p:nvPicPr>
          <p:cNvPr id="7" name="图片 6"/>
          <p:cNvPicPr>
            <a:picLocks noChangeAspect="1"/>
          </p:cNvPicPr>
          <p:nvPr/>
        </p:nvPicPr>
        <p:blipFill rotWithShape="1">
          <a:blip r:embed="rId2" cstate="print">
            <a:extLst>
              <a:ext uri="{28A0092B-C50C-407E-A947-70E740481C1C}">
                <a14:useLocalDpi xmlns:a14="http://schemas.microsoft.com/office/drawing/2010/main" val="0"/>
              </a:ext>
            </a:extLst>
          </a:blip>
          <a:srcRect l="10494" t="26133" r="20536" b="24204"/>
          <a:stretch>
            <a:fillRect/>
          </a:stretch>
        </p:blipFill>
        <p:spPr>
          <a:xfrm flipH="1">
            <a:off x="0" y="-32385"/>
            <a:ext cx="3352165" cy="2413635"/>
          </a:xfrm>
          <a:prstGeom prst="rect">
            <a:avLst/>
          </a:prstGeom>
        </p:spPr>
      </p:pic>
      <p:sp>
        <p:nvSpPr>
          <p:cNvPr id="6" name="文本框 5"/>
          <p:cNvSpPr txBox="1"/>
          <p:nvPr/>
        </p:nvSpPr>
        <p:spPr>
          <a:xfrm>
            <a:off x="1518285" y="2028190"/>
            <a:ext cx="9538970" cy="645160"/>
          </a:xfrm>
          <a:prstGeom prst="rect">
            <a:avLst/>
          </a:prstGeom>
          <a:noFill/>
        </p:spPr>
        <p:txBody>
          <a:bodyPr wrap="square" rtlCol="0">
            <a:spAutoFit/>
          </a:bodyPr>
          <a:p>
            <a:pPr algn="ctr"/>
            <a:r>
              <a:rPr lang="zh-CN" altLang="en-US" sz="3600" b="1" dirty="0">
                <a:solidFill>
                  <a:srgbClr val="FF0000"/>
                </a:solidFill>
                <a:latin typeface="楷体" panose="02010609060101010101" charset="-122"/>
                <a:ea typeface="楷体" panose="02010609060101010101" charset="-122"/>
                <a:cs typeface="+mn-ea"/>
                <a:sym typeface="+mn-lt"/>
              </a:rPr>
              <a:t>逻辑上是否过分跳跃和突兀？</a:t>
            </a:r>
            <a:endParaRPr lang="zh-CN" altLang="en-US" sz="3600" b="1" dirty="0">
              <a:solidFill>
                <a:srgbClr val="FF0000"/>
              </a:solidFill>
              <a:latin typeface="楷体" panose="02010609060101010101" charset="-122"/>
              <a:ea typeface="楷体" panose="02010609060101010101" charset="-122"/>
              <a:cs typeface="+mn-ea"/>
              <a:sym typeface="+mn-lt"/>
            </a:endParaRPr>
          </a:p>
        </p:txBody>
      </p:sp>
      <p:pic>
        <p:nvPicPr>
          <p:cNvPr id="14" name="PA_图片 10"/>
          <p:cNvPicPr>
            <a:picLocks noChangeAspect="1"/>
          </p:cNvPicPr>
          <p:nvPr>
            <p:custDataLst>
              <p:tags r:id="rId3"/>
            </p:custDataLst>
          </p:nvPr>
        </p:nvPicPr>
        <p:blipFill>
          <a:blip r:embed="rId4" cstate="print">
            <a:extLst>
              <a:ext uri="{28A0092B-C50C-407E-A947-70E740481C1C}">
                <a14:useLocalDpi xmlns:a14="http://schemas.microsoft.com/office/drawing/2010/main" val="0"/>
              </a:ext>
            </a:extLst>
          </a:blip>
          <a:stretch>
            <a:fillRect/>
          </a:stretch>
        </p:blipFill>
        <p:spPr>
          <a:xfrm flipH="1">
            <a:off x="9900620" y="652115"/>
            <a:ext cx="2112781" cy="1256060"/>
          </a:xfrm>
          <a:prstGeom prst="rect">
            <a:avLst/>
          </a:prstGeom>
        </p:spPr>
      </p:pic>
      <p:sp>
        <p:nvSpPr>
          <p:cNvPr id="10" name="文本框 9"/>
          <p:cNvSpPr txBox="1"/>
          <p:nvPr/>
        </p:nvSpPr>
        <p:spPr>
          <a:xfrm>
            <a:off x="2136775" y="3106420"/>
            <a:ext cx="7919085" cy="521970"/>
          </a:xfrm>
          <a:prstGeom prst="rect">
            <a:avLst/>
          </a:prstGeom>
          <a:noFill/>
        </p:spPr>
        <p:txBody>
          <a:bodyPr wrap="square" rtlCol="0">
            <a:spAutoFit/>
          </a:bodyPr>
          <a:p>
            <a:pPr algn="ctr" fontAlgn="auto">
              <a:lnSpc>
                <a:spcPct val="100000"/>
              </a:lnSpc>
            </a:pPr>
            <a:r>
              <a:rPr lang="zh-CN" sz="2800" b="1" dirty="0">
                <a:latin typeface="华文楷体" panose="02010600040101010101" charset="-122"/>
                <a:ea typeface="华文楷体" panose="02010600040101010101" charset="-122"/>
              </a:rPr>
              <a:t>象征的手法</a:t>
            </a:r>
            <a:endParaRPr lang="zh-CN" sz="2800" b="1" dirty="0">
              <a:latin typeface="华文楷体" panose="02010600040101010101" charset="-122"/>
              <a:ea typeface="华文楷体" panose="0201060004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dissolve">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0" grpId="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7107" name="Rectangle 3"/>
          <p:cNvSpPr>
            <a:spLocks noGrp="1" noChangeArrowheads="1"/>
          </p:cNvSpPr>
          <p:nvPr/>
        </p:nvSpPr>
        <p:spPr>
          <a:xfrm>
            <a:off x="767080" y="2379980"/>
            <a:ext cx="10437495" cy="3241675"/>
          </a:xfrm>
          <a:prstGeom prst="rect">
            <a:avLst/>
          </a:prstGeom>
          <a:noFill/>
          <a:ln>
            <a:noFill/>
          </a:ln>
        </p:spPr>
        <p:txBody>
          <a:bodyPr vert="horz" wrap="square" lIns="91440" tIns="45720" rIns="91440" bIns="45720" numCol="1" anchor="t" anchorCtr="0" compatLnSpc="1"/>
          <a:lst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sym typeface="Calibri" panose="020F0502020204030204" charset="0"/>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sym typeface="Calibri" panose="020F0502020204030204" charset="0"/>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sym typeface="Calibri" panose="020F0502020204030204" charset="0"/>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Calibri" panose="020F0502020204030204" charset="0"/>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Calibri" panose="020F0502020204030204" charset="0"/>
              </a:defRPr>
            </a:lvl5pPr>
            <a:lvl6pPr marL="2514600" indent="-228600" algn="l" rtl="0" fontAlgn="base">
              <a:spcBef>
                <a:spcPct val="20000"/>
              </a:spcBef>
              <a:spcAft>
                <a:spcPct val="0"/>
              </a:spcAft>
              <a:buFont typeface="Arial" panose="020B0604020202020204" pitchFamily="34" charset="0"/>
              <a:buChar char="»"/>
              <a:defRPr sz="2000">
                <a:solidFill>
                  <a:schemeClr val="tx1"/>
                </a:solidFill>
                <a:latin typeface="+mn-lt"/>
                <a:ea typeface="+mn-ea"/>
                <a:sym typeface="Calibri" panose="020F0502020204030204" charset="0"/>
              </a:defRPr>
            </a:lvl6pPr>
            <a:lvl7pPr marL="2971800" indent="-228600" algn="l" rtl="0" fontAlgn="base">
              <a:spcBef>
                <a:spcPct val="20000"/>
              </a:spcBef>
              <a:spcAft>
                <a:spcPct val="0"/>
              </a:spcAft>
              <a:buFont typeface="Arial" panose="020B0604020202020204" pitchFamily="34" charset="0"/>
              <a:buChar char="»"/>
              <a:defRPr sz="2000">
                <a:solidFill>
                  <a:schemeClr val="tx1"/>
                </a:solidFill>
                <a:latin typeface="+mn-lt"/>
                <a:ea typeface="+mn-ea"/>
                <a:sym typeface="Calibri" panose="020F0502020204030204" charset="0"/>
              </a:defRPr>
            </a:lvl7pPr>
            <a:lvl8pPr marL="3429000" indent="-228600" algn="l" rtl="0" fontAlgn="base">
              <a:spcBef>
                <a:spcPct val="20000"/>
              </a:spcBef>
              <a:spcAft>
                <a:spcPct val="0"/>
              </a:spcAft>
              <a:buFont typeface="Arial" panose="020B0604020202020204" pitchFamily="34" charset="0"/>
              <a:buChar char="»"/>
              <a:defRPr sz="2000">
                <a:solidFill>
                  <a:schemeClr val="tx1"/>
                </a:solidFill>
                <a:latin typeface="+mn-lt"/>
                <a:ea typeface="+mn-ea"/>
                <a:sym typeface="Calibri" panose="020F0502020204030204" charset="0"/>
              </a:defRPr>
            </a:lvl8pPr>
            <a:lvl9pPr marL="3886200" indent="-228600" algn="l" rtl="0" fontAlgn="base">
              <a:spcBef>
                <a:spcPct val="20000"/>
              </a:spcBef>
              <a:spcAft>
                <a:spcPct val="0"/>
              </a:spcAft>
              <a:buFont typeface="Arial" panose="020B0604020202020204" pitchFamily="34" charset="0"/>
              <a:buChar char="»"/>
              <a:defRPr sz="2000">
                <a:solidFill>
                  <a:schemeClr val="tx1"/>
                </a:solidFill>
                <a:latin typeface="+mn-lt"/>
                <a:ea typeface="+mn-ea"/>
                <a:sym typeface="Calibri" panose="020F0502020204030204" charset="0"/>
              </a:defRPr>
            </a:lvl9pPr>
          </a:lstStyle>
          <a:p>
            <a:pPr marL="274955" lvl="4" indent="457200" eaLnBrk="1" hangingPunct="1">
              <a:lnSpc>
                <a:spcPct val="115000"/>
              </a:lnSpc>
              <a:buFont typeface="Arial" panose="020B0604020202020204" pitchFamily="34" charset="0"/>
              <a:buNone/>
              <a:defRPr/>
            </a:pPr>
            <a:r>
              <a:rPr lang="zh-CN" altLang="en-US" sz="3200" dirty="0" smtClean="0">
                <a:latin typeface="楷体" panose="02010609060101010101" charset="-122"/>
                <a:ea typeface="楷体" panose="02010609060101010101" charset="-122"/>
              </a:rPr>
              <a:t>下阕</a:t>
            </a:r>
            <a:r>
              <a:rPr lang="zh-CN" altLang="en-US" sz="3200" dirty="0" smtClean="0">
                <a:solidFill>
                  <a:srgbClr val="A923FB"/>
                </a:solidFill>
                <a:latin typeface="楷体" panose="02010609060101010101" charset="-122"/>
                <a:ea typeface="楷体" panose="02010609060101010101" charset="-122"/>
              </a:rPr>
              <a:t>回忆</a:t>
            </a:r>
            <a:r>
              <a:rPr lang="zh-CN" altLang="en-US" sz="3200" dirty="0" smtClean="0">
                <a:latin typeface="楷体" panose="02010609060101010101" charset="-122"/>
                <a:ea typeface="楷体" panose="02010609060101010101" charset="-122"/>
              </a:rPr>
              <a:t>了往昔峥嵘岁月，</a:t>
            </a:r>
            <a:r>
              <a:rPr lang="zh-CN" altLang="en-US" sz="3200" dirty="0" smtClean="0">
                <a:solidFill>
                  <a:srgbClr val="FF0000"/>
                </a:solidFill>
                <a:latin typeface="楷体" panose="02010609060101010101" charset="-122"/>
                <a:ea typeface="楷体" panose="02010609060101010101" charset="-122"/>
              </a:rPr>
              <a:t>表现了诗人和战友们为了改造旧中国英勇无畏的革命精神和壮志豪情。</a:t>
            </a:r>
            <a:endParaRPr lang="en-US" altLang="zh-CN" sz="3200" dirty="0" smtClean="0">
              <a:solidFill>
                <a:srgbClr val="FF0000"/>
              </a:solidFill>
              <a:latin typeface="楷体" panose="02010609060101010101" charset="-122"/>
              <a:ea typeface="楷体" panose="02010609060101010101" charset="-122"/>
            </a:endParaRPr>
          </a:p>
          <a:p>
            <a:pPr marL="274955" lvl="4" indent="457200" eaLnBrk="1" hangingPunct="1">
              <a:lnSpc>
                <a:spcPct val="115000"/>
              </a:lnSpc>
              <a:buFont typeface="Arial" panose="020B0604020202020204" pitchFamily="34" charset="0"/>
              <a:buNone/>
              <a:defRPr/>
            </a:pPr>
            <a:r>
              <a:rPr lang="zh-CN" altLang="en-US" sz="3200" dirty="0" smtClean="0">
                <a:latin typeface="楷体" panose="02010609060101010101" charset="-122"/>
                <a:ea typeface="楷体" panose="02010609060101010101" charset="-122"/>
              </a:rPr>
              <a:t>形象含蓄地给出了“谁主沉浮”的答案：</a:t>
            </a:r>
            <a:r>
              <a:rPr lang="zh-CN" altLang="en-US" sz="3200" dirty="0" smtClean="0">
                <a:solidFill>
                  <a:srgbClr val="FF0000"/>
                </a:solidFill>
                <a:latin typeface="楷体" panose="02010609060101010101" charset="-122"/>
                <a:ea typeface="楷体" panose="02010609060101010101" charset="-122"/>
              </a:rPr>
              <a:t>是以天下为己任、蔑视反动统治者、敢于改造旧世界的革命青年。</a:t>
            </a:r>
            <a:endParaRPr lang="zh-CN" altLang="en-US" sz="3200" dirty="0" smtClean="0">
              <a:solidFill>
                <a:srgbClr val="FF0000"/>
              </a:solidFill>
              <a:latin typeface="楷体" panose="02010609060101010101" charset="-122"/>
              <a:ea typeface="楷体" panose="02010609060101010101" charset="-122"/>
            </a:endParaRPr>
          </a:p>
        </p:txBody>
      </p:sp>
      <p:sp>
        <p:nvSpPr>
          <p:cNvPr id="25604" name="Rectangle 2"/>
          <p:cNvSpPr>
            <a:spLocks noGrp="1" noChangeArrowheads="1"/>
          </p:cNvSpPr>
          <p:nvPr/>
        </p:nvSpPr>
        <p:spPr>
          <a:xfrm>
            <a:off x="1825308" y="1302068"/>
            <a:ext cx="8540750" cy="1143000"/>
          </a:xfrm>
          <a:prstGeom prst="rect">
            <a:avLst/>
          </a:prstGeom>
          <a:noFill/>
          <a:ln>
            <a:noFill/>
          </a:ln>
        </p:spPr>
        <p:txBody>
          <a:bodyPr vert="horz" wrap="square" lIns="91440" tIns="45720" rIns="91440" bIns="45720" numCol="1" anchor="ctr" anchorCtr="0" compatLnSpc="1"/>
          <a:lstStyle>
            <a:lvl1pPr marL="914400" indent="-914400" algn="ctr" rtl="0" eaLnBrk="0" fontAlgn="base" hangingPunct="0">
              <a:spcBef>
                <a:spcPct val="0"/>
              </a:spcBef>
              <a:spcAft>
                <a:spcPct val="0"/>
              </a:spcAft>
              <a:defRPr sz="4400">
                <a:solidFill>
                  <a:schemeClr val="tx1"/>
                </a:solidFill>
                <a:latin typeface="+mj-lt"/>
                <a:ea typeface="+mj-ea"/>
                <a:cs typeface="+mj-cs"/>
                <a:sym typeface="Calibri" panose="020F0502020204030204" charset="0"/>
              </a:defRPr>
            </a:lvl1pPr>
            <a:lvl2pPr marL="914400" indent="-914400" algn="ctr" rtl="0" eaLnBrk="0" fontAlgn="base" hangingPunct="0">
              <a:spcBef>
                <a:spcPct val="0"/>
              </a:spcBef>
              <a:spcAft>
                <a:spcPct val="0"/>
              </a:spcAft>
              <a:defRPr sz="4400">
                <a:solidFill>
                  <a:schemeClr val="tx1"/>
                </a:solidFill>
                <a:latin typeface="Calibri" panose="020F0502020204030204" charset="0"/>
                <a:ea typeface="宋体" panose="02010600030101010101" pitchFamily="2" charset="-122"/>
                <a:sym typeface="Calibri" panose="020F0502020204030204" charset="0"/>
              </a:defRPr>
            </a:lvl2pPr>
            <a:lvl3pPr marL="914400" indent="-914400" algn="ctr" rtl="0" eaLnBrk="0" fontAlgn="base" hangingPunct="0">
              <a:spcBef>
                <a:spcPct val="0"/>
              </a:spcBef>
              <a:spcAft>
                <a:spcPct val="0"/>
              </a:spcAft>
              <a:defRPr sz="4400">
                <a:solidFill>
                  <a:schemeClr val="tx1"/>
                </a:solidFill>
                <a:latin typeface="Calibri" panose="020F0502020204030204" charset="0"/>
                <a:ea typeface="宋体" panose="02010600030101010101" pitchFamily="2" charset="-122"/>
                <a:sym typeface="Calibri" panose="020F0502020204030204" charset="0"/>
              </a:defRPr>
            </a:lvl3pPr>
            <a:lvl4pPr marL="914400" indent="-914400" algn="ctr" rtl="0" eaLnBrk="0" fontAlgn="base" hangingPunct="0">
              <a:spcBef>
                <a:spcPct val="0"/>
              </a:spcBef>
              <a:spcAft>
                <a:spcPct val="0"/>
              </a:spcAft>
              <a:defRPr sz="4400">
                <a:solidFill>
                  <a:schemeClr val="tx1"/>
                </a:solidFill>
                <a:latin typeface="Calibri" panose="020F0502020204030204" charset="0"/>
                <a:ea typeface="宋体" panose="02010600030101010101" pitchFamily="2" charset="-122"/>
                <a:sym typeface="Calibri" panose="020F0502020204030204" charset="0"/>
              </a:defRPr>
            </a:lvl4pPr>
            <a:lvl5pPr marL="914400" indent="-914400" algn="ctr" rtl="0" eaLnBrk="0" fontAlgn="base" hangingPunct="0">
              <a:spcBef>
                <a:spcPct val="0"/>
              </a:spcBef>
              <a:spcAft>
                <a:spcPct val="0"/>
              </a:spcAft>
              <a:defRPr sz="4400">
                <a:solidFill>
                  <a:schemeClr val="tx1"/>
                </a:solidFill>
                <a:latin typeface="Calibri" panose="020F0502020204030204" charset="0"/>
                <a:ea typeface="宋体" panose="02010600030101010101" pitchFamily="2" charset="-122"/>
                <a:sym typeface="Calibri" panose="020F0502020204030204" charset="0"/>
              </a:defRPr>
            </a:lvl5pPr>
            <a:lvl6pPr marL="1371600" indent="-914400" algn="ctr" rtl="0" fontAlgn="base">
              <a:spcBef>
                <a:spcPct val="0"/>
              </a:spcBef>
              <a:spcAft>
                <a:spcPct val="0"/>
              </a:spcAft>
              <a:defRPr sz="4400">
                <a:solidFill>
                  <a:schemeClr val="tx1"/>
                </a:solidFill>
                <a:latin typeface="Calibri" panose="020F0502020204030204" charset="0"/>
                <a:ea typeface="宋体" panose="02010600030101010101" pitchFamily="2" charset="-122"/>
                <a:sym typeface="Calibri" panose="020F0502020204030204" charset="0"/>
              </a:defRPr>
            </a:lvl6pPr>
            <a:lvl7pPr marL="1828800" indent="-914400" algn="ctr" rtl="0" fontAlgn="base">
              <a:spcBef>
                <a:spcPct val="0"/>
              </a:spcBef>
              <a:spcAft>
                <a:spcPct val="0"/>
              </a:spcAft>
              <a:defRPr sz="4400">
                <a:solidFill>
                  <a:schemeClr val="tx1"/>
                </a:solidFill>
                <a:latin typeface="Calibri" panose="020F0502020204030204" charset="0"/>
                <a:ea typeface="宋体" panose="02010600030101010101" pitchFamily="2" charset="-122"/>
                <a:sym typeface="Calibri" panose="020F0502020204030204" charset="0"/>
              </a:defRPr>
            </a:lvl7pPr>
            <a:lvl8pPr marL="2286000" indent="-914400" algn="ctr" rtl="0" fontAlgn="base">
              <a:spcBef>
                <a:spcPct val="0"/>
              </a:spcBef>
              <a:spcAft>
                <a:spcPct val="0"/>
              </a:spcAft>
              <a:defRPr sz="4400">
                <a:solidFill>
                  <a:schemeClr val="tx1"/>
                </a:solidFill>
                <a:latin typeface="Calibri" panose="020F0502020204030204" charset="0"/>
                <a:ea typeface="宋体" panose="02010600030101010101" pitchFamily="2" charset="-122"/>
                <a:sym typeface="Calibri" panose="020F0502020204030204" charset="0"/>
              </a:defRPr>
            </a:lvl8pPr>
            <a:lvl9pPr marL="2743200" indent="-914400" algn="ctr" rtl="0" fontAlgn="base">
              <a:spcBef>
                <a:spcPct val="0"/>
              </a:spcBef>
              <a:spcAft>
                <a:spcPct val="0"/>
              </a:spcAft>
              <a:defRPr sz="4400">
                <a:solidFill>
                  <a:schemeClr val="tx1"/>
                </a:solidFill>
                <a:latin typeface="Calibri" panose="020F0502020204030204" charset="0"/>
                <a:ea typeface="宋体" panose="02010600030101010101" pitchFamily="2" charset="-122"/>
                <a:sym typeface="Calibri" panose="020F0502020204030204" charset="0"/>
              </a:defRPr>
            </a:lvl9pPr>
          </a:lstStyle>
          <a:p>
            <a:pPr algn="ctr" eaLnBrk="1" hangingPunct="1"/>
            <a:r>
              <a:rPr lang="zh-CN" altLang="en-US" sz="4000" b="1" smtClean="0">
                <a:solidFill>
                  <a:schemeClr val="tx1"/>
                </a:solidFill>
                <a:latin typeface="楷体" panose="02010609060101010101" charset="-122"/>
                <a:ea typeface="楷体" panose="02010609060101010101" charset="-122"/>
                <a:cs typeface="仿宋_GB2312" panose="02010609030101010101" pitchFamily="49" charset="-122"/>
              </a:rPr>
              <a:t>下阕写了些什么？</a:t>
            </a:r>
            <a:endParaRPr lang="zh-CN" altLang="en-US" sz="4000" b="1" smtClean="0">
              <a:solidFill>
                <a:schemeClr val="tx1"/>
              </a:solidFill>
              <a:latin typeface="楷体" panose="02010609060101010101" charset="-122"/>
              <a:ea typeface="楷体" panose="02010609060101010101" charset="-122"/>
              <a:cs typeface="仿宋_GB2312" panose="02010609030101010101" pitchFamily="49" charset="-122"/>
            </a:endParaRPr>
          </a:p>
        </p:txBody>
      </p:sp>
      <p:sp>
        <p:nvSpPr>
          <p:cNvPr id="8" name="文本框 7"/>
          <p:cNvSpPr txBox="1"/>
          <p:nvPr/>
        </p:nvSpPr>
        <p:spPr>
          <a:xfrm>
            <a:off x="922020" y="634365"/>
            <a:ext cx="1706880" cy="553085"/>
          </a:xfrm>
          <a:prstGeom prst="rect">
            <a:avLst/>
          </a:prstGeom>
          <a:noFill/>
        </p:spPr>
        <p:txBody>
          <a:bodyPr wrap="none" rtlCol="0" anchor="ctr">
            <a:spAutoFit/>
          </a:bodyPr>
          <a:p>
            <a:pPr algn="ctr"/>
            <a:r>
              <a:rPr lang="zh-CN" altLang="en-US" sz="3000" b="1" dirty="0">
                <a:solidFill>
                  <a:schemeClr val="tx1"/>
                </a:solidFill>
                <a:latin typeface="微软雅黑" panose="020B0503020204020204" charset="-122"/>
                <a:ea typeface="微软雅黑" panose="020B0503020204020204" charset="-122"/>
                <a:cs typeface="隶书" panose="02010509060101010101" charset="-122"/>
                <a:sym typeface="+mn-lt"/>
              </a:rPr>
              <a:t>内容小结</a:t>
            </a:r>
            <a:endParaRPr lang="zh-CN" altLang="en-US" sz="3000" b="1" dirty="0">
              <a:solidFill>
                <a:schemeClr val="tx1"/>
              </a:solidFill>
              <a:latin typeface="微软雅黑" panose="020B0503020204020204" charset="-122"/>
              <a:ea typeface="微软雅黑" panose="020B0503020204020204" charset="-122"/>
              <a:cs typeface="隶书" panose="02010509060101010101" charset="-122"/>
              <a:sym typeface="+mn-lt"/>
            </a:endParaRPr>
          </a:p>
        </p:txBody>
      </p:sp>
      <p:sp>
        <p:nvSpPr>
          <p:cNvPr id="5" name="圆角矩形 4"/>
          <p:cNvSpPr/>
          <p:nvPr/>
        </p:nvSpPr>
        <p:spPr>
          <a:xfrm>
            <a:off x="687070" y="656590"/>
            <a:ext cx="2177415" cy="508635"/>
          </a:xfrm>
          <a:prstGeom prst="roundRect">
            <a:avLst>
              <a:gd name="adj" fmla="val 50000"/>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9" name="图片 8"/>
          <p:cNvPicPr>
            <a:picLocks noChangeAspect="1"/>
          </p:cNvPicPr>
          <p:nvPr>
            <p:custDataLst>
              <p:tags r:id="rId1"/>
            </p:custDataLst>
          </p:nvPr>
        </p:nvPicPr>
        <p:blipFill>
          <a:blip r:embed="rId2">
            <a:extLst>
              <a:ext uri="{28A0092B-C50C-407E-A947-70E740481C1C}">
                <a14:useLocalDpi xmlns:a14="http://schemas.microsoft.com/office/drawing/2010/main" val="0"/>
              </a:ext>
            </a:extLst>
          </a:blip>
          <a:stretch>
            <a:fillRect/>
          </a:stretch>
        </p:blipFill>
        <p:spPr>
          <a:xfrm>
            <a:off x="7172960" y="3089275"/>
            <a:ext cx="5510530" cy="408368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7107"/>
                                        </p:tgtEl>
                                        <p:attrNameLst>
                                          <p:attrName>style.visibility</p:attrName>
                                        </p:attrNameLst>
                                      </p:cBhvr>
                                      <p:to>
                                        <p:strVal val="visible"/>
                                      </p:to>
                                    </p:set>
                                    <p:animEffect transition="in" filter="fade">
                                      <p:cBhvr>
                                        <p:cTn id="7" dur="500"/>
                                        <p:tgtEl>
                                          <p:spTgt spid="4710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107" grpId="0"/>
      <p:bldP spid="47107" grpId="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6627" name="Rectangle 2"/>
          <p:cNvSpPr>
            <a:spLocks noGrp="1" noChangeArrowheads="1"/>
          </p:cNvSpPr>
          <p:nvPr/>
        </p:nvSpPr>
        <p:spPr>
          <a:xfrm>
            <a:off x="2209800" y="1485265"/>
            <a:ext cx="7772400" cy="1143000"/>
          </a:xfrm>
          <a:prstGeom prst="rect">
            <a:avLst/>
          </a:prstGeom>
          <a:noFill/>
          <a:ln>
            <a:noFill/>
          </a:ln>
        </p:spPr>
        <p:txBody>
          <a:bodyPr vert="horz" wrap="square" lIns="91440" tIns="45720" rIns="91440" bIns="45720" numCol="1" anchor="ctr" anchorCtr="0" compatLnSpc="1"/>
          <a:lstStyle>
            <a:lvl1pPr marL="914400" indent="-914400" algn="ctr" rtl="0" eaLnBrk="0" fontAlgn="base" hangingPunct="0">
              <a:spcBef>
                <a:spcPct val="0"/>
              </a:spcBef>
              <a:spcAft>
                <a:spcPct val="0"/>
              </a:spcAft>
              <a:defRPr sz="4400">
                <a:solidFill>
                  <a:schemeClr val="tx1"/>
                </a:solidFill>
                <a:latin typeface="+mj-lt"/>
                <a:ea typeface="+mj-ea"/>
                <a:cs typeface="+mj-cs"/>
                <a:sym typeface="Calibri" panose="020F0502020204030204" charset="0"/>
              </a:defRPr>
            </a:lvl1pPr>
            <a:lvl2pPr marL="914400" indent="-914400" algn="ctr" rtl="0" eaLnBrk="0" fontAlgn="base" hangingPunct="0">
              <a:spcBef>
                <a:spcPct val="0"/>
              </a:spcBef>
              <a:spcAft>
                <a:spcPct val="0"/>
              </a:spcAft>
              <a:defRPr sz="4400">
                <a:solidFill>
                  <a:schemeClr val="tx1"/>
                </a:solidFill>
                <a:latin typeface="Calibri" panose="020F0502020204030204" charset="0"/>
                <a:ea typeface="宋体" panose="02010600030101010101" pitchFamily="2" charset="-122"/>
                <a:sym typeface="Calibri" panose="020F0502020204030204" charset="0"/>
              </a:defRPr>
            </a:lvl2pPr>
            <a:lvl3pPr marL="914400" indent="-914400" algn="ctr" rtl="0" eaLnBrk="0" fontAlgn="base" hangingPunct="0">
              <a:spcBef>
                <a:spcPct val="0"/>
              </a:spcBef>
              <a:spcAft>
                <a:spcPct val="0"/>
              </a:spcAft>
              <a:defRPr sz="4400">
                <a:solidFill>
                  <a:schemeClr val="tx1"/>
                </a:solidFill>
                <a:latin typeface="Calibri" panose="020F0502020204030204" charset="0"/>
                <a:ea typeface="宋体" panose="02010600030101010101" pitchFamily="2" charset="-122"/>
                <a:sym typeface="Calibri" panose="020F0502020204030204" charset="0"/>
              </a:defRPr>
            </a:lvl3pPr>
            <a:lvl4pPr marL="914400" indent="-914400" algn="ctr" rtl="0" eaLnBrk="0" fontAlgn="base" hangingPunct="0">
              <a:spcBef>
                <a:spcPct val="0"/>
              </a:spcBef>
              <a:spcAft>
                <a:spcPct val="0"/>
              </a:spcAft>
              <a:defRPr sz="4400">
                <a:solidFill>
                  <a:schemeClr val="tx1"/>
                </a:solidFill>
                <a:latin typeface="Calibri" panose="020F0502020204030204" charset="0"/>
                <a:ea typeface="宋体" panose="02010600030101010101" pitchFamily="2" charset="-122"/>
                <a:sym typeface="Calibri" panose="020F0502020204030204" charset="0"/>
              </a:defRPr>
            </a:lvl4pPr>
            <a:lvl5pPr marL="914400" indent="-914400" algn="ctr" rtl="0" eaLnBrk="0" fontAlgn="base" hangingPunct="0">
              <a:spcBef>
                <a:spcPct val="0"/>
              </a:spcBef>
              <a:spcAft>
                <a:spcPct val="0"/>
              </a:spcAft>
              <a:defRPr sz="4400">
                <a:solidFill>
                  <a:schemeClr val="tx1"/>
                </a:solidFill>
                <a:latin typeface="Calibri" panose="020F0502020204030204" charset="0"/>
                <a:ea typeface="宋体" panose="02010600030101010101" pitchFamily="2" charset="-122"/>
                <a:sym typeface="Calibri" panose="020F0502020204030204" charset="0"/>
              </a:defRPr>
            </a:lvl5pPr>
            <a:lvl6pPr marL="1371600" indent="-914400" algn="ctr" rtl="0" fontAlgn="base">
              <a:spcBef>
                <a:spcPct val="0"/>
              </a:spcBef>
              <a:spcAft>
                <a:spcPct val="0"/>
              </a:spcAft>
              <a:defRPr sz="4400">
                <a:solidFill>
                  <a:schemeClr val="tx1"/>
                </a:solidFill>
                <a:latin typeface="Calibri" panose="020F0502020204030204" charset="0"/>
                <a:ea typeface="宋体" panose="02010600030101010101" pitchFamily="2" charset="-122"/>
                <a:sym typeface="Calibri" panose="020F0502020204030204" charset="0"/>
              </a:defRPr>
            </a:lvl6pPr>
            <a:lvl7pPr marL="1828800" indent="-914400" algn="ctr" rtl="0" fontAlgn="base">
              <a:spcBef>
                <a:spcPct val="0"/>
              </a:spcBef>
              <a:spcAft>
                <a:spcPct val="0"/>
              </a:spcAft>
              <a:defRPr sz="4400">
                <a:solidFill>
                  <a:schemeClr val="tx1"/>
                </a:solidFill>
                <a:latin typeface="Calibri" panose="020F0502020204030204" charset="0"/>
                <a:ea typeface="宋体" panose="02010600030101010101" pitchFamily="2" charset="-122"/>
                <a:sym typeface="Calibri" panose="020F0502020204030204" charset="0"/>
              </a:defRPr>
            </a:lvl7pPr>
            <a:lvl8pPr marL="2286000" indent="-914400" algn="ctr" rtl="0" fontAlgn="base">
              <a:spcBef>
                <a:spcPct val="0"/>
              </a:spcBef>
              <a:spcAft>
                <a:spcPct val="0"/>
              </a:spcAft>
              <a:defRPr sz="4400">
                <a:solidFill>
                  <a:schemeClr val="tx1"/>
                </a:solidFill>
                <a:latin typeface="Calibri" panose="020F0502020204030204" charset="0"/>
                <a:ea typeface="宋体" panose="02010600030101010101" pitchFamily="2" charset="-122"/>
                <a:sym typeface="Calibri" panose="020F0502020204030204" charset="0"/>
              </a:defRPr>
            </a:lvl8pPr>
            <a:lvl9pPr marL="2743200" indent="-914400" algn="ctr" rtl="0" fontAlgn="base">
              <a:spcBef>
                <a:spcPct val="0"/>
              </a:spcBef>
              <a:spcAft>
                <a:spcPct val="0"/>
              </a:spcAft>
              <a:defRPr sz="4400">
                <a:solidFill>
                  <a:schemeClr val="tx1"/>
                </a:solidFill>
                <a:latin typeface="Calibri" panose="020F0502020204030204" charset="0"/>
                <a:ea typeface="宋体" panose="02010600030101010101" pitchFamily="2" charset="-122"/>
                <a:sym typeface="Calibri" panose="020F0502020204030204" charset="0"/>
              </a:defRPr>
            </a:lvl9pPr>
          </a:lstStyle>
          <a:p>
            <a:pPr eaLnBrk="1" hangingPunct="1"/>
            <a:r>
              <a:rPr lang="zh-CN" altLang="en-US" sz="4000" b="1" dirty="0" smtClean="0">
                <a:solidFill>
                  <a:srgbClr val="FF0000"/>
                </a:solidFill>
                <a:latin typeface="楷体" panose="02010609060101010101" charset="-122"/>
                <a:ea typeface="楷体" panose="02010609060101010101" charset="-122"/>
              </a:rPr>
              <a:t>上、下阕有什么内在联系？</a:t>
            </a:r>
            <a:endParaRPr lang="zh-CN" altLang="en-US" sz="4000" b="1" dirty="0" smtClean="0">
              <a:solidFill>
                <a:srgbClr val="FF0000"/>
              </a:solidFill>
              <a:latin typeface="楷体" panose="02010609060101010101" charset="-122"/>
              <a:ea typeface="楷体" panose="02010609060101010101" charset="-122"/>
            </a:endParaRPr>
          </a:p>
        </p:txBody>
      </p:sp>
      <p:sp>
        <p:nvSpPr>
          <p:cNvPr id="31747" name="Rectangle 3"/>
          <p:cNvSpPr>
            <a:spLocks noGrp="1" noChangeArrowheads="1"/>
          </p:cNvSpPr>
          <p:nvPr/>
        </p:nvSpPr>
        <p:spPr>
          <a:xfrm>
            <a:off x="1079500" y="2547620"/>
            <a:ext cx="10181590" cy="3543300"/>
          </a:xfrm>
          <a:prstGeom prst="rect">
            <a:avLst/>
          </a:prstGeom>
          <a:noFill/>
          <a:ln>
            <a:noFill/>
          </a:ln>
        </p:spPr>
        <p:txBody>
          <a:bodyPr vert="horz" wrap="square" lIns="91440" tIns="45720" rIns="91440" bIns="45720" numCol="1" anchor="t" anchorCtr="0" compatLnSpc="1"/>
          <a:lst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sym typeface="Calibri" panose="020F0502020204030204" charset="0"/>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sym typeface="Calibri" panose="020F0502020204030204" charset="0"/>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sym typeface="Calibri" panose="020F0502020204030204" charset="0"/>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Calibri" panose="020F0502020204030204" charset="0"/>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Calibri" panose="020F0502020204030204" charset="0"/>
              </a:defRPr>
            </a:lvl5pPr>
            <a:lvl6pPr marL="2514600" indent="-228600" algn="l" rtl="0" fontAlgn="base">
              <a:spcBef>
                <a:spcPct val="20000"/>
              </a:spcBef>
              <a:spcAft>
                <a:spcPct val="0"/>
              </a:spcAft>
              <a:buFont typeface="Arial" panose="020B0604020202020204" pitchFamily="34" charset="0"/>
              <a:buChar char="»"/>
              <a:defRPr sz="2000">
                <a:solidFill>
                  <a:schemeClr val="tx1"/>
                </a:solidFill>
                <a:latin typeface="+mn-lt"/>
                <a:ea typeface="+mn-ea"/>
                <a:sym typeface="Calibri" panose="020F0502020204030204" charset="0"/>
              </a:defRPr>
            </a:lvl6pPr>
            <a:lvl7pPr marL="2971800" indent="-228600" algn="l" rtl="0" fontAlgn="base">
              <a:spcBef>
                <a:spcPct val="20000"/>
              </a:spcBef>
              <a:spcAft>
                <a:spcPct val="0"/>
              </a:spcAft>
              <a:buFont typeface="Arial" panose="020B0604020202020204" pitchFamily="34" charset="0"/>
              <a:buChar char="»"/>
              <a:defRPr sz="2000">
                <a:solidFill>
                  <a:schemeClr val="tx1"/>
                </a:solidFill>
                <a:latin typeface="+mn-lt"/>
                <a:ea typeface="+mn-ea"/>
                <a:sym typeface="Calibri" panose="020F0502020204030204" charset="0"/>
              </a:defRPr>
            </a:lvl7pPr>
            <a:lvl8pPr marL="3429000" indent="-228600" algn="l" rtl="0" fontAlgn="base">
              <a:spcBef>
                <a:spcPct val="20000"/>
              </a:spcBef>
              <a:spcAft>
                <a:spcPct val="0"/>
              </a:spcAft>
              <a:buFont typeface="Arial" panose="020B0604020202020204" pitchFamily="34" charset="0"/>
              <a:buChar char="»"/>
              <a:defRPr sz="2000">
                <a:solidFill>
                  <a:schemeClr val="tx1"/>
                </a:solidFill>
                <a:latin typeface="+mn-lt"/>
                <a:ea typeface="+mn-ea"/>
                <a:sym typeface="Calibri" panose="020F0502020204030204" charset="0"/>
              </a:defRPr>
            </a:lvl8pPr>
            <a:lvl9pPr marL="3886200" indent="-228600" algn="l" rtl="0" fontAlgn="base">
              <a:spcBef>
                <a:spcPct val="20000"/>
              </a:spcBef>
              <a:spcAft>
                <a:spcPct val="0"/>
              </a:spcAft>
              <a:buFont typeface="Arial" panose="020B0604020202020204" pitchFamily="34" charset="0"/>
              <a:buChar char="»"/>
              <a:defRPr sz="2000">
                <a:solidFill>
                  <a:schemeClr val="tx1"/>
                </a:solidFill>
                <a:latin typeface="+mn-lt"/>
                <a:ea typeface="+mn-ea"/>
                <a:sym typeface="Calibri" panose="020F0502020204030204" charset="0"/>
              </a:defRPr>
            </a:lvl9pPr>
          </a:lstStyle>
          <a:p>
            <a:pPr marL="0" indent="0" eaLnBrk="1" hangingPunct="1">
              <a:buFont typeface="Arial" panose="020B0604020202020204" pitchFamily="34" charset="0"/>
              <a:buNone/>
              <a:defRPr/>
            </a:pPr>
            <a:r>
              <a:rPr lang="zh-CN" altLang="en-US" dirty="0" smtClean="0">
                <a:solidFill>
                  <a:schemeClr val="tx1"/>
                </a:solidFill>
                <a:latin typeface="楷体" panose="02010609060101010101" charset="-122"/>
                <a:ea typeface="楷体" panose="02010609060101010101" charset="-122"/>
              </a:rPr>
              <a:t>    上阕为景，下阕为情，借景抒情，景情合一。</a:t>
            </a:r>
            <a:endParaRPr lang="zh-CN" altLang="en-US" dirty="0" smtClean="0">
              <a:solidFill>
                <a:schemeClr val="tx1"/>
              </a:solidFill>
              <a:latin typeface="楷体" panose="02010609060101010101" charset="-122"/>
              <a:ea typeface="楷体" panose="02010609060101010101" charset="-122"/>
            </a:endParaRPr>
          </a:p>
          <a:p>
            <a:pPr marL="0" indent="0" eaLnBrk="1" hangingPunct="1">
              <a:buFont typeface="Arial" panose="020B0604020202020204" pitchFamily="34" charset="0"/>
              <a:buNone/>
              <a:defRPr/>
            </a:pPr>
            <a:r>
              <a:rPr lang="zh-CN" altLang="en-US" dirty="0" smtClean="0">
                <a:solidFill>
                  <a:schemeClr val="tx1"/>
                </a:solidFill>
                <a:latin typeface="楷体" panose="02010609060101010101" charset="-122"/>
                <a:ea typeface="楷体" panose="02010609060101010101" charset="-122"/>
              </a:rPr>
              <a:t>    上阙，诗人面对充满蓬勃生气之景发问谁主沉浮的问题；</a:t>
            </a:r>
            <a:endParaRPr lang="zh-CN" altLang="en-US" dirty="0" smtClean="0">
              <a:solidFill>
                <a:schemeClr val="tx1"/>
              </a:solidFill>
              <a:latin typeface="楷体" panose="02010609060101010101" charset="-122"/>
              <a:ea typeface="楷体" panose="02010609060101010101" charset="-122"/>
            </a:endParaRPr>
          </a:p>
          <a:p>
            <a:pPr marL="0" indent="0" eaLnBrk="1" hangingPunct="1">
              <a:buFont typeface="Arial" panose="020B0604020202020204" pitchFamily="34" charset="0"/>
              <a:buNone/>
              <a:defRPr/>
            </a:pPr>
            <a:r>
              <a:rPr lang="zh-CN" altLang="en-US" dirty="0" smtClean="0">
                <a:solidFill>
                  <a:schemeClr val="tx1"/>
                </a:solidFill>
                <a:latin typeface="楷体" panose="02010609060101010101" charset="-122"/>
                <a:ea typeface="楷体" panose="02010609060101010101" charset="-122"/>
              </a:rPr>
              <a:t>    下阕，通过革命豪情的抒发，艺术地回答上面的问题，即由革命青年以及站起来的全国人民来主宰这个世界。</a:t>
            </a:r>
            <a:endParaRPr lang="en-US" altLang="zh-CN" dirty="0" smtClean="0">
              <a:latin typeface="楷体" panose="02010609060101010101" charset="-122"/>
              <a:ea typeface="楷体" panose="02010609060101010101" charset="-122"/>
            </a:endParaRPr>
          </a:p>
        </p:txBody>
      </p:sp>
      <p:sp>
        <p:nvSpPr>
          <p:cNvPr id="8" name="文本框 7"/>
          <p:cNvSpPr txBox="1"/>
          <p:nvPr/>
        </p:nvSpPr>
        <p:spPr>
          <a:xfrm>
            <a:off x="922020" y="620395"/>
            <a:ext cx="1706880" cy="581025"/>
          </a:xfrm>
          <a:prstGeom prst="rect">
            <a:avLst/>
          </a:prstGeom>
          <a:noFill/>
        </p:spPr>
        <p:txBody>
          <a:bodyPr wrap="none" rtlCol="0" anchor="ctr">
            <a:spAutoFit/>
          </a:bodyPr>
          <a:p>
            <a:pPr algn="ctr"/>
            <a:r>
              <a:rPr lang="zh-CN" altLang="en-US" sz="3000" b="1" dirty="0">
                <a:solidFill>
                  <a:schemeClr val="tx1"/>
                </a:solidFill>
                <a:latin typeface="微软雅黑" panose="020B0503020204020204" charset="-122"/>
                <a:ea typeface="微软雅黑" panose="020B0503020204020204" charset="-122"/>
                <a:cs typeface="隶书" panose="02010509060101010101" charset="-122"/>
                <a:sym typeface="+mn-lt"/>
              </a:rPr>
              <a:t>课文总结</a:t>
            </a:r>
            <a:endParaRPr lang="en-US" altLang="zh-CN" sz="3000" b="1" dirty="0">
              <a:solidFill>
                <a:schemeClr val="tx1"/>
              </a:solidFill>
              <a:latin typeface="微软雅黑" panose="020B0503020204020204" charset="-122"/>
              <a:ea typeface="微软雅黑" panose="020B0503020204020204" charset="-122"/>
              <a:cs typeface="隶书" panose="02010509060101010101" charset="-122"/>
              <a:sym typeface="+mn-lt"/>
            </a:endParaRPr>
          </a:p>
        </p:txBody>
      </p:sp>
      <p:sp>
        <p:nvSpPr>
          <p:cNvPr id="5" name="圆角矩形 4"/>
          <p:cNvSpPr/>
          <p:nvPr/>
        </p:nvSpPr>
        <p:spPr>
          <a:xfrm>
            <a:off x="687070" y="656590"/>
            <a:ext cx="2177415" cy="508635"/>
          </a:xfrm>
          <a:prstGeom prst="roundRect">
            <a:avLst>
              <a:gd name="adj" fmla="val 50000"/>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9" name="图片 8"/>
          <p:cNvPicPr>
            <a:picLocks noChangeAspect="1"/>
          </p:cNvPicPr>
          <p:nvPr>
            <p:custDataLst>
              <p:tags r:id="rId1"/>
            </p:custDataLst>
          </p:nvPr>
        </p:nvPicPr>
        <p:blipFill>
          <a:blip r:embed="rId2">
            <a:extLst>
              <a:ext uri="{28A0092B-C50C-407E-A947-70E740481C1C}">
                <a14:useLocalDpi xmlns:a14="http://schemas.microsoft.com/office/drawing/2010/main" val="0"/>
              </a:ext>
            </a:extLst>
          </a:blip>
          <a:stretch>
            <a:fillRect/>
          </a:stretch>
        </p:blipFill>
        <p:spPr>
          <a:xfrm>
            <a:off x="7172960" y="3089275"/>
            <a:ext cx="5510530" cy="408368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grpId="0" nodeType="clickEffect">
                                  <p:stCondLst>
                                    <p:cond delay="0"/>
                                  </p:stCondLst>
                                  <p:childTnLst>
                                    <p:set>
                                      <p:cBhvr>
                                        <p:cTn id="6" dur="1" fill="hold">
                                          <p:stCondLst>
                                            <p:cond delay="0"/>
                                          </p:stCondLst>
                                        </p:cTn>
                                        <p:tgtEl>
                                          <p:spTgt spid="31747"/>
                                        </p:tgtEl>
                                        <p:attrNameLst>
                                          <p:attrName>style.visibility</p:attrName>
                                        </p:attrNameLst>
                                      </p:cBhvr>
                                      <p:to>
                                        <p:strVal val="visible"/>
                                      </p:to>
                                    </p:set>
                                    <p:animEffect transition="in" filter="fade">
                                      <p:cBhvr>
                                        <p:cTn id="7" dur="2000"/>
                                        <p:tgtEl>
                                          <p:spTgt spid="31747"/>
                                        </p:tgtEl>
                                      </p:cBhvr>
                                    </p:animEffect>
                                    <p:anim calcmode="lin" valueType="num">
                                      <p:cBhvr>
                                        <p:cTn id="8" dur="2000" fill="hold"/>
                                        <p:tgtEl>
                                          <p:spTgt spid="31747"/>
                                        </p:tgtEl>
                                        <p:attrNameLst>
                                          <p:attrName>ppt_w</p:attrName>
                                        </p:attrNameLst>
                                      </p:cBhvr>
                                      <p:tavLst>
                                        <p:tav tm="0" fmla="#ppt_w*sin(2.5*pi*$)">
                                          <p:val>
                                            <p:fltVal val="0"/>
                                          </p:val>
                                        </p:tav>
                                        <p:tav tm="100000">
                                          <p:val>
                                            <p:fltVal val="1"/>
                                          </p:val>
                                        </p:tav>
                                      </p:tavLst>
                                    </p:anim>
                                    <p:anim calcmode="lin" valueType="num">
                                      <p:cBhvr>
                                        <p:cTn id="9" dur="2000" fill="hold"/>
                                        <p:tgtEl>
                                          <p:spTgt spid="31747"/>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747" grpId="0"/>
      <p:bldP spid="31747" grpId="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 name="文本框 7"/>
          <p:cNvSpPr txBox="1"/>
          <p:nvPr/>
        </p:nvSpPr>
        <p:spPr>
          <a:xfrm>
            <a:off x="922020" y="620395"/>
            <a:ext cx="1706880" cy="581025"/>
          </a:xfrm>
          <a:prstGeom prst="rect">
            <a:avLst/>
          </a:prstGeom>
          <a:noFill/>
        </p:spPr>
        <p:txBody>
          <a:bodyPr wrap="none" rtlCol="0" anchor="ctr">
            <a:spAutoFit/>
          </a:bodyPr>
          <a:p>
            <a:pPr algn="ctr"/>
            <a:r>
              <a:rPr lang="zh-CN" sz="3000" b="1" dirty="0">
                <a:solidFill>
                  <a:schemeClr val="tx1"/>
                </a:solidFill>
                <a:latin typeface="微软雅黑" panose="020B0503020204020204" charset="-122"/>
                <a:ea typeface="微软雅黑" panose="020B0503020204020204" charset="-122"/>
                <a:cs typeface="隶书" panose="02010509060101010101" charset="-122"/>
                <a:sym typeface="+mn-lt"/>
              </a:rPr>
              <a:t>课外拓展</a:t>
            </a:r>
            <a:endParaRPr lang="zh-CN" sz="3000" b="1" dirty="0">
              <a:solidFill>
                <a:schemeClr val="tx1"/>
              </a:solidFill>
              <a:latin typeface="微软雅黑" panose="020B0503020204020204" charset="-122"/>
              <a:ea typeface="微软雅黑" panose="020B0503020204020204" charset="-122"/>
              <a:cs typeface="隶书" panose="02010509060101010101" charset="-122"/>
              <a:sym typeface="+mn-lt"/>
            </a:endParaRPr>
          </a:p>
        </p:txBody>
      </p:sp>
      <p:sp>
        <p:nvSpPr>
          <p:cNvPr id="7" name="圆角矩形 6"/>
          <p:cNvSpPr/>
          <p:nvPr/>
        </p:nvSpPr>
        <p:spPr>
          <a:xfrm>
            <a:off x="687070" y="656590"/>
            <a:ext cx="2177415" cy="508635"/>
          </a:xfrm>
          <a:prstGeom prst="roundRect">
            <a:avLst>
              <a:gd name="adj" fmla="val 50000"/>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0" name="文本框 9"/>
          <p:cNvSpPr txBox="1"/>
          <p:nvPr/>
        </p:nvSpPr>
        <p:spPr>
          <a:xfrm>
            <a:off x="2136140" y="1092200"/>
            <a:ext cx="7919085" cy="5259070"/>
          </a:xfrm>
          <a:prstGeom prst="rect">
            <a:avLst/>
          </a:prstGeom>
          <a:noFill/>
        </p:spPr>
        <p:txBody>
          <a:bodyPr wrap="square" rtlCol="0">
            <a:spAutoFit/>
          </a:bodyPr>
          <a:p>
            <a:pPr algn="ctr">
              <a:lnSpc>
                <a:spcPct val="120000"/>
              </a:lnSpc>
            </a:pPr>
            <a:r>
              <a:rPr sz="2800" b="1" dirty="0">
                <a:latin typeface="华文楷体" panose="02010600040101010101" charset="-122"/>
                <a:ea typeface="华文楷体" panose="02010600040101010101" charset="-122"/>
              </a:rPr>
              <a:t>沁园春·雪</a:t>
            </a:r>
            <a:endParaRPr sz="2800" b="1" dirty="0">
              <a:latin typeface="华文楷体" panose="02010600040101010101" charset="-122"/>
              <a:ea typeface="华文楷体" panose="02010600040101010101" charset="-122"/>
            </a:endParaRPr>
          </a:p>
          <a:p>
            <a:pPr algn="ctr">
              <a:lnSpc>
                <a:spcPct val="120000"/>
              </a:lnSpc>
            </a:pPr>
            <a:r>
              <a:rPr sz="2800" b="1" dirty="0">
                <a:latin typeface="华文楷体" panose="02010600040101010101" charset="-122"/>
                <a:ea typeface="华文楷体" panose="02010600040101010101" charset="-122"/>
              </a:rPr>
              <a:t>毛泽东</a:t>
            </a:r>
            <a:endParaRPr sz="2800" b="1" dirty="0">
              <a:latin typeface="华文楷体" panose="02010600040101010101" charset="-122"/>
              <a:ea typeface="华文楷体" panose="02010600040101010101" charset="-122"/>
            </a:endParaRPr>
          </a:p>
          <a:p>
            <a:pPr algn="l">
              <a:lnSpc>
                <a:spcPct val="120000"/>
              </a:lnSpc>
            </a:pPr>
            <a:r>
              <a:rPr sz="2800" b="1" dirty="0">
                <a:latin typeface="华文楷体" panose="02010600040101010101" charset="-122"/>
                <a:ea typeface="华文楷体" panose="02010600040101010101" charset="-122"/>
              </a:rPr>
              <a:t>        北国风格，千里冰封，万里雪飘。望长城内外，惟余莽莽；大河上下，顿失滔滔。山舞银蛇，原驰蜡象，欲与天公试比高。须晴日，看红妆素裹，分外妖娆。</a:t>
            </a:r>
            <a:endParaRPr sz="2800" b="1" dirty="0">
              <a:latin typeface="华文楷体" panose="02010600040101010101" charset="-122"/>
              <a:ea typeface="华文楷体" panose="02010600040101010101" charset="-122"/>
            </a:endParaRPr>
          </a:p>
          <a:p>
            <a:pPr algn="l">
              <a:lnSpc>
                <a:spcPct val="120000"/>
              </a:lnSpc>
            </a:pPr>
            <a:r>
              <a:rPr sz="2800" b="1" dirty="0">
                <a:latin typeface="华文楷体" panose="02010600040101010101" charset="-122"/>
                <a:ea typeface="华文楷体" panose="02010600040101010101" charset="-122"/>
              </a:rPr>
              <a:t>        江山如此多娇，引无数英雄竞折腰。惜秦皇汉武，略输文采；唐宗宋祖，稍逊风骚。一代天骄，成吉思汗，只识弯弓射大雕。俱往矣，数风流人物，还看今朝。</a:t>
            </a:r>
            <a:endParaRPr sz="2800" b="1" dirty="0">
              <a:latin typeface="华文楷体" panose="02010600040101010101" charset="-122"/>
              <a:ea typeface="华文楷体" panose="02010600040101010101" charset="-122"/>
            </a:endParaRPr>
          </a:p>
        </p:txBody>
      </p:sp>
    </p:spTree>
  </p:cSld>
  <p:clrMapOvr>
    <a:masterClrMapping/>
  </p:clrMapOvr>
  <p:timing>
    <p:tnLst>
      <p:par>
        <p:cTn id="1" dur="indefinite" restart="never" nodeType="tmRoot"/>
      </p:par>
    </p:tnLst>
    <p:bldLst>
      <p:bldP spid="10" grpId="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 name="文本框 7"/>
          <p:cNvSpPr txBox="1"/>
          <p:nvPr/>
        </p:nvSpPr>
        <p:spPr>
          <a:xfrm>
            <a:off x="922020" y="620395"/>
            <a:ext cx="1706880" cy="581025"/>
          </a:xfrm>
          <a:prstGeom prst="rect">
            <a:avLst/>
          </a:prstGeom>
          <a:noFill/>
        </p:spPr>
        <p:txBody>
          <a:bodyPr wrap="none" rtlCol="0" anchor="ctr">
            <a:spAutoFit/>
          </a:bodyPr>
          <a:p>
            <a:pPr algn="ctr"/>
            <a:r>
              <a:rPr lang="zh-CN" sz="3000" b="1" dirty="0">
                <a:solidFill>
                  <a:schemeClr val="tx1"/>
                </a:solidFill>
                <a:latin typeface="微软雅黑" panose="020B0503020204020204" charset="-122"/>
                <a:ea typeface="微软雅黑" panose="020B0503020204020204" charset="-122"/>
                <a:cs typeface="隶书" panose="02010509060101010101" charset="-122"/>
                <a:sym typeface="+mn-lt"/>
              </a:rPr>
              <a:t>课外拓展</a:t>
            </a:r>
            <a:endParaRPr lang="zh-CN" sz="3000" b="1" dirty="0">
              <a:solidFill>
                <a:schemeClr val="tx1"/>
              </a:solidFill>
              <a:latin typeface="微软雅黑" panose="020B0503020204020204" charset="-122"/>
              <a:ea typeface="微软雅黑" panose="020B0503020204020204" charset="-122"/>
              <a:cs typeface="隶书" panose="02010509060101010101" charset="-122"/>
              <a:sym typeface="+mn-lt"/>
            </a:endParaRPr>
          </a:p>
        </p:txBody>
      </p:sp>
      <p:sp>
        <p:nvSpPr>
          <p:cNvPr id="7" name="圆角矩形 6"/>
          <p:cNvSpPr/>
          <p:nvPr/>
        </p:nvSpPr>
        <p:spPr>
          <a:xfrm>
            <a:off x="687070" y="656590"/>
            <a:ext cx="2177415" cy="508635"/>
          </a:xfrm>
          <a:prstGeom prst="roundRect">
            <a:avLst>
              <a:gd name="adj" fmla="val 50000"/>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0" name="文本框 9"/>
          <p:cNvSpPr txBox="1"/>
          <p:nvPr/>
        </p:nvSpPr>
        <p:spPr>
          <a:xfrm>
            <a:off x="935990" y="1536700"/>
            <a:ext cx="10320020" cy="3784600"/>
          </a:xfrm>
          <a:prstGeom prst="rect">
            <a:avLst/>
          </a:prstGeom>
          <a:noFill/>
        </p:spPr>
        <p:txBody>
          <a:bodyPr wrap="square" rtlCol="0">
            <a:spAutoFit/>
          </a:bodyPr>
          <a:p>
            <a:pPr algn="l" fontAlgn="auto">
              <a:lnSpc>
                <a:spcPct val="100000"/>
              </a:lnSpc>
            </a:pPr>
            <a:r>
              <a:rPr sz="2400" b="1" dirty="0">
                <a:latin typeface="华文楷体" panose="02010600040101010101" charset="-122"/>
                <a:ea typeface="华文楷体" panose="02010600040101010101" charset="-122"/>
              </a:rPr>
              <a:t>1、雄关漫道真如铁，而今迈步从头越。——《忆秦娥·娄山关》</a:t>
            </a:r>
            <a:endParaRPr sz="2400" b="1" dirty="0">
              <a:latin typeface="华文楷体" panose="02010600040101010101" charset="-122"/>
              <a:ea typeface="华文楷体" panose="02010600040101010101" charset="-122"/>
            </a:endParaRPr>
          </a:p>
          <a:p>
            <a:pPr algn="l" fontAlgn="auto">
              <a:lnSpc>
                <a:spcPct val="100000"/>
              </a:lnSpc>
            </a:pPr>
            <a:r>
              <a:rPr sz="2400" b="1" dirty="0">
                <a:latin typeface="华文楷体" panose="02010600040101010101" charset="-122"/>
                <a:ea typeface="华文楷体" panose="02010600040101010101" charset="-122"/>
              </a:rPr>
              <a:t>2、天若有情天亦老，人间正道是沧桑。——《七律·人民解放军占领南京》</a:t>
            </a:r>
            <a:endParaRPr sz="2400" b="1" dirty="0">
              <a:latin typeface="华文楷体" panose="02010600040101010101" charset="-122"/>
              <a:ea typeface="华文楷体" panose="02010600040101010101" charset="-122"/>
            </a:endParaRPr>
          </a:p>
          <a:p>
            <a:pPr algn="l" fontAlgn="auto">
              <a:lnSpc>
                <a:spcPct val="100000"/>
              </a:lnSpc>
            </a:pPr>
            <a:r>
              <a:rPr sz="2400" b="1" dirty="0">
                <a:latin typeface="华文楷体" panose="02010600040101010101" charset="-122"/>
                <a:ea typeface="华文楷体" panose="02010600040101010101" charset="-122"/>
              </a:rPr>
              <a:t>3、钟山风雨起苍黄，百万雄师过大江。——《七律·人民解放军占领南京》</a:t>
            </a:r>
            <a:endParaRPr sz="2400" b="1" dirty="0">
              <a:latin typeface="华文楷体" panose="02010600040101010101" charset="-122"/>
              <a:ea typeface="华文楷体" panose="02010600040101010101" charset="-122"/>
            </a:endParaRPr>
          </a:p>
          <a:p>
            <a:pPr algn="l" fontAlgn="auto">
              <a:lnSpc>
                <a:spcPct val="100000"/>
              </a:lnSpc>
            </a:pPr>
            <a:r>
              <a:rPr sz="2400" b="1" dirty="0">
                <a:latin typeface="华文楷体" panose="02010600040101010101" charset="-122"/>
                <a:ea typeface="华文楷体" panose="02010600040101010101" charset="-122"/>
              </a:rPr>
              <a:t>4、宜将剩勇追穷寇，不可沽名学霸王。——《七律·人民解放军占领南京》</a:t>
            </a:r>
            <a:endParaRPr sz="2400" b="1" dirty="0">
              <a:latin typeface="华文楷体" panose="02010600040101010101" charset="-122"/>
              <a:ea typeface="华文楷体" panose="02010600040101010101" charset="-122"/>
            </a:endParaRPr>
          </a:p>
          <a:p>
            <a:pPr algn="l" fontAlgn="auto">
              <a:lnSpc>
                <a:spcPct val="100000"/>
              </a:lnSpc>
            </a:pPr>
            <a:r>
              <a:rPr sz="2400" b="1" dirty="0">
                <a:latin typeface="华文楷体" panose="02010600040101010101" charset="-122"/>
                <a:ea typeface="华文楷体" panose="02010600040101010101" charset="-122"/>
              </a:rPr>
              <a:t>5、金沙水拍云崖暖，大渡桥横铁索寒。——《七律·长征》</a:t>
            </a:r>
            <a:endParaRPr sz="2400" b="1" dirty="0">
              <a:latin typeface="华文楷体" panose="02010600040101010101" charset="-122"/>
              <a:ea typeface="华文楷体" panose="02010600040101010101" charset="-122"/>
            </a:endParaRPr>
          </a:p>
          <a:p>
            <a:pPr algn="l" fontAlgn="auto">
              <a:lnSpc>
                <a:spcPct val="100000"/>
              </a:lnSpc>
            </a:pPr>
            <a:r>
              <a:rPr sz="2400" b="1" dirty="0">
                <a:latin typeface="华文楷体" panose="02010600040101010101" charset="-122"/>
                <a:ea typeface="华文楷体" panose="02010600040101010101" charset="-122"/>
              </a:rPr>
              <a:t>6、五岭逶迤腾细浪，乌蒙磅礴走泥丸。——《七律·长征》</a:t>
            </a:r>
            <a:endParaRPr sz="2400" b="1" dirty="0">
              <a:latin typeface="华文楷体" panose="02010600040101010101" charset="-122"/>
              <a:ea typeface="华文楷体" panose="02010600040101010101" charset="-122"/>
            </a:endParaRPr>
          </a:p>
          <a:p>
            <a:pPr algn="l" fontAlgn="auto">
              <a:lnSpc>
                <a:spcPct val="100000"/>
              </a:lnSpc>
            </a:pPr>
            <a:r>
              <a:rPr sz="2400" b="1" dirty="0">
                <a:latin typeface="华文楷体" panose="02010600040101010101" charset="-122"/>
                <a:ea typeface="华文楷体" panose="02010600040101010101" charset="-122"/>
              </a:rPr>
              <a:t>7、坐地日行八万里，巡天遥看一千河。——《送瘟神》</a:t>
            </a:r>
            <a:endParaRPr sz="2400" b="1" dirty="0">
              <a:latin typeface="华文楷体" panose="02010600040101010101" charset="-122"/>
              <a:ea typeface="华文楷体" panose="02010600040101010101" charset="-122"/>
            </a:endParaRPr>
          </a:p>
          <a:p>
            <a:pPr algn="l" fontAlgn="auto">
              <a:lnSpc>
                <a:spcPct val="100000"/>
              </a:lnSpc>
            </a:pPr>
            <a:r>
              <a:rPr sz="2400" b="1" dirty="0">
                <a:latin typeface="华文楷体" panose="02010600040101010101" charset="-122"/>
                <a:ea typeface="华文楷体" panose="02010600040101010101" charset="-122"/>
              </a:rPr>
              <a:t>8、不到长城非好汉，屈指行程二万。——《清平乐·六盘山》</a:t>
            </a:r>
            <a:endParaRPr sz="2400" b="1" dirty="0">
              <a:latin typeface="华文楷体" panose="02010600040101010101" charset="-122"/>
              <a:ea typeface="华文楷体" panose="02010600040101010101" charset="-122"/>
            </a:endParaRPr>
          </a:p>
          <a:p>
            <a:pPr algn="l" fontAlgn="auto">
              <a:lnSpc>
                <a:spcPct val="100000"/>
              </a:lnSpc>
            </a:pPr>
            <a:r>
              <a:rPr sz="2400" b="1" dirty="0">
                <a:latin typeface="华文楷体" panose="02010600040101010101" charset="-122"/>
                <a:ea typeface="华文楷体" panose="02010600040101010101" charset="-122"/>
              </a:rPr>
              <a:t>9、天高云淡，望断南飞雁。——《清平乐·六盘山》</a:t>
            </a:r>
            <a:endParaRPr sz="2400" b="1" dirty="0">
              <a:latin typeface="华文楷体" panose="02010600040101010101" charset="-122"/>
              <a:ea typeface="华文楷体" panose="02010600040101010101" charset="-122"/>
            </a:endParaRPr>
          </a:p>
          <a:p>
            <a:pPr algn="l" fontAlgn="auto">
              <a:lnSpc>
                <a:spcPct val="100000"/>
              </a:lnSpc>
            </a:pPr>
            <a:r>
              <a:rPr sz="2400" b="1" dirty="0">
                <a:latin typeface="华文楷体" panose="02010600040101010101" charset="-122"/>
                <a:ea typeface="华文楷体" panose="02010600040101010101" charset="-122"/>
              </a:rPr>
              <a:t>10、待到山花烂漫时，她在丛中笑。——《卜算子·咏梅》</a:t>
            </a:r>
            <a:endParaRPr sz="2400" b="1" dirty="0">
              <a:latin typeface="华文楷体" panose="02010600040101010101" charset="-122"/>
              <a:ea typeface="华文楷体" panose="02010600040101010101" charset="-122"/>
            </a:endParaRPr>
          </a:p>
        </p:txBody>
      </p:sp>
    </p:spTree>
  </p:cSld>
  <p:clrMapOvr>
    <a:masterClrMapping/>
  </p:clrMapOvr>
  <p:timing>
    <p:tnLst>
      <p:par>
        <p:cTn id="1" dur="indefinite" restart="never" nodeType="tmRoot"/>
      </p:par>
    </p:tnLst>
    <p:bldLst>
      <p:bldP spid="10" grpId="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 name="图片 37" descr="C:\Users\Administrator\Desktop\timg13.jpgtimg13"/>
          <p:cNvPicPr>
            <a:picLocks noChangeAspect="1"/>
          </p:cNvPicPr>
          <p:nvPr/>
        </p:nvPicPr>
        <p:blipFill>
          <a:blip r:embed="rId1"/>
          <a:srcRect/>
          <a:stretch>
            <a:fillRect/>
          </a:stretch>
        </p:blipFill>
        <p:spPr>
          <a:xfrm>
            <a:off x="3992" y="0"/>
            <a:ext cx="12184016" cy="6858000"/>
          </a:xfrm>
          <a:prstGeom prst="rect">
            <a:avLst/>
          </a:prstGeom>
        </p:spPr>
      </p:pic>
      <p:pic>
        <p:nvPicPr>
          <p:cNvPr id="13" name="图片 1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318500" y="3364230"/>
            <a:ext cx="506730" cy="552450"/>
          </a:xfrm>
          <a:prstGeom prst="rect">
            <a:avLst/>
          </a:prstGeom>
        </p:spPr>
      </p:pic>
      <p:pic>
        <p:nvPicPr>
          <p:cNvPr id="14" name="PA_图片 10"/>
          <p:cNvPicPr>
            <a:picLocks noChangeAspect="1"/>
          </p:cNvPicPr>
          <p:nvPr>
            <p:custDataLst>
              <p:tags r:id="rId3"/>
            </p:custDataLst>
          </p:nvPr>
        </p:nvPicPr>
        <p:blipFill>
          <a:blip r:embed="rId4" cstate="print">
            <a:extLst>
              <a:ext uri="{28A0092B-C50C-407E-A947-70E740481C1C}">
                <a14:useLocalDpi xmlns:a14="http://schemas.microsoft.com/office/drawing/2010/main" val="0"/>
              </a:ext>
            </a:extLst>
          </a:blip>
          <a:stretch>
            <a:fillRect/>
          </a:stretch>
        </p:blipFill>
        <p:spPr>
          <a:xfrm flipH="1">
            <a:off x="9900620" y="652115"/>
            <a:ext cx="2112781" cy="1256060"/>
          </a:xfrm>
          <a:prstGeom prst="rect">
            <a:avLst/>
          </a:prstGeom>
        </p:spPr>
      </p:pic>
      <p:pic>
        <p:nvPicPr>
          <p:cNvPr id="7" name="图片 6"/>
          <p:cNvPicPr>
            <a:picLocks noChangeAspect="1"/>
          </p:cNvPicPr>
          <p:nvPr/>
        </p:nvPicPr>
        <p:blipFill rotWithShape="1">
          <a:blip r:embed="rId5" cstate="print">
            <a:extLst>
              <a:ext uri="{28A0092B-C50C-407E-A947-70E740481C1C}">
                <a14:useLocalDpi xmlns:a14="http://schemas.microsoft.com/office/drawing/2010/main" val="0"/>
              </a:ext>
            </a:extLst>
          </a:blip>
          <a:srcRect l="10494" t="26133" r="20536" b="24204"/>
          <a:stretch>
            <a:fillRect/>
          </a:stretch>
        </p:blipFill>
        <p:spPr>
          <a:xfrm flipH="1">
            <a:off x="0" y="-32385"/>
            <a:ext cx="4589145" cy="3304540"/>
          </a:xfrm>
          <a:prstGeom prst="rect">
            <a:avLst/>
          </a:prstGeom>
        </p:spPr>
      </p:pic>
      <p:sp>
        <p:nvSpPr>
          <p:cNvPr id="2" name="矩形 9"/>
          <p:cNvSpPr/>
          <p:nvPr/>
        </p:nvSpPr>
        <p:spPr>
          <a:xfrm>
            <a:off x="3237230" y="2357120"/>
            <a:ext cx="6290310" cy="1322070"/>
          </a:xfrm>
          <a:prstGeom prst="rect">
            <a:avLst/>
          </a:prstGeom>
          <a:noFill/>
          <a:ln w="9525">
            <a:noFill/>
          </a:ln>
        </p:spPr>
        <p:txBody>
          <a:bodyPr vert="horz" wrap="squar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5pPr>
          </a:lstStyle>
          <a:p>
            <a:pPr marL="0" lvl="0" indent="0" algn="ctr" eaLnBrk="1" hangingPunct="1">
              <a:lnSpc>
                <a:spcPct val="100000"/>
              </a:lnSpc>
              <a:spcBef>
                <a:spcPct val="0"/>
              </a:spcBef>
              <a:buNone/>
            </a:pPr>
            <a:r>
              <a:rPr lang="zh-CN" altLang="en-US" sz="8000" dirty="0">
                <a:latin typeface="隶书" panose="02010509060101010101" charset="-122"/>
                <a:ea typeface="隶书" panose="02010509060101010101" charset="-122"/>
              </a:rPr>
              <a:t>谢谢欣赏</a:t>
            </a:r>
            <a:endParaRPr lang="zh-CN" altLang="en-US" sz="8000" dirty="0">
              <a:latin typeface="隶书" panose="02010509060101010101" charset="-122"/>
              <a:ea typeface="隶书" panose="020105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900" advTm="1000">
        <p14:warp dir="in"/>
      </p:transition>
    </mc:Choice>
    <mc:Fallback>
      <p:transition spd="slow" advTm="1000">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文本框 5"/>
          <p:cNvSpPr txBox="1"/>
          <p:nvPr/>
        </p:nvSpPr>
        <p:spPr>
          <a:xfrm>
            <a:off x="680720" y="1223645"/>
            <a:ext cx="10495280" cy="4754880"/>
          </a:xfrm>
          <a:prstGeom prst="rect">
            <a:avLst/>
          </a:prstGeom>
          <a:noFill/>
        </p:spPr>
        <p:txBody>
          <a:bodyPr wrap="square" rtlCol="0">
            <a:spAutoFit/>
          </a:bodyPr>
          <a:p>
            <a:pPr indent="457200">
              <a:lnSpc>
                <a:spcPct val="150000"/>
              </a:lnSpc>
            </a:pPr>
            <a:r>
              <a:rPr lang="zh-CN" altLang="en-US" sz="3600" b="1" dirty="0">
                <a:solidFill>
                  <a:srgbClr val="FF0000"/>
                </a:solidFill>
                <a:latin typeface="楷体" panose="02010609060101010101" charset="-122"/>
                <a:ea typeface="楷体" panose="02010609060101010101" charset="-122"/>
                <a:cs typeface="+mn-ea"/>
                <a:sym typeface="+mn-lt"/>
              </a:rPr>
              <a:t>词的分类</a:t>
            </a:r>
            <a:br>
              <a:rPr lang="zh-CN" altLang="en-US" sz="2800" dirty="0">
                <a:solidFill>
                  <a:schemeClr val="tx1"/>
                </a:solidFill>
                <a:latin typeface="楷体" panose="02010609060101010101" charset="-122"/>
                <a:ea typeface="楷体" panose="02010609060101010101" charset="-122"/>
                <a:cs typeface="+mn-ea"/>
                <a:sym typeface="+mn-lt"/>
              </a:rPr>
            </a:br>
            <a:r>
              <a:rPr lang="zh-CN" altLang="en-US" sz="2800" dirty="0">
                <a:solidFill>
                  <a:schemeClr val="tx1"/>
                </a:solidFill>
                <a:latin typeface="楷体" panose="02010609060101010101" charset="-122"/>
                <a:ea typeface="楷体" panose="02010609060101010101" charset="-122"/>
                <a:cs typeface="+mn-ea"/>
                <a:sym typeface="+mn-lt"/>
              </a:rPr>
              <a:t>      字数：小令：</a:t>
            </a:r>
            <a:r>
              <a:rPr lang="en-US" altLang="zh-CN" sz="2800" dirty="0">
                <a:solidFill>
                  <a:schemeClr val="tx1"/>
                </a:solidFill>
                <a:latin typeface="楷体" panose="02010609060101010101" charset="-122"/>
                <a:ea typeface="楷体" panose="02010609060101010101" charset="-122"/>
                <a:cs typeface="+mn-ea"/>
                <a:sym typeface="+mn-lt"/>
              </a:rPr>
              <a:t>58</a:t>
            </a:r>
            <a:r>
              <a:rPr lang="zh-CN" altLang="en-US" sz="2800" dirty="0">
                <a:solidFill>
                  <a:schemeClr val="tx1"/>
                </a:solidFill>
                <a:latin typeface="楷体" panose="02010609060101010101" charset="-122"/>
                <a:ea typeface="楷体" panose="02010609060101010101" charset="-122"/>
                <a:cs typeface="+mn-ea"/>
                <a:sym typeface="+mn-lt"/>
              </a:rPr>
              <a:t>字以内；</a:t>
            </a:r>
            <a:br>
              <a:rPr lang="zh-CN" altLang="en-US" sz="2800" dirty="0">
                <a:solidFill>
                  <a:schemeClr val="tx1"/>
                </a:solidFill>
                <a:latin typeface="楷体" panose="02010609060101010101" charset="-122"/>
                <a:ea typeface="楷体" panose="02010609060101010101" charset="-122"/>
                <a:cs typeface="+mn-ea"/>
                <a:sym typeface="+mn-lt"/>
              </a:rPr>
            </a:br>
            <a:r>
              <a:rPr lang="zh-CN" altLang="en-US" sz="2800" dirty="0">
                <a:solidFill>
                  <a:schemeClr val="tx1"/>
                </a:solidFill>
                <a:latin typeface="楷体" panose="02010609060101010101" charset="-122"/>
                <a:ea typeface="楷体" panose="02010609060101010101" charset="-122"/>
                <a:cs typeface="+mn-ea"/>
                <a:sym typeface="+mn-lt"/>
              </a:rPr>
              <a:t>            中调：</a:t>
            </a:r>
            <a:r>
              <a:rPr lang="en-US" altLang="zh-CN" sz="2800" dirty="0">
                <a:solidFill>
                  <a:schemeClr val="tx1"/>
                </a:solidFill>
                <a:latin typeface="楷体" panose="02010609060101010101" charset="-122"/>
                <a:ea typeface="楷体" panose="02010609060101010101" charset="-122"/>
                <a:cs typeface="+mn-ea"/>
                <a:sym typeface="+mn-lt"/>
              </a:rPr>
              <a:t>58~90</a:t>
            </a:r>
            <a:r>
              <a:rPr lang="zh-CN" altLang="en-US" sz="2800" dirty="0">
                <a:solidFill>
                  <a:schemeClr val="tx1"/>
                </a:solidFill>
                <a:latin typeface="楷体" panose="02010609060101010101" charset="-122"/>
                <a:ea typeface="楷体" panose="02010609060101010101" charset="-122"/>
                <a:cs typeface="+mn-ea"/>
                <a:sym typeface="+mn-lt"/>
              </a:rPr>
              <a:t>个字；</a:t>
            </a:r>
            <a:br>
              <a:rPr lang="zh-CN" altLang="en-US" sz="2800" dirty="0">
                <a:solidFill>
                  <a:schemeClr val="tx1"/>
                </a:solidFill>
                <a:latin typeface="楷体" panose="02010609060101010101" charset="-122"/>
                <a:ea typeface="楷体" panose="02010609060101010101" charset="-122"/>
                <a:cs typeface="+mn-ea"/>
                <a:sym typeface="+mn-lt"/>
              </a:rPr>
            </a:br>
            <a:r>
              <a:rPr lang="zh-CN" altLang="en-US" sz="2800" dirty="0">
                <a:solidFill>
                  <a:schemeClr val="tx1"/>
                </a:solidFill>
                <a:latin typeface="楷体" panose="02010609060101010101" charset="-122"/>
                <a:ea typeface="楷体" panose="02010609060101010101" charset="-122"/>
                <a:cs typeface="+mn-ea"/>
                <a:sym typeface="+mn-lt"/>
              </a:rPr>
              <a:t>            长调：</a:t>
            </a:r>
            <a:r>
              <a:rPr lang="en-US" altLang="zh-CN" sz="2800" dirty="0">
                <a:solidFill>
                  <a:schemeClr val="tx1"/>
                </a:solidFill>
                <a:latin typeface="楷体" panose="02010609060101010101" charset="-122"/>
                <a:ea typeface="楷体" panose="02010609060101010101" charset="-122"/>
                <a:cs typeface="+mn-ea"/>
                <a:sym typeface="+mn-lt"/>
              </a:rPr>
              <a:t>91</a:t>
            </a:r>
            <a:r>
              <a:rPr lang="zh-CN" altLang="en-US" sz="2800" dirty="0">
                <a:solidFill>
                  <a:schemeClr val="tx1"/>
                </a:solidFill>
                <a:latin typeface="楷体" panose="02010609060101010101" charset="-122"/>
                <a:ea typeface="楷体" panose="02010609060101010101" charset="-122"/>
                <a:cs typeface="+mn-ea"/>
                <a:sym typeface="+mn-lt"/>
              </a:rPr>
              <a:t>个字以上。</a:t>
            </a:r>
            <a:br>
              <a:rPr lang="zh-CN" altLang="en-US" sz="2800" dirty="0">
                <a:solidFill>
                  <a:schemeClr val="tx1"/>
                </a:solidFill>
                <a:latin typeface="楷体" panose="02010609060101010101" charset="-122"/>
                <a:ea typeface="楷体" panose="02010609060101010101" charset="-122"/>
                <a:cs typeface="+mn-ea"/>
                <a:sym typeface="+mn-lt"/>
              </a:rPr>
            </a:br>
            <a:r>
              <a:rPr lang="zh-CN" altLang="en-US" sz="2800" dirty="0">
                <a:solidFill>
                  <a:schemeClr val="tx1"/>
                </a:solidFill>
                <a:latin typeface="楷体" panose="02010609060101010101" charset="-122"/>
                <a:ea typeface="楷体" panose="02010609060101010101" charset="-122"/>
                <a:cs typeface="+mn-ea"/>
                <a:sym typeface="+mn-lt"/>
              </a:rPr>
              <a:t>      片段：单调：不分段，往往就是一首小令，篇幅较短；    </a:t>
            </a:r>
            <a:br>
              <a:rPr lang="zh-CN" altLang="en-US" sz="2800" dirty="0">
                <a:solidFill>
                  <a:schemeClr val="tx1"/>
                </a:solidFill>
                <a:latin typeface="楷体" panose="02010609060101010101" charset="-122"/>
                <a:ea typeface="楷体" panose="02010609060101010101" charset="-122"/>
                <a:cs typeface="+mn-ea"/>
                <a:sym typeface="+mn-lt"/>
              </a:rPr>
            </a:br>
            <a:r>
              <a:rPr lang="zh-CN" altLang="en-US" sz="2800" dirty="0">
                <a:solidFill>
                  <a:schemeClr val="tx1"/>
                </a:solidFill>
                <a:latin typeface="楷体" panose="02010609060101010101" charset="-122"/>
                <a:ea typeface="楷体" panose="02010609060101010101" charset="-122"/>
                <a:cs typeface="+mn-ea"/>
                <a:sym typeface="+mn-lt"/>
              </a:rPr>
              <a:t>      双调：两段，也叫片或阕或遍，上片下片，前阕后阕；</a:t>
            </a:r>
            <a:br>
              <a:rPr lang="zh-CN" altLang="en-US" sz="2800" dirty="0">
                <a:solidFill>
                  <a:schemeClr val="tx1"/>
                </a:solidFill>
                <a:latin typeface="楷体" panose="02010609060101010101" charset="-122"/>
                <a:ea typeface="楷体" panose="02010609060101010101" charset="-122"/>
                <a:cs typeface="+mn-ea"/>
                <a:sym typeface="+mn-lt"/>
              </a:rPr>
            </a:br>
            <a:r>
              <a:rPr lang="zh-CN" altLang="en-US" sz="2800" dirty="0">
                <a:solidFill>
                  <a:schemeClr val="tx1"/>
                </a:solidFill>
                <a:latin typeface="楷体" panose="02010609060101010101" charset="-122"/>
                <a:ea typeface="楷体" panose="02010609060101010101" charset="-122"/>
                <a:cs typeface="+mn-ea"/>
                <a:sym typeface="+mn-lt"/>
              </a:rPr>
              <a:t>      三叠、四叠：即三段或四段，较少见，尤其四叠极少见。</a:t>
            </a:r>
            <a:endParaRPr lang="zh-CN" altLang="en-US" sz="2800" dirty="0">
              <a:solidFill>
                <a:schemeClr val="tx1"/>
              </a:solidFill>
              <a:latin typeface="楷体" panose="02010609060101010101" charset="-122"/>
              <a:ea typeface="楷体" panose="02010609060101010101" charset="-122"/>
              <a:cs typeface="+mn-ea"/>
              <a:sym typeface="+mn-lt"/>
            </a:endParaRPr>
          </a:p>
        </p:txBody>
      </p:sp>
      <p:sp>
        <p:nvSpPr>
          <p:cNvPr id="8" name="文本框 7"/>
          <p:cNvSpPr txBox="1"/>
          <p:nvPr/>
        </p:nvSpPr>
        <p:spPr>
          <a:xfrm>
            <a:off x="922020" y="620395"/>
            <a:ext cx="1706880" cy="581025"/>
          </a:xfrm>
          <a:prstGeom prst="rect">
            <a:avLst/>
          </a:prstGeom>
          <a:noFill/>
        </p:spPr>
        <p:txBody>
          <a:bodyPr wrap="none" rtlCol="0" anchor="ctr">
            <a:spAutoFit/>
          </a:bodyPr>
          <a:p>
            <a:pPr algn="ctr"/>
            <a:r>
              <a:rPr lang="zh-CN" altLang="en-US" sz="3000" b="1" dirty="0">
                <a:solidFill>
                  <a:schemeClr val="tx1"/>
                </a:solidFill>
                <a:latin typeface="微软雅黑" panose="020B0503020204020204" charset="-122"/>
                <a:ea typeface="微软雅黑" panose="020B0503020204020204" charset="-122"/>
                <a:cs typeface="隶书" panose="02010509060101010101" charset="-122"/>
                <a:sym typeface="+mn-lt"/>
              </a:rPr>
              <a:t>文体知识</a:t>
            </a:r>
            <a:endParaRPr lang="zh-CN" altLang="en-US" sz="3000" b="1" dirty="0">
              <a:solidFill>
                <a:schemeClr val="tx1"/>
              </a:solidFill>
              <a:latin typeface="微软雅黑" panose="020B0503020204020204" charset="-122"/>
              <a:ea typeface="微软雅黑" panose="020B0503020204020204" charset="-122"/>
              <a:cs typeface="隶书" panose="02010509060101010101" charset="-122"/>
              <a:sym typeface="+mn-lt"/>
            </a:endParaRPr>
          </a:p>
        </p:txBody>
      </p:sp>
      <p:sp>
        <p:nvSpPr>
          <p:cNvPr id="4" name="圆角矩形 3"/>
          <p:cNvSpPr/>
          <p:nvPr/>
        </p:nvSpPr>
        <p:spPr>
          <a:xfrm>
            <a:off x="687070" y="656590"/>
            <a:ext cx="2177415" cy="508635"/>
          </a:xfrm>
          <a:prstGeom prst="roundRect">
            <a:avLst>
              <a:gd name="adj" fmla="val 50000"/>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4" name="矩形 1"/>
          <p:cNvSpPr>
            <a:spLocks noChangeArrowheads="1"/>
          </p:cNvSpPr>
          <p:nvPr/>
        </p:nvSpPr>
        <p:spPr bwMode="auto">
          <a:xfrm>
            <a:off x="6191250" y="1005840"/>
            <a:ext cx="4995545" cy="4846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p>
            <a:pPr indent="457200">
              <a:lnSpc>
                <a:spcPct val="150000"/>
              </a:lnSpc>
              <a:spcBef>
                <a:spcPts val="0"/>
              </a:spcBef>
              <a:spcAft>
                <a:spcPts val="0"/>
              </a:spcAft>
            </a:pPr>
            <a:r>
              <a:rPr lang="zh-CN" altLang="en-US" sz="4000" b="1" dirty="0">
                <a:solidFill>
                  <a:srgbClr val="FF0000"/>
                </a:solidFill>
                <a:latin typeface="楷体" panose="02010609060101010101" charset="-122"/>
                <a:ea typeface="楷体" panose="02010609060101010101" charset="-122"/>
              </a:rPr>
              <a:t>毛泽东</a:t>
            </a:r>
            <a:r>
              <a:rPr lang="zh-CN" altLang="en-US" sz="2800" dirty="0">
                <a:latin typeface="楷体" panose="02010609060101010101" charset="-122"/>
                <a:ea typeface="楷体" panose="02010609060101010101" charset="-122"/>
              </a:rPr>
              <a:t>（</a:t>
            </a:r>
            <a:r>
              <a:rPr lang="en-US" altLang="zh-CN" sz="2800" dirty="0">
                <a:latin typeface="楷体" panose="02010609060101010101" charset="-122"/>
                <a:ea typeface="楷体" panose="02010609060101010101" charset="-122"/>
              </a:rPr>
              <a:t>1893——1976</a:t>
            </a:r>
            <a:r>
              <a:rPr lang="zh-CN" altLang="en-US" sz="2800" dirty="0">
                <a:latin typeface="楷体" panose="02010609060101010101" charset="-122"/>
                <a:ea typeface="楷体" panose="02010609060101010101" charset="-122"/>
              </a:rPr>
              <a:t>），中国现代伟大的马克思主义者，无产阶级革命家、政治家、思想家、军事家、文学家和书法家，是中国人民解放军和中华人民共和国的主要缔造者和领导人。</a:t>
            </a:r>
            <a:endParaRPr lang="en-US" altLang="zh-CN" sz="2800" dirty="0">
              <a:latin typeface="楷体" panose="02010609060101010101" charset="-122"/>
              <a:ea typeface="楷体" panose="02010609060101010101" charset="-122"/>
            </a:endParaRPr>
          </a:p>
        </p:txBody>
      </p:sp>
      <p:sp>
        <p:nvSpPr>
          <p:cNvPr id="8" name="文本框 7"/>
          <p:cNvSpPr txBox="1"/>
          <p:nvPr/>
        </p:nvSpPr>
        <p:spPr>
          <a:xfrm>
            <a:off x="922020" y="620395"/>
            <a:ext cx="1706880" cy="581025"/>
          </a:xfrm>
          <a:prstGeom prst="rect">
            <a:avLst/>
          </a:prstGeom>
          <a:noFill/>
        </p:spPr>
        <p:txBody>
          <a:bodyPr wrap="none" rtlCol="0" anchor="ctr">
            <a:spAutoFit/>
          </a:bodyPr>
          <a:p>
            <a:pPr algn="ctr"/>
            <a:r>
              <a:rPr lang="zh-CN" altLang="en-US" sz="3000" b="1" dirty="0">
                <a:solidFill>
                  <a:schemeClr val="tx1"/>
                </a:solidFill>
                <a:latin typeface="微软雅黑" panose="020B0503020204020204" charset="-122"/>
                <a:ea typeface="微软雅黑" panose="020B0503020204020204" charset="-122"/>
                <a:cs typeface="隶书" panose="02010509060101010101" charset="-122"/>
                <a:sym typeface="+mn-lt"/>
              </a:rPr>
              <a:t>作者介绍</a:t>
            </a:r>
            <a:endParaRPr lang="zh-CN" altLang="en-US" sz="3000" b="1" dirty="0">
              <a:solidFill>
                <a:schemeClr val="tx1"/>
              </a:solidFill>
              <a:latin typeface="微软雅黑" panose="020B0503020204020204" charset="-122"/>
              <a:ea typeface="微软雅黑" panose="020B0503020204020204" charset="-122"/>
              <a:cs typeface="隶书" panose="02010509060101010101" charset="-122"/>
              <a:sym typeface="+mn-lt"/>
            </a:endParaRPr>
          </a:p>
        </p:txBody>
      </p:sp>
      <p:sp>
        <p:nvSpPr>
          <p:cNvPr id="4" name="圆角矩形 3"/>
          <p:cNvSpPr/>
          <p:nvPr/>
        </p:nvSpPr>
        <p:spPr>
          <a:xfrm>
            <a:off x="687070" y="656590"/>
            <a:ext cx="2177415" cy="508635"/>
          </a:xfrm>
          <a:prstGeom prst="roundRect">
            <a:avLst>
              <a:gd name="adj" fmla="val 50000"/>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2" name="图片 1"/>
          <p:cNvPicPr>
            <a:picLocks noChangeAspect="1"/>
          </p:cNvPicPr>
          <p:nvPr/>
        </p:nvPicPr>
        <p:blipFill>
          <a:blip r:embed="rId1">
            <a:grayscl/>
          </a:blip>
          <a:stretch>
            <a:fillRect/>
          </a:stretch>
        </p:blipFill>
        <p:spPr>
          <a:xfrm>
            <a:off x="989330" y="1424305"/>
            <a:ext cx="4702175" cy="4328160"/>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 name="文本框 7"/>
          <p:cNvSpPr txBox="1"/>
          <p:nvPr/>
        </p:nvSpPr>
        <p:spPr>
          <a:xfrm>
            <a:off x="922020" y="620395"/>
            <a:ext cx="1706880" cy="581025"/>
          </a:xfrm>
          <a:prstGeom prst="rect">
            <a:avLst/>
          </a:prstGeom>
          <a:noFill/>
        </p:spPr>
        <p:txBody>
          <a:bodyPr wrap="none" rtlCol="0" anchor="ctr">
            <a:spAutoFit/>
          </a:bodyPr>
          <a:p>
            <a:pPr algn="ctr"/>
            <a:r>
              <a:rPr lang="zh-CN" altLang="en-US" sz="3000" b="1" dirty="0">
                <a:solidFill>
                  <a:schemeClr val="tx1"/>
                </a:solidFill>
                <a:latin typeface="微软雅黑" panose="020B0503020204020204" charset="-122"/>
                <a:ea typeface="微软雅黑" panose="020B0503020204020204" charset="-122"/>
                <a:cs typeface="隶书" panose="02010509060101010101" charset="-122"/>
                <a:sym typeface="+mn-lt"/>
              </a:rPr>
              <a:t>创作背景</a:t>
            </a:r>
            <a:endParaRPr lang="zh-CN" altLang="en-US" sz="3000" b="1" dirty="0">
              <a:solidFill>
                <a:schemeClr val="tx1"/>
              </a:solidFill>
              <a:latin typeface="微软雅黑" panose="020B0503020204020204" charset="-122"/>
              <a:ea typeface="微软雅黑" panose="020B0503020204020204" charset="-122"/>
              <a:cs typeface="隶书" panose="02010509060101010101" charset="-122"/>
              <a:sym typeface="+mn-lt"/>
            </a:endParaRPr>
          </a:p>
        </p:txBody>
      </p:sp>
      <p:sp>
        <p:nvSpPr>
          <p:cNvPr id="4" name="圆角矩形 3"/>
          <p:cNvSpPr/>
          <p:nvPr/>
        </p:nvSpPr>
        <p:spPr>
          <a:xfrm>
            <a:off x="687070" y="656590"/>
            <a:ext cx="2177415" cy="508635"/>
          </a:xfrm>
          <a:prstGeom prst="roundRect">
            <a:avLst>
              <a:gd name="adj" fmla="val 50000"/>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147" name="矩形 2"/>
          <p:cNvSpPr>
            <a:spLocks noChangeArrowheads="1"/>
          </p:cNvSpPr>
          <p:nvPr/>
        </p:nvSpPr>
        <p:spPr bwMode="auto">
          <a:xfrm>
            <a:off x="1179830" y="1345565"/>
            <a:ext cx="10156190" cy="47701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p>
            <a:pPr indent="0">
              <a:lnSpc>
                <a:spcPct val="120000"/>
              </a:lnSpc>
              <a:spcBef>
                <a:spcPts val="0"/>
              </a:spcBef>
              <a:spcAft>
                <a:spcPts val="0"/>
              </a:spcAft>
              <a:buFont typeface="Wingdings" panose="05000000000000000000" pitchFamily="2" charset="2"/>
              <a:buNone/>
            </a:pPr>
            <a:r>
              <a:rPr lang="zh-CN" altLang="en-US" sz="3200" b="1" dirty="0">
                <a:latin typeface="楷体" panose="02010609060101010101" charset="-122"/>
                <a:ea typeface="楷体" panose="02010609060101010101" charset="-122"/>
              </a:rPr>
              <a:t>这首词写于</a:t>
            </a:r>
            <a:r>
              <a:rPr lang="zh-CN" altLang="en-US" sz="3200" b="1" dirty="0">
                <a:solidFill>
                  <a:srgbClr val="FF0000"/>
                </a:solidFill>
                <a:latin typeface="楷体" panose="02010609060101010101" charset="-122"/>
                <a:ea typeface="楷体" panose="02010609060101010101" charset="-122"/>
              </a:rPr>
              <a:t>1925年</a:t>
            </a:r>
            <a:r>
              <a:rPr lang="zh-CN" altLang="en-US" sz="3200" b="1" dirty="0">
                <a:latin typeface="楷体" panose="02010609060101010101" charset="-122"/>
                <a:ea typeface="楷体" panose="02010609060101010101" charset="-122"/>
              </a:rPr>
              <a:t>。当时正值第一次国内革命时期，全国各地工农运动风起云涌，如火如荼。毛泽东直接领导了湖南农民运动，先后建立了二十多个农民协会，创建了湖南第一个党支部——</a:t>
            </a:r>
            <a:r>
              <a:rPr lang="zh-CN" altLang="en-US" sz="3200" b="1" dirty="0">
                <a:solidFill>
                  <a:srgbClr val="FF0000"/>
                </a:solidFill>
                <a:latin typeface="楷体" panose="02010609060101010101" charset="-122"/>
                <a:ea typeface="楷体" panose="02010609060101010101" charset="-122"/>
              </a:rPr>
              <a:t>韶山支部</a:t>
            </a:r>
            <a:r>
              <a:rPr lang="zh-CN" altLang="en-US" sz="3200" b="1" dirty="0">
                <a:latin typeface="楷体" panose="02010609060101010101" charset="-122"/>
                <a:ea typeface="楷体" panose="02010609060101010101" charset="-122"/>
              </a:rPr>
              <a:t>。1925年10月，他奉命前往广州创建农民运动讲习所，途经长沙，重游橘子洲，面对如画的秋色和大好的革命形势，回忆过去的战斗岁月，不禁心潮起伏，浮想联翩，写下了这首气势磅礴的诗篇。 </a:t>
            </a:r>
            <a:endParaRPr lang="zh-CN" altLang="en-US" sz="3200" b="1" dirty="0">
              <a:latin typeface="楷体" panose="02010609060101010101" charset="-122"/>
              <a:ea typeface="楷体" panose="02010609060101010101" charset="-122"/>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4" name="Rectangle 3"/>
          <p:cNvSpPr>
            <a:spLocks noGrp="1" noChangeArrowheads="1"/>
          </p:cNvSpPr>
          <p:nvPr/>
        </p:nvSpPr>
        <p:spPr>
          <a:xfrm>
            <a:off x="1589405" y="1508760"/>
            <a:ext cx="9518015" cy="3969385"/>
          </a:xfrm>
          <a:prstGeom prst="rect">
            <a:avLst/>
          </a:prstGeom>
        </p:spPr>
        <p:txBody>
          <a:bodyPr wrap="square">
            <a:sp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fontAlgn="auto">
              <a:lnSpc>
                <a:spcPct val="100000"/>
              </a:lnSpc>
              <a:spcBef>
                <a:spcPts val="0"/>
              </a:spcBef>
              <a:buFont typeface="Arial" panose="020B0604020202020204" pitchFamily="34" charset="0"/>
              <a:buNone/>
              <a:defRPr/>
            </a:pPr>
            <a:r>
              <a:rPr lang="zh-CN" altLang="en-US" sz="2800" b="1" dirty="0" smtClean="0">
                <a:solidFill>
                  <a:srgbClr val="FF0000"/>
                </a:solidFill>
                <a:latin typeface="楷体" panose="02010609060101010101" charset="-122"/>
                <a:ea typeface="楷体" panose="02010609060101010101" charset="-122"/>
              </a:rPr>
              <a:t>沁</a:t>
            </a:r>
            <a:r>
              <a:rPr lang="zh-CN" altLang="en-US" sz="2800" b="1" dirty="0" smtClean="0">
                <a:solidFill>
                  <a:schemeClr val="tx1"/>
                </a:solidFill>
                <a:latin typeface="楷体" panose="02010609060101010101" charset="-122"/>
                <a:ea typeface="楷体" panose="02010609060101010101" charset="-122"/>
              </a:rPr>
              <a:t>（qìn）</a:t>
            </a:r>
            <a:r>
              <a:rPr lang="zh-CN" altLang="en-US" sz="2800" b="1" dirty="0" smtClean="0">
                <a:latin typeface="楷体" panose="02010609060101010101" charset="-122"/>
                <a:ea typeface="楷体" panose="02010609060101010101" charset="-122"/>
              </a:rPr>
              <a:t>园春       </a:t>
            </a:r>
            <a:endParaRPr lang="zh-CN" altLang="en-US" sz="2800" b="1" dirty="0" smtClean="0">
              <a:latin typeface="楷体" panose="02010609060101010101" charset="-122"/>
              <a:ea typeface="楷体" panose="02010609060101010101" charset="-122"/>
            </a:endParaRPr>
          </a:p>
          <a:p>
            <a:pPr marL="0" indent="0" fontAlgn="auto">
              <a:lnSpc>
                <a:spcPct val="100000"/>
              </a:lnSpc>
              <a:spcBef>
                <a:spcPts val="0"/>
              </a:spcBef>
              <a:buFont typeface="Arial" panose="020B0604020202020204" pitchFamily="34" charset="0"/>
              <a:buNone/>
              <a:defRPr/>
            </a:pPr>
            <a:r>
              <a:rPr lang="zh-CN" altLang="en-US" sz="2800" b="1" dirty="0" smtClean="0">
                <a:solidFill>
                  <a:srgbClr val="FF0000"/>
                </a:solidFill>
                <a:latin typeface="楷体" panose="02010609060101010101" charset="-122"/>
                <a:ea typeface="楷体" panose="02010609060101010101" charset="-122"/>
                <a:sym typeface="+mn-ea"/>
              </a:rPr>
              <a:t>橘</a:t>
            </a:r>
            <a:r>
              <a:rPr lang="zh-CN" altLang="en-US" sz="2800" b="1" dirty="0">
                <a:latin typeface="楷体" panose="02010609060101010101" charset="-122"/>
                <a:ea typeface="楷体" panose="02010609060101010101" charset="-122"/>
                <a:sym typeface="+mn-ea"/>
              </a:rPr>
              <a:t>（</a:t>
            </a:r>
            <a:r>
              <a:rPr lang="en-US" altLang="zh-CN" sz="2800" b="1" dirty="0" err="1">
                <a:latin typeface="楷体" panose="02010609060101010101" charset="-122"/>
                <a:ea typeface="楷体" panose="02010609060101010101" charset="-122"/>
                <a:sym typeface="+mn-ea"/>
              </a:rPr>
              <a:t>jú</a:t>
            </a:r>
            <a:r>
              <a:rPr lang="zh-CN" altLang="en-US" sz="2800" b="1" dirty="0">
                <a:latin typeface="楷体" panose="02010609060101010101" charset="-122"/>
                <a:ea typeface="楷体" panose="02010609060101010101" charset="-122"/>
                <a:sym typeface="+mn-ea"/>
              </a:rPr>
              <a:t>）</a:t>
            </a:r>
            <a:r>
              <a:rPr lang="zh-CN" altLang="en-US" sz="2800" b="1" dirty="0" smtClean="0">
                <a:latin typeface="楷体" panose="02010609060101010101" charset="-122"/>
                <a:ea typeface="楷体" panose="02010609060101010101" charset="-122"/>
                <a:sym typeface="+mn-ea"/>
              </a:rPr>
              <a:t>子</a:t>
            </a:r>
            <a:r>
              <a:rPr lang="zh-CN" altLang="en-US" sz="2800" b="1" dirty="0">
                <a:latin typeface="楷体" panose="02010609060101010101" charset="-122"/>
                <a:ea typeface="楷体" panose="02010609060101010101" charset="-122"/>
                <a:sym typeface="+mn-ea"/>
              </a:rPr>
              <a:t>洲头</a:t>
            </a:r>
            <a:endParaRPr lang="zh-CN" altLang="en-US" sz="2800" b="1" dirty="0">
              <a:latin typeface="楷体" panose="02010609060101010101" charset="-122"/>
              <a:ea typeface="楷体" panose="02010609060101010101" charset="-122"/>
              <a:sym typeface="+mn-ea"/>
            </a:endParaRPr>
          </a:p>
          <a:p>
            <a:pPr marL="0" indent="0" fontAlgn="auto">
              <a:lnSpc>
                <a:spcPct val="100000"/>
              </a:lnSpc>
              <a:spcBef>
                <a:spcPts val="0"/>
              </a:spcBef>
              <a:buFont typeface="Arial" panose="020B0604020202020204" pitchFamily="34" charset="0"/>
              <a:buNone/>
              <a:defRPr/>
            </a:pPr>
            <a:r>
              <a:rPr lang="zh-CN" altLang="en-US" sz="2800" b="1" dirty="0">
                <a:solidFill>
                  <a:srgbClr val="FF0000"/>
                </a:solidFill>
                <a:latin typeface="楷体" panose="02010609060101010101" charset="-122"/>
                <a:ea typeface="楷体" panose="02010609060101010101" charset="-122"/>
                <a:sym typeface="+mn-ea"/>
              </a:rPr>
              <a:t>漫</a:t>
            </a:r>
            <a:r>
              <a:rPr lang="zh-CN" altLang="en-US" sz="2800" b="1" dirty="0">
                <a:latin typeface="楷体" panose="02010609060101010101" charset="-122"/>
                <a:ea typeface="楷体" panose="02010609060101010101" charset="-122"/>
                <a:sym typeface="+mn-ea"/>
              </a:rPr>
              <a:t>（màn）江碧透      </a:t>
            </a:r>
            <a:endParaRPr lang="zh-CN" altLang="en-US" sz="2800" b="1" dirty="0">
              <a:latin typeface="楷体" panose="02010609060101010101" charset="-122"/>
              <a:ea typeface="楷体" panose="02010609060101010101" charset="-122"/>
              <a:sym typeface="+mn-ea"/>
            </a:endParaRPr>
          </a:p>
          <a:p>
            <a:pPr marL="0" indent="0" fontAlgn="auto">
              <a:lnSpc>
                <a:spcPct val="100000"/>
              </a:lnSpc>
              <a:spcBef>
                <a:spcPts val="0"/>
              </a:spcBef>
              <a:buFont typeface="Arial" panose="020B0604020202020204" pitchFamily="34" charset="0"/>
              <a:buNone/>
              <a:defRPr/>
            </a:pPr>
            <a:r>
              <a:rPr lang="zh-CN" altLang="en-US" sz="2800" b="1" dirty="0" smtClean="0">
                <a:latin typeface="楷体" panose="02010609060101010101" charset="-122"/>
                <a:ea typeface="楷体" panose="02010609060101010101" charset="-122"/>
              </a:rPr>
              <a:t>百</a:t>
            </a:r>
            <a:r>
              <a:rPr lang="zh-CN" altLang="en-US" sz="2800" b="1" dirty="0">
                <a:solidFill>
                  <a:srgbClr val="FF0000"/>
                </a:solidFill>
                <a:latin typeface="楷体" panose="02010609060101010101" charset="-122"/>
                <a:ea typeface="楷体" panose="02010609060101010101" charset="-122"/>
              </a:rPr>
              <a:t>舸</a:t>
            </a:r>
            <a:r>
              <a:rPr lang="zh-CN" altLang="en-US" sz="2800" b="1" dirty="0">
                <a:latin typeface="楷体" panose="02010609060101010101" charset="-122"/>
                <a:ea typeface="楷体" panose="02010609060101010101" charset="-122"/>
              </a:rPr>
              <a:t>（</a:t>
            </a:r>
            <a:r>
              <a:rPr lang="en-US" altLang="zh-CN" sz="2800" b="1" dirty="0" err="1">
                <a:latin typeface="楷体" panose="02010609060101010101" charset="-122"/>
                <a:ea typeface="楷体" panose="02010609060101010101" charset="-122"/>
              </a:rPr>
              <a:t>gě</a:t>
            </a:r>
            <a:r>
              <a:rPr lang="zh-CN" altLang="en-US" sz="2800" b="1" dirty="0">
                <a:latin typeface="楷体" panose="02010609060101010101" charset="-122"/>
                <a:ea typeface="楷体" panose="02010609060101010101" charset="-122"/>
              </a:rPr>
              <a:t>）争流       </a:t>
            </a:r>
            <a:endParaRPr lang="zh-CN" altLang="en-US" sz="2800" b="1" dirty="0">
              <a:latin typeface="楷体" panose="02010609060101010101" charset="-122"/>
              <a:ea typeface="楷体" panose="02010609060101010101" charset="-122"/>
            </a:endParaRPr>
          </a:p>
          <a:p>
            <a:pPr marL="0" indent="0" fontAlgn="auto">
              <a:lnSpc>
                <a:spcPct val="100000"/>
              </a:lnSpc>
              <a:spcBef>
                <a:spcPts val="0"/>
              </a:spcBef>
              <a:buFont typeface="Arial" panose="020B0604020202020204" pitchFamily="34" charset="0"/>
              <a:buNone/>
              <a:defRPr/>
            </a:pPr>
            <a:r>
              <a:rPr lang="zh-CN" altLang="en-US" sz="2800" b="1" dirty="0">
                <a:solidFill>
                  <a:srgbClr val="FF0000"/>
                </a:solidFill>
                <a:latin typeface="楷体" panose="02010609060101010101" charset="-122"/>
                <a:ea typeface="楷体" panose="02010609060101010101" charset="-122"/>
                <a:sym typeface="+mn-ea"/>
              </a:rPr>
              <a:t>怅</a:t>
            </a:r>
            <a:r>
              <a:rPr lang="zh-CN" altLang="en-US" sz="2800" b="1" dirty="0">
                <a:latin typeface="楷体" panose="02010609060101010101" charset="-122"/>
                <a:ea typeface="楷体" panose="02010609060101010101" charset="-122"/>
                <a:sym typeface="+mn-ea"/>
              </a:rPr>
              <a:t>（</a:t>
            </a:r>
            <a:r>
              <a:rPr lang="en-US" altLang="zh-CN" sz="2800" b="1" dirty="0" err="1">
                <a:latin typeface="楷体" panose="02010609060101010101" charset="-122"/>
                <a:ea typeface="楷体" panose="02010609060101010101" charset="-122"/>
                <a:sym typeface="+mn-ea"/>
              </a:rPr>
              <a:t>chàng</a:t>
            </a:r>
            <a:r>
              <a:rPr lang="zh-CN" altLang="en-US" sz="2800" b="1" dirty="0" err="1">
                <a:latin typeface="楷体" panose="02010609060101010101" charset="-122"/>
                <a:ea typeface="楷体" panose="02010609060101010101" charset="-122"/>
                <a:sym typeface="+mn-ea"/>
              </a:rPr>
              <a:t>）</a:t>
            </a:r>
            <a:r>
              <a:rPr lang="zh-CN" altLang="en-US" sz="2800" b="1" dirty="0">
                <a:solidFill>
                  <a:srgbClr val="FF0000"/>
                </a:solidFill>
                <a:latin typeface="楷体" panose="02010609060101010101" charset="-122"/>
                <a:ea typeface="楷体" panose="02010609060101010101" charset="-122"/>
                <a:sym typeface="+mn-ea"/>
              </a:rPr>
              <a:t>寥廓</a:t>
            </a:r>
            <a:r>
              <a:rPr lang="zh-CN" altLang="en-US" sz="2800" b="1" dirty="0">
                <a:latin typeface="楷体" panose="02010609060101010101" charset="-122"/>
                <a:ea typeface="楷体" panose="02010609060101010101" charset="-122"/>
                <a:sym typeface="+mn-ea"/>
              </a:rPr>
              <a:t>（</a:t>
            </a:r>
            <a:r>
              <a:rPr lang="en-US" altLang="zh-CN" sz="2800" b="1" dirty="0" err="1">
                <a:latin typeface="楷体" panose="02010609060101010101" charset="-122"/>
                <a:ea typeface="楷体" panose="02010609060101010101" charset="-122"/>
                <a:sym typeface="+mn-ea"/>
              </a:rPr>
              <a:t>liáo</a:t>
            </a:r>
            <a:r>
              <a:rPr lang="en-US" altLang="zh-CN" sz="2800" b="1" dirty="0">
                <a:latin typeface="楷体" panose="02010609060101010101" charset="-122"/>
                <a:ea typeface="楷体" panose="02010609060101010101" charset="-122"/>
                <a:sym typeface="+mn-ea"/>
              </a:rPr>
              <a:t> </a:t>
            </a:r>
            <a:r>
              <a:rPr kumimoji="1" lang="en-US" altLang="zh-CN" sz="2800" b="1" dirty="0" err="1">
                <a:solidFill>
                  <a:srgbClr val="000000"/>
                </a:solidFill>
                <a:latin typeface="楷体" panose="02010609060101010101" charset="-122"/>
                <a:ea typeface="楷体" panose="02010609060101010101" charset="-122"/>
                <a:sym typeface="+mn-ea"/>
              </a:rPr>
              <a:t>kuò</a:t>
            </a:r>
            <a:r>
              <a:rPr lang="zh-CN" altLang="en-US" sz="2800" b="1" dirty="0">
                <a:latin typeface="楷体" panose="02010609060101010101" charset="-122"/>
                <a:ea typeface="楷体" panose="02010609060101010101" charset="-122"/>
                <a:sym typeface="+mn-ea"/>
              </a:rPr>
              <a:t>）</a:t>
            </a:r>
            <a:r>
              <a:rPr lang="zh-CN" altLang="en-US" sz="2800" b="1" dirty="0">
                <a:latin typeface="楷体" panose="02010609060101010101" charset="-122"/>
                <a:ea typeface="楷体" panose="02010609060101010101" charset="-122"/>
              </a:rPr>
              <a:t>      </a:t>
            </a:r>
            <a:endParaRPr lang="zh-CN" altLang="en-US" sz="2800" b="1" dirty="0">
              <a:latin typeface="楷体" panose="02010609060101010101" charset="-122"/>
              <a:ea typeface="楷体" panose="02010609060101010101" charset="-122"/>
            </a:endParaRPr>
          </a:p>
          <a:p>
            <a:pPr marL="0" indent="0" fontAlgn="auto">
              <a:lnSpc>
                <a:spcPct val="100000"/>
              </a:lnSpc>
              <a:spcBef>
                <a:spcPts val="0"/>
              </a:spcBef>
              <a:buFont typeface="Arial" panose="020B0604020202020204" pitchFamily="34" charset="0"/>
              <a:buNone/>
              <a:defRPr/>
            </a:pPr>
            <a:r>
              <a:rPr lang="zh-CN" altLang="en-US" sz="2800" b="1" dirty="0">
                <a:solidFill>
                  <a:srgbClr val="FF0000"/>
                </a:solidFill>
                <a:latin typeface="楷体" panose="02010609060101010101" charset="-122"/>
                <a:ea typeface="楷体" panose="02010609060101010101" charset="-122"/>
                <a:sym typeface="+mn-ea"/>
              </a:rPr>
              <a:t>携</a:t>
            </a:r>
            <a:r>
              <a:rPr lang="zh-CN" altLang="en-US" sz="2800" b="1" dirty="0">
                <a:latin typeface="楷体" panose="02010609060101010101" charset="-122"/>
                <a:ea typeface="楷体" panose="02010609060101010101" charset="-122"/>
                <a:sym typeface="+mn-ea"/>
              </a:rPr>
              <a:t>（</a:t>
            </a:r>
            <a:r>
              <a:rPr lang="en-US" altLang="zh-CN" sz="2800" b="1" dirty="0" err="1">
                <a:latin typeface="楷体" panose="02010609060101010101" charset="-122"/>
                <a:ea typeface="楷体" panose="02010609060101010101" charset="-122"/>
                <a:sym typeface="+mn-ea"/>
              </a:rPr>
              <a:t>xié</a:t>
            </a:r>
            <a:r>
              <a:rPr lang="zh-CN" altLang="en-US" sz="2800" b="1" dirty="0">
                <a:latin typeface="楷体" panose="02010609060101010101" charset="-122"/>
                <a:ea typeface="楷体" panose="02010609060101010101" charset="-122"/>
                <a:sym typeface="+mn-ea"/>
              </a:rPr>
              <a:t>）来百侣曾游</a:t>
            </a:r>
            <a:endParaRPr lang="zh-CN" altLang="en-US" sz="2800" b="1" dirty="0">
              <a:latin typeface="楷体" panose="02010609060101010101" charset="-122"/>
              <a:ea typeface="楷体" panose="02010609060101010101" charset="-122"/>
              <a:sym typeface="+mn-ea"/>
            </a:endParaRPr>
          </a:p>
          <a:p>
            <a:pPr marL="0" indent="0" fontAlgn="auto">
              <a:lnSpc>
                <a:spcPct val="100000"/>
              </a:lnSpc>
              <a:spcBef>
                <a:spcPts val="0"/>
              </a:spcBef>
              <a:buFont typeface="Arial" panose="020B0604020202020204" pitchFamily="34" charset="0"/>
              <a:buNone/>
              <a:defRPr/>
            </a:pPr>
            <a:r>
              <a:rPr lang="zh-CN" altLang="en-US" sz="2800" b="1" dirty="0">
                <a:solidFill>
                  <a:schemeClr val="tx1"/>
                </a:solidFill>
                <a:latin typeface="楷体" panose="02010609060101010101" charset="-122"/>
                <a:ea typeface="楷体" panose="02010609060101010101" charset="-122"/>
                <a:sym typeface="+mn-ea"/>
              </a:rPr>
              <a:t>忆往昔</a:t>
            </a:r>
            <a:r>
              <a:rPr lang="zh-CN" altLang="en-US" sz="2800" b="1" dirty="0">
                <a:solidFill>
                  <a:srgbClr val="FF0000"/>
                </a:solidFill>
                <a:latin typeface="楷体" panose="02010609060101010101" charset="-122"/>
                <a:ea typeface="楷体" panose="02010609060101010101" charset="-122"/>
                <a:sym typeface="+mn-ea"/>
              </a:rPr>
              <a:t>峥嵘</a:t>
            </a:r>
            <a:r>
              <a:rPr lang="zh-CN" altLang="en-US" sz="2800" b="1" dirty="0">
                <a:latin typeface="楷体" panose="02010609060101010101" charset="-122"/>
                <a:ea typeface="楷体" panose="02010609060101010101" charset="-122"/>
                <a:sym typeface="+mn-ea"/>
              </a:rPr>
              <a:t>（</a:t>
            </a:r>
            <a:r>
              <a:rPr lang="en-US" altLang="zh-CN" sz="2800" b="1" dirty="0" err="1">
                <a:latin typeface="楷体" panose="02010609060101010101" charset="-122"/>
                <a:ea typeface="楷体" panose="02010609060101010101" charset="-122"/>
                <a:sym typeface="+mn-ea"/>
              </a:rPr>
              <a:t>zhēng</a:t>
            </a:r>
            <a:r>
              <a:rPr lang="en-US" altLang="zh-CN" sz="2800" b="1" dirty="0">
                <a:latin typeface="楷体" panose="02010609060101010101" charset="-122"/>
                <a:ea typeface="楷体" panose="02010609060101010101" charset="-122"/>
                <a:sym typeface="+mn-ea"/>
              </a:rPr>
              <a:t>  </a:t>
            </a:r>
            <a:r>
              <a:rPr lang="en-US" altLang="zh-CN" sz="2800" b="1" dirty="0" err="1">
                <a:latin typeface="楷体" panose="02010609060101010101" charset="-122"/>
                <a:ea typeface="楷体" panose="02010609060101010101" charset="-122"/>
                <a:sym typeface="+mn-ea"/>
              </a:rPr>
              <a:t>róng</a:t>
            </a:r>
            <a:r>
              <a:rPr lang="zh-CN" altLang="en-US" sz="2800" b="1" dirty="0">
                <a:latin typeface="楷体" panose="02010609060101010101" charset="-122"/>
                <a:ea typeface="楷体" panose="02010609060101010101" charset="-122"/>
                <a:sym typeface="+mn-ea"/>
              </a:rPr>
              <a:t>）岁月稠</a:t>
            </a:r>
            <a:endParaRPr lang="zh-CN" altLang="en-US" sz="2800" b="1" dirty="0">
              <a:latin typeface="楷体" panose="02010609060101010101" charset="-122"/>
              <a:ea typeface="楷体" panose="02010609060101010101" charset="-122"/>
              <a:sym typeface="+mn-ea"/>
            </a:endParaRPr>
          </a:p>
          <a:p>
            <a:pPr marL="0" indent="0" fontAlgn="auto">
              <a:lnSpc>
                <a:spcPct val="100000"/>
              </a:lnSpc>
              <a:spcBef>
                <a:spcPts val="0"/>
              </a:spcBef>
              <a:buFont typeface="Arial" panose="020B0604020202020204" pitchFamily="34" charset="0"/>
              <a:buNone/>
              <a:defRPr/>
            </a:pPr>
            <a:r>
              <a:rPr lang="zh-CN" altLang="en-US" sz="2800" b="1" dirty="0">
                <a:latin typeface="楷体" panose="02010609060101010101" charset="-122"/>
                <a:ea typeface="楷体" panose="02010609060101010101" charset="-122"/>
                <a:sym typeface="+mn-ea"/>
              </a:rPr>
              <a:t>挥</a:t>
            </a:r>
            <a:r>
              <a:rPr lang="zh-CN" altLang="en-US" sz="2800" b="1" dirty="0">
                <a:solidFill>
                  <a:srgbClr val="FF0000"/>
                </a:solidFill>
                <a:latin typeface="楷体" panose="02010609060101010101" charset="-122"/>
                <a:ea typeface="楷体" panose="02010609060101010101" charset="-122"/>
                <a:sym typeface="+mn-ea"/>
              </a:rPr>
              <a:t>斥</a:t>
            </a:r>
            <a:r>
              <a:rPr lang="zh-CN" altLang="en-US" sz="2800" b="1" dirty="0">
                <a:latin typeface="楷体" panose="02010609060101010101" charset="-122"/>
                <a:ea typeface="楷体" panose="02010609060101010101" charset="-122"/>
                <a:sym typeface="+mn-ea"/>
              </a:rPr>
              <a:t>（</a:t>
            </a:r>
            <a:r>
              <a:rPr lang="en-US" altLang="zh-CN" sz="2800" b="1" dirty="0" err="1">
                <a:latin typeface="楷体" panose="02010609060101010101" charset="-122"/>
                <a:ea typeface="楷体" panose="02010609060101010101" charset="-122"/>
                <a:sym typeface="+mn-ea"/>
              </a:rPr>
              <a:t>chì</a:t>
            </a:r>
            <a:r>
              <a:rPr lang="zh-CN" altLang="en-US" sz="2800" b="1" dirty="0">
                <a:latin typeface="楷体" panose="02010609060101010101" charset="-122"/>
                <a:ea typeface="楷体" panose="02010609060101010101" charset="-122"/>
                <a:sym typeface="+mn-ea"/>
              </a:rPr>
              <a:t>）方</a:t>
            </a:r>
            <a:r>
              <a:rPr lang="zh-CN" altLang="en-US" sz="2800" b="1" dirty="0" smtClean="0">
                <a:solidFill>
                  <a:srgbClr val="FF0000"/>
                </a:solidFill>
                <a:latin typeface="楷体" panose="02010609060101010101" charset="-122"/>
                <a:ea typeface="楷体" panose="02010609060101010101" charset="-122"/>
              </a:rPr>
              <a:t>遒</a:t>
            </a:r>
            <a:r>
              <a:rPr lang="zh-CN" altLang="en-US" sz="2800" b="1" dirty="0" smtClean="0">
                <a:latin typeface="楷体" panose="02010609060101010101" charset="-122"/>
                <a:ea typeface="楷体" panose="02010609060101010101" charset="-122"/>
              </a:rPr>
              <a:t>（</a:t>
            </a:r>
            <a:r>
              <a:rPr lang="en-US" altLang="zh-CN" sz="2800" b="1" dirty="0" err="1">
                <a:latin typeface="楷体" panose="02010609060101010101" charset="-122"/>
                <a:ea typeface="楷体" panose="02010609060101010101" charset="-122"/>
              </a:rPr>
              <a:t>qiú</a:t>
            </a:r>
            <a:r>
              <a:rPr lang="zh-CN" altLang="en-US" sz="2800" b="1" dirty="0">
                <a:latin typeface="楷体" panose="02010609060101010101" charset="-122"/>
                <a:ea typeface="楷体" panose="02010609060101010101" charset="-122"/>
              </a:rPr>
              <a:t>）     </a:t>
            </a:r>
            <a:r>
              <a:rPr lang="zh-CN" altLang="en-US" sz="2800" b="1" dirty="0" smtClean="0">
                <a:latin typeface="楷体" panose="02010609060101010101" charset="-122"/>
                <a:ea typeface="楷体" panose="02010609060101010101" charset="-122"/>
              </a:rPr>
              <a:t>       </a:t>
            </a:r>
            <a:r>
              <a:rPr lang="zh-CN" altLang="en-US" sz="2800" b="1" dirty="0">
                <a:latin typeface="楷体" panose="02010609060101010101" charset="-122"/>
                <a:ea typeface="楷体" panose="02010609060101010101" charset="-122"/>
              </a:rPr>
              <a:t>    </a:t>
            </a:r>
            <a:endParaRPr lang="zh-CN" altLang="en-US" sz="2800" b="1" dirty="0">
              <a:latin typeface="楷体" panose="02010609060101010101" charset="-122"/>
              <a:ea typeface="楷体" panose="02010609060101010101" charset="-122"/>
            </a:endParaRPr>
          </a:p>
          <a:p>
            <a:pPr marL="0" indent="0" fontAlgn="auto">
              <a:lnSpc>
                <a:spcPct val="100000"/>
              </a:lnSpc>
              <a:spcBef>
                <a:spcPts val="0"/>
              </a:spcBef>
              <a:buFont typeface="Arial" panose="020B0604020202020204" pitchFamily="34" charset="0"/>
              <a:buNone/>
              <a:defRPr/>
            </a:pPr>
            <a:r>
              <a:rPr lang="zh-CN" altLang="en-US" sz="2800" b="1" dirty="0">
                <a:solidFill>
                  <a:schemeClr val="tx1"/>
                </a:solidFill>
                <a:latin typeface="楷体" panose="02010609060101010101" charset="-122"/>
                <a:ea typeface="楷体" panose="02010609060101010101" charset="-122"/>
              </a:rPr>
              <a:t>浪</a:t>
            </a:r>
            <a:r>
              <a:rPr lang="zh-CN" altLang="en-US" sz="2800" b="1" dirty="0">
                <a:solidFill>
                  <a:srgbClr val="FF0000"/>
                </a:solidFill>
                <a:latin typeface="楷体" panose="02010609060101010101" charset="-122"/>
                <a:ea typeface="楷体" panose="02010609060101010101" charset="-122"/>
              </a:rPr>
              <a:t>遏</a:t>
            </a:r>
            <a:r>
              <a:rPr lang="zh-CN" altLang="en-US" sz="2800" b="1" dirty="0">
                <a:latin typeface="楷体" panose="02010609060101010101" charset="-122"/>
                <a:ea typeface="楷体" panose="02010609060101010101" charset="-122"/>
              </a:rPr>
              <a:t>（</a:t>
            </a:r>
            <a:r>
              <a:rPr lang="en-US" altLang="zh-CN" sz="2800" b="1" dirty="0">
                <a:latin typeface="楷体" panose="02010609060101010101" charset="-122"/>
                <a:ea typeface="楷体" panose="02010609060101010101" charset="-122"/>
              </a:rPr>
              <a:t>è</a:t>
            </a:r>
            <a:r>
              <a:rPr lang="zh-CN" altLang="en-US" sz="2800" b="1" dirty="0">
                <a:latin typeface="楷体" panose="02010609060101010101" charset="-122"/>
                <a:ea typeface="楷体" panose="02010609060101010101" charset="-122"/>
              </a:rPr>
              <a:t>）飞舟</a:t>
            </a:r>
            <a:endParaRPr lang="zh-CN" altLang="en-US" sz="3500" b="1" dirty="0">
              <a:latin typeface="楷体" panose="02010609060101010101" charset="-122"/>
              <a:ea typeface="楷体" panose="02010609060101010101" charset="-122"/>
            </a:endParaRPr>
          </a:p>
        </p:txBody>
      </p:sp>
      <p:sp>
        <p:nvSpPr>
          <p:cNvPr id="8" name="文本框 7"/>
          <p:cNvSpPr txBox="1"/>
          <p:nvPr/>
        </p:nvSpPr>
        <p:spPr>
          <a:xfrm>
            <a:off x="922020" y="620395"/>
            <a:ext cx="1706880" cy="581025"/>
          </a:xfrm>
          <a:prstGeom prst="rect">
            <a:avLst/>
          </a:prstGeom>
          <a:noFill/>
        </p:spPr>
        <p:txBody>
          <a:bodyPr wrap="none" rtlCol="0" anchor="ctr">
            <a:spAutoFit/>
          </a:bodyPr>
          <a:p>
            <a:pPr algn="ctr"/>
            <a:r>
              <a:rPr lang="zh-CN" altLang="en-US" sz="3000" b="1" dirty="0">
                <a:solidFill>
                  <a:schemeClr val="tx1"/>
                </a:solidFill>
                <a:latin typeface="微软雅黑" panose="020B0503020204020204" charset="-122"/>
                <a:ea typeface="微软雅黑" panose="020B0503020204020204" charset="-122"/>
                <a:cs typeface="隶书" panose="02010509060101010101" charset="-122"/>
                <a:sym typeface="+mn-lt"/>
              </a:rPr>
              <a:t>生字生词</a:t>
            </a:r>
            <a:endParaRPr lang="zh-CN" altLang="en-US" sz="3000" b="1" dirty="0">
              <a:solidFill>
                <a:schemeClr val="tx1"/>
              </a:solidFill>
              <a:latin typeface="微软雅黑" panose="020B0503020204020204" charset="-122"/>
              <a:ea typeface="微软雅黑" panose="020B0503020204020204" charset="-122"/>
              <a:cs typeface="隶书" panose="02010509060101010101" charset="-122"/>
              <a:sym typeface="+mn-lt"/>
            </a:endParaRPr>
          </a:p>
        </p:txBody>
      </p:sp>
      <p:sp>
        <p:nvSpPr>
          <p:cNvPr id="4" name="圆角矩形 3"/>
          <p:cNvSpPr/>
          <p:nvPr/>
        </p:nvSpPr>
        <p:spPr>
          <a:xfrm>
            <a:off x="687070" y="656590"/>
            <a:ext cx="2177415" cy="508635"/>
          </a:xfrm>
          <a:prstGeom prst="roundRect">
            <a:avLst>
              <a:gd name="adj" fmla="val 50000"/>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8" name="图片 37" descr="C:\Users\Administrator\Desktop\timg13.jpgtimg13"/>
          <p:cNvPicPr>
            <a:picLocks noChangeAspect="1"/>
          </p:cNvPicPr>
          <p:nvPr/>
        </p:nvPicPr>
        <p:blipFill>
          <a:blip r:embed="rId1"/>
          <a:srcRect/>
          <a:stretch>
            <a:fillRect/>
          </a:stretch>
        </p:blipFill>
        <p:spPr>
          <a:xfrm>
            <a:off x="3992" y="0"/>
            <a:ext cx="12184016" cy="6858000"/>
          </a:xfrm>
          <a:prstGeom prst="rect">
            <a:avLst/>
          </a:prstGeom>
        </p:spPr>
      </p:pic>
      <p:pic>
        <p:nvPicPr>
          <p:cNvPr id="7" name="图片 6"/>
          <p:cNvPicPr>
            <a:picLocks noChangeAspect="1"/>
          </p:cNvPicPr>
          <p:nvPr/>
        </p:nvPicPr>
        <p:blipFill rotWithShape="1">
          <a:blip r:embed="rId2" cstate="print">
            <a:extLst>
              <a:ext uri="{28A0092B-C50C-407E-A947-70E740481C1C}">
                <a14:useLocalDpi xmlns:a14="http://schemas.microsoft.com/office/drawing/2010/main" val="0"/>
              </a:ext>
            </a:extLst>
          </a:blip>
          <a:srcRect l="10494" t="26133" r="20536" b="24204"/>
          <a:stretch>
            <a:fillRect/>
          </a:stretch>
        </p:blipFill>
        <p:spPr>
          <a:xfrm flipH="1">
            <a:off x="0" y="-32385"/>
            <a:ext cx="3352165" cy="2413635"/>
          </a:xfrm>
          <a:prstGeom prst="rect">
            <a:avLst/>
          </a:prstGeom>
        </p:spPr>
      </p:pic>
      <p:sp>
        <p:nvSpPr>
          <p:cNvPr id="6" name="文本框 5"/>
          <p:cNvSpPr txBox="1"/>
          <p:nvPr/>
        </p:nvSpPr>
        <p:spPr>
          <a:xfrm>
            <a:off x="1518285" y="2028190"/>
            <a:ext cx="9538970" cy="645160"/>
          </a:xfrm>
          <a:prstGeom prst="rect">
            <a:avLst/>
          </a:prstGeom>
          <a:noFill/>
        </p:spPr>
        <p:txBody>
          <a:bodyPr wrap="square" rtlCol="0">
            <a:spAutoFit/>
          </a:bodyPr>
          <a:p>
            <a:pPr algn="ctr"/>
            <a:r>
              <a:rPr lang="zh-CN" altLang="en-US" sz="3600" b="1" dirty="0">
                <a:solidFill>
                  <a:srgbClr val="FF0000"/>
                </a:solidFill>
                <a:latin typeface="楷体" panose="02010609060101010101" charset="-122"/>
                <a:ea typeface="楷体" panose="02010609060101010101" charset="-122"/>
                <a:cs typeface="+mn-ea"/>
                <a:sym typeface="+mn-lt"/>
              </a:rPr>
              <a:t>词的上阙中哪一个字统领了上阙的内容？</a:t>
            </a:r>
            <a:endParaRPr lang="zh-CN" altLang="en-US" sz="3600" b="1" dirty="0">
              <a:solidFill>
                <a:srgbClr val="FF0000"/>
              </a:solidFill>
              <a:latin typeface="楷体" panose="02010609060101010101" charset="-122"/>
              <a:ea typeface="楷体" panose="02010609060101010101" charset="-122"/>
              <a:cs typeface="+mn-ea"/>
              <a:sym typeface="+mn-lt"/>
            </a:endParaRPr>
          </a:p>
        </p:txBody>
      </p:sp>
      <p:pic>
        <p:nvPicPr>
          <p:cNvPr id="14" name="PA_图片 10"/>
          <p:cNvPicPr>
            <a:picLocks noChangeAspect="1"/>
          </p:cNvPicPr>
          <p:nvPr>
            <p:custDataLst>
              <p:tags r:id="rId3"/>
            </p:custDataLst>
          </p:nvPr>
        </p:nvPicPr>
        <p:blipFill>
          <a:blip r:embed="rId4" cstate="print">
            <a:extLst>
              <a:ext uri="{28A0092B-C50C-407E-A947-70E740481C1C}">
                <a14:useLocalDpi xmlns:a14="http://schemas.microsoft.com/office/drawing/2010/main" val="0"/>
              </a:ext>
            </a:extLst>
          </a:blip>
          <a:stretch>
            <a:fillRect/>
          </a:stretch>
        </p:blipFill>
        <p:spPr>
          <a:xfrm flipH="1">
            <a:off x="9900620" y="652115"/>
            <a:ext cx="2112781" cy="1256060"/>
          </a:xfrm>
          <a:prstGeom prst="rect">
            <a:avLst/>
          </a:prstGeom>
        </p:spPr>
      </p:pic>
      <p:sp>
        <p:nvSpPr>
          <p:cNvPr id="10" name="文本框 9"/>
          <p:cNvSpPr txBox="1"/>
          <p:nvPr/>
        </p:nvSpPr>
        <p:spPr>
          <a:xfrm>
            <a:off x="2136775" y="3051175"/>
            <a:ext cx="7919085" cy="755650"/>
          </a:xfrm>
          <a:prstGeom prst="rect">
            <a:avLst/>
          </a:prstGeom>
          <a:noFill/>
        </p:spPr>
        <p:txBody>
          <a:bodyPr wrap="square" rtlCol="0">
            <a:spAutoFit/>
          </a:bodyPr>
          <a:p>
            <a:pPr algn="ctr">
              <a:lnSpc>
                <a:spcPct val="120000"/>
              </a:lnSpc>
            </a:pPr>
            <a:r>
              <a:rPr lang="zh-CN" altLang="en-US" sz="3600" b="1" dirty="0">
                <a:latin typeface="华文楷体" panose="02010600040101010101" charset="-122"/>
                <a:ea typeface="华文楷体" panose="02010600040101010101" charset="-122"/>
              </a:rPr>
              <a:t>看</a:t>
            </a:r>
            <a:endParaRPr lang="zh-CN" altLang="en-US" sz="3600" b="1" dirty="0">
              <a:latin typeface="华文楷体" panose="02010600040101010101" charset="-122"/>
              <a:ea typeface="华文楷体" panose="0201060004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linds(horizontal)">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0" grpId="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8" name="图片 37" descr="C:\Users\Administrator\Desktop\timg13.jpgtimg13"/>
          <p:cNvPicPr>
            <a:picLocks noChangeAspect="1"/>
          </p:cNvPicPr>
          <p:nvPr/>
        </p:nvPicPr>
        <p:blipFill>
          <a:blip r:embed="rId1"/>
          <a:srcRect/>
          <a:stretch>
            <a:fillRect/>
          </a:stretch>
        </p:blipFill>
        <p:spPr>
          <a:xfrm>
            <a:off x="3992" y="0"/>
            <a:ext cx="12184016" cy="6858000"/>
          </a:xfrm>
          <a:prstGeom prst="rect">
            <a:avLst/>
          </a:prstGeom>
        </p:spPr>
      </p:pic>
      <p:pic>
        <p:nvPicPr>
          <p:cNvPr id="7" name="图片 6"/>
          <p:cNvPicPr>
            <a:picLocks noChangeAspect="1"/>
          </p:cNvPicPr>
          <p:nvPr/>
        </p:nvPicPr>
        <p:blipFill rotWithShape="1">
          <a:blip r:embed="rId2" cstate="print">
            <a:extLst>
              <a:ext uri="{28A0092B-C50C-407E-A947-70E740481C1C}">
                <a14:useLocalDpi xmlns:a14="http://schemas.microsoft.com/office/drawing/2010/main" val="0"/>
              </a:ext>
            </a:extLst>
          </a:blip>
          <a:srcRect l="10494" t="26133" r="20536" b="24204"/>
          <a:stretch>
            <a:fillRect/>
          </a:stretch>
        </p:blipFill>
        <p:spPr>
          <a:xfrm flipH="1">
            <a:off x="0" y="-32385"/>
            <a:ext cx="3352165" cy="2413635"/>
          </a:xfrm>
          <a:prstGeom prst="rect">
            <a:avLst/>
          </a:prstGeom>
        </p:spPr>
      </p:pic>
      <p:sp>
        <p:nvSpPr>
          <p:cNvPr id="6" name="文本框 5"/>
          <p:cNvSpPr txBox="1"/>
          <p:nvPr/>
        </p:nvSpPr>
        <p:spPr>
          <a:xfrm>
            <a:off x="1518285" y="2028190"/>
            <a:ext cx="9538970" cy="645160"/>
          </a:xfrm>
          <a:prstGeom prst="rect">
            <a:avLst/>
          </a:prstGeom>
          <a:noFill/>
        </p:spPr>
        <p:txBody>
          <a:bodyPr wrap="square" rtlCol="0">
            <a:spAutoFit/>
          </a:bodyPr>
          <a:p>
            <a:pPr algn="ctr"/>
            <a:r>
              <a:rPr lang="zh-CN" altLang="en-US" sz="3600" b="1" dirty="0">
                <a:solidFill>
                  <a:srgbClr val="FF0000"/>
                </a:solidFill>
                <a:latin typeface="楷体" panose="02010609060101010101" charset="-122"/>
                <a:ea typeface="楷体" panose="02010609060101010101" charset="-122"/>
                <a:cs typeface="+mn-ea"/>
                <a:sym typeface="+mn-lt"/>
              </a:rPr>
              <a:t>词的前三句交代了什么内容？</a:t>
            </a:r>
            <a:endParaRPr lang="zh-CN" altLang="en-US" sz="3600" b="1" dirty="0">
              <a:solidFill>
                <a:srgbClr val="FF0000"/>
              </a:solidFill>
              <a:latin typeface="楷体" panose="02010609060101010101" charset="-122"/>
              <a:ea typeface="楷体" panose="02010609060101010101" charset="-122"/>
              <a:cs typeface="+mn-ea"/>
              <a:sym typeface="+mn-lt"/>
            </a:endParaRPr>
          </a:p>
        </p:txBody>
      </p:sp>
      <p:pic>
        <p:nvPicPr>
          <p:cNvPr id="14" name="PA_图片 10"/>
          <p:cNvPicPr>
            <a:picLocks noChangeAspect="1"/>
          </p:cNvPicPr>
          <p:nvPr>
            <p:custDataLst>
              <p:tags r:id="rId3"/>
            </p:custDataLst>
          </p:nvPr>
        </p:nvPicPr>
        <p:blipFill>
          <a:blip r:embed="rId4" cstate="print">
            <a:extLst>
              <a:ext uri="{28A0092B-C50C-407E-A947-70E740481C1C}">
                <a14:useLocalDpi xmlns:a14="http://schemas.microsoft.com/office/drawing/2010/main" val="0"/>
              </a:ext>
            </a:extLst>
          </a:blip>
          <a:stretch>
            <a:fillRect/>
          </a:stretch>
        </p:blipFill>
        <p:spPr>
          <a:xfrm flipH="1">
            <a:off x="9900620" y="652115"/>
            <a:ext cx="2112781" cy="1256060"/>
          </a:xfrm>
          <a:prstGeom prst="rect">
            <a:avLst/>
          </a:prstGeom>
        </p:spPr>
      </p:pic>
      <p:sp>
        <p:nvSpPr>
          <p:cNvPr id="10" name="文本框 9"/>
          <p:cNvSpPr txBox="1"/>
          <p:nvPr/>
        </p:nvSpPr>
        <p:spPr>
          <a:xfrm>
            <a:off x="2136775" y="3051175"/>
            <a:ext cx="7919085" cy="1641475"/>
          </a:xfrm>
          <a:prstGeom prst="rect">
            <a:avLst/>
          </a:prstGeom>
          <a:noFill/>
        </p:spPr>
        <p:txBody>
          <a:bodyPr wrap="square" rtlCol="0">
            <a:spAutoFit/>
          </a:bodyPr>
          <a:p>
            <a:pPr algn="l">
              <a:lnSpc>
                <a:spcPct val="120000"/>
              </a:lnSpc>
            </a:pPr>
            <a:r>
              <a:rPr lang="zh-CN" altLang="en-US" sz="2800" b="1" dirty="0">
                <a:latin typeface="华文楷体" panose="02010600040101010101" charset="-122"/>
                <a:ea typeface="华文楷体" panose="02010600040101010101" charset="-122"/>
              </a:rPr>
              <a:t>“独立寒秋”——词作的时间</a:t>
            </a:r>
            <a:endParaRPr lang="zh-CN" altLang="en-US" sz="2800" b="1" dirty="0">
              <a:latin typeface="华文楷体" panose="02010600040101010101" charset="-122"/>
              <a:ea typeface="华文楷体" panose="02010600040101010101" charset="-122"/>
            </a:endParaRPr>
          </a:p>
          <a:p>
            <a:pPr algn="l">
              <a:lnSpc>
                <a:spcPct val="120000"/>
              </a:lnSpc>
            </a:pPr>
            <a:r>
              <a:rPr lang="zh-CN" altLang="en-US" sz="2800" b="1" dirty="0">
                <a:latin typeface="华文楷体" panose="02010600040101010101" charset="-122"/>
                <a:ea typeface="华文楷体" panose="02010600040101010101" charset="-122"/>
                <a:sym typeface="+mn-ea"/>
              </a:rPr>
              <a:t>“湘江北去”——所见所闻</a:t>
            </a:r>
            <a:endParaRPr lang="zh-CN" altLang="en-US" sz="2800" b="1" dirty="0">
              <a:latin typeface="华文楷体" panose="02010600040101010101" charset="-122"/>
              <a:ea typeface="华文楷体" panose="02010600040101010101" charset="-122"/>
            </a:endParaRPr>
          </a:p>
          <a:p>
            <a:pPr algn="l">
              <a:lnSpc>
                <a:spcPct val="120000"/>
              </a:lnSpc>
            </a:pPr>
            <a:r>
              <a:rPr lang="zh-CN" altLang="en-US" sz="2800" b="1" dirty="0">
                <a:latin typeface="华文楷体" panose="02010600040101010101" charset="-122"/>
                <a:ea typeface="华文楷体" panose="02010600040101010101" charset="-122"/>
              </a:rPr>
              <a:t>“橘子洲头”——词作的地点</a:t>
            </a:r>
            <a:endParaRPr lang="zh-CN" altLang="en-US" sz="2800" b="1" dirty="0">
              <a:latin typeface="华文楷体" panose="02010600040101010101" charset="-122"/>
              <a:ea typeface="华文楷体" panose="0201060004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ox(in)">
                                      <p:cBhvr>
                                        <p:cTn id="7" dur="2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0" grpId="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8" name="图片 37" descr="C:\Users\Administrator\Desktop\timg13.jpgtimg13"/>
          <p:cNvPicPr>
            <a:picLocks noChangeAspect="1"/>
          </p:cNvPicPr>
          <p:nvPr/>
        </p:nvPicPr>
        <p:blipFill>
          <a:blip r:embed="rId1"/>
          <a:srcRect/>
          <a:stretch>
            <a:fillRect/>
          </a:stretch>
        </p:blipFill>
        <p:spPr>
          <a:xfrm>
            <a:off x="3992" y="0"/>
            <a:ext cx="12184016" cy="6858000"/>
          </a:xfrm>
          <a:prstGeom prst="rect">
            <a:avLst/>
          </a:prstGeom>
        </p:spPr>
      </p:pic>
      <p:pic>
        <p:nvPicPr>
          <p:cNvPr id="7" name="图片 6"/>
          <p:cNvPicPr>
            <a:picLocks noChangeAspect="1"/>
          </p:cNvPicPr>
          <p:nvPr/>
        </p:nvPicPr>
        <p:blipFill rotWithShape="1">
          <a:blip r:embed="rId2" cstate="print">
            <a:extLst>
              <a:ext uri="{28A0092B-C50C-407E-A947-70E740481C1C}">
                <a14:useLocalDpi xmlns:a14="http://schemas.microsoft.com/office/drawing/2010/main" val="0"/>
              </a:ext>
            </a:extLst>
          </a:blip>
          <a:srcRect l="10494" t="26133" r="20536" b="24204"/>
          <a:stretch>
            <a:fillRect/>
          </a:stretch>
        </p:blipFill>
        <p:spPr>
          <a:xfrm flipH="1">
            <a:off x="0" y="-32385"/>
            <a:ext cx="3352165" cy="2413635"/>
          </a:xfrm>
          <a:prstGeom prst="rect">
            <a:avLst/>
          </a:prstGeom>
        </p:spPr>
      </p:pic>
      <p:sp>
        <p:nvSpPr>
          <p:cNvPr id="6" name="文本框 5"/>
          <p:cNvSpPr txBox="1"/>
          <p:nvPr/>
        </p:nvSpPr>
        <p:spPr>
          <a:xfrm>
            <a:off x="1518285" y="2028190"/>
            <a:ext cx="9538970" cy="645160"/>
          </a:xfrm>
          <a:prstGeom prst="rect">
            <a:avLst/>
          </a:prstGeom>
          <a:noFill/>
        </p:spPr>
        <p:txBody>
          <a:bodyPr wrap="square" rtlCol="0">
            <a:spAutoFit/>
          </a:bodyPr>
          <a:p>
            <a:pPr algn="ctr"/>
            <a:r>
              <a:rPr lang="zh-CN" altLang="en-US" sz="3600" b="1" dirty="0">
                <a:solidFill>
                  <a:srgbClr val="FF0000"/>
                </a:solidFill>
                <a:latin typeface="楷体" panose="02010609060101010101" charset="-122"/>
                <a:ea typeface="楷体" panose="02010609060101010101" charset="-122"/>
                <a:cs typeface="+mn-ea"/>
                <a:sym typeface="+mn-lt"/>
              </a:rPr>
              <a:t>前三句的正常语序应该是什么？</a:t>
            </a:r>
            <a:endParaRPr lang="zh-CN" altLang="en-US" sz="3600" b="1" dirty="0">
              <a:solidFill>
                <a:srgbClr val="FF0000"/>
              </a:solidFill>
              <a:latin typeface="楷体" panose="02010609060101010101" charset="-122"/>
              <a:ea typeface="楷体" panose="02010609060101010101" charset="-122"/>
              <a:cs typeface="+mn-ea"/>
              <a:sym typeface="+mn-lt"/>
            </a:endParaRPr>
          </a:p>
        </p:txBody>
      </p:sp>
      <p:pic>
        <p:nvPicPr>
          <p:cNvPr id="14" name="PA_图片 10"/>
          <p:cNvPicPr>
            <a:picLocks noChangeAspect="1"/>
          </p:cNvPicPr>
          <p:nvPr>
            <p:custDataLst>
              <p:tags r:id="rId3"/>
            </p:custDataLst>
          </p:nvPr>
        </p:nvPicPr>
        <p:blipFill>
          <a:blip r:embed="rId4" cstate="print">
            <a:extLst>
              <a:ext uri="{28A0092B-C50C-407E-A947-70E740481C1C}">
                <a14:useLocalDpi xmlns:a14="http://schemas.microsoft.com/office/drawing/2010/main" val="0"/>
              </a:ext>
            </a:extLst>
          </a:blip>
          <a:stretch>
            <a:fillRect/>
          </a:stretch>
        </p:blipFill>
        <p:spPr>
          <a:xfrm flipH="1">
            <a:off x="9900620" y="652115"/>
            <a:ext cx="2112781" cy="1256060"/>
          </a:xfrm>
          <a:prstGeom prst="rect">
            <a:avLst/>
          </a:prstGeom>
        </p:spPr>
      </p:pic>
      <p:sp>
        <p:nvSpPr>
          <p:cNvPr id="10" name="文本框 9"/>
          <p:cNvSpPr txBox="1"/>
          <p:nvPr/>
        </p:nvSpPr>
        <p:spPr>
          <a:xfrm>
            <a:off x="2136775" y="3051175"/>
            <a:ext cx="7919085" cy="607695"/>
          </a:xfrm>
          <a:prstGeom prst="rect">
            <a:avLst/>
          </a:prstGeom>
          <a:noFill/>
        </p:spPr>
        <p:txBody>
          <a:bodyPr wrap="square" rtlCol="0">
            <a:spAutoFit/>
          </a:bodyPr>
          <a:p>
            <a:pPr algn="ctr">
              <a:lnSpc>
                <a:spcPct val="120000"/>
              </a:lnSpc>
            </a:pPr>
            <a:r>
              <a:rPr lang="zh-CN" altLang="en-US" sz="2800" b="1" dirty="0">
                <a:latin typeface="华文楷体" panose="02010600040101010101" charset="-122"/>
                <a:ea typeface="华文楷体" panose="02010600040101010101" charset="-122"/>
              </a:rPr>
              <a:t>“寒秋，独立橘子洲头，湘江北去。”</a:t>
            </a:r>
            <a:endParaRPr lang="zh-CN" altLang="en-US" sz="2800" b="1" dirty="0">
              <a:latin typeface="华文楷体" panose="02010600040101010101" charset="-122"/>
              <a:ea typeface="华文楷体" panose="0201060004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strips(downLeft)">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0" grpId="1"/>
    </p:bldLst>
  </p:timing>
</p:sld>
</file>

<file path=ppt/tags/tag1.xml><?xml version="1.0" encoding="utf-8"?>
<p:tagLst xmlns:p="http://schemas.openxmlformats.org/presentationml/2006/main">
  <p:tag name="PA" val="v3.0.1"/>
</p:tagLst>
</file>

<file path=ppt/tags/tag10.xml><?xml version="1.0" encoding="utf-8"?>
<p:tagLst xmlns:p="http://schemas.openxmlformats.org/presentationml/2006/main">
  <p:tag name="PA" val="v3.0.1"/>
</p:tagLst>
</file>

<file path=ppt/tags/tag11.xml><?xml version="1.0" encoding="utf-8"?>
<p:tagLst xmlns:p="http://schemas.openxmlformats.org/presentationml/2006/main">
  <p:tag name="PA" val="v3.0.1"/>
</p:tagLst>
</file>

<file path=ppt/tags/tag12.xml><?xml version="1.0" encoding="utf-8"?>
<p:tagLst xmlns:p="http://schemas.openxmlformats.org/presentationml/2006/main">
  <p:tag name="PA" val="v3.0.1"/>
</p:tagLst>
</file>

<file path=ppt/tags/tag13.xml><?xml version="1.0" encoding="utf-8"?>
<p:tagLst xmlns:p="http://schemas.openxmlformats.org/presentationml/2006/main">
  <p:tag name="PA" val="v3.0.1"/>
</p:tagLst>
</file>

<file path=ppt/tags/tag14.xml><?xml version="1.0" encoding="utf-8"?>
<p:tagLst xmlns:p="http://schemas.openxmlformats.org/presentationml/2006/main">
  <p:tag name="PA" val="v3.0.1"/>
</p:tagLst>
</file>

<file path=ppt/tags/tag15.xml><?xml version="1.0" encoding="utf-8"?>
<p:tagLst xmlns:p="http://schemas.openxmlformats.org/presentationml/2006/main">
  <p:tag name="KSO_WM_UNIT_PLACING_PICTURE_USER_VIEWPORT" val="{&quot;height&quot;:6431,&quot;width&quot;:8678}"/>
</p:tagLst>
</file>

<file path=ppt/tags/tag16.xml><?xml version="1.0" encoding="utf-8"?>
<p:tagLst xmlns:p="http://schemas.openxmlformats.org/presentationml/2006/main">
  <p:tag name="KSO_WM_UNIT_PLACING_PICTURE_USER_VIEWPORT" val="{&quot;height&quot;:6431,&quot;width&quot;:8678}"/>
</p:tagLst>
</file>

<file path=ppt/tags/tag17.xml><?xml version="1.0" encoding="utf-8"?>
<p:tagLst xmlns:p="http://schemas.openxmlformats.org/presentationml/2006/main">
  <p:tag name="PA" val="v3.0.1"/>
</p:tagLst>
</file>

<file path=ppt/tags/tag2.xml><?xml version="1.0" encoding="utf-8"?>
<p:tagLst xmlns:p="http://schemas.openxmlformats.org/presentationml/2006/main">
  <p:tag name="PA" val="v3.0.1"/>
</p:tagLst>
</file>

<file path=ppt/tags/tag3.xml><?xml version="1.0" encoding="utf-8"?>
<p:tagLst xmlns:p="http://schemas.openxmlformats.org/presentationml/2006/main">
  <p:tag name="PA" val="v3.0.1"/>
</p:tagLst>
</file>

<file path=ppt/tags/tag4.xml><?xml version="1.0" encoding="utf-8"?>
<p:tagLst xmlns:p="http://schemas.openxmlformats.org/presentationml/2006/main">
  <p:tag name="PA" val="v3.0.1"/>
</p:tagLst>
</file>

<file path=ppt/tags/tag5.xml><?xml version="1.0" encoding="utf-8"?>
<p:tagLst xmlns:p="http://schemas.openxmlformats.org/presentationml/2006/main">
  <p:tag name="PA" val="v3.0.1"/>
</p:tagLst>
</file>

<file path=ppt/tags/tag6.xml><?xml version="1.0" encoding="utf-8"?>
<p:tagLst xmlns:p="http://schemas.openxmlformats.org/presentationml/2006/main">
  <p:tag name="PA" val="v3.0.1"/>
</p:tagLst>
</file>

<file path=ppt/tags/tag7.xml><?xml version="1.0" encoding="utf-8"?>
<p:tagLst xmlns:p="http://schemas.openxmlformats.org/presentationml/2006/main">
  <p:tag name="PA" val="v3.0.1"/>
</p:tagLst>
</file>

<file path=ppt/tags/tag8.xml><?xml version="1.0" encoding="utf-8"?>
<p:tagLst xmlns:p="http://schemas.openxmlformats.org/presentationml/2006/main">
  <p:tag name="PA" val="v3.0.1"/>
</p:tagLst>
</file>

<file path=ppt/tags/tag9.xml><?xml version="1.0" encoding="utf-8"?>
<p:tagLst xmlns:p="http://schemas.openxmlformats.org/presentationml/2006/main">
  <p:tag name="PA" val="v3.0.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2204</Words>
  <Application>WPS 演示</Application>
  <PresentationFormat>宽屏</PresentationFormat>
  <Paragraphs>206</Paragraphs>
  <Slides>25</Slides>
  <Notes>0</Notes>
  <HiddenSlides>0</HiddenSlides>
  <MMClips>0</MMClips>
  <ScaleCrop>false</ScaleCrop>
  <HeadingPairs>
    <vt:vector size="6" baseType="variant">
      <vt:variant>
        <vt:lpstr>已用的字体</vt:lpstr>
      </vt:variant>
      <vt:variant>
        <vt:i4>17</vt:i4>
      </vt:variant>
      <vt:variant>
        <vt:lpstr>主题</vt:lpstr>
      </vt:variant>
      <vt:variant>
        <vt:i4>1</vt:i4>
      </vt:variant>
      <vt:variant>
        <vt:lpstr>幻灯片标题</vt:lpstr>
      </vt:variant>
      <vt:variant>
        <vt:i4>25</vt:i4>
      </vt:variant>
    </vt:vector>
  </HeadingPairs>
  <TitlesOfParts>
    <vt:vector size="43" baseType="lpstr">
      <vt:lpstr>Arial</vt:lpstr>
      <vt:lpstr>宋体</vt:lpstr>
      <vt:lpstr>Wingdings</vt:lpstr>
      <vt:lpstr>仿宋_GB2312</vt:lpstr>
      <vt:lpstr>楷体</vt:lpstr>
      <vt:lpstr>汉仪意宋W</vt:lpstr>
      <vt:lpstr>微软雅黑</vt:lpstr>
      <vt:lpstr>汉仪颜楷繁</vt:lpstr>
      <vt:lpstr>Century Gothic</vt:lpstr>
      <vt:lpstr>Calibri</vt:lpstr>
      <vt:lpstr>隶书</vt:lpstr>
      <vt:lpstr>叶根友毛笔行书2.0版</vt:lpstr>
      <vt:lpstr>Arial Unicode MS</vt:lpstr>
      <vt:lpstr>Calibri Light</vt:lpstr>
      <vt:lpstr>Symbol</vt:lpstr>
      <vt:lpstr>楷体_GB2312</vt:lpstr>
      <vt:lpstr>华文楷体</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H-小桐</cp:lastModifiedBy>
  <cp:revision>54</cp:revision>
  <dcterms:created xsi:type="dcterms:W3CDTF">2020-05-26T03:14:00Z</dcterms:created>
  <dcterms:modified xsi:type="dcterms:W3CDTF">2020-09-10T08:34:11Z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2052-11.1.0.9912</vt:lpwstr>
  </property>
</Properties>
</file>