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357" r:id="rId2"/>
    <p:sldId id="322" r:id="rId3"/>
    <p:sldId id="358" r:id="rId4"/>
    <p:sldId id="360" r:id="rId5"/>
    <p:sldId id="361" r:id="rId6"/>
    <p:sldId id="362" r:id="rId7"/>
    <p:sldId id="363" r:id="rId8"/>
    <p:sldId id="364" r:id="rId9"/>
    <p:sldId id="365" r:id="rId10"/>
    <p:sldId id="366" r:id="rId11"/>
    <p:sldId id="258" r:id="rId12"/>
    <p:sldId id="368" r:id="rId13"/>
    <p:sldId id="369" r:id="rId14"/>
    <p:sldId id="370" r:id="rId15"/>
    <p:sldId id="259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2" r:id="rId24"/>
    <p:sldId id="281" r:id="rId25"/>
    <p:sldId id="283" r:id="rId26"/>
    <p:sldId id="284" r:id="rId27"/>
    <p:sldId id="285" r:id="rId28"/>
    <p:sldId id="286" r:id="rId29"/>
    <p:sldId id="287" r:id="rId30"/>
    <p:sldId id="379" r:id="rId31"/>
    <p:sldId id="260" r:id="rId32"/>
    <p:sldId id="381" r:id="rId33"/>
    <p:sldId id="261" r:id="rId34"/>
    <p:sldId id="382" r:id="rId35"/>
    <p:sldId id="262" r:id="rId36"/>
    <p:sldId id="263" r:id="rId37"/>
    <p:sldId id="383" r:id="rId38"/>
    <p:sldId id="264" r:id="rId39"/>
  </p:sldIdLst>
  <p:sldSz cx="9144000" cy="6858000" type="screen4x3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009900"/>
    <a:srgbClr val="CC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374" y="-96"/>
      </p:cViewPr>
      <p:guideLst>
        <p:guide orient="horz" pos="2160"/>
        <p:guide pos="287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0C59D5B-CD7A-4265-B960-9D9D24DA73E7}" type="datetimeFigureOut">
              <a:rPr lang="zh-CN" altLang="en-US"/>
              <a:pPr>
                <a:defRPr/>
              </a:pPr>
              <a:t>2020/3/29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670AD8C-6DE8-46A8-8DCF-8D555E512C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87450" y="2852738"/>
            <a:ext cx="6659563" cy="792162"/>
          </a:xfrm>
        </p:spPr>
        <p:txBody>
          <a:bodyPr/>
          <a:lstStyle>
            <a:lvl1pPr algn="ctr">
              <a:defRPr sz="4400"/>
            </a:lvl1pPr>
          </a:lstStyle>
          <a:p>
            <a:pPr lvl="0"/>
            <a:r>
              <a:rPr lang="zh-CN" altLang="en-US" noProof="0" dirty="0" smtClean="0">
                <a:sym typeface="Arial" panose="020B0604020202020204" pitchFamily="34" charset="0"/>
              </a:rPr>
              <a:t>单击此处编辑母版标题样式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3644900"/>
            <a:ext cx="6659563" cy="576188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800">
                <a:solidFill>
                  <a:srgbClr val="7BC489"/>
                </a:solidFill>
              </a:defRPr>
            </a:lvl1pPr>
          </a:lstStyle>
          <a:p>
            <a:pPr lvl="0"/>
            <a:r>
              <a:rPr lang="zh-CN" altLang="zh-CN" noProof="0" dirty="0" smtClean="0">
                <a:sym typeface="Arial" panose="020B0604020202020204" pitchFamily="34" charset="0"/>
              </a:rPr>
              <a:t>单击此处编辑母版副标题样式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4E0B4-F050-472F-9152-B4C29DAA3B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" descr="#wm#_43_21_*Z"/>
          <p:cNvGrpSpPr/>
          <p:nvPr/>
        </p:nvGrpSpPr>
        <p:grpSpPr bwMode="auto">
          <a:xfrm>
            <a:off x="900113" y="977900"/>
            <a:ext cx="1546225" cy="1152525"/>
            <a:chOff x="0" y="0"/>
            <a:chExt cx="2436" cy="1814"/>
          </a:xfrm>
        </p:grpSpPr>
        <p:sp>
          <p:nvSpPr>
            <p:cNvPr id="6" name="Rectangle 4" descr="#wm#_43_21_*Z"/>
            <p:cNvSpPr>
              <a:spLocks noChangeArrowheads="1"/>
            </p:cNvSpPr>
            <p:nvPr/>
          </p:nvSpPr>
          <p:spPr bwMode="auto">
            <a:xfrm>
              <a:off x="0" y="0"/>
              <a:ext cx="1813" cy="1814"/>
            </a:xfrm>
            <a:prstGeom prst="rect">
              <a:avLst/>
            </a:prstGeom>
            <a:noFill/>
            <a:ln w="6350" cap="flat" cmpd="sng">
              <a:solidFill>
                <a:srgbClr val="0E9651"/>
              </a:solidFill>
              <a:miter lim="800000"/>
            </a:ln>
            <a:effectLst/>
          </p:spPr>
          <p:txBody>
            <a:bodyPr wrap="none" lIns="90170" tIns="46990" rIns="90170" bIns="4699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>
                  <a:solidFill>
                    <a:srgbClr val="0E9651"/>
                  </a:solidFill>
                  <a:latin typeface="+mn-lt"/>
                  <a:ea typeface="+mn-ea"/>
                </a:rPr>
                <a:t> </a:t>
              </a:r>
            </a:p>
          </p:txBody>
        </p:sp>
        <p:sp>
          <p:nvSpPr>
            <p:cNvPr id="7" name="Rectangle 5" descr="#wm#_43_21_*Z"/>
            <p:cNvSpPr>
              <a:spLocks noChangeArrowheads="1"/>
            </p:cNvSpPr>
            <p:nvPr/>
          </p:nvSpPr>
          <p:spPr bwMode="auto">
            <a:xfrm>
              <a:off x="1303" y="340"/>
              <a:ext cx="1133" cy="1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none" lIns="90170" tIns="46990" rIns="90170" bIns="4699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solidFill>
                  <a:srgbClr val="0E965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698240" y="2568864"/>
            <a:ext cx="2811600" cy="32364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+mn-ea"/>
                <a:ea typeface="+mn-ea"/>
              </a:defRPr>
            </a:lvl1pPr>
            <a:lvl2pPr>
              <a:defRPr>
                <a:solidFill>
                  <a:schemeClr val="tx1"/>
                </a:solidFill>
                <a:latin typeface="+mn-ea"/>
                <a:ea typeface="+mn-ea"/>
              </a:defRPr>
            </a:lvl2pPr>
            <a:lvl3pPr>
              <a:defRPr>
                <a:solidFill>
                  <a:schemeClr val="tx1"/>
                </a:solidFill>
                <a:latin typeface="+mn-ea"/>
                <a:ea typeface="+mn-ea"/>
              </a:defRPr>
            </a:lvl3pPr>
            <a:lvl4pPr>
              <a:defRPr>
                <a:solidFill>
                  <a:schemeClr val="tx1"/>
                </a:solidFill>
                <a:latin typeface="+mn-ea"/>
                <a:ea typeface="+mn-ea"/>
              </a:defRPr>
            </a:lvl4pPr>
            <a:lvl5pPr>
              <a:defRPr>
                <a:solidFill>
                  <a:schemeClr val="tx1"/>
                </a:solidFill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28752" y="2568864"/>
            <a:ext cx="2811600" cy="32364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+mn-ea"/>
                <a:ea typeface="+mn-ea"/>
              </a:defRPr>
            </a:lvl1pPr>
            <a:lvl2pPr>
              <a:defRPr>
                <a:solidFill>
                  <a:schemeClr val="tx1"/>
                </a:solidFill>
                <a:latin typeface="+mn-ea"/>
                <a:ea typeface="+mn-ea"/>
              </a:defRPr>
            </a:lvl2pPr>
            <a:lvl3pPr>
              <a:defRPr>
                <a:solidFill>
                  <a:schemeClr val="tx1"/>
                </a:solidFill>
                <a:latin typeface="+mn-ea"/>
                <a:ea typeface="+mn-ea"/>
              </a:defRPr>
            </a:lvl3pPr>
            <a:lvl4pPr>
              <a:defRPr>
                <a:solidFill>
                  <a:schemeClr val="tx1"/>
                </a:solidFill>
                <a:latin typeface="+mn-ea"/>
                <a:ea typeface="+mn-ea"/>
              </a:defRPr>
            </a:lvl4pPr>
            <a:lvl5pPr>
              <a:defRPr>
                <a:solidFill>
                  <a:schemeClr val="tx1"/>
                </a:solidFill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1695952" y="1193232"/>
            <a:ext cx="6044400" cy="7236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D7DA3-3528-45B0-8DFD-E4AD5A48F1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/>
          <p:nvPr>
            <p:custDataLst>
              <p:tags r:id="rId1"/>
            </p:custDataLst>
          </p:nvPr>
        </p:nvGrpSpPr>
        <p:grpSpPr bwMode="auto">
          <a:xfrm>
            <a:off x="5364163" y="4076700"/>
            <a:ext cx="3779837" cy="2752725"/>
            <a:chOff x="0" y="0"/>
            <a:chExt cx="5942" cy="4337"/>
          </a:xfrm>
        </p:grpSpPr>
        <p:sp>
          <p:nvSpPr>
            <p:cNvPr id="4" name="AutoShape 5" descr="#wm#_43_31_*Z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rot="16200000">
              <a:off x="3883" y="659"/>
              <a:ext cx="2719" cy="1360"/>
            </a:xfrm>
            <a:prstGeom prst="triangle">
              <a:avLst>
                <a:gd name="adj" fmla="val 50000"/>
              </a:avLst>
            </a:prstGeom>
            <a:solidFill>
              <a:srgbClr val="94DE94"/>
            </a:solidFill>
            <a:ln>
              <a:noFill/>
            </a:ln>
            <a:effectLst/>
          </p:spPr>
          <p:txBody>
            <a:bodyPr anchor="ctr"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" name="AutoShape 6" descr="#wm#_43_31_*Z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0" y="2976"/>
              <a:ext cx="2720" cy="1361"/>
            </a:xfrm>
            <a:prstGeom prst="triangle">
              <a:avLst>
                <a:gd name="adj" fmla="val 50000"/>
              </a:avLst>
            </a:prstGeom>
            <a:solidFill>
              <a:srgbClr val="8EE5C7"/>
            </a:solidFill>
            <a:ln>
              <a:noFill/>
            </a:ln>
            <a:effectLst/>
          </p:spPr>
          <p:txBody>
            <a:bodyPr anchor="ctr"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AutoShape 7" descr="#wm#_43_31_*Z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10800000">
              <a:off x="1565" y="1486"/>
              <a:ext cx="2718" cy="1358"/>
            </a:xfrm>
            <a:prstGeom prst="triangle">
              <a:avLst>
                <a:gd name="adj" fmla="val 50000"/>
              </a:avLst>
            </a:prstGeom>
            <a:solidFill>
              <a:srgbClr val="94DE94"/>
            </a:solidFill>
            <a:ln>
              <a:noFill/>
            </a:ln>
            <a:effectLst/>
          </p:spPr>
          <p:txBody>
            <a:bodyPr anchor="ctr"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AutoShape 8" descr="#wm#_43_31_*Z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567" y="2976"/>
              <a:ext cx="2718" cy="1361"/>
            </a:xfrm>
            <a:prstGeom prst="triangle">
              <a:avLst>
                <a:gd name="adj" fmla="val 50000"/>
              </a:avLst>
            </a:prstGeom>
            <a:solidFill>
              <a:srgbClr val="94DE94"/>
            </a:solidFill>
            <a:ln>
              <a:noFill/>
            </a:ln>
            <a:effectLst/>
          </p:spPr>
          <p:txBody>
            <a:bodyPr anchor="ctr"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AutoShape 9" descr="#wm#_43_31_*Z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167" y="1483"/>
              <a:ext cx="2718" cy="1358"/>
            </a:xfrm>
            <a:prstGeom prst="triangle">
              <a:avLst>
                <a:gd name="adj" fmla="val 50000"/>
              </a:avLst>
            </a:prstGeom>
            <a:solidFill>
              <a:srgbClr val="8EE5C7"/>
            </a:solidFill>
            <a:ln>
              <a:noFill/>
            </a:ln>
            <a:effectLst/>
          </p:spPr>
          <p:txBody>
            <a:bodyPr anchor="ctr"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AutoShape 10" descr="#wm#_43_31_*Z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 rot="10800000">
              <a:off x="3167" y="2976"/>
              <a:ext cx="2718" cy="1361"/>
            </a:xfrm>
            <a:prstGeom prst="triangle">
              <a:avLst>
                <a:gd name="adj" fmla="val 50000"/>
              </a:avLst>
            </a:prstGeom>
            <a:solidFill>
              <a:srgbClr val="EBF092"/>
            </a:solidFill>
            <a:ln>
              <a:noFill/>
            </a:ln>
            <a:effectLst/>
          </p:spPr>
          <p:txBody>
            <a:bodyPr anchor="ctr"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449" y="2636912"/>
            <a:ext cx="6660000" cy="1004512"/>
          </a:xfrm>
        </p:spPr>
        <p:txBody>
          <a:bodyPr>
            <a:normAutofit/>
          </a:bodyPr>
          <a:lstStyle>
            <a:lvl1pPr algn="ctr">
              <a:defRPr sz="4400"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90AE6-03A4-4D85-B4DF-1D6FF094FC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" descr="#wm#_43_21_*Z"/>
          <p:cNvGrpSpPr/>
          <p:nvPr/>
        </p:nvGrpSpPr>
        <p:grpSpPr bwMode="auto">
          <a:xfrm>
            <a:off x="900113" y="977900"/>
            <a:ext cx="1546225" cy="1152525"/>
            <a:chOff x="0" y="0"/>
            <a:chExt cx="2436" cy="1814"/>
          </a:xfrm>
        </p:grpSpPr>
        <p:sp>
          <p:nvSpPr>
            <p:cNvPr id="6" name="Rectangle 4" descr="#wm#_43_21_*Z"/>
            <p:cNvSpPr>
              <a:spLocks noChangeArrowheads="1"/>
            </p:cNvSpPr>
            <p:nvPr/>
          </p:nvSpPr>
          <p:spPr bwMode="auto">
            <a:xfrm>
              <a:off x="0" y="0"/>
              <a:ext cx="1813" cy="1814"/>
            </a:xfrm>
            <a:prstGeom prst="rect">
              <a:avLst/>
            </a:prstGeom>
            <a:noFill/>
            <a:ln w="6350" cap="flat" cmpd="sng">
              <a:solidFill>
                <a:srgbClr val="0E9651"/>
              </a:solidFill>
              <a:miter lim="800000"/>
            </a:ln>
            <a:effectLst/>
          </p:spPr>
          <p:txBody>
            <a:bodyPr wrap="none" lIns="90170" tIns="46990" rIns="90170" bIns="4699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>
                  <a:solidFill>
                    <a:srgbClr val="0E9651"/>
                  </a:solidFill>
                  <a:latin typeface="+mn-lt"/>
                  <a:ea typeface="+mn-ea"/>
                </a:rPr>
                <a:t> </a:t>
              </a:r>
            </a:p>
          </p:txBody>
        </p:sp>
        <p:sp>
          <p:nvSpPr>
            <p:cNvPr id="7" name="Rectangle 5" descr="#wm#_43_21_*Z"/>
            <p:cNvSpPr>
              <a:spLocks noChangeArrowheads="1"/>
            </p:cNvSpPr>
            <p:nvPr/>
          </p:nvSpPr>
          <p:spPr bwMode="auto">
            <a:xfrm>
              <a:off x="1303" y="340"/>
              <a:ext cx="1133" cy="1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none" lIns="90170" tIns="46990" rIns="90170" bIns="4699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solidFill>
                  <a:srgbClr val="0E965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70496" y="2662480"/>
            <a:ext cx="4528800" cy="3286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292080" y="2673856"/>
            <a:ext cx="2883600" cy="331200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5952" y="1193232"/>
            <a:ext cx="6044400" cy="7236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4071B-FBDD-4F8D-BE68-664E87ECE3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452320" y="1270001"/>
            <a:ext cx="1234480" cy="5111328"/>
          </a:xfrm>
        </p:spPr>
        <p:txBody>
          <a:bodyPr vert="eaVert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70001"/>
            <a:ext cx="6851104" cy="511132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55478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554788"/>
            <a:ext cx="2895600" cy="2587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55478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E9C98-5E70-41B2-8461-629A9B6065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1196751"/>
            <a:ext cx="7887600" cy="5022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53A9F-75AC-446F-BB62-2254E89E08A2}" type="datetimeFigureOut">
              <a:rPr lang="zh-CN" altLang="en-US"/>
              <a:pPr>
                <a:defRPr/>
              </a:pPr>
              <a:t>2020/3/29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27C66-3272-458E-8001-19A3E7BF39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2020/3/29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1296000"/>
            <a:ext cx="8139178" cy="5041355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133600"/>
            <a:ext cx="8220075" cy="417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>
                <a:sym typeface="Arial" panose="020B060402020202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Arial" panose="020B060402020202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Arial" panose="020B060402020202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Arial" panose="020B060402020202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Arial" panose="020B0604020202020204" pitchFamily="34" charset="0"/>
              </a:rPr>
              <a:t>第五级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19250" y="1195388"/>
            <a:ext cx="7058025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smtClean="0">
                <a:sym typeface="Arial" panose="020B0604020202020204" pitchFamily="34" charset="0"/>
              </a:rPr>
              <a:t>单击此处编辑母版标题样式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524625"/>
            <a:ext cx="2133600" cy="2603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 sz="11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1D94EB05-36A6-41F9-A40E-95B18A2C79E5}" type="datetimeFigureOut">
              <a:rPr lang="zh-CN" altLang="en-US"/>
              <a:pPr>
                <a:defRPr/>
              </a:pPr>
              <a:t>2020/3/29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524625"/>
            <a:ext cx="2895600" cy="2603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1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524625"/>
            <a:ext cx="2133600" cy="2603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54828974-7110-42E3-9307-6C81132B54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rgbClr val="0E9651"/>
          </a:solidFill>
          <a:latin typeface="Arial" panose="020B0604020202020204" pitchFamily="34" charset="0"/>
          <a:ea typeface="+mj-ea"/>
          <a:cs typeface="+mj-cs"/>
          <a:sym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9pPr>
    </p:titleStyle>
    <p:bodyStyle>
      <a:lvl1pPr marL="15875" indent="-15875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Arial" panose="020B0604020202020204" pitchFamily="34" charset="0"/>
          <a:ea typeface="+mn-ea"/>
          <a:cs typeface="+mn-cs"/>
          <a:sym typeface="Arial" panose="020B0604020202020204" pitchFamily="34" charset="0"/>
        </a:defRPr>
      </a:lvl1pPr>
      <a:lvl2pPr marL="742950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Arial" panose="020B0604020202020204" pitchFamily="34" charset="0"/>
          <a:ea typeface="+mn-ea"/>
          <a:cs typeface="+mn-cs"/>
          <a:sym typeface="Arial" panose="020B0604020202020204" pitchFamily="34" charset="0"/>
        </a:defRPr>
      </a:lvl2pPr>
      <a:lvl3pPr marL="11430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Arial" panose="020B0604020202020204" pitchFamily="34" charset="0"/>
          <a:ea typeface="+mn-ea"/>
          <a:cs typeface="+mn-cs"/>
          <a:sym typeface="Arial" panose="020B0604020202020204" pitchFamily="34" charset="0"/>
        </a:defRPr>
      </a:lvl3pPr>
      <a:lvl4pPr marL="16002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Arial" panose="020B0604020202020204" pitchFamily="34" charset="0"/>
          <a:ea typeface="+mn-ea"/>
          <a:cs typeface="+mn-cs"/>
          <a:sym typeface="Arial" panose="020B0604020202020204" pitchFamily="34" charset="0"/>
        </a:defRPr>
      </a:lvl4pPr>
      <a:lvl5pPr marL="20574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Arial" panose="020B0604020202020204" pitchFamily="34" charset="0"/>
          <a:ea typeface="+mn-ea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://cyywgzf.chci.cn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809750" y="530225"/>
            <a:ext cx="5074285" cy="5797550"/>
          </a:xfrm>
        </p:spPr>
        <p:txBody>
          <a:bodyPr/>
          <a:lstStyle/>
          <a:p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三皇五帝古</a:t>
            </a:r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中国</a:t>
            </a:r>
            <a:r>
              <a:rPr lang="zh-CN" altLang="en-US" sz="2000" b="1" dirty="0" smtClean="0">
                <a:ea typeface="宋体" panose="02010600030101010101" pitchFamily="2" charset="-122"/>
              </a:rPr>
              <a:t>，</a:t>
            </a:r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六合八荒定</a:t>
            </a:r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九州</a:t>
            </a:r>
            <a:r>
              <a:rPr lang="zh-CN" altLang="en-US" sz="2000" b="1" dirty="0" smtClean="0">
                <a:ea typeface="宋体" panose="02010600030101010101" pitchFamily="2" charset="-122"/>
              </a:rPr>
              <a:t>。</a:t>
            </a:r>
          </a:p>
          <a:p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炎黄二帝华夏肇，四海归一</a:t>
            </a:r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行</a:t>
            </a:r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  <a:sym typeface="+mn-ea"/>
              </a:rPr>
              <a:t>禅让</a:t>
            </a:r>
            <a:endParaRPr lang="zh-CN" altLang="en-US" sz="2000" b="1" dirty="0" smtClean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承天景命王天下，黎民百姓有区别</a:t>
            </a:r>
            <a:endParaRPr lang="zh-CN" altLang="en-US" sz="2000" b="1" dirty="0" smtClean="0">
              <a:ea typeface="宋体" panose="02010600030101010101" pitchFamily="2" charset="-122"/>
            </a:endParaRPr>
          </a:p>
          <a:p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土社谷稷</a:t>
            </a:r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有江山，</a:t>
            </a:r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左昭右穆</a:t>
            </a:r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建宗庙。</a:t>
            </a:r>
          </a:p>
          <a:p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牺牲</a:t>
            </a:r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玉帛弗敢加，</a:t>
            </a:r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三牲</a:t>
            </a:r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总称牛羊猪。</a:t>
            </a:r>
          </a:p>
          <a:p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少牢</a:t>
            </a:r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无牛诸侯祭</a:t>
            </a:r>
            <a:r>
              <a:rPr lang="zh-CN" altLang="en-US" sz="2000" b="1" dirty="0" smtClean="0">
                <a:ea typeface="宋体" panose="02010600030101010101" pitchFamily="2" charset="-122"/>
              </a:rPr>
              <a:t>，</a:t>
            </a:r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谒庙</a:t>
            </a:r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家祭</a:t>
            </a:r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祖道</a:t>
            </a:r>
            <a:r>
              <a:rPr lang="zh-CN" altLang="en-US" sz="2000" b="1" dirty="0" smtClean="0">
                <a:solidFill>
                  <a:srgbClr val="3333CC"/>
                </a:solidFill>
                <a:ea typeface="宋体" panose="02010600030101010101" pitchFamily="2" charset="-122"/>
              </a:rPr>
              <a:t>禊</a:t>
            </a:r>
            <a:r>
              <a:rPr lang="zh-CN" altLang="en-US" sz="2000" b="1" dirty="0" smtClean="0">
                <a:ea typeface="宋体" panose="02010600030101010101" pitchFamily="2" charset="-122"/>
              </a:rPr>
              <a:t>。</a:t>
            </a:r>
          </a:p>
          <a:p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夏商周朝立</a:t>
            </a:r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宗法</a:t>
            </a:r>
            <a:r>
              <a:rPr lang="zh-CN" altLang="en-US" sz="2000" b="1" dirty="0" smtClean="0">
                <a:ea typeface="宋体" panose="02010600030101010101" pitchFamily="2" charset="-122"/>
              </a:rPr>
              <a:t>，</a:t>
            </a:r>
            <a:r>
              <a:rPr lang="zh-CN" altLang="en-US" sz="2000" b="1" dirty="0" smtClean="0">
                <a:solidFill>
                  <a:srgbClr val="3333CC"/>
                </a:solidFill>
                <a:ea typeface="宋体" panose="02010600030101010101" pitchFamily="2" charset="-122"/>
              </a:rPr>
              <a:t>公侯伯子男</a:t>
            </a:r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五爵。</a:t>
            </a:r>
          </a:p>
          <a:p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妻生</a:t>
            </a:r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嫡子</a:t>
            </a:r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妾生</a:t>
            </a:r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庶</a:t>
            </a:r>
            <a:r>
              <a:rPr lang="zh-CN" altLang="en-US" sz="2000" b="1" dirty="0" smtClean="0">
                <a:ea typeface="宋体" panose="02010600030101010101" pitchFamily="2" charset="-122"/>
              </a:rPr>
              <a:t>，</a:t>
            </a:r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嫡承王爵庶分封。</a:t>
            </a:r>
          </a:p>
          <a:p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卿</a:t>
            </a:r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士大夫治一方，</a:t>
            </a:r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男臣女妾</a:t>
            </a:r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本奴隶。</a:t>
            </a:r>
          </a:p>
          <a:p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借贷</a:t>
            </a:r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傅别</a:t>
            </a:r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明债权，</a:t>
            </a:r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质剂</a:t>
            </a:r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买卖立契约</a:t>
            </a:r>
            <a:r>
              <a:rPr lang="zh-CN" altLang="en-US" sz="2000" b="1" dirty="0" smtClean="0">
                <a:ea typeface="宋体" panose="02010600030101010101" pitchFamily="2" charset="-122"/>
              </a:rPr>
              <a:t>。</a:t>
            </a:r>
          </a:p>
          <a:p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奴隶牛马</a:t>
            </a:r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质</a:t>
            </a:r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长券，兵器珍异</a:t>
            </a:r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剂</a:t>
            </a:r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短契</a:t>
            </a:r>
            <a:r>
              <a:rPr lang="zh-CN" altLang="en-US" sz="2000" b="1" dirty="0" smtClean="0">
                <a:ea typeface="宋体" panose="02010600030101010101" pitchFamily="2" charset="-122"/>
              </a:rPr>
              <a:t>。</a:t>
            </a:r>
          </a:p>
          <a:p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庶人黎民</a:t>
            </a:r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是百姓</a:t>
            </a:r>
            <a:r>
              <a:rPr lang="zh-CN" altLang="en-US" sz="2000" b="1" dirty="0" smtClean="0">
                <a:ea typeface="宋体" panose="02010600030101010101" pitchFamily="2" charset="-122"/>
              </a:rPr>
              <a:t>，</a:t>
            </a:r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布衣黔首</a:t>
            </a:r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成编户。</a:t>
            </a:r>
          </a:p>
          <a:p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巫医乐师和百工，</a:t>
            </a:r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褐夫韦带</a:t>
            </a:r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身贫贱</a:t>
            </a:r>
            <a:r>
              <a:rPr lang="zh-CN" altLang="en-US" sz="2000" b="1" dirty="0" smtClean="0">
                <a:ea typeface="宋体" panose="02010600030101010101" pitchFamily="2" charset="-122"/>
              </a:rPr>
              <a:t>。</a:t>
            </a:r>
          </a:p>
          <a:p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褒衣博带</a:t>
            </a:r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儒生装，夷蛮戎狄看</a:t>
            </a:r>
            <a:r>
              <a:rPr lang="zh-CN" altLang="en-US" sz="20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左衽</a:t>
            </a:r>
            <a:r>
              <a:rPr lang="zh-CN" altLang="en-US" sz="2000" b="1" dirty="0" smtClean="0"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0530" y="448310"/>
            <a:ext cx="78733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solidFill>
                  <a:srgbClr val="CC0000"/>
                </a:solidFill>
                <a:sym typeface="+mn-ea"/>
              </a:rPr>
              <a:t>庶人黎民身份低</a:t>
            </a:r>
            <a:r>
              <a:rPr lang="zh-CN" altLang="en-US" sz="2800" b="1" smtClean="0">
                <a:sym typeface="+mn-ea"/>
              </a:rPr>
              <a:t>，</a:t>
            </a:r>
            <a:r>
              <a:rPr lang="zh-CN" altLang="en-US" sz="2800" b="1" smtClean="0">
                <a:solidFill>
                  <a:srgbClr val="CC0000"/>
                </a:solidFill>
                <a:sym typeface="+mn-ea"/>
              </a:rPr>
              <a:t>布衣黔首</a:t>
            </a:r>
            <a:r>
              <a:rPr lang="zh-CN" altLang="en-US" sz="2800" b="1" smtClean="0">
                <a:sym typeface="+mn-ea"/>
              </a:rPr>
              <a:t>成编户。</a:t>
            </a:r>
            <a:endParaRPr lang="zh-CN" altLang="en-US" sz="2800" b="1" smtClean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r>
              <a:rPr lang="zh-CN" altLang="en-US" sz="2800" b="1" smtClean="0">
                <a:sym typeface="+mn-ea"/>
              </a:rPr>
              <a:t>巫医乐师和百工，</a:t>
            </a:r>
            <a:r>
              <a:rPr lang="zh-CN" altLang="en-US" sz="2800" b="1" smtClean="0">
                <a:solidFill>
                  <a:srgbClr val="CC0000"/>
                </a:solidFill>
                <a:sym typeface="+mn-ea"/>
              </a:rPr>
              <a:t>褐夫韦带</a:t>
            </a:r>
            <a:r>
              <a:rPr lang="zh-CN" altLang="en-US" sz="2800" b="1" smtClean="0">
                <a:sym typeface="+mn-ea"/>
              </a:rPr>
              <a:t>身贫贱。</a:t>
            </a:r>
            <a:endParaRPr lang="zh-CN" altLang="en-US" sz="2800" b="1" smtClean="0">
              <a:ea typeface="宋体" panose="02010600030101010101" pitchFamily="2" charset="-122"/>
            </a:endParaRPr>
          </a:p>
          <a:p>
            <a:r>
              <a:rPr lang="zh-CN" altLang="en-US" sz="2800" b="1" smtClean="0">
                <a:solidFill>
                  <a:srgbClr val="CC0000"/>
                </a:solidFill>
                <a:sym typeface="+mn-ea"/>
              </a:rPr>
              <a:t>褒衣博带</a:t>
            </a:r>
            <a:r>
              <a:rPr lang="zh-CN" altLang="en-US" sz="2800" b="1" smtClean="0">
                <a:sym typeface="+mn-ea"/>
              </a:rPr>
              <a:t>儒生装，夷蛮戎狄看</a:t>
            </a:r>
            <a:r>
              <a:rPr lang="zh-CN" altLang="en-US" sz="2800" b="1" smtClean="0">
                <a:solidFill>
                  <a:srgbClr val="CC0000"/>
                </a:solidFill>
                <a:sym typeface="+mn-ea"/>
              </a:rPr>
              <a:t>左衽</a:t>
            </a:r>
            <a:r>
              <a:rPr lang="zh-CN" altLang="en-US" sz="2800" b="1" smtClean="0">
                <a:sym typeface="+mn-ea"/>
              </a:rPr>
              <a:t>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738505" y="2152650"/>
            <a:ext cx="638048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</a:rPr>
              <a:t>研读思考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封建时代平民的别称有哪些？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en-US" altLang="zh-CN" sz="3200" b="1">
                <a:solidFill>
                  <a:srgbClr val="FF0000"/>
                </a:solidFill>
              </a:rPr>
              <a:t>2.</a:t>
            </a:r>
            <a:r>
              <a:rPr lang="zh-CN" altLang="en-US" sz="3200" b="1">
                <a:solidFill>
                  <a:srgbClr val="FF0000"/>
                </a:solidFill>
              </a:rPr>
              <a:t>你知道“风度”与服饰的联系吗？</a:t>
            </a:r>
          </a:p>
          <a:p>
            <a:r>
              <a:rPr lang="en-US" altLang="zh-CN" sz="3200" b="1">
                <a:solidFill>
                  <a:srgbClr val="FF0000"/>
                </a:solidFill>
                <a:sym typeface="+mn-ea"/>
              </a:rPr>
              <a:t>3.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你知道汉服与胡服最基本的区别是什么？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02412" y="1992573"/>
            <a:ext cx="8139178" cy="4344782"/>
          </a:xfrm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231775"/>
            <a:ext cx="7458075" cy="6478905"/>
          </a:xfrm>
        </p:spPr>
        <p:txBody>
          <a:bodyPr/>
          <a:lstStyle/>
          <a:p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春朝秋觐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是定期，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小聘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年年大夫去。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大聘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派卿去代劳，五年躬亲见天子</a:t>
            </a:r>
            <a:r>
              <a:rPr lang="zh-CN" altLang="en-US" b="1" smtClean="0">
                <a:ea typeface="宋体" panose="02010600030101010101" pitchFamily="2" charset="-122"/>
              </a:rPr>
              <a:t>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古代朝仪有讲究</a:t>
            </a:r>
            <a:r>
              <a:rPr lang="zh-CN" altLang="en-US" b="1" smtClean="0">
                <a:ea typeface="宋体" panose="02010600030101010101" pitchFamily="2" charset="-122"/>
              </a:rPr>
              <a:t>，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南面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天子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北面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臣</a:t>
            </a:r>
            <a:r>
              <a:rPr lang="zh-CN" altLang="en-US" b="1" smtClean="0">
                <a:ea typeface="宋体" panose="02010600030101010101" pitchFamily="2" charset="-122"/>
              </a:rPr>
              <a:t>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折腰膜拜心敬仰，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稽首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九拜最隆重。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作揖空首君还礼</a:t>
            </a:r>
            <a:r>
              <a:rPr lang="zh-CN" altLang="en-US" b="1" smtClean="0">
                <a:ea typeface="宋体" panose="02010600030101010101" pitchFamily="2" charset="-122"/>
              </a:rPr>
              <a:t>，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揖让拱手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宾主间</a:t>
            </a:r>
            <a:r>
              <a:rPr lang="zh-CN" altLang="en-US" b="1" smtClean="0">
                <a:ea typeface="宋体" panose="02010600030101010101" pitchFamily="2" charset="-122"/>
              </a:rPr>
              <a:t>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褒拜再拜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言两次，平辈等职作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顿首</a:t>
            </a:r>
            <a:r>
              <a:rPr lang="zh-CN" altLang="en-US" b="1" smtClean="0">
                <a:ea typeface="宋体" panose="02010600030101010101" pitchFamily="2" charset="-122"/>
              </a:rPr>
              <a:t>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虚左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待客有规矩，长跪庄重莫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箕踞</a:t>
            </a:r>
            <a:r>
              <a:rPr lang="zh-CN" altLang="en-US" b="1" smtClean="0">
                <a:ea typeface="宋体" panose="02010600030101010101" pitchFamily="2" charset="-122"/>
              </a:rPr>
              <a:t>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坐西面东最尊贵，坐北向南是次位。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坐南面北位不高，最下坐东面西侍。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愚鄙卑敝仆窃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微</a:t>
            </a:r>
            <a:r>
              <a:rPr lang="zh-CN" altLang="en-US" b="1" smtClean="0">
                <a:ea typeface="宋体" panose="02010600030101010101" pitchFamily="2" charset="-122"/>
              </a:rPr>
              <a:t>，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伏惟陨首结草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谨</a:t>
            </a:r>
            <a:r>
              <a:rPr lang="zh-CN" altLang="en-US" b="1" smtClean="0">
                <a:ea typeface="宋体" panose="02010600030101010101" pitchFamily="2" charset="-122"/>
              </a:rPr>
              <a:t>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家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大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舍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小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令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外人，谦恭有礼受教化。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0530" y="448310"/>
            <a:ext cx="787336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solidFill>
                  <a:srgbClr val="CC0000"/>
                </a:solidFill>
                <a:sym typeface="+mn-ea"/>
              </a:rPr>
              <a:t>春朝秋觐</a:t>
            </a:r>
            <a:r>
              <a:rPr lang="zh-CN" altLang="en-US" sz="2800" b="1" smtClean="0">
                <a:sym typeface="+mn-ea"/>
              </a:rPr>
              <a:t>是定期，</a:t>
            </a:r>
            <a:r>
              <a:rPr lang="zh-CN" altLang="en-US" sz="2800" b="1" smtClean="0">
                <a:solidFill>
                  <a:srgbClr val="CC0000"/>
                </a:solidFill>
                <a:sym typeface="+mn-ea"/>
              </a:rPr>
              <a:t>小聘</a:t>
            </a:r>
            <a:r>
              <a:rPr lang="zh-CN" altLang="en-US" sz="2800" b="1" smtClean="0">
                <a:sym typeface="+mn-ea"/>
              </a:rPr>
              <a:t>年年大夫去。</a:t>
            </a:r>
            <a:endParaRPr lang="zh-CN" altLang="en-US" sz="2800" b="1" smtClean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r>
              <a:rPr lang="zh-CN" altLang="en-US" sz="2800" b="1" smtClean="0">
                <a:solidFill>
                  <a:srgbClr val="CC0000"/>
                </a:solidFill>
                <a:sym typeface="+mn-ea"/>
              </a:rPr>
              <a:t>大聘</a:t>
            </a:r>
            <a:r>
              <a:rPr lang="zh-CN" altLang="en-US" sz="2800" b="1" smtClean="0">
                <a:sym typeface="+mn-ea"/>
              </a:rPr>
              <a:t>派卿去代劳，五年躬亲见天子。</a:t>
            </a:r>
          </a:p>
          <a:p>
            <a:r>
              <a:rPr lang="zh-CN" altLang="en-US" sz="2800" b="1" smtClean="0">
                <a:sym typeface="+mn-ea"/>
              </a:rPr>
              <a:t>古代朝仪有讲究，</a:t>
            </a:r>
            <a:r>
              <a:rPr lang="zh-CN" altLang="en-US" sz="2800" b="1" smtClean="0">
                <a:solidFill>
                  <a:srgbClr val="CC0000"/>
                </a:solidFill>
                <a:sym typeface="+mn-ea"/>
              </a:rPr>
              <a:t>南面</a:t>
            </a:r>
            <a:r>
              <a:rPr lang="zh-CN" altLang="en-US" sz="2800" b="1" smtClean="0">
                <a:sym typeface="+mn-ea"/>
              </a:rPr>
              <a:t>天子</a:t>
            </a:r>
            <a:r>
              <a:rPr lang="zh-CN" altLang="en-US" sz="2800" b="1" smtClean="0">
                <a:solidFill>
                  <a:srgbClr val="CC0000"/>
                </a:solidFill>
                <a:sym typeface="+mn-ea"/>
              </a:rPr>
              <a:t>北面</a:t>
            </a:r>
            <a:r>
              <a:rPr lang="zh-CN" altLang="en-US" sz="2800" b="1" smtClean="0">
                <a:sym typeface="+mn-ea"/>
              </a:rPr>
              <a:t>臣。</a:t>
            </a:r>
            <a:endParaRPr lang="zh-CN" altLang="en-US" sz="2800" b="1" smtClean="0">
              <a:ea typeface="宋体" panose="02010600030101010101" pitchFamily="2" charset="-122"/>
            </a:endParaRPr>
          </a:p>
          <a:p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738505" y="2152650"/>
            <a:ext cx="638048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</a:rPr>
              <a:t>研读思考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1.</a:t>
            </a:r>
            <a:r>
              <a:rPr lang="zh-CN" altLang="en-US" sz="3200" b="1" smtClean="0">
                <a:solidFill>
                  <a:srgbClr val="CC0000"/>
                </a:solidFill>
                <a:sym typeface="+mn-ea"/>
              </a:rPr>
              <a:t>朝和觐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的区别是什么？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en-US" altLang="zh-CN" sz="3200" b="1">
                <a:solidFill>
                  <a:srgbClr val="FF0000"/>
                </a:solidFill>
              </a:rPr>
              <a:t>2.</a:t>
            </a:r>
            <a:r>
              <a:rPr lang="zh-CN" altLang="en-US" sz="3200" b="1">
                <a:solidFill>
                  <a:srgbClr val="FF0000"/>
                </a:solidFill>
              </a:rPr>
              <a:t>你知道</a:t>
            </a:r>
            <a:r>
              <a:rPr lang="zh-CN" altLang="en-US" sz="3200" b="1" smtClean="0">
                <a:solidFill>
                  <a:srgbClr val="CC0000"/>
                </a:solidFill>
                <a:sym typeface="+mn-ea"/>
              </a:rPr>
              <a:t>南面</a:t>
            </a:r>
            <a:r>
              <a:rPr lang="zh-CN" altLang="en-US" sz="3200" b="1">
                <a:solidFill>
                  <a:srgbClr val="FF0000"/>
                </a:solidFill>
              </a:rPr>
              <a:t>与</a:t>
            </a:r>
            <a:r>
              <a:rPr lang="zh-CN" altLang="en-US" sz="3200" b="1" smtClean="0">
                <a:solidFill>
                  <a:srgbClr val="CC0000"/>
                </a:solidFill>
                <a:sym typeface="+mn-ea"/>
              </a:rPr>
              <a:t>北面</a:t>
            </a:r>
            <a:r>
              <a:rPr lang="zh-CN" altLang="en-US" sz="3200" b="1">
                <a:solidFill>
                  <a:srgbClr val="FF0000"/>
                </a:solidFill>
              </a:rPr>
              <a:t>的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区别</a:t>
            </a:r>
            <a:r>
              <a:rPr lang="zh-CN" altLang="en-US" sz="3200" b="1">
                <a:solidFill>
                  <a:srgbClr val="FF0000"/>
                </a:solidFill>
              </a:rPr>
              <a:t>吗？</a:t>
            </a:r>
          </a:p>
          <a:p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02412" y="2047165"/>
            <a:ext cx="8139178" cy="4290190"/>
          </a:xfrm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0530" y="448310"/>
            <a:ext cx="787336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sym typeface="+mn-ea"/>
              </a:rPr>
              <a:t>折腰膜拜心敬仰，</a:t>
            </a:r>
            <a:r>
              <a:rPr lang="zh-CN" altLang="en-US" sz="2800" b="1" smtClean="0">
                <a:solidFill>
                  <a:srgbClr val="CC0000"/>
                </a:solidFill>
                <a:sym typeface="+mn-ea"/>
              </a:rPr>
              <a:t>稽首</a:t>
            </a:r>
            <a:r>
              <a:rPr lang="zh-CN" altLang="en-US" sz="2800" b="1" smtClean="0">
                <a:sym typeface="+mn-ea"/>
              </a:rPr>
              <a:t>九拜最隆重。</a:t>
            </a:r>
            <a:endParaRPr lang="zh-CN" altLang="en-US" sz="2800" b="1" smtClean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r>
              <a:rPr lang="zh-CN" altLang="en-US" sz="2800" b="1" smtClean="0">
                <a:sym typeface="+mn-ea"/>
              </a:rPr>
              <a:t>作揖空首君还礼，</a:t>
            </a:r>
            <a:r>
              <a:rPr lang="zh-CN" altLang="en-US" sz="2800" b="1" smtClean="0">
                <a:solidFill>
                  <a:srgbClr val="CC0000"/>
                </a:solidFill>
                <a:sym typeface="+mn-ea"/>
              </a:rPr>
              <a:t>揖让拱手</a:t>
            </a:r>
            <a:r>
              <a:rPr lang="zh-CN" altLang="en-US" sz="2800" b="1" smtClean="0">
                <a:sym typeface="+mn-ea"/>
              </a:rPr>
              <a:t>宾主间。</a:t>
            </a:r>
            <a:endParaRPr lang="zh-CN" altLang="en-US" sz="2800" b="1" smtClean="0">
              <a:ea typeface="宋体" panose="02010600030101010101" pitchFamily="2" charset="-122"/>
            </a:endParaRPr>
          </a:p>
          <a:p>
            <a:r>
              <a:rPr lang="zh-CN" altLang="en-US" sz="2800" b="1" smtClean="0">
                <a:solidFill>
                  <a:srgbClr val="CC0000"/>
                </a:solidFill>
                <a:sym typeface="+mn-ea"/>
              </a:rPr>
              <a:t>褒拜再拜</a:t>
            </a:r>
            <a:r>
              <a:rPr lang="zh-CN" altLang="en-US" sz="2800" b="1" smtClean="0">
                <a:sym typeface="+mn-ea"/>
              </a:rPr>
              <a:t>言两次，平辈等职作</a:t>
            </a:r>
            <a:r>
              <a:rPr lang="zh-CN" altLang="en-US" sz="2800" b="1" smtClean="0">
                <a:solidFill>
                  <a:srgbClr val="CC0000"/>
                </a:solidFill>
                <a:sym typeface="+mn-ea"/>
              </a:rPr>
              <a:t>顿首</a:t>
            </a:r>
            <a:r>
              <a:rPr lang="zh-CN" altLang="en-US" sz="2800" b="1" smtClean="0">
                <a:sym typeface="+mn-ea"/>
              </a:rPr>
              <a:t>。</a:t>
            </a:r>
            <a:endParaRPr lang="zh-CN" altLang="en-US" sz="2800" b="1" smtClean="0">
              <a:ea typeface="宋体" panose="02010600030101010101" pitchFamily="2" charset="-122"/>
            </a:endParaRPr>
          </a:p>
          <a:p>
            <a:r>
              <a:rPr lang="zh-CN" altLang="en-US" sz="2800" b="1" smtClean="0">
                <a:solidFill>
                  <a:srgbClr val="CC0000"/>
                </a:solidFill>
                <a:sym typeface="+mn-ea"/>
              </a:rPr>
              <a:t>虚左</a:t>
            </a:r>
            <a:r>
              <a:rPr lang="zh-CN" altLang="en-US" sz="2800" b="1" smtClean="0">
                <a:sym typeface="+mn-ea"/>
              </a:rPr>
              <a:t>待客有规矩，长跪庄重莫</a:t>
            </a:r>
            <a:r>
              <a:rPr lang="zh-CN" altLang="en-US" sz="2800" b="1" smtClean="0">
                <a:solidFill>
                  <a:srgbClr val="CC0000"/>
                </a:solidFill>
                <a:sym typeface="+mn-ea"/>
              </a:rPr>
              <a:t>箕踞</a:t>
            </a:r>
            <a:r>
              <a:rPr lang="zh-CN" altLang="en-US" sz="2800" b="1" smtClean="0">
                <a:sym typeface="+mn-ea"/>
              </a:rPr>
              <a:t>。</a:t>
            </a:r>
            <a:endParaRPr lang="zh-CN" altLang="en-US" sz="2800" b="1" smtClean="0">
              <a:ea typeface="宋体" panose="02010600030101010101" pitchFamily="2" charset="-122"/>
            </a:endParaRPr>
          </a:p>
          <a:p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616585" y="2534285"/>
            <a:ext cx="687451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</a:rPr>
              <a:t>研读思考</a:t>
            </a:r>
          </a:p>
          <a:p>
            <a:r>
              <a:rPr lang="en-US" altLang="zh-CN" sz="2400" b="1">
                <a:solidFill>
                  <a:srgbClr val="FF0000"/>
                </a:solidFill>
              </a:rPr>
              <a:t>1.</a:t>
            </a:r>
            <a:r>
              <a:rPr lang="en-US" altLang="zh-CN" sz="2400" b="1">
                <a:sym typeface="+mn-ea"/>
              </a:rPr>
              <a:t>“</a:t>
            </a:r>
            <a:r>
              <a:rPr lang="zh-CN" altLang="en-US" sz="2400" b="1">
                <a:sym typeface="+mn-ea"/>
              </a:rPr>
              <a:t>贫道稽首</a:t>
            </a:r>
            <a:r>
              <a:rPr lang="en-US" altLang="zh-CN" sz="2400" b="1">
                <a:sym typeface="+mn-ea"/>
              </a:rPr>
              <a:t>”</a:t>
            </a:r>
            <a:r>
              <a:rPr lang="zh-CN" altLang="en-US" sz="2400" b="1">
                <a:sym typeface="+mn-ea"/>
              </a:rPr>
              <a:t>中</a:t>
            </a:r>
            <a:r>
              <a:rPr lang="en-US" altLang="zh-CN" sz="2400" b="1">
                <a:sym typeface="+mn-ea"/>
              </a:rPr>
              <a:t>“</a:t>
            </a:r>
            <a:r>
              <a:rPr lang="zh-CN" altLang="en-US" sz="2400" b="1">
                <a:sym typeface="+mn-ea"/>
              </a:rPr>
              <a:t>稽首</a:t>
            </a:r>
            <a:r>
              <a:rPr lang="en-US" altLang="zh-CN" sz="2400" b="1">
                <a:sym typeface="+mn-ea"/>
              </a:rPr>
              <a:t>”</a:t>
            </a:r>
            <a:r>
              <a:rPr lang="zh-CN" altLang="en-US" sz="2400" b="1">
                <a:sym typeface="+mn-ea"/>
              </a:rPr>
              <a:t>这个动作怎么做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？</a:t>
            </a:r>
            <a:endParaRPr lang="zh-CN" altLang="en-US" sz="2400" b="1">
              <a:solidFill>
                <a:srgbClr val="FF0000"/>
              </a:solidFill>
            </a:endParaRPr>
          </a:p>
          <a:p>
            <a:r>
              <a:rPr lang="en-US" altLang="zh-CN" sz="2400" b="1">
                <a:solidFill>
                  <a:srgbClr val="FF0000"/>
                </a:solidFill>
              </a:rPr>
              <a:t>2.</a:t>
            </a:r>
            <a:r>
              <a:rPr lang="zh-CN" altLang="en-US" sz="2400" b="1">
                <a:solidFill>
                  <a:srgbClr val="FF0000"/>
                </a:solidFill>
              </a:rPr>
              <a:t>你知道</a:t>
            </a:r>
            <a:r>
              <a:rPr lang="en-US" altLang="zh-CN" sz="2400" b="1">
                <a:solidFill>
                  <a:srgbClr val="FF0000"/>
                </a:solidFill>
              </a:rPr>
              <a:t>“</a:t>
            </a:r>
            <a:r>
              <a:rPr lang="zh-CN" altLang="en-US" sz="2400" b="1">
                <a:solidFill>
                  <a:srgbClr val="FF0000"/>
                </a:solidFill>
              </a:rPr>
              <a:t>三叩九拜</a:t>
            </a:r>
            <a:r>
              <a:rPr lang="en-US" altLang="zh-CN" sz="2400" b="1">
                <a:solidFill>
                  <a:srgbClr val="FF0000"/>
                </a:solidFill>
              </a:rPr>
              <a:t>”</a:t>
            </a:r>
            <a:r>
              <a:rPr lang="zh-CN" altLang="en-US" sz="2400" b="1">
                <a:solidFill>
                  <a:srgbClr val="FF0000"/>
                </a:solidFill>
              </a:rPr>
              <a:t>是什么意思？</a:t>
            </a:r>
            <a:r>
              <a:rPr lang="zh-CN" altLang="en-US" sz="2400" b="1" smtClean="0">
                <a:solidFill>
                  <a:srgbClr val="CC0000"/>
                </a:solidFill>
                <a:sym typeface="+mn-ea"/>
              </a:rPr>
              <a:t>南面</a:t>
            </a:r>
            <a:r>
              <a:rPr lang="zh-CN" altLang="en-US" sz="2400" b="1">
                <a:solidFill>
                  <a:srgbClr val="FF0000"/>
                </a:solidFill>
              </a:rPr>
              <a:t>与</a:t>
            </a:r>
            <a:r>
              <a:rPr lang="zh-CN" altLang="en-US" sz="2400" b="1" smtClean="0">
                <a:solidFill>
                  <a:srgbClr val="CC0000"/>
                </a:solidFill>
                <a:sym typeface="+mn-ea"/>
              </a:rPr>
              <a:t>北面</a:t>
            </a:r>
            <a:r>
              <a:rPr lang="zh-CN" altLang="en-US" sz="2400" b="1">
                <a:solidFill>
                  <a:srgbClr val="FF0000"/>
                </a:solidFill>
              </a:rPr>
              <a:t>的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区别</a:t>
            </a:r>
            <a:r>
              <a:rPr lang="zh-CN" altLang="en-US" sz="2400" b="1">
                <a:solidFill>
                  <a:srgbClr val="FF0000"/>
                </a:solidFill>
              </a:rPr>
              <a:t>吗？</a:t>
            </a:r>
          </a:p>
          <a:p>
            <a:r>
              <a:rPr lang="en-US" altLang="zh-CN" sz="2400" b="1">
                <a:solidFill>
                  <a:srgbClr val="FF0000"/>
                </a:solidFill>
              </a:rPr>
              <a:t>3.</a:t>
            </a:r>
            <a:r>
              <a:rPr lang="zh-CN" altLang="en-US" sz="2400" b="1">
                <a:solidFill>
                  <a:srgbClr val="FF0000"/>
                </a:solidFill>
              </a:rPr>
              <a:t>你知道周代是周王上朝是施礼对多的人是谁吗？</a:t>
            </a:r>
          </a:p>
          <a:p>
            <a:r>
              <a:rPr lang="en-US" altLang="zh-CN" sz="2400" b="1">
                <a:solidFill>
                  <a:srgbClr val="FF0000"/>
                </a:solidFill>
              </a:rPr>
              <a:t>4.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你知道乘车时尊贵的一方为什么在左边？</a:t>
            </a:r>
            <a:endParaRPr lang="zh-CN" altLang="en-US" sz="2400" b="1">
              <a:solidFill>
                <a:srgbClr val="FF0000"/>
              </a:solidFill>
            </a:endParaRPr>
          </a:p>
          <a:p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02412" y="2497540"/>
            <a:ext cx="8139178" cy="3839815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0530" y="448310"/>
            <a:ext cx="78733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sym typeface="+mn-ea"/>
              </a:rPr>
              <a:t>坐西面东最尊贵，坐北向南是次位。</a:t>
            </a:r>
            <a:endParaRPr lang="zh-CN" altLang="en-US" sz="2800" b="1" smtClean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r>
              <a:rPr lang="zh-CN" altLang="en-US" sz="2800" b="1" smtClean="0">
                <a:sym typeface="+mn-ea"/>
              </a:rPr>
              <a:t>坐南面北位不高，最下坐东面西侍。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789305" y="4431665"/>
            <a:ext cx="75660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</a:rPr>
              <a:t>研读思考：</a:t>
            </a:r>
            <a:r>
              <a:rPr lang="en-US" altLang="zh-CN" sz="2800" b="1">
                <a:solidFill>
                  <a:srgbClr val="FF0000"/>
                </a:solidFill>
              </a:rPr>
              <a:t>1.</a:t>
            </a:r>
            <a:r>
              <a:rPr lang="zh-CN" altLang="zh-CN" sz="2800" b="1">
                <a:solidFill>
                  <a:srgbClr val="FF0000"/>
                </a:solidFill>
              </a:rPr>
              <a:t>《鸿门宴》的座次有何不妥之处？</a:t>
            </a:r>
          </a:p>
          <a:p>
            <a:r>
              <a:rPr lang="en-US" altLang="zh-CN" sz="2800" b="1">
                <a:solidFill>
                  <a:srgbClr val="FF0000"/>
                </a:solidFill>
                <a:sym typeface="+mn-ea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“东家”“西宾”的说法是因为什么吗</a:t>
            </a:r>
          </a:p>
        </p:txBody>
      </p:sp>
      <p:pic>
        <p:nvPicPr>
          <p:cNvPr id="5" name="图片 4" descr="faedab64034f78f08c14333d4e9aa251b2191c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3415" y="1268095"/>
            <a:ext cx="4924425" cy="3163570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255588"/>
            <a:ext cx="8220075" cy="6053137"/>
          </a:xfrm>
        </p:spPr>
        <p:txBody>
          <a:bodyPr/>
          <a:lstStyle/>
          <a:p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殷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序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周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庠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到太学，三教九流出圣人。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国子监归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祭酒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管，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博士教授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是学官。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三纲定位君父夫，五常仁义礼智信。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孝悌忠义树家风，齐家治国平天下。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初度</a:t>
            </a:r>
            <a:r>
              <a:rPr lang="zh-CN" altLang="en-US" b="1" smtClean="0">
                <a:solidFill>
                  <a:srgbClr val="3333CC"/>
                </a:solidFill>
                <a:ea typeface="宋体" panose="02010600030101010101" pitchFamily="2" charset="-122"/>
              </a:rPr>
              <a:t>襁褓</a:t>
            </a:r>
            <a:r>
              <a:rPr lang="zh-CN" altLang="en-US" b="1" smtClean="0">
                <a:solidFill>
                  <a:srgbClr val="009900"/>
                </a:solidFill>
                <a:ea typeface="宋体" panose="02010600030101010101" pitchFamily="2" charset="-122"/>
              </a:rPr>
              <a:t>孩提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幼，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总角</a:t>
            </a:r>
            <a:r>
              <a:rPr lang="zh-CN" altLang="en-US" b="1" smtClean="0">
                <a:solidFill>
                  <a:srgbClr val="3333CC"/>
                </a:solidFill>
                <a:ea typeface="宋体" panose="02010600030101010101" pitchFamily="2" charset="-122"/>
              </a:rPr>
              <a:t>垂髫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笑晏晏。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九龄黄口学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指数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，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幼学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十岁习句读。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金钗豆蔻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女儿家，十五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及笄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已成年。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束发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志学男十五，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弱冠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成人到二十。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取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字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方便平辈称，厌恶他人直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呼名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显示志趣号敬意，郡望籍贯不忘本。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斋名官爵可兼称，建功立业荫后人。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2"/>
          <p:cNvSpPr txBox="1"/>
          <p:nvPr/>
        </p:nvSpPr>
        <p:spPr>
          <a:xfrm>
            <a:off x="2236788" y="908050"/>
            <a:ext cx="48514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年龄称谓</a:t>
            </a:r>
          </a:p>
        </p:txBody>
      </p:sp>
      <p:pic>
        <p:nvPicPr>
          <p:cNvPr id="12290" name="内容占位符 3"/>
          <p:cNvPicPr>
            <a:picLocks noGrp="1"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75" y="2025650"/>
            <a:ext cx="3743325" cy="280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38605" y="1819275"/>
            <a:ext cx="6067425" cy="32194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8"/>
          <p:cNvSpPr/>
          <p:nvPr/>
        </p:nvSpPr>
        <p:spPr>
          <a:xfrm>
            <a:off x="533400" y="1706563"/>
            <a:ext cx="4032250" cy="15455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/>
            <a:r>
              <a:rPr lang="zh-CN" altLang="en-US" sz="48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孩提</a:t>
            </a:r>
            <a:r>
              <a:rPr lang="zh-CN" altLang="en-US" sz="48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：指2—3岁的儿童。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5127625" y="1800225"/>
            <a:ext cx="0" cy="3662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3315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05413" y="2171700"/>
            <a:ext cx="3910012" cy="2921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8"/>
          <p:cNvSpPr/>
          <p:nvPr/>
        </p:nvSpPr>
        <p:spPr>
          <a:xfrm>
            <a:off x="163513" y="958850"/>
            <a:ext cx="4876800" cy="49422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24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垂髫</a:t>
            </a:r>
            <a:r>
              <a:rPr lang="zh-CN" altLang="en-US" sz="24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：三四岁至八九岁的儿童。(髫指古代儿童头上下垂的短发)</a:t>
            </a:r>
          </a:p>
          <a:p>
            <a:pPr defTabSz="685800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总角：</a:t>
            </a:r>
            <a:r>
              <a:rPr lang="zh-CN" altLang="en-US" sz="24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八九岁至十三四岁的少年。(古代儿童将头发分作左右两半，在头顶各扎成一个结，形如两个羊角，故称。)</a:t>
            </a:r>
          </a:p>
          <a:p>
            <a:pPr defTabSz="685800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束发</a:t>
            </a:r>
            <a:r>
              <a:rPr lang="zh-CN" altLang="en-US" sz="24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：男子十五岁。(十五岁，男子要把原先的总角解散，扎成一束)</a:t>
            </a:r>
          </a:p>
          <a:p>
            <a:pPr defTabSz="685800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弱冠</a:t>
            </a:r>
            <a:r>
              <a:rPr lang="zh-CN" altLang="en-US" sz="24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：男子二十岁。(古人二十岁行冠礼，以示成年，但体犹未壮，故称)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5040313" y="1846263"/>
            <a:ext cx="0" cy="36607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339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30800" y="2155825"/>
            <a:ext cx="3736975" cy="31321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8"/>
          <p:cNvSpPr/>
          <p:nvPr/>
        </p:nvSpPr>
        <p:spPr>
          <a:xfrm>
            <a:off x="82550" y="1844675"/>
            <a:ext cx="4705350" cy="8807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44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黄口</a:t>
            </a:r>
            <a:r>
              <a:rPr lang="zh-CN" altLang="en-US" sz="44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：十岁以下。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5040313" y="1846263"/>
            <a:ext cx="0" cy="36607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363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78425" y="1633538"/>
            <a:ext cx="3657600" cy="38735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74290" y="448310"/>
            <a:ext cx="39947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smtClean="0">
                <a:sym typeface="+mn-ea"/>
              </a:rPr>
              <a:t>三皇五帝古</a:t>
            </a:r>
            <a:r>
              <a:rPr lang="zh-CN" altLang="en-US" sz="4000" b="1" smtClean="0">
                <a:solidFill>
                  <a:srgbClr val="CC0000"/>
                </a:solidFill>
                <a:sym typeface="+mn-ea"/>
              </a:rPr>
              <a:t>中国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1743710" y="2152650"/>
            <a:ext cx="537527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</a:rPr>
              <a:t>研读思考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1.</a:t>
            </a:r>
            <a:r>
              <a:rPr lang="zh-CN" altLang="en-US" sz="3200" b="1">
                <a:solidFill>
                  <a:srgbClr val="FF0000"/>
                </a:solidFill>
              </a:rPr>
              <a:t>三皇是指：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2.</a:t>
            </a:r>
            <a:r>
              <a:rPr lang="zh-CN" altLang="en-US" sz="3200" b="1">
                <a:solidFill>
                  <a:srgbClr val="FF0000"/>
                </a:solidFill>
              </a:rPr>
              <a:t>五帝是指：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3.</a:t>
            </a:r>
            <a:r>
              <a:rPr lang="zh-CN" altLang="en-US" sz="3200" b="1">
                <a:solidFill>
                  <a:srgbClr val="FF0000"/>
                </a:solidFill>
              </a:rPr>
              <a:t>你知道古中国有多大？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4.</a:t>
            </a:r>
            <a:r>
              <a:rPr lang="zh-CN" altLang="en-US" sz="3200" b="1">
                <a:solidFill>
                  <a:srgbClr val="FF0000"/>
                </a:solidFill>
              </a:rPr>
              <a:t>你知道国是什么人的封地？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8"/>
          <p:cNvSpPr/>
          <p:nvPr/>
        </p:nvSpPr>
        <p:spPr>
          <a:xfrm>
            <a:off x="82550" y="1844675"/>
            <a:ext cx="4705350" cy="15455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豆蔻</a:t>
            </a:r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：指女子十三四岁至十五六岁。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5040313" y="1846263"/>
            <a:ext cx="0" cy="36607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387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6213" y="2195513"/>
            <a:ext cx="3517900" cy="246856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8"/>
          <p:cNvSpPr/>
          <p:nvPr/>
        </p:nvSpPr>
        <p:spPr>
          <a:xfrm>
            <a:off x="82550" y="1844675"/>
            <a:ext cx="4705350" cy="30232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及笄</a:t>
            </a:r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：指女子15岁。(笄，谓结发而用笄贯之，表示已到出嫁的年岁)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5040313" y="1846263"/>
            <a:ext cx="0" cy="36607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411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0313" y="2124075"/>
            <a:ext cx="3924300" cy="26098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8"/>
          <p:cNvSpPr/>
          <p:nvPr/>
        </p:nvSpPr>
        <p:spPr>
          <a:xfrm>
            <a:off x="82550" y="1844675"/>
            <a:ext cx="4705350" cy="22840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而立</a:t>
            </a:r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：男子三十岁。(立，即“立身、立志”)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5040313" y="1846263"/>
            <a:ext cx="0" cy="36607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435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9688" y="2378075"/>
            <a:ext cx="4021137" cy="259556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8"/>
          <p:cNvSpPr/>
          <p:nvPr/>
        </p:nvSpPr>
        <p:spPr>
          <a:xfrm>
            <a:off x="82550" y="1844675"/>
            <a:ext cx="3022600" cy="15455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不惑</a:t>
            </a:r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：男子四十岁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3848100" y="1846263"/>
            <a:ext cx="0" cy="36607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483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2088" y="2065338"/>
            <a:ext cx="4348162" cy="272891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8"/>
          <p:cNvSpPr/>
          <p:nvPr/>
        </p:nvSpPr>
        <p:spPr>
          <a:xfrm>
            <a:off x="82550" y="1844675"/>
            <a:ext cx="4705350" cy="15455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知天命：男子五十岁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5040313" y="1846263"/>
            <a:ext cx="0" cy="36607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459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0313" y="2071688"/>
            <a:ext cx="4000500" cy="30575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8"/>
          <p:cNvSpPr/>
          <p:nvPr/>
        </p:nvSpPr>
        <p:spPr>
          <a:xfrm>
            <a:off x="82550" y="1844675"/>
            <a:ext cx="3022600" cy="15455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zh-CN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花甲</a:t>
            </a:r>
            <a:r>
              <a:rPr lang="zh-CN" altLang="zh-CN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：六十岁。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3848100" y="1846263"/>
            <a:ext cx="0" cy="36607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507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21150" y="1150938"/>
            <a:ext cx="4752975" cy="448786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8"/>
          <p:cNvSpPr/>
          <p:nvPr/>
        </p:nvSpPr>
        <p:spPr>
          <a:xfrm>
            <a:off x="82550" y="1844675"/>
            <a:ext cx="3022600" cy="15455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zh-CN" altLang="zh-CN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古稀</a:t>
            </a:r>
            <a:r>
              <a:rPr lang="zh-CN" altLang="zh-CN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：七十岁。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3848100" y="1846263"/>
            <a:ext cx="0" cy="36607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531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1663" y="2193925"/>
            <a:ext cx="4276725" cy="26876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8"/>
          <p:cNvSpPr/>
          <p:nvPr/>
        </p:nvSpPr>
        <p:spPr>
          <a:xfrm>
            <a:off x="82550" y="1844675"/>
            <a:ext cx="3022600" cy="15455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zh-CN" altLang="zh-CN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耄耋</a:t>
            </a:r>
            <a:r>
              <a:rPr lang="zh-CN" altLang="zh-CN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：八十岁。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3848100" y="1846263"/>
            <a:ext cx="0" cy="36607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355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5438" y="1844675"/>
            <a:ext cx="4214812" cy="301148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8"/>
          <p:cNvSpPr/>
          <p:nvPr/>
        </p:nvSpPr>
        <p:spPr>
          <a:xfrm>
            <a:off x="82550" y="1844675"/>
            <a:ext cx="3022600" cy="15455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zh-CN" altLang="zh-CN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鲐背之年</a:t>
            </a:r>
            <a:r>
              <a:rPr lang="zh-CN" altLang="zh-CN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：九十岁。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3848100" y="1846263"/>
            <a:ext cx="0" cy="36607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4579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5438" y="1643063"/>
            <a:ext cx="4762500" cy="35718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8"/>
          <p:cNvSpPr/>
          <p:nvPr/>
        </p:nvSpPr>
        <p:spPr>
          <a:xfrm>
            <a:off x="82550" y="1844675"/>
            <a:ext cx="3022600" cy="15455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zh-CN" altLang="zh-CN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期颐</a:t>
            </a:r>
            <a:r>
              <a:rPr lang="zh-CN" altLang="zh-CN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：一百岁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3848100" y="1846263"/>
            <a:ext cx="0" cy="36607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603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48175" y="2017713"/>
            <a:ext cx="4114800" cy="326866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74290" y="448310"/>
            <a:ext cx="39947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smtClean="0">
                <a:sym typeface="+mn-ea"/>
              </a:rPr>
              <a:t>六合八荒定</a:t>
            </a:r>
            <a:r>
              <a:rPr lang="zh-CN" altLang="en-US" sz="4000" b="1" smtClean="0">
                <a:solidFill>
                  <a:srgbClr val="CC0000"/>
                </a:solidFill>
                <a:sym typeface="+mn-ea"/>
              </a:rPr>
              <a:t>九州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1743710" y="2152650"/>
            <a:ext cx="537527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</a:rPr>
              <a:t>研读思考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1.</a:t>
            </a:r>
            <a:r>
              <a:rPr lang="zh-CN" altLang="en-US" sz="3200" b="1">
                <a:solidFill>
                  <a:srgbClr val="FF0000"/>
                </a:solidFill>
              </a:rPr>
              <a:t>六合是指：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2.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八荒</a:t>
            </a:r>
            <a:r>
              <a:rPr lang="zh-CN" altLang="en-US" sz="3200" b="1">
                <a:solidFill>
                  <a:srgbClr val="FF0000"/>
                </a:solidFill>
              </a:rPr>
              <a:t>是指：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3.</a:t>
            </a:r>
            <a:r>
              <a:rPr lang="zh-CN" altLang="en-US" sz="3200" b="1">
                <a:solidFill>
                  <a:srgbClr val="FF0000"/>
                </a:solidFill>
              </a:rPr>
              <a:t>你知道古</a:t>
            </a:r>
            <a:r>
              <a:rPr lang="zh-CN" altLang="en-US" sz="3200" b="1" smtClean="0">
                <a:solidFill>
                  <a:srgbClr val="CC0000"/>
                </a:solidFill>
                <a:sym typeface="+mn-ea"/>
              </a:rPr>
              <a:t>九州指哪九州</a:t>
            </a:r>
            <a:r>
              <a:rPr lang="zh-CN" altLang="en-US" sz="3200" b="1">
                <a:solidFill>
                  <a:srgbClr val="FF0000"/>
                </a:solidFill>
              </a:rPr>
              <a:t>？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4.</a:t>
            </a:r>
            <a:r>
              <a:rPr lang="zh-CN" altLang="en-US" sz="3200" b="1">
                <a:solidFill>
                  <a:srgbClr val="FF0000"/>
                </a:solidFill>
              </a:rPr>
              <a:t>你天下之中是哪一</a:t>
            </a:r>
            <a:r>
              <a:rPr lang="zh-CN" altLang="en-US" sz="3200" b="1" smtClean="0">
                <a:solidFill>
                  <a:srgbClr val="CC0000"/>
                </a:solidFill>
                <a:sym typeface="+mn-ea"/>
              </a:rPr>
              <a:t>州</a:t>
            </a:r>
            <a:r>
              <a:rPr lang="zh-CN" altLang="en-US" sz="3200" b="1">
                <a:solidFill>
                  <a:srgbClr val="FF0000"/>
                </a:solidFill>
              </a:rPr>
              <a:t>？</a:t>
            </a:r>
          </a:p>
          <a:p>
            <a:r>
              <a:rPr lang="en-US" altLang="zh-CN" sz="3200" b="1">
                <a:solidFill>
                  <a:srgbClr val="FF0000"/>
                </a:solidFill>
                <a:sym typeface="+mn-ea"/>
              </a:rPr>
              <a:t>5.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你知道并州的由来吗？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8"/>
          <p:cNvSpPr/>
          <p:nvPr/>
        </p:nvSpPr>
        <p:spPr>
          <a:xfrm>
            <a:off x="238125" y="1846580"/>
            <a:ext cx="3022600" cy="22840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我们明天继续解析，敬请关注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3848100" y="1846263"/>
            <a:ext cx="0" cy="36607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515485" y="1551940"/>
            <a:ext cx="3627120" cy="3138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smtClean="0">
                <a:solidFill>
                  <a:srgbClr val="CC0000"/>
                </a:solidFill>
                <a:sym typeface="+mn-ea"/>
              </a:rPr>
              <a:t>剖符丹书</a:t>
            </a:r>
            <a:r>
              <a:rPr lang="zh-CN" altLang="en-US" b="1" smtClean="0">
                <a:sym typeface="+mn-ea"/>
              </a:rPr>
              <a:t>不担忧，</a:t>
            </a:r>
          </a:p>
          <a:p>
            <a:r>
              <a:rPr lang="zh-CN" altLang="en-US" b="1" smtClean="0">
                <a:solidFill>
                  <a:srgbClr val="CC0000"/>
                </a:solidFill>
                <a:sym typeface="+mn-ea"/>
              </a:rPr>
              <a:t>察举征辟</a:t>
            </a:r>
            <a:r>
              <a:rPr lang="zh-CN" altLang="en-US" b="1" smtClean="0">
                <a:sym typeface="+mn-ea"/>
              </a:rPr>
              <a:t>被选荐。</a:t>
            </a:r>
            <a:endParaRPr lang="zh-CN" altLang="en-US" b="1" smtClean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r>
              <a:rPr lang="zh-CN" altLang="en-US" b="1" smtClean="0">
                <a:solidFill>
                  <a:srgbClr val="CC0000"/>
                </a:solidFill>
                <a:sym typeface="+mn-ea"/>
              </a:rPr>
              <a:t>氏</a:t>
            </a:r>
            <a:r>
              <a:rPr lang="zh-CN" altLang="en-US" b="1" smtClean="0">
                <a:sym typeface="+mn-ea"/>
              </a:rPr>
              <a:t>明贵贱</a:t>
            </a:r>
            <a:r>
              <a:rPr lang="zh-CN" altLang="en-US" b="1" smtClean="0">
                <a:solidFill>
                  <a:srgbClr val="CC0000"/>
                </a:solidFill>
                <a:sym typeface="+mn-ea"/>
              </a:rPr>
              <a:t>姓</a:t>
            </a:r>
            <a:r>
              <a:rPr lang="zh-CN" altLang="en-US" b="1" smtClean="0">
                <a:sym typeface="+mn-ea"/>
              </a:rPr>
              <a:t>别婚，</a:t>
            </a:r>
          </a:p>
          <a:p>
            <a:r>
              <a:rPr lang="zh-CN" altLang="en-US" b="1" smtClean="0">
                <a:sym typeface="+mn-ea"/>
              </a:rPr>
              <a:t>乌纱</a:t>
            </a:r>
            <a:r>
              <a:rPr lang="zh-CN" altLang="en-US" b="1" smtClean="0">
                <a:solidFill>
                  <a:srgbClr val="CC0000"/>
                </a:solidFill>
                <a:sym typeface="+mn-ea"/>
              </a:rPr>
              <a:t>深衣</a:t>
            </a:r>
            <a:r>
              <a:rPr lang="zh-CN" altLang="en-US" b="1" smtClean="0">
                <a:sym typeface="+mn-ea"/>
              </a:rPr>
              <a:t>科举得。</a:t>
            </a:r>
            <a:endParaRPr lang="zh-CN" altLang="en-US" b="1" smtClean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r>
              <a:rPr lang="en-US" altLang="zh-CN" b="1" smtClean="0">
                <a:sym typeface="+mn-ea"/>
              </a:rPr>
              <a:t>《</a:t>
            </a:r>
            <a:r>
              <a:rPr lang="zh-CN" altLang="en-US" b="1" smtClean="0">
                <a:sym typeface="+mn-ea"/>
              </a:rPr>
              <a:t>论语</a:t>
            </a:r>
            <a:r>
              <a:rPr lang="en-US" altLang="zh-CN" b="1" smtClean="0">
                <a:sym typeface="+mn-ea"/>
              </a:rPr>
              <a:t>》《</a:t>
            </a:r>
            <a:r>
              <a:rPr lang="zh-CN" altLang="en-US" b="1" smtClean="0">
                <a:sym typeface="+mn-ea"/>
              </a:rPr>
              <a:t>大学</a:t>
            </a:r>
            <a:r>
              <a:rPr lang="en-US" altLang="zh-CN" b="1" smtClean="0">
                <a:sym typeface="+mn-ea"/>
              </a:rPr>
              <a:t>》</a:t>
            </a:r>
            <a:r>
              <a:rPr lang="zh-CN" altLang="en-US" b="1" smtClean="0">
                <a:sym typeface="+mn-ea"/>
              </a:rPr>
              <a:t>加</a:t>
            </a:r>
            <a:r>
              <a:rPr lang="en-US" altLang="zh-CN" b="1" smtClean="0">
                <a:sym typeface="+mn-ea"/>
              </a:rPr>
              <a:t>《</a:t>
            </a:r>
            <a:r>
              <a:rPr lang="zh-CN" altLang="en-US" b="1" smtClean="0">
                <a:sym typeface="+mn-ea"/>
              </a:rPr>
              <a:t>孟子</a:t>
            </a:r>
            <a:r>
              <a:rPr lang="en-US" altLang="zh-CN" b="1" smtClean="0">
                <a:sym typeface="+mn-ea"/>
              </a:rPr>
              <a:t>》</a:t>
            </a:r>
            <a:r>
              <a:rPr lang="zh-CN" altLang="en-US" b="1" smtClean="0">
                <a:sym typeface="+mn-ea"/>
              </a:rPr>
              <a:t>，</a:t>
            </a:r>
          </a:p>
          <a:p>
            <a:r>
              <a:rPr lang="zh-CN" altLang="en-US" b="1" smtClean="0">
                <a:sym typeface="+mn-ea"/>
              </a:rPr>
              <a:t>“</a:t>
            </a:r>
            <a:r>
              <a:rPr lang="zh-CN" altLang="en-US" b="1" smtClean="0">
                <a:solidFill>
                  <a:srgbClr val="CC0000"/>
                </a:solidFill>
                <a:sym typeface="+mn-ea"/>
              </a:rPr>
              <a:t>四书</a:t>
            </a:r>
            <a:r>
              <a:rPr lang="zh-CN" altLang="en-US" b="1" smtClean="0">
                <a:sym typeface="+mn-ea"/>
              </a:rPr>
              <a:t>”</a:t>
            </a:r>
            <a:r>
              <a:rPr lang="en-US" altLang="zh-CN" b="1" smtClean="0">
                <a:sym typeface="+mn-ea"/>
              </a:rPr>
              <a:t>《</a:t>
            </a:r>
            <a:r>
              <a:rPr lang="zh-CN" altLang="en-US" b="1" smtClean="0">
                <a:sym typeface="+mn-ea"/>
              </a:rPr>
              <a:t>中庸</a:t>
            </a:r>
            <a:r>
              <a:rPr lang="en-US" altLang="zh-CN" b="1" smtClean="0">
                <a:sym typeface="+mn-ea"/>
              </a:rPr>
              <a:t>》</a:t>
            </a:r>
            <a:r>
              <a:rPr lang="zh-CN" altLang="en-US" b="1" smtClean="0">
                <a:sym typeface="+mn-ea"/>
              </a:rPr>
              <a:t>要牢记。</a:t>
            </a:r>
            <a:endParaRPr lang="zh-CN" altLang="en-US" b="1" smtClean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r>
              <a:rPr lang="en-US" altLang="zh-CN" b="1" smtClean="0">
                <a:sym typeface="+mn-ea"/>
              </a:rPr>
              <a:t>《</a:t>
            </a:r>
            <a:r>
              <a:rPr lang="zh-CN" altLang="en-US" b="1" smtClean="0">
                <a:sym typeface="+mn-ea"/>
              </a:rPr>
              <a:t>诗</a:t>
            </a:r>
            <a:r>
              <a:rPr lang="en-US" altLang="zh-CN" b="1" smtClean="0">
                <a:sym typeface="+mn-ea"/>
              </a:rPr>
              <a:t>》《</a:t>
            </a:r>
            <a:r>
              <a:rPr lang="zh-CN" altLang="en-US" b="1" smtClean="0">
                <a:sym typeface="+mn-ea"/>
              </a:rPr>
              <a:t>书</a:t>
            </a:r>
            <a:r>
              <a:rPr lang="en-US" altLang="zh-CN" b="1" smtClean="0">
                <a:sym typeface="+mn-ea"/>
              </a:rPr>
              <a:t>》《</a:t>
            </a:r>
            <a:r>
              <a:rPr lang="zh-CN" altLang="en-US" b="1" smtClean="0">
                <a:sym typeface="+mn-ea"/>
              </a:rPr>
              <a:t>礼</a:t>
            </a:r>
            <a:r>
              <a:rPr lang="en-US" altLang="zh-CN" b="1" smtClean="0">
                <a:sym typeface="+mn-ea"/>
              </a:rPr>
              <a:t>》《</a:t>
            </a:r>
            <a:r>
              <a:rPr lang="zh-CN" altLang="en-US" b="1" smtClean="0">
                <a:sym typeface="+mn-ea"/>
              </a:rPr>
              <a:t>易</a:t>
            </a:r>
            <a:r>
              <a:rPr lang="en-US" altLang="zh-CN" b="1" smtClean="0">
                <a:sym typeface="+mn-ea"/>
              </a:rPr>
              <a:t>》</a:t>
            </a:r>
            <a:r>
              <a:rPr lang="zh-CN" altLang="en-US" b="1" smtClean="0">
                <a:sym typeface="+mn-ea"/>
              </a:rPr>
              <a:t>带</a:t>
            </a:r>
            <a:r>
              <a:rPr lang="en-US" altLang="zh-CN" b="1" smtClean="0">
                <a:sym typeface="+mn-ea"/>
              </a:rPr>
              <a:t>《</a:t>
            </a:r>
            <a:r>
              <a:rPr lang="zh-CN" altLang="en-US" b="1" smtClean="0">
                <a:sym typeface="+mn-ea"/>
              </a:rPr>
              <a:t>春秋</a:t>
            </a:r>
            <a:r>
              <a:rPr lang="en-US" altLang="zh-CN" b="1" smtClean="0">
                <a:sym typeface="+mn-ea"/>
              </a:rPr>
              <a:t>》</a:t>
            </a:r>
            <a:r>
              <a:rPr lang="zh-CN" altLang="en-US" b="1" smtClean="0">
                <a:sym typeface="+mn-ea"/>
              </a:rPr>
              <a:t>，</a:t>
            </a:r>
          </a:p>
          <a:p>
            <a:r>
              <a:rPr lang="zh-CN" altLang="en-US" b="1" smtClean="0">
                <a:sym typeface="+mn-ea"/>
              </a:rPr>
              <a:t>儒家</a:t>
            </a:r>
            <a:r>
              <a:rPr lang="zh-CN" altLang="en-US" b="1" smtClean="0">
                <a:solidFill>
                  <a:srgbClr val="CC0000"/>
                </a:solidFill>
                <a:sym typeface="+mn-ea"/>
              </a:rPr>
              <a:t>五经</a:t>
            </a:r>
            <a:r>
              <a:rPr lang="zh-CN" altLang="en-US" b="1" smtClean="0">
                <a:sym typeface="+mn-ea"/>
              </a:rPr>
              <a:t>影响深。</a:t>
            </a:r>
            <a:endParaRPr lang="zh-CN" altLang="en-US" b="1" smtClean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r>
              <a:rPr lang="zh-CN" altLang="en-US" b="1" smtClean="0">
                <a:sym typeface="+mn-ea"/>
              </a:rPr>
              <a:t>找到</a:t>
            </a:r>
            <a:r>
              <a:rPr lang="en-US" altLang="zh-CN" b="1" smtClean="0">
                <a:sym typeface="+mn-ea"/>
              </a:rPr>
              <a:t>《</a:t>
            </a:r>
            <a:r>
              <a:rPr lang="zh-CN" altLang="en-US" b="1" smtClean="0">
                <a:sym typeface="+mn-ea"/>
              </a:rPr>
              <a:t>乐经</a:t>
            </a:r>
            <a:r>
              <a:rPr lang="en-US" altLang="zh-CN" b="1" smtClean="0">
                <a:sym typeface="+mn-ea"/>
              </a:rPr>
              <a:t>》</a:t>
            </a:r>
            <a:r>
              <a:rPr lang="zh-CN" altLang="en-US" b="1" smtClean="0">
                <a:sym typeface="+mn-ea"/>
              </a:rPr>
              <a:t>全</a:t>
            </a:r>
            <a:r>
              <a:rPr lang="zh-CN" altLang="en-US" b="1" smtClean="0">
                <a:solidFill>
                  <a:srgbClr val="CC0000"/>
                </a:solidFill>
                <a:sym typeface="+mn-ea"/>
              </a:rPr>
              <a:t>六艺</a:t>
            </a:r>
            <a:r>
              <a:rPr lang="zh-CN" altLang="en-US" b="1" smtClean="0">
                <a:sym typeface="+mn-ea"/>
              </a:rPr>
              <a:t>，</a:t>
            </a:r>
          </a:p>
          <a:p>
            <a:r>
              <a:rPr lang="zh-CN" altLang="en-US" b="1" smtClean="0">
                <a:sym typeface="+mn-ea"/>
              </a:rPr>
              <a:t>礼乐射御书数会。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03705" y="500380"/>
            <a:ext cx="5736590" cy="5484495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童生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院试考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秀才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，生员第一称案首</a:t>
            </a:r>
          </a:p>
          <a:p>
            <a:pPr marL="0" indent="0">
              <a:buNone/>
            </a:pP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乡试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秋闱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出举人，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举人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还数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解元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棒。</a:t>
            </a:r>
          </a:p>
          <a:p>
            <a:pPr marL="0" indent="0">
              <a:buNone/>
            </a:pP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会试</a:t>
            </a:r>
            <a:r>
              <a:rPr lang="zh-CN" altLang="en-US" b="1" smtClean="0">
                <a:solidFill>
                  <a:srgbClr val="3333CC"/>
                </a:solidFill>
                <a:ea typeface="宋体" panose="02010600030101010101" pitchFamily="2" charset="-122"/>
              </a:rPr>
              <a:t>春闱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考</a:t>
            </a:r>
            <a:r>
              <a:rPr lang="zh-CN" altLang="en-US" b="1" smtClean="0">
                <a:solidFill>
                  <a:srgbClr val="009900"/>
                </a:solidFill>
                <a:ea typeface="宋体" panose="02010600030101010101" pitchFamily="2" charset="-122"/>
              </a:rPr>
              <a:t>贡士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，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院乡会殿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层层考。</a:t>
            </a:r>
          </a:p>
          <a:p>
            <a:pPr marL="0" indent="0">
              <a:buNone/>
            </a:pP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殿试皇帝来策问，殿试揭晓传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胪仪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。</a:t>
            </a:r>
          </a:p>
          <a:p>
            <a:pPr marL="0" indent="0">
              <a:buNone/>
            </a:pP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金榜题名入仕途，进士及第分三甲。</a:t>
            </a:r>
          </a:p>
          <a:p>
            <a:pPr marL="0" indent="0">
              <a:buNone/>
            </a:pP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一甲三人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称鼎甲，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状元榜眼加探花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。</a:t>
            </a:r>
          </a:p>
          <a:p>
            <a:pPr marL="0" indent="0">
              <a:buNone/>
            </a:pP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二甲三甲各若干，两甲第一曰传胪。</a:t>
            </a:r>
          </a:p>
          <a:p>
            <a:pPr marL="0" indent="0">
              <a:buNone/>
            </a:pP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连中三元人不多，同榜进士皆同年。</a:t>
            </a:r>
          </a:p>
          <a:p>
            <a:pPr marL="0" indent="0">
              <a:buNone/>
            </a:pP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脱褐易赭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入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班列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，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银鱼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绯衣证身份。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92250" y="953770"/>
            <a:ext cx="6414135" cy="487426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吏部</a:t>
            </a:r>
            <a:r>
              <a:rPr lang="zh-CN" altLang="en-US" sz="2800" b="1" smtClean="0">
                <a:solidFill>
                  <a:srgbClr val="3333CC"/>
                </a:solidFill>
                <a:ea typeface="宋体" panose="02010600030101010101" pitchFamily="2" charset="-122"/>
              </a:rPr>
              <a:t>考功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明</a:t>
            </a:r>
            <a:r>
              <a:rPr lang="zh-CN" altLang="en-US" sz="2800" b="1" smtClean="0">
                <a:solidFill>
                  <a:srgbClr val="009900"/>
                </a:solidFill>
                <a:ea typeface="宋体" panose="02010600030101010101" pitchFamily="2" charset="-122"/>
              </a:rPr>
              <a:t>陟镌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，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封赏除授拜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官职。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升迁拔擢进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加官，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转迁徙改出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调职。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兼领行摄署假权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，一官两职人能干。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左迁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贬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谪窜放降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，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罢黜夺免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回桑梓。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闾阎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什伍到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里甲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，徭役丁税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输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朝廷。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北门南牙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分曹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治，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北省南台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设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掾吏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三省六部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职责清，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中书门下尚书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省。</a:t>
            </a:r>
          </a:p>
          <a:p>
            <a:endParaRPr lang="zh-CN" altLang="en-US" sz="2800" b="1" smtClean="0">
              <a:solidFill>
                <a:srgbClr val="CC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56715" y="765810"/>
            <a:ext cx="6428105" cy="532574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草拟诏旨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中书令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，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中书舍人</a:t>
            </a:r>
            <a:r>
              <a:rPr lang="zh-CN" altLang="en-US" sz="2800" b="1" smtClean="0">
                <a:solidFill>
                  <a:srgbClr val="3333CC"/>
                </a:solidFill>
                <a:ea typeface="宋体" panose="02010600030101010101" pitchFamily="2" charset="-122"/>
              </a:rPr>
              <a:t>侍郎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下。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审核诏书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黄门监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，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黄门侍郎</a:t>
            </a:r>
            <a:r>
              <a:rPr lang="zh-CN" altLang="en-US" sz="2800" b="1" smtClean="0">
                <a:solidFill>
                  <a:srgbClr val="3333CC"/>
                </a:solidFill>
                <a:ea typeface="宋体" panose="02010600030101010101" pitchFamily="2" charset="-122"/>
              </a:rPr>
              <a:t>给事中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诏命执行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尚书令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，左右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仆射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做副手。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吏部天官管文官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，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户部地官收赋税。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礼部春官看典章，祭祀科举加外交。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兵部夏官选武官，军饷钱粮户部给。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刑部秋官掌法律，刑狱诉讼他决断。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工部冬官兴土木，屯田水利工程多。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04290" y="988060"/>
            <a:ext cx="6061710" cy="505269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单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门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双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户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建房屋，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堂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前室后东西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阁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序牖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北向开窗户，东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阼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西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阶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连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厢榭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宗庙皇宫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观阙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高，祸起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萧墙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是内乱。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接遇宾客大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鸿胪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，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将作大匠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建宫庙。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手工制造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大司空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，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司马太尉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主邦政。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租税钱谷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大司农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，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均输盐引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创收支。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大理市卿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平冤案，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按察采访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纠善恶。</a:t>
            </a:r>
          </a:p>
          <a:p>
            <a:endParaRPr lang="zh-CN" altLang="en-US" sz="2800" b="1" smtClean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7175" y="1297940"/>
            <a:ext cx="6131560" cy="478536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皇帝顾问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大学士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，记录言行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起居注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谏官保氏文王创，规劝皇帝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拾遗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责。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禁宫守卫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执金吾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，翰林院里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庶吉士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刺史别驾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乘传车，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郡守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俸禄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二千石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郡县督邮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做佐吏，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太子洗马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侍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东宫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僚属从事经略使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，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侍中侍郎枢密使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231775"/>
            <a:ext cx="8220075" cy="6394450"/>
          </a:xfrm>
        </p:spPr>
        <p:txBody>
          <a:bodyPr/>
          <a:lstStyle/>
          <a:p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宦海沉浮经历过，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乞身告老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归故里。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解官致仕乞骸骨，请老移疾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是婉辞。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不禄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而卒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填沟壑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，活受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封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赏死得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赠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人去有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谥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显褒贬，不论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官谥和私谥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天子身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殂山陵崩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，</a:t>
            </a:r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皇后殡天诸侯薨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 。</a:t>
            </a:r>
          </a:p>
          <a:p>
            <a:r>
              <a:rPr lang="zh-CN" altLang="en-US" b="1" smtClean="0">
                <a:solidFill>
                  <a:srgbClr val="CC0000"/>
                </a:solidFill>
                <a:ea typeface="宋体" panose="02010600030101010101" pitchFamily="2" charset="-122"/>
              </a:rPr>
              <a:t>尊号庙号加谥号，东宫践祚要改元</a:t>
            </a:r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肇始建元汉武帝，年号干支来纪年。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甲乙丙丁戊己庚，天干还有辛壬癸。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十二地支从子始，丑寅卯辰巳午未。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申酉戌亥后跟随，干支纪年立春起</a:t>
            </a:r>
          </a:p>
          <a:p>
            <a:r>
              <a:rPr lang="zh-CN" altLang="en-US" b="1" smtClean="0">
                <a:solidFill>
                  <a:schemeClr val="tx1"/>
                </a:solidFill>
                <a:ea typeface="宋体" panose="02010600030101010101" pitchFamily="2" charset="-122"/>
              </a:rPr>
              <a:t>循环组合一甲子，度日如年最难熬。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12265" y="874395"/>
            <a:ext cx="5920105" cy="5109210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朔朏望晦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看月相，</a:t>
            </a: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夜半鸡鸣到平旦。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日出食时升隅中，日中日昳到晡时。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800" b="1" smtClean="0">
                <a:solidFill>
                  <a:srgbClr val="CC0000"/>
                </a:solidFill>
                <a:ea typeface="宋体" panose="02010600030101010101" pitchFamily="2" charset="-122"/>
              </a:rPr>
              <a:t>日入黄昏人定后</a:t>
            </a: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，三更五鼓又一天。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日旬月期满一年，元日新春换桃符。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上元灯节吃元宵，寒食清明思先人。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端午龙舟吊屈原，七夕乞巧望鹊桥。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中秋月圆多思念，重阳登高菊花酒。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800" b="1" smtClean="0">
                <a:solidFill>
                  <a:schemeClr val="tx1"/>
                </a:solidFill>
                <a:ea typeface="宋体" panose="02010600030101010101" pitchFamily="2" charset="-122"/>
              </a:rPr>
              <a:t>春分社日祈丰收，除夕守岁又一年。</a:t>
            </a:r>
          </a:p>
          <a:p>
            <a:pPr>
              <a:lnSpc>
                <a:spcPct val="100000"/>
              </a:lnSpc>
            </a:pPr>
            <a:endParaRPr lang="zh-CN" altLang="en-US" sz="2800" b="1" smtClean="0">
              <a:solidFill>
                <a:srgbClr val="0000CC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43685" y="170180"/>
            <a:ext cx="7133590" cy="6138545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人生苦短悲迟暮，</a:t>
            </a:r>
            <a:r>
              <a:rPr lang="zh-CN" altLang="en-US" sz="28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而立不惑</a:t>
            </a: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倏忽间。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五十半百</a:t>
            </a:r>
            <a:r>
              <a:rPr lang="zh-CN" altLang="en-US" sz="28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知天命</a:t>
            </a: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，六十</a:t>
            </a:r>
            <a:r>
              <a:rPr lang="zh-CN" altLang="en-US" sz="28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耳顺称花甲</a:t>
            </a: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七十</a:t>
            </a:r>
            <a:r>
              <a:rPr lang="zh-CN" altLang="en-US" sz="28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古稀悬车</a:t>
            </a: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年，八十</a:t>
            </a:r>
            <a:r>
              <a:rPr lang="zh-CN" altLang="en-US" sz="28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耄耋</a:t>
            </a: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过伞寿。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百岁高寿是</a:t>
            </a:r>
            <a:r>
              <a:rPr lang="zh-CN" altLang="en-US" sz="28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期颐</a:t>
            </a: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，双稀双庆世难有。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8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殓窆攒宫</a:t>
            </a: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葬死者，近亲</a:t>
            </a:r>
            <a:r>
              <a:rPr lang="zh-CN" altLang="en-US" sz="28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斩衰</a:t>
            </a: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穿三年。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8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齐衰</a:t>
            </a: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如期穿一年，</a:t>
            </a:r>
            <a:r>
              <a:rPr lang="zh-CN" altLang="en-US" sz="28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大功</a:t>
            </a: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九月</a:t>
            </a:r>
            <a:r>
              <a:rPr lang="zh-CN" altLang="en-US" sz="28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小功</a:t>
            </a: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五。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缌麻五服礼最轻，</a:t>
            </a:r>
            <a:r>
              <a:rPr lang="zh-CN" altLang="en-US" sz="28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袒免</a:t>
            </a: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奔丧五服外。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五声八音十二律，</a:t>
            </a:r>
            <a:r>
              <a:rPr lang="zh-CN" altLang="en-US" sz="28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黄钟大吕</a:t>
            </a: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演宫调。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传统文化包罗广，细细品读巧记诵</a:t>
            </a:r>
            <a:r>
              <a:rPr lang="zh-CN" altLang="en-US" sz="2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ea typeface="宋体" panose="02010600030101010101" pitchFamily="2" charset="-122"/>
              <a:hlinkClick r:id="rId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8"/>
          <p:cNvSpPr/>
          <p:nvPr/>
        </p:nvSpPr>
        <p:spPr>
          <a:xfrm>
            <a:off x="82550" y="1676400"/>
            <a:ext cx="3519488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zh-CN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九州</a:t>
            </a:r>
            <a:r>
              <a:rPr lang="zh-CN" altLang="zh-CN" sz="32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，中国的代称。一般指冀州、徐州、兖州、青州、扬州、荆州、梁州、雍州和豫州。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3848100" y="1846263"/>
            <a:ext cx="0" cy="36607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7651" name="组合 10"/>
          <p:cNvGrpSpPr/>
          <p:nvPr/>
        </p:nvGrpSpPr>
        <p:grpSpPr>
          <a:xfrm>
            <a:off x="-269875" y="908050"/>
            <a:ext cx="2932113" cy="479425"/>
            <a:chOff x="-620" y="68"/>
            <a:chExt cx="6040" cy="984"/>
          </a:xfrm>
        </p:grpSpPr>
        <p:pic>
          <p:nvPicPr>
            <p:cNvPr id="27652" name="图片 11" descr="芦苇语文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" y="68"/>
              <a:ext cx="929" cy="95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7653" name="组合 12"/>
            <p:cNvGrpSpPr/>
            <p:nvPr/>
          </p:nvGrpSpPr>
          <p:grpSpPr>
            <a:xfrm>
              <a:off x="-620" y="212"/>
              <a:ext cx="6040" cy="840"/>
              <a:chOff x="2367" y="374"/>
              <a:chExt cx="6040" cy="840"/>
            </a:xfrm>
          </p:grpSpPr>
          <p:pic>
            <p:nvPicPr>
              <p:cNvPr id="27654" name="图片 13" descr="芦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367" y="388"/>
                <a:ext cx="4115" cy="8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55" name="图片 14" descr="苇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825" y="388"/>
                <a:ext cx="4505" cy="79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56" name="图片 15" descr="语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535" y="377"/>
                <a:ext cx="4432" cy="81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57" name="图片 16" descr="文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4583" y="374"/>
                <a:ext cx="3824" cy="81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7658" name="图片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848100" y="984250"/>
            <a:ext cx="5349875" cy="497998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9140" y="448310"/>
            <a:ext cx="813816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 smtClean="0">
                <a:sym typeface="+mn-ea"/>
              </a:rPr>
              <a:t>炎黄二帝华夏肇，四海归一行</a:t>
            </a:r>
            <a:r>
              <a:rPr lang="zh-CN" altLang="en-US" sz="4000" b="1" dirty="0" smtClean="0">
                <a:solidFill>
                  <a:srgbClr val="CC0000"/>
                </a:solidFill>
                <a:sym typeface="+mn-ea"/>
              </a:rPr>
              <a:t>禅让</a:t>
            </a:r>
            <a:endParaRPr lang="zh-CN" altLang="en-US" sz="4000" b="1" dirty="0" smtClean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r>
              <a:rPr lang="zh-CN" altLang="en-US" sz="4000" b="1" dirty="0" smtClean="0">
                <a:sym typeface="+mn-ea"/>
              </a:rPr>
              <a:t>承天景命王天下，黎民百姓有区别</a:t>
            </a:r>
            <a:endParaRPr lang="zh-CN" altLang="en-US" sz="4000" dirty="0"/>
          </a:p>
        </p:txBody>
      </p:sp>
      <p:sp>
        <p:nvSpPr>
          <p:cNvPr id="4" name="文本框 3"/>
          <p:cNvSpPr txBox="1"/>
          <p:nvPr/>
        </p:nvSpPr>
        <p:spPr>
          <a:xfrm>
            <a:off x="1108710" y="2152650"/>
            <a:ext cx="601027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</a:rPr>
              <a:t>研读思考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1.</a:t>
            </a:r>
            <a:r>
              <a:rPr lang="zh-CN" altLang="en-US" sz="3200" b="1">
                <a:solidFill>
                  <a:srgbClr val="FF0000"/>
                </a:solidFill>
              </a:rPr>
              <a:t>你知道炎黄子孙的由来吗？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2.</a:t>
            </a:r>
            <a:r>
              <a:rPr lang="zh-CN" altLang="en-US" sz="3200" b="1">
                <a:solidFill>
                  <a:srgbClr val="FF0000"/>
                </a:solidFill>
              </a:rPr>
              <a:t>你指导百姓的含义吗？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3.</a:t>
            </a:r>
            <a:r>
              <a:rPr lang="zh-CN" altLang="en-US" sz="3200" b="1">
                <a:solidFill>
                  <a:srgbClr val="FF0000"/>
                </a:solidFill>
              </a:rPr>
              <a:t>你知道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黎民与百姓的区别吗？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4.</a:t>
            </a:r>
            <a:r>
              <a:rPr lang="zh-CN" altLang="en-US" sz="3200" b="1">
                <a:solidFill>
                  <a:srgbClr val="FF0000"/>
                </a:solidFill>
              </a:rPr>
              <a:t>你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华夏的起源在哪里</a:t>
            </a:r>
            <a:r>
              <a:rPr lang="zh-CN" altLang="en-US" sz="3200" b="1">
                <a:solidFill>
                  <a:srgbClr val="FF0000"/>
                </a:solidFill>
              </a:rPr>
              <a:t>？</a:t>
            </a:r>
          </a:p>
          <a:p>
            <a:r>
              <a:rPr lang="en-US" altLang="zh-CN" sz="3200" b="1">
                <a:solidFill>
                  <a:srgbClr val="FF0000"/>
                </a:solidFill>
                <a:sym typeface="+mn-ea"/>
              </a:rPr>
              <a:t>5.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请解释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肇的意思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？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02412" y="2006221"/>
            <a:ext cx="8139178" cy="4331134"/>
          </a:xfrm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74290" y="448310"/>
            <a:ext cx="399478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smtClean="0">
                <a:solidFill>
                  <a:srgbClr val="CC0000"/>
                </a:solidFill>
                <a:sym typeface="+mn-ea"/>
              </a:rPr>
              <a:t>土社谷稷</a:t>
            </a:r>
            <a:r>
              <a:rPr lang="zh-CN" altLang="en-US" sz="4000" b="1" smtClean="0">
                <a:sym typeface="+mn-ea"/>
              </a:rPr>
              <a:t>有江山，</a:t>
            </a:r>
            <a:r>
              <a:rPr lang="zh-CN" altLang="en-US" sz="4000" b="1" smtClean="0">
                <a:solidFill>
                  <a:srgbClr val="CC0000"/>
                </a:solidFill>
                <a:sym typeface="+mn-ea"/>
              </a:rPr>
              <a:t>左昭右穆</a:t>
            </a:r>
            <a:r>
              <a:rPr lang="zh-CN" altLang="en-US" sz="4000" b="1" smtClean="0">
                <a:sym typeface="+mn-ea"/>
              </a:rPr>
              <a:t>建宗庙。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1743710" y="2152650"/>
            <a:ext cx="537527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</a:rPr>
              <a:t>研读思考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1.</a:t>
            </a:r>
            <a:r>
              <a:rPr lang="zh-CN" altLang="en-US" sz="3200" b="1">
                <a:solidFill>
                  <a:srgbClr val="FF0000"/>
                </a:solidFill>
              </a:rPr>
              <a:t>社指的是：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2.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稷</a:t>
            </a:r>
            <a:r>
              <a:rPr lang="zh-CN" altLang="en-US" sz="3200" b="1">
                <a:solidFill>
                  <a:srgbClr val="FF0000"/>
                </a:solidFill>
              </a:rPr>
              <a:t>是的指：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3.</a:t>
            </a:r>
            <a:r>
              <a:rPr lang="zh-CN" altLang="en-US" sz="3200" b="1">
                <a:solidFill>
                  <a:srgbClr val="FF0000"/>
                </a:solidFill>
              </a:rPr>
              <a:t>你知道五谷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指哪五谷</a:t>
            </a:r>
            <a:r>
              <a:rPr lang="zh-CN" altLang="en-US" sz="3200" b="1">
                <a:solidFill>
                  <a:srgbClr val="FF0000"/>
                </a:solidFill>
              </a:rPr>
              <a:t>？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4.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你知道古代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宗庙的等级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吗？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02412" y="1897039"/>
            <a:ext cx="8139178" cy="4440316"/>
          </a:xfrm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0530" y="448310"/>
            <a:ext cx="787336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smtClean="0">
                <a:solidFill>
                  <a:srgbClr val="CC0000"/>
                </a:solidFill>
                <a:sym typeface="+mn-ea"/>
              </a:rPr>
              <a:t>牺牲</a:t>
            </a:r>
            <a:r>
              <a:rPr lang="zh-CN" altLang="en-US" sz="4000" b="1" smtClean="0">
                <a:sym typeface="+mn-ea"/>
              </a:rPr>
              <a:t>玉帛弗敢加，</a:t>
            </a:r>
            <a:r>
              <a:rPr lang="zh-CN" altLang="en-US" sz="4000" b="1" smtClean="0">
                <a:solidFill>
                  <a:srgbClr val="CC0000"/>
                </a:solidFill>
                <a:sym typeface="+mn-ea"/>
              </a:rPr>
              <a:t>三牲</a:t>
            </a:r>
            <a:r>
              <a:rPr lang="zh-CN" altLang="en-US" sz="4000" b="1" smtClean="0">
                <a:sym typeface="+mn-ea"/>
              </a:rPr>
              <a:t>总称牛羊猪。</a:t>
            </a:r>
            <a:endParaRPr lang="zh-CN" altLang="en-US" sz="4000" b="1" smtClean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r>
              <a:rPr lang="zh-CN" altLang="en-US" sz="4000" b="1" smtClean="0">
                <a:solidFill>
                  <a:srgbClr val="CC0000"/>
                </a:solidFill>
                <a:sym typeface="+mn-ea"/>
              </a:rPr>
              <a:t>少牢</a:t>
            </a:r>
            <a:r>
              <a:rPr lang="zh-CN" altLang="en-US" sz="4000" b="1" smtClean="0">
                <a:sym typeface="+mn-ea"/>
              </a:rPr>
              <a:t>无牛诸侯祭，</a:t>
            </a:r>
            <a:r>
              <a:rPr lang="zh-CN" altLang="en-US" sz="4000" b="1" smtClean="0">
                <a:solidFill>
                  <a:srgbClr val="CC0000"/>
                </a:solidFill>
                <a:sym typeface="+mn-ea"/>
              </a:rPr>
              <a:t>谒庙</a:t>
            </a:r>
            <a:r>
              <a:rPr lang="zh-CN" altLang="en-US" sz="4000" b="1" smtClean="0">
                <a:sym typeface="+mn-ea"/>
              </a:rPr>
              <a:t>家祭</a:t>
            </a:r>
            <a:r>
              <a:rPr lang="zh-CN" altLang="en-US" sz="4000" b="1" smtClean="0">
                <a:solidFill>
                  <a:srgbClr val="CC0000"/>
                </a:solidFill>
                <a:sym typeface="+mn-ea"/>
              </a:rPr>
              <a:t>祖道</a:t>
            </a:r>
            <a:r>
              <a:rPr lang="zh-CN" altLang="en-US" sz="4000" b="1" smtClean="0">
                <a:solidFill>
                  <a:srgbClr val="3333CC"/>
                </a:solidFill>
                <a:sym typeface="+mn-ea"/>
              </a:rPr>
              <a:t>禊</a:t>
            </a:r>
            <a:r>
              <a:rPr lang="zh-CN" altLang="en-US" sz="4000" b="1" smtClean="0">
                <a:sym typeface="+mn-ea"/>
              </a:rPr>
              <a:t>。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1376680" y="2152650"/>
            <a:ext cx="574230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</a:rPr>
              <a:t>研读思考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1.</a:t>
            </a:r>
            <a:r>
              <a:rPr lang="zh-CN" altLang="en-US" sz="3200" b="1" smtClean="0">
                <a:solidFill>
                  <a:srgbClr val="CC0000"/>
                </a:solidFill>
                <a:sym typeface="+mn-ea"/>
              </a:rPr>
              <a:t>牺牲的意思是？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en-US" altLang="zh-CN" sz="3200" b="1">
                <a:solidFill>
                  <a:srgbClr val="FF0000"/>
                </a:solidFill>
              </a:rPr>
              <a:t>2.</a:t>
            </a:r>
            <a:r>
              <a:rPr lang="zh-CN" altLang="en-US" sz="3200" b="1">
                <a:solidFill>
                  <a:srgbClr val="FF0000"/>
                </a:solidFill>
              </a:rPr>
              <a:t>少劳和太牢的区别是：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3.</a:t>
            </a:r>
            <a:r>
              <a:rPr lang="zh-CN" altLang="en-US" sz="3200" b="1">
                <a:solidFill>
                  <a:srgbClr val="FF0000"/>
                </a:solidFill>
              </a:rPr>
              <a:t>你知道寺、庙、祠的区别吗？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4.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你知道</a:t>
            </a:r>
            <a:r>
              <a:rPr lang="zh-CN" altLang="en-US" sz="3200" b="1" smtClean="0">
                <a:solidFill>
                  <a:srgbClr val="CC0000"/>
                </a:solidFill>
                <a:sym typeface="+mn-ea"/>
              </a:rPr>
              <a:t>祖道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的意思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吗？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02412" y="1897039"/>
            <a:ext cx="8139178" cy="4440316"/>
          </a:xfrm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0530" y="448310"/>
            <a:ext cx="787336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smtClean="0">
                <a:solidFill>
                  <a:srgbClr val="CC0000"/>
                </a:solidFill>
                <a:sym typeface="+mn-ea"/>
              </a:rPr>
              <a:t>卿</a:t>
            </a:r>
            <a:r>
              <a:rPr lang="zh-CN" altLang="en-US" sz="4000" b="1" smtClean="0">
                <a:sym typeface="+mn-ea"/>
              </a:rPr>
              <a:t>士大夫治一方，</a:t>
            </a:r>
            <a:r>
              <a:rPr lang="zh-CN" altLang="en-US" sz="4000" b="1" smtClean="0">
                <a:solidFill>
                  <a:srgbClr val="CC0000"/>
                </a:solidFill>
                <a:sym typeface="+mn-ea"/>
              </a:rPr>
              <a:t>男臣女妾</a:t>
            </a:r>
            <a:r>
              <a:rPr lang="zh-CN" altLang="en-US" sz="4000" b="1" smtClean="0">
                <a:sym typeface="+mn-ea"/>
              </a:rPr>
              <a:t>本奴隶。</a:t>
            </a:r>
            <a:endParaRPr lang="zh-CN" altLang="en-US" sz="4000" b="1" smtClean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1376680" y="2152650"/>
            <a:ext cx="574230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</a:rPr>
              <a:t>研读思考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1.</a:t>
            </a:r>
            <a:r>
              <a:rPr lang="zh-CN" altLang="en-US" sz="3200" b="1">
                <a:solidFill>
                  <a:srgbClr val="FF0000"/>
                </a:solidFill>
              </a:rPr>
              <a:t>古代国和家的区别是？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2.</a:t>
            </a:r>
            <a:r>
              <a:rPr lang="zh-CN" altLang="en-US" sz="3200" b="1">
                <a:solidFill>
                  <a:srgbClr val="FF0000"/>
                </a:solidFill>
              </a:rPr>
              <a:t>你知道齐家治国平天下说的是什么吗？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3.</a:t>
            </a:r>
            <a:r>
              <a:rPr lang="zh-CN" altLang="en-US" sz="3200" b="1">
                <a:solidFill>
                  <a:srgbClr val="FF0000"/>
                </a:solidFill>
              </a:rPr>
              <a:t>你知道</a:t>
            </a:r>
            <a:r>
              <a:rPr lang="en-US" altLang="zh-CN" sz="3200" b="1">
                <a:solidFill>
                  <a:srgbClr val="FF0000"/>
                </a:solidFill>
              </a:rPr>
              <a:t>“</a:t>
            </a:r>
            <a:r>
              <a:rPr lang="zh-CN" altLang="en-US" sz="3200" b="1" smtClean="0">
                <a:solidFill>
                  <a:srgbClr val="CC0000"/>
                </a:solidFill>
                <a:sym typeface="+mn-ea"/>
              </a:rPr>
              <a:t>臣妾做不到啊</a:t>
            </a:r>
            <a:r>
              <a:rPr lang="en-US" altLang="zh-CN" sz="3200" b="1" smtClean="0">
                <a:solidFill>
                  <a:srgbClr val="CC0000"/>
                </a:solidFill>
                <a:sym typeface="+mn-ea"/>
              </a:rPr>
              <a:t>”</a:t>
            </a:r>
            <a:r>
              <a:rPr lang="zh-CN" altLang="en-US" sz="3200" b="1" smtClean="0">
                <a:solidFill>
                  <a:srgbClr val="CC0000"/>
                </a:solidFill>
                <a:sym typeface="+mn-ea"/>
              </a:rPr>
              <a:t>这个臣妾原本的地位</a:t>
            </a:r>
            <a:r>
              <a:rPr lang="zh-CN" altLang="en-US" sz="3200" b="1">
                <a:solidFill>
                  <a:srgbClr val="FF0000"/>
                </a:solidFill>
              </a:rPr>
              <a:t>吗？</a:t>
            </a:r>
          </a:p>
          <a:p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02412" y="1924334"/>
            <a:ext cx="8139178" cy="4413021"/>
          </a:xfrm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0530" y="448310"/>
            <a:ext cx="787336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smtClean="0">
                <a:sym typeface="+mn-ea"/>
              </a:rPr>
              <a:t>借贷</a:t>
            </a:r>
            <a:r>
              <a:rPr lang="zh-CN" altLang="en-US" sz="4000" b="1" smtClean="0">
                <a:solidFill>
                  <a:srgbClr val="CC0000"/>
                </a:solidFill>
                <a:sym typeface="+mn-ea"/>
              </a:rPr>
              <a:t>傅别</a:t>
            </a:r>
            <a:r>
              <a:rPr lang="zh-CN" altLang="en-US" sz="4000" b="1" smtClean="0">
                <a:sym typeface="+mn-ea"/>
              </a:rPr>
              <a:t>明债权，</a:t>
            </a:r>
            <a:r>
              <a:rPr lang="zh-CN" altLang="en-US" sz="4000" b="1" smtClean="0">
                <a:solidFill>
                  <a:srgbClr val="CC0000"/>
                </a:solidFill>
                <a:sym typeface="+mn-ea"/>
              </a:rPr>
              <a:t>质剂</a:t>
            </a:r>
            <a:r>
              <a:rPr lang="zh-CN" altLang="en-US" sz="4000" b="1" smtClean="0">
                <a:sym typeface="+mn-ea"/>
              </a:rPr>
              <a:t>买卖立契约。</a:t>
            </a:r>
            <a:endParaRPr lang="zh-CN" altLang="en-US" sz="4000" b="1" smtClean="0">
              <a:ea typeface="宋体" panose="02010600030101010101" pitchFamily="2" charset="-122"/>
            </a:endParaRPr>
          </a:p>
          <a:p>
            <a:r>
              <a:rPr lang="zh-CN" altLang="en-US" sz="4000" b="1" smtClean="0">
                <a:sym typeface="+mn-ea"/>
              </a:rPr>
              <a:t>奴隶牛马</a:t>
            </a:r>
            <a:r>
              <a:rPr lang="zh-CN" altLang="en-US" sz="4000" b="1" smtClean="0">
                <a:solidFill>
                  <a:srgbClr val="CC0000"/>
                </a:solidFill>
                <a:sym typeface="+mn-ea"/>
              </a:rPr>
              <a:t>质</a:t>
            </a:r>
            <a:r>
              <a:rPr lang="zh-CN" altLang="en-US" sz="4000" b="1" smtClean="0">
                <a:sym typeface="+mn-ea"/>
              </a:rPr>
              <a:t>长券，兵器珍异</a:t>
            </a:r>
            <a:r>
              <a:rPr lang="zh-CN" altLang="en-US" sz="4000" b="1" smtClean="0">
                <a:solidFill>
                  <a:srgbClr val="CC0000"/>
                </a:solidFill>
                <a:sym typeface="+mn-ea"/>
              </a:rPr>
              <a:t>剂</a:t>
            </a:r>
            <a:r>
              <a:rPr lang="zh-CN" altLang="en-US" sz="4000" b="1" smtClean="0">
                <a:sym typeface="+mn-ea"/>
              </a:rPr>
              <a:t>短契。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1376680" y="2152650"/>
            <a:ext cx="574230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</a:rPr>
              <a:t>研读思考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1.</a:t>
            </a:r>
            <a:r>
              <a:rPr lang="zh-CN" altLang="en-US" sz="3200" b="1" smtClean="0">
                <a:solidFill>
                  <a:srgbClr val="CC0000"/>
                </a:solidFill>
                <a:sym typeface="+mn-ea"/>
              </a:rPr>
              <a:t>傅别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的意思是什么吗？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？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2.</a:t>
            </a:r>
            <a:r>
              <a:rPr lang="zh-CN" altLang="en-US" sz="3200" b="1">
                <a:solidFill>
                  <a:srgbClr val="FF0000"/>
                </a:solidFill>
              </a:rPr>
              <a:t>你知道</a:t>
            </a:r>
            <a:r>
              <a:rPr lang="zh-CN" altLang="en-US" sz="3200" b="1" smtClean="0">
                <a:solidFill>
                  <a:srgbClr val="CC0000"/>
                </a:solidFill>
                <a:sym typeface="+mn-ea"/>
              </a:rPr>
              <a:t>质和剂</a:t>
            </a:r>
            <a:r>
              <a:rPr lang="zh-CN" altLang="en-US" sz="3200" b="1">
                <a:solidFill>
                  <a:srgbClr val="FF0000"/>
                </a:solidFill>
              </a:rPr>
              <a:t>的区别是什么吗？</a:t>
            </a:r>
          </a:p>
          <a:p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2"/>
  <p:tag name="KSO_WM_TEMPLATE_CATEGORY" val="custom"/>
  <p:tag name="KSO_WM_TEMPLATE_INDEX" val="4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9"/>
  <p:tag name="KSO_WM_TEMPLATE_CATEGORY" val="custom"/>
  <p:tag name="KSO_WM_TEMPLATE_INDEX" val="4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0"/>
  <p:tag name="KSO_WM_TEMPLATE_CATEGORY" val="custom"/>
  <p:tag name="KSO_WM_TEMPLATE_INDEX" val="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1"/>
  <p:tag name="KSO_WM_TEMPLATE_CATEGORY" val="custom"/>
  <p:tag name="KSO_WM_TEMPLATE_INDEX" val="4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2"/>
  <p:tag name="KSO_WM_TEMPLATE_CATEGORY" val="custom"/>
  <p:tag name="KSO_WM_TEMPLATE_INDEX" val="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3"/>
  <p:tag name="KSO_WM_TEMPLATE_CATEGORY" val="custom"/>
  <p:tag name="KSO_WM_TEMPLATE_INDEX" val="4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4"/>
  <p:tag name="KSO_WM_TEMPLATE_CATEGORY" val="custom"/>
  <p:tag name="KSO_WM_TEMPLATE_INDEX" val="4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自定义设计方案_2">
  <a:themeElements>
    <a:clrScheme name="自定义 42">
      <a:dk1>
        <a:srgbClr val="000000"/>
      </a:dk1>
      <a:lt1>
        <a:srgbClr val="FFFFFF"/>
      </a:lt1>
      <a:dk2>
        <a:srgbClr val="0E9651"/>
      </a:dk2>
      <a:lt2>
        <a:srgbClr val="808080"/>
      </a:lt2>
      <a:accent1>
        <a:srgbClr val="EBF092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_2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2962</Words>
  <Application>Microsoft Office PowerPoint</Application>
  <PresentationFormat>全屏显示(4:3)</PresentationFormat>
  <Paragraphs>206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1_自定义设计方案_2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38</cp:revision>
  <dcterms:created xsi:type="dcterms:W3CDTF">2017-03-06T14:25:00Z</dcterms:created>
  <dcterms:modified xsi:type="dcterms:W3CDTF">2020-03-29T12:29:28Z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